
<file path=[Content_Types].xml><?xml version="1.0" encoding="utf-8"?>
<Types xmlns="http://schemas.openxmlformats.org/package/2006/content-types"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2.xml" ContentType="application/vnd.openxmlformats-officedocument.presentationml.notesSlide+xml"/>
  <Default Extension="bin" ContentType="application/vnd.openxmlformats-officedocument.presentationml.printerSettings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26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slides/slide24.xml" ContentType="application/vnd.openxmlformats-officedocument.presentationml.slide+xml"/>
  <Override PartName="/ppt/slides/slide31.xml" ContentType="application/vnd.openxmlformats-officedocument.presentationml.slide+xml"/>
  <Override PartName="/ppt/slides/slide28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s/slide30.xml" ContentType="application/vnd.openxmlformats-officedocument.presentationml.slide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slides/slide36.xml" ContentType="application/vnd.openxmlformats-officedocument.presentationml.slide+xml"/>
  <Override PartName="/ppt/slides/slide27.xml" ContentType="application/vnd.openxmlformats-officedocument.presentationml.slide+xml"/>
  <Override PartName="/ppt/slides/slide3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Default Extension="xml" ContentType="application/xml"/>
  <Override PartName="/ppt/notesSlides/notesSlide7.xml" ContentType="application/vnd.openxmlformats-officedocument.presentationml.notesSlide+xml"/>
  <Default Extension="jpeg" ContentType="image/jpeg"/>
  <Default Extension="rels" ContentType="application/vnd.openxmlformats-package.relationshi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2" r:id="rId12"/>
    <p:sldId id="282" r:id="rId13"/>
    <p:sldId id="281" r:id="rId14"/>
    <p:sldId id="280" r:id="rId15"/>
    <p:sldId id="267" r:id="rId16"/>
    <p:sldId id="268" r:id="rId17"/>
    <p:sldId id="270" r:id="rId18"/>
    <p:sldId id="269" r:id="rId19"/>
    <p:sldId id="285" r:id="rId20"/>
    <p:sldId id="284" r:id="rId21"/>
    <p:sldId id="283" r:id="rId22"/>
    <p:sldId id="271" r:id="rId23"/>
    <p:sldId id="272" r:id="rId24"/>
    <p:sldId id="273" r:id="rId25"/>
    <p:sldId id="286" r:id="rId26"/>
    <p:sldId id="287" r:id="rId27"/>
    <p:sldId id="288" r:id="rId28"/>
    <p:sldId id="274" r:id="rId29"/>
    <p:sldId id="275" r:id="rId30"/>
    <p:sldId id="277" r:id="rId31"/>
    <p:sldId id="293" r:id="rId32"/>
    <p:sldId id="289" r:id="rId33"/>
    <p:sldId id="294" r:id="rId34"/>
    <p:sldId id="290" r:id="rId35"/>
    <p:sldId id="278" r:id="rId36"/>
    <p:sldId id="279" r:id="rId3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589" autoAdjust="0"/>
    <p:restoredTop sz="94660"/>
  </p:normalViewPr>
  <p:slideViewPr>
    <p:cSldViewPr snapToObjects="1">
      <p:cViewPr varScale="1">
        <p:scale>
          <a:sx n="133" d="100"/>
          <a:sy n="133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19" Type="http://schemas.openxmlformats.org/officeDocument/2006/relationships/slide" Target="slides/slide18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1A3CB-FA51-442C-8D87-4602424839C0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5889E-3AE8-4FAC-8242-6B87E0389F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het maakt niet</a:t>
            </a:r>
            <a:r>
              <a:rPr lang="nl-NL" baseline="0" dirty="0" smtClean="0"/>
              <a:t> uit welke computer, en ik wil ook niet eentje aanwijzen; het moet dus automatisch gestart worden.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we tellen het aantal berichten zonder er rekening mee te houden dat sommige concrete</a:t>
            </a:r>
            <a:r>
              <a:rPr lang="nl-NL" baseline="0" dirty="0" smtClean="0"/>
              <a:t> netwerken sneller zijn dan andere.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Als je van je buurman een groter nummer ontvangt,</a:t>
            </a:r>
            <a:r>
              <a:rPr lang="nl-NL" baseline="0" dirty="0" smtClean="0"/>
              <a:t> weet je direct al dat hij nooit leider wordt.</a:t>
            </a:r>
          </a:p>
          <a:p>
            <a:r>
              <a:rPr lang="nl-NL" baseline="0" dirty="0" smtClean="0"/>
              <a:t>Als je een kleiner nummer ontvangt, weet je dat jezelf niet leider wordt.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geluk: elk bericht behalve </a:t>
            </a:r>
            <a:r>
              <a:rPr lang="nl-NL" dirty="0" err="1" smtClean="0"/>
              <a:t>hetgene</a:t>
            </a:r>
            <a:r>
              <a:rPr lang="nl-NL" dirty="0" smtClean="0"/>
              <a:t> van de kleinste wordt direct weggegooid, namelijk als de volgorde afloopt (2n-1)</a:t>
            </a:r>
          </a:p>
          <a:p>
            <a:r>
              <a:rPr lang="nl-NL" dirty="0" smtClean="0"/>
              <a:t>pech: elk bericht wordt pas bij de kleinste </a:t>
            </a:r>
            <a:r>
              <a:rPr lang="nl-NL" dirty="0" err="1" smtClean="0"/>
              <a:t>weggegeooid</a:t>
            </a:r>
            <a:r>
              <a:rPr lang="nl-NL" dirty="0" smtClean="0"/>
              <a:t>, namelijk als de volgorde oploopt</a:t>
            </a:r>
            <a:r>
              <a:rPr lang="nl-NL" baseline="0" dirty="0" smtClean="0"/>
              <a:t> (1/2 </a:t>
            </a:r>
            <a:r>
              <a:rPr lang="nl-NL" baseline="0" dirty="0" err="1" smtClean="0"/>
              <a:t>n</a:t>
            </a:r>
            <a:r>
              <a:rPr lang="nl-NL" baseline="0" dirty="0" smtClean="0"/>
              <a:t> (n-1) )</a:t>
            </a:r>
          </a:p>
          <a:p>
            <a:r>
              <a:rPr lang="nl-NL" baseline="0" dirty="0" smtClean="0"/>
              <a:t>gemiddeld: als we aannemen dat elke volgorde even vaak voorkomt, nemen we het gemiddelde over alle mogelijke volgordes.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uitleggen met tekening op het bord. Een ring met een paar knopen schetsen, nummers 15 / 41 / 37</a:t>
            </a:r>
            <a:r>
              <a:rPr lang="nl-NL" baseline="0" dirty="0" smtClean="0"/>
              <a:t> / 63. 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weer een tekening op het bord...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5889E-3AE8-4FAC-8242-6B87E0389F0F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53CA5-1797-4B8D-A780-E7B0080571C2}" type="datetimeFigureOut">
              <a:rPr lang="nl-NL" smtClean="0"/>
              <a:pPr/>
              <a:t>14-04-2008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75734-463D-42DE-AA03-490FBD5F4B9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Leiderverkiezing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Olympus College</a:t>
            </a:r>
          </a:p>
          <a:p>
            <a:r>
              <a:rPr lang="nl-NL" dirty="0" smtClean="0"/>
              <a:t>14 april 2008</a:t>
            </a:r>
          </a:p>
          <a:p>
            <a:r>
              <a:rPr lang="nl-NL" dirty="0" smtClean="0"/>
              <a:t>David N. Jansen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Oplossing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Elke computer stuurt nummer naar buurman</a:t>
            </a:r>
          </a:p>
          <a:p>
            <a:r>
              <a:rPr lang="nl-NL" dirty="0" smtClean="0"/>
              <a:t>buurmaan stuurt nummer door </a:t>
            </a:r>
            <a:r>
              <a:rPr lang="nl-NL" dirty="0" err="1" smtClean="0"/>
              <a:t>enz.</a:t>
            </a:r>
            <a:r>
              <a:rPr lang="nl-NL" dirty="0" smtClean="0"/>
              <a:t>..</a:t>
            </a:r>
          </a:p>
          <a:p>
            <a:r>
              <a:rPr lang="nl-NL" dirty="0" smtClean="0"/>
              <a:t>als je eigen nummer terugkomt zoek de kleinste</a:t>
            </a:r>
          </a:p>
          <a:p>
            <a:r>
              <a:rPr lang="nl-NL" dirty="0" smtClean="0"/>
              <a:t>degene met het kleinste nummer wordt leider</a:t>
            </a:r>
          </a:p>
          <a:p>
            <a:endParaRPr lang="nl-NL" dirty="0" smtClean="0"/>
          </a:p>
          <a:p>
            <a:r>
              <a:rPr lang="nl-NL" dirty="0" err="1" smtClean="0"/>
              <a:t>LeLann</a:t>
            </a:r>
            <a:r>
              <a:rPr lang="nl-NL" dirty="0" smtClean="0"/>
              <a:t> 1977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3" name="Groeperen 52"/>
          <p:cNvGrpSpPr/>
          <p:nvPr/>
        </p:nvGrpSpPr>
        <p:grpSpPr>
          <a:xfrm>
            <a:off x="2380226" y="1152417"/>
            <a:ext cx="4344152" cy="4347839"/>
            <a:chOff x="2380226" y="1152417"/>
            <a:chExt cx="4344152" cy="4347839"/>
          </a:xfrm>
        </p:grpSpPr>
        <p:grpSp>
          <p:nvGrpSpPr>
            <p:cNvPr id="14" name="Groeperen 13"/>
            <p:cNvGrpSpPr/>
            <p:nvPr/>
          </p:nvGrpSpPr>
          <p:grpSpPr>
            <a:xfrm>
              <a:off x="2438400" y="1219200"/>
              <a:ext cx="4221162" cy="4221162"/>
              <a:chOff x="2438400" y="1219200"/>
              <a:chExt cx="4221162" cy="4221162"/>
            </a:xfrm>
          </p:grpSpPr>
          <p:sp>
            <p:nvSpPr>
              <p:cNvPr id="9" name="Ovaal 8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0" name="Tekstvak 9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11" name="Tekstvak 10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  <p:sp>
            <p:nvSpPr>
              <p:cNvPr id="12" name="Tekstvak 11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  <p:sp>
            <p:nvSpPr>
              <p:cNvPr id="13" name="Tekstvak 12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</p:grpSp>
        <p:sp>
          <p:nvSpPr>
            <p:cNvPr id="37" name="Gelijkbenige driehoek 3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Gelijkbenige driehoek 37"/>
            <p:cNvSpPr/>
            <p:nvPr/>
          </p:nvSpPr>
          <p:spPr>
            <a:xfrm rot="20700000">
              <a:off x="2380226" y="373403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Gelijkbenige driehoek 38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Gelijkbenige driehoek 39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4" name="Groeperen 53"/>
          <p:cNvGrpSpPr/>
          <p:nvPr/>
        </p:nvGrpSpPr>
        <p:grpSpPr>
          <a:xfrm>
            <a:off x="2391507" y="1172307"/>
            <a:ext cx="4344152" cy="4347839"/>
            <a:chOff x="2085718" y="866518"/>
            <a:chExt cx="4344152" cy="4347839"/>
          </a:xfrm>
        </p:grpSpPr>
        <p:grpSp>
          <p:nvGrpSpPr>
            <p:cNvPr id="15" name="Groeperen 16"/>
            <p:cNvGrpSpPr/>
            <p:nvPr/>
          </p:nvGrpSpPr>
          <p:grpSpPr>
            <a:xfrm>
              <a:off x="2133600" y="914400"/>
              <a:ext cx="4221162" cy="4221162"/>
              <a:chOff x="2438400" y="1219200"/>
              <a:chExt cx="4221162" cy="4221162"/>
            </a:xfrm>
          </p:grpSpPr>
          <p:sp>
            <p:nvSpPr>
              <p:cNvPr id="18" name="Ovaal 17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9" name="Tekstvak 18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  <p:sp>
            <p:nvSpPr>
              <p:cNvPr id="20" name="Tekstvak 19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21" name="Tekstvak 20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  <p:sp>
            <p:nvSpPr>
              <p:cNvPr id="22" name="Tekstvak 21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</p:grpSp>
        <p:sp>
          <p:nvSpPr>
            <p:cNvPr id="41" name="Gelijkbenige driehoek 40"/>
            <p:cNvSpPr/>
            <p:nvPr/>
          </p:nvSpPr>
          <p:spPr>
            <a:xfrm rot="4500000">
              <a:off x="3635554" y="86651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Gelijkbenige driehoek 41"/>
            <p:cNvSpPr/>
            <p:nvPr/>
          </p:nvSpPr>
          <p:spPr>
            <a:xfrm rot="20700000">
              <a:off x="2085718" y="3448139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Gelijkbenige driehoek 42"/>
            <p:cNvSpPr/>
            <p:nvPr/>
          </p:nvSpPr>
          <p:spPr>
            <a:xfrm rot="9900000">
              <a:off x="6177870" y="2426045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Gelijkbenige driehoek 43"/>
            <p:cNvSpPr/>
            <p:nvPr/>
          </p:nvSpPr>
          <p:spPr>
            <a:xfrm rot="15300000">
              <a:off x="4661323" y="496235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6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6" name="Groeperen 54"/>
          <p:cNvGrpSpPr/>
          <p:nvPr/>
        </p:nvGrpSpPr>
        <p:grpSpPr>
          <a:xfrm>
            <a:off x="2389792" y="1161549"/>
            <a:ext cx="4344152" cy="4347839"/>
            <a:chOff x="2389792" y="1161549"/>
            <a:chExt cx="4344152" cy="4347839"/>
          </a:xfrm>
        </p:grpSpPr>
        <p:grpSp>
          <p:nvGrpSpPr>
            <p:cNvPr id="17" name="Groeperen 22"/>
            <p:cNvGrpSpPr/>
            <p:nvPr/>
          </p:nvGrpSpPr>
          <p:grpSpPr>
            <a:xfrm>
              <a:off x="2438400" y="1219200"/>
              <a:ext cx="4221162" cy="4221162"/>
              <a:chOff x="2438400" y="1219200"/>
              <a:chExt cx="4221162" cy="4221162"/>
            </a:xfrm>
          </p:grpSpPr>
          <p:sp>
            <p:nvSpPr>
              <p:cNvPr id="24" name="Ovaal 23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5" name="Tekstvak 24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  <p:sp>
            <p:nvSpPr>
              <p:cNvPr id="26" name="Tekstvak 25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  <p:sp>
            <p:nvSpPr>
              <p:cNvPr id="27" name="Tekstvak 26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  <p:sp>
            <p:nvSpPr>
              <p:cNvPr id="28" name="Tekstvak 27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</p:grpSp>
        <p:sp>
          <p:nvSpPr>
            <p:cNvPr id="45" name="Gelijkbenige driehoek 44"/>
            <p:cNvSpPr/>
            <p:nvPr/>
          </p:nvSpPr>
          <p:spPr>
            <a:xfrm rot="4500000">
              <a:off x="3939628" y="1161549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Gelijkbenige driehoek 45"/>
            <p:cNvSpPr/>
            <p:nvPr/>
          </p:nvSpPr>
          <p:spPr>
            <a:xfrm rot="20700000">
              <a:off x="2389792" y="3743170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Gelijkbenige driehoek 46"/>
            <p:cNvSpPr/>
            <p:nvPr/>
          </p:nvSpPr>
          <p:spPr>
            <a:xfrm rot="9900000">
              <a:off x="6481944" y="272107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Gelijkbenige driehoek 47"/>
            <p:cNvSpPr/>
            <p:nvPr/>
          </p:nvSpPr>
          <p:spPr>
            <a:xfrm rot="15300000">
              <a:off x="4965397" y="525738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3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3" name="Groeperen 55"/>
          <p:cNvGrpSpPr/>
          <p:nvPr/>
        </p:nvGrpSpPr>
        <p:grpSpPr>
          <a:xfrm>
            <a:off x="2390518" y="1166905"/>
            <a:ext cx="4344152" cy="4347839"/>
            <a:chOff x="2390518" y="1166905"/>
            <a:chExt cx="4344152" cy="4347839"/>
          </a:xfrm>
        </p:grpSpPr>
        <p:grpSp>
          <p:nvGrpSpPr>
            <p:cNvPr id="29" name="Groeperen 28"/>
            <p:cNvGrpSpPr/>
            <p:nvPr/>
          </p:nvGrpSpPr>
          <p:grpSpPr>
            <a:xfrm>
              <a:off x="2438400" y="1219200"/>
              <a:ext cx="4221162" cy="4221162"/>
              <a:chOff x="2438400" y="1219200"/>
              <a:chExt cx="4221162" cy="4221162"/>
            </a:xfrm>
          </p:grpSpPr>
          <p:sp>
            <p:nvSpPr>
              <p:cNvPr id="30" name="Ovaal 29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1" name="Tekstvak 30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  <p:sp>
            <p:nvSpPr>
              <p:cNvPr id="32" name="Tekstvak 31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  <p:sp>
            <p:nvSpPr>
              <p:cNvPr id="33" name="Tekstvak 32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34" name="Tekstvak 33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</p:grpSp>
        <p:sp>
          <p:nvSpPr>
            <p:cNvPr id="49" name="Gelijkbenige driehoek 48"/>
            <p:cNvSpPr/>
            <p:nvPr/>
          </p:nvSpPr>
          <p:spPr>
            <a:xfrm rot="4500000">
              <a:off x="3940354" y="1166905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Gelijkbenige driehoek 49"/>
            <p:cNvSpPr/>
            <p:nvPr/>
          </p:nvSpPr>
          <p:spPr>
            <a:xfrm rot="20700000">
              <a:off x="2390518" y="374852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Gelijkbenige driehoek 50"/>
            <p:cNvSpPr/>
            <p:nvPr/>
          </p:nvSpPr>
          <p:spPr>
            <a:xfrm rot="9900000">
              <a:off x="6482670" y="272643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Gelijkbenige driehoek 51"/>
            <p:cNvSpPr/>
            <p:nvPr/>
          </p:nvSpPr>
          <p:spPr>
            <a:xfrm rot="15300000">
              <a:off x="4966123" y="52627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Ovaal 7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35" name="Wolkvormige toelichting 34"/>
          <p:cNvSpPr/>
          <p:nvPr/>
        </p:nvSpPr>
        <p:spPr>
          <a:xfrm>
            <a:off x="0" y="1367135"/>
            <a:ext cx="2667000" cy="1241599"/>
          </a:xfrm>
          <a:prstGeom prst="cloudCallout">
            <a:avLst>
              <a:gd name="adj1" fmla="val 30105"/>
              <a:gd name="adj2" fmla="val 6984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kleinste = 15</a:t>
            </a:r>
            <a:br>
              <a:rPr lang="nl-NL" sz="2400" dirty="0" smtClean="0"/>
            </a:br>
            <a:r>
              <a:rPr lang="nl-NL" sz="2400" dirty="0" smtClean="0">
                <a:sym typeface="Wingdings"/>
              </a:rPr>
              <a:t> leider</a:t>
            </a:r>
            <a:endParaRPr lang="nl-NL" sz="2400" dirty="0"/>
          </a:p>
        </p:txBody>
      </p:sp>
      <p:sp>
        <p:nvSpPr>
          <p:cNvPr id="36" name="Wolkvormige toelichting 35"/>
          <p:cNvSpPr/>
          <p:nvPr/>
        </p:nvSpPr>
        <p:spPr>
          <a:xfrm>
            <a:off x="5572462" y="224134"/>
            <a:ext cx="2961938" cy="1452265"/>
          </a:xfrm>
          <a:prstGeom prst="cloudCallout">
            <a:avLst>
              <a:gd name="adj1" fmla="val -67058"/>
              <a:gd name="adj2" fmla="val 673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kleinste ≠ 41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Complexiteit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schatting van de hoeveelheid werk</a:t>
            </a:r>
          </a:p>
          <a:p>
            <a:pPr lvl="1"/>
            <a:r>
              <a:rPr lang="nl-NL" dirty="0" smtClean="0"/>
              <a:t>niet alleen voor éé</a:t>
            </a:r>
            <a:r>
              <a:rPr lang="nl-NL" dirty="0" err="1" smtClean="0"/>
              <a:t>n</a:t>
            </a:r>
            <a:r>
              <a:rPr lang="nl-NL" dirty="0" smtClean="0"/>
              <a:t> concreet netwerk</a:t>
            </a:r>
          </a:p>
          <a:p>
            <a:pPr lvl="1"/>
            <a:r>
              <a:rPr lang="nl-NL" dirty="0" smtClean="0"/>
              <a:t>hier: tel het aantal berichten</a:t>
            </a:r>
          </a:p>
          <a:p>
            <a:endParaRPr lang="nl-NL" dirty="0" smtClean="0"/>
          </a:p>
          <a:p>
            <a:r>
              <a:rPr lang="nl-NL" dirty="0" err="1" smtClean="0"/>
              <a:t>LeLann-protocol</a:t>
            </a:r>
            <a:r>
              <a:rPr lang="nl-NL" dirty="0" smtClean="0"/>
              <a:t>:</a:t>
            </a:r>
            <a:br>
              <a:rPr lang="nl-NL" dirty="0" smtClean="0"/>
            </a:br>
            <a:r>
              <a:rPr lang="nl-NL" dirty="0" err="1" smtClean="0"/>
              <a:t>n</a:t>
            </a:r>
            <a:r>
              <a:rPr lang="nl-NL" dirty="0" smtClean="0"/>
              <a:t> computers </a:t>
            </a:r>
            <a:r>
              <a:rPr lang="nl-NL" dirty="0" smtClean="0">
                <a:sym typeface="Wingdings"/>
              </a:rPr>
              <a:t> n</a:t>
            </a:r>
            <a:r>
              <a:rPr lang="nl-NL" baseline="30000" dirty="0" smtClean="0">
                <a:sym typeface="Wingdings"/>
              </a:rPr>
              <a:t>2</a:t>
            </a:r>
            <a:r>
              <a:rPr lang="nl-NL" dirty="0" smtClean="0">
                <a:sym typeface="Wingdings"/>
              </a:rPr>
              <a:t> berichten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Snellere protocollen...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Chang</a:t>
            </a:r>
            <a:r>
              <a:rPr lang="nl-NL" dirty="0" smtClean="0"/>
              <a:t> &amp; </a:t>
            </a:r>
            <a:r>
              <a:rPr lang="nl-NL" dirty="0" err="1" smtClean="0"/>
              <a:t>Roberts</a:t>
            </a:r>
            <a:r>
              <a:rPr lang="nl-NL" dirty="0" smtClean="0"/>
              <a:t>, 1979:</a:t>
            </a:r>
          </a:p>
          <a:p>
            <a:pPr lvl="1"/>
            <a:r>
              <a:rPr lang="nl-NL" dirty="0" smtClean="0"/>
              <a:t>groter nummer ontvangen</a:t>
            </a:r>
            <a:br>
              <a:rPr lang="nl-NL" dirty="0" smtClean="0"/>
            </a:br>
            <a:r>
              <a:rPr lang="nl-NL" dirty="0" smtClean="0"/>
              <a:t>				</a:t>
            </a:r>
            <a:r>
              <a:rPr lang="nl-NL" dirty="0" smtClean="0">
                <a:sym typeface="Wingdings"/>
              </a:rPr>
              <a:t> zender wordt zeker geen leider</a:t>
            </a:r>
          </a:p>
          <a:p>
            <a:pPr lvl="1"/>
            <a:r>
              <a:rPr lang="nl-NL" dirty="0" smtClean="0">
                <a:sym typeface="Wingdings"/>
              </a:rPr>
              <a:t>kleiner nummer ontvangen</a:t>
            </a:r>
            <a:br>
              <a:rPr lang="nl-NL" dirty="0" smtClean="0">
                <a:sym typeface="Wingdings"/>
              </a:rPr>
            </a:br>
            <a:r>
              <a:rPr lang="nl-NL" dirty="0" smtClean="0">
                <a:sym typeface="Wingdings"/>
              </a:rPr>
              <a:t>				 ontvanger wordt zeker geen leider</a:t>
            </a:r>
          </a:p>
          <a:p>
            <a:pPr lvl="1"/>
            <a:r>
              <a:rPr lang="nl-NL" dirty="0" smtClean="0">
                <a:sym typeface="Wingdings"/>
              </a:rPr>
              <a:t>stuur alleen zinvolle berichten door</a:t>
            </a:r>
          </a:p>
          <a:p>
            <a:pPr lvl="1"/>
            <a:r>
              <a:rPr lang="nl-NL" dirty="0" smtClean="0">
                <a:sym typeface="Wingdings"/>
              </a:rPr>
              <a:t>alleen het bericht met het kleinste nummer gaat helemaal rond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Chang</a:t>
            </a:r>
            <a:r>
              <a:rPr lang="nl-NL" dirty="0" smtClean="0"/>
              <a:t> &amp; </a:t>
            </a:r>
            <a:r>
              <a:rPr lang="nl-NL" dirty="0" err="1" smtClean="0"/>
              <a:t>Roberts</a:t>
            </a:r>
            <a:r>
              <a:rPr lang="nl-NL" dirty="0" smtClean="0"/>
              <a:t>, 1979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elke computer stuurt nummer naar buurman</a:t>
            </a:r>
          </a:p>
          <a:p>
            <a:r>
              <a:rPr lang="nl-NL" dirty="0" smtClean="0"/>
              <a:t>als ontvangen nummer &lt; eigen nummer:</a:t>
            </a:r>
            <a:br>
              <a:rPr lang="nl-NL" dirty="0" smtClean="0"/>
            </a:br>
            <a:r>
              <a:rPr lang="nl-NL" dirty="0" smtClean="0"/>
              <a:t>ontvangen nummer doorsturen</a:t>
            </a:r>
            <a:br>
              <a:rPr lang="nl-NL" dirty="0" smtClean="0"/>
            </a:br>
            <a:r>
              <a:rPr lang="nl-NL" dirty="0" smtClean="0"/>
              <a:t>(en ik ben geen leider)</a:t>
            </a:r>
          </a:p>
          <a:p>
            <a:r>
              <a:rPr lang="nl-NL" dirty="0" smtClean="0"/>
              <a:t>als bericht met mijn nummer komt:</a:t>
            </a:r>
            <a:br>
              <a:rPr lang="nl-NL" dirty="0" smtClean="0"/>
            </a:br>
            <a:r>
              <a:rPr lang="nl-NL" dirty="0" smtClean="0"/>
              <a:t>dan ben ik leider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7" name="Groeperen 36"/>
          <p:cNvGrpSpPr/>
          <p:nvPr/>
        </p:nvGrpSpPr>
        <p:grpSpPr>
          <a:xfrm>
            <a:off x="2380226" y="1152417"/>
            <a:ext cx="4344152" cy="4347839"/>
            <a:chOff x="2380226" y="1152417"/>
            <a:chExt cx="4344152" cy="4347839"/>
          </a:xfrm>
        </p:grpSpPr>
        <p:grpSp>
          <p:nvGrpSpPr>
            <p:cNvPr id="2" name="Groeperen 13"/>
            <p:cNvGrpSpPr/>
            <p:nvPr/>
          </p:nvGrpSpPr>
          <p:grpSpPr>
            <a:xfrm>
              <a:off x="2438400" y="1219200"/>
              <a:ext cx="4221162" cy="4221162"/>
              <a:chOff x="2438400" y="1219200"/>
              <a:chExt cx="4221162" cy="4221162"/>
            </a:xfrm>
          </p:grpSpPr>
          <p:sp>
            <p:nvSpPr>
              <p:cNvPr id="9" name="Ovaal 8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0" name="Tekstvak 9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11" name="Tekstvak 10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  <p:sp>
            <p:nvSpPr>
              <p:cNvPr id="12" name="Tekstvak 11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  <p:sp>
            <p:nvSpPr>
              <p:cNvPr id="13" name="Tekstvak 12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</p:grpSp>
        <p:sp>
          <p:nvSpPr>
            <p:cNvPr id="30" name="Gelijkbenige driehoek 29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Gelijkbenige driehoek 30"/>
            <p:cNvSpPr/>
            <p:nvPr/>
          </p:nvSpPr>
          <p:spPr>
            <a:xfrm rot="20700000">
              <a:off x="2380226" y="373403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Gelijkbenige driehoek 31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Gelijkbenige driehoek 33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Ovaal 7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36" name="Wolkvormige toelichting 35"/>
          <p:cNvSpPr/>
          <p:nvPr/>
        </p:nvSpPr>
        <p:spPr>
          <a:xfrm>
            <a:off x="5572462" y="224134"/>
            <a:ext cx="2961938" cy="1452265"/>
          </a:xfrm>
          <a:prstGeom prst="cloudCallout">
            <a:avLst>
              <a:gd name="adj1" fmla="val -67058"/>
              <a:gd name="adj2" fmla="val 673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 41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sp>
        <p:nvSpPr>
          <p:cNvPr id="44" name="Wolkvormige toelichting 43"/>
          <p:cNvSpPr/>
          <p:nvPr/>
        </p:nvSpPr>
        <p:spPr>
          <a:xfrm>
            <a:off x="6096000" y="4643735"/>
            <a:ext cx="2961938" cy="1452265"/>
          </a:xfrm>
          <a:prstGeom prst="cloudCallout">
            <a:avLst>
              <a:gd name="adj1" fmla="val -20694"/>
              <a:gd name="adj2" fmla="val -104104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 &lt; 63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4" name="Groeperen 51"/>
          <p:cNvGrpSpPr/>
          <p:nvPr/>
        </p:nvGrpSpPr>
        <p:grpSpPr>
          <a:xfrm>
            <a:off x="2438400" y="1219200"/>
            <a:ext cx="4286627" cy="4286622"/>
            <a:chOff x="2438400" y="1219200"/>
            <a:chExt cx="4286627" cy="4286622"/>
          </a:xfrm>
        </p:grpSpPr>
        <p:grpSp>
          <p:nvGrpSpPr>
            <p:cNvPr id="15" name="Groeperen 46"/>
            <p:cNvGrpSpPr/>
            <p:nvPr/>
          </p:nvGrpSpPr>
          <p:grpSpPr>
            <a:xfrm>
              <a:off x="2438400" y="1219200"/>
              <a:ext cx="4221162" cy="4221162"/>
              <a:chOff x="3017838" y="1219200"/>
              <a:chExt cx="4221162" cy="4221162"/>
            </a:xfrm>
          </p:grpSpPr>
          <p:grpSp>
            <p:nvGrpSpPr>
              <p:cNvPr id="16" name="Groeperen 42"/>
              <p:cNvGrpSpPr/>
              <p:nvPr/>
            </p:nvGrpSpPr>
            <p:grpSpPr>
              <a:xfrm>
                <a:off x="3017838" y="1219200"/>
                <a:ext cx="4221162" cy="4221162"/>
                <a:chOff x="4465638" y="2179638"/>
                <a:chExt cx="4221162" cy="4221162"/>
              </a:xfrm>
            </p:grpSpPr>
            <p:sp>
              <p:nvSpPr>
                <p:cNvPr id="20" name="Tekstvak 19"/>
                <p:cNvSpPr txBox="1"/>
                <p:nvPr/>
              </p:nvSpPr>
              <p:spPr>
                <a:xfrm>
                  <a:off x="7951113" y="2327573"/>
                  <a:ext cx="4966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2400" dirty="0" smtClean="0"/>
                    <a:t>15</a:t>
                  </a:r>
                  <a:endParaRPr lang="nl-NL" sz="2400" dirty="0"/>
                </a:p>
              </p:txBody>
            </p:sp>
            <p:sp>
              <p:nvSpPr>
                <p:cNvPr id="22" name="Tekstvak 21"/>
                <p:cNvSpPr txBox="1"/>
                <p:nvPr/>
              </p:nvSpPr>
              <p:spPr>
                <a:xfrm>
                  <a:off x="7951113" y="5682605"/>
                  <a:ext cx="4966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2400" dirty="0" smtClean="0"/>
                    <a:t>41</a:t>
                  </a:r>
                  <a:endParaRPr lang="nl-NL" sz="2400" dirty="0"/>
                </a:p>
              </p:txBody>
            </p:sp>
            <p:sp>
              <p:nvSpPr>
                <p:cNvPr id="42" name="Boog 41"/>
                <p:cNvSpPr/>
                <p:nvPr/>
              </p:nvSpPr>
              <p:spPr>
                <a:xfrm>
                  <a:off x="4465638" y="2179638"/>
                  <a:ext cx="4221162" cy="4221162"/>
                </a:xfrm>
                <a:prstGeom prst="arc">
                  <a:avLst>
                    <a:gd name="adj1" fmla="val 16200000"/>
                    <a:gd name="adj2" fmla="val 5373474"/>
                  </a:avLst>
                </a:prstGeom>
                <a:noFill/>
                <a:ln w="63500" cap="flat" cmpd="sng" algn="ctr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6" name="Tekstvak 45"/>
              <p:cNvSpPr txBox="1"/>
              <p:nvPr/>
            </p:nvSpPr>
            <p:spPr>
              <a:xfrm>
                <a:off x="3017838" y="3200400"/>
                <a:ext cx="301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dirty="0" smtClean="0"/>
                  <a:t>1</a:t>
                </a:r>
                <a:endParaRPr lang="nl-NL" dirty="0"/>
              </a:p>
            </p:txBody>
          </p:sp>
        </p:grpSp>
        <p:sp>
          <p:nvSpPr>
            <p:cNvPr id="50" name="Gelijkbenige driehoek 49"/>
            <p:cNvSpPr/>
            <p:nvPr/>
          </p:nvSpPr>
          <p:spPr>
            <a:xfrm rot="15300000">
              <a:off x="4956480" y="525382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Gelijkbenige driehoek 50"/>
            <p:cNvSpPr/>
            <p:nvPr/>
          </p:nvSpPr>
          <p:spPr>
            <a:xfrm rot="9900000">
              <a:off x="6473027" y="2717510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7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  <a:solidFill>
              <a:srgbClr val="C0C0C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  <a:solidFill>
              <a:srgbClr val="C0C0C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Hyman's</a:t>
            </a:r>
            <a:r>
              <a:rPr lang="nl-NL" dirty="0" smtClean="0"/>
              <a:t> protocol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protocol waarvan men dacht dat het </a:t>
            </a:r>
            <a:r>
              <a:rPr lang="nl-NL" dirty="0" err="1" smtClean="0"/>
              <a:t>mutual</a:t>
            </a:r>
            <a:r>
              <a:rPr lang="nl-NL" dirty="0" smtClean="0"/>
              <a:t> </a:t>
            </a:r>
            <a:r>
              <a:rPr lang="nl-NL" dirty="0" err="1" smtClean="0"/>
              <a:t>exclusion</a:t>
            </a:r>
            <a:r>
              <a:rPr lang="nl-NL" dirty="0" smtClean="0"/>
              <a:t> implementeert...</a:t>
            </a:r>
          </a:p>
          <a:p>
            <a:r>
              <a:rPr lang="nl-NL" dirty="0" smtClean="0"/>
              <a:t>helaas fout</a:t>
            </a:r>
          </a:p>
          <a:p>
            <a:endParaRPr lang="nl-NL" dirty="0" smtClean="0"/>
          </a:p>
          <a:p>
            <a:r>
              <a:rPr lang="nl-NL" dirty="0" smtClean="0"/>
              <a:t>Je kunt de fout met UPPAAL vinden</a:t>
            </a:r>
          </a:p>
        </p:txBody>
      </p:sp>
      <p:sp>
        <p:nvSpPr>
          <p:cNvPr id="4" name="Verbodssymbool 3"/>
          <p:cNvSpPr/>
          <p:nvPr/>
        </p:nvSpPr>
        <p:spPr>
          <a:xfrm>
            <a:off x="1447800" y="274638"/>
            <a:ext cx="6248400" cy="6400800"/>
          </a:xfrm>
          <a:prstGeom prst="noSmoking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 rot="2730636">
            <a:off x="2097674" y="2986445"/>
            <a:ext cx="49548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dirty="0" smtClean="0">
                <a:solidFill>
                  <a:schemeClr val="bg1"/>
                </a:solidFill>
              </a:rPr>
              <a:t>Je kunt deze opgave thuis maken</a:t>
            </a:r>
          </a:p>
          <a:p>
            <a:pPr algn="ctr"/>
            <a:r>
              <a:rPr lang="nl-NL" sz="2800" dirty="0" smtClean="0">
                <a:solidFill>
                  <a:schemeClr val="bg1"/>
                </a:solidFill>
              </a:rPr>
              <a:t>om voor de toets te oefenen.</a:t>
            </a:r>
          </a:p>
          <a:p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7" name="Groeperen 60"/>
          <p:cNvGrpSpPr/>
          <p:nvPr/>
        </p:nvGrpSpPr>
        <p:grpSpPr>
          <a:xfrm>
            <a:off x="2438400" y="1219200"/>
            <a:ext cx="4221162" cy="4280688"/>
            <a:chOff x="2438400" y="1219200"/>
            <a:chExt cx="4221162" cy="4280688"/>
          </a:xfrm>
        </p:grpSpPr>
        <p:grpSp>
          <p:nvGrpSpPr>
            <p:cNvPr id="18" name="Groeperen 40"/>
            <p:cNvGrpSpPr/>
            <p:nvPr/>
          </p:nvGrpSpPr>
          <p:grpSpPr>
            <a:xfrm>
              <a:off x="2438400" y="1219200"/>
              <a:ext cx="4221162" cy="4221162"/>
              <a:chOff x="4084638" y="2103438"/>
              <a:chExt cx="4221162" cy="4221162"/>
            </a:xfrm>
          </p:grpSpPr>
          <p:sp>
            <p:nvSpPr>
              <p:cNvPr id="28" name="Tekstvak 27"/>
              <p:cNvSpPr txBox="1"/>
              <p:nvPr/>
            </p:nvSpPr>
            <p:spPr>
              <a:xfrm>
                <a:off x="7570113" y="560640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40" name="Boog 39"/>
              <p:cNvSpPr/>
              <p:nvPr/>
            </p:nvSpPr>
            <p:spPr>
              <a:xfrm>
                <a:off x="4084638" y="2103438"/>
                <a:ext cx="4221162" cy="4221162"/>
              </a:xfrm>
              <a:prstGeom prst="arc">
                <a:avLst>
                  <a:gd name="adj1" fmla="val 660424"/>
                  <a:gd name="adj2" fmla="val 4399799"/>
                </a:avLst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9" name="Gelijkbenige driehoek 58"/>
            <p:cNvSpPr/>
            <p:nvPr/>
          </p:nvSpPr>
          <p:spPr>
            <a:xfrm rot="15300000">
              <a:off x="4955447" y="524788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Ovaal 7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45" name="Wolkvormige toelichting 44"/>
          <p:cNvSpPr/>
          <p:nvPr/>
        </p:nvSpPr>
        <p:spPr>
          <a:xfrm>
            <a:off x="619462" y="5334000"/>
            <a:ext cx="2961938" cy="1452265"/>
          </a:xfrm>
          <a:prstGeom prst="cloudCallout">
            <a:avLst>
              <a:gd name="adj1" fmla="val 66607"/>
              <a:gd name="adj2" fmla="val -2509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 37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9" name="Groeperen 65"/>
          <p:cNvGrpSpPr/>
          <p:nvPr/>
        </p:nvGrpSpPr>
        <p:grpSpPr>
          <a:xfrm>
            <a:off x="2380969" y="1219200"/>
            <a:ext cx="4278593" cy="4221162"/>
            <a:chOff x="2380969" y="1219200"/>
            <a:chExt cx="4278593" cy="4221162"/>
          </a:xfrm>
        </p:grpSpPr>
        <p:grpSp>
          <p:nvGrpSpPr>
            <p:cNvPr id="21" name="Groeperen 38"/>
            <p:cNvGrpSpPr/>
            <p:nvPr/>
          </p:nvGrpSpPr>
          <p:grpSpPr>
            <a:xfrm>
              <a:off x="2438400" y="1219200"/>
              <a:ext cx="4221162" cy="4221162"/>
              <a:chOff x="4541838" y="2408238"/>
              <a:chExt cx="4221162" cy="4221162"/>
            </a:xfrm>
          </p:grpSpPr>
          <p:sp>
            <p:nvSpPr>
              <p:cNvPr id="33" name="Tekstvak 32"/>
              <p:cNvSpPr txBox="1"/>
              <p:nvPr/>
            </p:nvSpPr>
            <p:spPr>
              <a:xfrm>
                <a:off x="4654788" y="591120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38" name="Boog 37"/>
              <p:cNvSpPr/>
              <p:nvPr/>
            </p:nvSpPr>
            <p:spPr>
              <a:xfrm>
                <a:off x="4541838" y="2408238"/>
                <a:ext cx="4221162" cy="4221162"/>
              </a:xfrm>
              <a:prstGeom prst="arc">
                <a:avLst>
                  <a:gd name="adj1" fmla="val 5429290"/>
                  <a:gd name="adj2" fmla="val 10783498"/>
                </a:avLst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63" name="Gelijkbenige driehoek 62"/>
            <p:cNvSpPr/>
            <p:nvPr/>
          </p:nvSpPr>
          <p:spPr>
            <a:xfrm rot="20700000">
              <a:off x="2380969" y="3733843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Ovaal 7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35" name="Wolkvormige toelichting 34"/>
          <p:cNvSpPr/>
          <p:nvPr/>
        </p:nvSpPr>
        <p:spPr>
          <a:xfrm>
            <a:off x="0" y="762000"/>
            <a:ext cx="3048000" cy="1241599"/>
          </a:xfrm>
          <a:prstGeom prst="cloudCallout">
            <a:avLst>
              <a:gd name="adj1" fmla="val 18962"/>
              <a:gd name="adj2" fmla="val 10790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eigen nummer </a:t>
            </a:r>
            <a:r>
              <a:rPr lang="nl-NL" sz="2400" dirty="0" smtClean="0">
                <a:sym typeface="Wingdings"/>
              </a:rPr>
              <a:t> </a:t>
            </a:r>
            <a:r>
              <a:rPr lang="nl-NL" sz="2400" dirty="0" smtClean="0">
                <a:sym typeface="Wingdings"/>
              </a:rPr>
              <a:t>leider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Complexiteit van </a:t>
            </a:r>
            <a:r>
              <a:rPr lang="nl-NL" dirty="0" err="1" smtClean="0"/>
              <a:t>Chang</a:t>
            </a:r>
            <a:r>
              <a:rPr lang="nl-NL" dirty="0" smtClean="0"/>
              <a:t> &amp; </a:t>
            </a:r>
            <a:r>
              <a:rPr lang="nl-NL" dirty="0" err="1" smtClean="0"/>
              <a:t>Roberts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aantal berichten hangt van volgorde af</a:t>
            </a:r>
          </a:p>
          <a:p>
            <a:pPr lvl="1"/>
            <a:r>
              <a:rPr lang="nl-NL" dirty="0" smtClean="0"/>
              <a:t>als je geluk hebt:		</a:t>
            </a:r>
            <a:r>
              <a:rPr lang="nl-NL" dirty="0" err="1" smtClean="0"/>
              <a:t>ca.</a:t>
            </a:r>
            <a:r>
              <a:rPr lang="nl-NL" dirty="0" smtClean="0"/>
              <a:t> 2n berichten</a:t>
            </a:r>
          </a:p>
          <a:p>
            <a:pPr lvl="1"/>
            <a:r>
              <a:rPr lang="nl-NL" dirty="0" smtClean="0"/>
              <a:t>als je pech hebt:		</a:t>
            </a:r>
            <a:r>
              <a:rPr lang="nl-NL" dirty="0" err="1" smtClean="0"/>
              <a:t>ca.</a:t>
            </a:r>
            <a:r>
              <a:rPr lang="nl-NL" dirty="0" smtClean="0"/>
              <a:t> n</a:t>
            </a:r>
            <a:r>
              <a:rPr lang="nl-NL" baseline="30000" dirty="0" smtClean="0"/>
              <a:t>2</a:t>
            </a:r>
            <a:r>
              <a:rPr lang="nl-NL" dirty="0" smtClean="0"/>
              <a:t> / 2 berichten</a:t>
            </a:r>
          </a:p>
          <a:p>
            <a:pPr lvl="1"/>
            <a:r>
              <a:rPr lang="nl-NL" dirty="0" smtClean="0"/>
              <a:t>gemiddeld:			</a:t>
            </a:r>
            <a:r>
              <a:rPr lang="nl-NL" dirty="0" err="1" smtClean="0"/>
              <a:t>ca.</a:t>
            </a:r>
            <a:r>
              <a:rPr lang="nl-NL" dirty="0" smtClean="0"/>
              <a:t> </a:t>
            </a:r>
            <a:r>
              <a:rPr lang="nl-NL" dirty="0" err="1" smtClean="0"/>
              <a:t>n</a:t>
            </a:r>
            <a:r>
              <a:rPr lang="nl-NL" sz="1800" dirty="0" smtClean="0">
                <a:latin typeface="Wingdings"/>
                <a:ea typeface="Wingdings"/>
                <a:cs typeface="Wingdings"/>
              </a:rPr>
              <a:t></a:t>
            </a:r>
            <a:r>
              <a:rPr lang="nl-NL" dirty="0" err="1" smtClean="0"/>
              <a:t>ln</a:t>
            </a:r>
            <a:r>
              <a:rPr lang="nl-NL" dirty="0" smtClean="0"/>
              <a:t>(</a:t>
            </a:r>
            <a:r>
              <a:rPr lang="nl-NL" dirty="0" err="1" smtClean="0"/>
              <a:t>n</a:t>
            </a:r>
            <a:r>
              <a:rPr lang="nl-NL" dirty="0" smtClean="0"/>
              <a:t>) berichten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marL="342900" lvl="1" indent="-342900">
              <a:buFont typeface="Arial"/>
              <a:buChar char="•"/>
            </a:pPr>
            <a:r>
              <a:rPr lang="nl-NL" sz="3200" dirty="0" smtClean="0"/>
              <a:t>Kan het ook met maximaal </a:t>
            </a:r>
            <a:r>
              <a:rPr lang="nl-NL" sz="3200" dirty="0" err="1" smtClean="0"/>
              <a:t>n</a:t>
            </a:r>
            <a:r>
              <a:rPr lang="nl-NL" sz="2000" dirty="0" smtClean="0">
                <a:latin typeface="Wingdings"/>
                <a:ea typeface="Wingdings"/>
                <a:cs typeface="Wingdings"/>
              </a:rPr>
              <a:t></a:t>
            </a:r>
            <a:r>
              <a:rPr lang="nl-NL" sz="3200" dirty="0" err="1" smtClean="0"/>
              <a:t>ln</a:t>
            </a:r>
            <a:r>
              <a:rPr lang="nl-NL" sz="3200" dirty="0" smtClean="0"/>
              <a:t>(</a:t>
            </a:r>
            <a:r>
              <a:rPr lang="nl-NL" sz="3200" dirty="0" err="1" smtClean="0"/>
              <a:t>n</a:t>
            </a:r>
            <a:r>
              <a:rPr lang="nl-NL" sz="3200" dirty="0" smtClean="0"/>
              <a:t>) </a:t>
            </a:r>
            <a:r>
              <a:rPr lang="nl-NL" sz="3200" dirty="0" smtClean="0"/>
              <a:t>berichten?</a:t>
            </a:r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Hirschberg</a:t>
            </a:r>
            <a:r>
              <a:rPr lang="nl-NL" dirty="0" smtClean="0"/>
              <a:t> en </a:t>
            </a:r>
            <a:r>
              <a:rPr lang="nl-NL" dirty="0" err="1" smtClean="0"/>
              <a:t>Sinclair</a:t>
            </a:r>
            <a:r>
              <a:rPr lang="nl-NL" dirty="0" smtClean="0"/>
              <a:t>, 1980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Idee:</a:t>
            </a:r>
          </a:p>
          <a:p>
            <a:pPr lvl="1"/>
            <a:r>
              <a:rPr lang="nl-NL" dirty="0" smtClean="0"/>
              <a:t>vergelijk je nummer met beide buren</a:t>
            </a:r>
          </a:p>
          <a:p>
            <a:pPr lvl="1"/>
            <a:r>
              <a:rPr lang="nl-NL" dirty="0" smtClean="0"/>
              <a:t>alleen de kleinste van de drie blijft kandidaat</a:t>
            </a:r>
          </a:p>
          <a:p>
            <a:pPr lvl="1"/>
            <a:r>
              <a:rPr lang="nl-NL" dirty="0" smtClean="0">
                <a:sym typeface="Wingdings"/>
              </a:rPr>
              <a:t> </a:t>
            </a:r>
            <a:r>
              <a:rPr lang="nl-NL" dirty="0" smtClean="0"/>
              <a:t>meer kandidaten vallen af!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Hirschberg</a:t>
            </a:r>
            <a:r>
              <a:rPr lang="nl-NL" dirty="0" smtClean="0"/>
              <a:t> en </a:t>
            </a:r>
            <a:r>
              <a:rPr lang="nl-NL" dirty="0" err="1" smtClean="0"/>
              <a:t>Sinclair</a:t>
            </a:r>
            <a:r>
              <a:rPr lang="nl-NL" dirty="0" smtClean="0"/>
              <a:t>, 1980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elke ronde doen de kandidaten:</a:t>
            </a:r>
          </a:p>
          <a:p>
            <a:pPr lvl="1"/>
            <a:r>
              <a:rPr lang="nl-NL" dirty="0" smtClean="0"/>
              <a:t>stuur je nummer naar beide buren</a:t>
            </a:r>
          </a:p>
          <a:p>
            <a:pPr lvl="1"/>
            <a:r>
              <a:rPr lang="nl-NL" dirty="0" smtClean="0"/>
              <a:t>als eigen nummer &lt; </a:t>
            </a:r>
            <a:r>
              <a:rPr lang="nl-NL" b="1" dirty="0" smtClean="0"/>
              <a:t>beide</a:t>
            </a:r>
            <a:r>
              <a:rPr lang="nl-NL" dirty="0" smtClean="0"/>
              <a:t> ontvangen nummers:</a:t>
            </a:r>
            <a:br>
              <a:rPr lang="nl-NL" dirty="0" smtClean="0"/>
            </a:br>
            <a:r>
              <a:rPr lang="nl-NL" dirty="0" smtClean="0"/>
              <a:t>blijf kandidaat</a:t>
            </a:r>
          </a:p>
          <a:p>
            <a:pPr lvl="1"/>
            <a:r>
              <a:rPr lang="nl-NL" dirty="0" smtClean="0"/>
              <a:t>anders: geef op</a:t>
            </a:r>
          </a:p>
          <a:p>
            <a:r>
              <a:rPr lang="nl-NL" dirty="0" smtClean="0"/>
              <a:t>andere computers sturen berichten door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2209800" y="990600"/>
            <a:ext cx="4648200" cy="46482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1" name="Groeperen 80"/>
          <p:cNvGrpSpPr/>
          <p:nvPr/>
        </p:nvGrpSpPr>
        <p:grpSpPr>
          <a:xfrm>
            <a:off x="2209800" y="990600"/>
            <a:ext cx="4648200" cy="4730080"/>
            <a:chOff x="2209800" y="990600"/>
            <a:chExt cx="4648200" cy="4730080"/>
          </a:xfrm>
        </p:grpSpPr>
        <p:sp>
          <p:nvSpPr>
            <p:cNvPr id="40" name="Boog 39"/>
            <p:cNvSpPr/>
            <p:nvPr/>
          </p:nvSpPr>
          <p:spPr>
            <a:xfrm>
              <a:off x="2438401" y="1219201"/>
              <a:ext cx="4221161" cy="4221162"/>
            </a:xfrm>
            <a:prstGeom prst="arc">
              <a:avLst>
                <a:gd name="adj1" fmla="val 11378190"/>
                <a:gd name="adj2" fmla="val 15323699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Boog 42"/>
            <p:cNvSpPr/>
            <p:nvPr/>
          </p:nvSpPr>
          <p:spPr>
            <a:xfrm>
              <a:off x="2209800" y="990600"/>
              <a:ext cx="4648200" cy="4648200"/>
            </a:xfrm>
            <a:prstGeom prst="arc">
              <a:avLst>
                <a:gd name="adj1" fmla="val 6198358"/>
                <a:gd name="adj2" fmla="val 10149841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Tekstvak 67"/>
            <p:cNvSpPr txBox="1"/>
            <p:nvPr/>
          </p:nvSpPr>
          <p:spPr>
            <a:xfrm>
              <a:off x="3048000" y="19050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66" name="Tekstvak 65"/>
            <p:cNvSpPr txBox="1"/>
            <p:nvPr/>
          </p:nvSpPr>
          <p:spPr>
            <a:xfrm>
              <a:off x="2286000" y="48768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3" name="Gelijkbenige driehoek 52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Gelijkbenige driehoek 63"/>
            <p:cNvSpPr/>
            <p:nvPr/>
          </p:nvSpPr>
          <p:spPr>
            <a:xfrm rot="6300000">
              <a:off x="3930062" y="5468680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9" name="Groeperen 78"/>
          <p:cNvGrpSpPr/>
          <p:nvPr/>
        </p:nvGrpSpPr>
        <p:grpSpPr>
          <a:xfrm>
            <a:off x="2209801" y="929333"/>
            <a:ext cx="4648200" cy="4709467"/>
            <a:chOff x="2209801" y="929333"/>
            <a:chExt cx="4648200" cy="4709467"/>
          </a:xfrm>
        </p:grpSpPr>
        <p:sp>
          <p:nvSpPr>
            <p:cNvPr id="57" name="Boog 56"/>
            <p:cNvSpPr/>
            <p:nvPr/>
          </p:nvSpPr>
          <p:spPr>
            <a:xfrm>
              <a:off x="2448278" y="1219200"/>
              <a:ext cx="4221162" cy="4221163"/>
            </a:xfrm>
            <a:prstGeom prst="arc">
              <a:avLst>
                <a:gd name="adj1" fmla="val 624296"/>
                <a:gd name="adj2" fmla="val 4429115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Boog 57"/>
            <p:cNvSpPr/>
            <p:nvPr/>
          </p:nvSpPr>
          <p:spPr>
            <a:xfrm>
              <a:off x="2209801" y="990600"/>
              <a:ext cx="4648200" cy="4648200"/>
            </a:xfrm>
            <a:prstGeom prst="arc">
              <a:avLst>
                <a:gd name="adj1" fmla="val 17091427"/>
                <a:gd name="adj2" fmla="val 21090960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Gelijkbenige driehoek 58"/>
            <p:cNvSpPr/>
            <p:nvPr/>
          </p:nvSpPr>
          <p:spPr>
            <a:xfrm rot="17100000">
              <a:off x="4953913" y="929333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Gelijkbenige driehoek 53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Tekstvak 64"/>
            <p:cNvSpPr txBox="1"/>
            <p:nvPr/>
          </p:nvSpPr>
          <p:spPr>
            <a:xfrm>
              <a:off x="5577454" y="4313458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67" name="Tekstvak 66"/>
            <p:cNvSpPr txBox="1"/>
            <p:nvPr/>
          </p:nvSpPr>
          <p:spPr>
            <a:xfrm>
              <a:off x="6285150" y="12909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  <p:grpSp>
        <p:nvGrpSpPr>
          <p:cNvPr id="78" name="Groeperen 77"/>
          <p:cNvGrpSpPr/>
          <p:nvPr/>
        </p:nvGrpSpPr>
        <p:grpSpPr>
          <a:xfrm>
            <a:off x="2133600" y="990600"/>
            <a:ext cx="4734278" cy="4648200"/>
            <a:chOff x="2133600" y="990600"/>
            <a:chExt cx="4734278" cy="4648200"/>
          </a:xfrm>
        </p:grpSpPr>
        <p:sp>
          <p:nvSpPr>
            <p:cNvPr id="63" name="Boog 62"/>
            <p:cNvSpPr/>
            <p:nvPr/>
          </p:nvSpPr>
          <p:spPr>
            <a:xfrm>
              <a:off x="2219678" y="990600"/>
              <a:ext cx="4648200" cy="4648200"/>
            </a:xfrm>
            <a:prstGeom prst="arc">
              <a:avLst>
                <a:gd name="adj1" fmla="val 11581006"/>
                <a:gd name="adj2" fmla="val 15661657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Gelijkbenige driehoek 59"/>
            <p:cNvSpPr/>
            <p:nvPr/>
          </p:nvSpPr>
          <p:spPr>
            <a:xfrm rot="11700000">
              <a:off x="2133600" y="272396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Boog 68"/>
            <p:cNvSpPr/>
            <p:nvPr/>
          </p:nvSpPr>
          <p:spPr>
            <a:xfrm>
              <a:off x="2438401" y="1219201"/>
              <a:ext cx="4221161" cy="4221162"/>
            </a:xfrm>
            <a:prstGeom prst="arc">
              <a:avLst>
                <a:gd name="adj1" fmla="val 16827345"/>
                <a:gd name="adj2" fmla="val 20705421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Gelijkbenige driehoek 70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Tekstvak 72"/>
            <p:cNvSpPr txBox="1"/>
            <p:nvPr/>
          </p:nvSpPr>
          <p:spPr>
            <a:xfrm>
              <a:off x="2286000" y="12909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74" name="Tekstvak 73"/>
            <p:cNvSpPr txBox="1"/>
            <p:nvPr/>
          </p:nvSpPr>
          <p:spPr>
            <a:xfrm>
              <a:off x="5577454" y="19050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</p:grpSp>
      <p:grpSp>
        <p:nvGrpSpPr>
          <p:cNvPr id="80" name="Groeperen 79"/>
          <p:cNvGrpSpPr/>
          <p:nvPr/>
        </p:nvGrpSpPr>
        <p:grpSpPr>
          <a:xfrm>
            <a:off x="2209800" y="990600"/>
            <a:ext cx="4705631" cy="4648200"/>
            <a:chOff x="2209800" y="990600"/>
            <a:chExt cx="4705631" cy="4648200"/>
          </a:xfrm>
        </p:grpSpPr>
        <p:sp>
          <p:nvSpPr>
            <p:cNvPr id="62" name="Boog 61"/>
            <p:cNvSpPr/>
            <p:nvPr/>
          </p:nvSpPr>
          <p:spPr>
            <a:xfrm>
              <a:off x="2448278" y="1219200"/>
              <a:ext cx="4221161" cy="4221162"/>
            </a:xfrm>
            <a:prstGeom prst="arc">
              <a:avLst>
                <a:gd name="adj1" fmla="val 5989157"/>
                <a:gd name="adj2" fmla="val 9865084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Gelijkbenige driehoek 60"/>
            <p:cNvSpPr/>
            <p:nvPr/>
          </p:nvSpPr>
          <p:spPr>
            <a:xfrm rot="20700000">
              <a:off x="2390847" y="372392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Boog 69"/>
            <p:cNvSpPr/>
            <p:nvPr/>
          </p:nvSpPr>
          <p:spPr>
            <a:xfrm>
              <a:off x="2209800" y="990600"/>
              <a:ext cx="4648200" cy="4648200"/>
            </a:xfrm>
            <a:prstGeom prst="arc">
              <a:avLst>
                <a:gd name="adj1" fmla="val 893326"/>
                <a:gd name="adj2" fmla="val 4763709"/>
              </a:avLst>
            </a:prstGeom>
            <a:ln w="635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Gelijkbenige driehoek 71"/>
            <p:cNvSpPr/>
            <p:nvPr/>
          </p:nvSpPr>
          <p:spPr>
            <a:xfrm rot="900000">
              <a:off x="6663431" y="3720090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Tekstvak 74"/>
            <p:cNvSpPr txBox="1"/>
            <p:nvPr/>
          </p:nvSpPr>
          <p:spPr>
            <a:xfrm>
              <a:off x="3048000" y="4313458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76" name="Tekstvak 75"/>
            <p:cNvSpPr txBox="1"/>
            <p:nvPr/>
          </p:nvSpPr>
          <p:spPr>
            <a:xfrm>
              <a:off x="628515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</p:grpSp>
      <p:sp>
        <p:nvSpPr>
          <p:cNvPr id="25" name="Wolkvormige toelichting 24"/>
          <p:cNvSpPr/>
          <p:nvPr/>
        </p:nvSpPr>
        <p:spPr>
          <a:xfrm>
            <a:off x="619462" y="5334000"/>
            <a:ext cx="2961938" cy="1452265"/>
          </a:xfrm>
          <a:prstGeom prst="cloudCallout">
            <a:avLst>
              <a:gd name="adj1" fmla="val 66607"/>
              <a:gd name="adj2" fmla="val -25092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</a:t>
            </a:r>
            <a:r>
              <a:rPr lang="nl-NL" sz="2400" dirty="0" smtClean="0"/>
              <a:t> </a:t>
            </a:r>
            <a:r>
              <a:rPr lang="nl-NL" sz="2400" dirty="0" smtClean="0"/>
              <a:t>63</a:t>
            </a:r>
            <a:endParaRPr lang="nl-NL" sz="2400" dirty="0" smtClean="0"/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sp>
        <p:nvSpPr>
          <p:cNvPr id="24" name="Wolkvormige toelichting 23"/>
          <p:cNvSpPr/>
          <p:nvPr/>
        </p:nvSpPr>
        <p:spPr>
          <a:xfrm>
            <a:off x="5562599" y="35867"/>
            <a:ext cx="2961938" cy="1452265"/>
          </a:xfrm>
          <a:prstGeom prst="cloudCallout">
            <a:avLst>
              <a:gd name="adj1" fmla="val -67058"/>
              <a:gd name="adj2" fmla="val 673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 41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4114800" y="66039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5054604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290738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1879599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al 5"/>
          <p:cNvSpPr/>
          <p:nvPr/>
        </p:nvSpPr>
        <p:spPr>
          <a:xfrm>
            <a:off x="4114800" y="660399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5054604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2209800" y="990600"/>
            <a:ext cx="4648200" cy="46482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Wolkvormige toelichting 37"/>
          <p:cNvSpPr/>
          <p:nvPr/>
        </p:nvSpPr>
        <p:spPr>
          <a:xfrm>
            <a:off x="6096000" y="4643735"/>
            <a:ext cx="2961938" cy="1452265"/>
          </a:xfrm>
          <a:prstGeom prst="cloudCallout">
            <a:avLst>
              <a:gd name="adj1" fmla="val -20694"/>
              <a:gd name="adj2" fmla="val -104104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r>
              <a:rPr lang="nl-NL" sz="2400" dirty="0" smtClean="0"/>
              <a:t> </a:t>
            </a:r>
            <a:r>
              <a:rPr lang="nl-NL" sz="2400" dirty="0" smtClean="0"/>
              <a:t>&lt;</a:t>
            </a:r>
            <a:r>
              <a:rPr lang="nl-NL" sz="2400" dirty="0" smtClean="0"/>
              <a:t> </a:t>
            </a:r>
            <a:r>
              <a:rPr lang="nl-NL" sz="2400" dirty="0" smtClean="0"/>
              <a:t>37</a:t>
            </a:r>
            <a:endParaRPr lang="nl-NL" sz="2400" dirty="0" smtClean="0"/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grpSp>
        <p:nvGrpSpPr>
          <p:cNvPr id="29" name="Groeperen 72"/>
          <p:cNvGrpSpPr/>
          <p:nvPr/>
        </p:nvGrpSpPr>
        <p:grpSpPr>
          <a:xfrm>
            <a:off x="2209800" y="990600"/>
            <a:ext cx="4705631" cy="4648200"/>
            <a:chOff x="2209800" y="990600"/>
            <a:chExt cx="4705631" cy="4648200"/>
          </a:xfrm>
        </p:grpSpPr>
        <p:grpSp>
          <p:nvGrpSpPr>
            <p:cNvPr id="30" name="Groeperen 63"/>
            <p:cNvGrpSpPr/>
            <p:nvPr/>
          </p:nvGrpSpPr>
          <p:grpSpPr>
            <a:xfrm>
              <a:off x="2209800" y="990600"/>
              <a:ext cx="4648200" cy="4648200"/>
              <a:chOff x="2209800" y="990600"/>
              <a:chExt cx="4648200" cy="4648200"/>
            </a:xfrm>
          </p:grpSpPr>
          <p:grpSp>
            <p:nvGrpSpPr>
              <p:cNvPr id="31" name="Groeperen 46"/>
              <p:cNvGrpSpPr/>
              <p:nvPr/>
            </p:nvGrpSpPr>
            <p:grpSpPr>
              <a:xfrm>
                <a:off x="2209800" y="990600"/>
                <a:ext cx="4648200" cy="4648200"/>
                <a:chOff x="2209800" y="990600"/>
                <a:chExt cx="4648200" cy="4648200"/>
              </a:xfrm>
            </p:grpSpPr>
            <p:grpSp>
              <p:nvGrpSpPr>
                <p:cNvPr id="32" name="Groeperen 43"/>
                <p:cNvGrpSpPr/>
                <p:nvPr/>
              </p:nvGrpSpPr>
              <p:grpSpPr>
                <a:xfrm>
                  <a:off x="2209800" y="990600"/>
                  <a:ext cx="4648200" cy="4648200"/>
                  <a:chOff x="2209800" y="990600"/>
                  <a:chExt cx="4648200" cy="4648200"/>
                </a:xfrm>
              </p:grpSpPr>
              <p:sp>
                <p:nvSpPr>
                  <p:cNvPr id="69" name="Boog 68"/>
                  <p:cNvSpPr/>
                  <p:nvPr/>
                </p:nvSpPr>
                <p:spPr>
                  <a:xfrm>
                    <a:off x="2438401" y="1219201"/>
                    <a:ext cx="4221161" cy="4221162"/>
                  </a:xfrm>
                  <a:prstGeom prst="arc">
                    <a:avLst>
                      <a:gd name="adj1" fmla="val 11378190"/>
                      <a:gd name="adj2" fmla="val 20705421"/>
                    </a:avLst>
                  </a:prstGeom>
                  <a:ln w="635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70" name="Boog 69"/>
                  <p:cNvSpPr/>
                  <p:nvPr/>
                </p:nvSpPr>
                <p:spPr>
                  <a:xfrm>
                    <a:off x="2209800" y="990600"/>
                    <a:ext cx="4648200" cy="4648200"/>
                  </a:xfrm>
                  <a:prstGeom prst="arc">
                    <a:avLst>
                      <a:gd name="adj1" fmla="val 893326"/>
                      <a:gd name="adj2" fmla="val 10149841"/>
                    </a:avLst>
                  </a:prstGeom>
                  <a:ln w="635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68" name="Tekstvak 67"/>
                <p:cNvSpPr txBox="1"/>
                <p:nvPr/>
              </p:nvSpPr>
              <p:spPr>
                <a:xfrm>
                  <a:off x="3048000" y="1905000"/>
                  <a:ext cx="4966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2400" dirty="0" smtClean="0"/>
                    <a:t>15</a:t>
                  </a:r>
                  <a:endParaRPr lang="nl-NL" sz="2400" dirty="0"/>
                </a:p>
              </p:txBody>
            </p:sp>
          </p:grpSp>
          <p:sp>
            <p:nvSpPr>
              <p:cNvPr id="66" name="Tekstvak 65"/>
              <p:cNvSpPr txBox="1"/>
              <p:nvPr/>
            </p:nvSpPr>
            <p:spPr>
              <a:xfrm>
                <a:off x="2286000" y="4876800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</p:grpSp>
        <p:sp>
          <p:nvSpPr>
            <p:cNvPr id="71" name="Gelijkbenige driehoek 70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Gelijkbenige driehoek 71"/>
            <p:cNvSpPr/>
            <p:nvPr/>
          </p:nvSpPr>
          <p:spPr>
            <a:xfrm rot="900000">
              <a:off x="6663431" y="3720090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7" name="Groeperen 56"/>
          <p:cNvGrpSpPr/>
          <p:nvPr/>
        </p:nvGrpSpPr>
        <p:grpSpPr>
          <a:xfrm>
            <a:off x="2133600" y="990600"/>
            <a:ext cx="4734278" cy="4648200"/>
            <a:chOff x="2133600" y="990600"/>
            <a:chExt cx="4734278" cy="4648200"/>
          </a:xfrm>
        </p:grpSpPr>
        <p:grpSp>
          <p:nvGrpSpPr>
            <p:cNvPr id="27" name="Groeperen 57"/>
            <p:cNvGrpSpPr/>
            <p:nvPr/>
          </p:nvGrpSpPr>
          <p:grpSpPr>
            <a:xfrm>
              <a:off x="2133600" y="990600"/>
              <a:ext cx="4734278" cy="4648200"/>
              <a:chOff x="2123722" y="990600"/>
              <a:chExt cx="4734278" cy="4648200"/>
            </a:xfrm>
          </p:grpSpPr>
          <p:grpSp>
            <p:nvGrpSpPr>
              <p:cNvPr id="28" name="Groeperen 44"/>
              <p:cNvGrpSpPr/>
              <p:nvPr/>
            </p:nvGrpSpPr>
            <p:grpSpPr>
              <a:xfrm>
                <a:off x="2209800" y="990600"/>
                <a:ext cx="4648200" cy="4648200"/>
                <a:chOff x="2209800" y="990600"/>
                <a:chExt cx="4648200" cy="4648200"/>
              </a:xfrm>
            </p:grpSpPr>
            <p:sp>
              <p:nvSpPr>
                <p:cNvPr id="62" name="Boog 61"/>
                <p:cNvSpPr/>
                <p:nvPr/>
              </p:nvSpPr>
              <p:spPr>
                <a:xfrm>
                  <a:off x="2438400" y="1219200"/>
                  <a:ext cx="4221161" cy="4221162"/>
                </a:xfrm>
                <a:prstGeom prst="arc">
                  <a:avLst>
                    <a:gd name="adj1" fmla="val 611419"/>
                    <a:gd name="adj2" fmla="val 9865084"/>
                  </a:avLst>
                </a:prstGeom>
                <a:ln w="63500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63" name="Boog 62"/>
                <p:cNvSpPr/>
                <p:nvPr/>
              </p:nvSpPr>
              <p:spPr>
                <a:xfrm>
                  <a:off x="2209800" y="990600"/>
                  <a:ext cx="4648200" cy="4648200"/>
                </a:xfrm>
                <a:prstGeom prst="arc">
                  <a:avLst>
                    <a:gd name="adj1" fmla="val 11581006"/>
                    <a:gd name="adj2" fmla="val 21118988"/>
                  </a:avLst>
                </a:prstGeom>
                <a:ln w="63500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60" name="Gelijkbenige driehoek 59"/>
              <p:cNvSpPr/>
              <p:nvPr/>
            </p:nvSpPr>
            <p:spPr>
              <a:xfrm rot="11700000">
                <a:off x="2123722" y="2723962"/>
                <a:ext cx="252000" cy="2520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accent2"/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  <a:tileRect/>
              </a:gradFill>
              <a:ln>
                <a:noFill/>
              </a:ln>
              <a:effectLst>
                <a:outerShdw blurRad="40005" dist="22987" dir="5400000" algn="tl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1" name="Gelijkbenige driehoek 60"/>
              <p:cNvSpPr/>
              <p:nvPr/>
            </p:nvSpPr>
            <p:spPr>
              <a:xfrm rot="20700000">
                <a:off x="2380969" y="3723926"/>
                <a:ext cx="252000" cy="252000"/>
              </a:xfrm>
              <a:prstGeom prst="triangle">
                <a:avLst/>
              </a:prstGeom>
              <a:gradFill flip="none" rotWithShape="1">
                <a:gsLst>
                  <a:gs pos="0">
                    <a:schemeClr val="accent2"/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  <a:tileRect/>
              </a:gradFill>
              <a:ln>
                <a:noFill/>
              </a:ln>
              <a:effectLst>
                <a:outerShdw blurRad="40005" dist="22987" dir="5400000" algn="tl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3" name="Tekstvak 52"/>
            <p:cNvSpPr txBox="1"/>
            <p:nvPr/>
          </p:nvSpPr>
          <p:spPr>
            <a:xfrm>
              <a:off x="6285150" y="12909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54" name="Tekstvak 53"/>
            <p:cNvSpPr txBox="1"/>
            <p:nvPr/>
          </p:nvSpPr>
          <p:spPr>
            <a:xfrm>
              <a:off x="5577454" y="4313458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  <p:sp>
        <p:nvSpPr>
          <p:cNvPr id="7" name="Ovaal 6"/>
          <p:cNvSpPr/>
          <p:nvPr/>
        </p:nvSpPr>
        <p:spPr>
          <a:xfrm>
            <a:off x="6290738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5" name="Ovaal 4"/>
          <p:cNvSpPr/>
          <p:nvPr/>
        </p:nvSpPr>
        <p:spPr>
          <a:xfrm>
            <a:off x="1879599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al 5"/>
          <p:cNvSpPr/>
          <p:nvPr/>
        </p:nvSpPr>
        <p:spPr>
          <a:xfrm>
            <a:off x="4114800" y="660399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5054604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290738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2209800" y="990600"/>
            <a:ext cx="4648200" cy="46482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Wolkvormige toelichting 38"/>
          <p:cNvSpPr/>
          <p:nvPr/>
        </p:nvSpPr>
        <p:spPr>
          <a:xfrm>
            <a:off x="0" y="457200"/>
            <a:ext cx="2438400" cy="1546399"/>
          </a:xfrm>
          <a:prstGeom prst="cloudCallout">
            <a:avLst>
              <a:gd name="adj1" fmla="val 33496"/>
              <a:gd name="adj2" fmla="val 10981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enige kandidaat </a:t>
            </a:r>
            <a:r>
              <a:rPr lang="nl-NL" sz="2400" dirty="0" smtClean="0">
                <a:sym typeface="Wingdings"/>
              </a:rPr>
              <a:t> </a:t>
            </a:r>
            <a:r>
              <a:rPr lang="nl-NL" sz="2400" dirty="0" smtClean="0">
                <a:sym typeface="Wingdings"/>
              </a:rPr>
              <a:t>leider</a:t>
            </a:r>
            <a:endParaRPr lang="nl-NL" sz="2400" dirty="0"/>
          </a:p>
        </p:txBody>
      </p:sp>
      <p:grpSp>
        <p:nvGrpSpPr>
          <p:cNvPr id="23" name="Groeperen 56"/>
          <p:cNvGrpSpPr/>
          <p:nvPr/>
        </p:nvGrpSpPr>
        <p:grpSpPr>
          <a:xfrm>
            <a:off x="2123722" y="990600"/>
            <a:ext cx="4734278" cy="4648200"/>
            <a:chOff x="2123722" y="990600"/>
            <a:chExt cx="4734278" cy="4648200"/>
          </a:xfrm>
        </p:grpSpPr>
        <p:grpSp>
          <p:nvGrpSpPr>
            <p:cNvPr id="26" name="Groeperen 44"/>
            <p:cNvGrpSpPr/>
            <p:nvPr/>
          </p:nvGrpSpPr>
          <p:grpSpPr>
            <a:xfrm>
              <a:off x="2209800" y="990600"/>
              <a:ext cx="4648200" cy="4648200"/>
              <a:chOff x="2209800" y="990600"/>
              <a:chExt cx="4648200" cy="4648200"/>
            </a:xfrm>
          </p:grpSpPr>
          <p:sp>
            <p:nvSpPr>
              <p:cNvPr id="41" name="Boog 40"/>
              <p:cNvSpPr/>
              <p:nvPr/>
            </p:nvSpPr>
            <p:spPr>
              <a:xfrm>
                <a:off x="2438400" y="1219200"/>
                <a:ext cx="4221161" cy="4221162"/>
              </a:xfrm>
              <a:prstGeom prst="arc">
                <a:avLst>
                  <a:gd name="adj1" fmla="val 21527917"/>
                  <a:gd name="adj2" fmla="val 9865084"/>
                </a:avLst>
              </a:prstGeom>
              <a:ln w="63500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2" name="Boog 41"/>
              <p:cNvSpPr/>
              <p:nvPr/>
            </p:nvSpPr>
            <p:spPr>
              <a:xfrm>
                <a:off x="2209800" y="990600"/>
                <a:ext cx="4648200" cy="4648200"/>
              </a:xfrm>
              <a:prstGeom prst="arc">
                <a:avLst>
                  <a:gd name="adj1" fmla="val 11581006"/>
                  <a:gd name="adj2" fmla="val 0"/>
                </a:avLst>
              </a:prstGeom>
              <a:ln w="63500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5" name="Gelijkbenige driehoek 54"/>
            <p:cNvSpPr/>
            <p:nvPr/>
          </p:nvSpPr>
          <p:spPr>
            <a:xfrm rot="11700000">
              <a:off x="2123722" y="272396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Gelijkbenige driehoek 55"/>
            <p:cNvSpPr/>
            <p:nvPr/>
          </p:nvSpPr>
          <p:spPr>
            <a:xfrm rot="20700000">
              <a:off x="2380969" y="372392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" name="Groeperen 48"/>
          <p:cNvGrpSpPr/>
          <p:nvPr/>
        </p:nvGrpSpPr>
        <p:grpSpPr>
          <a:xfrm>
            <a:off x="2209800" y="990600"/>
            <a:ext cx="4648200" cy="4648200"/>
            <a:chOff x="2209800" y="990600"/>
            <a:chExt cx="4648200" cy="4648200"/>
          </a:xfrm>
        </p:grpSpPr>
        <p:grpSp>
          <p:nvGrpSpPr>
            <p:cNvPr id="17" name="Groeperen 46"/>
            <p:cNvGrpSpPr/>
            <p:nvPr/>
          </p:nvGrpSpPr>
          <p:grpSpPr>
            <a:xfrm>
              <a:off x="2209800" y="990600"/>
              <a:ext cx="4648200" cy="4648200"/>
              <a:chOff x="2209800" y="990600"/>
              <a:chExt cx="4648200" cy="4648200"/>
            </a:xfrm>
          </p:grpSpPr>
          <p:grpSp>
            <p:nvGrpSpPr>
              <p:cNvPr id="22" name="Groeperen 43"/>
              <p:cNvGrpSpPr/>
              <p:nvPr/>
            </p:nvGrpSpPr>
            <p:grpSpPr>
              <a:xfrm>
                <a:off x="2209800" y="990600"/>
                <a:ext cx="4648200" cy="4648200"/>
                <a:chOff x="2209800" y="990600"/>
                <a:chExt cx="4648200" cy="4648200"/>
              </a:xfrm>
            </p:grpSpPr>
            <p:sp>
              <p:nvSpPr>
                <p:cNvPr id="40" name="Boog 39"/>
                <p:cNvSpPr/>
                <p:nvPr/>
              </p:nvSpPr>
              <p:spPr>
                <a:xfrm>
                  <a:off x="2438401" y="1219201"/>
                  <a:ext cx="4221161" cy="4221162"/>
                </a:xfrm>
                <a:prstGeom prst="arc">
                  <a:avLst>
                    <a:gd name="adj1" fmla="val 11378190"/>
                    <a:gd name="adj2" fmla="val 0"/>
                  </a:avLst>
                </a:prstGeom>
                <a:ln w="63500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43" name="Boog 42"/>
                <p:cNvSpPr/>
                <p:nvPr/>
              </p:nvSpPr>
              <p:spPr>
                <a:xfrm>
                  <a:off x="2209800" y="990600"/>
                  <a:ext cx="4648200" cy="4648200"/>
                </a:xfrm>
                <a:prstGeom prst="arc">
                  <a:avLst>
                    <a:gd name="adj1" fmla="val 21551711"/>
                    <a:gd name="adj2" fmla="val 10149841"/>
                  </a:avLst>
                </a:prstGeom>
                <a:ln w="63500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6" name="Tekstvak 45"/>
              <p:cNvSpPr txBox="1"/>
              <p:nvPr/>
            </p:nvSpPr>
            <p:spPr>
              <a:xfrm>
                <a:off x="3048000" y="1905000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</p:grpSp>
        <p:sp>
          <p:nvSpPr>
            <p:cNvPr id="48" name="Tekstvak 47"/>
            <p:cNvSpPr txBox="1"/>
            <p:nvPr/>
          </p:nvSpPr>
          <p:spPr>
            <a:xfrm>
              <a:off x="2286000" y="48768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</p:grpSp>
      <p:sp>
        <p:nvSpPr>
          <p:cNvPr id="5" name="Ovaal 4"/>
          <p:cNvSpPr/>
          <p:nvPr/>
        </p:nvSpPr>
        <p:spPr>
          <a:xfrm>
            <a:off x="1879599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Complexiteit van H&amp;S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elke ronde valt minimaal de helft af</a:t>
            </a:r>
          </a:p>
          <a:p>
            <a:r>
              <a:rPr lang="nl-NL" dirty="0" smtClean="0"/>
              <a:t>maximaal </a:t>
            </a:r>
            <a:r>
              <a:rPr lang="nl-NL" dirty="0" err="1" smtClean="0"/>
              <a:t>ca.</a:t>
            </a:r>
            <a:r>
              <a:rPr lang="nl-NL" dirty="0" smtClean="0"/>
              <a:t> log</a:t>
            </a:r>
            <a:r>
              <a:rPr lang="nl-NL" baseline="-25000" dirty="0" smtClean="0"/>
              <a:t>2</a:t>
            </a:r>
            <a:r>
              <a:rPr lang="nl-NL" dirty="0" smtClean="0"/>
              <a:t>(</a:t>
            </a:r>
            <a:r>
              <a:rPr lang="nl-NL" dirty="0" err="1" smtClean="0"/>
              <a:t>n</a:t>
            </a:r>
            <a:r>
              <a:rPr lang="nl-NL" dirty="0" smtClean="0"/>
              <a:t>) rondes</a:t>
            </a:r>
          </a:p>
          <a:p>
            <a:endParaRPr lang="nl-NL" dirty="0" smtClean="0"/>
          </a:p>
          <a:p>
            <a:r>
              <a:rPr lang="nl-NL" dirty="0" smtClean="0"/>
              <a:t>per ronde: 2n berichten (door)gestuurd</a:t>
            </a:r>
          </a:p>
          <a:p>
            <a:endParaRPr lang="nl-NL" dirty="0" smtClean="0"/>
          </a:p>
          <a:p>
            <a:r>
              <a:rPr lang="nl-NL" dirty="0" smtClean="0"/>
              <a:t>totaal dus maximaal 2n </a:t>
            </a:r>
            <a:r>
              <a:rPr lang="nl-NL" dirty="0" smtClean="0"/>
              <a:t>log</a:t>
            </a:r>
            <a:r>
              <a:rPr lang="nl-NL" baseline="-25000" dirty="0" smtClean="0"/>
              <a:t>2</a:t>
            </a:r>
            <a:r>
              <a:rPr lang="nl-NL" dirty="0" smtClean="0"/>
              <a:t>(</a:t>
            </a:r>
            <a:r>
              <a:rPr lang="nl-NL" dirty="0" err="1" smtClean="0"/>
              <a:t>n</a:t>
            </a:r>
            <a:r>
              <a:rPr lang="nl-NL" dirty="0" smtClean="0"/>
              <a:t>) berichten!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Peterson</a:t>
            </a:r>
            <a:r>
              <a:rPr lang="nl-NL" dirty="0" smtClean="0"/>
              <a:t>, 1982</a:t>
            </a:r>
            <a:endParaRPr lang="nl-NL" dirty="0"/>
          </a:p>
        </p:txBody>
      </p:sp>
      <p:sp>
        <p:nvSpPr>
          <p:cNvPr id="4" name="Ovaal 3"/>
          <p:cNvSpPr/>
          <p:nvPr/>
        </p:nvSpPr>
        <p:spPr>
          <a:xfrm>
            <a:off x="5791200" y="3733800"/>
            <a:ext cx="2544763" cy="2544763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6858000" y="3505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8077200" y="4800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6858000" y="6019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5562600" y="4800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variant van H&amp;S voor ring die berichten</a:t>
            </a:r>
            <a:br>
              <a:rPr lang="nl-NL" dirty="0" smtClean="0"/>
            </a:br>
            <a:r>
              <a:rPr lang="nl-NL" dirty="0" smtClean="0"/>
              <a:t>slechts naar </a:t>
            </a:r>
            <a:r>
              <a:rPr lang="nl-NL" dirty="0" smtClean="0"/>
              <a:t>éé</a:t>
            </a:r>
            <a:r>
              <a:rPr lang="nl-NL" dirty="0" err="1" smtClean="0"/>
              <a:t>n</a:t>
            </a:r>
            <a:r>
              <a:rPr lang="nl-NL" dirty="0" smtClean="0"/>
              <a:t> kant sturen kan</a:t>
            </a:r>
          </a:p>
          <a:p>
            <a:r>
              <a:rPr lang="nl-NL" dirty="0" smtClean="0"/>
              <a:t>idee: in plaats van linker- en </a:t>
            </a:r>
            <a:r>
              <a:rPr lang="nl-NL" dirty="0" err="1" smtClean="0"/>
              <a:t>rechter-buurman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gebruik buurman en overbuurman</a:t>
            </a:r>
          </a:p>
          <a:p>
            <a:r>
              <a:rPr lang="nl-NL" dirty="0" smtClean="0"/>
              <a:t>iedere ronde schuiven</a:t>
            </a:r>
            <a:br>
              <a:rPr lang="nl-NL" dirty="0" smtClean="0"/>
            </a:br>
            <a:r>
              <a:rPr lang="nl-NL" dirty="0" smtClean="0"/>
              <a:t>nummers van kandidaten</a:t>
            </a:r>
            <a:br>
              <a:rPr lang="nl-NL" dirty="0" smtClean="0"/>
            </a:br>
            <a:r>
              <a:rPr lang="nl-NL" dirty="0" smtClean="0"/>
              <a:t>éé</a:t>
            </a:r>
            <a:r>
              <a:rPr lang="nl-NL" dirty="0" err="1" smtClean="0"/>
              <a:t>n</a:t>
            </a:r>
            <a:r>
              <a:rPr lang="nl-NL" dirty="0" smtClean="0"/>
              <a:t> op</a:t>
            </a:r>
            <a:endParaRPr lang="nl-NL" dirty="0" smtClean="0"/>
          </a:p>
        </p:txBody>
      </p:sp>
      <p:sp>
        <p:nvSpPr>
          <p:cNvPr id="9" name="Boog 8"/>
          <p:cNvSpPr/>
          <p:nvPr/>
        </p:nvSpPr>
        <p:spPr>
          <a:xfrm>
            <a:off x="5913438" y="3856038"/>
            <a:ext cx="2544762" cy="2544762"/>
          </a:xfrm>
          <a:prstGeom prst="arc">
            <a:avLst>
              <a:gd name="adj1" fmla="val 437933"/>
              <a:gd name="adj2" fmla="val 4948178"/>
            </a:avLst>
          </a:prstGeom>
          <a:ln w="63500" cap="flat">
            <a:solidFill>
              <a:schemeClr val="accent2"/>
            </a:solidFill>
            <a:round/>
            <a:headEnd type="none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Boog 9"/>
          <p:cNvSpPr/>
          <p:nvPr/>
        </p:nvSpPr>
        <p:spPr>
          <a:xfrm>
            <a:off x="6019800" y="3962400"/>
            <a:ext cx="2057400" cy="2057400"/>
          </a:xfrm>
          <a:prstGeom prst="arc">
            <a:avLst>
              <a:gd name="adj1" fmla="val 16851823"/>
              <a:gd name="adj2" fmla="val 4913479"/>
            </a:avLst>
          </a:prstGeom>
          <a:ln w="63500" cap="flat">
            <a:solidFill>
              <a:schemeClr val="accent2"/>
            </a:solidFill>
            <a:round/>
            <a:headEnd type="none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Computernetwerk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meerdere computers met elkaar verbonden</a:t>
            </a:r>
          </a:p>
          <a:p>
            <a:r>
              <a:rPr lang="nl-NL" dirty="0" smtClean="0"/>
              <a:t>netwerktopologie (= vorm van het netwerk): ring</a:t>
            </a:r>
          </a:p>
        </p:txBody>
      </p:sp>
      <p:sp>
        <p:nvSpPr>
          <p:cNvPr id="4" name="Ovaal 3"/>
          <p:cNvSpPr/>
          <p:nvPr/>
        </p:nvSpPr>
        <p:spPr>
          <a:xfrm>
            <a:off x="3276600" y="3581400"/>
            <a:ext cx="2544763" cy="2544763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4343400" y="3352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5562600" y="4648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343400" y="58674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3048000" y="4648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0" name="Groeperen 89"/>
          <p:cNvGrpSpPr/>
          <p:nvPr/>
        </p:nvGrpSpPr>
        <p:grpSpPr>
          <a:xfrm>
            <a:off x="2380226" y="1152417"/>
            <a:ext cx="4344152" cy="4347839"/>
            <a:chOff x="2380226" y="1152417"/>
            <a:chExt cx="4344152" cy="4347839"/>
          </a:xfrm>
        </p:grpSpPr>
        <p:sp>
          <p:nvSpPr>
            <p:cNvPr id="12" name="Ovaal 11"/>
            <p:cNvSpPr/>
            <p:nvPr/>
          </p:nvSpPr>
          <p:spPr>
            <a:xfrm>
              <a:off x="2438400" y="1219200"/>
              <a:ext cx="4221162" cy="4221162"/>
            </a:xfrm>
            <a:prstGeom prst="ellipse">
              <a:avLst/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475150" y="13671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6056550" y="13716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251460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605655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86" name="Gelijkbenige driehoek 85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Gelijkbenige driehoek 8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Gelijkbenige driehoek 87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Gelijkbenige driehoek 88"/>
            <p:cNvSpPr/>
            <p:nvPr/>
          </p:nvSpPr>
          <p:spPr>
            <a:xfrm rot="20700000">
              <a:off x="2380226" y="373403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1" name="Groeperen 100"/>
          <p:cNvGrpSpPr/>
          <p:nvPr/>
        </p:nvGrpSpPr>
        <p:grpSpPr>
          <a:xfrm>
            <a:off x="3126900" y="1352557"/>
            <a:ext cx="3045300" cy="3985908"/>
            <a:chOff x="3126900" y="1352557"/>
            <a:chExt cx="3045300" cy="3985908"/>
          </a:xfrm>
        </p:grpSpPr>
        <p:sp>
          <p:nvSpPr>
            <p:cNvPr id="44" name="Boog 43"/>
            <p:cNvSpPr/>
            <p:nvPr/>
          </p:nvSpPr>
          <p:spPr>
            <a:xfrm>
              <a:off x="3126900" y="1371600"/>
              <a:ext cx="3045300" cy="3966865"/>
            </a:xfrm>
            <a:prstGeom prst="arc">
              <a:avLst>
                <a:gd name="adj1" fmla="val 6195733"/>
                <a:gd name="adj2" fmla="val 15219232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Tekstvak 44"/>
            <p:cNvSpPr txBox="1"/>
            <p:nvPr/>
          </p:nvSpPr>
          <p:spPr>
            <a:xfrm>
              <a:off x="3203100" y="31242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96" name="Gelijkbenige driehoek 95"/>
            <p:cNvSpPr/>
            <p:nvPr/>
          </p:nvSpPr>
          <p:spPr>
            <a:xfrm rot="3600000">
              <a:off x="4018069" y="135255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3" name="Groeperen 102"/>
          <p:cNvGrpSpPr/>
          <p:nvPr/>
        </p:nvGrpSpPr>
        <p:grpSpPr>
          <a:xfrm>
            <a:off x="2514600" y="1628660"/>
            <a:ext cx="4038600" cy="3039070"/>
            <a:chOff x="2514600" y="1628660"/>
            <a:chExt cx="4038600" cy="3039070"/>
          </a:xfrm>
        </p:grpSpPr>
        <p:sp>
          <p:nvSpPr>
            <p:cNvPr id="50" name="Boog 49"/>
            <p:cNvSpPr/>
            <p:nvPr/>
          </p:nvSpPr>
          <p:spPr>
            <a:xfrm>
              <a:off x="2514600" y="1628660"/>
              <a:ext cx="4038600" cy="3039070"/>
            </a:xfrm>
            <a:prstGeom prst="arc">
              <a:avLst>
                <a:gd name="adj1" fmla="val 983853"/>
                <a:gd name="adj2" fmla="val 9583564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Tekstvak 50"/>
            <p:cNvSpPr txBox="1"/>
            <p:nvPr/>
          </p:nvSpPr>
          <p:spPr>
            <a:xfrm>
              <a:off x="4303950" y="413879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97" name="Gelijkbenige driehoek 96"/>
            <p:cNvSpPr/>
            <p:nvPr/>
          </p:nvSpPr>
          <p:spPr>
            <a:xfrm rot="19800000">
              <a:off x="2580371" y="364518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0" name="Groeperen 99"/>
          <p:cNvGrpSpPr/>
          <p:nvPr/>
        </p:nvGrpSpPr>
        <p:grpSpPr>
          <a:xfrm>
            <a:off x="2886051" y="1367135"/>
            <a:ext cx="3045300" cy="3966865"/>
            <a:chOff x="2886051" y="1367135"/>
            <a:chExt cx="3045300" cy="3966865"/>
          </a:xfrm>
        </p:grpSpPr>
        <p:sp>
          <p:nvSpPr>
            <p:cNvPr id="40" name="Boog 39"/>
            <p:cNvSpPr/>
            <p:nvPr/>
          </p:nvSpPr>
          <p:spPr>
            <a:xfrm>
              <a:off x="2886051" y="1367135"/>
              <a:ext cx="3045300" cy="3966865"/>
            </a:xfrm>
            <a:prstGeom prst="arc">
              <a:avLst>
                <a:gd name="adj1" fmla="val 17056646"/>
                <a:gd name="adj2" fmla="val 4229295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Tekstvak 40"/>
            <p:cNvSpPr txBox="1"/>
            <p:nvPr/>
          </p:nvSpPr>
          <p:spPr>
            <a:xfrm>
              <a:off x="5397951" y="31242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98" name="Gelijkbenige driehoek 97"/>
            <p:cNvSpPr/>
            <p:nvPr/>
          </p:nvSpPr>
          <p:spPr>
            <a:xfrm rot="14400000">
              <a:off x="4865818" y="503731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2" name="Groeperen 101"/>
          <p:cNvGrpSpPr/>
          <p:nvPr/>
        </p:nvGrpSpPr>
        <p:grpSpPr>
          <a:xfrm>
            <a:off x="2514600" y="1990130"/>
            <a:ext cx="4038600" cy="3039070"/>
            <a:chOff x="2514600" y="1990130"/>
            <a:chExt cx="4038600" cy="3039070"/>
          </a:xfrm>
        </p:grpSpPr>
        <p:sp>
          <p:nvSpPr>
            <p:cNvPr id="47" name="Boog 46"/>
            <p:cNvSpPr/>
            <p:nvPr/>
          </p:nvSpPr>
          <p:spPr>
            <a:xfrm>
              <a:off x="2514600" y="1990130"/>
              <a:ext cx="4038600" cy="3039070"/>
            </a:xfrm>
            <a:prstGeom prst="arc">
              <a:avLst>
                <a:gd name="adj1" fmla="val 11603476"/>
                <a:gd name="adj2" fmla="val 20489536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Tekstvak 47"/>
            <p:cNvSpPr txBox="1"/>
            <p:nvPr/>
          </p:nvSpPr>
          <p:spPr>
            <a:xfrm>
              <a:off x="4303950" y="206186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99" name="Gelijkbenige driehoek 98"/>
            <p:cNvSpPr/>
            <p:nvPr/>
          </p:nvSpPr>
          <p:spPr>
            <a:xfrm rot="9000000">
              <a:off x="6272882" y="279632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Ovaal 4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2" name="Groeperen 89"/>
          <p:cNvGrpSpPr/>
          <p:nvPr/>
        </p:nvGrpSpPr>
        <p:grpSpPr>
          <a:xfrm>
            <a:off x="2380226" y="1152417"/>
            <a:ext cx="4344152" cy="4347839"/>
            <a:chOff x="2380226" y="1152417"/>
            <a:chExt cx="4344152" cy="4347839"/>
          </a:xfrm>
        </p:grpSpPr>
        <p:sp>
          <p:nvSpPr>
            <p:cNvPr id="12" name="Ovaal 11"/>
            <p:cNvSpPr/>
            <p:nvPr/>
          </p:nvSpPr>
          <p:spPr>
            <a:xfrm>
              <a:off x="2438400" y="1219200"/>
              <a:ext cx="4221162" cy="4221162"/>
            </a:xfrm>
            <a:prstGeom prst="ellipse">
              <a:avLst/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475150" y="13671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6056550" y="13716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251460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605655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86" name="Gelijkbenige driehoek 85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Gelijkbenige driehoek 8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Gelijkbenige driehoek 87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Gelijkbenige driehoek 88"/>
            <p:cNvSpPr/>
            <p:nvPr/>
          </p:nvSpPr>
          <p:spPr>
            <a:xfrm rot="20700000">
              <a:off x="2380226" y="373403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" name="Groeperen 100"/>
          <p:cNvGrpSpPr/>
          <p:nvPr/>
        </p:nvGrpSpPr>
        <p:grpSpPr>
          <a:xfrm>
            <a:off x="3126900" y="1352557"/>
            <a:ext cx="3045300" cy="3985908"/>
            <a:chOff x="3126900" y="1352557"/>
            <a:chExt cx="3045300" cy="3985908"/>
          </a:xfrm>
        </p:grpSpPr>
        <p:sp>
          <p:nvSpPr>
            <p:cNvPr id="44" name="Boog 43"/>
            <p:cNvSpPr/>
            <p:nvPr/>
          </p:nvSpPr>
          <p:spPr>
            <a:xfrm>
              <a:off x="3126900" y="1371600"/>
              <a:ext cx="3045300" cy="3966865"/>
            </a:xfrm>
            <a:prstGeom prst="arc">
              <a:avLst>
                <a:gd name="adj1" fmla="val 6195733"/>
                <a:gd name="adj2" fmla="val 15219232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Tekstvak 44"/>
            <p:cNvSpPr txBox="1"/>
            <p:nvPr/>
          </p:nvSpPr>
          <p:spPr>
            <a:xfrm>
              <a:off x="3203100" y="31242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</a:t>
              </a:r>
              <a:endParaRPr lang="nl-NL" sz="2400" dirty="0"/>
            </a:p>
          </p:txBody>
        </p:sp>
        <p:sp>
          <p:nvSpPr>
            <p:cNvPr id="96" name="Gelijkbenige driehoek 95"/>
            <p:cNvSpPr/>
            <p:nvPr/>
          </p:nvSpPr>
          <p:spPr>
            <a:xfrm rot="3600000">
              <a:off x="4018069" y="135255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" name="Groeperen 102"/>
          <p:cNvGrpSpPr/>
          <p:nvPr/>
        </p:nvGrpSpPr>
        <p:grpSpPr>
          <a:xfrm>
            <a:off x="2514600" y="1628660"/>
            <a:ext cx="4038600" cy="3039070"/>
            <a:chOff x="2514600" y="1628660"/>
            <a:chExt cx="4038600" cy="3039070"/>
          </a:xfrm>
        </p:grpSpPr>
        <p:sp>
          <p:nvSpPr>
            <p:cNvPr id="50" name="Boog 49"/>
            <p:cNvSpPr/>
            <p:nvPr/>
          </p:nvSpPr>
          <p:spPr>
            <a:xfrm>
              <a:off x="2514600" y="1628660"/>
              <a:ext cx="4038600" cy="3039070"/>
            </a:xfrm>
            <a:prstGeom prst="arc">
              <a:avLst>
                <a:gd name="adj1" fmla="val 983853"/>
                <a:gd name="adj2" fmla="val 9583564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Tekstvak 50"/>
            <p:cNvSpPr txBox="1"/>
            <p:nvPr/>
          </p:nvSpPr>
          <p:spPr>
            <a:xfrm>
              <a:off x="4303950" y="413879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97" name="Gelijkbenige driehoek 96"/>
            <p:cNvSpPr/>
            <p:nvPr/>
          </p:nvSpPr>
          <p:spPr>
            <a:xfrm rot="19800000">
              <a:off x="2580371" y="364518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" name="Groeperen 99"/>
          <p:cNvGrpSpPr/>
          <p:nvPr/>
        </p:nvGrpSpPr>
        <p:grpSpPr>
          <a:xfrm>
            <a:off x="2886051" y="1367135"/>
            <a:ext cx="3045300" cy="3966865"/>
            <a:chOff x="2886051" y="1367135"/>
            <a:chExt cx="3045300" cy="3966865"/>
          </a:xfrm>
        </p:grpSpPr>
        <p:sp>
          <p:nvSpPr>
            <p:cNvPr id="40" name="Boog 39"/>
            <p:cNvSpPr/>
            <p:nvPr/>
          </p:nvSpPr>
          <p:spPr>
            <a:xfrm>
              <a:off x="2886051" y="1367135"/>
              <a:ext cx="3045300" cy="3966865"/>
            </a:xfrm>
            <a:prstGeom prst="arc">
              <a:avLst>
                <a:gd name="adj1" fmla="val 17056646"/>
                <a:gd name="adj2" fmla="val 4229295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Tekstvak 40"/>
            <p:cNvSpPr txBox="1"/>
            <p:nvPr/>
          </p:nvSpPr>
          <p:spPr>
            <a:xfrm>
              <a:off x="5397951" y="31242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98" name="Gelijkbenige driehoek 97"/>
            <p:cNvSpPr/>
            <p:nvPr/>
          </p:nvSpPr>
          <p:spPr>
            <a:xfrm rot="14400000">
              <a:off x="4865818" y="503731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" name="Groeperen 101"/>
          <p:cNvGrpSpPr/>
          <p:nvPr/>
        </p:nvGrpSpPr>
        <p:grpSpPr>
          <a:xfrm>
            <a:off x="2514600" y="1990130"/>
            <a:ext cx="4038600" cy="3039070"/>
            <a:chOff x="2514600" y="1990130"/>
            <a:chExt cx="4038600" cy="3039070"/>
          </a:xfrm>
        </p:grpSpPr>
        <p:sp>
          <p:nvSpPr>
            <p:cNvPr id="47" name="Boog 46"/>
            <p:cNvSpPr/>
            <p:nvPr/>
          </p:nvSpPr>
          <p:spPr>
            <a:xfrm>
              <a:off x="2514600" y="1990130"/>
              <a:ext cx="4038600" cy="3039070"/>
            </a:xfrm>
            <a:prstGeom prst="arc">
              <a:avLst>
                <a:gd name="adj1" fmla="val 11603476"/>
                <a:gd name="adj2" fmla="val 20489536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Tekstvak 47"/>
            <p:cNvSpPr txBox="1"/>
            <p:nvPr/>
          </p:nvSpPr>
          <p:spPr>
            <a:xfrm>
              <a:off x="4303950" y="206186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99" name="Gelijkbenige driehoek 98"/>
            <p:cNvSpPr/>
            <p:nvPr/>
          </p:nvSpPr>
          <p:spPr>
            <a:xfrm rot="9000000">
              <a:off x="6272882" y="279632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Ovaal 4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91" name="Tekstvak 90"/>
          <p:cNvSpPr txBox="1"/>
          <p:nvPr/>
        </p:nvSpPr>
        <p:spPr>
          <a:xfrm>
            <a:off x="6411238" y="3124200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92" name="Tekstvak 91"/>
          <p:cNvSpPr txBox="1"/>
          <p:nvPr/>
        </p:nvSpPr>
        <p:spPr>
          <a:xfrm>
            <a:off x="2190075" y="3124200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93" name="Tekstvak 92"/>
          <p:cNvSpPr txBox="1"/>
          <p:nvPr/>
        </p:nvSpPr>
        <p:spPr>
          <a:xfrm>
            <a:off x="4303950" y="5209530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94" name="Tekstvak 93"/>
          <p:cNvSpPr txBox="1"/>
          <p:nvPr/>
        </p:nvSpPr>
        <p:spPr>
          <a:xfrm>
            <a:off x="4303950" y="986135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104" name="Wolkvormige toelichting 103"/>
          <p:cNvSpPr/>
          <p:nvPr/>
        </p:nvSpPr>
        <p:spPr>
          <a:xfrm>
            <a:off x="-66338" y="264467"/>
            <a:ext cx="2961938" cy="1452265"/>
          </a:xfrm>
          <a:prstGeom prst="cloudCallout">
            <a:avLst>
              <a:gd name="adj1" fmla="val 21649"/>
              <a:gd name="adj2" fmla="val 117591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</a:t>
            </a:r>
            <a:r>
              <a:rPr lang="nl-NL" sz="2400" dirty="0" smtClean="0"/>
              <a:t> </a:t>
            </a:r>
            <a:r>
              <a:rPr lang="nl-NL" sz="2400" dirty="0" smtClean="0"/>
              <a:t>63</a:t>
            </a:r>
            <a:endParaRPr lang="nl-NL" sz="2400" dirty="0" smtClean="0"/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sp>
        <p:nvSpPr>
          <p:cNvPr id="105" name="Wolkvormige toelichting 104"/>
          <p:cNvSpPr/>
          <p:nvPr/>
        </p:nvSpPr>
        <p:spPr>
          <a:xfrm>
            <a:off x="6182062" y="4867870"/>
            <a:ext cx="2961938" cy="1452265"/>
          </a:xfrm>
          <a:prstGeom prst="cloudCallout">
            <a:avLst>
              <a:gd name="adj1" fmla="val -23685"/>
              <a:gd name="adj2" fmla="val -119358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r>
              <a:rPr lang="nl-NL" sz="2400" dirty="0" smtClean="0"/>
              <a:t> </a:t>
            </a:r>
            <a:r>
              <a:rPr lang="nl-NL" sz="2400" dirty="0" smtClean="0"/>
              <a:t>&lt;</a:t>
            </a:r>
            <a:r>
              <a:rPr lang="nl-NL" sz="2400" dirty="0" smtClean="0"/>
              <a:t> 41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4" name="Tekstvak 53"/>
          <p:cNvSpPr txBox="1"/>
          <p:nvPr/>
        </p:nvSpPr>
        <p:spPr>
          <a:xfrm>
            <a:off x="6411238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6" name="Tekstvak 55"/>
          <p:cNvSpPr txBox="1"/>
          <p:nvPr/>
        </p:nvSpPr>
        <p:spPr>
          <a:xfrm>
            <a:off x="2190075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5" name="Groeperen 64"/>
          <p:cNvGrpSpPr/>
          <p:nvPr/>
        </p:nvGrpSpPr>
        <p:grpSpPr>
          <a:xfrm>
            <a:off x="2438400" y="1152417"/>
            <a:ext cx="4221162" cy="4347839"/>
            <a:chOff x="2438400" y="1152417"/>
            <a:chExt cx="4221162" cy="4347839"/>
          </a:xfrm>
        </p:grpSpPr>
        <p:sp>
          <p:nvSpPr>
            <p:cNvPr id="59" name="Ovaal 58"/>
            <p:cNvSpPr/>
            <p:nvPr/>
          </p:nvSpPr>
          <p:spPr>
            <a:xfrm>
              <a:off x="2438400" y="1219200"/>
              <a:ext cx="4221162" cy="4221162"/>
            </a:xfrm>
            <a:prstGeom prst="ellipse">
              <a:avLst/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Tekstvak 60"/>
            <p:cNvSpPr txBox="1"/>
            <p:nvPr/>
          </p:nvSpPr>
          <p:spPr>
            <a:xfrm>
              <a:off x="6056550" y="13716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62" name="Tekstvak 61"/>
            <p:cNvSpPr txBox="1"/>
            <p:nvPr/>
          </p:nvSpPr>
          <p:spPr>
            <a:xfrm>
              <a:off x="251460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87" name="Gelijkbenige driehoek 8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Gelijkbenige driehoek 87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Groeperen 63"/>
          <p:cNvGrpSpPr/>
          <p:nvPr/>
        </p:nvGrpSpPr>
        <p:grpSpPr>
          <a:xfrm>
            <a:off x="3200400" y="1352557"/>
            <a:ext cx="2745900" cy="3936755"/>
            <a:chOff x="3200400" y="1352557"/>
            <a:chExt cx="2745900" cy="3936755"/>
          </a:xfrm>
        </p:grpSpPr>
        <p:sp>
          <p:nvSpPr>
            <p:cNvPr id="66" name="Boog 65"/>
            <p:cNvSpPr/>
            <p:nvPr/>
          </p:nvSpPr>
          <p:spPr>
            <a:xfrm>
              <a:off x="3200400" y="1981200"/>
              <a:ext cx="2745900" cy="3238738"/>
            </a:xfrm>
            <a:prstGeom prst="arc">
              <a:avLst>
                <a:gd name="adj1" fmla="val 16200114"/>
                <a:gd name="adj2" fmla="val 4419101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Boog 67"/>
            <p:cNvSpPr/>
            <p:nvPr/>
          </p:nvSpPr>
          <p:spPr>
            <a:xfrm>
              <a:off x="3200400" y="1403587"/>
              <a:ext cx="2745900" cy="3320814"/>
            </a:xfrm>
            <a:prstGeom prst="arc">
              <a:avLst>
                <a:gd name="adj1" fmla="val 5397515"/>
                <a:gd name="adj2" fmla="val 15696868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Gelijkbenige driehoek 51"/>
            <p:cNvSpPr/>
            <p:nvPr/>
          </p:nvSpPr>
          <p:spPr>
            <a:xfrm rot="14400000">
              <a:off x="4865818" y="503731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Gelijkbenige driehoek 56"/>
            <p:cNvSpPr/>
            <p:nvPr/>
          </p:nvSpPr>
          <p:spPr>
            <a:xfrm rot="3600000">
              <a:off x="4018069" y="135255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3" name="Groeperen 62"/>
          <p:cNvGrpSpPr/>
          <p:nvPr/>
        </p:nvGrpSpPr>
        <p:grpSpPr>
          <a:xfrm>
            <a:off x="3200400" y="1371600"/>
            <a:ext cx="2745900" cy="3962400"/>
            <a:chOff x="3200400" y="1371600"/>
            <a:chExt cx="2745900" cy="3962400"/>
          </a:xfrm>
        </p:grpSpPr>
        <p:sp>
          <p:nvSpPr>
            <p:cNvPr id="67" name="Boog 66"/>
            <p:cNvSpPr/>
            <p:nvPr/>
          </p:nvSpPr>
          <p:spPr>
            <a:xfrm>
              <a:off x="3200400" y="1981200"/>
              <a:ext cx="2745900" cy="3352800"/>
            </a:xfrm>
            <a:prstGeom prst="arc">
              <a:avLst>
                <a:gd name="adj1" fmla="val 5815235"/>
                <a:gd name="adj2" fmla="val 16197726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Boog 68"/>
            <p:cNvSpPr/>
            <p:nvPr/>
          </p:nvSpPr>
          <p:spPr>
            <a:xfrm>
              <a:off x="3205800" y="1371600"/>
              <a:ext cx="2740500" cy="3352800"/>
            </a:xfrm>
            <a:prstGeom prst="arc">
              <a:avLst>
                <a:gd name="adj1" fmla="val 16643258"/>
                <a:gd name="adj2" fmla="val 5394211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Tekstvak 57"/>
            <p:cNvSpPr txBox="1"/>
            <p:nvPr/>
          </p:nvSpPr>
          <p:spPr>
            <a:xfrm>
              <a:off x="3618150" y="24339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5029200" y="38100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  <p:sp>
        <p:nvSpPr>
          <p:cNvPr id="8" name="Ovaal 7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55" name="Tekstvak 54"/>
          <p:cNvSpPr txBox="1"/>
          <p:nvPr/>
        </p:nvSpPr>
        <p:spPr>
          <a:xfrm>
            <a:off x="4303950" y="5209530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3" name="Tekstvak 52"/>
          <p:cNvSpPr txBox="1"/>
          <p:nvPr/>
        </p:nvSpPr>
        <p:spPr>
          <a:xfrm>
            <a:off x="4303950" y="986135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4" name="Tekstvak 53"/>
          <p:cNvSpPr txBox="1"/>
          <p:nvPr/>
        </p:nvSpPr>
        <p:spPr>
          <a:xfrm>
            <a:off x="6411238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6" name="Tekstvak 55"/>
          <p:cNvSpPr txBox="1"/>
          <p:nvPr/>
        </p:nvSpPr>
        <p:spPr>
          <a:xfrm>
            <a:off x="2190075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Wolkvormige toelichting 74"/>
          <p:cNvSpPr/>
          <p:nvPr/>
        </p:nvSpPr>
        <p:spPr>
          <a:xfrm>
            <a:off x="709106" y="5405735"/>
            <a:ext cx="2961938" cy="1452265"/>
          </a:xfrm>
          <a:prstGeom prst="cloudCallout">
            <a:avLst>
              <a:gd name="adj1" fmla="val 64668"/>
              <a:gd name="adj2" fmla="val -2591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</a:t>
            </a:r>
            <a:r>
              <a:rPr lang="nl-NL" sz="2400" dirty="0" smtClean="0"/>
              <a:t> </a:t>
            </a:r>
            <a:r>
              <a:rPr lang="nl-NL" sz="2400" dirty="0" smtClean="0"/>
              <a:t>37</a:t>
            </a:r>
            <a:endParaRPr lang="nl-NL" sz="2400" dirty="0" smtClean="0"/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grpSp>
        <p:nvGrpSpPr>
          <p:cNvPr id="32" name="Groeperen 31"/>
          <p:cNvGrpSpPr/>
          <p:nvPr/>
        </p:nvGrpSpPr>
        <p:grpSpPr>
          <a:xfrm>
            <a:off x="2438400" y="1152417"/>
            <a:ext cx="4221162" cy="4347839"/>
            <a:chOff x="2438400" y="1152417"/>
            <a:chExt cx="4221162" cy="4347839"/>
          </a:xfrm>
        </p:grpSpPr>
        <p:sp>
          <p:nvSpPr>
            <p:cNvPr id="59" name="Ovaal 58"/>
            <p:cNvSpPr/>
            <p:nvPr/>
          </p:nvSpPr>
          <p:spPr>
            <a:xfrm>
              <a:off x="2438400" y="1219200"/>
              <a:ext cx="4221162" cy="4221162"/>
            </a:xfrm>
            <a:prstGeom prst="ellipse">
              <a:avLst/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Tekstvak 60"/>
            <p:cNvSpPr txBox="1"/>
            <p:nvPr/>
          </p:nvSpPr>
          <p:spPr>
            <a:xfrm>
              <a:off x="6056550" y="13716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62" name="Tekstvak 61"/>
            <p:cNvSpPr txBox="1"/>
            <p:nvPr/>
          </p:nvSpPr>
          <p:spPr>
            <a:xfrm>
              <a:off x="2514600" y="48723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87" name="Gelijkbenige driehoek 8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Gelijkbenige driehoek 87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" name="Groeperen 63"/>
          <p:cNvGrpSpPr/>
          <p:nvPr/>
        </p:nvGrpSpPr>
        <p:grpSpPr>
          <a:xfrm>
            <a:off x="3200400" y="1352557"/>
            <a:ext cx="2745900" cy="3936755"/>
            <a:chOff x="3200400" y="1352557"/>
            <a:chExt cx="2745900" cy="3936755"/>
          </a:xfrm>
        </p:grpSpPr>
        <p:sp>
          <p:nvSpPr>
            <p:cNvPr id="66" name="Boog 65"/>
            <p:cNvSpPr/>
            <p:nvPr/>
          </p:nvSpPr>
          <p:spPr>
            <a:xfrm>
              <a:off x="3200400" y="1981200"/>
              <a:ext cx="2745900" cy="3238738"/>
            </a:xfrm>
            <a:prstGeom prst="arc">
              <a:avLst>
                <a:gd name="adj1" fmla="val 16200114"/>
                <a:gd name="adj2" fmla="val 4419101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Boog 67"/>
            <p:cNvSpPr/>
            <p:nvPr/>
          </p:nvSpPr>
          <p:spPr>
            <a:xfrm>
              <a:off x="3200400" y="1403587"/>
              <a:ext cx="2745900" cy="3320814"/>
            </a:xfrm>
            <a:prstGeom prst="arc">
              <a:avLst>
                <a:gd name="adj1" fmla="val 5397515"/>
                <a:gd name="adj2" fmla="val 15696868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Gelijkbenige driehoek 51"/>
            <p:cNvSpPr/>
            <p:nvPr/>
          </p:nvSpPr>
          <p:spPr>
            <a:xfrm rot="14400000">
              <a:off x="4865818" y="5037312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Gelijkbenige driehoek 56"/>
            <p:cNvSpPr/>
            <p:nvPr/>
          </p:nvSpPr>
          <p:spPr>
            <a:xfrm rot="3600000">
              <a:off x="4018069" y="135255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" name="Groeperen 62"/>
          <p:cNvGrpSpPr/>
          <p:nvPr/>
        </p:nvGrpSpPr>
        <p:grpSpPr>
          <a:xfrm>
            <a:off x="3200400" y="1371600"/>
            <a:ext cx="2745900" cy="3962400"/>
            <a:chOff x="3200400" y="1371600"/>
            <a:chExt cx="2745900" cy="3962400"/>
          </a:xfrm>
        </p:grpSpPr>
        <p:sp>
          <p:nvSpPr>
            <p:cNvPr id="67" name="Boog 66"/>
            <p:cNvSpPr/>
            <p:nvPr/>
          </p:nvSpPr>
          <p:spPr>
            <a:xfrm>
              <a:off x="3200400" y="1981200"/>
              <a:ext cx="2745900" cy="3352800"/>
            </a:xfrm>
            <a:prstGeom prst="arc">
              <a:avLst>
                <a:gd name="adj1" fmla="val 5815235"/>
                <a:gd name="adj2" fmla="val 16197726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Boog 68"/>
            <p:cNvSpPr/>
            <p:nvPr/>
          </p:nvSpPr>
          <p:spPr>
            <a:xfrm>
              <a:off x="3205800" y="1371600"/>
              <a:ext cx="2740500" cy="3352800"/>
            </a:xfrm>
            <a:prstGeom prst="arc">
              <a:avLst>
                <a:gd name="adj1" fmla="val 16643258"/>
                <a:gd name="adj2" fmla="val 5394211"/>
              </a:avLst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Tekstvak 57"/>
            <p:cNvSpPr txBox="1"/>
            <p:nvPr/>
          </p:nvSpPr>
          <p:spPr>
            <a:xfrm>
              <a:off x="3618150" y="2433935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5029200" y="38100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37</a:t>
              </a:r>
              <a:endParaRPr lang="nl-NL" sz="2400" dirty="0"/>
            </a:p>
          </p:txBody>
        </p:sp>
      </p:grpSp>
      <p:sp>
        <p:nvSpPr>
          <p:cNvPr id="8" name="Ovaal 7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55" name="Tekstvak 54"/>
          <p:cNvSpPr txBox="1"/>
          <p:nvPr/>
        </p:nvSpPr>
        <p:spPr>
          <a:xfrm>
            <a:off x="4303950" y="5209530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73" name="Tekstvak 72"/>
          <p:cNvSpPr txBox="1"/>
          <p:nvPr/>
        </p:nvSpPr>
        <p:spPr>
          <a:xfrm>
            <a:off x="4343400" y="5253335"/>
            <a:ext cx="496650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6" name="Ovaal 5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3" name="Tekstvak 52"/>
          <p:cNvSpPr txBox="1"/>
          <p:nvPr/>
        </p:nvSpPr>
        <p:spPr>
          <a:xfrm>
            <a:off x="4303950" y="986135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2" name="Tekstvak 71"/>
          <p:cNvSpPr txBox="1"/>
          <p:nvPr/>
        </p:nvSpPr>
        <p:spPr>
          <a:xfrm>
            <a:off x="4343400" y="1034406"/>
            <a:ext cx="496650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1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1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1981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" name="Ovaal 6"/>
          <p:cNvSpPr/>
          <p:nvPr/>
        </p:nvSpPr>
        <p:spPr>
          <a:xfrm>
            <a:off x="6172200" y="28956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54" name="Tekstvak 53"/>
          <p:cNvSpPr txBox="1"/>
          <p:nvPr/>
        </p:nvSpPr>
        <p:spPr>
          <a:xfrm>
            <a:off x="6411238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6" name="Tekstvak 55"/>
          <p:cNvSpPr txBox="1"/>
          <p:nvPr/>
        </p:nvSpPr>
        <p:spPr>
          <a:xfrm>
            <a:off x="2190075" y="312420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8" name="Ovaal 7"/>
          <p:cNvSpPr/>
          <p:nvPr/>
        </p:nvSpPr>
        <p:spPr>
          <a:xfrm>
            <a:off x="4114800" y="4953000"/>
            <a:ext cx="914400" cy="914400"/>
          </a:xfrm>
          <a:prstGeom prst="ellipse">
            <a:avLst/>
          </a:prstGeom>
          <a:solidFill>
            <a:srgbClr val="C0C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</a:t>
            </a:r>
            <a:endParaRPr lang="nl-NL" sz="2400" dirty="0"/>
          </a:p>
        </p:txBody>
      </p:sp>
      <p:sp>
        <p:nvSpPr>
          <p:cNvPr id="55" name="Tekstvak 54"/>
          <p:cNvSpPr txBox="1"/>
          <p:nvPr/>
        </p:nvSpPr>
        <p:spPr>
          <a:xfrm>
            <a:off x="4303950" y="5209530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73" name="Tekstvak 72"/>
          <p:cNvSpPr txBox="1"/>
          <p:nvPr/>
        </p:nvSpPr>
        <p:spPr>
          <a:xfrm>
            <a:off x="4343400" y="5253335"/>
            <a:ext cx="496650" cy="461665"/>
          </a:xfrm>
          <a:prstGeom prst="rect">
            <a:avLst/>
          </a:prstGeom>
          <a:solidFill>
            <a:srgbClr val="C0C0C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9" name="Ovaal 8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Wolkvormige toelichting 75"/>
          <p:cNvSpPr/>
          <p:nvPr/>
        </p:nvSpPr>
        <p:spPr>
          <a:xfrm>
            <a:off x="5867400" y="-11200"/>
            <a:ext cx="2438400" cy="1546399"/>
          </a:xfrm>
          <a:prstGeom prst="cloudCallout">
            <a:avLst>
              <a:gd name="adj1" fmla="val -77568"/>
              <a:gd name="adj2" fmla="val 1582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enige kandidaat </a:t>
            </a:r>
            <a:r>
              <a:rPr lang="nl-NL" sz="2400" dirty="0" smtClean="0">
                <a:sym typeface="Wingdings"/>
              </a:rPr>
              <a:t> </a:t>
            </a:r>
            <a:r>
              <a:rPr lang="nl-NL" sz="2400" dirty="0" smtClean="0">
                <a:sym typeface="Wingdings"/>
              </a:rPr>
              <a:t>leider</a:t>
            </a:r>
            <a:endParaRPr lang="nl-NL" sz="2400" dirty="0"/>
          </a:p>
        </p:txBody>
      </p:sp>
      <p:grpSp>
        <p:nvGrpSpPr>
          <p:cNvPr id="52" name="Groeperen 51"/>
          <p:cNvGrpSpPr/>
          <p:nvPr/>
        </p:nvGrpSpPr>
        <p:grpSpPr>
          <a:xfrm>
            <a:off x="2438400" y="1152417"/>
            <a:ext cx="4221162" cy="4287945"/>
            <a:chOff x="2438400" y="1152417"/>
            <a:chExt cx="4221162" cy="4287945"/>
          </a:xfrm>
        </p:grpSpPr>
        <p:sp>
          <p:nvSpPr>
            <p:cNvPr id="83" name="Ovaal 82"/>
            <p:cNvSpPr/>
            <p:nvPr/>
          </p:nvSpPr>
          <p:spPr>
            <a:xfrm>
              <a:off x="2438400" y="1219200"/>
              <a:ext cx="4221162" cy="4221162"/>
            </a:xfrm>
            <a:prstGeom prst="ellipse">
              <a:avLst/>
            </a:prstGeom>
            <a:noFill/>
            <a:ln w="635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Tekstvak 83"/>
            <p:cNvSpPr txBox="1"/>
            <p:nvPr/>
          </p:nvSpPr>
          <p:spPr>
            <a:xfrm>
              <a:off x="6056550" y="1371600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87" name="Gelijkbenige driehoek 86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" name="Ovaal 5"/>
          <p:cNvSpPr/>
          <p:nvPr/>
        </p:nvSpPr>
        <p:spPr>
          <a:xfrm>
            <a:off x="4114800" y="762000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41</a:t>
            </a:r>
            <a:endParaRPr lang="nl-NL" sz="2400" dirty="0"/>
          </a:p>
        </p:txBody>
      </p:sp>
      <p:sp>
        <p:nvSpPr>
          <p:cNvPr id="53" name="Tekstvak 52"/>
          <p:cNvSpPr txBox="1"/>
          <p:nvPr/>
        </p:nvSpPr>
        <p:spPr>
          <a:xfrm>
            <a:off x="4303950" y="986135"/>
            <a:ext cx="49665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37</a:t>
            </a:r>
            <a:endParaRPr lang="nl-NL" sz="2400" dirty="0"/>
          </a:p>
        </p:txBody>
      </p:sp>
      <p:sp>
        <p:nvSpPr>
          <p:cNvPr id="72" name="Tekstvak 71"/>
          <p:cNvSpPr txBox="1"/>
          <p:nvPr/>
        </p:nvSpPr>
        <p:spPr>
          <a:xfrm>
            <a:off x="4343400" y="1034406"/>
            <a:ext cx="496650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Practicum</a:t>
            </a:r>
            <a:endParaRPr lang="nl-NL" dirty="0"/>
          </a:p>
        </p:txBody>
      </p:sp>
      <p:pic>
        <p:nvPicPr>
          <p:cNvPr id="4" name="Tijdelijke aanduiding voor inhoud 3" descr="LeaderElection_Ri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Nieuwe </a:t>
            </a:r>
            <a:r>
              <a:rPr lang="nl-NL" dirty="0" err="1" smtClean="0"/>
              <a:t>UPPAAL-elementen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genummerde processen</a:t>
            </a:r>
          </a:p>
          <a:p>
            <a:pPr lvl="1"/>
            <a:r>
              <a:rPr lang="nl-NL" dirty="0" smtClean="0"/>
              <a:t>je kunt een getal kiezen (variabele </a:t>
            </a:r>
            <a:r>
              <a:rPr lang="nl-NL" dirty="0" err="1" smtClean="0"/>
              <a:t>const</a:t>
            </a:r>
            <a:r>
              <a:rPr lang="nl-NL" dirty="0" smtClean="0"/>
              <a:t> int </a:t>
            </a:r>
            <a:r>
              <a:rPr lang="nl-NL" dirty="0" err="1" smtClean="0"/>
              <a:t>n</a:t>
            </a:r>
            <a:r>
              <a:rPr lang="nl-NL" dirty="0" smtClean="0"/>
              <a:t> = 5) en UPPAAL maakt een model met zoveel computers</a:t>
            </a:r>
          </a:p>
          <a:p>
            <a:r>
              <a:rPr lang="nl-NL" dirty="0" smtClean="0"/>
              <a:t>ingewikkeldere eigenschappen – uitleggen</a:t>
            </a:r>
          </a:p>
          <a:p>
            <a:r>
              <a:rPr lang="nl-NL" dirty="0" smtClean="0"/>
              <a:t>Let op: in het </a:t>
            </a:r>
            <a:r>
              <a:rPr lang="nl-NL" dirty="0" err="1" smtClean="0"/>
              <a:t>UPPAAL-model</a:t>
            </a:r>
            <a:r>
              <a:rPr lang="nl-NL" dirty="0" smtClean="0"/>
              <a:t> wordt degene met het </a:t>
            </a:r>
            <a:r>
              <a:rPr lang="nl-NL" b="1" dirty="0" smtClean="0"/>
              <a:t>grootste</a:t>
            </a:r>
            <a:r>
              <a:rPr lang="nl-NL" dirty="0" smtClean="0"/>
              <a:t> nummer leider</a:t>
            </a:r>
            <a:endParaRPr 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Eén computer kiezen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Stel: één computer moet een taak starten</a:t>
            </a:r>
          </a:p>
          <a:p>
            <a:r>
              <a:rPr lang="nl-NL" dirty="0" smtClean="0"/>
              <a:t>Hoe bepaal je welke computer de taak start?</a:t>
            </a:r>
          </a:p>
          <a:p>
            <a:endParaRPr lang="nl-NL" dirty="0" smtClean="0"/>
          </a:p>
          <a:p>
            <a:r>
              <a:rPr lang="nl-NL" dirty="0" smtClean="0">
                <a:sym typeface="Wingdings"/>
              </a:rPr>
              <a:t>Naam van dit probleem:</a:t>
            </a:r>
            <a:br>
              <a:rPr lang="nl-NL" dirty="0" smtClean="0">
                <a:sym typeface="Wingdings"/>
              </a:rPr>
            </a:br>
            <a:r>
              <a:rPr lang="nl-NL" dirty="0" smtClean="0">
                <a:sym typeface="Wingdings"/>
              </a:rPr>
              <a:t>Leader </a:t>
            </a:r>
            <a:r>
              <a:rPr lang="nl-NL" dirty="0" err="1" smtClean="0">
                <a:sym typeface="Wingdings"/>
              </a:rPr>
              <a:t>Election</a:t>
            </a:r>
            <a:r>
              <a:rPr lang="nl-NL" dirty="0" smtClean="0">
                <a:sym typeface="Wingdings"/>
              </a:rPr>
              <a:t> / Leider Kiezen</a:t>
            </a:r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Leader </a:t>
            </a:r>
            <a:r>
              <a:rPr lang="nl-NL" dirty="0" err="1" smtClean="0"/>
              <a:t>Election</a:t>
            </a:r>
            <a:r>
              <a:rPr lang="nl-NL" dirty="0" smtClean="0"/>
              <a:t>, iets exacter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Computers beginnen alle in dezelfde toestand</a:t>
            </a:r>
          </a:p>
          <a:p>
            <a:r>
              <a:rPr lang="nl-NL" dirty="0" smtClean="0"/>
              <a:t>ze kunnen berichten naar elkaar sturen</a:t>
            </a:r>
          </a:p>
          <a:p>
            <a:r>
              <a:rPr lang="nl-NL" dirty="0" smtClean="0"/>
              <a:t>gewenst resultaat:</a:t>
            </a:r>
          </a:p>
          <a:p>
            <a:pPr lvl="1"/>
            <a:r>
              <a:rPr lang="nl-NL" dirty="0" smtClean="0"/>
              <a:t>precies één computer is leider</a:t>
            </a:r>
          </a:p>
          <a:p>
            <a:pPr lvl="1"/>
            <a:r>
              <a:rPr lang="nl-NL" dirty="0" smtClean="0"/>
              <a:t>iedereen weet wie de leider is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Hebben jullie voorstellen voor oplossingen?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Oplossing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computers zijn genummerd van 0 tot N–1</a:t>
            </a:r>
          </a:p>
          <a:p>
            <a:r>
              <a:rPr lang="nl-NL" dirty="0" smtClean="0"/>
              <a:t>Computer met nummer 0 wordt leider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6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/>
                <a:t>3</a:t>
              </a:r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/>
                <a:t>1</a:t>
              </a:r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/>
                <a:t>0</a:t>
              </a:r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/>
                <a:t>2</a:t>
              </a:r>
            </a:p>
          </p:txBody>
        </p:sp>
      </p:grpSp>
      <p:sp>
        <p:nvSpPr>
          <p:cNvPr id="35" name="Wolkvormige toelichting 34"/>
          <p:cNvSpPr/>
          <p:nvPr/>
        </p:nvSpPr>
        <p:spPr>
          <a:xfrm>
            <a:off x="6659563" y="1676400"/>
            <a:ext cx="2408237" cy="1143000"/>
          </a:xfrm>
          <a:prstGeom prst="cloudCallout">
            <a:avLst>
              <a:gd name="adj1" fmla="val -35137"/>
              <a:gd name="adj2" fmla="val 67669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nummer 0</a:t>
            </a:r>
            <a:br>
              <a:rPr lang="nl-NL" sz="2400" dirty="0" smtClean="0"/>
            </a:br>
            <a:r>
              <a:rPr lang="nl-NL" sz="2400" dirty="0" smtClean="0">
                <a:sym typeface="Wingdings"/>
              </a:rPr>
              <a:t> leider</a:t>
            </a:r>
            <a:endParaRPr lang="nl-NL" sz="2400" dirty="0"/>
          </a:p>
        </p:txBody>
      </p:sp>
      <p:sp>
        <p:nvSpPr>
          <p:cNvPr id="36" name="Wolkvormige toelichting 35"/>
          <p:cNvSpPr/>
          <p:nvPr/>
        </p:nvSpPr>
        <p:spPr>
          <a:xfrm>
            <a:off x="5429924" y="5440363"/>
            <a:ext cx="3028276" cy="1143000"/>
          </a:xfrm>
          <a:prstGeom prst="cloudCallout">
            <a:avLst>
              <a:gd name="adj1" fmla="val -62571"/>
              <a:gd name="adj2" fmla="val -36988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nummer 2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grpSp>
        <p:nvGrpSpPr>
          <p:cNvPr id="39" name="Groeperen 38"/>
          <p:cNvGrpSpPr/>
          <p:nvPr/>
        </p:nvGrpSpPr>
        <p:grpSpPr>
          <a:xfrm>
            <a:off x="1295400" y="762000"/>
            <a:ext cx="5791200" cy="4876800"/>
            <a:chOff x="1295400" y="762000"/>
            <a:chExt cx="5791200" cy="4876800"/>
          </a:xfrm>
        </p:grpSpPr>
        <p:sp>
          <p:nvSpPr>
            <p:cNvPr id="37" name="Bliksemflits 36"/>
            <p:cNvSpPr/>
            <p:nvPr/>
          </p:nvSpPr>
          <p:spPr>
            <a:xfrm>
              <a:off x="1295400" y="762000"/>
              <a:ext cx="5791200" cy="4876800"/>
            </a:xfrm>
            <a:prstGeom prst="lightningBol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38" name="Tekstvak 37"/>
            <p:cNvSpPr txBox="1"/>
            <p:nvPr/>
          </p:nvSpPr>
          <p:spPr>
            <a:xfrm rot="2643539">
              <a:off x="1985358" y="2289451"/>
              <a:ext cx="3931197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300" dirty="0" smtClean="0">
                  <a:solidFill>
                    <a:srgbClr val="FFFFFF"/>
                  </a:solidFill>
                </a:rPr>
                <a:t>Probleem: niet in elk netwerk</a:t>
              </a:r>
              <a:br>
                <a:rPr lang="nl-NL" sz="2300" dirty="0" smtClean="0">
                  <a:solidFill>
                    <a:srgbClr val="FFFFFF"/>
                  </a:solidFill>
                </a:rPr>
              </a:br>
              <a:r>
                <a:rPr lang="nl-NL" sz="2300" dirty="0" smtClean="0">
                  <a:solidFill>
                    <a:srgbClr val="FFFFFF"/>
                  </a:solidFill>
                </a:rPr>
                <a:t>zit de computer met nummer 0</a:t>
              </a:r>
              <a:endParaRPr lang="nl-NL" sz="2300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Oplossing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computers staan op volgorde</a:t>
            </a:r>
          </a:p>
          <a:p>
            <a:r>
              <a:rPr lang="nl-NL" dirty="0" smtClean="0"/>
              <a:t>elke computer stuurt nummer naar buurman</a:t>
            </a:r>
          </a:p>
          <a:p>
            <a:r>
              <a:rPr lang="nl-NL" dirty="0" smtClean="0"/>
              <a:t>nummer van buurman is groter </a:t>
            </a:r>
            <a:r>
              <a:rPr lang="nl-NL" dirty="0" smtClean="0">
                <a:sym typeface="Wingdings"/>
              </a:rPr>
              <a:t> leider</a:t>
            </a:r>
            <a:r>
              <a:rPr lang="nl-NL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2438401" y="1219201"/>
            <a:ext cx="4221162" cy="422116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Wolkvormige toelichting 34"/>
          <p:cNvSpPr/>
          <p:nvPr/>
        </p:nvSpPr>
        <p:spPr>
          <a:xfrm>
            <a:off x="228600" y="1752600"/>
            <a:ext cx="1981200" cy="1143000"/>
          </a:xfrm>
          <a:prstGeom prst="cloudCallout">
            <a:avLst>
              <a:gd name="adj1" fmla="val 38792"/>
              <a:gd name="adj2" fmla="val 59916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15 &lt; 63 </a:t>
            </a:r>
            <a:r>
              <a:rPr lang="nl-NL" sz="2400" dirty="0" smtClean="0">
                <a:sym typeface="Wingdings"/>
              </a:rPr>
              <a:t> leider</a:t>
            </a:r>
            <a:endParaRPr lang="nl-NL" sz="2400" dirty="0"/>
          </a:p>
        </p:txBody>
      </p:sp>
      <p:sp>
        <p:nvSpPr>
          <p:cNvPr id="36" name="Wolkvormige toelichting 35"/>
          <p:cNvSpPr/>
          <p:nvPr/>
        </p:nvSpPr>
        <p:spPr>
          <a:xfrm>
            <a:off x="5429924" y="5440363"/>
            <a:ext cx="3028276" cy="1143000"/>
          </a:xfrm>
          <a:prstGeom prst="cloudCallout">
            <a:avLst>
              <a:gd name="adj1" fmla="val -62571"/>
              <a:gd name="adj2" fmla="val -36988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/>
              <a:t>63 &gt; 41</a:t>
            </a:r>
          </a:p>
          <a:p>
            <a:pPr algn="ctr"/>
            <a:r>
              <a:rPr lang="nl-NL" sz="2400" dirty="0" smtClean="0">
                <a:sym typeface="Wingdings"/>
              </a:rPr>
              <a:t> geen leider</a:t>
            </a:r>
            <a:endParaRPr lang="nl-NL" sz="2400" dirty="0"/>
          </a:p>
        </p:txBody>
      </p:sp>
      <p:grpSp>
        <p:nvGrpSpPr>
          <p:cNvPr id="23" name="Groeperen 22"/>
          <p:cNvGrpSpPr/>
          <p:nvPr/>
        </p:nvGrpSpPr>
        <p:grpSpPr>
          <a:xfrm>
            <a:off x="2380226" y="1152417"/>
            <a:ext cx="4344152" cy="4347839"/>
            <a:chOff x="2380226" y="1152417"/>
            <a:chExt cx="4344152" cy="4347839"/>
          </a:xfrm>
        </p:grpSpPr>
        <p:grpSp>
          <p:nvGrpSpPr>
            <p:cNvPr id="2" name="Groeperen 13"/>
            <p:cNvGrpSpPr/>
            <p:nvPr/>
          </p:nvGrpSpPr>
          <p:grpSpPr>
            <a:xfrm>
              <a:off x="2438400" y="1219200"/>
              <a:ext cx="4221162" cy="4221162"/>
              <a:chOff x="2438400" y="1219200"/>
              <a:chExt cx="4221162" cy="4221162"/>
            </a:xfrm>
          </p:grpSpPr>
          <p:sp>
            <p:nvSpPr>
              <p:cNvPr id="9" name="Ovaal 8"/>
              <p:cNvSpPr/>
              <p:nvPr/>
            </p:nvSpPr>
            <p:spPr>
              <a:xfrm>
                <a:off x="2438400" y="1219200"/>
                <a:ext cx="4221162" cy="4221162"/>
              </a:xfrm>
              <a:prstGeom prst="ellipse">
                <a:avLst/>
              </a:prstGeom>
              <a:noFill/>
              <a:ln w="635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0" name="Tekstvak 9"/>
              <p:cNvSpPr txBox="1"/>
              <p:nvPr/>
            </p:nvSpPr>
            <p:spPr>
              <a:xfrm>
                <a:off x="2551350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15</a:t>
                </a:r>
                <a:endParaRPr lang="nl-NL" sz="2400" dirty="0"/>
              </a:p>
            </p:txBody>
          </p:sp>
          <p:sp>
            <p:nvSpPr>
              <p:cNvPr id="11" name="Tekstvak 10"/>
              <p:cNvSpPr txBox="1"/>
              <p:nvPr/>
            </p:nvSpPr>
            <p:spPr>
              <a:xfrm>
                <a:off x="5923875" y="1367135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37</a:t>
                </a:r>
                <a:endParaRPr lang="nl-NL" sz="2400" dirty="0"/>
              </a:p>
            </p:txBody>
          </p:sp>
          <p:sp>
            <p:nvSpPr>
              <p:cNvPr id="12" name="Tekstvak 11"/>
              <p:cNvSpPr txBox="1"/>
              <p:nvPr/>
            </p:nvSpPr>
            <p:spPr>
              <a:xfrm>
                <a:off x="2551350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63</a:t>
                </a:r>
                <a:endParaRPr lang="nl-NL" sz="2400" dirty="0"/>
              </a:p>
            </p:txBody>
          </p:sp>
          <p:sp>
            <p:nvSpPr>
              <p:cNvPr id="13" name="Tekstvak 12"/>
              <p:cNvSpPr txBox="1"/>
              <p:nvPr/>
            </p:nvSpPr>
            <p:spPr>
              <a:xfrm>
                <a:off x="5923875" y="4722167"/>
                <a:ext cx="4966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 smtClean="0"/>
                  <a:t>41</a:t>
                </a:r>
                <a:endParaRPr lang="nl-NL" sz="2400" dirty="0"/>
              </a:p>
            </p:txBody>
          </p:sp>
        </p:grpSp>
        <p:sp>
          <p:nvSpPr>
            <p:cNvPr id="19" name="Gelijkbenige driehoek 18"/>
            <p:cNvSpPr/>
            <p:nvPr/>
          </p:nvSpPr>
          <p:spPr>
            <a:xfrm rot="4500000">
              <a:off x="3930062" y="1152417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Gelijkbenige driehoek 19"/>
            <p:cNvSpPr/>
            <p:nvPr/>
          </p:nvSpPr>
          <p:spPr>
            <a:xfrm rot="20700000">
              <a:off x="2380226" y="3734038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Gelijkbenige driehoek 20"/>
            <p:cNvSpPr/>
            <p:nvPr/>
          </p:nvSpPr>
          <p:spPr>
            <a:xfrm rot="15300000">
              <a:off x="4955831" y="5248256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Gelijkbenige driehoek 21"/>
            <p:cNvSpPr/>
            <p:nvPr/>
          </p:nvSpPr>
          <p:spPr>
            <a:xfrm rot="9900000">
              <a:off x="6472378" y="2711944"/>
              <a:ext cx="252000" cy="252000"/>
            </a:xfrm>
            <a:prstGeom prst="triangle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5400000" scaled="0"/>
              <a:tileRect/>
            </a:gradFill>
            <a:ln>
              <a:noFill/>
            </a:ln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" name="Groeperen 14"/>
          <p:cNvGrpSpPr/>
          <p:nvPr/>
        </p:nvGrpSpPr>
        <p:grpSpPr>
          <a:xfrm>
            <a:off x="1981200" y="762000"/>
            <a:ext cx="5105400" cy="5105400"/>
            <a:chOff x="1981200" y="762000"/>
            <a:chExt cx="5105400" cy="5105400"/>
          </a:xfrm>
        </p:grpSpPr>
        <p:sp>
          <p:nvSpPr>
            <p:cNvPr id="8" name="Ovaal 7"/>
            <p:cNvSpPr/>
            <p:nvPr/>
          </p:nvSpPr>
          <p:spPr>
            <a:xfrm>
              <a:off x="1981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15</a:t>
              </a:r>
              <a:endParaRPr lang="nl-NL" sz="2400" dirty="0"/>
            </a:p>
          </p:txBody>
        </p:sp>
        <p:sp>
          <p:nvSpPr>
            <p:cNvPr id="5" name="Ovaal 4"/>
            <p:cNvSpPr/>
            <p:nvPr/>
          </p:nvSpPr>
          <p:spPr>
            <a:xfrm>
              <a:off x="4114800" y="762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37</a:t>
              </a:r>
              <a:endParaRPr lang="nl-NL" sz="2400" dirty="0"/>
            </a:p>
          </p:txBody>
        </p:sp>
        <p:sp>
          <p:nvSpPr>
            <p:cNvPr id="6" name="Ovaal 5"/>
            <p:cNvSpPr/>
            <p:nvPr/>
          </p:nvSpPr>
          <p:spPr>
            <a:xfrm>
              <a:off x="6172200" y="28956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41</a:t>
              </a:r>
              <a:endParaRPr lang="nl-NL" sz="2400" dirty="0"/>
            </a:p>
          </p:txBody>
        </p:sp>
        <p:sp>
          <p:nvSpPr>
            <p:cNvPr id="7" name="Ovaal 6"/>
            <p:cNvSpPr/>
            <p:nvPr/>
          </p:nvSpPr>
          <p:spPr>
            <a:xfrm>
              <a:off x="4114800" y="4953000"/>
              <a:ext cx="914400" cy="914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/>
                <a:t>63</a:t>
              </a:r>
              <a:endParaRPr lang="nl-NL" sz="2400" dirty="0"/>
            </a:p>
          </p:txBody>
        </p:sp>
      </p:grpSp>
      <p:grpSp>
        <p:nvGrpSpPr>
          <p:cNvPr id="16" name="Groeperen 15"/>
          <p:cNvGrpSpPr/>
          <p:nvPr/>
        </p:nvGrpSpPr>
        <p:grpSpPr>
          <a:xfrm>
            <a:off x="1295400" y="762000"/>
            <a:ext cx="5791200" cy="4876800"/>
            <a:chOff x="1295400" y="762000"/>
            <a:chExt cx="5791200" cy="4876800"/>
          </a:xfrm>
        </p:grpSpPr>
        <p:sp>
          <p:nvSpPr>
            <p:cNvPr id="17" name="Bliksemflits 16"/>
            <p:cNvSpPr/>
            <p:nvPr/>
          </p:nvSpPr>
          <p:spPr>
            <a:xfrm>
              <a:off x="1295400" y="762000"/>
              <a:ext cx="5791200" cy="4876800"/>
            </a:xfrm>
            <a:prstGeom prst="lightningBol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8" name="Tekstvak 17"/>
            <p:cNvSpPr txBox="1"/>
            <p:nvPr/>
          </p:nvSpPr>
          <p:spPr>
            <a:xfrm rot="2643539">
              <a:off x="1743215" y="2414779"/>
              <a:ext cx="4372042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300" dirty="0" smtClean="0">
                  <a:solidFill>
                    <a:srgbClr val="FFFFFF"/>
                  </a:solidFill>
                </a:rPr>
                <a:t>Probleem: volgorde van computers</a:t>
              </a:r>
              <a:br>
                <a:rPr lang="nl-NL" sz="2300" dirty="0" smtClean="0">
                  <a:solidFill>
                    <a:srgbClr val="FFFFFF"/>
                  </a:solidFill>
                </a:rPr>
              </a:br>
              <a:r>
                <a:rPr lang="nl-NL" sz="2300" dirty="0" smtClean="0">
                  <a:solidFill>
                    <a:srgbClr val="FFFFFF"/>
                  </a:solidFill>
                </a:rPr>
                <a:t>is te inflexibel</a:t>
              </a:r>
              <a:endParaRPr lang="nl-NL" sz="2300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2664</TotalTime>
  <Words>1054</Words>
  <Application>Microsoft Macintosh PowerPoint</Application>
  <PresentationFormat>Diavoorstelling (4:3)</PresentationFormat>
  <Paragraphs>301</Paragraphs>
  <Slides>36</Slides>
  <Notes>7</Notes>
  <HiddenSlides>1</HiddenSlides>
  <MMClips>0</MMClips>
  <ScaleCrop>false</ScaleCrop>
  <HeadingPairs>
    <vt:vector size="4" baseType="variant">
      <vt:variant>
        <vt:lpstr>Ontwerpsjabloon</vt:lpstr>
      </vt:variant>
      <vt:variant>
        <vt:i4>1</vt:i4>
      </vt:variant>
      <vt:variant>
        <vt:lpstr>Diatitels</vt:lpstr>
      </vt:variant>
      <vt:variant>
        <vt:i4>36</vt:i4>
      </vt:variant>
    </vt:vector>
  </HeadingPairs>
  <TitlesOfParts>
    <vt:vector size="37" baseType="lpstr">
      <vt:lpstr>Office-thema</vt:lpstr>
      <vt:lpstr>Leiderverkiezing</vt:lpstr>
      <vt:lpstr>Hyman's protocol</vt:lpstr>
      <vt:lpstr>Computernetwerk</vt:lpstr>
      <vt:lpstr>Eén computer kiezen</vt:lpstr>
      <vt:lpstr>Leader Election, iets exacter</vt:lpstr>
      <vt:lpstr>Oplossing 1</vt:lpstr>
      <vt:lpstr>Dia 7</vt:lpstr>
      <vt:lpstr>Oplossing 2</vt:lpstr>
      <vt:lpstr>Dia 9</vt:lpstr>
      <vt:lpstr>Oplossing 3</vt:lpstr>
      <vt:lpstr>Dia 11</vt:lpstr>
      <vt:lpstr>Dia 12</vt:lpstr>
      <vt:lpstr>Dia 13</vt:lpstr>
      <vt:lpstr>Dia 14</vt:lpstr>
      <vt:lpstr>Complexiteit</vt:lpstr>
      <vt:lpstr>Snellere protocollen...</vt:lpstr>
      <vt:lpstr>Chang &amp; Roberts, 1979</vt:lpstr>
      <vt:lpstr>Dia 18</vt:lpstr>
      <vt:lpstr>Dia 19</vt:lpstr>
      <vt:lpstr>Dia 20</vt:lpstr>
      <vt:lpstr>Dia 21</vt:lpstr>
      <vt:lpstr>Complexiteit van Chang &amp; Roberts</vt:lpstr>
      <vt:lpstr>Hirschberg en Sinclair, 1980</vt:lpstr>
      <vt:lpstr>Hirschberg en Sinclair, 1980</vt:lpstr>
      <vt:lpstr>Dia 25</vt:lpstr>
      <vt:lpstr>Dia 26</vt:lpstr>
      <vt:lpstr>Dia 27</vt:lpstr>
      <vt:lpstr>Complexiteit van H&amp;S</vt:lpstr>
      <vt:lpstr>Peterson, 1982</vt:lpstr>
      <vt:lpstr>Dia 30</vt:lpstr>
      <vt:lpstr>Dia 31</vt:lpstr>
      <vt:lpstr>Dia 32</vt:lpstr>
      <vt:lpstr>Dia 33</vt:lpstr>
      <vt:lpstr>Dia 34</vt:lpstr>
      <vt:lpstr>Practicum</vt:lpstr>
      <vt:lpstr>Nieuwe UPPAAL-elementen</vt:lpstr>
    </vt:vector>
  </TitlesOfParts>
  <Company/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Leiderverkiezing</dc:title>
  <dc:creator>David N. Jansen</dc:creator>
  <cp:lastModifiedBy>David N. Jansen</cp:lastModifiedBy>
  <cp:revision>80</cp:revision>
  <cp:lastPrinted>2008-04-15T16:13:52Z</cp:lastPrinted>
  <dcterms:created xsi:type="dcterms:W3CDTF">2008-04-13T22:05:24Z</dcterms:created>
  <dcterms:modified xsi:type="dcterms:W3CDTF">2008-04-15T16:40:45Z</dcterms:modified>
</cp:coreProperties>
</file>