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5" r:id="rId2"/>
    <p:sldId id="291" r:id="rId3"/>
    <p:sldId id="258" r:id="rId4"/>
    <p:sldId id="295" r:id="rId5"/>
    <p:sldId id="303" r:id="rId6"/>
    <p:sldId id="304" r:id="rId7"/>
    <p:sldId id="283" r:id="rId8"/>
    <p:sldId id="266" r:id="rId9"/>
    <p:sldId id="276" r:id="rId10"/>
    <p:sldId id="293" r:id="rId11"/>
    <p:sldId id="294" r:id="rId12"/>
    <p:sldId id="273" r:id="rId13"/>
    <p:sldId id="296" r:id="rId14"/>
    <p:sldId id="271" r:id="rId15"/>
    <p:sldId id="297" r:id="rId16"/>
    <p:sldId id="298" r:id="rId17"/>
    <p:sldId id="299" r:id="rId18"/>
    <p:sldId id="279" r:id="rId19"/>
    <p:sldId id="292" r:id="rId20"/>
    <p:sldId id="274" r:id="rId21"/>
    <p:sldId id="280" r:id="rId22"/>
    <p:sldId id="275" r:id="rId23"/>
    <p:sldId id="278" r:id="rId24"/>
    <p:sldId id="261" r:id="rId25"/>
    <p:sldId id="262" r:id="rId26"/>
    <p:sldId id="301" r:id="rId27"/>
    <p:sldId id="302" r:id="rId28"/>
    <p:sldId id="289" r:id="rId29"/>
    <p:sldId id="265" r:id="rId30"/>
    <p:sldId id="267" r:id="rId31"/>
    <p:sldId id="288" r:id="rId32"/>
  </p:sldIdLst>
  <p:sldSz cx="9144000" cy="6858000" type="screen4x3"/>
  <p:notesSz cx="6858000" cy="91440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00"/>
    <a:srgbClr val="003300"/>
    <a:srgbClr val="FFFF00"/>
    <a:srgbClr val="FFFF66"/>
    <a:srgbClr val="FFFF99"/>
    <a:srgbClr val="00CC00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70" d="100"/>
          <a:sy n="70" d="100"/>
        </p:scale>
        <p:origin x="1164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179197AC-3314-4F0E-ACBA-1DDBCEFE3819}" type="datetimeFigureOut">
              <a:rPr lang="en-US"/>
              <a:pPr>
                <a:defRPr/>
              </a:pPr>
              <a:t>2/7/2022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20415C5-94CD-40AD-9127-664D29DC873A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9D400077-D1B3-401A-974A-36B9E5DF2872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63F4E-664B-4949-B1B1-35E8F76DC318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20530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FABDE7-12BA-4B73-9161-3FE90D229EBD}" type="slidenum">
              <a:rPr lang="en-US" altLang="nl-NL" smtClean="0"/>
              <a:pPr>
                <a:spcBef>
                  <a:spcPct val="0"/>
                </a:spcBef>
              </a:pPr>
              <a:t>20</a:t>
            </a:fld>
            <a:endParaRPr lang="en-US" altLang="nl-NL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CEC4ED-3DE8-41F1-B6EE-2524118AD4A8}" type="slidenum">
              <a:rPr lang="en-US" altLang="nl-NL" smtClean="0"/>
              <a:pPr>
                <a:spcBef>
                  <a:spcPct val="0"/>
                </a:spcBef>
              </a:pPr>
              <a:t>22</a:t>
            </a:fld>
            <a:endParaRPr lang="en-US" altLang="nl-NL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89AB246-24FA-4855-886F-9145CED01A2B}" type="slidenum">
              <a:rPr lang="en-US" altLang="nl-NL" sz="120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23</a:t>
            </a:fld>
            <a:endParaRPr lang="en-US" altLang="nl-NL" sz="120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8DAF2B-9018-4F6A-B69D-89459C9AC447}" type="slidenum">
              <a:rPr lang="en-US" altLang="nl-NL" smtClean="0"/>
              <a:pPr>
                <a:spcBef>
                  <a:spcPct val="0"/>
                </a:spcBef>
              </a:pPr>
              <a:t>24</a:t>
            </a:fld>
            <a:endParaRPr lang="en-US" altLang="nl-NL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CA5FBB-B121-498F-9196-C13E0EFF64FA}" type="slidenum">
              <a:rPr lang="en-US" altLang="nl-NL" smtClean="0"/>
              <a:pPr>
                <a:spcBef>
                  <a:spcPct val="0"/>
                </a:spcBef>
              </a:pPr>
              <a:t>25</a:t>
            </a:fld>
            <a:endParaRPr lang="en-US" altLang="nl-NL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95531F-236D-4A04-A4F0-1F89E71D1855}" type="slidenum">
              <a:rPr lang="en-US" altLang="nl-NL" smtClean="0"/>
              <a:pPr>
                <a:spcBef>
                  <a:spcPct val="0"/>
                </a:spcBef>
              </a:pPr>
              <a:t>29</a:t>
            </a:fld>
            <a:endParaRPr lang="en-US" altLang="nl-NL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19DF3B-A22A-4E11-A580-83D8780C51A5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392A82-6AEE-4494-8004-F85B6B2070AA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14290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67D10-F3E4-447C-96D7-DC9FB38D36DB}" type="slidenum">
              <a:rPr lang="en-US" altLang="nl-NL" smtClean="0"/>
              <a:pPr>
                <a:spcBef>
                  <a:spcPct val="0"/>
                </a:spcBef>
              </a:pPr>
              <a:t>6</a:t>
            </a:fld>
            <a:endParaRPr lang="en-US" altLang="nl-NL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361728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E0EDBB-5CA4-43B7-8143-FA81067BEB6E}" type="slidenum">
              <a:rPr lang="en-US" altLang="nl-NL" smtClean="0"/>
              <a:pPr>
                <a:spcBef>
                  <a:spcPct val="0"/>
                </a:spcBef>
              </a:pPr>
              <a:t>12</a:t>
            </a:fld>
            <a:endParaRPr lang="en-US" altLang="nl-NL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FE3EA3-1591-4A79-A304-579426CA1D85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7B84F4-B903-4376-B6EF-8B55220211AE}" type="slidenum">
              <a:rPr lang="en-US" altLang="nl-NL" smtClean="0"/>
              <a:pPr>
                <a:spcBef>
                  <a:spcPct val="0"/>
                </a:spcBef>
              </a:pPr>
              <a:t>14</a:t>
            </a:fld>
            <a:endParaRPr lang="en-US" altLang="nl-NL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8F69AE-D236-48BC-8C1F-69D8CAE7A484}" type="slidenum">
              <a:rPr lang="en-US" altLang="nl-NL" smtClean="0"/>
              <a:pPr>
                <a:spcBef>
                  <a:spcPct val="0"/>
                </a:spcBef>
              </a:pPr>
              <a:t>15</a:t>
            </a:fld>
            <a:endParaRPr lang="en-US" altLang="nl-NL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B8181-9272-4B3E-AC6E-6D550EBBF66A}" type="slidenum">
              <a:rPr lang="en-US" altLang="nl-NL" smtClean="0"/>
              <a:pPr>
                <a:spcBef>
                  <a:spcPct val="0"/>
                </a:spcBef>
              </a:pPr>
              <a:t>16</a:t>
            </a:fld>
            <a:endParaRPr lang="en-US" altLang="nl-NL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27DA-57BE-4587-BFDC-82EEDF272F9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68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249E-CF8A-42E7-8DB9-88F6D293CD9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432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084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80841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940-A449-45BC-8EA9-D0C920D59447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26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522-7421-488B-97C8-24C3A7A775F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06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7638" cy="942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6ADE-1EC8-4462-9A09-C290E933111B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1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69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692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outline text format</a:t>
            </a:r>
          </a:p>
          <a:p>
            <a:pPr lvl="1"/>
            <a:r>
              <a:rPr lang="en-GB" altLang="nl-NL" smtClean="0"/>
              <a:t>Second Outline Level</a:t>
            </a:r>
          </a:p>
          <a:p>
            <a:pPr lvl="2"/>
            <a:r>
              <a:rPr lang="en-GB" altLang="nl-NL" smtClean="0"/>
              <a:t>Third Outline Level</a:t>
            </a:r>
          </a:p>
          <a:p>
            <a:pPr lvl="3"/>
            <a:r>
              <a:rPr lang="en-GB" altLang="nl-NL" smtClean="0"/>
              <a:t>Fourth Outline Level</a:t>
            </a:r>
          </a:p>
          <a:p>
            <a:pPr lvl="4"/>
            <a:r>
              <a:rPr lang="en-GB" altLang="nl-NL" smtClean="0"/>
              <a:t>Fifth Outline Level</a:t>
            </a:r>
          </a:p>
          <a:p>
            <a:pPr lvl="4"/>
            <a:r>
              <a:rPr lang="en-GB" altLang="nl-NL" smtClean="0"/>
              <a:t>Sixth Outline Level</a:t>
            </a:r>
          </a:p>
          <a:p>
            <a:pPr lvl="4"/>
            <a:r>
              <a:rPr lang="en-GB" altLang="nl-NL" smtClean="0"/>
              <a:t>Seventh Outline Level</a:t>
            </a:r>
          </a:p>
          <a:p>
            <a:pPr lvl="4"/>
            <a:r>
              <a:rPr lang="en-GB" altLang="nl-NL" smtClean="0"/>
              <a:t>Eighth Outline Level</a:t>
            </a:r>
          </a:p>
          <a:p>
            <a:pPr lvl="4"/>
            <a:r>
              <a:rPr lang="en-GB" altLang="nl-NL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ABA5324-E6A6-4B49-BD3F-B6F38BE0C145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72AB3A7-0B09-4E9B-B810-401DBA46556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 smtClean="0"/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3600" dirty="0" smtClean="0"/>
              <a:t>Design Process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89363"/>
            <a:ext cx="6400800" cy="258127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600" smtClean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49663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Persistent life cycle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 smtClean="0"/>
              <a:t>Card always has to record some life cycle state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 smtClean="0"/>
              <a:t>This state has to be recorded &amp; maintained in </a:t>
            </a:r>
            <a:r>
              <a:rPr lang="en-GB" sz="2000" dirty="0" smtClean="0">
                <a:solidFill>
                  <a:schemeClr val="accent2"/>
                </a:solidFill>
              </a:rPr>
              <a:t>persistent</a:t>
            </a:r>
            <a:r>
              <a:rPr lang="en-GB" sz="2000" dirty="0" smtClean="0"/>
              <a:t> memory (</a:t>
            </a:r>
            <a:r>
              <a:rPr lang="en-GB" sz="2000" dirty="0" err="1" smtClean="0"/>
              <a:t>ie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EEPROM</a:t>
            </a:r>
            <a:r>
              <a:rPr lang="en-GB" sz="2000" dirty="0" smtClean="0"/>
              <a:t>)</a:t>
            </a: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i="1" dirty="0" smtClean="0"/>
              <a:t>Your report MUST include a state machine like this!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E574F-B253-400A-A902-373486F3F040}" type="slidenum">
              <a:rPr lang="en-GB" altLang="nl-NL" smtClean="0"/>
              <a:pPr/>
              <a:t>10</a:t>
            </a:fld>
            <a:endParaRPr lang="en-GB" altLang="nl-NL" smtClean="0"/>
          </a:p>
        </p:txBody>
      </p:sp>
      <p:sp>
        <p:nvSpPr>
          <p:cNvPr id="23557" name="Afgeronde rechthoek 7"/>
          <p:cNvSpPr>
            <a:spLocks noChangeArrowheads="1"/>
          </p:cNvSpPr>
          <p:nvPr/>
        </p:nvSpPr>
        <p:spPr bwMode="auto">
          <a:xfrm>
            <a:off x="534988" y="2260600"/>
            <a:ext cx="93503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initial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8" name="Afgeronde rechthoek 8"/>
          <p:cNvSpPr>
            <a:spLocks noChangeArrowheads="1"/>
          </p:cNvSpPr>
          <p:nvPr/>
        </p:nvSpPr>
        <p:spPr bwMode="auto">
          <a:xfrm>
            <a:off x="1890713" y="2260600"/>
            <a:ext cx="17287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personalised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9" name="Afgeronde rechthoek 9"/>
          <p:cNvSpPr>
            <a:spLocks noChangeArrowheads="1"/>
          </p:cNvSpPr>
          <p:nvPr/>
        </p:nvSpPr>
        <p:spPr bwMode="auto">
          <a:xfrm>
            <a:off x="4070350" y="2265363"/>
            <a:ext cx="936625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issued</a:t>
            </a:r>
          </a:p>
        </p:txBody>
      </p:sp>
      <p:sp>
        <p:nvSpPr>
          <p:cNvPr id="23560" name="Afgeronde rechthoek 10"/>
          <p:cNvSpPr>
            <a:spLocks noChangeArrowheads="1"/>
          </p:cNvSpPr>
          <p:nvPr/>
        </p:nvSpPr>
        <p:spPr bwMode="auto">
          <a:xfrm>
            <a:off x="5461000" y="2265363"/>
            <a:ext cx="11572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blocked</a:t>
            </a:r>
          </a:p>
        </p:txBody>
      </p:sp>
      <p:cxnSp>
        <p:nvCxnSpPr>
          <p:cNvPr id="23561" name="Rechte verbindingslijn met pijl 12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1470025" y="2476500"/>
            <a:ext cx="4206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Rechte verbindingslijn met pijl 15"/>
          <p:cNvCxnSpPr>
            <a:cxnSpLocks noChangeShapeType="1"/>
          </p:cNvCxnSpPr>
          <p:nvPr/>
        </p:nvCxnSpPr>
        <p:spPr bwMode="auto">
          <a:xfrm flipV="1">
            <a:off x="3619500" y="2476500"/>
            <a:ext cx="42545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Rechte verbindingslijn met pijl 18"/>
          <p:cNvCxnSpPr>
            <a:cxnSpLocks noChangeShapeType="1"/>
          </p:cNvCxnSpPr>
          <p:nvPr/>
        </p:nvCxnSpPr>
        <p:spPr bwMode="auto">
          <a:xfrm>
            <a:off x="5006975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Afgeronde rechthoek 10"/>
          <p:cNvSpPr>
            <a:spLocks noChangeArrowheads="1"/>
          </p:cNvSpPr>
          <p:nvPr/>
        </p:nvSpPr>
        <p:spPr bwMode="auto">
          <a:xfrm>
            <a:off x="7083425" y="2260600"/>
            <a:ext cx="13096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end-of-life</a:t>
            </a:r>
          </a:p>
        </p:txBody>
      </p:sp>
      <p:cxnSp>
        <p:nvCxnSpPr>
          <p:cNvPr id="23565" name="Rechte verbindingslijn met pijl 18"/>
          <p:cNvCxnSpPr>
            <a:cxnSpLocks noChangeShapeType="1"/>
          </p:cNvCxnSpPr>
          <p:nvPr/>
        </p:nvCxnSpPr>
        <p:spPr bwMode="auto">
          <a:xfrm>
            <a:off x="6618288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Gekromde verbindingslijn 18"/>
          <p:cNvCxnSpPr>
            <a:cxnSpLocks noChangeShapeType="1"/>
            <a:stCxn id="23560" idx="2"/>
            <a:endCxn id="23559" idx="2"/>
          </p:cNvCxnSpPr>
          <p:nvPr/>
        </p:nvCxnSpPr>
        <p:spPr bwMode="auto">
          <a:xfrm rot="5400000">
            <a:off x="5288757" y="1947069"/>
            <a:ext cx="12700" cy="1500187"/>
          </a:xfrm>
          <a:prstGeom prst="curvedConnector3">
            <a:avLst>
              <a:gd name="adj1" fmla="val 4460875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Transient protocol state?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4967287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 smtClean="0">
                <a:solidFill>
                  <a:srgbClr val="008000"/>
                </a:solidFill>
              </a:rPr>
              <a:t>Cards and terminals may need to maintain transient protocol state for each ‘session’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 smtClean="0"/>
              <a:t>        </a:t>
            </a:r>
            <a:r>
              <a:rPr lang="en-GB" sz="1800" dirty="0" err="1" smtClean="0"/>
              <a:t>Eg</a:t>
            </a:r>
            <a:r>
              <a:rPr lang="en-GB" sz="1800" dirty="0" smtClean="0"/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 smtClean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800" dirty="0" smtClean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sz="1800" dirty="0" smtClean="0"/>
              <a:t>with some actions only allowed in state 1 or 2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 smtClean="0"/>
              <a:t>Such constraints may be enforced by cryptographic relations between messages. If not, they may need to be enforced by recording the protocol state in </a:t>
            </a:r>
            <a:r>
              <a:rPr lang="en-GB" sz="1800" dirty="0" smtClean="0">
                <a:solidFill>
                  <a:srgbClr val="008000"/>
                </a:solidFill>
              </a:rPr>
              <a:t>transient</a:t>
            </a:r>
            <a:r>
              <a:rPr lang="en-GB" sz="1800" dirty="0" smtClean="0"/>
              <a:t> memory (</a:t>
            </a:r>
            <a:r>
              <a:rPr lang="en-GB" sz="1800" dirty="0" err="1" smtClean="0"/>
              <a:t>ie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008000"/>
                </a:solidFill>
              </a:rPr>
              <a:t>RAM</a:t>
            </a:r>
            <a:r>
              <a:rPr lang="en-GB" sz="1800" dirty="0" smtClean="0"/>
              <a:t>)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8706132-692A-4D1D-850B-D01C1B779676}" type="slidenum">
              <a:rPr lang="en-GB" altLang="nl-NL" smtClean="0"/>
              <a:pPr/>
              <a:t>11</a:t>
            </a:fld>
            <a:endParaRPr lang="en-GB" altLang="nl-NL" smtClean="0"/>
          </a:p>
        </p:txBody>
      </p:sp>
      <p:sp>
        <p:nvSpPr>
          <p:cNvPr id="24581" name="Afgeronde rechthoek 7"/>
          <p:cNvSpPr>
            <a:spLocks noChangeArrowheads="1"/>
          </p:cNvSpPr>
          <p:nvPr/>
        </p:nvSpPr>
        <p:spPr bwMode="auto">
          <a:xfrm>
            <a:off x="3198813" y="2060575"/>
            <a:ext cx="1722437" cy="384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0. new session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582" name="Afgeronde rechthoek 8"/>
          <p:cNvSpPr>
            <a:spLocks noChangeArrowheads="1"/>
          </p:cNvSpPr>
          <p:nvPr/>
        </p:nvSpPr>
        <p:spPr bwMode="auto">
          <a:xfrm>
            <a:off x="2771775" y="2790825"/>
            <a:ext cx="2900363" cy="4445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1. terminal authenticated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4583" name="Rechte verbindingslijn met pijl 12"/>
          <p:cNvCxnSpPr>
            <a:cxnSpLocks noChangeShapeType="1"/>
          </p:cNvCxnSpPr>
          <p:nvPr/>
        </p:nvCxnSpPr>
        <p:spPr bwMode="auto">
          <a:xfrm>
            <a:off x="3967163" y="2444750"/>
            <a:ext cx="7937" cy="3460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Rechte verbindingslijn met pijl 14"/>
          <p:cNvCxnSpPr>
            <a:cxnSpLocks noChangeShapeType="1"/>
          </p:cNvCxnSpPr>
          <p:nvPr/>
        </p:nvCxnSpPr>
        <p:spPr bwMode="auto">
          <a:xfrm>
            <a:off x="3995738" y="3246438"/>
            <a:ext cx="7937" cy="3683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Afgeronde rechthoek 8"/>
          <p:cNvSpPr>
            <a:spLocks noChangeArrowheads="1"/>
          </p:cNvSpPr>
          <p:nvPr/>
        </p:nvSpPr>
        <p:spPr bwMode="auto">
          <a:xfrm>
            <a:off x="2273300" y="3625850"/>
            <a:ext cx="3575050" cy="3873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2. terminal &amp; user authenticated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200" dirty="0" err="1" smtClean="0"/>
              <a:t>Eg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authentication of the card holder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authentication of smart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/>
              <a:t>authentication of all communication by party A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confidentiality of PIN code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/>
              <a:t>non-repudiation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 smtClean="0"/>
              <a:t>What is wrong with these?</a:t>
            </a:r>
            <a:endParaRPr lang="en-GB" i="1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   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6CE2B99-D508-4EE5-A49D-50FEE536C5B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200" dirty="0" err="1" smtClean="0"/>
              <a:t>Eg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authentication of the card holder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authentication of smart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/>
              <a:t>authentication of all communication by party A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confidentiality of PIN code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/>
              <a:t>non-repudiation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 smtClean="0"/>
              <a:t>What is wrong with these?</a:t>
            </a:r>
            <a:endParaRPr lang="en-GB" i="1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   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30AB45E-0D93-4341-B2B3-5A9AC0EB2691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69225" cy="453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000" i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6000" i="1" dirty="0" smtClean="0">
                <a:solidFill>
                  <a:schemeClr val="accent2"/>
                </a:solidFill>
              </a:rPr>
              <a:t>  </a:t>
            </a:r>
            <a:r>
              <a:rPr lang="en-US" sz="4800" dirty="0" smtClean="0">
                <a:solidFill>
                  <a:schemeClr val="accent2"/>
                </a:solidFill>
              </a:rPr>
              <a:t>OF WHAT?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</a:t>
            </a:r>
            <a:r>
              <a:rPr lang="en-US" sz="4800" dirty="0" smtClean="0">
                <a:solidFill>
                  <a:schemeClr val="accent2"/>
                </a:solidFill>
              </a:rPr>
              <a:t> BY WHOM?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 smtClean="0">
                <a:solidFill>
                  <a:schemeClr val="accent2"/>
                </a:solidFill>
              </a:rPr>
              <a:t>  TO WHOM?</a:t>
            </a:r>
            <a:endParaRPr lang="en-GB" sz="5400" dirty="0" smtClean="0">
              <a:solidFill>
                <a:schemeClr val="accent2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76E1EB0-7276-4771-AD4A-AB30E5303C3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769225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Authentication </a:t>
            </a:r>
            <a:r>
              <a:rPr lang="en-GB" sz="2000" dirty="0" smtClean="0">
                <a:solidFill>
                  <a:srgbClr val="008000"/>
                </a:solidFill>
              </a:rPr>
              <a:t>of the card holder </a:t>
            </a:r>
            <a:r>
              <a:rPr lang="en-GB" sz="2000" i="1" dirty="0" smtClean="0">
                <a:solidFill>
                  <a:schemeClr val="accent2"/>
                </a:solidFill>
              </a:rPr>
              <a:t>by the card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Or </a:t>
            </a:r>
            <a:r>
              <a:rPr lang="en-GB" i="1" dirty="0" smtClean="0">
                <a:solidFill>
                  <a:schemeClr val="accent2"/>
                </a:solidFill>
              </a:rPr>
              <a:t>by the terminal? 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Or </a:t>
            </a:r>
            <a:r>
              <a:rPr lang="en-GB" i="1" dirty="0" smtClean="0">
                <a:solidFill>
                  <a:schemeClr val="accent2"/>
                </a:solidFill>
              </a:rPr>
              <a:t>by the back-end?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/>
              <a:t>Authentication </a:t>
            </a:r>
            <a:r>
              <a:rPr lang="en-US" sz="2000" dirty="0"/>
              <a:t>of all communication by party </a:t>
            </a:r>
            <a:r>
              <a:rPr lang="en-US" sz="2000" dirty="0" smtClean="0"/>
              <a:t>the smartcard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 smtClean="0">
                <a:solidFill>
                  <a:schemeClr val="accent2"/>
                </a:solidFill>
              </a:rPr>
              <a:t>up to the terminal?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 smtClean="0">
                <a:solidFill>
                  <a:schemeClr val="accent2"/>
                </a:solidFill>
              </a:rPr>
              <a:t>up to the backend?</a:t>
            </a:r>
            <a:endParaRPr lang="en-GB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Confidentiality </a:t>
            </a:r>
            <a:r>
              <a:rPr lang="en-GB" sz="2000" dirty="0">
                <a:solidFill>
                  <a:srgbClr val="008000"/>
                </a:solidFill>
              </a:rPr>
              <a:t>of data Z </a:t>
            </a:r>
            <a:r>
              <a:rPr lang="en-GB" sz="2000" dirty="0"/>
              <a:t>so </a:t>
            </a:r>
            <a:r>
              <a:rPr lang="en-GB" sz="2000" dirty="0">
                <a:solidFill>
                  <a:schemeClr val="tx1"/>
                </a:solidFill>
              </a:rPr>
              <a:t>that</a:t>
            </a:r>
            <a:r>
              <a:rPr lang="en-GB" sz="2000" dirty="0">
                <a:solidFill>
                  <a:schemeClr val="accent2"/>
                </a:solidFill>
              </a:rPr>
              <a:t> only parties </a:t>
            </a:r>
            <a:r>
              <a:rPr lang="en-GB" sz="2000" dirty="0" smtClean="0">
                <a:solidFill>
                  <a:schemeClr val="accent2"/>
                </a:solidFill>
              </a:rPr>
              <a:t>A and B </a:t>
            </a:r>
            <a:r>
              <a:rPr lang="en-GB" sz="2000" dirty="0">
                <a:solidFill>
                  <a:schemeClr val="accent2"/>
                </a:solidFill>
              </a:rPr>
              <a:t>can read </a:t>
            </a:r>
            <a:r>
              <a:rPr lang="en-GB" sz="2000" dirty="0" smtClean="0">
                <a:solidFill>
                  <a:schemeClr val="accent2"/>
                </a:solidFill>
              </a:rPr>
              <a:t>it</a:t>
            </a:r>
            <a:endParaRPr lang="en-GB" sz="2000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81DECB2-8CD0-4CBE-BB11-9500B2E1E20E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Authentication (of entities or of data)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769225" cy="453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Beware of the subtle differences, 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 between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authentication</a:t>
            </a:r>
            <a:r>
              <a:rPr lang="en-GB" sz="1800" dirty="0" smtClean="0">
                <a:solidFill>
                  <a:schemeClr val="tx1"/>
                </a:solidFill>
              </a:rPr>
              <a:t> of </a:t>
            </a:r>
            <a:r>
              <a:rPr lang="en-GB" sz="1800" dirty="0" smtClean="0">
                <a:solidFill>
                  <a:srgbClr val="008000"/>
                </a:solidFill>
              </a:rPr>
              <a:t>smart card </a:t>
            </a:r>
            <a:r>
              <a:rPr lang="en-GB" sz="1800" dirty="0" smtClean="0">
                <a:solidFill>
                  <a:schemeClr val="tx1"/>
                </a:solidFill>
              </a:rPr>
              <a:t>by the terminal  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/>
              <a:t>authentication</a:t>
            </a:r>
            <a:r>
              <a:rPr lang="en-US" sz="1800" dirty="0" smtClean="0">
                <a:solidFill>
                  <a:schemeClr val="tx1"/>
                </a:solidFill>
              </a:rPr>
              <a:t> of </a:t>
            </a:r>
            <a:r>
              <a:rPr lang="en-US" sz="1800" dirty="0" smtClean="0">
                <a:solidFill>
                  <a:srgbClr val="008000"/>
                </a:solidFill>
              </a:rPr>
              <a:t>an individual message sent by the smartcard </a:t>
            </a:r>
            <a:r>
              <a:rPr lang="en-US" sz="1800" dirty="0" smtClean="0"/>
              <a:t> 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/>
              <a:t>authentication </a:t>
            </a:r>
            <a:r>
              <a:rPr lang="en-US" sz="1800" dirty="0" smtClean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rgbClr val="008000"/>
                </a:solidFill>
              </a:rPr>
              <a:t>the entire communication session from smartcard </a:t>
            </a:r>
            <a:r>
              <a:rPr lang="en-US" sz="1800" dirty="0" smtClean="0"/>
              <a:t> </a:t>
            </a:r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 smtClean="0"/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/>
              <a:t>2 does not prevent replay of an individual message, but 3 does. </a:t>
            </a:r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 smtClean="0"/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/>
              <a:t>Authenticity </a:t>
            </a:r>
            <a:r>
              <a:rPr lang="en-US" sz="1800" dirty="0" smtClean="0">
                <a:solidFill>
                  <a:schemeClr val="tx1"/>
                </a:solidFill>
              </a:rPr>
              <a:t>and</a:t>
            </a:r>
            <a:r>
              <a:rPr lang="en-US" sz="1800" i="1" dirty="0" smtClean="0">
                <a:solidFill>
                  <a:schemeClr val="accent2"/>
                </a:solidFill>
              </a:rPr>
              <a:t> freshness  </a:t>
            </a:r>
            <a:r>
              <a:rPr lang="en-US" sz="1800" dirty="0" smtClean="0"/>
              <a:t>needed to prevent replays.</a:t>
            </a:r>
            <a:endParaRPr lang="en-GB" sz="1800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E171525-98C1-4709-A6A9-0622E1130D6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Extra tricky: (non-)repudiation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1800" dirty="0"/>
              <a:t>I</a:t>
            </a:r>
            <a:r>
              <a:rPr lang="nl-NL" sz="1800" dirty="0" smtClean="0"/>
              <a:t>n Dutch: (on)weerlegbaarheid</a:t>
            </a:r>
          </a:p>
          <a:p>
            <a:pPr>
              <a:defRPr/>
            </a:pPr>
            <a:r>
              <a:rPr lang="nl-NL" sz="1800" dirty="0" smtClean="0">
                <a:solidFill>
                  <a:schemeClr val="accent2"/>
                </a:solidFill>
              </a:rPr>
              <a:t>Tricky </a:t>
            </a:r>
            <a:r>
              <a:rPr lang="nl-NL" sz="1800" dirty="0" err="1" smtClean="0">
                <a:solidFill>
                  <a:schemeClr val="accent2"/>
                </a:solidFill>
              </a:rPr>
              <a:t>to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express</a:t>
            </a:r>
            <a:r>
              <a:rPr lang="nl-NL" sz="1800" dirty="0" smtClean="0">
                <a:solidFill>
                  <a:schemeClr val="accent2"/>
                </a:solidFill>
              </a:rPr>
              <a:t> &amp; </a:t>
            </a:r>
            <a:r>
              <a:rPr lang="nl-NL" sz="1800" dirty="0" err="1" smtClean="0">
                <a:solidFill>
                  <a:schemeClr val="accent2"/>
                </a:solidFill>
              </a:rPr>
              <a:t>potentially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confusing</a:t>
            </a:r>
            <a:r>
              <a:rPr lang="nl-NL" sz="1800" dirty="0" smtClean="0">
                <a:solidFill>
                  <a:schemeClr val="accent2"/>
                </a:solidFill>
              </a:rPr>
              <a:t>!</a:t>
            </a:r>
          </a:p>
          <a:p>
            <a:pPr marL="914400" lvl="2" indent="0">
              <a:buFont typeface="Times New Roman" panose="02020603050405020304" pitchFamily="18" charset="0"/>
              <a:buNone/>
              <a:defRPr/>
            </a:pPr>
            <a:r>
              <a:rPr lang="nl-NL" sz="1800" i="1" dirty="0" smtClean="0">
                <a:solidFill>
                  <a:srgbClr val="008000"/>
                </a:solidFill>
              </a:rPr>
              <a:t>Non-</a:t>
            </a:r>
            <a:r>
              <a:rPr lang="nl-NL" sz="1800" i="1" dirty="0" err="1" smtClean="0">
                <a:solidFill>
                  <a:srgbClr val="008000"/>
                </a:solidFill>
              </a:rPr>
              <a:t>repudiation</a:t>
            </a:r>
            <a:r>
              <a:rPr lang="nl-NL" sz="1800" i="1" dirty="0" smtClean="0">
                <a:solidFill>
                  <a:srgbClr val="008000"/>
                </a:solidFill>
              </a:rPr>
              <a:t> of </a:t>
            </a:r>
            <a:r>
              <a:rPr lang="nl-NL" sz="1800" i="1" dirty="0" err="1" smtClean="0">
                <a:solidFill>
                  <a:srgbClr val="008000"/>
                </a:solidFill>
              </a:rPr>
              <a:t>some</a:t>
            </a:r>
            <a:r>
              <a:rPr lang="nl-NL" sz="1800" i="1" dirty="0" smtClean="0">
                <a:solidFill>
                  <a:srgbClr val="008000"/>
                </a:solidFill>
              </a:rPr>
              <a:t> action X </a:t>
            </a:r>
            <a:r>
              <a:rPr lang="nl-NL" sz="1800" i="1" dirty="0" err="1" smtClean="0">
                <a:solidFill>
                  <a:srgbClr val="008000"/>
                </a:solidFill>
              </a:rPr>
              <a:t>by</a:t>
            </a:r>
            <a:r>
              <a:rPr lang="nl-NL" sz="1800" i="1" dirty="0" smtClean="0">
                <a:solidFill>
                  <a:srgbClr val="008000"/>
                </a:solidFill>
              </a:rPr>
              <a:t> </a:t>
            </a:r>
            <a:r>
              <a:rPr lang="nl-NL" sz="1800" i="1" dirty="0" err="1" smtClean="0">
                <a:solidFill>
                  <a:srgbClr val="008000"/>
                </a:solidFill>
              </a:rPr>
              <a:t>some</a:t>
            </a:r>
            <a:r>
              <a:rPr lang="nl-NL" sz="1800" i="1" dirty="0" smtClean="0">
                <a:solidFill>
                  <a:srgbClr val="008000"/>
                </a:solidFill>
              </a:rPr>
              <a:t> party </a:t>
            </a:r>
            <a:r>
              <a:rPr lang="nl-NL" sz="1800" i="1" dirty="0">
                <a:solidFill>
                  <a:srgbClr val="008000"/>
                </a:solidFill>
              </a:rPr>
              <a:t>B</a:t>
            </a:r>
            <a:r>
              <a:rPr lang="nl-NL" sz="1800" i="1" dirty="0" smtClean="0">
                <a:solidFill>
                  <a:srgbClr val="008000"/>
                </a:solidFill>
              </a:rPr>
              <a:t>                   </a:t>
            </a:r>
            <a:r>
              <a:rPr lang="nl-NL" sz="1800" i="1" dirty="0" err="1" smtClean="0">
                <a:solidFill>
                  <a:srgbClr val="008000"/>
                </a:solidFill>
              </a:rPr>
              <a:t>to</a:t>
            </a:r>
            <a:r>
              <a:rPr lang="nl-NL" sz="1800" i="1" dirty="0" smtClean="0">
                <a:solidFill>
                  <a:srgbClr val="008000"/>
                </a:solidFill>
              </a:rPr>
              <a:t> </a:t>
            </a:r>
            <a:r>
              <a:rPr lang="nl-NL" sz="1800" i="1" dirty="0" err="1" smtClean="0">
                <a:solidFill>
                  <a:srgbClr val="008000"/>
                </a:solidFill>
              </a:rPr>
              <a:t>another</a:t>
            </a:r>
            <a:r>
              <a:rPr lang="nl-NL" sz="1800" i="1" dirty="0" smtClean="0">
                <a:solidFill>
                  <a:srgbClr val="008000"/>
                </a:solidFill>
              </a:rPr>
              <a:t> party A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/>
              <a:t>       is more clearly be expressed  as</a:t>
            </a:r>
          </a:p>
          <a:p>
            <a:pPr marL="914400" lvl="2" indent="0">
              <a:buFont typeface="Times New Roman" panose="02020603050405020304" pitchFamily="18" charset="0"/>
              <a:buNone/>
              <a:defRPr/>
            </a:pPr>
            <a:r>
              <a:rPr lang="nl-NL" sz="1800" i="1" dirty="0" smtClean="0">
                <a:solidFill>
                  <a:srgbClr val="008000"/>
                </a:solidFill>
              </a:rPr>
              <a:t>B </a:t>
            </a:r>
            <a:r>
              <a:rPr lang="nl-NL" sz="1800" i="1" dirty="0" err="1" smtClean="0">
                <a:solidFill>
                  <a:srgbClr val="008000"/>
                </a:solidFill>
              </a:rPr>
              <a:t>can</a:t>
            </a:r>
            <a:r>
              <a:rPr lang="nl-NL" sz="1800" i="1" dirty="0" smtClean="0">
                <a:solidFill>
                  <a:srgbClr val="008000"/>
                </a:solidFill>
              </a:rPr>
              <a:t> prove </a:t>
            </a:r>
            <a:r>
              <a:rPr lang="nl-NL" sz="1800" i="1" dirty="0" err="1" smtClean="0">
                <a:solidFill>
                  <a:srgbClr val="008000"/>
                </a:solidFill>
              </a:rPr>
              <a:t>to</a:t>
            </a:r>
            <a:r>
              <a:rPr lang="nl-NL" sz="1800" i="1" dirty="0" smtClean="0">
                <a:solidFill>
                  <a:srgbClr val="008000"/>
                </a:solidFill>
              </a:rPr>
              <a:t> A </a:t>
            </a:r>
            <a:r>
              <a:rPr lang="nl-NL" sz="1800" i="1" dirty="0" err="1" smtClean="0">
                <a:solidFill>
                  <a:srgbClr val="008000"/>
                </a:solidFill>
              </a:rPr>
              <a:t>that</a:t>
            </a:r>
            <a:r>
              <a:rPr lang="nl-NL" sz="1800" i="1" dirty="0" smtClean="0">
                <a:solidFill>
                  <a:srgbClr val="008000"/>
                </a:solidFill>
              </a:rPr>
              <a:t> action X  </a:t>
            </a:r>
            <a:r>
              <a:rPr lang="nl-NL" sz="1800" i="1" dirty="0" err="1" smtClean="0">
                <a:solidFill>
                  <a:srgbClr val="008000"/>
                </a:solidFill>
              </a:rPr>
              <a:t>took</a:t>
            </a:r>
            <a:r>
              <a:rPr lang="nl-NL" sz="1800" i="1" dirty="0" smtClean="0">
                <a:solidFill>
                  <a:srgbClr val="008000"/>
                </a:solidFill>
              </a:rPr>
              <a:t> </a:t>
            </a:r>
            <a:r>
              <a:rPr lang="nl-NL" sz="1800" i="1" dirty="0" err="1" smtClean="0">
                <a:solidFill>
                  <a:srgbClr val="008000"/>
                </a:solidFill>
              </a:rPr>
              <a:t>place</a:t>
            </a:r>
            <a:endParaRPr lang="nl-NL" sz="1800" i="1" dirty="0" smtClean="0">
              <a:solidFill>
                <a:srgbClr val="008000"/>
              </a:solidFill>
            </a:endParaRP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>
                <a:solidFill>
                  <a:schemeClr val="tx1"/>
                </a:solidFill>
              </a:rPr>
              <a:t>or    </a:t>
            </a: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can</a:t>
            </a:r>
            <a:r>
              <a:rPr lang="nl-NL" sz="1800" i="1" dirty="0">
                <a:solidFill>
                  <a:srgbClr val="008000"/>
                </a:solidFill>
              </a:rPr>
              <a:t> prove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smtClean="0">
                <a:solidFill>
                  <a:srgbClr val="008000"/>
                </a:solidFill>
              </a:rPr>
              <a:t>A </a:t>
            </a:r>
            <a:r>
              <a:rPr lang="nl-NL" sz="1800" i="1" dirty="0" err="1">
                <a:solidFill>
                  <a:srgbClr val="008000"/>
                </a:solidFill>
              </a:rPr>
              <a:t>that</a:t>
            </a:r>
            <a:r>
              <a:rPr lang="nl-NL" sz="1800" i="1" dirty="0">
                <a:solidFill>
                  <a:srgbClr val="008000"/>
                </a:solidFill>
              </a:rPr>
              <a:t> C </a:t>
            </a:r>
            <a:r>
              <a:rPr lang="nl-NL" sz="1800" i="1" dirty="0" err="1" smtClean="0">
                <a:solidFill>
                  <a:srgbClr val="008000"/>
                </a:solidFill>
              </a:rPr>
              <a:t>agreed</a:t>
            </a:r>
            <a:r>
              <a:rPr lang="nl-NL" sz="1800" i="1" dirty="0" smtClean="0">
                <a:solidFill>
                  <a:srgbClr val="008000"/>
                </a:solidFill>
              </a:rPr>
              <a:t> </a:t>
            </a:r>
            <a:r>
              <a:rPr lang="nl-NL" sz="1800" i="1" dirty="0" err="1" smtClean="0">
                <a:solidFill>
                  <a:srgbClr val="008000"/>
                </a:solidFill>
              </a:rPr>
              <a:t>to</a:t>
            </a:r>
            <a:r>
              <a:rPr lang="nl-NL" sz="1800" i="1" dirty="0" smtClean="0">
                <a:solidFill>
                  <a:srgbClr val="008000"/>
                </a:solidFill>
              </a:rPr>
              <a:t> </a:t>
            </a:r>
            <a:r>
              <a:rPr lang="nl-NL" sz="1800" i="1" dirty="0">
                <a:solidFill>
                  <a:srgbClr val="008000"/>
                </a:solidFill>
              </a:rPr>
              <a:t>action X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or </a:t>
            </a:r>
            <a:r>
              <a:rPr lang="nl-NL" sz="1800" dirty="0" smtClean="0">
                <a:solidFill>
                  <a:schemeClr val="tx1"/>
                </a:solidFill>
              </a:rPr>
              <a:t>  </a:t>
            </a:r>
            <a:r>
              <a:rPr lang="nl-NL" sz="1800" i="1" dirty="0" smtClean="0">
                <a:solidFill>
                  <a:srgbClr val="008000"/>
                </a:solidFill>
              </a:rPr>
              <a:t>B </a:t>
            </a:r>
            <a:r>
              <a:rPr lang="nl-NL" sz="1800" i="1" dirty="0" err="1" smtClean="0">
                <a:solidFill>
                  <a:srgbClr val="008000"/>
                </a:solidFill>
              </a:rPr>
              <a:t>and</a:t>
            </a:r>
            <a:r>
              <a:rPr lang="nl-NL" sz="1800" i="1" dirty="0" smtClean="0">
                <a:solidFill>
                  <a:srgbClr val="008000"/>
                </a:solidFill>
              </a:rPr>
              <a:t> C cannot </a:t>
            </a:r>
            <a:r>
              <a:rPr lang="nl-NL" sz="1800" i="1" dirty="0" err="1" smtClean="0">
                <a:solidFill>
                  <a:srgbClr val="008000"/>
                </a:solidFill>
              </a:rPr>
              <a:t>deny</a:t>
            </a:r>
            <a:r>
              <a:rPr lang="nl-NL" sz="1800" i="1" dirty="0" smtClean="0">
                <a:solidFill>
                  <a:srgbClr val="008000"/>
                </a:solidFill>
              </a:rPr>
              <a:t> </a:t>
            </a:r>
            <a:r>
              <a:rPr lang="nl-NL" sz="1800" i="1" dirty="0" err="1" smtClean="0">
                <a:solidFill>
                  <a:srgbClr val="008000"/>
                </a:solidFill>
              </a:rPr>
              <a:t>to</a:t>
            </a:r>
            <a:r>
              <a:rPr lang="nl-NL" sz="1800" i="1" dirty="0" smtClean="0">
                <a:solidFill>
                  <a:srgbClr val="008000"/>
                </a:solidFill>
              </a:rPr>
              <a:t> A action X took place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nl-NL" sz="1800" i="1" dirty="0" smtClean="0">
              <a:solidFill>
                <a:srgbClr val="008000"/>
              </a:solidFill>
            </a:endParaRPr>
          </a:p>
          <a:p>
            <a:pPr marL="0" lvl="1" indent="0">
              <a:spcBef>
                <a:spcPts val="600"/>
              </a:spcBef>
              <a:buFont typeface="Times New Roman" panose="02020603050405020304" pitchFamily="18" charset="0"/>
              <a:buNone/>
              <a:defRPr/>
            </a:pPr>
            <a:endParaRPr lang="nl-NL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nl-NL" sz="2000" i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A745227-4324-42DC-A5DA-579CEDE1FF7E}" type="slidenum">
              <a:rPr lang="en-GB" altLang="nl-NL" smtClean="0"/>
              <a:pPr/>
              <a:t>17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Non-repudiation to reduce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>
                <a:solidFill>
                  <a:schemeClr val="accent2"/>
                </a:solidFill>
              </a:rPr>
              <a:t>Non-</a:t>
            </a:r>
            <a:r>
              <a:rPr lang="nl-NL" sz="1800" dirty="0" err="1" smtClean="0">
                <a:solidFill>
                  <a:schemeClr val="accent2"/>
                </a:solidFill>
              </a:rPr>
              <a:t>repudiation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can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be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crucial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to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reduce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the</a:t>
            </a:r>
            <a:r>
              <a:rPr lang="nl-NL" sz="1800" dirty="0">
                <a:solidFill>
                  <a:schemeClr val="accent2"/>
                </a:solidFill>
              </a:rPr>
              <a:t> TCB </a:t>
            </a:r>
            <a:endParaRPr lang="nl-NL" sz="1800" dirty="0" smtClean="0">
              <a:solidFill>
                <a:schemeClr val="accent2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accent2"/>
                </a:solidFill>
              </a:rPr>
              <a:t>	 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for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some</a:t>
            </a:r>
            <a:r>
              <a:rPr lang="nl-NL" sz="1800" dirty="0" smtClean="0">
                <a:solidFill>
                  <a:schemeClr val="accent2"/>
                </a:solidFill>
              </a:rPr>
              <a:t>  </a:t>
            </a:r>
            <a:r>
              <a:rPr lang="nl-NL" sz="1800" i="1" dirty="0" err="1" smtClean="0">
                <a:solidFill>
                  <a:schemeClr val="accent2"/>
                </a:solidFill>
              </a:rPr>
              <a:t>specific</a:t>
            </a:r>
            <a:r>
              <a:rPr lang="nl-NL" sz="1800" i="1" dirty="0" smtClean="0">
                <a:solidFill>
                  <a:schemeClr val="accent2"/>
                </a:solidFill>
              </a:rPr>
              <a:t> </a:t>
            </a:r>
            <a:r>
              <a:rPr lang="nl-NL" sz="1800" dirty="0" smtClean="0">
                <a:solidFill>
                  <a:schemeClr val="accent2"/>
                </a:solidFill>
              </a:rPr>
              <a:t> security property</a:t>
            </a:r>
            <a:endParaRPr lang="nl-NL" sz="1800" dirty="0">
              <a:solidFill>
                <a:schemeClr val="accent2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>
                <a:solidFill>
                  <a:schemeClr val="tx1"/>
                </a:solidFill>
              </a:rPr>
              <a:t>Eg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dirty="0" smtClean="0"/>
              <a:t>Bank </a:t>
            </a:r>
            <a:r>
              <a:rPr lang="nl-NL" sz="1800" dirty="0" err="1" smtClean="0"/>
              <a:t>may</a:t>
            </a:r>
            <a:r>
              <a:rPr lang="nl-NL" sz="1800" dirty="0" smtClean="0"/>
              <a:t> </a:t>
            </a:r>
            <a:r>
              <a:rPr lang="nl-NL" sz="1800" dirty="0" err="1"/>
              <a:t>not</a:t>
            </a:r>
            <a:r>
              <a:rPr lang="nl-NL" sz="1800" dirty="0"/>
              <a:t> want </a:t>
            </a:r>
            <a:r>
              <a:rPr lang="nl-NL" sz="1800" dirty="0" err="1"/>
              <a:t>to</a:t>
            </a:r>
            <a:r>
              <a:rPr lang="nl-NL" sz="1800" dirty="0"/>
              <a:t> trust </a:t>
            </a:r>
            <a:r>
              <a:rPr lang="nl-NL" sz="1800" dirty="0" smtClean="0"/>
              <a:t>POS terminals in shops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which</a:t>
            </a:r>
            <a:r>
              <a:rPr lang="nl-NL" sz="1800" dirty="0" smtClean="0"/>
              <a:t> </a:t>
            </a:r>
            <a:r>
              <a:rPr lang="nl-NL" sz="1800" dirty="0" err="1" smtClean="0"/>
              <a:t>properties</a:t>
            </a:r>
            <a:r>
              <a:rPr lang="nl-NL" sz="18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which</a:t>
            </a:r>
            <a:r>
              <a:rPr lang="nl-NL" sz="1800" dirty="0" smtClean="0"/>
              <a:t> </a:t>
            </a:r>
            <a:r>
              <a:rPr lang="nl-NL" sz="1800" dirty="0" err="1" smtClean="0"/>
              <a:t>properties</a:t>
            </a:r>
            <a:r>
              <a:rPr lang="nl-NL" sz="1800" dirty="0" smtClean="0"/>
              <a:t> is </a:t>
            </a:r>
            <a:r>
              <a:rPr lang="nl-NL" sz="1800" dirty="0" err="1" smtClean="0"/>
              <a:t>this</a:t>
            </a:r>
            <a:r>
              <a:rPr lang="nl-NL" sz="1800" dirty="0" smtClean="0"/>
              <a:t> </a:t>
            </a:r>
            <a:r>
              <a:rPr lang="nl-NL" sz="1800" dirty="0" err="1" smtClean="0"/>
              <a:t>unavoidable</a:t>
            </a:r>
            <a:r>
              <a:rPr lang="nl-NL" sz="18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dirty="0" err="1" smtClean="0"/>
              <a:t>Government</a:t>
            </a:r>
            <a:r>
              <a:rPr lang="nl-NL" sz="1800" dirty="0" smtClean="0"/>
              <a:t> </a:t>
            </a:r>
            <a:r>
              <a:rPr lang="nl-NL" sz="1800" dirty="0" err="1" smtClean="0"/>
              <a:t>may</a:t>
            </a:r>
            <a:r>
              <a:rPr lang="nl-NL" sz="1800" dirty="0" smtClean="0"/>
              <a:t> </a:t>
            </a:r>
            <a:r>
              <a:rPr lang="nl-NL" sz="1800" dirty="0" err="1" smtClean="0"/>
              <a:t>not</a:t>
            </a:r>
            <a:r>
              <a:rPr lang="nl-NL" sz="1800" dirty="0" smtClean="0"/>
              <a:t> want </a:t>
            </a:r>
            <a:r>
              <a:rPr lang="nl-NL" sz="1800" dirty="0" err="1" smtClean="0"/>
              <a:t>to</a:t>
            </a:r>
            <a:r>
              <a:rPr lang="nl-NL" sz="1800" dirty="0" smtClean="0"/>
              <a:t> trust equipment at </a:t>
            </a:r>
            <a:r>
              <a:rPr lang="nl-NL" sz="1800" dirty="0" err="1" smtClean="0"/>
              <a:t>petrol</a:t>
            </a:r>
            <a:r>
              <a:rPr lang="nl-NL" sz="1800" dirty="0" smtClean="0"/>
              <a:t> stations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 is </a:t>
            </a: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unavoidable</a:t>
            </a:r>
            <a:r>
              <a:rPr lang="nl-NL" sz="1800" dirty="0"/>
              <a:t>?</a:t>
            </a:r>
          </a:p>
          <a:p>
            <a:pPr marL="0" lvl="1" indent="0">
              <a:spcBef>
                <a:spcPts val="600"/>
              </a:spcBef>
              <a:buFont typeface="Times New Roman" panose="02020603050405020304" pitchFamily="18" charset="0"/>
              <a:buNone/>
              <a:defRPr/>
            </a:pPr>
            <a:endParaRPr lang="nl-NL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nl-NL" sz="2000" i="1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A91B731-1428-4CE4-8D05-2DD3F6023DCA}" type="slidenum">
              <a:rPr lang="en-GB" altLang="nl-NL" smtClean="0"/>
              <a:pPr/>
              <a:t>18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Don’t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forget</a:t>
            </a:r>
            <a:r>
              <a:rPr lang="nl-NL" altLang="nl-NL" dirty="0" smtClean="0"/>
              <a:t> </a:t>
            </a:r>
            <a:r>
              <a:rPr lang="nl-NL" altLang="nl-NL" sz="4000" dirty="0" err="1" smtClean="0"/>
              <a:t>detection</a:t>
            </a:r>
            <a:r>
              <a:rPr lang="nl-NL" altLang="nl-NL" dirty="0" smtClean="0"/>
              <a:t> &amp; </a:t>
            </a:r>
            <a:r>
              <a:rPr lang="nl-NL" altLang="nl-NL" sz="3600" dirty="0" smtClean="0"/>
              <a:t>response</a:t>
            </a:r>
            <a:r>
              <a:rPr lang="nl-NL" altLang="nl-NL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/>
              <a:t>It’s </a:t>
            </a:r>
            <a:r>
              <a:rPr lang="nl-NL" sz="1800" dirty="0" err="1" smtClean="0"/>
              <a:t>natural</a:t>
            </a:r>
            <a:r>
              <a:rPr lang="nl-NL" sz="1800" dirty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focus on </a:t>
            </a:r>
            <a:r>
              <a:rPr lang="nl-NL" sz="1800" dirty="0" err="1" smtClean="0">
                <a:solidFill>
                  <a:schemeClr val="accent2"/>
                </a:solidFill>
              </a:rPr>
              <a:t>preventing</a:t>
            </a:r>
            <a:r>
              <a:rPr lang="nl-NL" sz="1800" dirty="0" smtClean="0"/>
              <a:t> security </a:t>
            </a:r>
            <a:r>
              <a:rPr lang="nl-NL" sz="1800" dirty="0" err="1" smtClean="0"/>
              <a:t>problems</a:t>
            </a:r>
            <a:r>
              <a:rPr lang="nl-NL" sz="1800" dirty="0" smtClean="0"/>
              <a:t>,                                 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forget</a:t>
            </a:r>
            <a:r>
              <a:rPr lang="nl-NL" sz="1800" dirty="0" smtClean="0"/>
              <a:t> </a:t>
            </a:r>
            <a:r>
              <a:rPr lang="nl-NL" sz="1800" dirty="0" err="1" smtClean="0"/>
              <a:t>about</a:t>
            </a:r>
            <a:r>
              <a:rPr lang="nl-NL" sz="1800" dirty="0" smtClean="0"/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detecting</a:t>
            </a:r>
            <a:r>
              <a:rPr lang="nl-NL" sz="1800" dirty="0" smtClean="0"/>
              <a:t> or </a:t>
            </a:r>
            <a:r>
              <a:rPr lang="nl-NL" sz="1800" dirty="0" err="1" smtClean="0">
                <a:solidFill>
                  <a:schemeClr val="accent2"/>
                </a:solidFill>
              </a:rPr>
              <a:t>reacting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1800" dirty="0" smtClean="0"/>
          </a:p>
          <a:p>
            <a:pPr>
              <a:defRPr/>
            </a:pPr>
            <a:r>
              <a:rPr lang="nl-NL" sz="1800" dirty="0" err="1">
                <a:solidFill>
                  <a:srgbClr val="008000"/>
                </a:solidFill>
              </a:rPr>
              <a:t>L</a:t>
            </a:r>
            <a:r>
              <a:rPr lang="nl-NL" sz="1800" dirty="0" err="1" smtClean="0">
                <a:solidFill>
                  <a:srgbClr val="008000"/>
                </a:solidFill>
              </a:rPr>
              <a:t>ogging</a:t>
            </a:r>
            <a:r>
              <a:rPr lang="nl-NL" sz="1800" dirty="0" smtClean="0"/>
              <a:t> 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useful</a:t>
            </a:r>
            <a:r>
              <a:rPr lang="nl-NL" sz="1800" dirty="0" smtClean="0"/>
              <a:t>  - or </a:t>
            </a:r>
            <a:r>
              <a:rPr lang="nl-NL" sz="1800" dirty="0" err="1" smtClean="0"/>
              <a:t>crucial</a:t>
            </a:r>
            <a:r>
              <a:rPr lang="nl-NL" sz="1800" dirty="0"/>
              <a:t> </a:t>
            </a:r>
            <a:r>
              <a:rPr lang="nl-NL" sz="1800" dirty="0" smtClean="0"/>
              <a:t>- here    !                       </a:t>
            </a:r>
          </a:p>
          <a:p>
            <a:pPr>
              <a:defRPr/>
            </a:pPr>
            <a:r>
              <a:rPr lang="nl-NL" sz="1800" dirty="0" err="1" smtClean="0"/>
              <a:t>Note</a:t>
            </a:r>
            <a:r>
              <a:rPr lang="nl-NL" sz="1800" dirty="0" smtClean="0"/>
              <a:t> </a:t>
            </a:r>
            <a:r>
              <a:rPr lang="nl-NL" sz="1800" dirty="0" err="1" smtClean="0"/>
              <a:t>that</a:t>
            </a:r>
            <a:r>
              <a:rPr lang="nl-NL" sz="1800" dirty="0" smtClean="0"/>
              <a:t> logs </a:t>
            </a:r>
            <a:r>
              <a:rPr lang="nl-NL" sz="1800" dirty="0" err="1" smtClean="0"/>
              <a:t>can</a:t>
            </a:r>
            <a:r>
              <a:rPr lang="nl-NL" sz="1800" dirty="0" smtClean="0"/>
              <a:t> serve different </a:t>
            </a:r>
            <a:r>
              <a:rPr lang="nl-NL" sz="1800" dirty="0" err="1" smtClean="0"/>
              <a:t>aims</a:t>
            </a:r>
            <a:r>
              <a:rPr lang="nl-NL" sz="1800" dirty="0" smtClean="0"/>
              <a:t>, eg 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err="1" smtClean="0"/>
              <a:t>detecting</a:t>
            </a:r>
            <a:r>
              <a:rPr lang="nl-NL" sz="1800" dirty="0" smtClean="0"/>
              <a:t> </a:t>
            </a:r>
            <a:r>
              <a:rPr lang="nl-NL" sz="1800" dirty="0" err="1" smtClean="0"/>
              <a:t>that</a:t>
            </a:r>
            <a:r>
              <a:rPr lang="nl-NL" sz="1800" dirty="0" smtClean="0"/>
              <a:t> </a:t>
            </a:r>
            <a:r>
              <a:rPr lang="nl-NL" sz="1800" dirty="0" err="1" smtClean="0"/>
              <a:t>things</a:t>
            </a:r>
            <a:r>
              <a:rPr lang="nl-NL" sz="1800" dirty="0" smtClean="0"/>
              <a:t> go wrong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err="1" smtClean="0"/>
              <a:t>doing</a:t>
            </a:r>
            <a:r>
              <a:rPr lang="nl-NL" sz="1800" dirty="0" smtClean="0"/>
              <a:t> </a:t>
            </a:r>
            <a:r>
              <a:rPr lang="nl-NL" sz="1800" dirty="0" err="1" smtClean="0"/>
              <a:t>forensics</a:t>
            </a:r>
            <a:r>
              <a:rPr lang="nl-NL" sz="1800" dirty="0" smtClean="0"/>
              <a:t> or rolling back transactions in case </a:t>
            </a:r>
            <a:r>
              <a:rPr lang="nl-NL" sz="1800" dirty="0" err="1" smtClean="0"/>
              <a:t>things</a:t>
            </a:r>
            <a:r>
              <a:rPr lang="nl-NL" sz="1800" dirty="0" smtClean="0"/>
              <a:t> went wrong </a:t>
            </a:r>
          </a:p>
          <a:p>
            <a:pPr lvl="1">
              <a:defRPr/>
            </a:pPr>
            <a:endParaRPr lang="nl-NL" sz="1600" i="1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 smtClean="0"/>
              <a:t>The </a:t>
            </a:r>
            <a:r>
              <a:rPr lang="nl-NL" altLang="nl-NL" sz="1800" dirty="0" err="1"/>
              <a:t>a</a:t>
            </a:r>
            <a:r>
              <a:rPr lang="nl-NL" altLang="nl-NL" sz="1800" dirty="0" err="1" smtClean="0"/>
              <a:t>bility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detect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problems</a:t>
            </a:r>
            <a:r>
              <a:rPr lang="nl-NL" altLang="nl-NL" sz="1800" dirty="0" smtClean="0"/>
              <a:t> or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determine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where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things</a:t>
            </a:r>
            <a:r>
              <a:rPr lang="nl-NL" altLang="nl-NL" sz="1800" dirty="0" smtClean="0"/>
              <a:t> went wrong </a:t>
            </a:r>
            <a:r>
              <a:rPr lang="nl-NL" altLang="nl-NL" sz="1800" dirty="0" err="1" smtClean="0"/>
              <a:t>can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be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important security </a:t>
            </a:r>
            <a:r>
              <a:rPr lang="nl-NL" altLang="nl-NL" sz="1800" dirty="0" err="1" smtClean="0"/>
              <a:t>requirements</a:t>
            </a:r>
            <a:r>
              <a:rPr lang="nl-NL" altLang="nl-NL" sz="1800" dirty="0" smtClean="0"/>
              <a:t>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Eg. even </a:t>
            </a:r>
            <a:r>
              <a:rPr lang="nl-NL" altLang="nl-NL" sz="1800" dirty="0" err="1" smtClean="0"/>
              <a:t>if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you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cannot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prevent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some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forms</a:t>
            </a:r>
            <a:r>
              <a:rPr lang="nl-NL" altLang="nl-NL" sz="1800" dirty="0" smtClean="0"/>
              <a:t> of </a:t>
            </a:r>
            <a:r>
              <a:rPr lang="nl-NL" altLang="nl-NL" sz="1800" dirty="0" smtClean="0">
                <a:solidFill>
                  <a:srgbClr val="008000"/>
                </a:solidFill>
              </a:rPr>
              <a:t>insider attack</a:t>
            </a:r>
            <a:r>
              <a:rPr lang="nl-NL" altLang="nl-NL" sz="1800" dirty="0" smtClean="0"/>
              <a:t>, </a:t>
            </a:r>
            <a:r>
              <a:rPr lang="nl-NL" altLang="nl-NL" sz="1800" dirty="0" err="1" smtClean="0"/>
              <a:t>you</a:t>
            </a:r>
            <a:r>
              <a:rPr lang="nl-NL" altLang="nl-NL" sz="1800" dirty="0" smtClean="0"/>
              <a:t> want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be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able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find</a:t>
            </a:r>
            <a:r>
              <a:rPr lang="nl-NL" altLang="nl-NL" sz="1800" dirty="0" smtClean="0"/>
              <a:t> out </a:t>
            </a:r>
            <a:r>
              <a:rPr lang="nl-NL" altLang="nl-NL" sz="1800" dirty="0" err="1" smtClean="0"/>
              <a:t>who</a:t>
            </a:r>
            <a:r>
              <a:rPr lang="nl-NL" altLang="nl-NL" sz="1800" dirty="0" smtClean="0"/>
              <a:t> or </a:t>
            </a:r>
            <a:r>
              <a:rPr lang="nl-NL" altLang="nl-NL" sz="1800" dirty="0" err="1" smtClean="0"/>
              <a:t>what</a:t>
            </a:r>
            <a:r>
              <a:rPr lang="nl-NL" altLang="nl-NL" sz="1800" dirty="0" smtClean="0"/>
              <a:t> was </a:t>
            </a:r>
            <a:r>
              <a:rPr lang="nl-NL" altLang="nl-NL" sz="1800" dirty="0" err="1" smtClean="0"/>
              <a:t>responsible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if</a:t>
            </a:r>
            <a:r>
              <a:rPr lang="nl-NL" altLang="nl-NL" sz="1800" dirty="0" smtClean="0"/>
              <a:t> &amp; </a:t>
            </a:r>
            <a:r>
              <a:rPr lang="nl-NL" altLang="nl-NL" sz="1800" dirty="0" err="1" smtClean="0"/>
              <a:t>when</a:t>
            </a:r>
            <a:r>
              <a:rPr lang="nl-NL" altLang="nl-NL" sz="1800" dirty="0" smtClean="0"/>
              <a:t> these </a:t>
            </a:r>
            <a:r>
              <a:rPr lang="nl-NL" altLang="nl-NL" sz="1800" dirty="0" err="1" smtClean="0"/>
              <a:t>come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light</a:t>
            </a:r>
            <a:endParaRPr lang="nl-NL" altLang="nl-NL" sz="1800" dirty="0"/>
          </a:p>
          <a:p>
            <a:pPr lvl="1">
              <a:defRPr/>
            </a:pPr>
            <a:endParaRPr lang="nl-NL" sz="1600" i="1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FBB0388-4080-40CC-9925-AF5BC26DF21F}" type="slidenum">
              <a:rPr lang="en-GB" altLang="nl-NL" smtClean="0"/>
              <a:pPr/>
              <a:t>19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three levels of abstraction</a:t>
            </a: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4A2415E-4CBC-428E-9063-FAF1954E5845}" type="slidenum">
              <a:rPr lang="en-GB" altLang="nl-NL" smtClean="0"/>
              <a:pPr/>
              <a:t>2</a:t>
            </a:fld>
            <a:endParaRPr lang="en-GB" altLang="nl-NL" smtClean="0"/>
          </a:p>
        </p:txBody>
      </p:sp>
      <p:sp>
        <p:nvSpPr>
          <p:cNvPr id="10244" name="Rechthoek 5"/>
          <p:cNvSpPr>
            <a:spLocks noChangeArrowheads="1"/>
          </p:cNvSpPr>
          <p:nvPr/>
        </p:nvSpPr>
        <p:spPr bwMode="auto">
          <a:xfrm>
            <a:off x="1544638" y="3608388"/>
            <a:ext cx="6340475" cy="9921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2. Abstract Design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     - Key &amp; certificate distribution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     - </a:t>
            </a:r>
            <a:r>
              <a:rPr lang="en-GB" alt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Security protocols </a:t>
            </a:r>
            <a:r>
              <a:rPr lang="en-GB" altLang="en-US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Alice-&gt;Bob style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5" name="Rechthoek 6"/>
          <p:cNvSpPr>
            <a:spLocks noChangeArrowheads="1"/>
          </p:cNvSpPr>
          <p:nvPr/>
        </p:nvSpPr>
        <p:spPr bwMode="auto">
          <a:xfrm>
            <a:off x="1471613" y="1885950"/>
            <a:ext cx="3544887" cy="7381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1. </a:t>
            </a: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Functional &amp;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security requirements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5761038" y="1143000"/>
            <a:ext cx="2565400" cy="738188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Attacker/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Threat  Model</a:t>
            </a:r>
          </a:p>
        </p:txBody>
      </p:sp>
      <p:sp>
        <p:nvSpPr>
          <p:cNvPr id="10247" name="Rechthoek 8"/>
          <p:cNvSpPr>
            <a:spLocks noChangeArrowheads="1"/>
          </p:cNvSpPr>
          <p:nvPr/>
        </p:nvSpPr>
        <p:spPr bwMode="auto">
          <a:xfrm>
            <a:off x="1608138" y="5354638"/>
            <a:ext cx="4152900" cy="4492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Stencil" panose="040409050D0802020404" pitchFamily="82" charset="0"/>
                <a:cs typeface="Courier New" panose="02070309020205020404" pitchFamily="49" charset="0"/>
              </a:rPr>
              <a:t>3.  </a:t>
            </a:r>
            <a:r>
              <a:rPr lang="en-GB" altLang="en-US" sz="2000" b="1">
                <a:solidFill>
                  <a:schemeClr val="tx1"/>
                </a:solidFill>
                <a:latin typeface="Petyka - Retro Computer___SHORT" panose="02000000000000000000" pitchFamily="2" charset="0"/>
                <a:cs typeface="Courier New" panose="02070309020205020404" pitchFamily="49" charset="0"/>
              </a:rPr>
              <a:t>CODE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8" name="Pijl-omlaag 9"/>
          <p:cNvSpPr>
            <a:spLocks noChangeArrowheads="1"/>
          </p:cNvSpPr>
          <p:nvPr/>
        </p:nvSpPr>
        <p:spPr bwMode="auto">
          <a:xfrm>
            <a:off x="3328988" y="2879725"/>
            <a:ext cx="863600" cy="5445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9" name="Pijl-omlaag 10"/>
          <p:cNvSpPr>
            <a:spLocks noChangeArrowheads="1"/>
          </p:cNvSpPr>
          <p:nvPr/>
        </p:nvSpPr>
        <p:spPr bwMode="auto">
          <a:xfrm>
            <a:off x="3357563" y="4702175"/>
            <a:ext cx="863600" cy="5445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Pijl-links 11"/>
          <p:cNvSpPr>
            <a:spLocks noChangeArrowheads="1"/>
          </p:cNvSpPr>
          <p:nvPr/>
        </p:nvSpPr>
        <p:spPr bwMode="auto">
          <a:xfrm rot="-1188493">
            <a:off x="5056188" y="1746250"/>
            <a:ext cx="625475" cy="319088"/>
          </a:xfrm>
          <a:prstGeom prst="leftArrow">
            <a:avLst>
              <a:gd name="adj1" fmla="val 50000"/>
              <a:gd name="adj2" fmla="val 50021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" name="Wolk 14"/>
          <p:cNvSpPr/>
          <p:nvPr/>
        </p:nvSpPr>
        <p:spPr bwMode="auto">
          <a:xfrm>
            <a:off x="1514475" y="1200150"/>
            <a:ext cx="2074863" cy="6492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3" name="Wolk 22"/>
          <p:cNvSpPr/>
          <p:nvPr/>
        </p:nvSpPr>
        <p:spPr bwMode="auto">
          <a:xfrm>
            <a:off x="5451475" y="2832100"/>
            <a:ext cx="1592263" cy="83185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design decision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4" name="Wolk 23"/>
          <p:cNvSpPr/>
          <p:nvPr/>
        </p:nvSpPr>
        <p:spPr bwMode="auto">
          <a:xfrm>
            <a:off x="5148263" y="4602163"/>
            <a:ext cx="1592262" cy="83343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design decision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Wolk 24"/>
          <p:cNvSpPr/>
          <p:nvPr/>
        </p:nvSpPr>
        <p:spPr bwMode="auto">
          <a:xfrm>
            <a:off x="452438" y="2774950"/>
            <a:ext cx="2076450" cy="6492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6" name="Wolk 25"/>
          <p:cNvSpPr/>
          <p:nvPr/>
        </p:nvSpPr>
        <p:spPr bwMode="auto">
          <a:xfrm>
            <a:off x="696913" y="4649788"/>
            <a:ext cx="2074862" cy="64928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0256" name="Tekstvak 1"/>
          <p:cNvSpPr txBox="1">
            <a:spLocks noChangeArrowheads="1"/>
          </p:cNvSpPr>
          <p:nvPr/>
        </p:nvSpPr>
        <p:spPr bwMode="auto">
          <a:xfrm>
            <a:off x="5264150" y="2003425"/>
            <a:ext cx="3559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security requirement engineering </a:t>
            </a:r>
          </a:p>
          <a:p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&amp; threat modelling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102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Example design decisions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should be crystal clear that your implementation is ‘</a:t>
            </a:r>
            <a:r>
              <a:rPr lang="en-US" sz="2000" dirty="0" smtClean="0"/>
              <a:t>secure’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err="1" smtClean="0"/>
              <a:t>ie</a:t>
            </a:r>
            <a:r>
              <a:rPr lang="en-US" sz="1800" dirty="0"/>
              <a:t>.</a:t>
            </a:r>
            <a:r>
              <a:rPr lang="en-US" sz="1800" dirty="0" smtClean="0"/>
              <a:t> that </a:t>
            </a:r>
            <a:r>
              <a:rPr lang="en-US" sz="1800" dirty="0"/>
              <a:t>all </a:t>
            </a:r>
            <a:r>
              <a:rPr lang="en-US" sz="1800" dirty="0">
                <a:solidFill>
                  <a:schemeClr val="accent2"/>
                </a:solidFill>
              </a:rPr>
              <a:t>security requirements </a:t>
            </a:r>
            <a:r>
              <a:rPr lang="en-US" sz="1800" dirty="0" smtClean="0"/>
              <a:t>are ensured in the design and in the code, by some </a:t>
            </a:r>
            <a:r>
              <a:rPr lang="en-US" sz="1800" dirty="0" smtClean="0">
                <a:solidFill>
                  <a:srgbClr val="008000"/>
                </a:solidFill>
              </a:rPr>
              <a:t>design decisions </a:t>
            </a:r>
            <a:r>
              <a:rPr lang="en-GB" sz="18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err="1" smtClean="0"/>
              <a:t>Eg</a:t>
            </a:r>
            <a:endParaRPr lang="en-GB" sz="20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chemeClr val="accent2"/>
                </a:solidFill>
              </a:rPr>
              <a:t>authentication of the card holder by party B </a:t>
            </a:r>
            <a:r>
              <a:rPr lang="en-GB" sz="1800" dirty="0" smtClean="0">
                <a:solidFill>
                  <a:schemeClr val="tx1"/>
                </a:solidFill>
              </a:rPr>
              <a:t>using</a:t>
            </a:r>
            <a:r>
              <a:rPr lang="en-GB" sz="1800" dirty="0" smtClean="0">
                <a:solidFill>
                  <a:srgbClr val="008000"/>
                </a:solidFill>
              </a:rPr>
              <a:t> a PIN code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chemeClr val="accent2"/>
                </a:solidFill>
              </a:rPr>
              <a:t>authentication of party A by party B </a:t>
            </a:r>
            <a:r>
              <a:rPr lang="en-US" sz="1800" dirty="0" smtClean="0">
                <a:solidFill>
                  <a:schemeClr val="tx1"/>
                </a:solidFill>
              </a:rPr>
              <a:t>using</a:t>
            </a:r>
            <a:r>
              <a:rPr lang="en-US" sz="1800" dirty="0" smtClean="0">
                <a:solidFill>
                  <a:srgbClr val="008000"/>
                </a:solidFill>
              </a:rPr>
              <a:t> private/public keys &amp; certificate that have been distributed as follows and the following challenge-response protocol: ...</a:t>
            </a:r>
            <a:endParaRPr lang="en-GB" sz="18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chemeClr val="accent2"/>
                </a:solidFill>
              </a:rPr>
              <a:t>non-repudiation of action X </a:t>
            </a:r>
            <a:r>
              <a:rPr lang="en-GB" sz="1800" dirty="0" smtClean="0">
                <a:solidFill>
                  <a:schemeClr val="tx1"/>
                </a:solidFill>
              </a:rPr>
              <a:t>by having</a:t>
            </a:r>
            <a:r>
              <a:rPr lang="en-GB" sz="1800" dirty="0" smtClean="0">
                <a:solidFill>
                  <a:srgbClr val="008000"/>
                </a:solidFill>
              </a:rPr>
              <a:t> MAC or digital signature over data Z using key K</a:t>
            </a:r>
          </a:p>
          <a:p>
            <a:pPr marL="514350" lvl="1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A357089-E9F0-4179-8939-1DA36CCD097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Pitfall: HOW vs WHAT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/>
              <a:t>It is easy to mix up </a:t>
            </a:r>
          </a:p>
          <a:p>
            <a:pPr>
              <a:defRPr/>
            </a:pPr>
            <a:r>
              <a:rPr lang="nl-NL" sz="1800" i="1" dirty="0" smtClean="0">
                <a:solidFill>
                  <a:schemeClr val="accent2"/>
                </a:solidFill>
              </a:rPr>
              <a:t>WHAT</a:t>
            </a:r>
            <a:r>
              <a:rPr lang="nl-NL" sz="1800" dirty="0" smtClean="0">
                <a:solidFill>
                  <a:schemeClr val="accent2"/>
                </a:solidFill>
              </a:rPr>
              <a:t>  </a:t>
            </a:r>
            <a:r>
              <a:rPr lang="nl-NL" sz="1800" dirty="0" smtClean="0">
                <a:solidFill>
                  <a:schemeClr val="tx1"/>
                </a:solidFill>
              </a:rPr>
              <a:t>security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smtClean="0"/>
              <a:t>requirement you want to  meet 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/>
              <a:t>eg </a:t>
            </a:r>
          </a:p>
          <a:p>
            <a:pPr lvl="1">
              <a:defRPr/>
            </a:pPr>
            <a:r>
              <a:rPr lang="nl-NL" sz="1800" dirty="0" err="1" smtClean="0"/>
              <a:t>authentication</a:t>
            </a:r>
            <a:r>
              <a:rPr lang="nl-NL" sz="1800" dirty="0" smtClean="0"/>
              <a:t> of party A </a:t>
            </a:r>
            <a:r>
              <a:rPr lang="nl-NL" sz="1800" dirty="0" err="1" smtClean="0"/>
              <a:t>by</a:t>
            </a:r>
            <a:r>
              <a:rPr lang="nl-NL" sz="1800" dirty="0" smtClean="0"/>
              <a:t> B                                                     </a:t>
            </a:r>
          </a:p>
          <a:p>
            <a:pPr lvl="1">
              <a:defRPr/>
            </a:pPr>
            <a:r>
              <a:rPr lang="nl-NL" sz="1800" dirty="0" err="1" smtClean="0"/>
              <a:t>authentication</a:t>
            </a:r>
            <a:r>
              <a:rPr lang="nl-NL" sz="1800" dirty="0" smtClean="0"/>
              <a:t> of </a:t>
            </a:r>
            <a:r>
              <a:rPr lang="nl-NL" sz="1800" dirty="0" err="1" smtClean="0"/>
              <a:t>message</a:t>
            </a:r>
            <a:r>
              <a:rPr lang="nl-NL" sz="1800" dirty="0" smtClean="0"/>
              <a:t> M</a:t>
            </a:r>
          </a:p>
          <a:p>
            <a:pPr lvl="1">
              <a:defRPr/>
            </a:pPr>
            <a:r>
              <a:rPr lang="nl-NL" sz="1800" dirty="0" smtClean="0"/>
              <a:t>...</a:t>
            </a:r>
          </a:p>
          <a:p>
            <a:pPr>
              <a:defRPr/>
            </a:pPr>
            <a:r>
              <a:rPr lang="nl-NL" sz="1800" i="1" dirty="0" smtClean="0">
                <a:solidFill>
                  <a:srgbClr val="008000"/>
                </a:solidFill>
              </a:rPr>
              <a:t>HOW </a:t>
            </a:r>
            <a:r>
              <a:rPr lang="nl-NL" sz="1800" i="1" dirty="0" smtClean="0"/>
              <a:t>  </a:t>
            </a:r>
            <a:r>
              <a:rPr lang="nl-NL" sz="1800" dirty="0" smtClean="0"/>
              <a:t>you meet that security requirement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 smtClean="0"/>
              <a:t>eg </a:t>
            </a:r>
          </a:p>
          <a:p>
            <a:pPr lvl="1">
              <a:defRPr/>
            </a:pPr>
            <a:r>
              <a:rPr lang="nl-NL" sz="1800" dirty="0" err="1" smtClean="0"/>
              <a:t>some</a:t>
            </a:r>
            <a:r>
              <a:rPr lang="nl-NL" sz="1800" dirty="0" smtClean="0"/>
              <a:t> </a:t>
            </a:r>
            <a:r>
              <a:rPr lang="nl-NL" sz="1800" dirty="0" err="1" smtClean="0"/>
              <a:t>challenge</a:t>
            </a:r>
            <a:r>
              <a:rPr lang="nl-NL" sz="1800" dirty="0" smtClean="0"/>
              <a:t>-response protocol </a:t>
            </a:r>
            <a:r>
              <a:rPr lang="nl-NL" sz="1800" dirty="0" err="1" smtClean="0"/>
              <a:t>between</a:t>
            </a:r>
            <a:r>
              <a:rPr lang="nl-NL" sz="1800" dirty="0" smtClean="0"/>
              <a:t> A &amp; B</a:t>
            </a:r>
          </a:p>
          <a:p>
            <a:pPr lvl="1">
              <a:defRPr/>
            </a:pPr>
            <a:r>
              <a:rPr lang="nl-NL" sz="1800" dirty="0"/>
              <a:t> </a:t>
            </a:r>
            <a:r>
              <a:rPr lang="nl-NL" sz="1800" dirty="0" err="1" smtClean="0"/>
              <a:t>some</a:t>
            </a:r>
            <a:r>
              <a:rPr lang="nl-NL" sz="1800" dirty="0" smtClean="0"/>
              <a:t> digital </a:t>
            </a:r>
            <a:r>
              <a:rPr lang="nl-NL" sz="1800" dirty="0" err="1" smtClean="0"/>
              <a:t>signature</a:t>
            </a:r>
            <a:r>
              <a:rPr lang="nl-NL" sz="1800" dirty="0" smtClean="0"/>
              <a:t> or MAC on </a:t>
            </a:r>
            <a:r>
              <a:rPr lang="nl-NL" sz="1800" dirty="0" err="1" smtClean="0"/>
              <a:t>message</a:t>
            </a:r>
            <a:r>
              <a:rPr lang="nl-NL" sz="1800" dirty="0" smtClean="0"/>
              <a:t> M</a:t>
            </a:r>
          </a:p>
          <a:p>
            <a:pPr lvl="1">
              <a:defRPr/>
            </a:pPr>
            <a:r>
              <a:rPr lang="nl-NL" sz="1800" dirty="0" smtClean="0"/>
              <a:t>…</a:t>
            </a:r>
            <a:endParaRPr lang="nl-NL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2000" dirty="0"/>
              <a:t>K</a:t>
            </a:r>
            <a:r>
              <a:rPr lang="nl-NL" sz="2000" dirty="0" smtClean="0"/>
              <a:t>eep these separate, so </a:t>
            </a:r>
            <a:r>
              <a:rPr lang="nl-NL" sz="2000" dirty="0" err="1" smtClean="0"/>
              <a:t>that</a:t>
            </a:r>
            <a:r>
              <a:rPr lang="nl-NL" sz="2000" dirty="0" smtClean="0"/>
              <a:t> </a:t>
            </a:r>
            <a:r>
              <a:rPr lang="nl-NL" sz="2000" dirty="0" err="1" smtClean="0"/>
              <a:t>difference</a:t>
            </a:r>
            <a:r>
              <a:rPr lang="nl-NL" sz="2000" dirty="0" smtClean="0"/>
              <a:t> </a:t>
            </a:r>
            <a:r>
              <a:rPr lang="nl-NL" sz="2000" dirty="0" err="1" smtClean="0"/>
              <a:t>between</a:t>
            </a:r>
            <a:r>
              <a:rPr lang="nl-NL" sz="2000" dirty="0" smtClean="0"/>
              <a:t> </a:t>
            </a:r>
            <a:r>
              <a:rPr lang="nl-NL" sz="2000" dirty="0" smtClean="0">
                <a:solidFill>
                  <a:schemeClr val="accent2"/>
                </a:solidFill>
              </a:rPr>
              <a:t>security </a:t>
            </a:r>
            <a:r>
              <a:rPr lang="nl-NL" sz="2000" dirty="0" err="1" smtClean="0">
                <a:solidFill>
                  <a:schemeClr val="accent2"/>
                </a:solidFill>
              </a:rPr>
              <a:t>requirements</a:t>
            </a:r>
            <a:r>
              <a:rPr lang="nl-NL" sz="2000" dirty="0" smtClean="0">
                <a:solidFill>
                  <a:schemeClr val="accent2"/>
                </a:solidFill>
              </a:rPr>
              <a:t> (WHAT) </a:t>
            </a:r>
            <a:r>
              <a:rPr lang="nl-NL" sz="2000" dirty="0" err="1" smtClean="0"/>
              <a:t>and</a:t>
            </a:r>
            <a:r>
              <a:rPr lang="nl-NL" sz="2000" dirty="0" smtClean="0"/>
              <a:t>  </a:t>
            </a:r>
            <a:r>
              <a:rPr lang="nl-NL" sz="2000" dirty="0" smtClean="0">
                <a:solidFill>
                  <a:srgbClr val="008000"/>
                </a:solidFill>
              </a:rPr>
              <a:t>design </a:t>
            </a:r>
            <a:r>
              <a:rPr lang="nl-NL" sz="2000" dirty="0" err="1" smtClean="0">
                <a:solidFill>
                  <a:srgbClr val="008000"/>
                </a:solidFill>
              </a:rPr>
              <a:t>decisions</a:t>
            </a:r>
            <a:r>
              <a:rPr lang="nl-NL" sz="2000" dirty="0" smtClean="0">
                <a:solidFill>
                  <a:srgbClr val="008000"/>
                </a:solidFill>
              </a:rPr>
              <a:t> (HOW) </a:t>
            </a:r>
            <a:r>
              <a:rPr lang="nl-NL" sz="2000" dirty="0" smtClean="0"/>
              <a:t>is clear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0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2000" dirty="0" smtClean="0"/>
              <a:t> </a:t>
            </a:r>
            <a:endParaRPr lang="en-GB" sz="20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CCAC99D-6D63-4D93-9413-C528C7C4885E}" type="slidenum">
              <a:rPr lang="en-GB" altLang="nl-NL" smtClean="0"/>
              <a:pPr/>
              <a:t>21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 smtClean="0"/>
              <a:t>Include overview of key &amp; certificate distribution!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200" dirty="0" smtClean="0">
                <a:solidFill>
                  <a:schemeClr val="accent2"/>
                </a:solidFill>
              </a:rPr>
              <a:t>Who has which keys &amp; certificates </a:t>
            </a:r>
            <a:r>
              <a:rPr lang="en-US" sz="2200" dirty="0" smtClean="0">
                <a:solidFill>
                  <a:srgbClr val="008000"/>
                </a:solidFill>
              </a:rPr>
              <a:t>for what purpose?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/>
              <a:t>For example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The smart card has keys SK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C</a:t>
            </a:r>
            <a:r>
              <a:rPr lang="en-US" sz="1800" dirty="0" smtClean="0">
                <a:solidFill>
                  <a:schemeClr val="accent2"/>
                </a:solidFill>
              </a:rPr>
              <a:t>, PK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C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PK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master</a:t>
            </a:r>
            <a:r>
              <a:rPr lang="en-US" sz="1800" dirty="0" smtClean="0">
                <a:solidFill>
                  <a:schemeClr val="accent2"/>
                </a:solidFill>
              </a:rPr>
              <a:t> and certificate </a:t>
            </a:r>
            <a:r>
              <a:rPr lang="en-US" sz="1800" dirty="0" err="1" smtClean="0">
                <a:solidFill>
                  <a:schemeClr val="accent2"/>
                </a:solidFill>
              </a:rPr>
              <a:t>C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cardID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      The </a:t>
            </a:r>
            <a:r>
              <a:rPr lang="en-US" sz="1800" dirty="0">
                <a:solidFill>
                  <a:schemeClr val="accent2"/>
                </a:solidFill>
              </a:rPr>
              <a:t>terminal has keys </a:t>
            </a:r>
            <a:r>
              <a:rPr lang="en-US" sz="1800" dirty="0" smtClean="0">
                <a:solidFill>
                  <a:schemeClr val="accent2"/>
                </a:solidFill>
              </a:rPr>
              <a:t>K1, K2 </a:t>
            </a:r>
            <a:r>
              <a:rPr lang="en-US" sz="1800" dirty="0">
                <a:solidFill>
                  <a:schemeClr val="accent2"/>
                </a:solidFill>
              </a:rPr>
              <a:t>and certificate </a:t>
            </a:r>
            <a:r>
              <a:rPr lang="en-US" sz="1800" dirty="0" err="1" smtClean="0">
                <a:solidFill>
                  <a:schemeClr val="accent2"/>
                </a:solidFill>
              </a:rPr>
              <a:t>C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termID</a:t>
            </a:r>
            <a:endParaRPr lang="en-US" sz="1800" baseline="-25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K</a:t>
            </a:r>
            <a:r>
              <a:rPr lang="en-US" sz="1800" dirty="0" smtClean="0">
                <a:solidFill>
                  <a:srgbClr val="008000"/>
                </a:solidFill>
              </a:rPr>
              <a:t>ey AK</a:t>
            </a:r>
            <a:r>
              <a:rPr lang="en-US" sz="1800" baseline="-25000" dirty="0" smtClean="0">
                <a:solidFill>
                  <a:srgbClr val="008000"/>
                </a:solidFill>
              </a:rPr>
              <a:t>C</a:t>
            </a:r>
            <a:r>
              <a:rPr lang="en-US" sz="1800" dirty="0" smtClean="0">
                <a:solidFill>
                  <a:srgbClr val="008000"/>
                </a:solidFill>
              </a:rPr>
              <a:t> is used to authenticate messages sent by the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C</a:t>
            </a:r>
            <a:r>
              <a:rPr lang="en-US" sz="1800" dirty="0" smtClean="0">
                <a:solidFill>
                  <a:srgbClr val="008000"/>
                </a:solidFill>
              </a:rPr>
              <a:t>ertificate C</a:t>
            </a:r>
            <a:r>
              <a:rPr lang="en-US" sz="1800" baseline="-25000" dirty="0" smtClean="0">
                <a:solidFill>
                  <a:srgbClr val="008000"/>
                </a:solidFill>
              </a:rPr>
              <a:t>ID</a:t>
            </a:r>
            <a:r>
              <a:rPr lang="en-US" sz="1800" dirty="0" smtClean="0">
                <a:solidFill>
                  <a:srgbClr val="008000"/>
                </a:solidFill>
              </a:rPr>
              <a:t> signed by X proves that ...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Key EK is used to encrypt … </a:t>
            </a: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NB it is bad practice to use the </a:t>
            </a:r>
            <a:r>
              <a:rPr lang="en-GB" sz="2000" i="1" dirty="0" smtClean="0"/>
              <a:t>same</a:t>
            </a:r>
            <a:r>
              <a:rPr lang="en-GB" sz="2000" dirty="0" smtClean="0"/>
              <a:t>  key for </a:t>
            </a:r>
            <a:r>
              <a:rPr lang="en-GB" sz="2000" i="1" dirty="0" smtClean="0"/>
              <a:t>different</a:t>
            </a:r>
            <a:r>
              <a:rPr lang="en-GB" sz="2000" dirty="0" smtClean="0"/>
              <a:t> security goals (</a:t>
            </a:r>
            <a:r>
              <a:rPr lang="en-GB" sz="2000" dirty="0" err="1" smtClean="0"/>
              <a:t>eg</a:t>
            </a:r>
            <a:r>
              <a:rPr lang="en-GB" sz="2000" dirty="0" smtClean="0"/>
              <a:t> integrity </a:t>
            </a:r>
            <a:r>
              <a:rPr lang="en-GB" sz="2000" i="1" dirty="0" smtClean="0"/>
              <a:t>and</a:t>
            </a:r>
            <a:r>
              <a:rPr lang="en-GB" sz="2000" dirty="0" smtClean="0"/>
              <a:t>  confidentiality)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C7C49D0-3F7A-488B-A8A6-73DAAE1DCFD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Logical chain of motivation</a:t>
            </a:r>
            <a:endParaRPr lang="en-GB" altLang="nl-NL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/>
              <a:t>Ideally     </a:t>
            </a:r>
            <a:r>
              <a:rPr lang="en-US" altLang="nl-NL" sz="2000" smtClean="0">
                <a:solidFill>
                  <a:schemeClr val="accent2"/>
                </a:solidFill>
              </a:rPr>
              <a:t>assets &amp; attacker model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>
                <a:solidFill>
                  <a:schemeClr val="tx1"/>
                </a:solidFill>
              </a:rPr>
              <a:t>           lead to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>
                <a:solidFill>
                  <a:schemeClr val="accent2"/>
                </a:solidFill>
              </a:rPr>
              <a:t>                 security requirements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>
                <a:solidFill>
                  <a:schemeClr val="tx1"/>
                </a:solidFill>
              </a:rPr>
              <a:t>           lead to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>
                <a:solidFill>
                  <a:schemeClr val="accent2"/>
                </a:solidFill>
              </a:rPr>
              <a:t>                 design decisions </a:t>
            </a:r>
            <a:r>
              <a:rPr lang="en-US" altLang="nl-NL" smtClean="0">
                <a:solidFill>
                  <a:schemeClr val="accent2"/>
                </a:solidFill>
              </a:rPr>
              <a:t>- </a:t>
            </a:r>
            <a:r>
              <a:rPr lang="en-US" altLang="nl-NL" sz="2000" smtClean="0">
                <a:solidFill>
                  <a:schemeClr val="accent2"/>
                </a:solidFill>
              </a:rPr>
              <a:t>use of keys, protocols, PINs, ...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>
                <a:solidFill>
                  <a:schemeClr val="tx1"/>
                </a:solidFill>
              </a:rPr>
              <a:t>In practice, and chronologically, things often happen in the opposite order! </a:t>
            </a:r>
          </a:p>
          <a:p>
            <a:pPr marL="457200" lvl="1" indent="0">
              <a:buFont typeface="Times New Roman" panose="02020603050405020304" pitchFamily="18" charset="0"/>
              <a:buNone/>
            </a:pPr>
            <a:r>
              <a:rPr lang="en-US" altLang="nl-NL" sz="1800" smtClean="0"/>
              <a:t>eg you decide ‘let’s encrypt this’, then consider why, and only then discover some security requirement about confidentiality that was </a:t>
            </a:r>
            <a:r>
              <a:rPr lang="en-US" altLang="nl-NL" sz="1800" smtClean="0">
                <a:solidFill>
                  <a:srgbClr val="FF0000"/>
                </a:solidFill>
              </a:rPr>
              <a:t>implicit</a:t>
            </a:r>
            <a:r>
              <a:rPr lang="en-US" altLang="nl-NL" sz="1800" smtClean="0"/>
              <a:t> so far</a:t>
            </a:r>
          </a:p>
          <a:p>
            <a:pPr marL="457200" lvl="1" indent="0">
              <a:buFont typeface="Times New Roman" panose="02020603050405020304" pitchFamily="18" charset="0"/>
              <a:buNone/>
            </a:pPr>
            <a:endParaRPr lang="en-US" altLang="nl-NL" sz="1800" smtClean="0"/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>
                <a:solidFill>
                  <a:srgbClr val="009900"/>
                </a:solidFill>
              </a:rPr>
              <a:t>That’s fine, as long as in the end the motivations and rationale are clear and explicit!</a:t>
            </a:r>
            <a:endParaRPr lang="en-GB" altLang="nl-NL" sz="2000" smtClean="0">
              <a:solidFill>
                <a:srgbClr val="009900"/>
              </a:solidFill>
            </a:endParaRP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94FE188-1730-4F60-8496-AD393D2F0A47}" type="slidenum">
              <a:rPr lang="en-GB" altLang="nl-NL" smtClean="0"/>
              <a:pPr/>
              <a:t>23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Design process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 smtClean="0"/>
              <a:t>Typically a combination of</a:t>
            </a:r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structured &amp; methodological approach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using standard lists of security objectives, attacks, etc.</a:t>
            </a:r>
            <a:endParaRPr lang="en-GB" altLang="nl-NL" dirty="0" smtClean="0"/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creative chaos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brainstorming about attacks, solutions, </a:t>
            </a:r>
            <a:r>
              <a:rPr lang="en-GB" altLang="nl-NL" sz="1800" dirty="0" err="1" smtClean="0"/>
              <a:t>etc</a:t>
            </a:r>
            <a:endParaRPr lang="en-GB" altLang="nl-NL" sz="1800" dirty="0" smtClean="0"/>
          </a:p>
          <a:p>
            <a:pPr lvl="1" eaLnBrk="1" hangingPunct="1"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B</a:t>
            </a:r>
            <a:r>
              <a:rPr lang="en-GB" altLang="nl-NL" sz="1800" dirty="0" smtClean="0"/>
              <a:t>rainstorming may work best if everyone first tries it on their own, to avoid tunnel vision</a:t>
            </a:r>
          </a:p>
          <a:p>
            <a:pPr lvl="1" eaLnBrk="1" hangingPunct="1"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As usual, </a:t>
            </a:r>
            <a:r>
              <a:rPr lang="en-GB" altLang="nl-NL" sz="1800" dirty="0" smtClean="0">
                <a:solidFill>
                  <a:schemeClr val="accent2"/>
                </a:solidFill>
              </a:rPr>
              <a:t>thinking like an attacker </a:t>
            </a:r>
            <a:r>
              <a:rPr lang="en-GB" altLang="nl-NL" sz="1800" dirty="0" smtClean="0"/>
              <a:t>is the only way to see if a design is secure</a:t>
            </a:r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 smtClean="0"/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 smtClean="0"/>
              <a:t>Either is fine, as long as the end result is clearly documented, and rationale are clear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2000" dirty="0" smtClean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550E1E3-7C97-4B4C-9B13-8CA66C0889C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Pitfalls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 smtClean="0">
                <a:solidFill>
                  <a:schemeClr val="accent2"/>
                </a:solidFill>
              </a:rPr>
              <a:t>Implicit</a:t>
            </a:r>
            <a:r>
              <a:rPr lang="en-GB" altLang="nl-NL" sz="2000" dirty="0" smtClean="0">
                <a:solidFill>
                  <a:schemeClr val="accent2"/>
                </a:solidFill>
              </a:rPr>
              <a:t>  assumptions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C</a:t>
            </a:r>
            <a:r>
              <a:rPr lang="en-GB" altLang="nl-NL" sz="1800" dirty="0" smtClean="0"/>
              <a:t>ould be invalid, or become invalid over time due to changing circumstances or new functionality (function creep)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B</a:t>
            </a:r>
            <a:r>
              <a:rPr lang="en-GB" altLang="nl-NL" sz="1800" dirty="0" smtClean="0"/>
              <a:t>etter an unrealistic assumption than an implicit one!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 smtClean="0">
                <a:solidFill>
                  <a:schemeClr val="accent2"/>
                </a:solidFill>
              </a:rPr>
              <a:t>Implicit  </a:t>
            </a:r>
            <a:r>
              <a:rPr lang="en-GB" altLang="nl-NL" sz="2000" dirty="0" smtClean="0">
                <a:solidFill>
                  <a:schemeClr val="accent2"/>
                </a:solidFill>
              </a:rPr>
              <a:t>or</a:t>
            </a:r>
            <a:r>
              <a:rPr lang="en-GB" altLang="nl-NL" sz="2000" i="1" dirty="0" smtClean="0">
                <a:solidFill>
                  <a:schemeClr val="accent2"/>
                </a:solidFill>
              </a:rPr>
              <a:t> unmotivated  </a:t>
            </a:r>
            <a:r>
              <a:rPr lang="en-GB" altLang="nl-NL" sz="2000" dirty="0" smtClean="0">
                <a:solidFill>
                  <a:schemeClr val="accent2"/>
                </a:solidFill>
              </a:rPr>
              <a:t>design decisions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These may hide implicit security requirements or implicit threats, or be totally pointless</a:t>
            </a:r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2"/>
                </a:solidFill>
              </a:rPr>
              <a:t>It is fine to ignore some threats because you think the risk is negligible, or because they are to hard to defend against, but say so </a:t>
            </a:r>
            <a:r>
              <a:rPr lang="en-GB" altLang="nl-NL" sz="2000" dirty="0" smtClean="0">
                <a:solidFill>
                  <a:schemeClr val="accent2"/>
                </a:solidFill>
              </a:rPr>
              <a:t>explicitly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BF21CBA-74AB-4D1F-8B47-C296968EB9B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smtClean="0"/>
              <a:t>Design choice: symmetric vs asymmetric crypto? </a:t>
            </a:r>
            <a:endParaRPr lang="en-GB" altLang="nl-NL" sz="240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052513"/>
            <a:ext cx="7767638" cy="503872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/>
              <a:t>Pros symmetric</a:t>
            </a:r>
          </a:p>
          <a:p>
            <a:pPr>
              <a:defRPr/>
            </a:pPr>
            <a:r>
              <a:rPr lang="en-US" altLang="nl-NL" sz="1800" dirty="0" smtClean="0">
                <a:solidFill>
                  <a:schemeClr val="accent2"/>
                </a:solidFill>
              </a:rPr>
              <a:t>Cost &amp; Speed?</a:t>
            </a:r>
          </a:p>
          <a:p>
            <a:pPr lvl="1">
              <a:defRPr/>
            </a:pPr>
            <a:r>
              <a:rPr lang="en-US" altLang="nl-NL" sz="1800" dirty="0" smtClean="0"/>
              <a:t>Old cheap smartcards could only do symmetric crypto</a:t>
            </a:r>
          </a:p>
          <a:p>
            <a:pPr lvl="1">
              <a:defRPr/>
            </a:pPr>
            <a:r>
              <a:rPr lang="en-US" altLang="nl-NL" sz="1800" dirty="0" smtClean="0"/>
              <a:t>But modern cheap cards can do </a:t>
            </a:r>
            <a:r>
              <a:rPr lang="en-US" altLang="nl-NL" sz="1800" dirty="0" err="1" smtClean="0"/>
              <a:t>asymm</a:t>
            </a:r>
            <a:r>
              <a:rPr lang="en-US" altLang="nl-NL" sz="1800" dirty="0" smtClean="0"/>
              <a:t>. crypto, and fast enough, so not really an issue?</a:t>
            </a:r>
          </a:p>
          <a:p>
            <a:pPr>
              <a:defRPr/>
            </a:pPr>
            <a:r>
              <a:rPr lang="en-US" altLang="nl-NL" sz="1800" dirty="0" smtClean="0">
                <a:solidFill>
                  <a:schemeClr val="accent2"/>
                </a:solidFill>
              </a:rPr>
              <a:t>Quantum resistance</a:t>
            </a:r>
          </a:p>
          <a:p>
            <a:pPr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/>
              <a:t>Pros asymmetric</a:t>
            </a:r>
          </a:p>
          <a:p>
            <a:pPr>
              <a:defRPr/>
            </a:pPr>
            <a:r>
              <a:rPr lang="en-US" altLang="nl-NL" sz="1800" dirty="0"/>
              <a:t>S</a:t>
            </a:r>
            <a:r>
              <a:rPr lang="en-US" altLang="nl-NL" sz="1800" dirty="0" smtClean="0"/>
              <a:t>ymmetric crypto cannot achieve </a:t>
            </a:r>
            <a:r>
              <a:rPr lang="en-US" altLang="nl-NL" sz="1800" dirty="0" smtClean="0">
                <a:solidFill>
                  <a:schemeClr val="accent2"/>
                </a:solidFill>
              </a:rPr>
              <a:t>proper non-repudiation</a:t>
            </a:r>
            <a:r>
              <a:rPr lang="en-US" altLang="nl-NL" sz="1800" dirty="0" smtClean="0"/>
              <a:t>, as verifying MAC requires access to the same key that created it. </a:t>
            </a:r>
          </a:p>
          <a:p>
            <a:pPr>
              <a:defRPr/>
            </a:pPr>
            <a:r>
              <a:rPr lang="en-US" altLang="nl-NL" sz="1800" dirty="0" smtClean="0">
                <a:solidFill>
                  <a:schemeClr val="accent2"/>
                </a:solidFill>
              </a:rPr>
              <a:t>Key management </a:t>
            </a:r>
            <a:r>
              <a:rPr lang="en-US" altLang="nl-NL" sz="1800" dirty="0" smtClean="0"/>
              <a:t>is much more flexible with </a:t>
            </a:r>
            <a:r>
              <a:rPr lang="en-US" altLang="nl-NL" sz="1800" dirty="0" err="1" smtClean="0"/>
              <a:t>asymm</a:t>
            </a:r>
            <a:r>
              <a:rPr lang="en-US" altLang="nl-NL" sz="1800" dirty="0" smtClean="0"/>
              <a:t>. crypto, as you can use PKI &amp; certificates. </a:t>
            </a:r>
          </a:p>
          <a:p>
            <a:pPr>
              <a:defRPr/>
            </a:pPr>
            <a:r>
              <a:rPr lang="en-US" altLang="nl-NL" sz="1800" dirty="0" smtClean="0">
                <a:solidFill>
                  <a:schemeClr val="accent2"/>
                </a:solidFill>
              </a:rPr>
              <a:t>Security benefit</a:t>
            </a:r>
            <a:r>
              <a:rPr lang="en-US" altLang="nl-NL" sz="1800" dirty="0" smtClean="0"/>
              <a:t>: some parties only need to know a public key instead of a shared symmetric key  </a:t>
            </a:r>
          </a:p>
          <a:p>
            <a:pPr lvl="1">
              <a:defRPr/>
            </a:pPr>
            <a:r>
              <a:rPr lang="en-US" altLang="nl-NL" sz="1600" dirty="0" err="1" smtClean="0"/>
              <a:t>eg</a:t>
            </a:r>
            <a:r>
              <a:rPr lang="en-US" altLang="nl-NL" sz="1600" dirty="0" smtClean="0"/>
              <a:t> some master public key to verify certificates</a:t>
            </a:r>
          </a:p>
          <a:p>
            <a:pPr>
              <a:defRPr/>
            </a:pPr>
            <a:endParaRPr lang="en-US" altLang="nl-NL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GB" altLang="nl-NL" dirty="0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6A208B6-CCF6-4E13-A00C-95EE18C2F5C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en-GB" altLang="nl-NL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smtClean="0"/>
              <a:t>Key diversification for symmetric crypto</a:t>
            </a:r>
            <a:endParaRPr lang="en-GB" altLang="nl-NL" sz="240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052513"/>
            <a:ext cx="7767638" cy="5038725"/>
          </a:xfrm>
        </p:spPr>
        <p:txBody>
          <a:bodyPr/>
          <a:lstStyle/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/>
              <a:t>If each card has its own symmetric key, the back-end (and terminals?) has to record all of them</a:t>
            </a:r>
          </a:p>
          <a:p>
            <a:pPr indent="-285750">
              <a:defRPr/>
            </a:pPr>
            <a:r>
              <a:rPr lang="en-US" altLang="nl-NL" sz="1800" dirty="0"/>
              <a:t>	</a:t>
            </a:r>
            <a:r>
              <a:rPr lang="en-US" altLang="nl-NL" sz="1600" dirty="0" smtClean="0"/>
              <a:t>If we use </a:t>
            </a:r>
            <a:r>
              <a:rPr lang="en-US" altLang="nl-NL" sz="1600" dirty="0" err="1" smtClean="0"/>
              <a:t>asymm</a:t>
            </a:r>
            <a:r>
              <a:rPr lang="en-US" altLang="nl-NL" sz="1600" dirty="0" smtClean="0"/>
              <a:t>. crypto, the use of certificates avoids this.</a:t>
            </a:r>
          </a:p>
          <a:p>
            <a:pPr indent="-285750">
              <a:defRPr/>
            </a:pPr>
            <a:endParaRPr lang="en-US" altLang="nl-NL" sz="1600" dirty="0" smtClean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/>
              <a:t>A standard trick to reduce this key management hassle:</a:t>
            </a:r>
            <a:endParaRPr lang="en-US" altLang="nl-NL" sz="1800" dirty="0"/>
          </a:p>
          <a:p>
            <a:pPr>
              <a:defRPr/>
            </a:pPr>
            <a:r>
              <a:rPr lang="en-US" altLang="nl-NL" sz="1800" dirty="0" smtClean="0"/>
              <a:t>Give terminals and/or central back-end some </a:t>
            </a:r>
            <a:r>
              <a:rPr lang="en-US" altLang="nl-NL" sz="1800" dirty="0" smtClean="0">
                <a:solidFill>
                  <a:srgbClr val="008000"/>
                </a:solidFill>
              </a:rPr>
              <a:t>master </a:t>
            </a:r>
            <a:r>
              <a:rPr lang="en-US" altLang="nl-NL" sz="1800" dirty="0">
                <a:solidFill>
                  <a:srgbClr val="008000"/>
                </a:solidFill>
              </a:rPr>
              <a:t>key </a:t>
            </a:r>
            <a:r>
              <a:rPr lang="en-US" altLang="nl-NL" sz="1800" dirty="0" smtClean="0">
                <a:solidFill>
                  <a:srgbClr val="008000"/>
                </a:solidFill>
              </a:rPr>
              <a:t>M</a:t>
            </a:r>
            <a:endParaRPr lang="en-US" altLang="nl-NL" sz="1800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altLang="nl-NL" sz="1800" dirty="0" smtClean="0"/>
              <a:t>Give card </a:t>
            </a:r>
            <a:r>
              <a:rPr lang="en-US" altLang="nl-NL" sz="1800" dirty="0"/>
              <a:t>with </a:t>
            </a:r>
            <a:r>
              <a:rPr lang="en-US" altLang="nl-NL" sz="1800" dirty="0" smtClean="0"/>
              <a:t>card </a:t>
            </a:r>
            <a:r>
              <a:rPr lang="en-US" altLang="nl-NL" sz="1800" dirty="0"/>
              <a:t>number </a:t>
            </a:r>
            <a:r>
              <a:rPr lang="en-US" altLang="nl-NL" sz="1800" dirty="0" smtClean="0"/>
              <a:t>ID a </a:t>
            </a:r>
            <a:r>
              <a:rPr lang="en-US" altLang="nl-NL" sz="1800" dirty="0" smtClean="0">
                <a:solidFill>
                  <a:srgbClr val="008000"/>
                </a:solidFill>
              </a:rPr>
              <a:t>diversified </a:t>
            </a:r>
            <a:r>
              <a:rPr lang="en-US" altLang="nl-NL" sz="1800" dirty="0">
                <a:solidFill>
                  <a:srgbClr val="008000"/>
                </a:solidFill>
              </a:rPr>
              <a:t>key</a:t>
            </a:r>
            <a:r>
              <a:rPr lang="en-US" altLang="nl-NL" sz="1800" dirty="0">
                <a:solidFill>
                  <a:schemeClr val="accent2"/>
                </a:solidFill>
              </a:rPr>
              <a:t> </a:t>
            </a:r>
            <a:r>
              <a:rPr lang="en-US" altLang="nl-NL" sz="1800" dirty="0"/>
              <a:t>derived from </a:t>
            </a:r>
            <a:r>
              <a:rPr lang="en-US" altLang="nl-NL" sz="1800" dirty="0" smtClean="0"/>
              <a:t>the master </a:t>
            </a:r>
            <a:r>
              <a:rPr lang="en-US" altLang="nl-NL" sz="1800" dirty="0"/>
              <a:t>key M and </a:t>
            </a:r>
            <a:r>
              <a:rPr lang="en-US" altLang="nl-NL" sz="1800" dirty="0" smtClean="0"/>
              <a:t>ID, </a:t>
            </a:r>
            <a:r>
              <a:rPr lang="en-US" altLang="nl-NL" sz="1800" dirty="0" err="1" smtClean="0"/>
              <a:t>eg</a:t>
            </a:r>
            <a:r>
              <a:rPr lang="en-US" altLang="nl-NL" sz="1800" dirty="0" smtClean="0"/>
              <a:t>. </a:t>
            </a:r>
          </a:p>
          <a:p>
            <a:pPr marL="1371600" lvl="3" indent="0"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rgbClr val="008000"/>
                </a:solidFill>
              </a:rPr>
              <a:t>M</a:t>
            </a:r>
            <a:r>
              <a:rPr lang="en-US" altLang="nl-NL" baseline="-25000" dirty="0" smtClean="0">
                <a:solidFill>
                  <a:srgbClr val="008000"/>
                </a:solidFill>
              </a:rPr>
              <a:t>ID</a:t>
            </a:r>
            <a:r>
              <a:rPr lang="en-US" altLang="nl-NL" dirty="0" smtClean="0">
                <a:solidFill>
                  <a:srgbClr val="008000"/>
                </a:solidFill>
              </a:rPr>
              <a:t> </a:t>
            </a:r>
            <a:r>
              <a:rPr lang="en-US" altLang="nl-NL" dirty="0">
                <a:solidFill>
                  <a:srgbClr val="008000"/>
                </a:solidFill>
              </a:rPr>
              <a:t>= </a:t>
            </a:r>
            <a:r>
              <a:rPr lang="en-US" altLang="nl-NL" dirty="0" smtClean="0">
                <a:solidFill>
                  <a:srgbClr val="008000"/>
                </a:solidFill>
              </a:rPr>
              <a:t>AES</a:t>
            </a:r>
            <a:r>
              <a:rPr lang="en-US" altLang="nl-NL" baseline="-25000" dirty="0" smtClean="0">
                <a:solidFill>
                  <a:srgbClr val="008000"/>
                </a:solidFill>
              </a:rPr>
              <a:t>M</a:t>
            </a:r>
            <a:r>
              <a:rPr lang="en-US" altLang="nl-NL" dirty="0" smtClean="0">
                <a:solidFill>
                  <a:srgbClr val="008000"/>
                </a:solidFill>
              </a:rPr>
              <a:t>(ID)</a:t>
            </a:r>
          </a:p>
          <a:p>
            <a:pPr marL="1371600" lvl="3" indent="0">
              <a:buFont typeface="Times New Roman" panose="02020603050405020304" pitchFamily="18" charset="0"/>
              <a:buNone/>
              <a:defRPr/>
            </a:pPr>
            <a:endParaRPr lang="en-US" altLang="nl-NL" sz="1800" dirty="0">
              <a:solidFill>
                <a:srgbClr val="008000"/>
              </a:solidFill>
            </a:endParaRPr>
          </a:p>
          <a:p>
            <a:pPr marL="11430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This avoids the need of a database recording the key for every card. Still, the master key ending up in lots of places remains a security weakness. </a:t>
            </a:r>
            <a:endParaRPr lang="en-US" altLang="nl-NL" dirty="0" smtClean="0"/>
          </a:p>
          <a:p>
            <a:pPr>
              <a:defRPr/>
            </a:pPr>
            <a:endParaRPr lang="en-US" altLang="nl-NL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GB" altLang="nl-NL" dirty="0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2737030-63D9-4EC8-BF4D-658CD04ECA4A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en-GB" altLang="nl-NL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Pitfalls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800" dirty="0" smtClean="0">
                <a:solidFill>
                  <a:schemeClr val="accent2"/>
                </a:solidFill>
              </a:rPr>
              <a:t>Encrypting data does not ensure integrity!!</a:t>
            </a:r>
            <a:endParaRPr lang="en-GB" sz="28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sz="2000" dirty="0" smtClean="0"/>
          </a:p>
          <a:p>
            <a:pPr marL="342900" lvl="1" indent="-342900">
              <a:spcBef>
                <a:spcPts val="600"/>
              </a:spcBef>
              <a:buFont typeface="Times New Roman" panose="02020603050405020304" pitchFamily="18" charset="0"/>
              <a:buChar char="•"/>
              <a:defRPr/>
            </a:pPr>
            <a:r>
              <a:rPr lang="en-GB" dirty="0" smtClean="0"/>
              <a:t>Attacker can flip bits in </a:t>
            </a:r>
            <a:r>
              <a:rPr lang="en-GB" dirty="0" err="1" smtClean="0"/>
              <a:t>encrypt</a:t>
            </a:r>
            <a:r>
              <a:rPr lang="en-GB" baseline="-25000" dirty="0" err="1" smtClean="0"/>
              <a:t>K</a:t>
            </a:r>
            <a:r>
              <a:rPr lang="en-GB" dirty="0" smtClean="0"/>
              <a:t>(M) with unpredictable – and undetectable – result</a:t>
            </a:r>
          </a:p>
          <a:p>
            <a:pPr marL="342900" lvl="1" indent="-342900">
              <a:spcBef>
                <a:spcPts val="600"/>
              </a:spcBef>
              <a:buFont typeface="Times New Roman" panose="02020603050405020304" pitchFamily="18" charset="0"/>
              <a:buChar char="•"/>
              <a:defRPr/>
            </a:pPr>
            <a:endParaRPr lang="en-GB" dirty="0" smtClean="0"/>
          </a:p>
          <a:p>
            <a:pPr>
              <a:defRPr/>
            </a:pPr>
            <a:r>
              <a:rPr lang="en-GB" sz="2000" dirty="0" smtClean="0"/>
              <a:t>The only robust way to ensure the authenticity of a message M is to append a  </a:t>
            </a:r>
            <a:r>
              <a:rPr lang="en-GB" sz="2000" dirty="0" smtClean="0">
                <a:solidFill>
                  <a:srgbClr val="008000"/>
                </a:solidFill>
              </a:rPr>
              <a:t>Message Authentication Code (MAC) </a:t>
            </a:r>
            <a:r>
              <a:rPr lang="en-GB" sz="2000" dirty="0" smtClean="0">
                <a:solidFill>
                  <a:schemeClr val="tx1"/>
                </a:solidFill>
              </a:rPr>
              <a:t>or a</a:t>
            </a:r>
            <a:r>
              <a:rPr lang="en-GB" sz="2000" dirty="0" smtClean="0">
                <a:solidFill>
                  <a:srgbClr val="008000"/>
                </a:solidFill>
              </a:rPr>
              <a:t> digital signature</a:t>
            </a:r>
            <a:r>
              <a:rPr lang="en-GB" sz="2000" dirty="0" smtClean="0"/>
              <a:t>, </a:t>
            </a:r>
            <a:r>
              <a:rPr lang="en-GB" sz="2000" dirty="0" err="1" smtClean="0"/>
              <a:t>ie</a:t>
            </a:r>
            <a:r>
              <a:rPr lang="en-GB" sz="2000" dirty="0" smtClean="0"/>
              <a:t>. an encrypted hash of the message M</a:t>
            </a:r>
            <a:endParaRPr lang="en-GB" dirty="0" smtClean="0"/>
          </a:p>
          <a:p>
            <a:pPr lvl="1">
              <a:defRPr/>
            </a:pPr>
            <a:endParaRPr lang="en-GB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dirty="0" smtClean="0"/>
              <a:t>       </a:t>
            </a:r>
            <a:endParaRPr lang="en-GB" dirty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7E66AB4-3867-45BA-94CE-A6B58B1C4F17}" type="slidenum">
              <a:rPr lang="en-GB" altLang="nl-NL" smtClean="0"/>
              <a:pPr/>
              <a:t>28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Practical considerations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Model &amp; implement as little of the back-office system as possible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 smtClean="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Don't forget about personalisation &amp; issuing of smartcards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This will require another terminal application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Steal as many standard solutions as possible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eg. crypto protocols, key management, key diversification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It is OK to have security flaws, or cut corners because you accept certain risks, as long as these are documented!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esp. in the rush to meet the final deadline, you may have to cut corners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FC24FF1-D9DB-4355-9D22-56B3E0FD7FD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 smtClean="0"/>
              <a:t>Ingredients for your design document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69225" cy="4824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1"/>
                </a:solidFill>
              </a:rPr>
              <a:t>Description of the first 2 levels,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1"/>
                </a:solidFill>
              </a:rPr>
              <a:t>                 </a:t>
            </a:r>
            <a:r>
              <a:rPr lang="en-GB" altLang="nl-NL" sz="2000" dirty="0" err="1" smtClean="0">
                <a:solidFill>
                  <a:schemeClr val="tx1"/>
                </a:solidFill>
              </a:rPr>
              <a:t>ie</a:t>
            </a:r>
            <a:r>
              <a:rPr lang="en-GB" altLang="nl-NL" sz="2000" dirty="0" smtClean="0">
                <a:solidFill>
                  <a:schemeClr val="tx1"/>
                </a:solidFill>
              </a:rPr>
              <a:t> </a:t>
            </a:r>
            <a:r>
              <a:rPr lang="en-GB" altLang="nl-NL" sz="2000" dirty="0" smtClean="0">
                <a:solidFill>
                  <a:srgbClr val="008000"/>
                </a:solidFill>
              </a:rPr>
              <a:t>requirements &amp; abstract design,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1"/>
                </a:solidFill>
              </a:rPr>
              <a:t>with clear relations between them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1"/>
                </a:solidFill>
              </a:rPr>
              <a:t>This involves thinking about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rgbClr val="3333CC"/>
                </a:solidFill>
              </a:rPr>
              <a:t>Use </a:t>
            </a:r>
            <a:r>
              <a:rPr lang="en-GB" altLang="nl-NL" sz="2000" dirty="0" smtClean="0">
                <a:solidFill>
                  <a:srgbClr val="3333CC"/>
                </a:solidFill>
              </a:rPr>
              <a:t>cases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2000" dirty="0" smtClean="0">
                <a:solidFill>
                  <a:srgbClr val="3333CC"/>
                </a:solidFill>
              </a:rPr>
              <a:t>Security requirements, incl. 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 smtClean="0">
                <a:solidFill>
                  <a:srgbClr val="3333CC"/>
                </a:solidFill>
              </a:rPr>
              <a:t>Attackers &amp; threat model (maybe abuse cases</a:t>
            </a:r>
            <a:r>
              <a:rPr lang="en-GB" altLang="nl-NL" sz="1800" dirty="0" smtClean="0">
                <a:solidFill>
                  <a:srgbClr val="3333CC"/>
                </a:solidFill>
              </a:rPr>
              <a:t> ?)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Trust assumptions  (incl. definition of the TCB and trusted insiders, etc. )</a:t>
            </a:r>
            <a:endParaRPr lang="en-GB" altLang="nl-NL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Abstract protocols </a:t>
            </a:r>
            <a:r>
              <a:rPr lang="en-GB" altLang="nl-NL" sz="2000" dirty="0" smtClean="0">
                <a:solidFill>
                  <a:schemeClr val="tx1"/>
                </a:solidFill>
              </a:rPr>
              <a:t>to provide the required functionality &amp; security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i="1" u="sng" dirty="0" smtClean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1"/>
                </a:solidFill>
              </a:rPr>
              <a:t>Ideally making </a:t>
            </a:r>
            <a:r>
              <a:rPr lang="en-GB" altLang="nl-NL" sz="2000" dirty="0" smtClean="0">
                <a:solidFill>
                  <a:srgbClr val="008000"/>
                </a:solidFill>
              </a:rPr>
              <a:t>all design decisions explicit.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 </a:t>
            </a:r>
            <a:endParaRPr lang="en-GB" altLang="nl-NL" sz="2000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tx1"/>
                </a:solidFill>
              </a:rPr>
              <a:t>Later on, at the code level, there will be with further design decisions.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rgbClr val="3333CC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A527A2D-9F14-4DC7-90A7-BD07CF7F24A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DEADLINE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nl-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dirty="0" smtClean="0"/>
              <a:t>Feb 18: high-level design document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 smtClean="0"/>
              <a:t>You can read back what I told you </a:t>
            </a:r>
            <a:r>
              <a:rPr lang="en-US" altLang="nl-NL" sz="2000" smtClean="0"/>
              <a:t>in </a:t>
            </a:r>
            <a:r>
              <a:rPr lang="en-US" altLang="nl-NL" sz="2000" smtClean="0"/>
              <a:t>the </a:t>
            </a:r>
            <a:r>
              <a:rPr lang="en-US" altLang="nl-NL" sz="2000" dirty="0" smtClean="0"/>
              <a:t>document linked </a:t>
            </a:r>
            <a:r>
              <a:rPr lang="en-US" altLang="nl-NL" sz="2000" dirty="0" smtClean="0"/>
              <a:t>in </a:t>
            </a:r>
            <a:r>
              <a:rPr lang="en-US" altLang="nl-NL" sz="2000" dirty="0" err="1" smtClean="0"/>
              <a:t>Brightspace</a:t>
            </a:r>
            <a:endParaRPr lang="en-US" altLang="nl-NL" dirty="0" smtClean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1BBC6F-9B10-42C1-AE36-A1175EA0EE47}" type="slidenum">
              <a:rPr lang="en-GB" altLang="nl-NL" smtClean="0"/>
              <a:pPr/>
              <a:t>30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Checklist before handing it 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5122862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 smtClean="0"/>
              <a:t>Your report MUST include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List of security requirements Description of the life-cycle stages </a:t>
            </a:r>
            <a:r>
              <a:rPr lang="en-GB" sz="1800" dirty="0" smtClean="0"/>
              <a:t> 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A clear overview of the keys &amp; certificates used</a:t>
            </a:r>
            <a:r>
              <a:rPr lang="en-GB" sz="2000" dirty="0" smtClean="0"/>
              <a:t>, </a:t>
            </a:r>
            <a:r>
              <a:rPr lang="en-GB" sz="1800" dirty="0" smtClean="0"/>
              <a:t>incl. description of who has which keys &amp; what the purpose of a key is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Security protocols as messages sequence charts or in     Alice-&gt;Bob style</a:t>
            </a:r>
          </a:p>
          <a:p>
            <a:pPr lvl="1">
              <a:defRPr/>
            </a:pPr>
            <a:r>
              <a:rPr lang="en-GB" sz="1800" dirty="0">
                <a:solidFill>
                  <a:schemeClr val="tx1"/>
                </a:solidFill>
              </a:rPr>
              <a:t>Explain notations for signing and encrypting data used </a:t>
            </a:r>
            <a:r>
              <a:rPr lang="en-GB" sz="1800" dirty="0" smtClean="0">
                <a:solidFill>
                  <a:schemeClr val="tx1"/>
                </a:solidFill>
              </a:rPr>
              <a:t>here</a:t>
            </a:r>
            <a:r>
              <a:rPr lang="en-GB" sz="1800" dirty="0" smtClean="0"/>
              <a:t>!</a:t>
            </a:r>
            <a:endParaRPr lang="en-GB" dirty="0" smtClean="0"/>
          </a:p>
          <a:p>
            <a:pPr>
              <a:defRPr/>
            </a:pPr>
            <a:r>
              <a:rPr lang="en-GB" sz="2000" dirty="0" smtClean="0"/>
              <a:t>Think about non-repudiation requirements, if you haven’t mentioned any</a:t>
            </a:r>
          </a:p>
          <a:p>
            <a:pPr>
              <a:defRPr/>
            </a:pPr>
            <a:r>
              <a:rPr lang="en-GB" sz="2000" dirty="0"/>
              <a:t>Check that you use </a:t>
            </a:r>
            <a:r>
              <a:rPr lang="en-GB" sz="2000" dirty="0">
                <a:solidFill>
                  <a:schemeClr val="accent2"/>
                </a:solidFill>
              </a:rPr>
              <a:t>consistent notation </a:t>
            </a:r>
            <a:r>
              <a:rPr lang="en-GB" sz="2000" dirty="0"/>
              <a:t>for the keys and parties throughout the document, that is </a:t>
            </a:r>
            <a:r>
              <a:rPr lang="en-GB" sz="2000" dirty="0" smtClean="0">
                <a:solidFill>
                  <a:schemeClr val="accent2"/>
                </a:solidFill>
              </a:rPr>
              <a:t>explained</a:t>
            </a:r>
            <a:endParaRPr lang="en-GB" sz="2000" dirty="0" smtClean="0"/>
          </a:p>
          <a:p>
            <a:pPr>
              <a:defRPr/>
            </a:pPr>
            <a:r>
              <a:rPr lang="en-GB" sz="2000" dirty="0"/>
              <a:t>Number sections &amp; </a:t>
            </a:r>
            <a:r>
              <a:rPr lang="en-GB" sz="2000" dirty="0" smtClean="0"/>
              <a:t>pages. N</a:t>
            </a:r>
            <a:r>
              <a:rPr lang="en-GB" sz="1800" dirty="0" smtClean="0"/>
              <a:t>umbering </a:t>
            </a:r>
            <a:r>
              <a:rPr lang="en-GB" sz="1800" dirty="0"/>
              <a:t>or labelling other things can be useful too</a:t>
            </a:r>
            <a:r>
              <a:rPr lang="en-GB" sz="1800" dirty="0" smtClean="0"/>
              <a:t>: </a:t>
            </a:r>
            <a:r>
              <a:rPr lang="en-GB" sz="1800" dirty="0" err="1"/>
              <a:t>eg</a:t>
            </a:r>
            <a:r>
              <a:rPr lang="en-GB" sz="1800" dirty="0"/>
              <a:t>. use cases, the steps in a protocol, security </a:t>
            </a:r>
            <a:r>
              <a:rPr lang="en-GB" sz="1800" dirty="0" smtClean="0"/>
              <a:t>requirements</a:t>
            </a:r>
            <a:r>
              <a:rPr lang="en-GB" sz="1800" smtClean="0"/>
              <a:t>, ...</a:t>
            </a:r>
            <a:endParaRPr lang="en-GB" sz="2400" dirty="0"/>
          </a:p>
          <a:p>
            <a:pPr>
              <a:defRPr/>
            </a:pPr>
            <a:endParaRPr lang="en-GB" dirty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F7EDE8F-FC9B-4483-803F-887DAF06D528}" type="slidenum">
              <a:rPr lang="en-GB" altLang="nl-NL" smtClean="0"/>
              <a:pPr/>
              <a:t>31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986"/>
            <a:ext cx="4168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99792" y="1123156"/>
            <a:ext cx="251301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Security </a:t>
            </a:r>
          </a:p>
          <a:p>
            <a:pPr>
              <a:defRPr/>
            </a:pPr>
            <a:r>
              <a:rPr lang="en-GB" sz="28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requirements</a:t>
            </a:r>
          </a:p>
        </p:txBody>
      </p:sp>
      <p:sp>
        <p:nvSpPr>
          <p:cNvPr id="11268" name="Tekstvak 6"/>
          <p:cNvSpPr txBox="1">
            <a:spLocks noChangeArrowheads="1"/>
          </p:cNvSpPr>
          <p:nvPr/>
        </p:nvSpPr>
        <p:spPr bwMode="auto">
          <a:xfrm>
            <a:off x="4527035" y="2482819"/>
            <a:ext cx="169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Threats</a:t>
            </a:r>
          </a:p>
        </p:txBody>
      </p:sp>
      <p:pic>
        <p:nvPicPr>
          <p:cNvPr id="1126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44925"/>
            <a:ext cx="51847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kstvak 8"/>
          <p:cNvSpPr txBox="1">
            <a:spLocks noChangeArrowheads="1"/>
          </p:cNvSpPr>
          <p:nvPr/>
        </p:nvSpPr>
        <p:spPr bwMode="auto">
          <a:xfrm>
            <a:off x="2479452" y="4703786"/>
            <a:ext cx="39647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Trust assumptions</a:t>
            </a:r>
          </a:p>
        </p:txBody>
      </p:sp>
      <p:sp>
        <p:nvSpPr>
          <p:cNvPr id="11271" name="Titel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7769225" cy="944563"/>
          </a:xfrm>
        </p:spPr>
        <p:txBody>
          <a:bodyPr/>
          <a:lstStyle/>
          <a:p>
            <a:r>
              <a:rPr lang="en-GB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 dirty="0" smtClean="0"/>
              <a:t>Tip to articulate security requirements:</a:t>
            </a:r>
            <a:br>
              <a:rPr lang="en-GB" altLang="nl-NL" sz="2400" dirty="0" smtClean="0"/>
            </a:br>
            <a:r>
              <a:rPr lang="en-GB" altLang="nl-NL" sz="2400" dirty="0" smtClean="0"/>
              <a:t>Remember the old-fashioned alternatives</a:t>
            </a: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2AAACCF-5574-4083-BF33-5717134954D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1841500"/>
            <a:ext cx="17605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6091"/>
            <a:ext cx="11715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19" r="4890" b="5029"/>
          <a:stretch>
            <a:fillRect/>
          </a:stretch>
        </p:blipFill>
        <p:spPr bwMode="auto">
          <a:xfrm>
            <a:off x="5867400" y="3357563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57563"/>
            <a:ext cx="20447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08050" y="5478463"/>
            <a:ext cx="7264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the </a:t>
            </a:r>
            <a:r>
              <a:rPr lang="en-GB" dirty="0">
                <a:solidFill>
                  <a:srgbClr val="008000"/>
                </a:solidFill>
                <a:latin typeface="Arial Rounded MT Bold" panose="020F0704030504030204" pitchFamily="34" charset="0"/>
              </a:rPr>
              <a:t>security guarantees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they make </a:t>
            </a:r>
          </a:p>
        </p:txBody>
      </p:sp>
      <p:pic>
        <p:nvPicPr>
          <p:cNvPr id="18441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32716"/>
            <a:ext cx="28019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522663"/>
            <a:ext cx="24479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5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mtClean="0"/>
              <a:t>Differences &amp; commonalities?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96975"/>
            <a:ext cx="7769225" cy="4824413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mtClean="0"/>
              <a:t>1) W.r.t. </a:t>
            </a:r>
            <a:r>
              <a:rPr lang="en-GB" altLang="en-US" smtClean="0">
                <a:solidFill>
                  <a:schemeClr val="accent2"/>
                </a:solidFill>
              </a:rPr>
              <a:t>functionality?          </a:t>
            </a:r>
            <a:r>
              <a:rPr lang="en-GB" altLang="en-US" smtClean="0">
                <a:solidFill>
                  <a:schemeClr val="tx1"/>
                </a:solidFill>
              </a:rPr>
              <a:t>2) </a:t>
            </a:r>
            <a:r>
              <a:rPr lang="en-GB" altLang="en-US" smtClean="0"/>
              <a:t>W.r.t. </a:t>
            </a:r>
            <a:r>
              <a:rPr lang="en-GB" altLang="en-US" smtClean="0">
                <a:solidFill>
                  <a:schemeClr val="accent2"/>
                </a:solidFill>
              </a:rPr>
              <a:t>security?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1D2CA5F-21CC-4A2F-8010-5BC8E5329EB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39900"/>
            <a:ext cx="1127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782763"/>
            <a:ext cx="10429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814513"/>
            <a:ext cx="1595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91050"/>
            <a:ext cx="23764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55963"/>
            <a:ext cx="1466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255963"/>
            <a:ext cx="14636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05150"/>
            <a:ext cx="20875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676400"/>
            <a:ext cx="1662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462463"/>
            <a:ext cx="2076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970" r="-749" b="-970"/>
          <a:stretch>
            <a:fillRect/>
          </a:stretch>
        </p:blipFill>
        <p:spPr bwMode="auto">
          <a:xfrm>
            <a:off x="6491288" y="3400425"/>
            <a:ext cx="19685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5" name="Afbeelding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772025"/>
            <a:ext cx="12636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Afbeelding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455863"/>
            <a:ext cx="18335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Afbeelding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8966" b="17281"/>
          <a:stretch>
            <a:fillRect/>
          </a:stretch>
        </p:blipFill>
        <p:spPr bwMode="auto">
          <a:xfrm>
            <a:off x="6064250" y="1652588"/>
            <a:ext cx="14652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71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Threats vs attacks vs risks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O</a:t>
            </a:r>
            <a:r>
              <a:rPr lang="en-GB" altLang="nl-NL" sz="1800" dirty="0" smtClean="0">
                <a:solidFill>
                  <a:schemeClr val="tx1"/>
                </a:solidFill>
              </a:rPr>
              <a:t>ften used interchangeably, but there are different meanings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rgbClr val="3333CC"/>
                </a:solidFill>
              </a:rPr>
              <a:t>Threat </a:t>
            </a:r>
          </a:p>
          <a:p>
            <a:pPr marL="400050" lvl="1" indent="0" eaLnBrk="1" hangingPunct="1">
              <a:lnSpc>
                <a:spcPct val="80000"/>
              </a:lnSpc>
              <a:buClr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chemeClr val="tx1"/>
                </a:solidFill>
              </a:rPr>
              <a:t>    Something bad that may happen, an attacker’s goal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rgbClr val="3333CC"/>
                </a:solidFill>
              </a:rPr>
              <a:t>Attack </a:t>
            </a:r>
            <a:r>
              <a:rPr lang="en-GB" altLang="nl-NL" sz="1800" dirty="0" smtClean="0">
                <a:solidFill>
                  <a:schemeClr val="tx1"/>
                </a:solidFill>
              </a:rPr>
              <a:t>(or</a:t>
            </a:r>
            <a:r>
              <a:rPr lang="en-GB" altLang="nl-NL" sz="1800" dirty="0" smtClean="0">
                <a:solidFill>
                  <a:srgbClr val="3333CC"/>
                </a:solidFill>
              </a:rPr>
              <a:t> attack vector</a:t>
            </a:r>
            <a:r>
              <a:rPr lang="en-GB" altLang="nl-NL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rgbClr val="3333CC"/>
                </a:solidFill>
              </a:rPr>
              <a:t>          </a:t>
            </a:r>
            <a:r>
              <a:rPr lang="en-GB" altLang="nl-NL" sz="1800" dirty="0" smtClean="0">
                <a:solidFill>
                  <a:schemeClr val="tx1"/>
                </a:solidFill>
              </a:rPr>
              <a:t>A particular way to realise that a threat</a:t>
            </a:r>
            <a:endParaRPr lang="en-GB" altLang="nl-NL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chemeClr val="accent2"/>
                </a:solidFill>
              </a:rPr>
              <a:t>Risk</a:t>
            </a:r>
            <a:r>
              <a:rPr lang="en-GB" altLang="nl-NL" sz="1800" dirty="0" smtClean="0">
                <a:solidFill>
                  <a:srgbClr val="FF0000"/>
                </a:solidFill>
              </a:rPr>
              <a:t> </a:t>
            </a:r>
            <a:endParaRPr lang="en-GB" altLang="nl-NL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</a:t>
            </a:r>
            <a:r>
              <a:rPr lang="en-GB" altLang="nl-NL" sz="1800" dirty="0" smtClean="0">
                <a:solidFill>
                  <a:schemeClr val="tx1"/>
                </a:solidFill>
              </a:rPr>
              <a:t>               </a:t>
            </a:r>
            <a:r>
              <a:rPr lang="en-GB" altLang="nl-NL" sz="2000" dirty="0" smtClean="0">
                <a:solidFill>
                  <a:schemeClr val="tx1"/>
                </a:solidFill>
              </a:rPr>
              <a:t> </a:t>
            </a:r>
            <a:r>
              <a:rPr lang="en-GB" altLang="nl-NL" dirty="0" smtClean="0">
                <a:solidFill>
                  <a:schemeClr val="tx1"/>
                </a:solidFill>
              </a:rPr>
              <a:t>∑</a:t>
            </a:r>
            <a:r>
              <a:rPr lang="en-GB" altLang="nl-NL" baseline="-25000" dirty="0" smtClean="0">
                <a:solidFill>
                  <a:schemeClr val="tx1"/>
                </a:solidFill>
              </a:rPr>
              <a:t>attacks</a:t>
            </a:r>
            <a:r>
              <a:rPr lang="en-GB" altLang="nl-NL" dirty="0" smtClean="0">
                <a:solidFill>
                  <a:schemeClr val="tx1"/>
                </a:solidFill>
              </a:rPr>
              <a:t>  </a:t>
            </a:r>
            <a:r>
              <a:rPr lang="en-GB" altLang="nl-NL" sz="1800" dirty="0" smtClean="0">
                <a:solidFill>
                  <a:schemeClr val="tx1"/>
                </a:solidFill>
              </a:rPr>
              <a:t>probability * impact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chemeClr val="tx1"/>
                </a:solidFill>
              </a:rPr>
              <a:t>To distinguish these, note that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chemeClr val="tx1"/>
                </a:solidFill>
              </a:rPr>
              <a:t>There may be </a:t>
            </a:r>
            <a:r>
              <a:rPr lang="en-GB" altLang="nl-NL" sz="1800" i="1" dirty="0" smtClean="0">
                <a:solidFill>
                  <a:schemeClr val="tx1"/>
                </a:solidFill>
              </a:rPr>
              <a:t>different</a:t>
            </a:r>
            <a:r>
              <a:rPr lang="en-GB" altLang="nl-NL" sz="1800" dirty="0" smtClean="0">
                <a:solidFill>
                  <a:schemeClr val="tx1"/>
                </a:solidFill>
              </a:rPr>
              <a:t>  attacks to achieve the </a:t>
            </a:r>
            <a:r>
              <a:rPr lang="en-GB" altLang="nl-NL" sz="1800" i="1" dirty="0" smtClean="0">
                <a:solidFill>
                  <a:schemeClr val="tx1"/>
                </a:solidFill>
              </a:rPr>
              <a:t>same </a:t>
            </a:r>
            <a:r>
              <a:rPr lang="en-GB" altLang="nl-NL" sz="1800" dirty="0" smtClean="0">
                <a:solidFill>
                  <a:schemeClr val="tx1"/>
                </a:solidFill>
              </a:rPr>
              <a:t> threat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chemeClr val="tx1"/>
                </a:solidFill>
              </a:rPr>
              <a:t>Threats never really go away, no matter how good the defences,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</a:t>
            </a:r>
            <a:r>
              <a:rPr lang="en-GB" altLang="nl-NL" sz="1800" dirty="0" smtClean="0">
                <a:solidFill>
                  <a:schemeClr val="tx1"/>
                </a:solidFill>
              </a:rPr>
              <a:t>      but </a:t>
            </a:r>
            <a:r>
              <a:rPr lang="en-GB" altLang="nl-NL" sz="1800" i="1" dirty="0" smtClean="0">
                <a:solidFill>
                  <a:schemeClr val="tx1"/>
                </a:solidFill>
              </a:rPr>
              <a:t>risk</a:t>
            </a:r>
            <a:r>
              <a:rPr lang="en-GB" altLang="nl-NL" sz="1800" dirty="0" smtClean="0">
                <a:solidFill>
                  <a:schemeClr val="tx1"/>
                </a:solidFill>
              </a:rPr>
              <a:t> of threats can be reduced.                        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	</a:t>
            </a:r>
            <a:r>
              <a:rPr lang="en-GB" altLang="nl-NL" sz="1800" dirty="0" smtClean="0">
                <a:solidFill>
                  <a:schemeClr val="tx1"/>
                </a:solidFill>
              </a:rPr>
              <a:t> Some attack vectors do go away with a certain design.                 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E</a:t>
            </a:r>
            <a:r>
              <a:rPr lang="en-GB" altLang="nl-NL" sz="1800" dirty="0" smtClean="0">
                <a:solidFill>
                  <a:schemeClr val="tx1"/>
                </a:solidFill>
              </a:rPr>
              <a:t>ven if we cannot </a:t>
            </a:r>
            <a:r>
              <a:rPr lang="en-GB" altLang="nl-NL" sz="1800" dirty="0" smtClean="0">
                <a:solidFill>
                  <a:srgbClr val="008000"/>
                </a:solidFill>
              </a:rPr>
              <a:t>prevent</a:t>
            </a:r>
            <a:r>
              <a:rPr lang="en-GB" altLang="nl-NL" sz="1800" dirty="0" smtClean="0">
                <a:solidFill>
                  <a:schemeClr val="tx1"/>
                </a:solidFill>
              </a:rPr>
              <a:t> some attack,              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</a:t>
            </a:r>
            <a:r>
              <a:rPr lang="en-GB" altLang="nl-NL" sz="1800" dirty="0" smtClean="0">
                <a:solidFill>
                  <a:schemeClr val="tx1"/>
                </a:solidFill>
              </a:rPr>
              <a:t>     we can </a:t>
            </a:r>
            <a:r>
              <a:rPr lang="en-GB" altLang="nl-NL" sz="1800" dirty="0" smtClean="0">
                <a:solidFill>
                  <a:srgbClr val="008000"/>
                </a:solidFill>
              </a:rPr>
              <a:t>detect</a:t>
            </a:r>
            <a:r>
              <a:rPr lang="en-GB" altLang="nl-NL" sz="1800" dirty="0" smtClean="0">
                <a:solidFill>
                  <a:schemeClr val="tx1"/>
                </a:solidFill>
              </a:rPr>
              <a:t> &amp; </a:t>
            </a:r>
            <a:r>
              <a:rPr lang="en-GB" altLang="nl-NL" sz="1800" dirty="0" smtClean="0">
                <a:solidFill>
                  <a:srgbClr val="008000"/>
                </a:solidFill>
              </a:rPr>
              <a:t>react</a:t>
            </a:r>
            <a:r>
              <a:rPr lang="en-GB" altLang="nl-NL" sz="1800" dirty="0" smtClean="0">
                <a:solidFill>
                  <a:schemeClr val="tx1"/>
                </a:solidFill>
              </a:rPr>
              <a:t> to them, which reduces their risk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759AA9-DB09-4E02-A9D4-59156D4AD441}" type="slidenum">
              <a:rPr lang="en-GB" altLang="nl-NL" smtClean="0"/>
              <a:pPr/>
              <a:t>7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Attacker/threat modeling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Threat / attacker model describes of 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nl-NL" sz="1800" dirty="0" smtClean="0">
                <a:solidFill>
                  <a:schemeClr val="accent2"/>
                </a:solidFill>
              </a:rPr>
              <a:t>the attacker’s capabilities         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>
                <a:solidFill>
                  <a:srgbClr val="008000"/>
                </a:solidFill>
              </a:rPr>
              <a:t>knowledge, skills, expertise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>
                <a:solidFill>
                  <a:srgbClr val="008000"/>
                </a:solidFill>
              </a:rPr>
              <a:t>(physical or logical) access </a:t>
            </a:r>
            <a:r>
              <a:rPr lang="en-US" altLang="nl-NL" sz="1800" dirty="0" smtClean="0"/>
              <a:t>to places, systems, info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/>
              <a:t>insiders? malicious clients? ...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>
                <a:solidFill>
                  <a:srgbClr val="008000"/>
                </a:solidFill>
              </a:rPr>
              <a:t>time &amp; money</a:t>
            </a:r>
            <a:r>
              <a:rPr lang="en-US" altLang="nl-NL" sz="1800" dirty="0" smtClean="0">
                <a:solidFill>
                  <a:schemeClr val="accent2"/>
                </a:solidFill>
              </a:rPr>
              <a:t> </a:t>
            </a:r>
            <a:r>
              <a:rPr lang="en-US" altLang="nl-NL" sz="1800" dirty="0" smtClean="0"/>
              <a:t>to buy equipment, expertise, or bribe people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nl-NL" sz="1800" dirty="0" smtClean="0">
                <a:solidFill>
                  <a:schemeClr val="accent2"/>
                </a:solidFill>
              </a:rPr>
              <a:t>the attacker’s motivation/goals       </a:t>
            </a:r>
            <a:r>
              <a:rPr lang="en-US" altLang="nl-NL" sz="18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600" dirty="0" err="1" smtClean="0">
                <a:solidFill>
                  <a:schemeClr val="tx1"/>
                </a:solidFill>
              </a:rPr>
              <a:t>ie</a:t>
            </a:r>
            <a:r>
              <a:rPr lang="en-US" altLang="nl-NL" sz="1600" dirty="0" smtClean="0">
                <a:solidFill>
                  <a:schemeClr val="tx1"/>
                </a:solidFill>
              </a:rPr>
              <a:t>. the bad things you do not want to happen </a:t>
            </a:r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 </a:t>
            </a: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Complementary notion: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u="sng" dirty="0" smtClean="0">
                <a:solidFill>
                  <a:schemeClr val="accent2"/>
                </a:solidFill>
              </a:rPr>
              <a:t>trust assumptions</a:t>
            </a:r>
            <a:r>
              <a:rPr lang="en-US" altLang="nl-NL" sz="1800" dirty="0" smtClean="0">
                <a:solidFill>
                  <a:schemeClr val="accent2"/>
                </a:solidFill>
              </a:rPr>
              <a:t> </a:t>
            </a:r>
            <a:r>
              <a:rPr lang="en-US" altLang="nl-NL" sz="1800" dirty="0" smtClean="0">
                <a:solidFill>
                  <a:schemeClr val="tx1"/>
                </a:solidFill>
              </a:rPr>
              <a:t>describe which systems or agents we trust for some property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because we </a:t>
            </a:r>
            <a:r>
              <a:rPr lang="en-US" altLang="nl-NL" sz="1800" i="1" dirty="0">
                <a:solidFill>
                  <a:srgbClr val="008000"/>
                </a:solidFill>
              </a:rPr>
              <a:t>want</a:t>
            </a:r>
            <a:r>
              <a:rPr lang="en-US" altLang="nl-NL" sz="1800" i="1" dirty="0">
                <a:solidFill>
                  <a:schemeClr val="tx1"/>
                </a:solidFill>
              </a:rPr>
              <a:t>  </a:t>
            </a:r>
            <a:r>
              <a:rPr lang="en-US" altLang="nl-NL" sz="1800" dirty="0" smtClean="0">
                <a:solidFill>
                  <a:schemeClr val="tx1"/>
                </a:solidFill>
              </a:rPr>
              <a:t>to (</a:t>
            </a:r>
            <a:r>
              <a:rPr lang="en-US" altLang="nl-NL" sz="1800" dirty="0" err="1" smtClean="0">
                <a:solidFill>
                  <a:schemeClr val="tx1"/>
                </a:solidFill>
              </a:rPr>
              <a:t>eg</a:t>
            </a:r>
            <a:r>
              <a:rPr lang="en-US" altLang="nl-NL" sz="1800" dirty="0" smtClean="0">
                <a:solidFill>
                  <a:schemeClr val="tx1"/>
                </a:solidFill>
              </a:rPr>
              <a:t> </a:t>
            </a:r>
            <a:r>
              <a:rPr lang="en-US" altLang="nl-NL" sz="1800" dirty="0">
                <a:solidFill>
                  <a:schemeClr val="tx1"/>
                </a:solidFill>
              </a:rPr>
              <a:t>because the risk is </a:t>
            </a:r>
            <a:r>
              <a:rPr lang="en-US" altLang="nl-NL" sz="1800" dirty="0" smtClean="0">
                <a:solidFill>
                  <a:schemeClr val="tx1"/>
                </a:solidFill>
              </a:rPr>
              <a:t>small, or because it simplifies the design), or </a:t>
            </a:r>
            <a:r>
              <a:rPr lang="en-US" altLang="nl-NL" sz="1800" dirty="0">
                <a:solidFill>
                  <a:schemeClr val="tx1"/>
                </a:solidFill>
              </a:rPr>
              <a:t>because we </a:t>
            </a:r>
            <a:r>
              <a:rPr lang="en-US" altLang="nl-NL" sz="1800" i="1" dirty="0">
                <a:solidFill>
                  <a:srgbClr val="008000"/>
                </a:solidFill>
              </a:rPr>
              <a:t>have</a:t>
            </a:r>
            <a:r>
              <a:rPr lang="en-US" altLang="nl-NL" sz="1800" dirty="0">
                <a:solidFill>
                  <a:schemeClr val="tx1"/>
                </a:solidFill>
              </a:rPr>
              <a:t>  to  </a:t>
            </a:r>
            <a:r>
              <a:rPr lang="en-US" altLang="nl-NL" sz="1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US" altLang="nl-NL" sz="1800" dirty="0" smtClean="0">
              <a:solidFill>
                <a:schemeClr val="tx1"/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US" altLang="nl-NL" sz="2000" dirty="0" smtClean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A9002C8-44B4-44C9-A7D4-6EF8A9D95032}" type="slidenum">
              <a:rPr lang="en-GB" altLang="nl-NL" smtClean="0"/>
              <a:pPr/>
              <a:t>8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69225" cy="1150938"/>
          </a:xfrm>
        </p:spPr>
        <p:txBody>
          <a:bodyPr/>
          <a:lstStyle/>
          <a:p>
            <a:r>
              <a:rPr lang="en-US" altLang="nl-NL" smtClean="0"/>
              <a:t>Use cases: incl. </a:t>
            </a:r>
            <a:r>
              <a:rPr lang="en-US" altLang="nl-NL" i="1" smtClean="0"/>
              <a:t>personalization, issuance, and end-of-life?</a:t>
            </a:r>
            <a:endParaRPr lang="en-GB" altLang="nl-NL" i="1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7848600" cy="4259262"/>
          </a:xfrm>
        </p:spPr>
        <p:txBody>
          <a:bodyPr/>
          <a:lstStyle/>
          <a:p>
            <a:pPr>
              <a:defRPr/>
            </a:pPr>
            <a:r>
              <a:rPr lang="en-US" altLang="nl-NL" sz="1800" dirty="0" smtClean="0"/>
              <a:t>Cards need to be </a:t>
            </a:r>
            <a:r>
              <a:rPr lang="en-US" altLang="nl-NL" sz="1800" dirty="0" err="1" smtClean="0">
                <a:solidFill>
                  <a:schemeClr val="accent2"/>
                </a:solidFill>
              </a:rPr>
              <a:t>personalised</a:t>
            </a:r>
            <a:r>
              <a:rPr lang="en-GB" altLang="nl-NL" sz="1800" dirty="0" smtClean="0"/>
              <a:t>	</a:t>
            </a:r>
            <a:endParaRPr lang="en-GB" altLang="nl-NL" sz="1800" dirty="0"/>
          </a:p>
          <a:p>
            <a:pPr lvl="1"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installing software, </a:t>
            </a:r>
            <a:r>
              <a:rPr lang="en-US" altLang="nl-NL" sz="1800" dirty="0" err="1" smtClean="0">
                <a:solidFill>
                  <a:schemeClr val="tx1"/>
                </a:solidFill>
              </a:rPr>
              <a:t>initialising</a:t>
            </a:r>
            <a:r>
              <a:rPr lang="en-US" altLang="nl-NL" sz="1800" dirty="0" smtClean="0">
                <a:solidFill>
                  <a:schemeClr val="tx1"/>
                </a:solidFill>
              </a:rPr>
              <a:t> keys,  PIN codes, IDs, names, ...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/>
              <a:t>before </a:t>
            </a:r>
            <a:r>
              <a:rPr lang="en-US" altLang="nl-NL" sz="1800" dirty="0" smtClean="0">
                <a:solidFill>
                  <a:schemeClr val="accent2"/>
                </a:solidFill>
              </a:rPr>
              <a:t>issuance</a:t>
            </a:r>
            <a:r>
              <a:rPr lang="en-US" altLang="nl-NL" sz="1800" dirty="0" smtClean="0"/>
              <a:t> to the user (aka card holder)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 </a:t>
            </a:r>
            <a:r>
              <a:rPr lang="en-US" altLang="nl-NL" sz="1800" dirty="0" smtClean="0"/>
              <a:t>    This will typically require a separate terminal</a:t>
            </a:r>
          </a:p>
          <a:p>
            <a:pPr lvl="1">
              <a:defRPr/>
            </a:pPr>
            <a:r>
              <a:rPr lang="en-US" altLang="nl-NL" sz="1800" dirty="0"/>
              <a:t>I</a:t>
            </a:r>
            <a:r>
              <a:rPr lang="en-US" altLang="nl-NL" sz="1800" dirty="0" smtClean="0"/>
              <a:t>n </a:t>
            </a:r>
            <a:r>
              <a:rPr lang="en-US" altLang="nl-NL" sz="1800" dirty="0"/>
              <a:t>addition to </a:t>
            </a:r>
            <a:r>
              <a:rPr lang="en-US" altLang="nl-NL" sz="1800" dirty="0" smtClean="0"/>
              <a:t>say point-of-sale </a:t>
            </a:r>
            <a:r>
              <a:rPr lang="en-US" altLang="nl-NL" sz="1800" dirty="0"/>
              <a:t>terminal,... </a:t>
            </a:r>
          </a:p>
          <a:p>
            <a:pPr lvl="1">
              <a:defRPr/>
            </a:pPr>
            <a:r>
              <a:rPr lang="en-US" altLang="nl-NL" sz="1800" dirty="0" smtClean="0"/>
              <a:t>This may happen in several stages </a:t>
            </a:r>
          </a:p>
          <a:p>
            <a:pPr lvl="1">
              <a:defRPr/>
            </a:pPr>
            <a:endParaRPr lang="en-US" altLang="nl-NL" sz="1800" dirty="0" smtClean="0"/>
          </a:p>
          <a:p>
            <a:pPr>
              <a:defRPr/>
            </a:pPr>
            <a:r>
              <a:rPr lang="en-US" altLang="nl-NL" sz="1800" dirty="0" smtClean="0"/>
              <a:t>Cards </a:t>
            </a:r>
            <a:r>
              <a:rPr lang="en-US" altLang="nl-NL" sz="1800" dirty="0"/>
              <a:t>may </a:t>
            </a:r>
            <a:r>
              <a:rPr lang="en-US" altLang="nl-NL" sz="1800" dirty="0" smtClean="0"/>
              <a:t>also need </a:t>
            </a:r>
            <a:r>
              <a:rPr lang="en-US" altLang="nl-NL" sz="1800" dirty="0"/>
              <a:t>to be </a:t>
            </a:r>
            <a:r>
              <a:rPr lang="en-US" altLang="nl-NL" sz="1800" dirty="0" smtClean="0"/>
              <a:t>disabled, </a:t>
            </a:r>
            <a:r>
              <a:rPr lang="en-US" altLang="nl-NL" sz="1800" dirty="0" err="1" smtClean="0"/>
              <a:t>eg</a:t>
            </a:r>
            <a:r>
              <a:rPr lang="en-US" altLang="nl-NL" sz="1800" dirty="0" smtClean="0"/>
              <a:t>. at </a:t>
            </a:r>
            <a:r>
              <a:rPr lang="en-US" altLang="nl-NL" sz="1800" dirty="0"/>
              <a:t>the </a:t>
            </a:r>
            <a:r>
              <a:rPr lang="en-US" altLang="nl-NL" sz="1800" dirty="0" smtClean="0"/>
              <a:t>end-of-life?</a:t>
            </a:r>
          </a:p>
          <a:p>
            <a:pPr lvl="1">
              <a:defRPr/>
            </a:pPr>
            <a:r>
              <a:rPr lang="en-US" altLang="nl-NL" sz="1800" dirty="0" smtClean="0"/>
              <a:t>Or still be able to report data for fraud investigations?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</a:t>
            </a:r>
            <a:r>
              <a:rPr lang="en-US" altLang="nl-NL" sz="1800" dirty="0" smtClean="0"/>
              <a:t>e explicit about the </a:t>
            </a:r>
            <a:r>
              <a:rPr lang="en-US" altLang="nl-NL" sz="1800" dirty="0" smtClean="0">
                <a:solidFill>
                  <a:schemeClr val="accent2"/>
                </a:solidFill>
              </a:rPr>
              <a:t>life-cycle of the card</a:t>
            </a:r>
            <a:r>
              <a:rPr lang="en-US" altLang="nl-NL" sz="1800" dirty="0" smtClean="0"/>
              <a:t>, </a:t>
            </a:r>
            <a:r>
              <a:rPr lang="en-US" altLang="nl-NL" sz="1800" dirty="0" err="1" smtClean="0"/>
              <a:t>eg</a:t>
            </a:r>
            <a:r>
              <a:rPr lang="en-US" altLang="nl-NL" sz="1800" dirty="0" smtClean="0"/>
              <a:t> with a state diagram</a:t>
            </a:r>
            <a:endParaRPr lang="en-US" altLang="nl-NL" sz="1800" dirty="0"/>
          </a:p>
          <a:p>
            <a:pPr lvl="1">
              <a:defRPr/>
            </a:pPr>
            <a:endParaRPr lang="en-US" altLang="nl-NL" dirty="0" smtClean="0"/>
          </a:p>
          <a:p>
            <a:pPr lvl="1">
              <a:defRPr/>
            </a:pPr>
            <a:endParaRPr lang="en-GB" altLang="nl-NL" dirty="0" smtClean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C50F93-6E62-495A-9FB6-590D180A0533}" type="slidenum">
              <a:rPr lang="en-GB" altLang="nl-NL" smtClean="0"/>
              <a:pPr/>
              <a:t>9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1874</Words>
  <Application>Microsoft Office PowerPoint</Application>
  <PresentationFormat>Diavoorstelling (4:3)</PresentationFormat>
  <Paragraphs>376</Paragraphs>
  <Slides>31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Comic Sans MS</vt:lpstr>
      <vt:lpstr>Courier New</vt:lpstr>
      <vt:lpstr>Lucida Handwriting</vt:lpstr>
      <vt:lpstr>Petyka - Retro Computer___SHORT</vt:lpstr>
      <vt:lpstr>Stencil</vt:lpstr>
      <vt:lpstr>Times New Roman</vt:lpstr>
      <vt:lpstr>Office Theme</vt:lpstr>
      <vt:lpstr>Design Process</vt:lpstr>
      <vt:lpstr>The three levels of abstraction</vt:lpstr>
      <vt:lpstr>Ingredients for your design document</vt:lpstr>
      <vt:lpstr> </vt:lpstr>
      <vt:lpstr>Tip to articulate security requirements: Remember the old-fashioned alternatives</vt:lpstr>
      <vt:lpstr>Differences &amp; commonalities?</vt:lpstr>
      <vt:lpstr>Threats vs attacks vs risks</vt:lpstr>
      <vt:lpstr>Attacker/threat modeling</vt:lpstr>
      <vt:lpstr>Use cases: incl. personalization, issuance, and end-of-life?</vt:lpstr>
      <vt:lpstr>Persistent life cycle state</vt:lpstr>
      <vt:lpstr>Transient protocol state?</vt:lpstr>
      <vt:lpstr>Example security requirements</vt:lpstr>
      <vt:lpstr>Example security requirements</vt:lpstr>
      <vt:lpstr>Example security requirements</vt:lpstr>
      <vt:lpstr>Example security requirements</vt:lpstr>
      <vt:lpstr>Authentication (of entities or of data) </vt:lpstr>
      <vt:lpstr>Extra tricky: (non-)repudiation</vt:lpstr>
      <vt:lpstr>Non-repudiation to reduce trust</vt:lpstr>
      <vt:lpstr>Don’t forget detection &amp; response </vt:lpstr>
      <vt:lpstr>Example design decisions</vt:lpstr>
      <vt:lpstr>Pitfall: HOW vs WHAT</vt:lpstr>
      <vt:lpstr>Include overview of key &amp; certificate distribution!</vt:lpstr>
      <vt:lpstr>Logical chain of motivation</vt:lpstr>
      <vt:lpstr>Design process</vt:lpstr>
      <vt:lpstr>Pitfalls</vt:lpstr>
      <vt:lpstr>Design choice: symmetric vs asymmetric crypto? </vt:lpstr>
      <vt:lpstr>Key diversification for symmetric crypto</vt:lpstr>
      <vt:lpstr>Pitfalls </vt:lpstr>
      <vt:lpstr>Practical considerations</vt:lpstr>
      <vt:lpstr>DEADLINE</vt:lpstr>
      <vt:lpstr>Checklist before handing it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Erik Poll</cp:lastModifiedBy>
  <cp:revision>165</cp:revision>
  <cp:lastPrinted>1601-01-01T00:00:00Z</cp:lastPrinted>
  <dcterms:created xsi:type="dcterms:W3CDTF">2003-01-08T18:45:38Z</dcterms:created>
  <dcterms:modified xsi:type="dcterms:W3CDTF">2022-02-07T11:19:52Z</dcterms:modified>
</cp:coreProperties>
</file>