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3" r:id="rId2"/>
    <p:sldId id="304" r:id="rId3"/>
    <p:sldId id="305" r:id="rId4"/>
    <p:sldId id="310" r:id="rId5"/>
    <p:sldId id="312" r:id="rId6"/>
    <p:sldId id="256" r:id="rId7"/>
    <p:sldId id="316" r:id="rId8"/>
    <p:sldId id="313" r:id="rId9"/>
    <p:sldId id="314" r:id="rId10"/>
    <p:sldId id="315" r:id="rId11"/>
    <p:sldId id="285" r:id="rId12"/>
    <p:sldId id="286" r:id="rId13"/>
    <p:sldId id="257" r:id="rId14"/>
    <p:sldId id="309" r:id="rId15"/>
    <p:sldId id="276" r:id="rId16"/>
    <p:sldId id="293" r:id="rId17"/>
    <p:sldId id="267" r:id="rId18"/>
  </p:sldIdLst>
  <p:sldSz cx="9144000" cy="6858000" type="screen4x3"/>
  <p:notesSz cx="6858000" cy="91440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3300"/>
    <a:srgbClr val="FFFF00"/>
    <a:srgbClr val="FFFF66"/>
    <a:srgbClr val="FFFF99"/>
    <a:srgbClr val="00CC00"/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>
      <p:cViewPr varScale="1">
        <p:scale>
          <a:sx n="66" d="100"/>
          <a:sy n="66" d="100"/>
        </p:scale>
        <p:origin x="780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fld id="{179197AC-3314-4F0E-ACBA-1DDBCEFE3819}" type="datetimeFigureOut">
              <a:rPr lang="en-US"/>
              <a:pPr>
                <a:defRPr/>
              </a:pPr>
              <a:t>2/1/2023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20415C5-94CD-40AD-9127-664D29DC873A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9D400077-D1B3-401A-974A-36B9E5DF2872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963F4E-664B-4949-B1B1-35E8F76DC318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2379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E3B865-FB56-4F5A-BD39-0E2A58DCDA44}" type="slidenum">
              <a:rPr lang="en-US" altLang="nl-NL" smtClean="0"/>
              <a:pPr>
                <a:spcBef>
                  <a:spcPct val="0"/>
                </a:spcBef>
              </a:pPr>
              <a:t>2</a:t>
            </a:fld>
            <a:endParaRPr lang="en-US" altLang="nl-NL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668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B183D9-5336-4504-BB0D-42CAB8A7DAE7}" type="slidenum">
              <a:rPr lang="en-US" altLang="nl-NL" smtClean="0"/>
              <a:pPr>
                <a:spcBef>
                  <a:spcPct val="0"/>
                </a:spcBef>
              </a:pPr>
              <a:t>3</a:t>
            </a:fld>
            <a:endParaRPr lang="en-US" altLang="nl-NL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4538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BB9FCB-55EB-472F-8F22-3ACA4F8EBB62}" type="slidenum">
              <a:rPr lang="en-US" altLang="nl-NL" smtClean="0"/>
              <a:pPr>
                <a:spcBef>
                  <a:spcPct val="0"/>
                </a:spcBef>
              </a:pPr>
              <a:t>5</a:t>
            </a:fld>
            <a:endParaRPr lang="en-US" altLang="nl-NL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012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BB9FCB-55EB-472F-8F22-3ACA4F8EBB62}" type="slidenum">
              <a:rPr lang="en-US" altLang="nl-NL" smtClean="0"/>
              <a:pPr>
                <a:spcBef>
                  <a:spcPct val="0"/>
                </a:spcBef>
              </a:pPr>
              <a:t>6</a:t>
            </a:fld>
            <a:endParaRPr lang="en-US" altLang="nl-NL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8C3DFA-C938-4960-BB19-59AFBA72DB0F}" type="slidenum">
              <a:rPr lang="en-US" altLang="nl-NL" smtClean="0"/>
              <a:pPr>
                <a:spcBef>
                  <a:spcPct val="0"/>
                </a:spcBef>
              </a:pPr>
              <a:t>11</a:t>
            </a:fld>
            <a:endParaRPr lang="en-US" altLang="nl-NL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64573B-F9F5-4276-B173-FD3CA0F9D7BC}" type="slidenum">
              <a:rPr lang="en-US" altLang="nl-NL" smtClean="0"/>
              <a:pPr>
                <a:spcBef>
                  <a:spcPct val="0"/>
                </a:spcBef>
              </a:pPr>
              <a:t>12</a:t>
            </a:fld>
            <a:endParaRPr lang="en-US" altLang="nl-NL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2C27D9-BB8F-4E6D-97F0-72759AB9F01F}" type="slidenum">
              <a:rPr lang="en-US" altLang="nl-NL" smtClean="0"/>
              <a:pPr>
                <a:spcBef>
                  <a:spcPct val="0"/>
                </a:spcBef>
              </a:pPr>
              <a:t>13</a:t>
            </a:fld>
            <a:endParaRPr lang="en-US" altLang="nl-NL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27DA-57BE-4587-BFDC-82EEDF272F9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6862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249E-CF8A-42E7-8DB9-88F6D293CD9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432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0841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80841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A940-A449-45BC-8EA9-D0C920D59447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264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C522-7421-488B-97C8-24C3A7A775F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067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67638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6ADE-1EC8-4462-9A09-C290E933111B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10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69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776922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  <a:p>
            <a:pPr lvl="4"/>
            <a:r>
              <a:rPr lang="en-GB" altLang="nl-NL"/>
              <a:t>Eighth Outline Level</a:t>
            </a:r>
          </a:p>
          <a:p>
            <a:pPr lvl="4"/>
            <a:r>
              <a:rPr lang="en-GB" altLang="nl-NL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FABA5324-E6A6-4B49-BD3F-B6F38BE0C145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2pPr>
      <a:lvl3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3pPr>
      <a:lvl4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4pPr>
      <a:lvl5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5pPr>
      <a:lvl6pPr marL="25146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72AB3A7-0B09-4E9B-B810-401DBA46556C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</a:t>
            </a:fld>
            <a:endParaRPr lang="en-GB" altLang="nl-NL" sz="1400"/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3600" dirty="0"/>
              <a:t>Security Protocol Project</a:t>
            </a:r>
            <a:br>
              <a:rPr lang="en-GB" altLang="nl-NL" dirty="0"/>
            </a:br>
            <a:endParaRPr lang="en-GB" altLang="nl-NL" sz="3600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3789363"/>
            <a:ext cx="6400800" cy="2581275"/>
          </a:xfrm>
        </p:spPr>
        <p:txBody>
          <a:bodyPr/>
          <a:lstStyle/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>
                <a:solidFill>
                  <a:srgbClr val="3333CC"/>
                </a:solidFill>
              </a:rPr>
              <a:t>Cristian Daniele &amp; Erik Poll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Radboud University Nijmegen</a:t>
            </a:r>
          </a:p>
          <a:p>
            <a:pPr marL="0" indent="0" algn="ctr" eaLnBrk="1" hangingPunct="1"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z="1600" dirty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dirty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993496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Smartcard attack basics </a:t>
            </a:r>
            <a:r>
              <a:rPr lang="en-GB" sz="2000" dirty="0"/>
              <a:t>(more details later)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Attackers can always do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Man-in-the-Middle attacks </a:t>
            </a:r>
            <a:r>
              <a:rPr lang="en-GB" sz="1800" dirty="0">
                <a:solidFill>
                  <a:schemeClr val="tx1"/>
                </a:solidFill>
              </a:rPr>
              <a:t>on communication between the card &amp; the terminal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card tear attacks </a:t>
            </a:r>
            <a:r>
              <a:rPr lang="en-GB" sz="1800" dirty="0">
                <a:solidFill>
                  <a:schemeClr val="tx1"/>
                </a:solidFill>
              </a:rPr>
              <a:t>by removing the card from the terminal &amp; its power supply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Special case of </a:t>
            </a:r>
            <a:r>
              <a:rPr lang="en-GB" sz="1800" dirty="0" err="1">
                <a:solidFill>
                  <a:schemeClr val="tx1"/>
                </a:solidFill>
              </a:rPr>
              <a:t>MitM</a:t>
            </a:r>
            <a:r>
              <a:rPr lang="en-GB" sz="1800" dirty="0">
                <a:solidFill>
                  <a:schemeClr val="tx1"/>
                </a:solidFill>
              </a:rPr>
              <a:t> attack: it abruptly aborts the program executing on the card </a:t>
            </a:r>
            <a:r>
              <a:rPr lang="en-GB" sz="1800" i="1" dirty="0">
                <a:solidFill>
                  <a:schemeClr val="tx1"/>
                </a:solidFill>
              </a:rPr>
              <a:t>and</a:t>
            </a:r>
            <a:r>
              <a:rPr lang="en-GB" sz="1800" dirty="0">
                <a:solidFill>
                  <a:schemeClr val="tx1"/>
                </a:solidFill>
              </a:rPr>
              <a:t>  wipes the RAM  memory content.</a:t>
            </a:r>
            <a:endParaRPr lang="en-GB" sz="1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and may be able to do 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side-channel attacks</a:t>
            </a:r>
          </a:p>
          <a:p>
            <a:pPr lvl="1"/>
            <a:r>
              <a:rPr lang="en-GB" sz="1600" dirty="0" err="1"/>
              <a:t>eg</a:t>
            </a:r>
            <a:r>
              <a:rPr lang="en-GB" sz="1600" dirty="0"/>
              <a:t>. analysing power consumption to retrieve cryptographic keys</a:t>
            </a:r>
          </a:p>
          <a:p>
            <a:pPr marL="457200" lvl="1" indent="0">
              <a:buNone/>
            </a:pPr>
            <a:r>
              <a:rPr lang="en-GB" sz="1600" dirty="0"/>
              <a:t>So you should make sure that different cards use different keys.</a:t>
            </a:r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r>
              <a:rPr lang="en-GB" sz="1400" dirty="0"/>
              <a:t>Lots more about side-channel attacks in</a:t>
            </a:r>
            <a:r>
              <a:rPr lang="en-US" sz="1400" dirty="0"/>
              <a:t> ‘Physical Attacks on Secure Systems’ (NWI-IMC068) &amp; ‘Selected topics on hardware for security’ (NWI-IMC065) by </a:t>
            </a:r>
            <a:r>
              <a:rPr lang="en-GB" sz="1400" dirty="0" err="1"/>
              <a:t>Lejla</a:t>
            </a:r>
            <a:r>
              <a:rPr lang="en-GB" sz="1400" dirty="0"/>
              <a:t> </a:t>
            </a:r>
            <a:r>
              <a:rPr lang="en-GB" sz="1400" dirty="0" err="1"/>
              <a:t>Batina</a:t>
            </a:r>
            <a:r>
              <a:rPr lang="en-GB" sz="1400" dirty="0"/>
              <a:t> &amp; Ileana </a:t>
            </a:r>
            <a:r>
              <a:rPr lang="en-GB" sz="1400" dirty="0" err="1"/>
              <a:t>Buhan</a:t>
            </a:r>
            <a:r>
              <a:rPr lang="en-US" sz="1400" dirty="0"/>
              <a:t>.</a:t>
            </a:r>
          </a:p>
          <a:p>
            <a:pPr lvl="1"/>
            <a:endParaRPr lang="en-US" sz="1600" dirty="0"/>
          </a:p>
          <a:p>
            <a:pPr lvl="1"/>
            <a:endParaRPr lang="en-GB" sz="1600" dirty="0"/>
          </a:p>
          <a:p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10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04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Man-in-the-Middle attacks using shims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chemeClr val="tx1"/>
              </a:solidFill>
            </a:endParaRPr>
          </a:p>
          <a:p>
            <a:pPr marL="339725" indent="-339725" eaLnBrk="1" hangingPunct="1"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chemeClr val="tx1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6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6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6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6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600" dirty="0">
              <a:solidFill>
                <a:srgbClr val="3333CC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C5033C6-4728-485F-8A9A-249336AF4CE8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en-GB" altLang="nl-NL" sz="1400"/>
          </a:p>
        </p:txBody>
      </p:sp>
      <p:pic>
        <p:nvPicPr>
          <p:cNvPr id="17413" name="Picture 6" descr="C:\Users\erikpoll\Pictures\Plaatjes\SmartcardPlaatjes\sh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4826" r="8533"/>
          <a:stretch>
            <a:fillRect/>
          </a:stretch>
        </p:blipFill>
        <p:spPr bwMode="auto">
          <a:xfrm>
            <a:off x="5519738" y="1397000"/>
            <a:ext cx="236537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C:\Users\erikpoll\Pictures\Plaatjes\SmartcardPlaatj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8"/>
          <a:stretch>
            <a:fillRect/>
          </a:stretch>
        </p:blipFill>
        <p:spPr bwMode="auto">
          <a:xfrm>
            <a:off x="3509963" y="1417638"/>
            <a:ext cx="1474787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519738" y="3762375"/>
            <a:ext cx="2392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600">
                <a:solidFill>
                  <a:schemeClr val="tx1"/>
                </a:solidFill>
                <a:latin typeface="Arial Rounded MT Bold" panose="020F0704030504030204" pitchFamily="34" charset="0"/>
              </a:rPr>
              <a:t>Commercial shim  </a:t>
            </a:r>
            <a:endParaRPr lang="en-GB" altLang="nl-NL" sz="16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723900" y="3197225"/>
            <a:ext cx="454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Smartlogic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tool by Gerhard de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Koning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Gans</a:t>
            </a:r>
            <a:endParaRPr lang="en-GB" altLang="nl-N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417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848100"/>
            <a:ext cx="22161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3200400" y="4567238"/>
            <a:ext cx="4325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600">
                <a:solidFill>
                  <a:schemeClr val="tx1"/>
                </a:solidFill>
                <a:latin typeface="Arial Rounded MT Bold" panose="020F0704030504030204" pitchFamily="34" charset="0"/>
              </a:rPr>
              <a:t>Shim found inside an ATM</a:t>
            </a:r>
            <a:endParaRPr lang="en-US" altLang="nl-NL" sz="140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https://krebsonsecurity.com/tag/atm-shimming/ </a:t>
            </a:r>
          </a:p>
        </p:txBody>
      </p:sp>
      <p:pic>
        <p:nvPicPr>
          <p:cNvPr id="17419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12875"/>
            <a:ext cx="274955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Side-channel attacks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Using side-channel analysis attacker may be able to extract a key from the smartcard                                                                                                           so </a:t>
            </a:r>
            <a:r>
              <a:rPr lang="en-US" altLang="nl-NL" sz="1800" dirty="0">
                <a:solidFill>
                  <a:schemeClr val="accent2"/>
                </a:solidFill>
              </a:rPr>
              <a:t>you should </a:t>
            </a:r>
            <a:r>
              <a:rPr lang="en-US" altLang="nl-NL" sz="1800" i="1" dirty="0">
                <a:solidFill>
                  <a:schemeClr val="accent2"/>
                </a:solidFill>
              </a:rPr>
              <a:t>not</a:t>
            </a:r>
            <a:r>
              <a:rPr lang="en-US" altLang="nl-NL" sz="1800" b="1" i="1" dirty="0">
                <a:solidFill>
                  <a:schemeClr val="accent2"/>
                </a:solidFill>
              </a:rPr>
              <a:t>  </a:t>
            </a:r>
            <a:r>
              <a:rPr lang="en-US" altLang="nl-NL" sz="1800" dirty="0">
                <a:solidFill>
                  <a:schemeClr val="accent2"/>
                </a:solidFill>
              </a:rPr>
              <a:t>have the same key in all cards</a:t>
            </a: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rgbClr val="3333CC"/>
                </a:solidFill>
              </a:rPr>
              <a:t>	</a:t>
            </a:r>
            <a:endParaRPr lang="en-GB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600" dirty="0">
              <a:solidFill>
                <a:srgbClr val="3333CC"/>
              </a:solidFill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2B9F4A4-E5B8-480F-96DB-4B2E24CDB7E7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en-GB" altLang="nl-NL" sz="1400"/>
          </a:p>
        </p:txBody>
      </p:sp>
      <p:pic>
        <p:nvPicPr>
          <p:cNvPr id="20485" name="Picture 7" descr="C:\Users\erikpoll\Pictures\Plaatjes\SmartcardPlaatjes\JipDPA2_kle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14588"/>
            <a:ext cx="453707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1</a:t>
            </a:r>
            <a:r>
              <a:rPr lang="en-GB" altLang="nl-NL" baseline="30000" dirty="0"/>
              <a:t>st</a:t>
            </a:r>
            <a:r>
              <a:rPr lang="en-GB" altLang="nl-NL" dirty="0"/>
              <a:t> step: write a high level design document 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69225" cy="4967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accent2"/>
                </a:solidFill>
              </a:rPr>
              <a:t>Concise &amp; clear </a:t>
            </a:r>
            <a:r>
              <a:rPr lang="en-GB" sz="1800" dirty="0"/>
              <a:t>document that </a:t>
            </a:r>
            <a:r>
              <a:rPr lang="en-GB" sz="1800" dirty="0">
                <a:solidFill>
                  <a:schemeClr val="tx1"/>
                </a:solidFill>
              </a:rPr>
              <a:t>outlines </a:t>
            </a:r>
            <a:r>
              <a:rPr lang="en-GB" sz="1800" dirty="0"/>
              <a:t>and </a:t>
            </a:r>
            <a:r>
              <a:rPr lang="en-GB" sz="1800" dirty="0">
                <a:solidFill>
                  <a:schemeClr val="accent2"/>
                </a:solidFill>
              </a:rPr>
              <a:t>motivates </a:t>
            </a:r>
            <a:r>
              <a:rPr lang="en-GB" sz="1800" dirty="0"/>
              <a:t>your design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including </a:t>
            </a:r>
            <a:r>
              <a:rPr lang="en-GB" sz="1800" i="1" dirty="0">
                <a:solidFill>
                  <a:schemeClr val="accent2"/>
                </a:solidFill>
              </a:rPr>
              <a:t>security requirements</a:t>
            </a:r>
            <a:r>
              <a:rPr lang="en-GB" sz="1800" i="1" dirty="0">
                <a:solidFill>
                  <a:schemeClr val="tx2"/>
                </a:solidFill>
              </a:rPr>
              <a:t>, </a:t>
            </a:r>
            <a:r>
              <a:rPr lang="en-GB" sz="1800" i="1" dirty="0">
                <a:solidFill>
                  <a:schemeClr val="accent2"/>
                </a:solidFill>
              </a:rPr>
              <a:t>threat / attacker model</a:t>
            </a:r>
            <a:r>
              <a:rPr lang="en-GB" sz="1800" i="1" dirty="0">
                <a:solidFill>
                  <a:schemeClr val="tx2"/>
                </a:solidFill>
              </a:rPr>
              <a:t>, </a:t>
            </a:r>
            <a:r>
              <a:rPr lang="en-GB" sz="1800" i="1" dirty="0">
                <a:solidFill>
                  <a:schemeClr val="accent2"/>
                </a:solidFill>
              </a:rPr>
              <a:t>trust assumptions</a:t>
            </a:r>
            <a:r>
              <a:rPr lang="en-GB" sz="1800" i="1" dirty="0">
                <a:solidFill>
                  <a:schemeClr val="tx1"/>
                </a:solidFill>
              </a:rPr>
              <a:t>, </a:t>
            </a:r>
            <a:r>
              <a:rPr lang="en-GB" sz="1800" i="1" dirty="0">
                <a:solidFill>
                  <a:schemeClr val="accent2"/>
                </a:solidFill>
              </a:rPr>
              <a:t>design decisions 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down to details like </a:t>
            </a:r>
          </a:p>
          <a:p>
            <a:pPr marL="739775" lvl="1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key &amp; certificate distribution</a:t>
            </a:r>
            <a:r>
              <a:rPr lang="en-GB" sz="1800" dirty="0"/>
              <a:t> </a:t>
            </a:r>
          </a:p>
          <a:p>
            <a:pPr marL="739775" lvl="1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abstract security protocols 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as MSC or in Alice-&gt; Bob style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with clearly stated security goals                                                    (</a:t>
            </a:r>
            <a:r>
              <a:rPr lang="en-GB" sz="1800" dirty="0" err="1">
                <a:solidFill>
                  <a:srgbClr val="009900"/>
                </a:solidFill>
              </a:rPr>
              <a:t>eg</a:t>
            </a:r>
            <a:r>
              <a:rPr lang="en-GB" sz="1800" dirty="0">
                <a:solidFill>
                  <a:srgbClr val="009900"/>
                </a:solidFill>
              </a:rPr>
              <a:t>. authentication, non-repudiation, …)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use of PIN codes or not, 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which info gets logged, …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8 pages max, but try to use less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/>
          </a:p>
          <a:p>
            <a:pPr marL="5715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accent2"/>
                </a:solidFill>
              </a:rPr>
              <a:t>Target audience: </a:t>
            </a:r>
            <a:r>
              <a:rPr lang="en-US" sz="1800" dirty="0">
                <a:solidFill>
                  <a:schemeClr val="tx2"/>
                </a:solidFill>
              </a:rPr>
              <a:t>security professional that has to assess the security of it this   (so no silly marketing blurb)</a:t>
            </a:r>
          </a:p>
          <a:p>
            <a:pPr marL="5715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tx2"/>
                </a:solidFill>
              </a:rPr>
              <a:t>More info in </a:t>
            </a:r>
            <a:r>
              <a:rPr lang="en-US" sz="1800" dirty="0" err="1">
                <a:solidFill>
                  <a:schemeClr val="tx2"/>
                </a:solidFill>
              </a:rPr>
              <a:t>Brightspace</a:t>
            </a:r>
            <a:r>
              <a:rPr lang="en-US" sz="1800" dirty="0">
                <a:solidFill>
                  <a:schemeClr val="tx2"/>
                </a:solidFill>
              </a:rPr>
              <a:t> &amp; coming lectures.</a:t>
            </a:r>
            <a:endParaRPr lang="en-GB" sz="1800" dirty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       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688F77C-332D-4DB4-B9DE-3AB89991275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en-GB" altLang="nl-NL" sz="140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Attacker model &amp; trust assumptions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4213" y="1158875"/>
            <a:ext cx="7769225" cy="46926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Your </a:t>
            </a:r>
            <a:r>
              <a:rPr lang="en-US" altLang="nl-NL" sz="1800" dirty="0">
                <a:solidFill>
                  <a:schemeClr val="accent2"/>
                </a:solidFill>
              </a:rPr>
              <a:t>attacker model </a:t>
            </a:r>
            <a:r>
              <a:rPr lang="en-US" altLang="nl-NL" sz="1800" dirty="0">
                <a:solidFill>
                  <a:schemeClr val="tx1"/>
                </a:solidFill>
              </a:rPr>
              <a:t>must include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active Man-in-the-Middle attacks </a:t>
            </a:r>
            <a:r>
              <a:rPr lang="en-US" altLang="nl-NL" sz="1800" dirty="0"/>
              <a:t>on all communications between cards &amp; terminals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card tear attacks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side channel attacks to extract keys from individual card</a:t>
            </a:r>
          </a:p>
          <a:p>
            <a:pPr marL="0" indent="0" eaLnBrk="1" hangingPunct="1">
              <a:buNone/>
              <a:defRPr/>
            </a:pPr>
            <a:endParaRPr lang="en-US" altLang="nl-NL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W.r.t. your </a:t>
            </a:r>
            <a:r>
              <a:rPr lang="en-US" altLang="nl-NL" sz="1800" dirty="0">
                <a:solidFill>
                  <a:schemeClr val="accent2"/>
                </a:solidFill>
              </a:rPr>
              <a:t>trust assumptions </a:t>
            </a:r>
            <a:r>
              <a:rPr lang="en-US" altLang="nl-NL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the software on the smartcard will be in the TCB</a:t>
            </a:r>
          </a:p>
          <a:p>
            <a:pPr eaLnBrk="1" hangingPunct="1"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you may also need to trust terminals and employees (and maybe even customers?) for some specific properties. </a:t>
            </a:r>
          </a:p>
          <a:p>
            <a:pPr marL="0" indent="0" eaLnBrk="1" hangingPunct="1">
              <a:buNone/>
              <a:defRPr/>
            </a:pPr>
            <a:endParaRPr lang="en-US" altLang="nl-NL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NB even if you cannot </a:t>
            </a:r>
            <a:r>
              <a:rPr lang="en-US" altLang="nl-NL" sz="1800" dirty="0">
                <a:solidFill>
                  <a:schemeClr val="accent2"/>
                </a:solidFill>
              </a:rPr>
              <a:t>prevent</a:t>
            </a:r>
            <a:r>
              <a:rPr lang="en-US" altLang="nl-NL" sz="1800" dirty="0">
                <a:solidFill>
                  <a:schemeClr val="tx2"/>
                </a:solidFill>
              </a:rPr>
              <a:t> some attack by a component or actor, you may be able to </a:t>
            </a:r>
            <a:r>
              <a:rPr lang="en-US" altLang="nl-NL" sz="1800" dirty="0">
                <a:solidFill>
                  <a:schemeClr val="accent2"/>
                </a:solidFill>
              </a:rPr>
              <a:t>detect</a:t>
            </a:r>
            <a:r>
              <a:rPr lang="en-US" altLang="nl-NL" sz="1800" dirty="0">
                <a:solidFill>
                  <a:schemeClr val="tx2"/>
                </a:solidFill>
              </a:rPr>
              <a:t> it.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nl-NL" sz="2000" dirty="0">
                <a:solidFill>
                  <a:schemeClr val="tx2"/>
                </a:solidFill>
              </a:rPr>
              <a:t> </a:t>
            </a:r>
            <a:endParaRPr lang="en-US" altLang="nl-NL" dirty="0">
              <a:solidFill>
                <a:schemeClr val="tx2"/>
              </a:solidFill>
            </a:endParaRP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nl-NL" sz="1800" dirty="0">
              <a:solidFill>
                <a:schemeClr val="tx1"/>
              </a:solidFill>
            </a:endParaRPr>
          </a:p>
          <a:p>
            <a:pPr marL="857250" lvl="1" indent="-457200" eaLnBrk="1" hangingPunct="1">
              <a:buFont typeface="+mj-lt"/>
              <a:buAutoNum type="arabicPeriod"/>
              <a:defRPr/>
            </a:pPr>
            <a:endParaRPr lang="en-US" altLang="nl-NL" sz="1600" dirty="0">
              <a:solidFill>
                <a:schemeClr val="accent2"/>
              </a:solidFill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49663F1-30E5-4A1C-91CB-FD4977714AF9}" type="slidenum">
              <a:rPr lang="en-GB" altLang="nl-NL" smtClean="0"/>
              <a:pPr/>
              <a:t>14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4544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 dirty="0"/>
              <a:t>Use cases: </a:t>
            </a:r>
            <a:r>
              <a:rPr lang="en-US" altLang="nl-NL" sz="2400" i="1" dirty="0" err="1"/>
              <a:t>personalisation</a:t>
            </a:r>
            <a:r>
              <a:rPr lang="en-US" altLang="nl-NL" sz="2400" i="1" dirty="0"/>
              <a:t>, issuance &amp; end-of-life?</a:t>
            </a:r>
            <a:endParaRPr lang="en-GB" altLang="nl-NL" sz="2400" i="1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z="1800" dirty="0"/>
              <a:t>Cards need to be </a:t>
            </a:r>
            <a:r>
              <a:rPr lang="en-US" altLang="nl-NL" sz="1800" dirty="0" err="1">
                <a:solidFill>
                  <a:schemeClr val="accent2"/>
                </a:solidFill>
              </a:rPr>
              <a:t>personalised</a:t>
            </a:r>
            <a:r>
              <a:rPr lang="en-GB" altLang="nl-NL" sz="1800" dirty="0"/>
              <a:t>	</a:t>
            </a:r>
          </a:p>
          <a:p>
            <a:pPr lvl="1"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installing software, </a:t>
            </a:r>
            <a:r>
              <a:rPr lang="en-US" altLang="nl-NL" sz="1800" dirty="0" err="1">
                <a:solidFill>
                  <a:schemeClr val="tx1"/>
                </a:solidFill>
              </a:rPr>
              <a:t>initialising</a:t>
            </a:r>
            <a:r>
              <a:rPr lang="en-US" altLang="nl-NL" sz="1800" dirty="0">
                <a:solidFill>
                  <a:schemeClr val="tx1"/>
                </a:solidFill>
              </a:rPr>
              <a:t> keys,  PIN codes, IDs, names, ...</a:t>
            </a:r>
          </a:p>
          <a:p>
            <a:pPr lvl="1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before it is issued to the user (aka card holder)</a:t>
            </a:r>
          </a:p>
          <a:p>
            <a:pPr lvl="1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     This will typically require a separate (trusted) terminal.</a:t>
            </a:r>
          </a:p>
          <a:p>
            <a:pPr lvl="1">
              <a:defRPr/>
            </a:pPr>
            <a:r>
              <a:rPr lang="en-US" altLang="nl-NL" sz="1800" dirty="0"/>
              <a:t>In addition to say point-of-sale terminal.</a:t>
            </a:r>
          </a:p>
          <a:p>
            <a:pPr lvl="1">
              <a:defRPr/>
            </a:pPr>
            <a:r>
              <a:rPr lang="en-US" altLang="nl-NL" sz="1800" dirty="0" err="1"/>
              <a:t>Personalisation</a:t>
            </a:r>
            <a:r>
              <a:rPr lang="en-US" altLang="nl-NL" sz="1800" dirty="0"/>
              <a:t> may happen in several stages.</a:t>
            </a:r>
          </a:p>
          <a:p>
            <a:pPr lvl="1">
              <a:defRPr/>
            </a:pPr>
            <a:endParaRPr lang="en-US" altLang="nl-NL" sz="1800" dirty="0"/>
          </a:p>
          <a:p>
            <a:pPr>
              <a:defRPr/>
            </a:pPr>
            <a:r>
              <a:rPr lang="en-US" altLang="nl-NL" sz="1800" dirty="0"/>
              <a:t>Cards may also need to be disabled,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. at the end-of-life?</a:t>
            </a:r>
          </a:p>
          <a:p>
            <a:pPr lvl="1">
              <a:defRPr/>
            </a:pPr>
            <a:r>
              <a:rPr lang="en-US" altLang="nl-NL" sz="1800" dirty="0"/>
              <a:t>Or still be able to report data for fraud investigations?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Be explicit about the </a:t>
            </a:r>
            <a:r>
              <a:rPr lang="en-US" altLang="nl-NL" sz="1800" dirty="0">
                <a:solidFill>
                  <a:schemeClr val="accent2"/>
                </a:solidFill>
              </a:rPr>
              <a:t>life-cycle of the card</a:t>
            </a:r>
            <a:r>
              <a:rPr lang="en-US" altLang="nl-NL" sz="1800" dirty="0"/>
              <a:t>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 with a state diagram</a:t>
            </a:r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GB" altLang="nl-NL" dirty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EC50F93-6E62-495A-9FB6-590D180A0533}" type="slidenum">
              <a:rPr lang="en-GB" altLang="nl-NL" smtClean="0"/>
              <a:pPr/>
              <a:t>15</a:t>
            </a:fld>
            <a:endParaRPr lang="en-GB" alt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Persistent life cycle state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Card always has to record some life cycle state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/>
              <a:t>This state has to be recorded &amp; maintained in </a:t>
            </a:r>
            <a:r>
              <a:rPr lang="en-GB" sz="2000" dirty="0">
                <a:solidFill>
                  <a:schemeClr val="accent2"/>
                </a:solidFill>
              </a:rPr>
              <a:t>persistent</a:t>
            </a:r>
            <a:r>
              <a:rPr lang="en-GB" sz="2000" dirty="0"/>
              <a:t> memory (</a:t>
            </a:r>
            <a:r>
              <a:rPr lang="en-GB" sz="2000" dirty="0" err="1"/>
              <a:t>ie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EEPROM</a:t>
            </a:r>
            <a:r>
              <a:rPr lang="en-GB" sz="2000" dirty="0"/>
              <a:t>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i="1" dirty="0"/>
              <a:t>Your report MUST include a state machine like this!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40E574F-B253-400A-A902-373486F3F040}" type="slidenum">
              <a:rPr lang="en-GB" altLang="nl-NL" smtClean="0"/>
              <a:pPr/>
              <a:t>16</a:t>
            </a:fld>
            <a:endParaRPr lang="en-GB" altLang="nl-NL"/>
          </a:p>
        </p:txBody>
      </p:sp>
      <p:sp>
        <p:nvSpPr>
          <p:cNvPr id="23557" name="Afgeronde rechthoek 7"/>
          <p:cNvSpPr>
            <a:spLocks noChangeArrowheads="1"/>
          </p:cNvSpPr>
          <p:nvPr/>
        </p:nvSpPr>
        <p:spPr bwMode="auto">
          <a:xfrm>
            <a:off x="534988" y="2260600"/>
            <a:ext cx="93503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initial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8" name="Afgeronde rechthoek 8"/>
          <p:cNvSpPr>
            <a:spLocks noChangeArrowheads="1"/>
          </p:cNvSpPr>
          <p:nvPr/>
        </p:nvSpPr>
        <p:spPr bwMode="auto">
          <a:xfrm>
            <a:off x="1890713" y="2260600"/>
            <a:ext cx="172878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personalised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9" name="Afgeronde rechthoek 9"/>
          <p:cNvSpPr>
            <a:spLocks noChangeArrowheads="1"/>
          </p:cNvSpPr>
          <p:nvPr/>
        </p:nvSpPr>
        <p:spPr bwMode="auto">
          <a:xfrm>
            <a:off x="4070350" y="2265363"/>
            <a:ext cx="936625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issued</a:t>
            </a:r>
          </a:p>
        </p:txBody>
      </p:sp>
      <p:sp>
        <p:nvSpPr>
          <p:cNvPr id="23560" name="Afgeronde rechthoek 10"/>
          <p:cNvSpPr>
            <a:spLocks noChangeArrowheads="1"/>
          </p:cNvSpPr>
          <p:nvPr/>
        </p:nvSpPr>
        <p:spPr bwMode="auto">
          <a:xfrm>
            <a:off x="5461000" y="2265363"/>
            <a:ext cx="11572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blocked</a:t>
            </a:r>
          </a:p>
        </p:txBody>
      </p:sp>
      <p:cxnSp>
        <p:nvCxnSpPr>
          <p:cNvPr id="23561" name="Rechte verbindingslijn met pijl 12"/>
          <p:cNvCxnSpPr>
            <a:cxnSpLocks noChangeShapeType="1"/>
            <a:stCxn id="23557" idx="3"/>
            <a:endCxn id="23558" idx="1"/>
          </p:cNvCxnSpPr>
          <p:nvPr/>
        </p:nvCxnSpPr>
        <p:spPr bwMode="auto">
          <a:xfrm>
            <a:off x="1470025" y="2476500"/>
            <a:ext cx="42068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Rechte verbindingslijn met pijl 15"/>
          <p:cNvCxnSpPr>
            <a:cxnSpLocks noChangeShapeType="1"/>
          </p:cNvCxnSpPr>
          <p:nvPr/>
        </p:nvCxnSpPr>
        <p:spPr bwMode="auto">
          <a:xfrm flipV="1">
            <a:off x="3619500" y="2476500"/>
            <a:ext cx="42545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Rechte verbindingslijn met pijl 18"/>
          <p:cNvCxnSpPr>
            <a:cxnSpLocks noChangeShapeType="1"/>
          </p:cNvCxnSpPr>
          <p:nvPr/>
        </p:nvCxnSpPr>
        <p:spPr bwMode="auto">
          <a:xfrm>
            <a:off x="5006975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4" name="Afgeronde rechthoek 10"/>
          <p:cNvSpPr>
            <a:spLocks noChangeArrowheads="1"/>
          </p:cNvSpPr>
          <p:nvPr/>
        </p:nvSpPr>
        <p:spPr bwMode="auto">
          <a:xfrm>
            <a:off x="7083425" y="2260600"/>
            <a:ext cx="13096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end-of-life</a:t>
            </a:r>
          </a:p>
        </p:txBody>
      </p:sp>
      <p:cxnSp>
        <p:nvCxnSpPr>
          <p:cNvPr id="23565" name="Rechte verbindingslijn met pijl 18"/>
          <p:cNvCxnSpPr>
            <a:cxnSpLocks noChangeShapeType="1"/>
          </p:cNvCxnSpPr>
          <p:nvPr/>
        </p:nvCxnSpPr>
        <p:spPr bwMode="auto">
          <a:xfrm>
            <a:off x="6618288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Gekromde verbindingslijn 18"/>
          <p:cNvCxnSpPr>
            <a:cxnSpLocks noChangeShapeType="1"/>
            <a:stCxn id="23560" idx="2"/>
            <a:endCxn id="23559" idx="2"/>
          </p:cNvCxnSpPr>
          <p:nvPr/>
        </p:nvCxnSpPr>
        <p:spPr bwMode="auto">
          <a:xfrm rot="5400000">
            <a:off x="5288757" y="1947069"/>
            <a:ext cx="12700" cy="1500187"/>
          </a:xfrm>
          <a:prstGeom prst="curvedConnector3">
            <a:avLst>
              <a:gd name="adj1" fmla="val 4460875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Getting started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/>
              <a:t>Next week: more discussion of the design document &amp; any questions you may have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/>
              <a:t>Deadline for the initial design document: </a:t>
            </a:r>
            <a:r>
              <a:rPr lang="en-US" altLang="nl-NL" sz="2000"/>
              <a:t>Feb 24. </a:t>
            </a:r>
            <a:endParaRPr lang="en-US" altLang="nl-NL" sz="2000" dirty="0"/>
          </a:p>
          <a:p>
            <a:pPr marL="0" indent="0" eaLnBrk="1" hangingPunct="1">
              <a:buNone/>
            </a:pPr>
            <a:r>
              <a:rPr lang="en-US" altLang="nl-NL" sz="2000" dirty="0"/>
              <a:t>      But the sooner you hand it in,  the better.</a:t>
            </a:r>
          </a:p>
          <a:p>
            <a:pPr marL="0" indent="0" eaLnBrk="1" hangingPunct="1">
              <a:buNone/>
            </a:pPr>
            <a:endParaRPr lang="en-US" altLang="nl-NL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/>
              <a:t>Lots more info in </a:t>
            </a:r>
            <a:r>
              <a:rPr lang="en-US" altLang="nl-NL" sz="2000" dirty="0" err="1"/>
              <a:t>Brightspace</a:t>
            </a:r>
            <a:r>
              <a:rPr lang="en-US" altLang="nl-NL" sz="2000" dirty="0"/>
              <a:t>.</a:t>
            </a:r>
            <a:endParaRPr lang="en-US" altLang="nl-NL" dirty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31BBC6F-9B10-42C1-AE36-A1175EA0EE47}" type="slidenum">
              <a:rPr lang="en-GB" altLang="nl-NL" smtClean="0"/>
              <a:pPr/>
              <a:t>17</a:t>
            </a:fld>
            <a:endParaRPr lang="en-GB" alt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This course: form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Lectures &amp; some reading material</a:t>
            </a: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Group project to design, build and document a </a:t>
            </a:r>
            <a:r>
              <a:rPr lang="en-US" sz="2000" dirty="0" err="1">
                <a:solidFill>
                  <a:schemeClr val="tx1"/>
                </a:solidFill>
              </a:rPr>
              <a:t>JavaCard</a:t>
            </a:r>
            <a:r>
              <a:rPr lang="en-US" sz="2000" dirty="0">
                <a:solidFill>
                  <a:schemeClr val="tx1"/>
                </a:solidFill>
              </a:rPr>
              <a:t> smartcard application </a:t>
            </a:r>
          </a:p>
          <a:p>
            <a:pPr marL="457200" lvl="1" indent="0" eaLnBrk="1" hangingPunct="1"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in groups of 4 students</a:t>
            </a:r>
          </a:p>
          <a:p>
            <a:pPr marL="0" indent="0" eaLnBrk="1" hangingPunct="1"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Grade based on group project 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i="1" dirty="0">
                <a:solidFill>
                  <a:schemeClr val="accent2"/>
                </a:solidFill>
              </a:rPr>
              <a:t>Form groups of 4 persons </a:t>
            </a:r>
            <a:r>
              <a:rPr lang="en-GB" altLang="nl-NL" i="1" u="sng" dirty="0">
                <a:solidFill>
                  <a:schemeClr val="accent2"/>
                </a:solidFill>
              </a:rPr>
              <a:t>asap</a:t>
            </a:r>
            <a:r>
              <a:rPr lang="en-GB" altLang="nl-NL" i="1" dirty="0">
                <a:solidFill>
                  <a:schemeClr val="accent2"/>
                </a:solidFill>
              </a:rPr>
              <a:t> !</a:t>
            </a:r>
            <a:endParaRPr lang="nl-NL" sz="2000" i="1" dirty="0">
              <a:solidFill>
                <a:schemeClr val="tx1"/>
              </a:solidFill>
            </a:endParaRP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E6D86C4-F20F-4435-A382-833768B5CCB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en-GB" altLang="nl-NL" sz="1400"/>
          </a:p>
        </p:txBody>
      </p:sp>
    </p:spTree>
    <p:extLst>
      <p:ext uri="{BB962C8B-B14F-4D97-AF65-F5344CB8AC3E}">
        <p14:creationId xmlns:p14="http://schemas.microsoft.com/office/powerpoint/2010/main" val="81382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Learning objectives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eaLnBrk="1" hangingPunct="1"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Experience the whole process from high-level design, given security requirements and assumptions, down to actual code on real hardware</a:t>
            </a:r>
          </a:p>
          <a:p>
            <a:pPr marL="400050" eaLnBrk="1" hangingPunct="1"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chemeClr val="accent2"/>
              </a:solidFill>
            </a:endParaRPr>
          </a:p>
          <a:p>
            <a:pPr marL="400050" eaLnBrk="1" hangingPunct="1"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Appreciate complexity &amp; interplay of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design considerations &amp; constraints,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key management &amp; distribution,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protocols,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low level implementation details,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silly hardware limitations, weird crypto padding, ...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practicalities of </a:t>
            </a:r>
            <a:r>
              <a:rPr lang="en-GB" altLang="nl-NL" i="1" dirty="0">
                <a:solidFill>
                  <a:schemeClr val="accent2"/>
                </a:solidFill>
              </a:rPr>
              <a:t>getting all of this working</a:t>
            </a:r>
            <a:endParaRPr lang="en-GB" altLang="nl-NL" dirty="0">
              <a:solidFill>
                <a:schemeClr val="accent2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dirty="0">
              <a:solidFill>
                <a:schemeClr val="accent2"/>
              </a:solidFill>
            </a:endParaRPr>
          </a:p>
          <a:p>
            <a:pPr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How to document this whole process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36F20A7-48FD-48F8-A315-2E02DC412D0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en-GB" altLang="nl-NL" sz="1400"/>
          </a:p>
        </p:txBody>
      </p:sp>
    </p:spTree>
    <p:extLst>
      <p:ext uri="{BB962C8B-B14F-4D97-AF65-F5344CB8AC3E}">
        <p14:creationId xmlns:p14="http://schemas.microsoft.com/office/powerpoint/2010/main" val="2683450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Prerequisites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Very basic knowledge of (a)symmetric crypto:</a:t>
            </a:r>
            <a:endParaRPr lang="en-GB" dirty="0"/>
          </a:p>
          <a:p>
            <a:pPr lvl="1"/>
            <a:r>
              <a:rPr lang="en-GB" sz="1800" dirty="0">
                <a:solidFill>
                  <a:schemeClr val="accent2"/>
                </a:solidFill>
              </a:rPr>
              <a:t>hashing</a:t>
            </a:r>
          </a:p>
          <a:p>
            <a:pPr lvl="1"/>
            <a:r>
              <a:rPr lang="en-GB" sz="1800" dirty="0"/>
              <a:t>using (a)symmetric crypto for </a:t>
            </a:r>
            <a:r>
              <a:rPr lang="en-GB" sz="1800" dirty="0">
                <a:solidFill>
                  <a:schemeClr val="accent2"/>
                </a:solidFill>
              </a:rPr>
              <a:t>encrypting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2"/>
                </a:solidFill>
              </a:rPr>
              <a:t>signing</a:t>
            </a:r>
            <a:r>
              <a:rPr lang="en-GB" sz="1800" dirty="0"/>
              <a:t>, </a:t>
            </a:r>
            <a:r>
              <a:rPr lang="en-GB" sz="1800" dirty="0" err="1">
                <a:solidFill>
                  <a:schemeClr val="accent2"/>
                </a:solidFill>
              </a:rPr>
              <a:t>MACing</a:t>
            </a:r>
            <a:endParaRPr lang="en-GB" sz="1800" dirty="0">
              <a:solidFill>
                <a:schemeClr val="accent2"/>
              </a:solidFill>
            </a:endParaRPr>
          </a:p>
          <a:p>
            <a:pPr lvl="1"/>
            <a:r>
              <a:rPr lang="en-GB" sz="1800" dirty="0"/>
              <a:t>the use of </a:t>
            </a:r>
            <a:r>
              <a:rPr lang="en-GB" sz="1800" dirty="0">
                <a:solidFill>
                  <a:schemeClr val="accent2"/>
                </a:solidFill>
              </a:rPr>
              <a:t>certificates</a:t>
            </a:r>
            <a:r>
              <a:rPr lang="en-GB" sz="1800" dirty="0"/>
              <a:t> with asymmetric crypto  </a:t>
            </a:r>
          </a:p>
          <a:p>
            <a:pPr lvl="1"/>
            <a:endParaRPr lang="en-GB" sz="1800" dirty="0"/>
          </a:p>
          <a:p>
            <a:r>
              <a:rPr lang="en-GB" sz="2000" dirty="0"/>
              <a:t>Knowledge of basic security concepts such as CIA</a:t>
            </a:r>
          </a:p>
          <a:p>
            <a:pPr lvl="1"/>
            <a:endParaRPr lang="en-GB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642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Group project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69225" cy="5040312"/>
          </a:xfrm>
        </p:spPr>
        <p:txBody>
          <a:bodyPr/>
          <a:lstStyle/>
          <a:p>
            <a:pPr marL="339725" indent="-339725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You have been contracted to build a system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electronic purse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loyalty card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petrol rationing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car rental</a:t>
            </a:r>
            <a:r>
              <a:rPr lang="en-GB" altLang="nl-NL" sz="1800" dirty="0"/>
              <a:t>  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that uses a smartcard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800" dirty="0"/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So you must </a:t>
            </a:r>
          </a:p>
          <a:p>
            <a:pPr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design security protocols for this smartcard to interact with terminals,                  </a:t>
            </a:r>
          </a:p>
          <a:p>
            <a:pPr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think about keys, certificates, PIN codes, etc. this requires,</a:t>
            </a:r>
          </a:p>
          <a:p>
            <a:pPr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implement all this</a:t>
            </a:r>
          </a:p>
          <a:p>
            <a:pPr lvl="1"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600" dirty="0"/>
              <a:t>with only bare-bones implementation of the terminals &amp; back-end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13BA5B0-942A-4DEC-BC6F-223363B1BA3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en-GB" altLang="nl-NL" sz="1400"/>
          </a:p>
        </p:txBody>
      </p:sp>
      <p:pic>
        <p:nvPicPr>
          <p:cNvPr id="5" name="Picture 10" descr="t_smart_cards_bla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67" y="1917701"/>
            <a:ext cx="21971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smartcardsource.com/contents/media/3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50" y="1253232"/>
            <a:ext cx="1537877" cy="183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2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Design constraints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69225" cy="5040312"/>
          </a:xfrm>
        </p:spPr>
        <p:txBody>
          <a:bodyPr/>
          <a:lstStyle/>
          <a:p>
            <a:pPr eaLnBrk="1" hangingPunct="1">
              <a:buClrTx/>
              <a:buSzTx/>
              <a:buFont typeface="+mj-lt"/>
              <a:buAutoNum type="arabicPeriod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you must use a </a:t>
            </a:r>
            <a:r>
              <a:rPr lang="en-GB" altLang="nl-NL" sz="2000" i="1" u="sng" dirty="0" err="1">
                <a:solidFill>
                  <a:schemeClr val="accent2"/>
                </a:solidFill>
              </a:rPr>
              <a:t>JavaCard</a:t>
            </a:r>
            <a:r>
              <a:rPr lang="en-GB" altLang="nl-NL" sz="2000" i="1" u="sng" dirty="0">
                <a:solidFill>
                  <a:schemeClr val="accent2"/>
                </a:solidFill>
              </a:rPr>
              <a:t> smartcard</a:t>
            </a:r>
          </a:p>
          <a:p>
            <a:pPr marL="457200" lvl="1" indent="0" eaLnBrk="1" hangingPunct="1">
              <a:buClrTx/>
              <a:buSz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which can (securely) execute code and store data, incl. use of PIN codes &amp; standard (a)symmetric crypto (</a:t>
            </a:r>
            <a:r>
              <a:rPr lang="en-GB" altLang="nl-NL" sz="1800" dirty="0" err="1">
                <a:solidFill>
                  <a:schemeClr val="tx1"/>
                </a:solidFill>
              </a:rPr>
              <a:t>eg</a:t>
            </a:r>
            <a:r>
              <a:rPr lang="en-GB" altLang="nl-NL" sz="1800" dirty="0">
                <a:solidFill>
                  <a:schemeClr val="tx1"/>
                </a:solidFill>
              </a:rPr>
              <a:t> AES and RSA)</a:t>
            </a:r>
          </a:p>
          <a:p>
            <a:pPr marL="457200" lvl="1" indent="0" eaLnBrk="1" hangingPunct="1">
              <a:buClrTx/>
              <a:buSz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800" dirty="0">
              <a:solidFill>
                <a:schemeClr val="tx1"/>
              </a:solidFill>
            </a:endParaRPr>
          </a:p>
          <a:p>
            <a:pPr eaLnBrk="1" hangingPunct="1">
              <a:buClrTx/>
              <a:buSzTx/>
              <a:buFont typeface="+mj-lt"/>
              <a:buAutoNum type="arabicPeriod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you must store </a:t>
            </a:r>
            <a:r>
              <a:rPr lang="en-GB" altLang="nl-NL" sz="2000" i="1" u="sng" dirty="0">
                <a:solidFill>
                  <a:schemeClr val="accent2"/>
                </a:solidFill>
              </a:rPr>
              <a:t>some modifiable info on the card</a:t>
            </a:r>
            <a:r>
              <a:rPr lang="en-GB" altLang="nl-NL" sz="2000" dirty="0">
                <a:solidFill>
                  <a:schemeClr val="accent2"/>
                </a:solidFill>
              </a:rPr>
              <a:t>  </a:t>
            </a:r>
          </a:p>
          <a:p>
            <a:pPr marL="800100" lvl="1" eaLnBrk="1" hangingPunct="1">
              <a:buFont typeface="Arial" panose="020B0604020202020204" pitchFamily="34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not just fixed crypto keys but also </a:t>
            </a:r>
            <a:r>
              <a:rPr lang="en-GB" altLang="nl-NL" sz="1800" dirty="0" err="1"/>
              <a:t>eg</a:t>
            </a:r>
            <a:r>
              <a:rPr lang="en-GB" altLang="nl-NL" sz="1800" dirty="0"/>
              <a:t>. card balance, credits, logs, counters, …</a:t>
            </a:r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dirty="0"/>
              <a:t>so that some</a:t>
            </a:r>
            <a:r>
              <a:rPr lang="en-GB" altLang="nl-NL" i="1" dirty="0"/>
              <a:t> </a:t>
            </a:r>
            <a:r>
              <a:rPr lang="en-GB" altLang="nl-NL" dirty="0"/>
              <a:t> terminals can operate </a:t>
            </a:r>
            <a:r>
              <a:rPr lang="en-GB" altLang="nl-NL" dirty="0">
                <a:solidFill>
                  <a:schemeClr val="tx1"/>
                </a:solidFill>
              </a:rPr>
              <a:t>offline</a:t>
            </a:r>
            <a:r>
              <a:rPr lang="en-GB" altLang="nl-NL" dirty="0"/>
              <a:t> (maybe temporarily)</a:t>
            </a:r>
          </a:p>
          <a:p>
            <a:pPr marL="800100" lvl="1" eaLnBrk="1" hangingPunct="1">
              <a:buFont typeface="Arial" panose="020B0604020202020204" pitchFamily="34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600" dirty="0"/>
          </a:p>
          <a:p>
            <a:pPr marL="514350" lvl="1" indent="0" eaLnBrk="1" hangingPunct="1"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In our increasingly online world, a solution where cards only store keys for authentication and everything happens online in a central back-end makes perfect sense, but for this assignment it is not allowed.</a:t>
            </a:r>
          </a:p>
          <a:p>
            <a:pPr marL="514350" lvl="1" indent="0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13BA5B0-942A-4DEC-BC6F-223363B1BA3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en-GB" altLang="nl-NL" sz="1400"/>
          </a:p>
        </p:txBody>
      </p:sp>
      <p:pic>
        <p:nvPicPr>
          <p:cNvPr id="5" name="Picture 10" descr="t_smart_cards_blan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14"/>
          <a:stretch/>
        </p:blipFill>
        <p:spPr bwMode="auto">
          <a:xfrm>
            <a:off x="6599560" y="115789"/>
            <a:ext cx="2197100" cy="144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D5335-C6AA-6562-08AF-96408D4DF3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7</a:t>
            </a:fld>
            <a:endParaRPr lang="en-GB" alt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02746-048B-B2BE-32CF-096E57EB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26369"/>
            <a:ext cx="4744927" cy="5895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4B7A2B-01BE-63F8-9742-4B9E4EB9E0FB}"/>
              </a:ext>
            </a:extLst>
          </p:cNvPr>
          <p:cNvSpPr txBox="1"/>
          <p:nvPr/>
        </p:nvSpPr>
        <p:spPr>
          <a:xfrm>
            <a:off x="6444208" y="3212976"/>
            <a:ext cx="2346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Exit smartcards in a few years?</a:t>
            </a:r>
          </a:p>
          <a:p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 is it simply re-appearing as  TEE in smartphone?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0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Smartcard basics </a:t>
            </a:r>
            <a:r>
              <a:rPr lang="en-GB" sz="2000" dirty="0"/>
              <a:t>(more details later)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A smartcard is simply a </a:t>
            </a:r>
            <a:r>
              <a:rPr lang="en-GB" sz="2000" dirty="0">
                <a:solidFill>
                  <a:schemeClr val="accent2"/>
                </a:solidFill>
              </a:rPr>
              <a:t>tiny, low-power computer</a:t>
            </a:r>
          </a:p>
          <a:p>
            <a:r>
              <a:rPr lang="en-GB" sz="1800" dirty="0">
                <a:solidFill>
                  <a:srgbClr val="008000"/>
                </a:solidFill>
              </a:rPr>
              <a:t>few KB of </a:t>
            </a:r>
            <a:r>
              <a:rPr lang="en-GB" sz="1800" dirty="0">
                <a:solidFill>
                  <a:schemeClr val="accent2"/>
                </a:solidFill>
              </a:rPr>
              <a:t>RAM</a:t>
            </a:r>
            <a:r>
              <a:rPr lang="en-GB" sz="1800" dirty="0">
                <a:solidFill>
                  <a:srgbClr val="008000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(aka </a:t>
            </a:r>
            <a:r>
              <a:rPr lang="en-GB" sz="1800" dirty="0">
                <a:solidFill>
                  <a:schemeClr val="accent2"/>
                </a:solidFill>
              </a:rPr>
              <a:t>volatile</a:t>
            </a:r>
            <a:r>
              <a:rPr lang="en-GB" sz="1800" dirty="0">
                <a:solidFill>
                  <a:schemeClr val="tx1"/>
                </a:solidFill>
              </a:rPr>
              <a:t> memory)</a:t>
            </a:r>
          </a:p>
          <a:p>
            <a:r>
              <a:rPr lang="en-GB" sz="1800" dirty="0">
                <a:solidFill>
                  <a:srgbClr val="008000"/>
                </a:solidFill>
              </a:rPr>
              <a:t>a bit more </a:t>
            </a:r>
            <a:r>
              <a:rPr lang="en-GB" sz="1800" dirty="0">
                <a:solidFill>
                  <a:schemeClr val="accent2"/>
                </a:solidFill>
              </a:rPr>
              <a:t>EEPROM</a:t>
            </a:r>
            <a:r>
              <a:rPr lang="en-GB" sz="1800" dirty="0">
                <a:solidFill>
                  <a:srgbClr val="008000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(aka </a:t>
            </a:r>
            <a:r>
              <a:rPr lang="en-GB" sz="1800" dirty="0">
                <a:solidFill>
                  <a:schemeClr val="accent2"/>
                </a:solidFill>
              </a:rPr>
              <a:t>persistent</a:t>
            </a:r>
            <a:r>
              <a:rPr lang="en-GB" sz="1800" dirty="0">
                <a:solidFill>
                  <a:schemeClr val="tx1"/>
                </a:solidFill>
              </a:rPr>
              <a:t> memory)                                                 that acts as SSD/hard drive</a:t>
            </a:r>
          </a:p>
          <a:p>
            <a:r>
              <a:rPr lang="en-GB" sz="1800" dirty="0">
                <a:solidFill>
                  <a:srgbClr val="008000"/>
                </a:solidFill>
              </a:rPr>
              <a:t>very low-bandwidth communication</a:t>
            </a:r>
            <a:r>
              <a:rPr lang="en-GB" sz="1800" dirty="0">
                <a:solidFill>
                  <a:schemeClr val="tx1"/>
                </a:solidFill>
              </a:rPr>
              <a:t>, with messages usually just a few dozen bytes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/>
              <a:t>It can execute arbitrary code and store arbitrary data,                       </a:t>
            </a:r>
          </a:p>
          <a:p>
            <a:pPr marL="400050" lvl="1" indent="0">
              <a:buNone/>
            </a:pPr>
            <a:r>
              <a:rPr lang="en-GB" sz="1600" dirty="0"/>
              <a:t>e.g. a card number, customer ID, cryptographic keys, certificates, PIN codes, counters, JPEGs, …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3973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Smartcard basics </a:t>
            </a:r>
            <a:r>
              <a:rPr lang="en-GB" sz="2000" dirty="0"/>
              <a:t>(more details later)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A smartcard is </a:t>
            </a:r>
            <a:r>
              <a:rPr lang="en-GB" sz="2000" dirty="0">
                <a:solidFill>
                  <a:schemeClr val="accent2"/>
                </a:solidFill>
              </a:rPr>
              <a:t>secure </a:t>
            </a:r>
            <a:r>
              <a:rPr lang="en-GB" sz="2000" dirty="0">
                <a:solidFill>
                  <a:schemeClr val="tx1"/>
                </a:solidFill>
              </a:rPr>
              <a:t>and</a:t>
            </a:r>
            <a:r>
              <a:rPr lang="en-GB" sz="2000" dirty="0">
                <a:solidFill>
                  <a:schemeClr val="accent2"/>
                </a:solidFill>
              </a:rPr>
              <a:t> tamper-resistant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tx1"/>
                </a:solidFill>
              </a:rPr>
              <a:t>computer, i.e.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Data &amp; software on the card cannot be read or modified,               so card ensures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8000"/>
                </a:solidFill>
              </a:rPr>
              <a:t>integrity of the software</a:t>
            </a:r>
          </a:p>
          <a:p>
            <a:pPr lvl="2"/>
            <a:r>
              <a:rPr lang="en-GB" sz="1800" dirty="0">
                <a:solidFill>
                  <a:srgbClr val="008000"/>
                </a:solidFill>
              </a:rPr>
              <a:t>also confidentiality of the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8000"/>
                </a:solidFill>
              </a:rPr>
              <a:t>confidentiality &amp; integrity of all data</a:t>
            </a:r>
          </a:p>
          <a:p>
            <a:pPr lvl="1"/>
            <a:endParaRPr lang="en-GB" sz="1800" dirty="0">
              <a:solidFill>
                <a:srgbClr val="008000"/>
              </a:solidFill>
            </a:endParaRPr>
          </a:p>
          <a:p>
            <a:r>
              <a:rPr lang="en-GB" sz="1800" dirty="0"/>
              <a:t>Installing code on the card is tightly controlled and usually disabled before the card is issued.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8813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Times New Roman"/>
      </a:majorFont>
      <a:minorFont>
        <a:latin typeface="Comic Sans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1115</Words>
  <Application>Microsoft Office PowerPoint</Application>
  <PresentationFormat>On-screen Show (4:3)</PresentationFormat>
  <Paragraphs>207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Comic Sans MS</vt:lpstr>
      <vt:lpstr>Courier New</vt:lpstr>
      <vt:lpstr>Times New Roman</vt:lpstr>
      <vt:lpstr>Office Theme</vt:lpstr>
      <vt:lpstr>Security Protocol Project </vt:lpstr>
      <vt:lpstr>This course: form</vt:lpstr>
      <vt:lpstr>Learning objectives</vt:lpstr>
      <vt:lpstr>Prerequisites</vt:lpstr>
      <vt:lpstr>Group project</vt:lpstr>
      <vt:lpstr>Design constraints</vt:lpstr>
      <vt:lpstr>PowerPoint Presentation</vt:lpstr>
      <vt:lpstr>Smartcard basics (more details later) </vt:lpstr>
      <vt:lpstr>Smartcard basics (more details later) </vt:lpstr>
      <vt:lpstr>Smartcard attack basics (more details later) </vt:lpstr>
      <vt:lpstr>Man-in-the-Middle attacks using shims</vt:lpstr>
      <vt:lpstr>Side-channel attacks</vt:lpstr>
      <vt:lpstr>1st step: write a high level design document </vt:lpstr>
      <vt:lpstr>Attacker model &amp; trust assumptions</vt:lpstr>
      <vt:lpstr>Use cases: personalisation, issuance &amp; end-of-life?</vt:lpstr>
      <vt:lpstr>Persistent life cycle state</vt:lpstr>
      <vt:lpstr>Getting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challenges for formal specification of Java programs</dc:title>
  <dc:creator>aa</dc:creator>
  <cp:lastModifiedBy>Poll, E. (Erik)</cp:lastModifiedBy>
  <cp:revision>168</cp:revision>
  <cp:lastPrinted>1601-01-01T00:00:00Z</cp:lastPrinted>
  <dcterms:created xsi:type="dcterms:W3CDTF">2003-01-08T18:45:38Z</dcterms:created>
  <dcterms:modified xsi:type="dcterms:W3CDTF">2023-02-01T12:13:12Z</dcterms:modified>
</cp:coreProperties>
</file>