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8" r:id="rId2"/>
    <p:sldId id="320" r:id="rId3"/>
    <p:sldId id="318" r:id="rId4"/>
    <p:sldId id="354" r:id="rId5"/>
    <p:sldId id="351" r:id="rId6"/>
    <p:sldId id="349" r:id="rId7"/>
    <p:sldId id="353" r:id="rId8"/>
    <p:sldId id="341" r:id="rId9"/>
    <p:sldId id="342" r:id="rId10"/>
    <p:sldId id="262" r:id="rId11"/>
    <p:sldId id="264" r:id="rId12"/>
    <p:sldId id="265" r:id="rId13"/>
    <p:sldId id="276" r:id="rId14"/>
    <p:sldId id="279" r:id="rId15"/>
    <p:sldId id="347" r:id="rId16"/>
    <p:sldId id="278" r:id="rId17"/>
    <p:sldId id="280" r:id="rId18"/>
    <p:sldId id="281" r:id="rId19"/>
    <p:sldId id="282" r:id="rId20"/>
    <p:sldId id="283" r:id="rId21"/>
    <p:sldId id="346" r:id="rId22"/>
    <p:sldId id="284" r:id="rId23"/>
    <p:sldId id="344" r:id="rId24"/>
    <p:sldId id="345" r:id="rId25"/>
    <p:sldId id="285" r:id="rId26"/>
    <p:sldId id="286" r:id="rId27"/>
    <p:sldId id="287" r:id="rId28"/>
    <p:sldId id="288" r:id="rId29"/>
    <p:sldId id="289" r:id="rId30"/>
    <p:sldId id="291" r:id="rId31"/>
    <p:sldId id="290" r:id="rId32"/>
    <p:sldId id="311" r:id="rId33"/>
    <p:sldId id="293" r:id="rId34"/>
    <p:sldId id="310" r:id="rId35"/>
    <p:sldId id="295" r:id="rId36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Poll" initials="E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83" autoAdjust="0"/>
    <p:restoredTop sz="94660"/>
  </p:normalViewPr>
  <p:slideViewPr>
    <p:cSldViewPr>
      <p:cViewPr varScale="1">
        <p:scale>
          <a:sx n="66" d="100"/>
          <a:sy n="66" d="100"/>
        </p:scale>
        <p:origin x="684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7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15:03:34.55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67ADEF07-339A-486B-AB8C-2356881E59B2}" type="datetimeFigureOut">
              <a:rPr lang="en-GB"/>
              <a:pPr>
                <a:defRPr/>
              </a:pPr>
              <a:t>31/01/2022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72A4B6B-0963-4780-AF9D-EF9F5ABBC17C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9858" algn="l"/>
                <a:tab pos="1001334" algn="l"/>
                <a:tab pos="1502809" algn="l"/>
                <a:tab pos="2004284" algn="l"/>
                <a:tab pos="2505760" algn="l"/>
                <a:tab pos="3007235" algn="l"/>
                <a:tab pos="3508710" algn="l"/>
                <a:tab pos="4010186" algn="l"/>
                <a:tab pos="4511661" algn="l"/>
                <a:tab pos="5013137" algn="l"/>
                <a:tab pos="5514612" algn="l"/>
                <a:tab pos="6016087" algn="l"/>
                <a:tab pos="6517563" algn="l"/>
                <a:tab pos="7019038" algn="l"/>
                <a:tab pos="7520513" algn="l"/>
                <a:tab pos="8021989" algn="l"/>
                <a:tab pos="8523464" algn="l"/>
                <a:tab pos="9024940" algn="l"/>
                <a:tab pos="9526415" algn="l"/>
                <a:tab pos="1002789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353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9858" algn="l"/>
                <a:tab pos="1001334" algn="l"/>
                <a:tab pos="1502809" algn="l"/>
                <a:tab pos="2004284" algn="l"/>
                <a:tab pos="2505760" algn="l"/>
                <a:tab pos="3007235" algn="l"/>
                <a:tab pos="3508710" algn="l"/>
                <a:tab pos="4010186" algn="l"/>
                <a:tab pos="4511661" algn="l"/>
                <a:tab pos="5013137" algn="l"/>
                <a:tab pos="5514612" algn="l"/>
                <a:tab pos="6016087" algn="l"/>
                <a:tab pos="6517563" algn="l"/>
                <a:tab pos="7019038" algn="l"/>
                <a:tab pos="7520513" algn="l"/>
                <a:tab pos="8021989" algn="l"/>
                <a:tab pos="8523464" algn="l"/>
                <a:tab pos="9024940" algn="l"/>
                <a:tab pos="9526415" algn="l"/>
                <a:tab pos="1002789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5025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3875" cy="417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353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9858" algn="l"/>
                <a:tab pos="1001334" algn="l"/>
                <a:tab pos="1502809" algn="l"/>
                <a:tab pos="2004284" algn="l"/>
                <a:tab pos="2505760" algn="l"/>
                <a:tab pos="3007235" algn="l"/>
                <a:tab pos="3508710" algn="l"/>
                <a:tab pos="4010186" algn="l"/>
                <a:tab pos="4511661" algn="l"/>
                <a:tab pos="5013137" algn="l"/>
                <a:tab pos="5514612" algn="l"/>
                <a:tab pos="6016087" algn="l"/>
                <a:tab pos="6517563" algn="l"/>
                <a:tab pos="7019038" algn="l"/>
                <a:tab pos="7520513" algn="l"/>
                <a:tab pos="8021989" algn="l"/>
                <a:tab pos="8523464" algn="l"/>
                <a:tab pos="9024940" algn="l"/>
                <a:tab pos="9526415" algn="l"/>
                <a:tab pos="1002789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53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B838A07-FD50-4125-8F5C-3B1B6B318509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14101-2C35-4430-8E97-BF54BD1A7CA6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 smtClean="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B91D64-059A-4077-9F13-DA470DDDE896}" type="slidenum">
              <a:rPr lang="en-US" altLang="nl-NL" smtClean="0"/>
              <a:pPr>
                <a:spcBef>
                  <a:spcPct val="0"/>
                </a:spcBef>
              </a:pPr>
              <a:t>17</a:t>
            </a:fld>
            <a:endParaRPr lang="en-US" altLang="nl-NL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F6CE02-BB99-4670-BB49-E14987FB17BE}" type="slidenum">
              <a:rPr lang="en-US" altLang="nl-NL" smtClean="0"/>
              <a:pPr>
                <a:spcBef>
                  <a:spcPct val="0"/>
                </a:spcBef>
              </a:pPr>
              <a:t>18</a:t>
            </a:fld>
            <a:endParaRPr lang="en-US" altLang="nl-NL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B59748-4FC5-4DF4-83ED-1ECD5EDB6FD6}" type="slidenum">
              <a:rPr lang="en-US" altLang="nl-NL" smtClean="0"/>
              <a:pPr>
                <a:spcBef>
                  <a:spcPct val="0"/>
                </a:spcBef>
              </a:pPr>
              <a:t>19</a:t>
            </a:fld>
            <a:endParaRPr lang="en-US" altLang="nl-NL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0E770D-10B4-4662-AC65-B13BE340855E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21F63-3441-4741-99B2-B460FCB3265C}" type="slidenum">
              <a:rPr lang="en-US" altLang="nl-NL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nl-NL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F9BDEC-A6E5-46FB-A16A-114B6798691A}" type="slidenum">
              <a:rPr lang="en-US" altLang="nl-NL" smtClean="0"/>
              <a:pPr>
                <a:spcBef>
                  <a:spcPct val="0"/>
                </a:spcBef>
              </a:pPr>
              <a:t>22</a:t>
            </a:fld>
            <a:endParaRPr lang="en-US" altLang="nl-NL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04D562-206C-481F-A0CE-990F54278F8E}" type="slidenum">
              <a:rPr lang="en-US" altLang="nl-NL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nl-NL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BD1795-3E39-48AF-B692-E7839D1A617C}" type="slidenum">
              <a:rPr lang="en-US" altLang="nl-NL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nl-NL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D7CEE9-8988-46C4-9D25-3CF28EA23B86}" type="slidenum">
              <a:rPr lang="en-US" altLang="nl-NL" smtClean="0"/>
              <a:pPr>
                <a:spcBef>
                  <a:spcPct val="0"/>
                </a:spcBef>
              </a:pPr>
              <a:t>25</a:t>
            </a:fld>
            <a:endParaRPr lang="en-US" altLang="nl-NL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6C1A94-AC5B-4DF6-A1FA-2E1877345F64}" type="slidenum">
              <a:rPr lang="en-US" altLang="nl-NL" smtClean="0"/>
              <a:pPr>
                <a:spcBef>
                  <a:spcPct val="0"/>
                </a:spcBef>
              </a:pPr>
              <a:t>26</a:t>
            </a:fld>
            <a:endParaRPr lang="en-US" altLang="nl-NL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23B5B7-BCDB-4B42-A545-E6C69E85657D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D503C4-4673-4629-8007-04E39D66702B}" type="slidenum">
              <a:rPr lang="en-US" altLang="nl-NL" smtClean="0"/>
              <a:pPr>
                <a:spcBef>
                  <a:spcPct val="0"/>
                </a:spcBef>
              </a:pPr>
              <a:t>27</a:t>
            </a:fld>
            <a:endParaRPr lang="en-US" altLang="nl-NL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602811-C370-4F4D-A4DF-1A7328EE255F}" type="slidenum">
              <a:rPr lang="en-US" altLang="nl-NL" smtClean="0"/>
              <a:pPr>
                <a:spcBef>
                  <a:spcPct val="0"/>
                </a:spcBef>
              </a:pPr>
              <a:t>28</a:t>
            </a:fld>
            <a:endParaRPr lang="en-US" altLang="nl-NL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772219-CF4F-4BE4-A7ED-22A27D2452D8}" type="slidenum">
              <a:rPr lang="en-US" altLang="nl-NL" smtClean="0"/>
              <a:pPr>
                <a:spcBef>
                  <a:spcPct val="0"/>
                </a:spcBef>
              </a:pPr>
              <a:t>29</a:t>
            </a:fld>
            <a:endParaRPr lang="en-US" altLang="nl-NL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230376-351D-4006-8B0F-7A91E44F1980}" type="slidenum">
              <a:rPr lang="en-US" altLang="nl-NL" smtClean="0"/>
              <a:pPr>
                <a:spcBef>
                  <a:spcPct val="0"/>
                </a:spcBef>
              </a:pPr>
              <a:t>30</a:t>
            </a:fld>
            <a:endParaRPr lang="en-US" altLang="nl-NL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4D6C77-55D6-463F-9F83-A1973A58E4AB}" type="slidenum">
              <a:rPr lang="en-US" altLang="nl-NL" smtClean="0"/>
              <a:pPr>
                <a:spcBef>
                  <a:spcPct val="0"/>
                </a:spcBef>
              </a:pPr>
              <a:t>31</a:t>
            </a:fld>
            <a:endParaRPr lang="en-US" altLang="nl-NL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BBA3F8-BEB7-4734-9275-5E4B30823A30}" type="slidenum">
              <a:rPr lang="en-US" altLang="nl-NL" smtClean="0"/>
              <a:pPr>
                <a:spcBef>
                  <a:spcPct val="0"/>
                </a:spcBef>
              </a:pPr>
              <a:t>32</a:t>
            </a:fld>
            <a:endParaRPr lang="en-US" altLang="nl-NL" smtClean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2E7483-4AC2-416D-A37A-49135CE00692}" type="slidenum">
              <a:rPr lang="en-US" altLang="nl-NL" smtClean="0"/>
              <a:pPr>
                <a:spcBef>
                  <a:spcPct val="0"/>
                </a:spcBef>
              </a:pPr>
              <a:t>33</a:t>
            </a:fld>
            <a:endParaRPr lang="en-US" altLang="nl-N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769B5C-2D7D-44A1-97E4-7231EFE58B57}" type="slidenum">
              <a:rPr lang="en-US" altLang="nl-NL" smtClean="0"/>
              <a:pPr>
                <a:spcBef>
                  <a:spcPct val="0"/>
                </a:spcBef>
              </a:pPr>
              <a:t>35</a:t>
            </a:fld>
            <a:endParaRPr lang="en-US" altLang="nl-NL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CF5249-EB01-4D56-9207-0D0FE6ECC591}" type="slidenum">
              <a:rPr lang="en-US" altLang="nl-NL" smtClean="0"/>
              <a:pPr>
                <a:spcBef>
                  <a:spcPct val="0"/>
                </a:spcBef>
              </a:pPr>
              <a:t>7</a:t>
            </a:fld>
            <a:endParaRPr lang="en-US" altLang="nl-NL" smtClean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A0B4DC-EE80-45B4-B2C9-112A57CD8C2A}" type="slidenum">
              <a:rPr lang="en-US" altLang="nl-NL" smtClean="0"/>
              <a:pPr>
                <a:spcBef>
                  <a:spcPct val="0"/>
                </a:spcBef>
              </a:pPr>
              <a:t>10</a:t>
            </a:fld>
            <a:endParaRPr lang="en-US" altLang="nl-NL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8A0E7A-B9AC-47B1-8DAA-0BFA7B9473EB}" type="slidenum">
              <a:rPr lang="en-US" altLang="nl-NL" smtClean="0"/>
              <a:pPr>
                <a:spcBef>
                  <a:spcPct val="0"/>
                </a:spcBef>
              </a:pPr>
              <a:t>11</a:t>
            </a:fld>
            <a:endParaRPr lang="en-US" altLang="nl-NL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E419C8-40FF-4A11-B41E-3D2419120EA8}" type="slidenum">
              <a:rPr lang="en-US" altLang="nl-NL" smtClean="0"/>
              <a:pPr>
                <a:spcBef>
                  <a:spcPct val="0"/>
                </a:spcBef>
              </a:pPr>
              <a:t>12</a:t>
            </a:fld>
            <a:endParaRPr lang="en-US" altLang="nl-NL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CE14D5-A18D-46A1-B008-DB2718D1471E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B28C3F-08A7-4EE1-9F85-0C9297EDFD67}" type="slidenum">
              <a:rPr lang="en-US" altLang="nl-NL" smtClean="0"/>
              <a:pPr>
                <a:spcBef>
                  <a:spcPct val="0"/>
                </a:spcBef>
              </a:pPr>
              <a:t>14</a:t>
            </a:fld>
            <a:endParaRPr lang="en-US" altLang="nl-NL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998B30-2EDB-456B-9B7B-6D3349E62BB3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E20D-35C3-4934-8511-81057ED66B3F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00533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8413" cy="48240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8760"/>
            <a:ext cx="3808412" cy="48240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6ACE-1EFF-492E-AF25-AD31D9322A0C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41122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ABC5-E223-4A10-B00D-3D90EBA9774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5950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769225" cy="7635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2F45-78C3-45AB-97D5-54869EE8C8C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462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3AB4-5ECB-4E87-92D1-82EF28F5DB81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42591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40" y="260648"/>
            <a:ext cx="7769225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4B83-13FB-4D0D-8718-32F100FAAC36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594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7813"/>
            <a:ext cx="77692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96975"/>
            <a:ext cx="77692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outline text format</a:t>
            </a:r>
          </a:p>
          <a:p>
            <a:pPr lvl="1"/>
            <a:r>
              <a:rPr lang="en-GB" altLang="nl-NL" smtClean="0"/>
              <a:t>Second Outline Level</a:t>
            </a:r>
          </a:p>
          <a:p>
            <a:pPr lvl="2"/>
            <a:r>
              <a:rPr lang="en-GB" altLang="nl-NL" smtClean="0"/>
              <a:t>Third Outline Level</a:t>
            </a:r>
          </a:p>
          <a:p>
            <a:pPr lvl="3"/>
            <a:r>
              <a:rPr lang="en-GB" altLang="nl-NL" smtClean="0"/>
              <a:t>Fourth Outline Level</a:t>
            </a:r>
          </a:p>
          <a:p>
            <a:pPr lvl="4"/>
            <a:r>
              <a:rPr lang="en-GB" altLang="nl-NL" smtClean="0"/>
              <a:t>Fifth Outline Level</a:t>
            </a:r>
          </a:p>
          <a:p>
            <a:pPr lvl="4"/>
            <a:r>
              <a:rPr lang="en-GB" altLang="nl-NL" smtClean="0"/>
              <a:t>Sixth Outline Level</a:t>
            </a:r>
          </a:p>
          <a:p>
            <a:pPr lvl="4"/>
            <a:r>
              <a:rPr lang="en-GB" altLang="nl-NL" smtClean="0"/>
              <a:t>Seventh Outline Level</a:t>
            </a:r>
          </a:p>
          <a:p>
            <a:pPr lvl="4"/>
            <a:r>
              <a:rPr lang="en-GB" altLang="nl-NL" smtClean="0"/>
              <a:t>Eighth Outline Level</a:t>
            </a:r>
          </a:p>
          <a:p>
            <a:pPr lvl="4"/>
            <a:r>
              <a:rPr lang="en-GB" altLang="nl-NL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+mn-lt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+mn-lt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976563E-599D-4FE9-B777-04A7C1C16C79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D528F22-D44A-4FF5-80F2-F98058341C3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 smtClean="0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844675"/>
            <a:ext cx="7772400" cy="2105025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3200" dirty="0" smtClean="0"/>
              <a:t>Smartcards </a:t>
            </a:r>
            <a:br>
              <a:rPr lang="en-US" altLang="nl-NL" sz="3200" dirty="0" smtClean="0"/>
            </a:br>
            <a:r>
              <a:rPr lang="en-US" altLang="nl-NL" sz="3200" dirty="0" smtClean="0"/>
              <a:t/>
            </a:r>
            <a:br>
              <a:rPr lang="en-US" altLang="nl-NL" sz="3200" dirty="0" smtClean="0"/>
            </a:br>
            <a:r>
              <a:rPr lang="en-US" altLang="nl-NL" sz="3200" dirty="0" smtClean="0"/>
              <a:t/>
            </a:r>
            <a:br>
              <a:rPr lang="en-US" altLang="nl-NL" sz="3200" dirty="0" smtClean="0"/>
            </a:br>
            <a:endParaRPr lang="en-US" altLang="nl-NL" sz="32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5200"/>
            <a:ext cx="6400800" cy="2581275"/>
          </a:xfrm>
        </p:spPr>
        <p:txBody>
          <a:bodyPr/>
          <a:lstStyle/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000" smtClean="0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400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Overview of today  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0225" indent="-530225" eaLnBrk="1" hangingPunct="1">
              <a:buFont typeface="Comic Sans MS" panose="030F0702030302020204" pitchFamily="66" charset="0"/>
              <a:buChar char="•"/>
              <a:tabLst>
                <a:tab pos="530225" algn="l"/>
                <a:tab pos="677863" algn="l"/>
                <a:tab pos="1169988" algn="l"/>
                <a:tab pos="1662113" algn="l"/>
                <a:tab pos="2154238" algn="l"/>
                <a:tab pos="2646363" algn="l"/>
                <a:tab pos="3138488" algn="l"/>
                <a:tab pos="3630613" algn="l"/>
                <a:tab pos="4122738" algn="l"/>
                <a:tab pos="4614863" algn="l"/>
                <a:tab pos="5106988" algn="l"/>
                <a:tab pos="5599113" algn="l"/>
                <a:tab pos="6091238" algn="l"/>
                <a:tab pos="6583363" algn="l"/>
                <a:tab pos="7075488" algn="l"/>
                <a:tab pos="7567613" algn="l"/>
                <a:tab pos="8059738" algn="l"/>
                <a:tab pos="8551863" algn="l"/>
                <a:tab pos="9043988" algn="l"/>
                <a:tab pos="9536113" algn="l"/>
                <a:tab pos="10028238" algn="l"/>
              </a:tabLst>
            </a:pPr>
            <a:r>
              <a:rPr lang="en-GB" altLang="nl-NL" dirty="0">
                <a:solidFill>
                  <a:srgbClr val="3333CC"/>
                </a:solidFill>
              </a:rPr>
              <a:t>W</a:t>
            </a:r>
            <a:r>
              <a:rPr lang="en-GB" altLang="nl-NL" dirty="0" smtClean="0">
                <a:solidFill>
                  <a:srgbClr val="3333CC"/>
                </a:solidFill>
              </a:rPr>
              <a:t>hat is a smartcard?</a:t>
            </a:r>
          </a:p>
          <a:p>
            <a:pPr marL="530225" indent="-530225" eaLnBrk="1" hangingPunct="1">
              <a:buFont typeface="Comic Sans MS" panose="030F0702030302020204" pitchFamily="66" charset="0"/>
              <a:buChar char="•"/>
              <a:tabLst>
                <a:tab pos="530225" algn="l"/>
                <a:tab pos="677863" algn="l"/>
                <a:tab pos="1169988" algn="l"/>
                <a:tab pos="1662113" algn="l"/>
                <a:tab pos="2154238" algn="l"/>
                <a:tab pos="2646363" algn="l"/>
                <a:tab pos="3138488" algn="l"/>
                <a:tab pos="3630613" algn="l"/>
                <a:tab pos="4122738" algn="l"/>
                <a:tab pos="4614863" algn="l"/>
                <a:tab pos="5106988" algn="l"/>
                <a:tab pos="5599113" algn="l"/>
                <a:tab pos="6091238" algn="l"/>
                <a:tab pos="6583363" algn="l"/>
                <a:tab pos="7075488" algn="l"/>
                <a:tab pos="7567613" algn="l"/>
                <a:tab pos="8059738" algn="l"/>
                <a:tab pos="8551863" algn="l"/>
                <a:tab pos="9043988" algn="l"/>
                <a:tab pos="9536113" algn="l"/>
                <a:tab pos="10028238" algn="l"/>
              </a:tabLst>
            </a:pPr>
            <a:r>
              <a:rPr lang="en-GB" altLang="nl-NL" dirty="0" smtClean="0">
                <a:solidFill>
                  <a:srgbClr val="3333CC"/>
                </a:solidFill>
              </a:rPr>
              <a:t>Hardware, protocols </a:t>
            </a:r>
          </a:p>
          <a:p>
            <a:pPr marL="0" indent="0" eaLnBrk="1" hangingPunct="1">
              <a:buNone/>
              <a:tabLst>
                <a:tab pos="530225" algn="l"/>
                <a:tab pos="677863" algn="l"/>
                <a:tab pos="1169988" algn="l"/>
                <a:tab pos="1662113" algn="l"/>
                <a:tab pos="2154238" algn="l"/>
                <a:tab pos="2646363" algn="l"/>
                <a:tab pos="3138488" algn="l"/>
                <a:tab pos="3630613" algn="l"/>
                <a:tab pos="4122738" algn="l"/>
                <a:tab pos="4614863" algn="l"/>
                <a:tab pos="5106988" algn="l"/>
                <a:tab pos="5599113" algn="l"/>
                <a:tab pos="6091238" algn="l"/>
                <a:tab pos="6583363" algn="l"/>
                <a:tab pos="7075488" algn="l"/>
                <a:tab pos="7567613" algn="l"/>
                <a:tab pos="8059738" algn="l"/>
                <a:tab pos="8551863" algn="l"/>
                <a:tab pos="9043988" algn="l"/>
                <a:tab pos="9536113" algn="l"/>
                <a:tab pos="10028238" algn="l"/>
              </a:tabLst>
            </a:pPr>
            <a:endParaRPr lang="en-GB" altLang="nl-NL" dirty="0" smtClean="0">
              <a:solidFill>
                <a:srgbClr val="FF0000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89A383E-1407-4491-937A-B7660172AA9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GB" altLang="nl-NL" sz="1400" smtClean="0"/>
          </a:p>
        </p:txBody>
      </p:sp>
      <p:pic>
        <p:nvPicPr>
          <p:cNvPr id="28677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7350"/>
            <a:ext cx="35782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mtClean="0"/>
              <a:t>What is a smartcard?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mtClean="0">
                <a:solidFill>
                  <a:srgbClr val="3333CC"/>
                </a:solidFill>
              </a:rPr>
              <a:t>Tamper-resistant computer</a:t>
            </a:r>
            <a:r>
              <a:rPr lang="en-US" altLang="nl-NL" smtClean="0"/>
              <a:t>, embedded in piece of plastic, with limited resources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/>
              <a:t>aka </a:t>
            </a:r>
            <a:r>
              <a:rPr lang="en-US" altLang="nl-NL" sz="2000" i="1" smtClean="0">
                <a:solidFill>
                  <a:srgbClr val="008000"/>
                </a:solidFill>
              </a:rPr>
              <a:t>chip card</a:t>
            </a:r>
            <a:r>
              <a:rPr lang="en-US" altLang="nl-NL" sz="2000" smtClean="0"/>
              <a:t> or </a:t>
            </a:r>
            <a:r>
              <a:rPr lang="en-US" altLang="nl-NL" sz="2000" i="1" smtClean="0">
                <a:solidFill>
                  <a:srgbClr val="008000"/>
                </a:solidFill>
              </a:rPr>
              <a:t>integrated circuit card (ICC)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US" altLang="nl-NL" i="1" smtClean="0"/>
          </a:p>
          <a:p>
            <a:pPr marL="339725" indent="-339725" eaLnBrk="1" hangingPunct="1">
              <a:lnSpc>
                <a:spcPct val="90000"/>
              </a:lnSpc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mtClean="0"/>
              <a:t>capable of </a:t>
            </a:r>
            <a:r>
              <a:rPr lang="en-US" altLang="nl-NL" smtClean="0">
                <a:solidFill>
                  <a:srgbClr val="FF0000"/>
                </a:solidFill>
              </a:rPr>
              <a:t>securely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400" smtClean="0">
                <a:solidFill>
                  <a:srgbClr val="3333CC"/>
                </a:solidFill>
              </a:rPr>
              <a:t>storing</a:t>
            </a:r>
            <a:r>
              <a:rPr lang="en-US" altLang="nl-NL" sz="2400" smtClean="0"/>
              <a:t> data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400" smtClean="0">
                <a:solidFill>
                  <a:srgbClr val="3333CC"/>
                </a:solidFill>
              </a:rPr>
              <a:t>processing</a:t>
            </a:r>
            <a:r>
              <a:rPr lang="en-US" altLang="nl-NL" sz="2400" smtClean="0"/>
              <a:t> data</a:t>
            </a:r>
            <a:endParaRPr lang="en-US" altLang="nl-NL" smtClean="0"/>
          </a:p>
          <a:p>
            <a:pPr lvl="2" eaLnBrk="1" hangingPunct="1">
              <a:lnSpc>
                <a:spcPct val="90000"/>
              </a:lnSpc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mtClean="0"/>
              <a:t>This is what makes a smartcard </a:t>
            </a:r>
            <a:r>
              <a:rPr lang="en-US" altLang="nl-NL" i="1" smtClean="0"/>
              <a:t>smart</a:t>
            </a:r>
            <a:r>
              <a:rPr lang="en-US" altLang="nl-NL" smtClean="0"/>
              <a:t>;                                      stupid cards can store but not process</a:t>
            </a:r>
          </a:p>
          <a:p>
            <a:pPr lvl="2" eaLnBrk="1" hangingPunct="1">
              <a:lnSpc>
                <a:spcPct val="90000"/>
              </a:lnSpc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mtClean="0"/>
              <a:t>Processing capabilities vary greatly!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69EFD68-CA96-4E50-B14C-3B44629C6BE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Smartcard form factors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traditional</a:t>
            </a:r>
            <a:r>
              <a:rPr lang="en-GB" altLang="nl-NL" sz="2000" smtClean="0"/>
              <a:t> credit-card sized plastic card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0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600" smtClean="0"/>
              <a:t>ISO 7816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mobile phone </a:t>
            </a:r>
            <a:r>
              <a:rPr lang="en-GB" altLang="nl-NL" sz="1800" smtClean="0">
                <a:solidFill>
                  <a:srgbClr val="3333CC"/>
                </a:solidFill>
              </a:rPr>
              <a:t>SIM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0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600" smtClean="0"/>
              <a:t>cut-down in size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60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contactless</a:t>
            </a:r>
            <a:r>
              <a:rPr lang="en-GB" altLang="nl-NL" sz="2000" smtClean="0"/>
              <a:t> cards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aka </a:t>
            </a:r>
            <a:r>
              <a:rPr lang="en-GB" altLang="nl-NL" sz="1800" i="1" smtClean="0">
                <a:solidFill>
                  <a:srgbClr val="008000"/>
                </a:solidFill>
              </a:rPr>
              <a:t>proximity card</a:t>
            </a:r>
            <a:r>
              <a:rPr lang="en-GB" altLang="nl-NL" sz="1800" smtClean="0"/>
              <a:t> or </a:t>
            </a:r>
            <a:r>
              <a:rPr lang="en-GB" altLang="nl-NL" sz="1800" i="1" smtClean="0">
                <a:solidFill>
                  <a:srgbClr val="008000"/>
                </a:solidFill>
              </a:rPr>
              <a:t>RFID tag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also possible: dual interface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</p:txBody>
      </p:sp>
      <p:sp>
        <p:nvSpPr>
          <p:cNvPr id="327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3A88C91-8A57-4D4C-89D7-6C9C14FCD43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 smtClean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58950"/>
            <a:ext cx="1079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63950"/>
            <a:ext cx="1778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481263"/>
            <a:ext cx="1289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6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000125"/>
            <a:ext cx="13477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19625"/>
            <a:ext cx="1409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Stupid vs smart smartcards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Memory cards  (“stupid” smartcards)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essentially just provide a </a:t>
            </a:r>
            <a:r>
              <a:rPr lang="en-GB" altLang="nl-NL" sz="1800" dirty="0" smtClean="0">
                <a:solidFill>
                  <a:srgbClr val="008000"/>
                </a:solidFill>
              </a:rPr>
              <a:t>file system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possibly with some </a:t>
            </a:r>
            <a:r>
              <a:rPr lang="en-GB" altLang="nl-NL" sz="1800" dirty="0" smtClean="0">
                <a:solidFill>
                  <a:srgbClr val="008000"/>
                </a:solidFill>
              </a:rPr>
              <a:t>access control </a:t>
            </a:r>
            <a:r>
              <a:rPr lang="en-GB" altLang="nl-NL" sz="1800" dirty="0" smtClean="0"/>
              <a:t>or, simpler still,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               </a:t>
            </a:r>
            <a:r>
              <a:rPr lang="en-GB" altLang="nl-NL" sz="1800" dirty="0" smtClean="0">
                <a:solidFill>
                  <a:srgbClr val="008000"/>
                </a:solidFill>
              </a:rPr>
              <a:t>destructive (irreversible) writes</a:t>
            </a:r>
            <a:r>
              <a:rPr lang="en-GB" altLang="nl-NL" sz="1800" dirty="0" smtClean="0"/>
              <a:t> as in old payphone-cards 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rgbClr val="FF0000"/>
                </a:solidFill>
              </a:rPr>
              <a:t>configurable</a:t>
            </a:r>
            <a:r>
              <a:rPr lang="en-GB" altLang="nl-NL" sz="1800" dirty="0" smtClean="0"/>
              <a:t>  functionality hardwired in ROM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rgbClr val="3333CC"/>
                </a:solidFill>
              </a:rPr>
              <a:t>Microprocessor cards (“smart” smartcard)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contain </a:t>
            </a:r>
            <a:r>
              <a:rPr lang="en-GB" altLang="nl-NL" sz="1800" dirty="0" smtClean="0">
                <a:solidFill>
                  <a:srgbClr val="008000"/>
                </a:solidFill>
              </a:rPr>
              <a:t>CPU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possibly also crypto co-processor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Clr>
                <a:srgbClr val="008000"/>
              </a:buClr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>
                <a:solidFill>
                  <a:srgbClr val="FF0000"/>
                </a:solidFill>
              </a:rPr>
              <a:t>programmable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program burnt into ROM, or stored in EEPROM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RFID tags are often like old memory cards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Focus in this course will be on microprocessor cards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9EF14D0-CAF7-4BB0-8439-51208DD089D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Smart card hardware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6D6517B-1335-4ECF-92FE-4B0D089BD3B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nl-NL" sz="1400" smtClean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116013" y="1916113"/>
            <a:ext cx="1368425" cy="1727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116013" y="4437063"/>
            <a:ext cx="1225550" cy="129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3059113" y="1916113"/>
            <a:ext cx="1081087" cy="9366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1008063" y="4676775"/>
            <a:ext cx="1422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Test &amp;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Security</a:t>
            </a: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4427538" y="1916113"/>
            <a:ext cx="1008062" cy="9366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2700338" y="4437063"/>
            <a:ext cx="1225550" cy="129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5651500" y="4437063"/>
            <a:ext cx="1225550" cy="129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71" name="Rectangle 9"/>
          <p:cNvSpPr>
            <a:spLocks noChangeArrowheads="1"/>
          </p:cNvSpPr>
          <p:nvPr/>
        </p:nvSpPr>
        <p:spPr bwMode="auto">
          <a:xfrm>
            <a:off x="4140200" y="4437063"/>
            <a:ext cx="1225550" cy="129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72" name="Rectangle 10"/>
          <p:cNvSpPr>
            <a:spLocks noChangeArrowheads="1"/>
          </p:cNvSpPr>
          <p:nvPr/>
        </p:nvSpPr>
        <p:spPr bwMode="auto">
          <a:xfrm>
            <a:off x="7092950" y="4437063"/>
            <a:ext cx="1225550" cy="129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73" name="Rectangle 11"/>
          <p:cNvSpPr>
            <a:spLocks noChangeArrowheads="1"/>
          </p:cNvSpPr>
          <p:nvPr/>
        </p:nvSpPr>
        <p:spPr bwMode="auto">
          <a:xfrm>
            <a:off x="5795963" y="1916113"/>
            <a:ext cx="2451100" cy="9366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74" name="Text Box 12"/>
          <p:cNvSpPr txBox="1">
            <a:spLocks noChangeArrowheads="1"/>
          </p:cNvSpPr>
          <p:nvPr/>
        </p:nvSpPr>
        <p:spPr bwMode="auto">
          <a:xfrm>
            <a:off x="5684838" y="4581525"/>
            <a:ext cx="10922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 sz="2000"/>
              <a:t>Clock/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 sz="2000"/>
              <a:t>Charge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 sz="2000"/>
              <a:t>Pump</a:t>
            </a:r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2632075" y="4605338"/>
            <a:ext cx="13144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Crypto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coproc.</a:t>
            </a:r>
          </a:p>
        </p:txBody>
      </p:sp>
      <p:sp>
        <p:nvSpPr>
          <p:cNvPr id="40976" name="Text Box 14"/>
          <p:cNvSpPr txBox="1">
            <a:spLocks noChangeArrowheads="1"/>
          </p:cNvSpPr>
          <p:nvPr/>
        </p:nvSpPr>
        <p:spPr bwMode="auto">
          <a:xfrm>
            <a:off x="4376738" y="4749800"/>
            <a:ext cx="881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RNG</a:t>
            </a:r>
          </a:p>
        </p:txBody>
      </p:sp>
      <p:sp>
        <p:nvSpPr>
          <p:cNvPr id="40977" name="Text Box 15"/>
          <p:cNvSpPr txBox="1">
            <a:spLocks noChangeArrowheads="1"/>
          </p:cNvSpPr>
          <p:nvPr/>
        </p:nvSpPr>
        <p:spPr bwMode="auto">
          <a:xfrm>
            <a:off x="7391400" y="4749800"/>
            <a:ext cx="609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I/O</a:t>
            </a:r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1368425" y="2373313"/>
            <a:ext cx="847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CPU</a:t>
            </a: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4494213" y="2205038"/>
            <a:ext cx="8810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RAM</a:t>
            </a: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6156325" y="2205038"/>
            <a:ext cx="154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EEPROM</a:t>
            </a:r>
          </a:p>
        </p:txBody>
      </p:sp>
      <p:sp>
        <p:nvSpPr>
          <p:cNvPr id="40981" name="Text Box 19"/>
          <p:cNvSpPr txBox="1">
            <a:spLocks noChangeArrowheads="1"/>
          </p:cNvSpPr>
          <p:nvPr/>
        </p:nvSpPr>
        <p:spPr bwMode="auto">
          <a:xfrm>
            <a:off x="3128963" y="2205038"/>
            <a:ext cx="901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ROM</a:t>
            </a:r>
          </a:p>
        </p:txBody>
      </p:sp>
      <p:sp>
        <p:nvSpPr>
          <p:cNvPr id="40982" name="Rectangle 20"/>
          <p:cNvSpPr>
            <a:spLocks noChangeArrowheads="1"/>
          </p:cNvSpPr>
          <p:nvPr/>
        </p:nvSpPr>
        <p:spPr bwMode="auto">
          <a:xfrm>
            <a:off x="3059113" y="3068638"/>
            <a:ext cx="5184775" cy="504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0983" name="Text Box 21"/>
          <p:cNvSpPr txBox="1">
            <a:spLocks noChangeArrowheads="1"/>
          </p:cNvSpPr>
          <p:nvPr/>
        </p:nvSpPr>
        <p:spPr bwMode="auto">
          <a:xfrm>
            <a:off x="3089275" y="3068638"/>
            <a:ext cx="509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/>
              <a:t>memory management unit (MMU)</a:t>
            </a:r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>
            <a:off x="1116013" y="3933825"/>
            <a:ext cx="71278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5" name="Line 23"/>
          <p:cNvSpPr>
            <a:spLocks noChangeShapeType="1"/>
          </p:cNvSpPr>
          <p:nvPr/>
        </p:nvSpPr>
        <p:spPr bwMode="auto">
          <a:xfrm>
            <a:off x="1692275" y="3644900"/>
            <a:ext cx="1588" cy="792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6" name="Line 24"/>
          <p:cNvSpPr>
            <a:spLocks noChangeShapeType="1"/>
          </p:cNvSpPr>
          <p:nvPr/>
        </p:nvSpPr>
        <p:spPr bwMode="auto">
          <a:xfrm flipV="1">
            <a:off x="3203575" y="3930650"/>
            <a:ext cx="1588" cy="509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7" name="Line 25"/>
          <p:cNvSpPr>
            <a:spLocks noChangeShapeType="1"/>
          </p:cNvSpPr>
          <p:nvPr/>
        </p:nvSpPr>
        <p:spPr bwMode="auto">
          <a:xfrm flipV="1">
            <a:off x="4787900" y="3930650"/>
            <a:ext cx="1588" cy="509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8" name="Line 26"/>
          <p:cNvSpPr>
            <a:spLocks noChangeShapeType="1"/>
          </p:cNvSpPr>
          <p:nvPr/>
        </p:nvSpPr>
        <p:spPr bwMode="auto">
          <a:xfrm flipV="1">
            <a:off x="6300788" y="3930650"/>
            <a:ext cx="1587" cy="509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9" name="Line 27"/>
          <p:cNvSpPr>
            <a:spLocks noChangeShapeType="1"/>
          </p:cNvSpPr>
          <p:nvPr/>
        </p:nvSpPr>
        <p:spPr bwMode="auto">
          <a:xfrm>
            <a:off x="7524750" y="3933825"/>
            <a:ext cx="1588" cy="5032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0" name="Line 28"/>
          <p:cNvSpPr>
            <a:spLocks noChangeShapeType="1"/>
          </p:cNvSpPr>
          <p:nvPr/>
        </p:nvSpPr>
        <p:spPr bwMode="auto">
          <a:xfrm flipV="1">
            <a:off x="5435600" y="3570288"/>
            <a:ext cx="1588" cy="3667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1" name="Line 29"/>
          <p:cNvSpPr>
            <a:spLocks noChangeShapeType="1"/>
          </p:cNvSpPr>
          <p:nvPr/>
        </p:nvSpPr>
        <p:spPr bwMode="auto">
          <a:xfrm flipV="1">
            <a:off x="3563938" y="2849563"/>
            <a:ext cx="1587" cy="222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2" name="Line 30"/>
          <p:cNvSpPr>
            <a:spLocks noChangeShapeType="1"/>
          </p:cNvSpPr>
          <p:nvPr/>
        </p:nvSpPr>
        <p:spPr bwMode="auto">
          <a:xfrm flipV="1">
            <a:off x="4932363" y="2849563"/>
            <a:ext cx="1587" cy="222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3" name="Line 31"/>
          <p:cNvSpPr>
            <a:spLocks noChangeShapeType="1"/>
          </p:cNvSpPr>
          <p:nvPr/>
        </p:nvSpPr>
        <p:spPr bwMode="auto">
          <a:xfrm flipV="1">
            <a:off x="6804025" y="2849563"/>
            <a:ext cx="1588" cy="2222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69225" cy="763588"/>
          </a:xfrm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1692275" y="476250"/>
            <a:ext cx="5543550" cy="5545138"/>
            <a:chOff x="1111" y="391"/>
            <a:chExt cx="3420" cy="3448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91"/>
              <a:ext cx="3420" cy="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1111" y="391"/>
              <a:ext cx="3420" cy="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mtClean="0"/>
              <a:t>Smartcard hardware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3333CC"/>
                </a:solidFill>
              </a:rPr>
              <a:t>CPU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3333CC"/>
                </a:solidFill>
              </a:rPr>
              <a:t>memory	</a:t>
            </a:r>
          </a:p>
          <a:p>
            <a:pPr marL="739775" lvl="1" indent="-282575" eaLnBrk="1" hangingPunct="1">
              <a:spcBef>
                <a:spcPts val="700"/>
              </a:spcBef>
              <a:buClr>
                <a:srgbClr val="008000"/>
              </a:buClr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mtClean="0">
                <a:solidFill>
                  <a:srgbClr val="008000"/>
                </a:solidFill>
              </a:rPr>
              <a:t>volatile (RAM) and non-volatile (ROM+EEPROM)  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3333CC"/>
                </a:solidFill>
              </a:rPr>
              <a:t>limited I/O</a:t>
            </a:r>
            <a:r>
              <a:rPr lang="en-US" altLang="nl-NL" sz="2000" smtClean="0"/>
              <a:t>: just a </a:t>
            </a:r>
            <a:r>
              <a:rPr lang="en-US" altLang="nl-NL" sz="2000" smtClean="0">
                <a:solidFill>
                  <a:srgbClr val="3333CC"/>
                </a:solidFill>
              </a:rPr>
              <a:t>serial port</a:t>
            </a:r>
          </a:p>
          <a:p>
            <a:pPr marL="339725" indent="-339725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/>
              <a:t>Possibly: </a:t>
            </a:r>
          </a:p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3333CC"/>
                </a:solidFill>
              </a:rPr>
              <a:t>crypto co-processor </a:t>
            </a:r>
          </a:p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3333CC"/>
                </a:solidFill>
              </a:rPr>
              <a:t>random number generator (RNG)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US" altLang="nl-NL" sz="2000" smtClean="0">
              <a:solidFill>
                <a:srgbClr val="3333CC"/>
              </a:solidFill>
            </a:endParaRP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US" altLang="nl-NL" sz="2000" smtClean="0">
                <a:solidFill>
                  <a:srgbClr val="FF0000"/>
                </a:solidFill>
              </a:rPr>
              <a:t>No clock, no power!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BB2CAAC-01BF-46A1-822A-98AA9B1D2B3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CPU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8, 16 and now also 32 bit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Steady need for more processing powers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for virtual machines &amp; cryptography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A50C1AF-6E9D-4485-933A-CFAE6F97C9A1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Crypographic co-processor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mtClean="0"/>
              <a:t>DES, AES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mtClean="0"/>
              <a:t>DES in hardware takes same size as DES program code in ROM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For public-key crypto, ALU providing exponentation and modulo arithmetic with large numbers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9C96417-9A08-4702-86E5-685420B72535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Smartcard memory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ROM</a:t>
            </a:r>
            <a:r>
              <a:rPr lang="en-GB" altLang="nl-NL" sz="2000" smtClean="0"/>
              <a:t>  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BIOS + operating system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EEPROM</a:t>
            </a:r>
            <a:r>
              <a:rPr lang="en-GB" altLang="nl-NL" sz="2000" b="1" smtClean="0"/>
              <a:t> 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the smartcard's hard disk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RAM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 workspace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z="2000" smtClean="0"/>
          </a:p>
          <a:p>
            <a:pPr marL="339725" indent="-339725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Typical modern card </a:t>
            </a:r>
            <a:r>
              <a:rPr lang="en-US" altLang="nl-NL" sz="2000" smtClean="0"/>
              <a:t>may have 512 bytes RAM, 16K ROM, 64K EEPROM, 13.5 MHz</a:t>
            </a:r>
          </a:p>
          <a:p>
            <a:pPr marL="339725" indent="-339725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US" altLang="nl-NL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81ECB39-7F4E-423B-9699-2E3284E44E6A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 smtClean="0"/>
              <a:t>Applications of smartcards &amp; RFID tags  </a:t>
            </a:r>
            <a:endParaRPr lang="en-GB" altLang="nl-NL" sz="2400" smtClean="0">
              <a:latin typeface="Stencil" panose="040409050D0802020404" pitchFamily="82" charset="0"/>
            </a:endParaRPr>
          </a:p>
        </p:txBody>
      </p:sp>
      <p:sp>
        <p:nvSpPr>
          <p:cNvPr id="614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51C0617-FA80-427A-BA17-442E64E0E697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GB" altLang="nl-NL" sz="140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260725"/>
            <a:ext cx="1466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5577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r="3558" b="12523"/>
          <a:stretch>
            <a:fillRect/>
          </a:stretch>
        </p:blipFill>
        <p:spPr bwMode="auto">
          <a:xfrm>
            <a:off x="3375025" y="3216275"/>
            <a:ext cx="1989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255713"/>
            <a:ext cx="1751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655888"/>
            <a:ext cx="9080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798763"/>
            <a:ext cx="1231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 flipH="1">
            <a:off x="955674" y="4487863"/>
            <a:ext cx="181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“Payment”</a:t>
            </a:r>
            <a:endParaRPr lang="en-GB" sz="20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7" name="Tekstvak 16"/>
          <p:cNvSpPr txBox="1"/>
          <p:nvPr/>
        </p:nvSpPr>
        <p:spPr>
          <a:xfrm flipH="1">
            <a:off x="4791075" y="5013325"/>
            <a:ext cx="31654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“ID”</a:t>
            </a:r>
            <a:r>
              <a:rPr lang="en-GB" sz="2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GB" sz="20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GB" sz="2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</a:p>
          <a:p>
            <a:pPr>
              <a:defRPr/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204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109663"/>
            <a:ext cx="9064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15988"/>
            <a:ext cx="15382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5988"/>
            <a:ext cx="10842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Afbeelding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952625"/>
            <a:ext cx="1387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Afbeelding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047875"/>
            <a:ext cx="1397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Afbeelding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005263"/>
            <a:ext cx="11763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 flipH="1">
            <a:off x="646113" y="5013325"/>
            <a:ext cx="330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GB" sz="18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206" name="Afbeelding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8" b="20200"/>
          <a:stretch>
            <a:fillRect/>
          </a:stretch>
        </p:blipFill>
        <p:spPr bwMode="auto">
          <a:xfrm>
            <a:off x="7118350" y="3851275"/>
            <a:ext cx="16748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803525"/>
            <a:ext cx="13573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RAM  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Volatile</a:t>
            </a:r>
            <a:r>
              <a:rPr lang="en-GB" altLang="nl-NL" sz="2000" smtClean="0"/>
              <a:t> aka </a:t>
            </a:r>
            <a:r>
              <a:rPr lang="en-GB" altLang="nl-NL" sz="2000" smtClean="0">
                <a:solidFill>
                  <a:srgbClr val="3333CC"/>
                </a:solidFill>
              </a:rPr>
              <a:t>transient</a:t>
            </a:r>
            <a:r>
              <a:rPr lang="en-GB" altLang="nl-NL" sz="2000" smtClean="0"/>
              <a:t> memory</a:t>
            </a:r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SRAM (static RAM) used rather than DRAM (Dynamic RAM) for lower power consumption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Used for </a:t>
            </a:r>
            <a:r>
              <a:rPr lang="en-GB" altLang="nl-NL" sz="2000" smtClean="0">
                <a:solidFill>
                  <a:srgbClr val="008000"/>
                </a:solidFill>
              </a:rPr>
              <a:t>temporary data</a:t>
            </a:r>
            <a:endParaRPr lang="en-GB" altLang="nl-NL" smtClean="0">
              <a:solidFill>
                <a:srgbClr val="008000"/>
              </a:solidFill>
            </a:endParaRP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stack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I/O buffer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i="1" smtClean="0"/>
              <a:t>Typically 128 bytes to 16 Kbyte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Volatile, but small permanent storage characteristics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BCB452-FA04-4CE7-ACF5-031BE3848F51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0AC24C-CD19-4D8D-A07E-09817AD303EA}" type="slidenum">
              <a:rPr lang="en-GB" altLang="nl-NL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nl-NL" sz="140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84213" y="2746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>
                <a:solidFill>
                  <a:srgbClr val="FF0000"/>
                </a:solidFill>
              </a:rPr>
              <a:t>Reading RAM with scanning electron microscope?</a:t>
            </a:r>
          </a:p>
        </p:txBody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1677988" y="1341438"/>
            <a:ext cx="5786437" cy="4321175"/>
            <a:chOff x="1057" y="1117"/>
            <a:chExt cx="3645" cy="2722"/>
          </a:xfrm>
        </p:grpSpPr>
        <p:pic>
          <p:nvPicPr>
            <p:cNvPr id="5427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1117"/>
              <a:ext cx="3645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4279" name="Text Box 5"/>
            <p:cNvSpPr txBox="1">
              <a:spLocks noChangeArrowheads="1"/>
            </p:cNvSpPr>
            <p:nvPr/>
          </p:nvSpPr>
          <p:spPr bwMode="auto">
            <a:xfrm>
              <a:off x="1057" y="1117"/>
              <a:ext cx="3645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4277" name="Tekstvak 1"/>
          <p:cNvSpPr txBox="1">
            <a:spLocks noChangeArrowheads="1"/>
          </p:cNvSpPr>
          <p:nvPr/>
        </p:nvSpPr>
        <p:spPr bwMode="auto">
          <a:xfrm>
            <a:off x="1619250" y="5878513"/>
            <a:ext cx="645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tx1"/>
                </a:solidFill>
                <a:latin typeface="Arial Rounded MT Bold" panose="020F0704030504030204" pitchFamily="34" charset="0"/>
              </a:rPr>
              <a:t>Very tricky, and only if card operates at a low frequency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ROM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Permanent storage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Filled during production, using ROM mask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Contains OS + possibly application code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i="1" smtClean="0"/>
              <a:t>Typically 8 to 512 Kbyte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Flash is coming up as replacement of ROM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Optically readable after removing top layers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 smtClean="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7CA5821-5467-4DF4-9A81-FC49E93A01D5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978D7B-5F8D-401F-AC8A-90BC4B71E0AA}" type="slidenum">
              <a:rPr lang="en-GB" altLang="nl-NL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nl-NL" sz="140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77863" y="284163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2800">
                <a:solidFill>
                  <a:srgbClr val="FF0000"/>
                </a:solidFill>
              </a:rPr>
              <a:t>Extraction of ROM content</a:t>
            </a:r>
          </a:p>
        </p:txBody>
      </p:sp>
      <p:grpSp>
        <p:nvGrpSpPr>
          <p:cNvPr id="58372" name="Group 3"/>
          <p:cNvGrpSpPr>
            <a:grpSpLocks/>
          </p:cNvGrpSpPr>
          <p:nvPr/>
        </p:nvGrpSpPr>
        <p:grpSpPr bwMode="auto">
          <a:xfrm>
            <a:off x="576263" y="1571625"/>
            <a:ext cx="3808412" cy="2178050"/>
            <a:chOff x="476" y="1162"/>
            <a:chExt cx="2399" cy="1372"/>
          </a:xfrm>
        </p:grpSpPr>
        <p:pic>
          <p:nvPicPr>
            <p:cNvPr id="5837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162"/>
              <a:ext cx="2399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8380" name="Text Box 5"/>
            <p:cNvSpPr txBox="1">
              <a:spLocks noChangeArrowheads="1"/>
            </p:cNvSpPr>
            <p:nvPr/>
          </p:nvSpPr>
          <p:spPr bwMode="auto">
            <a:xfrm>
              <a:off x="476" y="1162"/>
              <a:ext cx="2399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373" name="Group 6"/>
          <p:cNvGrpSpPr>
            <a:grpSpLocks/>
          </p:cNvGrpSpPr>
          <p:nvPr/>
        </p:nvGrpSpPr>
        <p:grpSpPr bwMode="auto">
          <a:xfrm>
            <a:off x="4776788" y="1570038"/>
            <a:ext cx="3808412" cy="2179637"/>
            <a:chOff x="2971" y="1162"/>
            <a:chExt cx="2399" cy="1373"/>
          </a:xfrm>
        </p:grpSpPr>
        <p:pic>
          <p:nvPicPr>
            <p:cNvPr id="5837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162"/>
              <a:ext cx="2399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8378" name="Text Box 8"/>
            <p:cNvSpPr txBox="1">
              <a:spLocks noChangeArrowheads="1"/>
            </p:cNvSpPr>
            <p:nvPr/>
          </p:nvSpPr>
          <p:spPr bwMode="auto">
            <a:xfrm>
              <a:off x="2971" y="1162"/>
              <a:ext cx="2399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2806700" y="5018088"/>
            <a:ext cx="39401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1400"/>
              <a:t>[Source: Oliver Kömmerling, Marcus Kuhn] 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531813" y="3771900"/>
            <a:ext cx="38703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2000"/>
              <a:t>10x16 bits of NOR ROM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2000"/>
              <a:t>visible outlines reveal content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4454525" y="3906838"/>
            <a:ext cx="4451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1800"/>
              <a:t>14x20 bits of NAND ROM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1800"/>
              <a:t>after staining, shadows reveal content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7BC0C6-C921-4C51-9B20-CA7ED9688D7E}" type="slidenum">
              <a:rPr lang="en-GB" altLang="nl-NL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nl-NL" sz="140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latin typeface="Arial Rounded MT Bold" panose="020F0704030504030204" pitchFamily="34" charset="0"/>
              </a:rPr>
              <a:t>Stai</a:t>
            </a:r>
            <a:endParaRPr lang="en-GB" altLang="nl-NL">
              <a:latin typeface="Arial Rounded MT Bold" panose="020F0704030504030204" pitchFamily="34" charset="0"/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1690688" y="690563"/>
            <a:ext cx="5759450" cy="4416425"/>
            <a:chOff x="1022" y="710"/>
            <a:chExt cx="3628" cy="2782"/>
          </a:xfrm>
        </p:grpSpPr>
        <p:pic>
          <p:nvPicPr>
            <p:cNvPr id="604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0"/>
            <a:stretch>
              <a:fillRect/>
            </a:stretch>
          </p:blipFill>
          <p:spPr bwMode="auto">
            <a:xfrm>
              <a:off x="1022" y="1067"/>
              <a:ext cx="3628" cy="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0424" name="Text Box 5"/>
            <p:cNvSpPr txBox="1">
              <a:spLocks noChangeArrowheads="1"/>
            </p:cNvSpPr>
            <p:nvPr/>
          </p:nvSpPr>
          <p:spPr bwMode="auto">
            <a:xfrm rot="5400000">
              <a:off x="1445" y="287"/>
              <a:ext cx="2782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3419475" y="5605463"/>
            <a:ext cx="20558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l-NL" sz="1400"/>
              <a:t>[Source: Brightsight] </a:t>
            </a:r>
          </a:p>
        </p:txBody>
      </p:sp>
      <p:sp>
        <p:nvSpPr>
          <p:cNvPr id="604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Staining for ion implant ROM array</a:t>
            </a:r>
            <a:endParaRPr lang="en-GB" altLang="nl-NL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EEPROM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695325" y="1038225"/>
            <a:ext cx="7769225" cy="4824413"/>
          </a:xfrm>
        </p:spPr>
        <p:txBody>
          <a:bodyPr/>
          <a:lstStyle/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N</a:t>
            </a:r>
            <a:r>
              <a:rPr lang="en-GB" altLang="nl-NL" sz="2000" dirty="0" smtClean="0">
                <a:solidFill>
                  <a:srgbClr val="3333CC"/>
                </a:solidFill>
              </a:rPr>
              <a:t>on-volatile</a:t>
            </a:r>
            <a:r>
              <a:rPr lang="en-GB" altLang="nl-NL" sz="2000" dirty="0" smtClean="0"/>
              <a:t> aka </a:t>
            </a:r>
            <a:r>
              <a:rPr lang="en-GB" altLang="nl-NL" sz="2000" dirty="0" smtClean="0">
                <a:solidFill>
                  <a:srgbClr val="3333CC"/>
                </a:solidFill>
              </a:rPr>
              <a:t>persistent</a:t>
            </a:r>
            <a:r>
              <a:rPr lang="en-GB" altLang="nl-NL" sz="2000" dirty="0" smtClean="0"/>
              <a:t>, rewritable memory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Used for </a:t>
            </a:r>
            <a:r>
              <a:rPr lang="en-GB" altLang="nl-NL" sz="2000" dirty="0" smtClean="0">
                <a:solidFill>
                  <a:srgbClr val="008000"/>
                </a:solidFill>
              </a:rPr>
              <a:t>applications and data</a:t>
            </a:r>
            <a:r>
              <a:rPr lang="en-GB" altLang="nl-NL" sz="2000" dirty="0" smtClean="0"/>
              <a:t>: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/>
              <a:t>"the smartcard's hard disk“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 smtClean="0"/>
              <a:t>Typically 1 to 512 Kbyte</a:t>
            </a:r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i="1" dirty="0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/>
              <a:t>C</a:t>
            </a:r>
            <a:r>
              <a:rPr lang="en-GB" altLang="nl-NL" sz="2000" dirty="0" smtClean="0"/>
              <a:t>haracteristics</a:t>
            </a:r>
            <a:r>
              <a:rPr lang="en-GB" altLang="nl-NL" dirty="0" smtClean="0"/>
              <a:t>: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slow: 1000x slower  than RAM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has limited lifetime in # writes (but &gt; 10</a:t>
            </a:r>
            <a:r>
              <a:rPr lang="en-GB" altLang="nl-NL" sz="1800" baseline="30000" dirty="0" smtClean="0"/>
              <a:t>6</a:t>
            </a:r>
            <a:r>
              <a:rPr lang="en-GB" altLang="nl-NL" sz="1800" dirty="0" smtClean="0"/>
              <a:t>)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writing is two stage operation: erase &amp; write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data retention 10-100 years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writing takes high power consumption</a:t>
            </a:r>
          </a:p>
          <a:p>
            <a:pPr lvl="2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/>
              <a:t>17V, realised using charge pump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C6CB10B-BC68-4B0E-8C5C-C9836001387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ROM vs EEPROM for program code?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Choice between code in ROM or EEPROM has big impact on development</a:t>
            </a:r>
          </a:p>
          <a:p>
            <a:pPr marL="0" indent="0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  <a:p>
            <a:pPr marL="400050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Program code in ROM must be suitable for mass-use</a:t>
            </a:r>
          </a:p>
          <a:p>
            <a:pPr marL="739775" lvl="1" indent="-282575" eaLnBrk="1" hangingPunct="1"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/>
              <a:t>And can </a:t>
            </a:r>
            <a:r>
              <a:rPr lang="en-GB" altLang="nl-NL" i="1" dirty="0" smtClean="0"/>
              <a:t>never</a:t>
            </a:r>
            <a:r>
              <a:rPr lang="en-GB" altLang="nl-NL" dirty="0" smtClean="0"/>
              <a:t>  be patched or updated</a:t>
            </a:r>
          </a:p>
          <a:p>
            <a:pPr marL="739775" lvl="1" indent="-282575" eaLnBrk="1" hangingPunct="1"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marL="400050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/>
              <a:t>T</a:t>
            </a:r>
            <a:r>
              <a:rPr lang="en-GB" altLang="nl-NL" sz="2000" dirty="0" smtClean="0"/>
              <a:t>rend away from having a lot of code in ROM towards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err="1" smtClean="0"/>
              <a:t>eg</a:t>
            </a:r>
            <a:r>
              <a:rPr lang="en-GB" altLang="nl-NL" sz="1800" dirty="0" smtClean="0"/>
              <a:t> just some library code or OS in ROM,                                        and all custom functionality (the ‘application’) in EEPROM </a:t>
            </a:r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5D48A12-E7E7-4265-8F62-7CC512C7B21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Other non-volatile memory types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/>
              <a:t>Modern alternatives for EEPROM and ROM</a:t>
            </a:r>
          </a:p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Flash</a:t>
            </a:r>
            <a:endParaRPr lang="en-GB" altLang="nl-NL" smtClean="0">
              <a:solidFill>
                <a:srgbClr val="3333CC"/>
              </a:solidFill>
            </a:endParaRP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800" smtClean="0"/>
              <a:t>writing 10 </a:t>
            </a:r>
            <a:r>
              <a:rPr lang="el-GR" altLang="nl-NL" sz="1800" smtClean="0"/>
              <a:t>μ</a:t>
            </a:r>
            <a:r>
              <a:rPr lang="en-GB" altLang="nl-NL" sz="1800" smtClean="0"/>
              <a:t>s instead of 3 -10 ms for EEPROM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800" smtClean="0"/>
              <a:t>programming voltage 12V, against 17V for EEPROM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800" smtClean="0"/>
              <a:t>&gt;100,000 writes, &gt;10 years data retention</a:t>
            </a:r>
          </a:p>
          <a:p>
            <a:pPr marL="739775" lvl="1" indent="-282575" eaLnBrk="1" hangingPunct="1">
              <a:spcBef>
                <a:spcPts val="400"/>
              </a:spcBef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600" smtClean="0"/>
              <a:t>Flash replacing ROM eliminates need for ROM mask &amp; reduces development time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  <a:p>
            <a:pPr marL="339725" indent="-339725" eaLnBrk="1" hangingPunct="1"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2000" smtClean="0">
                <a:solidFill>
                  <a:srgbClr val="3333CC"/>
                </a:solidFill>
              </a:rPr>
              <a:t>FRAM</a:t>
            </a:r>
            <a:r>
              <a:rPr lang="en-GB" altLang="nl-NL" sz="2000" smtClean="0"/>
              <a:t> (Ferro-electric RAM)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800" smtClean="0"/>
              <a:t>writing 100 ns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r>
              <a:rPr lang="en-GB" altLang="nl-NL" sz="1800" smtClean="0"/>
              <a:t>programming voltage 5V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</a:pPr>
            <a:endParaRPr lang="en-GB" altLang="nl-NL" smtClean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A6998B0-9ED3-4814-9C72-EE8FA2D84F79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Size matters!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Memory types also vary in </a:t>
            </a:r>
            <a:r>
              <a:rPr lang="en-GB" altLang="nl-NL" sz="2000" dirty="0" smtClean="0">
                <a:solidFill>
                  <a:srgbClr val="008000"/>
                </a:solidFill>
              </a:rPr>
              <a:t>amount of chip surface</a:t>
            </a:r>
            <a:r>
              <a:rPr lang="en-GB" altLang="nl-NL" sz="2000" dirty="0" smtClean="0"/>
              <a:t> per byte: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/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  RAM requires more space than EEPROM,  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  EEPROM requires more space than ROM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  <a:p>
            <a:pPr marL="0" indent="0" eaLnBrk="1" hangingPunct="1">
              <a:spcBef>
                <a:spcPts val="5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Size of chip is a major cost factor, hence little RAM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2000" dirty="0" smtClean="0"/>
              <a:t>                    </a:t>
            </a:r>
            <a:r>
              <a:rPr lang="en-US" altLang="nl-NL" sz="2000" dirty="0" smtClean="0">
                <a:solidFill>
                  <a:schemeClr val="accent2"/>
                </a:solidFill>
              </a:rPr>
              <a:t>Size  =  Money  </a:t>
            </a:r>
            <a:r>
              <a:rPr lang="en-GB" altLang="nl-NL" sz="2000" dirty="0" smtClean="0">
                <a:solidFill>
                  <a:schemeClr val="accent2"/>
                </a:solidFill>
              </a:rPr>
              <a:t> 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  <a:p>
            <a:pPr marL="339725" indent="-339725" eaLnBrk="1" hangingPunct="1"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/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497557D-9040-4AE6-8410-76124922FC09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Comparison of memory types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9D0041A-AEF5-485E-B6F1-1F80C9D0415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en-GB" altLang="nl-NL" sz="1400" smtClean="0"/>
          </a:p>
        </p:txBody>
      </p:sp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755650" y="1268413"/>
          <a:ext cx="7627937" cy="3001964"/>
        </p:xfrm>
        <a:graphic>
          <a:graphicData uri="http://schemas.openxmlformats.org/drawingml/2006/table">
            <a:tbl>
              <a:tblPr/>
              <a:tblGrid>
                <a:gridCol w="190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marL="91446" marR="91446" marT="45725" marB="45725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# of write/ erase cycles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writing time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typical size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14"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RAM</a:t>
                      </a:r>
                    </a:p>
                  </a:txBody>
                  <a:tcPr marL="90006" marR="90006" marT="46805" marB="4680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unlimited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70 ns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1700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14"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EEPROM</a:t>
                      </a:r>
                    </a:p>
                  </a:txBody>
                  <a:tcPr marL="90006" marR="90006" marT="46805" marB="4680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&gt;10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4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-10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6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3-10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  <a:cs typeface="Times New Roman" pitchFamily="16" charset="0"/>
                      </a:endParaRP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400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14"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Flash</a:t>
                      </a:r>
                    </a:p>
                  </a:txBody>
                  <a:tcPr marL="90006" marR="90006" marT="46805" marB="4680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&gt;10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5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10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s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14"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FRAM</a:t>
                      </a:r>
                    </a:p>
                  </a:txBody>
                  <a:tcPr marL="90006" marR="90006" marT="46805" marB="4680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&gt;10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100 ns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212"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ROM</a:t>
                      </a:r>
                    </a:p>
                  </a:txBody>
                  <a:tcPr marL="90006" marR="90006" marT="46805" marB="46805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-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-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2125" rtl="0" eaLnBrk="1" fontAlgn="base" latinLnBrk="0" hangingPunct="1">
                        <a:lnSpc>
                          <a:spcPct val="13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90538" algn="l"/>
                          <a:tab pos="982663" algn="l"/>
                          <a:tab pos="1474788" algn="l"/>
                          <a:tab pos="1966913" algn="l"/>
                          <a:tab pos="2459038" algn="l"/>
                          <a:tab pos="2951163" algn="l"/>
                          <a:tab pos="3443288" algn="l"/>
                          <a:tab pos="3935413" algn="l"/>
                          <a:tab pos="4427538" algn="l"/>
                          <a:tab pos="4919663" algn="l"/>
                          <a:tab pos="5411788" algn="l"/>
                          <a:tab pos="5903913" algn="l"/>
                          <a:tab pos="6396038" algn="l"/>
                          <a:tab pos="6888163" algn="l"/>
                          <a:tab pos="7380288" algn="l"/>
                          <a:tab pos="7872413" algn="l"/>
                          <a:tab pos="8364538" algn="l"/>
                          <a:tab pos="8856663" algn="l"/>
                          <a:tab pos="9348788" algn="l"/>
                          <a:tab pos="98409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100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Times New Roman" pitchFamily="16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90006" marR="90006" marT="46805" marB="4680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49" name="Text Box 85"/>
          <p:cNvSpPr txBox="1">
            <a:spLocks noChangeArrowheads="1"/>
          </p:cNvSpPr>
          <p:nvPr/>
        </p:nvSpPr>
        <p:spPr bwMode="auto">
          <a:xfrm>
            <a:off x="685800" y="4641850"/>
            <a:ext cx="74279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nl-NL" sz="1600" dirty="0" smtClean="0">
                <a:solidFill>
                  <a:srgbClr val="000000"/>
                </a:solidFill>
                <a:latin typeface="+mn-lt"/>
              </a:rPr>
              <a:t>source: W. </a:t>
            </a:r>
            <a:r>
              <a:rPr lang="en-GB" altLang="nl-NL" sz="1600" dirty="0" err="1" smtClean="0">
                <a:solidFill>
                  <a:srgbClr val="000000"/>
                </a:solidFill>
                <a:latin typeface="+mn-lt"/>
              </a:rPr>
              <a:t>Rankl</a:t>
            </a:r>
            <a:r>
              <a:rPr lang="en-GB" altLang="nl-NL" sz="1600" dirty="0" smtClean="0">
                <a:solidFill>
                  <a:srgbClr val="000000"/>
                </a:solidFill>
                <a:latin typeface="+mn-lt"/>
              </a:rPr>
              <a:t> &amp; W. </a:t>
            </a:r>
            <a:r>
              <a:rPr lang="en-GB" altLang="nl-NL" sz="1600" dirty="0" err="1" smtClean="0">
                <a:solidFill>
                  <a:srgbClr val="000000"/>
                </a:solidFill>
                <a:latin typeface="+mn-lt"/>
              </a:rPr>
              <a:t>Effling</a:t>
            </a:r>
            <a:r>
              <a:rPr lang="en-GB" altLang="nl-NL" sz="1600" dirty="0" smtClean="0">
                <a:solidFill>
                  <a:srgbClr val="000000"/>
                </a:solidFill>
                <a:latin typeface="+mn-lt"/>
              </a:rPr>
              <a:t>, Smartcard Handbook, 2</a:t>
            </a:r>
            <a:r>
              <a:rPr lang="en-GB" altLang="nl-NL" sz="1600" baseline="30000" dirty="0" smtClean="0">
                <a:solidFill>
                  <a:srgbClr val="000000"/>
                </a:solidFill>
                <a:latin typeface="+mn-lt"/>
              </a:rPr>
              <a:t>nd</a:t>
            </a:r>
            <a:r>
              <a:rPr lang="en-GB" altLang="nl-NL" sz="1600" dirty="0" smtClean="0">
                <a:solidFill>
                  <a:srgbClr val="000000"/>
                </a:solidFill>
                <a:latin typeface="+mn-lt"/>
              </a:rPr>
              <a:t> edition, 2000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nl-NL" sz="160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nl-NL" sz="1800" dirty="0">
                <a:solidFill>
                  <a:schemeClr val="accent2"/>
                </a:solidFill>
                <a:latin typeface="+mn-lt"/>
              </a:rPr>
              <a:t>T</a:t>
            </a:r>
            <a:r>
              <a:rPr lang="en-GB" altLang="nl-NL" sz="1800" dirty="0" smtClean="0">
                <a:solidFill>
                  <a:schemeClr val="accent2"/>
                </a:solidFill>
                <a:latin typeface="+mn-lt"/>
              </a:rPr>
              <a:t>hese numbers give a rough impression, but are outdated 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Exit smart cards?</a:t>
            </a:r>
          </a:p>
        </p:txBody>
      </p:sp>
      <p:pic>
        <p:nvPicPr>
          <p:cNvPr id="8195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85875"/>
            <a:ext cx="35496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6050"/>
            <a:ext cx="37068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435600" y="3567113"/>
            <a:ext cx="29003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 err="1">
                <a:solidFill>
                  <a:schemeClr val="tx1"/>
                </a:solidFill>
                <a:latin typeface="+mn-lt"/>
              </a:rPr>
              <a:t>mDL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(mobile Driving License)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517650" y="3789363"/>
            <a:ext cx="20843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mobile payments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39750" y="4652963"/>
            <a:ext cx="76596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This may use </a:t>
            </a:r>
            <a:r>
              <a:rPr lang="en-GB" sz="2000" dirty="0">
                <a:solidFill>
                  <a:schemeClr val="accent2"/>
                </a:solidFill>
                <a:latin typeface="+mj-lt"/>
              </a:rPr>
              <a:t>secure hardware inside the </a:t>
            </a:r>
            <a:r>
              <a:rPr lang="en-GB" sz="2000" dirty="0" smtClean="0">
                <a:solidFill>
                  <a:schemeClr val="accent2"/>
                </a:solidFill>
                <a:latin typeface="+mj-lt"/>
              </a:rPr>
              <a:t>mobile phone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: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GB" sz="2000" dirty="0">
                <a:solidFill>
                  <a:srgbClr val="008000"/>
                </a:solidFill>
                <a:latin typeface="+mj-lt"/>
              </a:rPr>
              <a:t>Apple Secure Enclave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or </a:t>
            </a:r>
            <a:r>
              <a:rPr lang="en-GB" sz="2000" dirty="0">
                <a:solidFill>
                  <a:srgbClr val="008000"/>
                </a:solidFill>
                <a:latin typeface="+mj-lt"/>
              </a:rPr>
              <a:t>Android hardware-backed </a:t>
            </a:r>
            <a:r>
              <a:rPr lang="en-GB" sz="2000" dirty="0" err="1">
                <a:solidFill>
                  <a:srgbClr val="008000"/>
                </a:solidFill>
                <a:latin typeface="+mj-lt"/>
              </a:rPr>
              <a:t>keystore</a:t>
            </a:r>
            <a:endParaRPr lang="en-GB" sz="2000" dirty="0">
              <a:solidFill>
                <a:srgbClr val="008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Memory Management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Responsible for allocating memory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/>
              <a:t>Possibly also for some </a:t>
            </a:r>
            <a:r>
              <a:rPr lang="en-GB" altLang="nl-NL" sz="2000" dirty="0" smtClean="0">
                <a:solidFill>
                  <a:srgbClr val="008000"/>
                </a:solidFill>
              </a:rPr>
              <a:t>memory access control</a:t>
            </a:r>
            <a:r>
              <a:rPr lang="en-GB" altLang="nl-NL" sz="2000" dirty="0" smtClean="0"/>
              <a:t>, </a:t>
            </a:r>
            <a:r>
              <a:rPr lang="en-GB" altLang="nl-NL" sz="1800" dirty="0" err="1" smtClean="0"/>
              <a:t>eg</a:t>
            </a:r>
            <a:endParaRPr lang="en-GB" altLang="nl-NL" sz="2000" dirty="0" smtClean="0"/>
          </a:p>
          <a:p>
            <a:pPr marL="739775" lvl="1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between the different types of memory (</a:t>
            </a:r>
            <a:r>
              <a:rPr lang="en-GB" altLang="nl-NL" sz="1800" dirty="0" err="1" smtClean="0"/>
              <a:t>eg</a:t>
            </a:r>
            <a:r>
              <a:rPr lang="en-GB" altLang="nl-NL" sz="1800" dirty="0" smtClean="0"/>
              <a:t> stack, program data, and code)</a:t>
            </a:r>
          </a:p>
          <a:p>
            <a:pPr marL="739775" lvl="1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between application code and the operating system (OS)</a:t>
            </a:r>
          </a:p>
          <a:p>
            <a:pPr marL="739775" lvl="1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 smtClean="0"/>
              <a:t>between applications, for cards that allow multiple applications to be installed</a:t>
            </a:r>
          </a:p>
          <a:p>
            <a:pPr marL="739775" lvl="1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200" dirty="0" smtClean="0"/>
          </a:p>
          <a:p>
            <a:pPr marL="739775" lvl="1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/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2778ED0-0DC3-4E56-9D12-6C84C2EB3B5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30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Clock circuit &amp; charge pump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chemeClr val="accent2"/>
                </a:solidFill>
              </a:rPr>
              <a:t>Charge pump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to generate EEPROM programming voltage</a:t>
            </a: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chemeClr val="accent2"/>
                </a:solidFill>
              </a:rPr>
              <a:t>Clock circuit 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eg. division of the external clock signal to get a lower clock frequency for I/O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Typical clock speed 8-13.5 MHz</a:t>
            </a:r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 smtClean="0"/>
          </a:p>
          <a:p>
            <a:pPr marL="339725" indent="-339725" eaLnBrk="1" hangingPunct="1"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 smtClean="0"/>
              <a:t>Esp. for SIM cards: the processor can go into sleep-mode, where clock pulse is stopped, to reduce power consumption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4DA4A68-D8F1-4E88-99E7-6261EF1F7555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31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Test &amp; Security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>
                <a:solidFill>
                  <a:schemeClr val="accent2"/>
                </a:solidFill>
              </a:rPr>
              <a:t>Self-test hardware &amp; software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checking if all RAM &amp; EEPROM cells work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checksums for ROM and static EEPROM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Possible additional </a:t>
            </a:r>
            <a:r>
              <a:rPr lang="en-GB" altLang="nl-NL" sz="2000" smtClean="0">
                <a:solidFill>
                  <a:schemeClr val="accent2"/>
                </a:solidFill>
              </a:rPr>
              <a:t>monitoring and response against attacks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 smtClean="0"/>
              <a:t>Test functionality is a security risk and may partly have to be disabled before personalisation! </a:t>
            </a:r>
          </a:p>
          <a:p>
            <a:pPr marL="739775" lvl="1" indent="-282575" eaLnBrk="1" hangingPunct="1"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mtClean="0"/>
              <a:t>by writing EEPROM, blowing fuses, or even physically removing hardware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mtClean="0"/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40C6311-1886-41B1-86FF-0562C2A5CBEE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32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Random Number Generation (RNG)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Needed for </a:t>
            </a:r>
            <a:r>
              <a:rPr lang="en-GB" sz="2000" dirty="0" smtClean="0">
                <a:solidFill>
                  <a:schemeClr val="accent2"/>
                </a:solidFill>
              </a:rPr>
              <a:t>key generation </a:t>
            </a:r>
            <a:r>
              <a:rPr lang="en-GB" sz="2000" dirty="0" smtClean="0"/>
              <a:t>&amp; </a:t>
            </a:r>
            <a:r>
              <a:rPr lang="en-GB" sz="2000" dirty="0" smtClean="0">
                <a:solidFill>
                  <a:schemeClr val="accent2"/>
                </a:solidFill>
              </a:rPr>
              <a:t>fresh </a:t>
            </a:r>
            <a:r>
              <a:rPr lang="en-GB" sz="2000" dirty="0" err="1" smtClean="0">
                <a:solidFill>
                  <a:schemeClr val="accent2"/>
                </a:solidFill>
              </a:rPr>
              <a:t>nonces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339725" indent="-339725" eaLnBrk="1" hangingPunct="1"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Typically </a:t>
            </a:r>
            <a:r>
              <a:rPr lang="en-GB" sz="2000" dirty="0" smtClean="0">
                <a:solidFill>
                  <a:schemeClr val="accent2"/>
                </a:solidFill>
              </a:rPr>
              <a:t>pseudo RNG (PRNG)</a:t>
            </a:r>
            <a:r>
              <a:rPr lang="en-GB" sz="2000" dirty="0" smtClean="0"/>
              <a:t> in software</a:t>
            </a:r>
          </a:p>
          <a:p>
            <a:pPr marL="739775" lvl="1" indent="-282575" eaLnBrk="1" hangingPunct="1"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True RNG that is immune to external influence is hard to realise in hardware</a:t>
            </a:r>
          </a:p>
          <a:p>
            <a:pPr marL="339725" indent="-339725" eaLnBrk="1" hangingPunct="1">
              <a:spcBef>
                <a:spcPts val="50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 smtClean="0"/>
              <a:t>NB different cards of same production batch should produce </a:t>
            </a:r>
            <a:r>
              <a:rPr lang="en-GB" sz="2000" i="1" dirty="0" smtClean="0"/>
              <a:t>different</a:t>
            </a:r>
            <a:r>
              <a:rPr lang="en-GB" sz="2000" dirty="0" smtClean="0"/>
              <a:t> sequences of random numbers</a:t>
            </a:r>
          </a:p>
          <a:p>
            <a:pPr marL="739775" lvl="1" indent="-282575" eaLnBrk="1" hangingPunct="1"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PRNG using seed (stored in EEPROM) supplied as part of OS initialisation</a:t>
            </a:r>
          </a:p>
          <a:p>
            <a:pPr marL="739775" lvl="1" indent="-282575" eaLnBrk="1" hangingPunct="1"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marL="339725" indent="-282575" eaLnBrk="1" hangingPunct="1">
              <a:buFont typeface="Times New Roman" pitchFamily="1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i="1" dirty="0" smtClean="0"/>
              <a:t>Potential hardware security problem with storing PNRG state in EEPROM? </a:t>
            </a:r>
          </a:p>
          <a:p>
            <a:pPr marL="339725" indent="-282575" eaLnBrk="1" hangingPunct="1"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i="1" dirty="0" smtClean="0"/>
              <a:t>    What if this EEPROM wears out after generating lots of random numbers? Card may have to check for this !!</a:t>
            </a:r>
          </a:p>
          <a:p>
            <a:pPr marL="739775" lvl="1" indent="-282575" eaLnBrk="1" hangingPunct="1"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4FFFAD6-EB1E-4C1F-B65F-5B2F5632E30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33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NB nonces vs randoms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altLang="en-US" sz="2000" dirty="0" smtClean="0"/>
              <a:t>Many security protocols require the use of </a:t>
            </a:r>
            <a:r>
              <a:rPr lang="en-GB" altLang="en-US" sz="2000" dirty="0" err="1" smtClean="0">
                <a:solidFill>
                  <a:schemeClr val="accent2"/>
                </a:solidFill>
              </a:rPr>
              <a:t>nonces</a:t>
            </a:r>
            <a:r>
              <a:rPr lang="en-GB" altLang="en-US" sz="2000" dirty="0" smtClean="0"/>
              <a:t> (</a:t>
            </a:r>
            <a:r>
              <a:rPr lang="en-GB" altLang="en-US" sz="2000" dirty="0" smtClean="0">
                <a:solidFill>
                  <a:schemeClr val="accent2"/>
                </a:solidFill>
              </a:rPr>
              <a:t>n</a:t>
            </a:r>
            <a:r>
              <a:rPr lang="en-GB" altLang="en-US" sz="2000" dirty="0" smtClean="0"/>
              <a:t>umbers only used </a:t>
            </a:r>
            <a:r>
              <a:rPr lang="en-GB" altLang="en-US" sz="2000" dirty="0" smtClean="0">
                <a:solidFill>
                  <a:schemeClr val="accent2"/>
                </a:solidFill>
              </a:rPr>
              <a:t>once</a:t>
            </a:r>
            <a:r>
              <a:rPr lang="en-GB" altLang="en-US" sz="2000" dirty="0" smtClean="0"/>
              <a:t>) </a:t>
            </a:r>
          </a:p>
          <a:p>
            <a:pPr lvl="1">
              <a:defRPr/>
            </a:pPr>
            <a:r>
              <a:rPr lang="en-GB" altLang="en-US" sz="1800" dirty="0" smtClean="0"/>
              <a:t>to </a:t>
            </a:r>
            <a:r>
              <a:rPr lang="en-GB" altLang="en-US" sz="1800" dirty="0" smtClean="0">
                <a:solidFill>
                  <a:srgbClr val="008000"/>
                </a:solidFill>
              </a:rPr>
              <a:t>prevent</a:t>
            </a:r>
            <a:r>
              <a:rPr lang="en-GB" altLang="en-US" sz="1800" dirty="0" smtClean="0"/>
              <a:t> </a:t>
            </a:r>
            <a:r>
              <a:rPr lang="en-GB" altLang="en-US" sz="1800" dirty="0" smtClean="0">
                <a:solidFill>
                  <a:srgbClr val="008000"/>
                </a:solidFill>
              </a:rPr>
              <a:t>replay attacks</a:t>
            </a:r>
            <a:r>
              <a:rPr lang="en-GB" altLang="en-US" sz="1800" dirty="0" smtClean="0"/>
              <a:t> (aka </a:t>
            </a:r>
            <a:r>
              <a:rPr lang="en-GB" altLang="en-US" sz="1800" dirty="0" smtClean="0">
                <a:solidFill>
                  <a:srgbClr val="008000"/>
                </a:solidFill>
              </a:rPr>
              <a:t>ensure freshness</a:t>
            </a:r>
            <a:r>
              <a:rPr lang="en-GB" altLang="en-US" sz="1800" dirty="0" smtClean="0"/>
              <a:t>)</a:t>
            </a:r>
          </a:p>
          <a:p>
            <a:pPr>
              <a:defRPr/>
            </a:pPr>
            <a:endParaRPr lang="en-GB" altLang="en-US" sz="2000" dirty="0" smtClean="0"/>
          </a:p>
          <a:p>
            <a:pPr>
              <a:defRPr/>
            </a:pPr>
            <a:r>
              <a:rPr lang="en-GB" altLang="en-US" sz="2000" dirty="0" smtClean="0">
                <a:solidFill>
                  <a:schemeClr val="accent2"/>
                </a:solidFill>
              </a:rPr>
              <a:t>Random numbers </a:t>
            </a:r>
            <a:r>
              <a:rPr lang="en-GB" altLang="en-US" sz="2000" dirty="0" smtClean="0"/>
              <a:t>are only one of the ways to generate </a:t>
            </a:r>
            <a:r>
              <a:rPr lang="en-GB" altLang="en-US" sz="2000" dirty="0" err="1" smtClean="0"/>
              <a:t>nonces</a:t>
            </a:r>
            <a:endParaRPr lang="en-GB" altLang="en-US" sz="2000" dirty="0" smtClean="0"/>
          </a:p>
          <a:p>
            <a:pPr>
              <a:defRPr/>
            </a:pPr>
            <a:endParaRPr lang="en-GB" altLang="en-US" sz="2000" dirty="0" smtClean="0"/>
          </a:p>
          <a:p>
            <a:pPr>
              <a:defRPr/>
            </a:pPr>
            <a:r>
              <a:rPr lang="en-GB" altLang="en-US" sz="2000" dirty="0" smtClean="0"/>
              <a:t>Another way is to simply have </a:t>
            </a:r>
            <a:r>
              <a:rPr lang="en-GB" altLang="en-US" sz="2000" dirty="0" smtClean="0">
                <a:solidFill>
                  <a:schemeClr val="accent2"/>
                </a:solidFill>
              </a:rPr>
              <a:t>an</a:t>
            </a:r>
            <a:r>
              <a:rPr lang="en-GB" altLang="en-US" sz="2000" dirty="0" smtClean="0"/>
              <a:t> </a:t>
            </a:r>
            <a:r>
              <a:rPr lang="en-GB" altLang="en-US" sz="2000" dirty="0" smtClean="0">
                <a:solidFill>
                  <a:schemeClr val="accent2"/>
                </a:solidFill>
              </a:rPr>
              <a:t>increasing counter </a:t>
            </a:r>
          </a:p>
          <a:p>
            <a:pPr lvl="1">
              <a:defRPr/>
            </a:pPr>
            <a:r>
              <a:rPr lang="en-GB" altLang="en-US" sz="1800" dirty="0" err="1" smtClean="0"/>
              <a:t>Eg</a:t>
            </a:r>
            <a:r>
              <a:rPr lang="en-GB" altLang="en-US" sz="1800" dirty="0" smtClean="0"/>
              <a:t>, your bank cards all use have a counter that is included in integrity &amp; non-repudiation checks</a:t>
            </a:r>
          </a:p>
          <a:p>
            <a:pPr lvl="1">
              <a:defRPr/>
            </a:pPr>
            <a:r>
              <a:rPr lang="en-GB" altLang="en-US" sz="1800" dirty="0" smtClean="0"/>
              <a:t>Wrapping around after an integer overflow is a security risk for such counters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Random Number Generation (RNG)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000" smtClean="0"/>
              <a:t>Tested eg according </a:t>
            </a:r>
            <a:r>
              <a:rPr lang="en-GB" altLang="nl-NL" sz="2000" smtClean="0">
                <a:solidFill>
                  <a:schemeClr val="tx1"/>
                </a:solidFill>
              </a:rPr>
              <a:t>to</a:t>
            </a:r>
            <a:r>
              <a:rPr lang="en-GB" altLang="nl-NL" sz="2000" smtClean="0">
                <a:solidFill>
                  <a:schemeClr val="accent2"/>
                </a:solidFill>
              </a:rPr>
              <a:t> FIPS 140-1 </a:t>
            </a:r>
            <a:r>
              <a:rPr lang="en-GB" altLang="nl-NL" sz="2000" smtClean="0"/>
              <a:t>which states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000" smtClean="0"/>
              <a:t>single stream of 20,000 consecutive bits must pass</a:t>
            </a:r>
          </a:p>
          <a:p>
            <a:pPr marL="739775" lvl="1" indent="-282575" eaLnBrk="1" hangingPunct="1">
              <a:buClr>
                <a:schemeClr val="tx1"/>
              </a:buClr>
              <a:buFont typeface="Comic Sans MS" panose="030F0702030302020204" pitchFamily="66" charset="0"/>
              <a:buChar char="–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chemeClr val="accent2"/>
                </a:solidFill>
              </a:rPr>
              <a:t>monobit test</a:t>
            </a:r>
            <a:r>
              <a:rPr lang="en-GB" altLang="nl-NL" smtClean="0"/>
              <a:t>: 9,546 &lt; # ones &lt; 10,346</a:t>
            </a:r>
          </a:p>
          <a:p>
            <a:pPr marL="739775" lvl="1" indent="-282575" eaLnBrk="1" hangingPunct="1">
              <a:buClr>
                <a:schemeClr val="tx1"/>
              </a:buClr>
              <a:buFont typeface="Comic Sans MS" panose="030F0702030302020204" pitchFamily="66" charset="0"/>
              <a:buChar char="–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chemeClr val="accent2"/>
                </a:solidFill>
              </a:rPr>
              <a:t>poker test</a:t>
            </a:r>
            <a:r>
              <a:rPr lang="en-GB" altLang="nl-NL" smtClean="0"/>
              <a:t>: frequency of 4 bits patterns:</a:t>
            </a:r>
          </a:p>
          <a:p>
            <a:pPr lvl="2" eaLnBrk="1" hangingPunct="1">
              <a:buClr>
                <a:schemeClr val="tx1"/>
              </a:buClr>
              <a:buFont typeface="Comic Sans MS" panose="030F0702030302020204" pitchFamily="66" charset="0"/>
              <a:buChar char="•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1800" smtClean="0"/>
              <a:t>divide in 5000 4 bits segments, </a:t>
            </a:r>
          </a:p>
          <a:p>
            <a:pPr lvl="2" eaLnBrk="1" hangingPunct="1">
              <a:buClr>
                <a:schemeClr val="tx1"/>
              </a:buClr>
              <a:buFont typeface="Comic Sans MS" panose="030F0702030302020204" pitchFamily="66" charset="0"/>
              <a:buChar char="•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1800" smtClean="0"/>
              <a:t>calculate f(p) = # of occurrence of 4 bits pattern p</a:t>
            </a:r>
          </a:p>
          <a:p>
            <a:pPr lvl="2" eaLnBrk="1" hangingPunct="1">
              <a:buClr>
                <a:schemeClr val="tx1"/>
              </a:buClr>
              <a:buFont typeface="Comic Sans MS" panose="030F0702030302020204" pitchFamily="66" charset="0"/>
              <a:buChar char="•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1800" smtClean="0"/>
              <a:t>1.03 &lt; X &lt; 57.4, where X is 16/5000*</a:t>
            </a:r>
            <a:r>
              <a:rPr lang="el-GR" altLang="nl-NL" sz="1800" smtClean="0"/>
              <a:t>Σ</a:t>
            </a:r>
            <a:r>
              <a:rPr lang="en-US" altLang="nl-NL" sz="1800" baseline="-25000" smtClean="0"/>
              <a:t>p</a:t>
            </a:r>
            <a:r>
              <a:rPr lang="en-GB" altLang="nl-NL" sz="1800" smtClean="0"/>
              <a:t>f(p)</a:t>
            </a:r>
            <a:r>
              <a:rPr lang="en-GB" altLang="nl-NL" sz="1800" baseline="30000" smtClean="0"/>
              <a:t>2</a:t>
            </a:r>
            <a:r>
              <a:rPr lang="en-GB" altLang="nl-NL" sz="1800" smtClean="0"/>
              <a:t>-5000</a:t>
            </a:r>
          </a:p>
          <a:p>
            <a:pPr marL="739775" lvl="1" indent="-282575" eaLnBrk="1" hangingPunct="1">
              <a:buClr>
                <a:schemeClr val="tx1"/>
              </a:buClr>
              <a:buFont typeface="Comic Sans MS" panose="030F0702030302020204" pitchFamily="66" charset="0"/>
              <a:buChar char="–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chemeClr val="accent2"/>
                </a:solidFill>
              </a:rPr>
              <a:t>run test</a:t>
            </a:r>
            <a:r>
              <a:rPr lang="en-GB" altLang="nl-NL" smtClean="0"/>
              <a:t>: requirements of runs (sequence of all 0's or all 1's) of lengths 1-6</a:t>
            </a:r>
          </a:p>
          <a:p>
            <a:pPr marL="739775" lvl="1" indent="-282575" eaLnBrk="1" hangingPunct="1">
              <a:buClr>
                <a:schemeClr val="tx1"/>
              </a:buClr>
              <a:buFont typeface="Comic Sans MS" panose="030F0702030302020204" pitchFamily="66" charset="0"/>
              <a:buChar char="–"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chemeClr val="accent2"/>
                </a:solidFill>
              </a:rPr>
              <a:t>long run test</a:t>
            </a:r>
            <a:r>
              <a:rPr lang="en-GB" altLang="nl-NL" smtClean="0"/>
              <a:t>: no runs </a:t>
            </a:r>
            <a:r>
              <a:rPr lang="en-GB" altLang="nl-NL" smtClean="0">
                <a:latin typeface="Symbol" panose="05050102010706020507" pitchFamily="18" charset="2"/>
              </a:rPr>
              <a:t></a:t>
            </a:r>
            <a:r>
              <a:rPr lang="en-GB" altLang="nl-NL" smtClean="0"/>
              <a:t> 34</a:t>
            </a:r>
          </a:p>
          <a:p>
            <a:pPr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3D000E4-E590-4C22-BAAE-744779BBB6B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35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use smartcards?</a:t>
            </a:r>
          </a:p>
        </p:txBody>
      </p:sp>
      <p:sp>
        <p:nvSpPr>
          <p:cNvPr id="9219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2000" i="1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0238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use smartcards?</a:t>
            </a:r>
          </a:p>
        </p:txBody>
      </p:sp>
      <p:sp>
        <p:nvSpPr>
          <p:cNvPr id="9219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i="1" smtClean="0"/>
              <a:t>What are the security objectives?</a:t>
            </a:r>
          </a:p>
          <a:p>
            <a:endParaRPr lang="en-GB" altLang="en-US" sz="2000" i="1" smtClean="0"/>
          </a:p>
          <a:p>
            <a:r>
              <a:rPr lang="en-GB" altLang="en-US" sz="2000" i="1" smtClean="0"/>
              <a:t>What are the capabilities of the smartcard that let it realise these objectives?</a:t>
            </a:r>
          </a:p>
          <a:p>
            <a:endParaRPr lang="en-GB" altLang="en-US" sz="2000" i="1" smtClean="0"/>
          </a:p>
          <a:p>
            <a:r>
              <a:rPr lang="en-GB" altLang="en-US" sz="2000" i="1" smtClean="0"/>
              <a:t>How are these security objectives guaranteed?</a:t>
            </a:r>
          </a:p>
          <a:p>
            <a:endParaRPr lang="en-GB" altLang="en-US" sz="2000" i="1" smtClean="0"/>
          </a:p>
          <a:p>
            <a:r>
              <a:rPr lang="en-GB" altLang="en-US" sz="2000" i="1" smtClean="0"/>
              <a:t>What are the security assumptions all this relies on?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0238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Security objectives 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I</a:t>
            </a:r>
            <a:r>
              <a:rPr lang="en-GB" sz="2000" dirty="0" smtClean="0">
                <a:solidFill>
                  <a:schemeClr val="accent2"/>
                </a:solidFill>
              </a:rPr>
              <a:t>dentification</a:t>
            </a:r>
            <a:r>
              <a:rPr lang="en-GB" sz="2000" dirty="0" smtClean="0"/>
              <a:t>    </a:t>
            </a:r>
            <a:r>
              <a:rPr lang="en-GB" sz="1800" dirty="0" smtClean="0"/>
              <a:t>of the card and/or the card holder</a:t>
            </a:r>
          </a:p>
          <a:p>
            <a:pPr lvl="1">
              <a:defRPr/>
            </a:pPr>
            <a:endParaRPr lang="en-GB" sz="1800" dirty="0" smtClean="0"/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Authentication    </a:t>
            </a:r>
            <a:r>
              <a:rPr lang="en-GB" sz="1800" dirty="0" smtClean="0"/>
              <a:t>of the card and/or the card holder  </a:t>
            </a:r>
            <a:endParaRPr lang="en-GB" dirty="0"/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Non-repudiation</a:t>
            </a:r>
            <a:r>
              <a:rPr lang="en-GB" sz="2000" dirty="0" smtClean="0"/>
              <a:t>   </a:t>
            </a:r>
            <a:r>
              <a:rPr lang="en-GB" sz="1800" dirty="0" smtClean="0"/>
              <a:t>of some action </a:t>
            </a:r>
          </a:p>
          <a:p>
            <a:pPr lvl="1">
              <a:defRPr/>
            </a:pPr>
            <a:r>
              <a:rPr lang="en-GB" sz="1600" dirty="0" smtClean="0"/>
              <a:t>In Dutch: </a:t>
            </a:r>
            <a:r>
              <a:rPr lang="en-GB" sz="1600" dirty="0" err="1" smtClean="0"/>
              <a:t>onweerlegbaarheid</a:t>
            </a:r>
            <a:endParaRPr lang="en-GB" dirty="0" smtClean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Integrity</a:t>
            </a:r>
            <a:r>
              <a:rPr lang="en-GB" sz="2000" dirty="0" smtClean="0"/>
              <a:t> – of the </a:t>
            </a:r>
            <a:r>
              <a:rPr lang="en-GB" sz="2000" dirty="0" smtClean="0">
                <a:solidFill>
                  <a:srgbClr val="008000"/>
                </a:solidFill>
              </a:rPr>
              <a:t>software</a:t>
            </a:r>
            <a:r>
              <a:rPr lang="en-GB" sz="2000" dirty="0" smtClean="0"/>
              <a:t> &amp; </a:t>
            </a:r>
            <a:r>
              <a:rPr lang="en-GB" sz="2000" dirty="0" smtClean="0">
                <a:solidFill>
                  <a:srgbClr val="008000"/>
                </a:solidFill>
              </a:rPr>
              <a:t>data</a:t>
            </a:r>
            <a:r>
              <a:rPr lang="en-GB" sz="2000" dirty="0" smtClean="0"/>
              <a:t> on the card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Confidentiality </a:t>
            </a:r>
            <a:r>
              <a:rPr lang="en-GB" sz="2000" dirty="0" smtClean="0"/>
              <a:t>– esp. of the </a:t>
            </a:r>
            <a:r>
              <a:rPr lang="en-GB" sz="2000" dirty="0" smtClean="0">
                <a:solidFill>
                  <a:srgbClr val="008000"/>
                </a:solidFill>
              </a:rPr>
              <a:t>data</a:t>
            </a:r>
            <a:r>
              <a:rPr lang="en-GB" sz="2000" dirty="0" smtClean="0"/>
              <a:t> on the card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400" dirty="0" smtClean="0"/>
              <a:t>How to achieve authentication or non-repudiation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idx="1"/>
          </p:nvPr>
        </p:nvSpPr>
        <p:spPr>
          <a:xfrm>
            <a:off x="755650" y="3816350"/>
            <a:ext cx="7769225" cy="2016125"/>
          </a:xfrm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2000" i="1" dirty="0" smtClean="0"/>
              <a:t>If</a:t>
            </a:r>
            <a:r>
              <a:rPr lang="en-US" altLang="nl-NL" sz="2000" dirty="0" smtClean="0"/>
              <a:t> card can perform encryption,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2000" dirty="0"/>
              <a:t> </a:t>
            </a:r>
            <a:r>
              <a:rPr lang="en-US" altLang="nl-NL" sz="2000" dirty="0" smtClean="0"/>
              <a:t>    then the private key</a:t>
            </a:r>
            <a:r>
              <a:rPr lang="en-US" altLang="nl-NL" sz="2000" dirty="0" smtClean="0">
                <a:solidFill>
                  <a:srgbClr val="008000"/>
                </a:solidFill>
              </a:rPr>
              <a:t> </a:t>
            </a:r>
            <a:r>
              <a:rPr lang="en-US" altLang="nl-NL" sz="2000" dirty="0" smtClean="0">
                <a:solidFill>
                  <a:srgbClr val="FF0000"/>
                </a:solidFill>
              </a:rPr>
              <a:t>K</a:t>
            </a:r>
            <a:r>
              <a:rPr lang="en-US" altLang="nl-NL" sz="2000" dirty="0" smtClean="0">
                <a:solidFill>
                  <a:srgbClr val="3333CC"/>
                </a:solidFill>
              </a:rPr>
              <a:t> </a:t>
            </a:r>
            <a:r>
              <a:rPr lang="en-US" altLang="nl-NL" sz="2000" i="1" dirty="0" smtClean="0"/>
              <a:t>never 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has to leave the card</a:t>
            </a:r>
          </a:p>
          <a:p>
            <a:pPr marL="339725" indent="-339725" eaLnBrk="1" hangingPunct="1">
              <a:lnSpc>
                <a:spcPct val="6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/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2000" dirty="0" smtClean="0"/>
              <a:t>The </a:t>
            </a:r>
            <a:r>
              <a:rPr lang="en-US" altLang="nl-NL" sz="2000" dirty="0" smtClean="0">
                <a:solidFill>
                  <a:srgbClr val="008000"/>
                </a:solidFill>
              </a:rPr>
              <a:t>card issuer </a:t>
            </a:r>
            <a:r>
              <a:rPr lang="en-US" altLang="nl-NL" sz="2000" dirty="0" smtClean="0"/>
              <a:t>does not have to trust the </a:t>
            </a:r>
            <a:r>
              <a:rPr lang="en-US" altLang="nl-NL" sz="2000" dirty="0" smtClean="0">
                <a:solidFill>
                  <a:srgbClr val="008000"/>
                </a:solidFill>
              </a:rPr>
              <a:t>network</a:t>
            </a:r>
            <a:r>
              <a:rPr lang="en-US" altLang="nl-NL" sz="2000" dirty="0" smtClean="0"/>
              <a:t>, the </a:t>
            </a:r>
            <a:r>
              <a:rPr lang="en-US" altLang="nl-NL" sz="2000" dirty="0" smtClean="0">
                <a:solidFill>
                  <a:srgbClr val="008000"/>
                </a:solidFill>
              </a:rPr>
              <a:t>terminal</a:t>
            </a:r>
            <a:r>
              <a:rPr lang="en-US" altLang="nl-NL" sz="2000" dirty="0" smtClean="0"/>
              <a:t>, or the </a:t>
            </a:r>
            <a:r>
              <a:rPr lang="en-US" altLang="nl-NL" sz="2000" dirty="0" smtClean="0">
                <a:solidFill>
                  <a:srgbClr val="008000"/>
                </a:solidFill>
              </a:rPr>
              <a:t>card holder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>
              <a:solidFill>
                <a:srgbClr val="008000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/>
              <a:t>T</a:t>
            </a:r>
            <a:r>
              <a:rPr lang="en-US" altLang="nl-NL" sz="1800" dirty="0" smtClean="0"/>
              <a:t>he </a:t>
            </a:r>
            <a:r>
              <a:rPr lang="en-US" altLang="nl-NL" sz="1800" dirty="0"/>
              <a:t>card </a:t>
            </a:r>
            <a:r>
              <a:rPr lang="en-US" altLang="nl-NL" sz="1800" dirty="0" smtClean="0"/>
              <a:t>can also </a:t>
            </a:r>
            <a:r>
              <a:rPr lang="en-US" altLang="nl-NL" sz="1800" dirty="0">
                <a:solidFill>
                  <a:schemeClr val="accent2"/>
                </a:solidFill>
              </a:rPr>
              <a:t>sign</a:t>
            </a:r>
            <a:r>
              <a:rPr lang="en-US" altLang="nl-NL" sz="1800" dirty="0"/>
              <a:t> a message </a:t>
            </a:r>
            <a:r>
              <a:rPr lang="en-US" altLang="nl-NL" sz="1800" dirty="0" smtClean="0"/>
              <a:t>using asymmetric crypto, </a:t>
            </a:r>
            <a:r>
              <a:rPr lang="en-US" altLang="nl-NL" sz="1800" dirty="0"/>
              <a:t>or </a:t>
            </a:r>
            <a:r>
              <a:rPr lang="en-US" altLang="nl-NL" sz="1800" dirty="0">
                <a:solidFill>
                  <a:schemeClr val="accent2"/>
                </a:solidFill>
              </a:rPr>
              <a:t>compute a </a:t>
            </a:r>
            <a:r>
              <a:rPr lang="en-US" altLang="nl-NL" sz="1800" dirty="0" smtClean="0">
                <a:solidFill>
                  <a:schemeClr val="accent2"/>
                </a:solidFill>
              </a:rPr>
              <a:t>MAC</a:t>
            </a:r>
            <a:r>
              <a:rPr lang="en-US" altLang="nl-NL" sz="1800" dirty="0" smtClean="0"/>
              <a:t> using symmetric crypto.</a:t>
            </a:r>
            <a:endParaRPr lang="en-US" altLang="nl-NL" sz="1800" dirty="0"/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>
              <a:solidFill>
                <a:srgbClr val="008000"/>
              </a:solidFill>
            </a:endParaRP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2466E6C-4730-4FBF-8D13-DC4D0526CE0E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en-GB" altLang="nl-NL" sz="1400" smtClean="0"/>
          </a:p>
        </p:txBody>
      </p:sp>
      <p:grpSp>
        <p:nvGrpSpPr>
          <p:cNvPr id="11269" name="Group 2"/>
          <p:cNvGrpSpPr>
            <a:grpSpLocks/>
          </p:cNvGrpSpPr>
          <p:nvPr/>
        </p:nvGrpSpPr>
        <p:grpSpPr bwMode="auto">
          <a:xfrm>
            <a:off x="1116013" y="1482725"/>
            <a:ext cx="7204075" cy="1905000"/>
            <a:chOff x="1143000" y="1828800"/>
            <a:chExt cx="7204075" cy="1905000"/>
          </a:xfrm>
        </p:grpSpPr>
        <p:sp>
          <p:nvSpPr>
            <p:cNvPr id="11270" name="AutoShape 1"/>
            <p:cNvSpPr>
              <a:spLocks noChangeArrowheads="1"/>
            </p:cNvSpPr>
            <p:nvPr/>
          </p:nvSpPr>
          <p:spPr bwMode="auto">
            <a:xfrm>
              <a:off x="1143000" y="1828800"/>
              <a:ext cx="3048000" cy="19050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  <p:sp>
          <p:nvSpPr>
            <p:cNvPr id="11271" name="Rectangle 2"/>
            <p:cNvSpPr>
              <a:spLocks noChangeArrowheads="1"/>
            </p:cNvSpPr>
            <p:nvPr/>
          </p:nvSpPr>
          <p:spPr bwMode="auto">
            <a:xfrm>
              <a:off x="1371600" y="2286000"/>
              <a:ext cx="838200" cy="9906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4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en-US" altLang="nl-NL" sz="2000">
                  <a:solidFill>
                    <a:srgbClr val="FFFFFF"/>
                  </a:solidFill>
                </a:rPr>
                <a:t>private</a:t>
              </a:r>
            </a:p>
            <a:p>
              <a:pPr algn="ctr"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en-US" altLang="nl-NL" sz="2000">
                  <a:solidFill>
                    <a:srgbClr val="FFFFFF"/>
                  </a:solidFill>
                </a:rPr>
                <a:t> key</a:t>
              </a:r>
              <a:r>
                <a:rPr lang="en-US" altLang="nl-NL" sz="2000">
                  <a:solidFill>
                    <a:srgbClr val="FF0000"/>
                  </a:solidFill>
                </a:rPr>
                <a:t> K</a:t>
              </a:r>
            </a:p>
          </p:txBody>
        </p:sp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2971800" y="2438400"/>
              <a:ext cx="914400" cy="762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4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en-US" altLang="nl-NL" sz="2000">
                  <a:solidFill>
                    <a:srgbClr val="FFFFFF"/>
                  </a:solidFill>
                </a:rPr>
                <a:t>CPU</a:t>
              </a:r>
            </a:p>
          </p:txBody>
        </p:sp>
        <p:sp>
          <p:nvSpPr>
            <p:cNvPr id="11273" name="AutoShape 4"/>
            <p:cNvSpPr>
              <a:spLocks noChangeArrowheads="1"/>
            </p:cNvSpPr>
            <p:nvPr/>
          </p:nvSpPr>
          <p:spPr bwMode="auto">
            <a:xfrm>
              <a:off x="4572000" y="2362200"/>
              <a:ext cx="838200" cy="304800"/>
            </a:xfrm>
            <a:prstGeom prst="lef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126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  <p:sp>
          <p:nvSpPr>
            <p:cNvPr id="11274" name="AutoShape 5"/>
            <p:cNvSpPr>
              <a:spLocks noChangeArrowheads="1"/>
            </p:cNvSpPr>
            <p:nvPr/>
          </p:nvSpPr>
          <p:spPr bwMode="auto">
            <a:xfrm>
              <a:off x="4572000" y="2895600"/>
              <a:ext cx="838200" cy="304800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126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5718175" y="2290763"/>
              <a:ext cx="188753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4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en-US" altLang="nl-NL"/>
                <a:t>challenge c</a:t>
              </a:r>
            </a:p>
          </p:txBody>
        </p:sp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5724525" y="2824163"/>
              <a:ext cx="26225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4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90538" algn="l"/>
                  <a:tab pos="982663" algn="l"/>
                  <a:tab pos="1474788" algn="l"/>
                  <a:tab pos="1966913" algn="l"/>
                  <a:tab pos="2459038" algn="l"/>
                  <a:tab pos="2951163" algn="l"/>
                  <a:tab pos="3443288" algn="l"/>
                  <a:tab pos="3935413" algn="l"/>
                  <a:tab pos="4427538" algn="l"/>
                  <a:tab pos="4919663" algn="l"/>
                  <a:tab pos="5411788" algn="l"/>
                  <a:tab pos="5903913" algn="l"/>
                  <a:tab pos="6396038" algn="l"/>
                  <a:tab pos="6888163" algn="l"/>
                  <a:tab pos="7380288" algn="l"/>
                  <a:tab pos="7872413" algn="l"/>
                  <a:tab pos="8364538" algn="l"/>
                  <a:tab pos="8856663" algn="l"/>
                  <a:tab pos="9348788" algn="l"/>
                  <a:tab pos="9840913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r>
                <a:rPr lang="en-US" altLang="nl-NL"/>
                <a:t>response</a:t>
              </a:r>
              <a:r>
                <a:rPr lang="en-US" altLang="nl-NL" sz="2000"/>
                <a:t>  enc</a:t>
              </a:r>
              <a:r>
                <a:rPr lang="en-US" altLang="nl-NL" sz="2000" b="1" baseline="-25000">
                  <a:solidFill>
                    <a:srgbClr val="FF0000"/>
                  </a:solidFill>
                </a:rPr>
                <a:t>K</a:t>
              </a:r>
              <a:r>
                <a:rPr lang="en-US" altLang="nl-NL" sz="2000"/>
                <a:t>(c)</a:t>
              </a:r>
            </a:p>
          </p:txBody>
        </p:sp>
        <p:sp>
          <p:nvSpPr>
            <p:cNvPr id="11277" name="AutoShape 8"/>
            <p:cNvSpPr>
              <a:spLocks noChangeArrowheads="1"/>
            </p:cNvSpPr>
            <p:nvPr/>
          </p:nvSpPr>
          <p:spPr bwMode="auto">
            <a:xfrm>
              <a:off x="2362200" y="2743200"/>
              <a:ext cx="533400" cy="228600"/>
            </a:xfrm>
            <a:prstGeom prst="leftRightArrow">
              <a:avLst>
                <a:gd name="adj1" fmla="val 50000"/>
                <a:gd name="adj2" fmla="val 46451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Security (critical) functionality in smartcard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Crypto</a:t>
            </a:r>
            <a:r>
              <a:rPr lang="en-GB" sz="2000" dirty="0" smtClean="0"/>
              <a:t>:  </a:t>
            </a:r>
            <a:r>
              <a:rPr lang="en-GB" sz="2000" dirty="0" smtClean="0">
                <a:solidFill>
                  <a:srgbClr val="008000"/>
                </a:solidFill>
              </a:rPr>
              <a:t>storing</a:t>
            </a:r>
            <a:r>
              <a:rPr lang="en-GB" sz="2000" dirty="0" smtClean="0"/>
              <a:t> cryptographic keys &amp;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 smtClean="0">
                <a:solidFill>
                  <a:srgbClr val="008000"/>
                </a:solidFill>
              </a:rPr>
              <a:t>                    executing</a:t>
            </a:r>
            <a:r>
              <a:rPr lang="en-GB" sz="2000" dirty="0" smtClean="0"/>
              <a:t> cryptographic operations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A</a:t>
            </a:r>
            <a:r>
              <a:rPr lang="en-GB" sz="2000" dirty="0" smtClean="0">
                <a:solidFill>
                  <a:schemeClr val="accent2"/>
                </a:solidFill>
              </a:rPr>
              <a:t>ccess control </a:t>
            </a:r>
            <a:r>
              <a:rPr lang="en-GB" sz="2000" dirty="0" smtClean="0">
                <a:solidFill>
                  <a:schemeClr val="tx1"/>
                </a:solidFill>
              </a:rPr>
              <a:t> for functionality 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defRPr/>
            </a:pPr>
            <a:r>
              <a:rPr lang="en-GB" dirty="0" err="1">
                <a:solidFill>
                  <a:srgbClr val="008000"/>
                </a:solidFill>
              </a:rPr>
              <a:t>E</a:t>
            </a:r>
            <a:r>
              <a:rPr lang="en-GB" dirty="0" err="1" smtClean="0">
                <a:solidFill>
                  <a:srgbClr val="008000"/>
                </a:solidFill>
              </a:rPr>
              <a:t>g</a:t>
            </a:r>
            <a:r>
              <a:rPr lang="en-GB" dirty="0" smtClean="0">
                <a:solidFill>
                  <a:srgbClr val="008000"/>
                </a:solidFill>
              </a:rPr>
              <a:t> with a PIN code</a:t>
            </a:r>
          </a:p>
          <a:p>
            <a:pPr lvl="1">
              <a:defRPr/>
            </a:pPr>
            <a:endParaRPr lang="en-GB" sz="18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GB" dirty="0" smtClean="0">
                <a:solidFill>
                  <a:schemeClr val="tx2"/>
                </a:solidFill>
              </a:rPr>
              <a:t>Incl. </a:t>
            </a:r>
            <a:r>
              <a:rPr lang="en-GB" dirty="0" smtClean="0">
                <a:solidFill>
                  <a:schemeClr val="accent2"/>
                </a:solidFill>
              </a:rPr>
              <a:t>functionality to install keys!                         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dirty="0" smtClean="0">
                <a:solidFill>
                  <a:schemeClr val="accent2"/>
                </a:solidFill>
              </a:rPr>
              <a:t>           </a:t>
            </a:r>
            <a:r>
              <a:rPr lang="en-GB" sz="1800" dirty="0" smtClean="0"/>
              <a:t>Easy to overlook, but crucial of course…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6310" r="11668" b="5360"/>
          <a:stretch>
            <a:fillRect/>
          </a:stretch>
        </p:blipFill>
        <p:spPr bwMode="auto">
          <a:xfrm>
            <a:off x="5940152" y="4077072"/>
            <a:ext cx="1799927" cy="20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55650" y="1196975"/>
            <a:ext cx="7769225" cy="367188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altLang="en-US" dirty="0" smtClean="0">
                <a:solidFill>
                  <a:schemeClr val="accent2"/>
                </a:solidFill>
              </a:rPr>
              <a:t>Crypto solves some problems 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</a:rPr>
              <a:t>ensuring </a:t>
            </a:r>
            <a:r>
              <a:rPr lang="en-GB" altLang="en-US" sz="1800" dirty="0" smtClean="0">
                <a:solidFill>
                  <a:srgbClr val="008000"/>
                </a:solidFill>
              </a:rPr>
              <a:t>integrity</a:t>
            </a:r>
            <a:r>
              <a:rPr lang="en-GB" altLang="en-US" sz="1800" dirty="0" smtClean="0">
                <a:solidFill>
                  <a:schemeClr val="tx1"/>
                </a:solidFill>
              </a:rPr>
              <a:t>, </a:t>
            </a:r>
            <a:r>
              <a:rPr lang="en-GB" altLang="en-US" sz="1800" dirty="0" smtClean="0">
                <a:solidFill>
                  <a:srgbClr val="008000"/>
                </a:solidFill>
              </a:rPr>
              <a:t>authenticity</a:t>
            </a:r>
            <a:r>
              <a:rPr lang="en-GB" altLang="en-US" sz="1800" dirty="0" smtClean="0">
                <a:solidFill>
                  <a:schemeClr val="tx1"/>
                </a:solidFill>
              </a:rPr>
              <a:t>, </a:t>
            </a:r>
            <a:r>
              <a:rPr lang="en-GB" altLang="en-US" sz="1800" dirty="0" smtClean="0">
                <a:solidFill>
                  <a:srgbClr val="008000"/>
                </a:solidFill>
              </a:rPr>
              <a:t>non-repudiation</a:t>
            </a:r>
            <a:r>
              <a:rPr lang="en-GB" altLang="en-US" sz="1800" dirty="0" smtClean="0">
                <a:solidFill>
                  <a:schemeClr val="tx1"/>
                </a:solidFill>
              </a:rPr>
              <a:t>, </a:t>
            </a:r>
            <a:r>
              <a:rPr lang="en-GB" altLang="en-US" sz="1800" dirty="0" smtClean="0">
                <a:solidFill>
                  <a:srgbClr val="008000"/>
                </a:solidFill>
              </a:rPr>
              <a:t>confidentiality,…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altLang="en-US" dirty="0">
                <a:solidFill>
                  <a:schemeClr val="accent2"/>
                </a:solidFill>
              </a:rPr>
              <a:t>b</a:t>
            </a:r>
            <a:r>
              <a:rPr lang="en-GB" altLang="en-US" dirty="0" smtClean="0">
                <a:solidFill>
                  <a:schemeClr val="accent2"/>
                </a:solidFill>
              </a:rPr>
              <a:t>ut also introduces new problems: 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</a:rPr>
              <a:t>Where to store keys?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</a:rPr>
              <a:t>How to distribute them?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</a:rPr>
              <a:t>What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hw</a:t>
            </a:r>
            <a:r>
              <a:rPr lang="en-GB" altLang="en-US" sz="1800" dirty="0" smtClean="0">
                <a:solidFill>
                  <a:schemeClr val="tx1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sw</a:t>
            </a:r>
            <a:r>
              <a:rPr lang="en-GB" altLang="en-US" sz="1800" dirty="0" smtClean="0">
                <a:solidFill>
                  <a:schemeClr val="tx1"/>
                </a:solidFill>
              </a:rPr>
              <a:t> can we trust to do crypto operations?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</a:rPr>
              <a:t>How to ensure </a:t>
            </a:r>
            <a:r>
              <a:rPr lang="en-GB" altLang="en-US" sz="1800" dirty="0" smtClean="0">
                <a:solidFill>
                  <a:srgbClr val="008000"/>
                </a:solidFill>
              </a:rPr>
              <a:t>integrity</a:t>
            </a:r>
            <a:r>
              <a:rPr lang="en-GB" altLang="en-US" sz="1800" dirty="0" smtClean="0">
                <a:solidFill>
                  <a:schemeClr val="tx1"/>
                </a:solidFill>
              </a:rPr>
              <a:t> &amp; </a:t>
            </a:r>
            <a:r>
              <a:rPr lang="en-GB" altLang="en-US" sz="1800" dirty="0" smtClean="0">
                <a:solidFill>
                  <a:srgbClr val="008000"/>
                </a:solidFill>
              </a:rPr>
              <a:t>confidentiality</a:t>
            </a:r>
            <a:r>
              <a:rPr lang="en-GB" altLang="en-US" sz="1800" dirty="0" smtClean="0">
                <a:solidFill>
                  <a:schemeClr val="tx1"/>
                </a:solidFill>
              </a:rPr>
              <a:t>                                               of the cryptographic  key?                                                                     Here we will need </a:t>
            </a:r>
            <a:r>
              <a:rPr lang="en-GB" altLang="en-US" sz="1800" dirty="0" smtClean="0">
                <a:solidFill>
                  <a:schemeClr val="accent2"/>
                </a:solidFill>
              </a:rPr>
              <a:t>access control </a:t>
            </a:r>
            <a:r>
              <a:rPr lang="en-GB" altLang="en-US" sz="1800" dirty="0" smtClean="0">
                <a:solidFill>
                  <a:schemeClr val="tx1"/>
                </a:solidFill>
              </a:rPr>
              <a:t>again</a:t>
            </a:r>
            <a:endParaRPr lang="en-GB" altLang="en-US" sz="1800" dirty="0" smtClean="0"/>
          </a:p>
          <a:p>
            <a:pPr lvl="1">
              <a:defRPr/>
            </a:pPr>
            <a:endParaRPr lang="en-GB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1558</Words>
  <Application>Microsoft Office PowerPoint</Application>
  <PresentationFormat>Diavoorstelling (4:3)</PresentationFormat>
  <Paragraphs>356</Paragraphs>
  <Slides>35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Arial Rounded MT Bold</vt:lpstr>
      <vt:lpstr>Comic Sans MS</vt:lpstr>
      <vt:lpstr>Stencil</vt:lpstr>
      <vt:lpstr>Symbol</vt:lpstr>
      <vt:lpstr>Times New Roman</vt:lpstr>
      <vt:lpstr>Office Theme</vt:lpstr>
      <vt:lpstr>Smartcards    </vt:lpstr>
      <vt:lpstr>Applications of smartcards &amp; RFID tags  </vt:lpstr>
      <vt:lpstr>Exit smart cards?</vt:lpstr>
      <vt:lpstr>Why use smartcards?</vt:lpstr>
      <vt:lpstr>Why use smartcards?</vt:lpstr>
      <vt:lpstr>Security objectives  </vt:lpstr>
      <vt:lpstr>How to achieve authentication or non-repudiation</vt:lpstr>
      <vt:lpstr>Security (critical) functionality in smartcard</vt:lpstr>
      <vt:lpstr>PowerPoint-presentatie</vt:lpstr>
      <vt:lpstr>Overview of today  </vt:lpstr>
      <vt:lpstr>What is a smartcard?</vt:lpstr>
      <vt:lpstr>Smartcard form factors</vt:lpstr>
      <vt:lpstr>Stupid vs smart smartcards</vt:lpstr>
      <vt:lpstr>Smart card hardware</vt:lpstr>
      <vt:lpstr>PowerPoint-presentatie</vt:lpstr>
      <vt:lpstr>Smartcard hardware</vt:lpstr>
      <vt:lpstr>CPU</vt:lpstr>
      <vt:lpstr>Crypographic co-processor</vt:lpstr>
      <vt:lpstr>Smartcard memory</vt:lpstr>
      <vt:lpstr>RAM  </vt:lpstr>
      <vt:lpstr>PowerPoint-presentatie</vt:lpstr>
      <vt:lpstr>ROM</vt:lpstr>
      <vt:lpstr>PowerPoint-presentatie</vt:lpstr>
      <vt:lpstr>Staining for ion implant ROM array</vt:lpstr>
      <vt:lpstr>EEPROM</vt:lpstr>
      <vt:lpstr>ROM vs EEPROM for program code?</vt:lpstr>
      <vt:lpstr>Other non-volatile memory types</vt:lpstr>
      <vt:lpstr>Size matters!</vt:lpstr>
      <vt:lpstr>Comparison of memory types</vt:lpstr>
      <vt:lpstr>Memory Management</vt:lpstr>
      <vt:lpstr>Clock circuit &amp; charge pump</vt:lpstr>
      <vt:lpstr>Test &amp; Security</vt:lpstr>
      <vt:lpstr>Random Number Generation (RNG)</vt:lpstr>
      <vt:lpstr>NB nonces vs randoms</vt:lpstr>
      <vt:lpstr>Random Number Generation (RNG)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Erik Poll</cp:lastModifiedBy>
  <cp:revision>137</cp:revision>
  <cp:lastPrinted>1601-01-01T00:00:00Z</cp:lastPrinted>
  <dcterms:created xsi:type="dcterms:W3CDTF">2003-01-08T18:45:38Z</dcterms:created>
  <dcterms:modified xsi:type="dcterms:W3CDTF">2022-01-31T13:35:12Z</dcterms:modified>
</cp:coreProperties>
</file>