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5" r:id="rId2"/>
    <p:sldId id="306" r:id="rId3"/>
    <p:sldId id="309" r:id="rId4"/>
    <p:sldId id="307" r:id="rId5"/>
    <p:sldId id="317" r:id="rId6"/>
    <p:sldId id="318" r:id="rId7"/>
    <p:sldId id="311" r:id="rId8"/>
    <p:sldId id="315" r:id="rId9"/>
    <p:sldId id="313" r:id="rId10"/>
    <p:sldId id="314" r:id="rId11"/>
    <p:sldId id="310" r:id="rId12"/>
    <p:sldId id="312" r:id="rId13"/>
    <p:sldId id="316" r:id="rId14"/>
    <p:sldId id="308" r:id="rId15"/>
  </p:sldIdLst>
  <p:sldSz cx="9144000" cy="6858000" type="screen4x3"/>
  <p:notesSz cx="6858000" cy="9144000"/>
  <p:defaultTextStyle>
    <a:defPPr>
      <a:defRPr lang="en-GB"/>
    </a:defPPr>
    <a:lvl1pPr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742950" indent="-28575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11430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6002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2057400" indent="-228600" algn="l" defTabSz="492125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6600"/>
    <a:srgbClr val="003300"/>
    <a:srgbClr val="FFFF00"/>
    <a:srgbClr val="FFFF66"/>
    <a:srgbClr val="FFFF99"/>
    <a:srgbClr val="00CC00"/>
    <a:srgbClr val="00CC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>
      <p:cViewPr varScale="1">
        <p:scale>
          <a:sx n="99" d="100"/>
          <a:sy n="99" d="100"/>
        </p:scale>
        <p:origin x="84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fld id="{179197AC-3314-4F0E-ACBA-1DDBCEFE3819}" type="datetimeFigureOut">
              <a:rPr lang="en-US"/>
              <a:pPr>
                <a:defRPr/>
              </a:pPr>
              <a:t>3/8/2023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A20415C5-94CD-40AD-9127-664D29DC873A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9D400077-D1B3-401A-974A-36B9E5DF2872}" type="slidenum">
              <a:rPr lang="en-US" altLang="nl-NL"/>
              <a:pPr>
                <a:defRPr/>
              </a:pPr>
              <a:t>‹#›</a:t>
            </a:fld>
            <a:endParaRPr lang="en-US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Arial Rounded MT Bold" panose="020F0704030504030204" pitchFamily="34" charset="0"/>
        <a:ea typeface="+mn-ea"/>
        <a:cs typeface="+mn-cs"/>
      </a:defRPr>
    </a:lvl1pPr>
    <a:lvl2pPr marL="742950" indent="-28575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9212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9212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4963F4E-664B-4949-B1B1-35E8F76DC318}" type="slidenum">
              <a:rPr lang="en-US" altLang="nl-NL" smtClean="0"/>
              <a:pPr>
                <a:spcBef>
                  <a:spcPct val="0"/>
                </a:spcBef>
              </a:pPr>
              <a:t>1</a:t>
            </a:fld>
            <a:endParaRPr lang="en-US" altLang="nl-NL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nl-NL">
              <a:latin typeface="Arial Rounded MT Bold" panose="020F0704030504030204" pitchFamily="34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208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053074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27DA-57BE-4587-BFDC-82EEDF272F93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86862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249E-CF8A-42E7-8DB9-88F6D293CD93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24320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08413" cy="43195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73238"/>
            <a:ext cx="3808412" cy="43195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9A940-A449-45BC-8EA9-D0C920D59447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73264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FC522-7421-488B-97C8-24C3A7A775F3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50677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67638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96ADE-1EC8-4462-9A09-C290E933111B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911058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33375"/>
            <a:ext cx="77692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125538"/>
            <a:ext cx="7769225" cy="469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Click to edit the outline text format</a:t>
            </a:r>
          </a:p>
          <a:p>
            <a:pPr lvl="1"/>
            <a:r>
              <a:rPr lang="en-GB" altLang="nl-NL"/>
              <a:t>Second Outline Level</a:t>
            </a:r>
          </a:p>
          <a:p>
            <a:pPr lvl="2"/>
            <a:r>
              <a:rPr lang="en-GB" altLang="nl-NL"/>
              <a:t>Third Outline Level</a:t>
            </a:r>
          </a:p>
          <a:p>
            <a:pPr lvl="3"/>
            <a:r>
              <a:rPr lang="en-GB" altLang="nl-NL"/>
              <a:t>Fourth Outline Level</a:t>
            </a:r>
          </a:p>
          <a:p>
            <a:pPr lvl="4"/>
            <a:r>
              <a:rPr lang="en-GB" altLang="nl-NL"/>
              <a:t>Fifth Outline Level</a:t>
            </a:r>
          </a:p>
          <a:p>
            <a:pPr lvl="4"/>
            <a:r>
              <a:rPr lang="en-GB" altLang="nl-NL"/>
              <a:t>Sixth Outline Level</a:t>
            </a:r>
          </a:p>
          <a:p>
            <a:pPr lvl="4"/>
            <a:r>
              <a:rPr lang="en-GB" altLang="nl-NL"/>
              <a:t>Seventh Outline Level</a:t>
            </a:r>
          </a:p>
          <a:p>
            <a:pPr lvl="4"/>
            <a:r>
              <a:rPr lang="en-GB" altLang="nl-NL"/>
              <a:t>Eighth Outline Level</a:t>
            </a:r>
          </a:p>
          <a:p>
            <a:pPr lvl="4"/>
            <a:r>
              <a:rPr lang="en-GB" altLang="nl-NL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4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1400">
                <a:solidFill>
                  <a:srgbClr val="000000"/>
                </a:solidFill>
                <a:latin typeface="Arial Rounded MT Bold" panose="020F0704030504030204" pitchFamily="34" charset="0"/>
                <a:cs typeface="Times New Roman" pitchFamily="16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</a:lstStyle>
          <a:p>
            <a:pPr>
              <a:defRPr/>
            </a:pPr>
            <a:fld id="{FABA5324-E6A6-4B49-BD3F-B6F38BE0C145}" type="slidenum">
              <a:rPr lang="en-GB" altLang="nl-NL"/>
              <a:pPr>
                <a:defRPr/>
              </a:pPr>
              <a:t>‹#›</a:t>
            </a:fld>
            <a:endParaRPr lang="en-GB" alt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ea typeface="+mj-ea"/>
          <a:cs typeface="+mj-cs"/>
        </a:defRPr>
      </a:lvl1pPr>
      <a:lvl2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2pPr>
      <a:lvl3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3pPr>
      <a:lvl4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4pPr>
      <a:lvl5pPr algn="ctr" defTabSz="492125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FF0000"/>
          </a:solidFill>
          <a:latin typeface="Arial Rounded MT Bold" panose="020F0704030504030204" pitchFamily="34" charset="0"/>
          <a:cs typeface="Times New Roman" pitchFamily="16" charset="0"/>
        </a:defRPr>
      </a:lvl5pPr>
      <a:lvl6pPr marL="25146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6pPr>
      <a:lvl7pPr marL="29718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7pPr>
      <a:lvl8pPr marL="34290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8pPr>
      <a:lvl9pPr marL="3886200" indent="-228600" algn="ctr" defTabSz="492125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0000"/>
          </a:solidFill>
          <a:latin typeface="Comic Sans MS" pitchFamily="64" charset="0"/>
          <a:cs typeface="Times New Roman" pitchFamily="16" charset="0"/>
        </a:defRPr>
      </a:lvl9pPr>
    </p:titleStyle>
    <p:bodyStyle>
      <a:lvl1pPr marL="342900" indent="-342900" algn="l" defTabSz="492125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Arial Rounded MT Bold" panose="020F0704030504030204" pitchFamily="34" charset="0"/>
          <a:ea typeface="+mn-ea"/>
          <a:cs typeface="+mn-cs"/>
        </a:defRPr>
      </a:lvl1pPr>
      <a:lvl2pPr marL="742950" indent="-285750" algn="l" defTabSz="492125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2pPr>
      <a:lvl3pPr marL="1143000" indent="-228600" algn="l" defTabSz="492125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3pPr>
      <a:lvl4pPr marL="1600200" indent="-228600" algn="l" defTabSz="492125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4pPr>
      <a:lvl5pPr marL="2057400" indent="-228600" algn="l" defTabSz="492125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Arial Rounded MT Bold" panose="020F0704030504030204" pitchFamily="34" charset="0"/>
          <a:cs typeface="+mn-cs"/>
        </a:defRPr>
      </a:lvl5pPr>
      <a:lvl6pPr marL="25146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92125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1196975"/>
            <a:ext cx="77724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US" altLang="nl-NL" sz="2400" dirty="0"/>
              <a:t>Security Protocol Project</a:t>
            </a:r>
            <a:br>
              <a:rPr lang="en-US" altLang="nl-NL" sz="2400" dirty="0"/>
            </a:br>
            <a:br>
              <a:rPr lang="en-US" altLang="nl-NL" sz="3600" dirty="0"/>
            </a:br>
            <a:r>
              <a:rPr lang="en-US" altLang="nl-NL" sz="3600" dirty="0"/>
              <a:t>Generic Feedback </a:t>
            </a:r>
            <a:endParaRPr lang="en-GB" altLang="nl-NL" sz="3600" dirty="0"/>
          </a:p>
        </p:txBody>
      </p:sp>
      <p:sp>
        <p:nvSpPr>
          <p:cNvPr id="3074" name="Slide Number Placeholder 4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400">
                <a:solidFill>
                  <a:srgbClr val="000000"/>
                </a:solidFill>
                <a:latin typeface="Arial Rounded MT Bold" panose="020F0704030504030204" pitchFamily="34" charset="0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2pPr>
            <a:lvl3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3pPr>
            <a:lvl4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4pPr>
            <a:lvl5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5pPr>
            <a:lvl6pPr marL="25146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6pPr>
            <a:lvl7pPr marL="29718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7pPr>
            <a:lvl8pPr marL="34290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8pPr>
            <a:lvl9pPr marL="3886200" indent="-228600" defTabSz="49212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  <a:defRPr sz="2000">
                <a:solidFill>
                  <a:srgbClr val="000000"/>
                </a:solidFill>
                <a:latin typeface="Arial Rounded MT Bold" panose="020F07040305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572AB3A7-0B09-4E9B-B810-401DBA46556C}" type="slidenum">
              <a:rPr lang="en-GB" altLang="nl-NL" sz="1400" smtClean="0"/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</a:t>
            </a:fld>
            <a:endParaRPr lang="en-GB" altLang="nl-NL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0013" y="3669776"/>
            <a:ext cx="6400800" cy="2581275"/>
          </a:xfrm>
        </p:spPr>
        <p:txBody>
          <a:bodyPr/>
          <a:lstStyle/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dirty="0">
                <a:solidFill>
                  <a:srgbClr val="3333CC"/>
                </a:solidFill>
              </a:rPr>
              <a:t>Cristian Daniele &amp; Erik Poll</a:t>
            </a:r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dirty="0">
                <a:solidFill>
                  <a:srgbClr val="008000"/>
                </a:solidFill>
              </a:rPr>
              <a:t>Digital Security</a:t>
            </a:r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r>
              <a:rPr lang="en-GB" altLang="nl-NL" dirty="0"/>
              <a:t>Radboud University Nijmegen</a:t>
            </a:r>
          </a:p>
          <a:p>
            <a:pPr marL="0" indent="0" algn="ctr" eaLnBrk="1" hangingPunct="1">
              <a:spcBef>
                <a:spcPts val="400"/>
              </a:spcBef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endParaRPr lang="en-GB" altLang="nl-NL" sz="1600" dirty="0"/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endParaRPr lang="en-GB" altLang="nl-NL" dirty="0"/>
          </a:p>
          <a:p>
            <a:pPr marL="0" indent="0" algn="ctr" eaLnBrk="1" hangingPunct="1">
              <a:buFont typeface="Times New Roman" panose="02020603050405020304" pitchFamily="18" charset="0"/>
              <a:buNone/>
              <a:tabLst>
                <a:tab pos="342900" algn="l"/>
                <a:tab pos="490538" algn="l"/>
                <a:tab pos="982663" algn="l"/>
                <a:tab pos="1474788" algn="l"/>
                <a:tab pos="1966913" algn="l"/>
                <a:tab pos="2459038" algn="l"/>
                <a:tab pos="2951163" algn="l"/>
                <a:tab pos="3443288" algn="l"/>
                <a:tab pos="3935413" algn="l"/>
                <a:tab pos="4427538" algn="l"/>
                <a:tab pos="4919663" algn="l"/>
                <a:tab pos="5411788" algn="l"/>
                <a:tab pos="5903913" algn="l"/>
                <a:tab pos="6396038" algn="l"/>
                <a:tab pos="6888163" algn="l"/>
                <a:tab pos="7380288" algn="l"/>
                <a:tab pos="7872413" algn="l"/>
                <a:tab pos="8364538" algn="l"/>
                <a:tab pos="8856663" algn="l"/>
                <a:tab pos="9348788" algn="l"/>
                <a:tab pos="9840913" algn="l"/>
              </a:tabLst>
            </a:pPr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4966397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E8ED-5027-4788-3DA5-EB997B24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CBE3-4AF1-1AA7-5124-7ACA2C496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certificate is not a just a signed public key,                 </a:t>
            </a:r>
          </a:p>
          <a:p>
            <a:pPr marL="0" indent="0">
              <a:buNone/>
            </a:pPr>
            <a:r>
              <a:rPr lang="en-US" dirty="0"/>
              <a:t>      it is a </a:t>
            </a:r>
            <a:r>
              <a:rPr lang="en-US" dirty="0">
                <a:solidFill>
                  <a:srgbClr val="008000"/>
                </a:solidFill>
              </a:rPr>
              <a:t>signed blob of information that </a:t>
            </a:r>
            <a:r>
              <a:rPr lang="en-US" i="1" dirty="0">
                <a:solidFill>
                  <a:srgbClr val="008000"/>
                </a:solidFill>
              </a:rPr>
              <a:t>includes</a:t>
            </a:r>
            <a:r>
              <a:rPr lang="en-US" dirty="0">
                <a:solidFill>
                  <a:srgbClr val="008000"/>
                </a:solidFill>
              </a:rPr>
              <a:t>  a public key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1800" dirty="0"/>
              <a:t>A typical certificate will be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8000"/>
                </a:solidFill>
              </a:rPr>
              <a:t>            (id || </a:t>
            </a:r>
            <a:r>
              <a:rPr lang="en-US" sz="1800" dirty="0" err="1">
                <a:solidFill>
                  <a:srgbClr val="008000"/>
                </a:solidFill>
              </a:rPr>
              <a:t>PubKey</a:t>
            </a:r>
            <a:r>
              <a:rPr lang="en-US" sz="1800" baseline="-25000" dirty="0" err="1">
                <a:solidFill>
                  <a:srgbClr val="008000"/>
                </a:solidFill>
              </a:rPr>
              <a:t>id</a:t>
            </a:r>
            <a:r>
              <a:rPr lang="en-US" sz="1800" dirty="0">
                <a:solidFill>
                  <a:srgbClr val="008000"/>
                </a:solidFill>
              </a:rPr>
              <a:t> || expiry-date || type-info || ...)  </a:t>
            </a:r>
          </a:p>
          <a:p>
            <a:pPr marL="0" indent="0">
              <a:buNone/>
            </a:pPr>
            <a:r>
              <a:rPr lang="en-US" sz="1800" dirty="0"/>
              <a:t>      signed by a public master key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Or more formally</a:t>
            </a:r>
          </a:p>
          <a:p>
            <a:pPr marL="0" indent="0">
              <a:buNone/>
            </a:pPr>
            <a:r>
              <a:rPr lang="en-US" sz="1600" dirty="0"/>
              <a:t>             </a:t>
            </a:r>
            <a:r>
              <a:rPr lang="en-US" sz="1800" dirty="0" err="1">
                <a:solidFill>
                  <a:srgbClr val="008000"/>
                </a:solidFill>
              </a:rPr>
              <a:t>Cert</a:t>
            </a:r>
            <a:r>
              <a:rPr lang="en-US" sz="1800" baseline="-25000" dirty="0" err="1">
                <a:solidFill>
                  <a:srgbClr val="008000"/>
                </a:solidFill>
              </a:rPr>
              <a:t>id</a:t>
            </a:r>
            <a:r>
              <a:rPr lang="en-US" sz="1800" dirty="0"/>
              <a:t> =  </a:t>
            </a:r>
            <a:r>
              <a:rPr lang="en-US" sz="1800" dirty="0" err="1">
                <a:solidFill>
                  <a:srgbClr val="008000"/>
                </a:solidFill>
              </a:rPr>
              <a:t>Signed</a:t>
            </a:r>
            <a:r>
              <a:rPr lang="en-US" sz="1800" baseline="-25000" dirty="0" err="1">
                <a:solidFill>
                  <a:srgbClr val="008000"/>
                </a:solidFill>
              </a:rPr>
              <a:t>PubKeyM</a:t>
            </a:r>
            <a:r>
              <a:rPr lang="en-US" sz="1800" dirty="0"/>
              <a:t>(id || </a:t>
            </a:r>
            <a:r>
              <a:rPr lang="en-US" sz="1800" dirty="0" err="1"/>
              <a:t>PbK</a:t>
            </a:r>
            <a:r>
              <a:rPr lang="en-US" sz="1800" baseline="-25000" dirty="0" err="1"/>
              <a:t>id</a:t>
            </a:r>
            <a:r>
              <a:rPr lang="en-US" sz="1800" dirty="0"/>
              <a:t> || expiry-date || ...)  </a:t>
            </a:r>
          </a:p>
          <a:p>
            <a:pPr marL="0" indent="0">
              <a:buNone/>
            </a:pPr>
            <a:r>
              <a:rPr lang="en-US" dirty="0"/>
              <a:t>       where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sz="1800" dirty="0" err="1">
                <a:solidFill>
                  <a:srgbClr val="008000"/>
                </a:solidFill>
              </a:rPr>
              <a:t>Signed</a:t>
            </a:r>
            <a:r>
              <a:rPr lang="en-US" sz="1800" baseline="-25000" dirty="0" err="1">
                <a:solidFill>
                  <a:srgbClr val="008000"/>
                </a:solidFill>
              </a:rPr>
              <a:t>PK</a:t>
            </a:r>
            <a:r>
              <a:rPr lang="en-US" sz="1800" dirty="0"/>
              <a:t> (m)  =  m || </a:t>
            </a:r>
            <a:r>
              <a:rPr lang="en-US" sz="1800" dirty="0" err="1"/>
              <a:t>Enc</a:t>
            </a:r>
            <a:r>
              <a:rPr lang="en-US" sz="1800" baseline="-25000" dirty="0" err="1"/>
              <a:t>PK</a:t>
            </a:r>
            <a:r>
              <a:rPr lang="en-US" sz="1800" dirty="0"/>
              <a:t>(hash(m))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34BF5-AC97-1102-69BD-47F2B47934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10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185332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DF37-CE8D-B2FC-40AC-1657C021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55A4E-A16D-447C-FBF9-D3F57CE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083469"/>
            <a:ext cx="8136259" cy="4691062"/>
          </a:xfrm>
        </p:spPr>
        <p:txBody>
          <a:bodyPr/>
          <a:lstStyle/>
          <a:p>
            <a:r>
              <a:rPr lang="en-US" sz="1800" dirty="0"/>
              <a:t>Be aware of the difference between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cs typeface="Courier New" panose="02070309020205020404" pitchFamily="49" charset="0"/>
              </a:rPr>
              <a:t>constants</a:t>
            </a:r>
            <a:r>
              <a:rPr lang="en-US" sz="1800" dirty="0">
                <a:cs typeface="Courier New" panose="02070309020205020404" pitchFamily="49" charset="0"/>
              </a:rPr>
              <a:t>, e.g.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BLOCKED</a:t>
            </a:r>
            <a:r>
              <a:rPr lang="en-US" sz="1800" dirty="0">
                <a:cs typeface="Courier New" panose="02070309020205020404" pitchFamily="49" charset="0"/>
              </a:rPr>
              <a:t> and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cs typeface="Courier New" panose="02070309020205020404" pitchFamily="49" charset="0"/>
              </a:rPr>
              <a:t>programs variables</a:t>
            </a:r>
            <a:r>
              <a:rPr lang="en-US" sz="1800" dirty="0">
                <a:cs typeface="Courier New" panose="02070309020205020404" pitchFamily="49" charset="0"/>
              </a:rPr>
              <a:t>, e.g.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accent2"/>
                </a:solidFill>
                <a:cs typeface="Courier New" panose="02070309020205020404" pitchFamily="49" charset="0"/>
              </a:rPr>
              <a:t>meta-variables</a:t>
            </a:r>
            <a:r>
              <a:rPr lang="en-US" sz="1800" dirty="0">
                <a:cs typeface="Courier New" panose="02070309020205020404" pitchFamily="49" charset="0"/>
              </a:rPr>
              <a:t>, which e.g. stand for </a:t>
            </a:r>
            <a:r>
              <a:rPr lang="en-US" sz="1800" i="1" dirty="0">
                <a:solidFill>
                  <a:schemeClr val="tx1"/>
                </a:solidFill>
                <a:cs typeface="Courier New" panose="02070309020205020404" pitchFamily="49" charset="0"/>
              </a:rPr>
              <a:t>values</a:t>
            </a:r>
            <a:r>
              <a:rPr lang="en-US" sz="1800" dirty="0">
                <a:cs typeface="Courier New" panose="02070309020205020404" pitchFamily="49" charset="0"/>
              </a:rPr>
              <a:t>  used in protocols such as </a:t>
            </a:r>
            <a:r>
              <a:rPr lang="en-US" sz="1800" i="1" dirty="0">
                <a:solidFill>
                  <a:srgbClr val="008000"/>
                </a:solidFill>
                <a:cs typeface="Courier New" panose="02070309020205020404" pitchFamily="49" charset="0"/>
              </a:rPr>
              <a:t>amount</a:t>
            </a:r>
            <a:r>
              <a:rPr lang="en-US" sz="1800" i="1" dirty="0">
                <a:cs typeface="Courier New" panose="02070309020205020404" pitchFamily="49" charset="0"/>
              </a:rPr>
              <a:t> , </a:t>
            </a:r>
            <a:r>
              <a:rPr lang="en-US" sz="1800" i="1" dirty="0" err="1">
                <a:solidFill>
                  <a:srgbClr val="008000"/>
                </a:solidFill>
                <a:cs typeface="Courier New" panose="02070309020205020404" pitchFamily="49" charset="0"/>
              </a:rPr>
              <a:t>card_id</a:t>
            </a:r>
            <a:r>
              <a:rPr lang="en-US" sz="1800" i="1" dirty="0">
                <a:solidFill>
                  <a:srgbClr val="008000"/>
                </a:solidFill>
                <a:cs typeface="Courier New" panose="02070309020205020404" pitchFamily="49" charset="0"/>
              </a:rPr>
              <a:t> </a:t>
            </a:r>
            <a:r>
              <a:rPr lang="en-US" sz="1800" i="1" dirty="0">
                <a:cs typeface="Courier New" panose="02070309020205020404" pitchFamily="49" charset="0"/>
              </a:rPr>
              <a:t>, </a:t>
            </a:r>
            <a:r>
              <a:rPr lang="en-US" sz="1800" i="1" dirty="0" err="1">
                <a:solidFill>
                  <a:srgbClr val="008000"/>
                </a:solidFill>
                <a:cs typeface="Courier New" panose="02070309020205020404" pitchFamily="49" charset="0"/>
              </a:rPr>
              <a:t>terminal_id</a:t>
            </a:r>
            <a:r>
              <a:rPr lang="en-US" sz="1800" i="1" dirty="0">
                <a:solidFill>
                  <a:srgbClr val="008000"/>
                </a:solidFill>
                <a:cs typeface="Courier New" panose="02070309020205020404" pitchFamily="49" charset="0"/>
              </a:rPr>
              <a:t> </a:t>
            </a:r>
            <a:r>
              <a:rPr lang="en-US" sz="1800" i="1" dirty="0">
                <a:cs typeface="Courier New" panose="02070309020205020404" pitchFamily="49" charset="0"/>
              </a:rPr>
              <a:t>,  </a:t>
            </a:r>
            <a:r>
              <a:rPr lang="en-US" sz="1800" dirty="0">
                <a:cs typeface="Courier New" panose="02070309020205020404" pitchFamily="49" charset="0"/>
              </a:rPr>
              <a:t>or</a:t>
            </a:r>
            <a:r>
              <a:rPr lang="en-US" sz="1800" i="1" dirty="0">
                <a:cs typeface="Courier New" panose="02070309020205020404" pitchFamily="49" charset="0"/>
              </a:rPr>
              <a:t> </a:t>
            </a:r>
            <a:r>
              <a:rPr lang="en-US" sz="1800" i="1" dirty="0" err="1">
                <a:solidFill>
                  <a:srgbClr val="008000"/>
                </a:solidFill>
                <a:cs typeface="Courier New" panose="02070309020205020404" pitchFamily="49" charset="0"/>
              </a:rPr>
              <a:t>PIN_guess</a:t>
            </a:r>
            <a:endParaRPr lang="en-US" sz="1800" i="1" dirty="0">
              <a:solidFill>
                <a:srgbClr val="008000"/>
              </a:solidFill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Some meta-variables also appear as program variables;                              different fonts can help to distinguish them</a:t>
            </a:r>
          </a:p>
          <a:p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dirty="0">
                <a:solidFill>
                  <a:schemeClr val="accent2"/>
                </a:solidFill>
              </a:rPr>
              <a:t>Be aware of different meanings of =, </a:t>
            </a:r>
            <a:r>
              <a:rPr lang="en-US" sz="1800" dirty="0">
                <a:solidFill>
                  <a:schemeClr val="tx1"/>
                </a:solidFill>
              </a:rPr>
              <a:t>which include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mathematical definitions </a:t>
            </a:r>
          </a:p>
          <a:p>
            <a:pPr marL="914400" lvl="2" indent="0">
              <a:buNone/>
            </a:pPr>
            <a:r>
              <a:rPr lang="en-US" sz="1800" i="1" dirty="0">
                <a:solidFill>
                  <a:schemeClr val="tx1"/>
                </a:solidFill>
              </a:rPr>
              <a:t>       </a:t>
            </a:r>
            <a:r>
              <a:rPr lang="en-US" sz="1800" i="1" dirty="0" err="1">
                <a:solidFill>
                  <a:schemeClr val="tx1"/>
                </a:solidFill>
              </a:rPr>
              <a:t>EncSign</a:t>
            </a:r>
            <a:r>
              <a:rPr lang="en-US" sz="1800" i="1" dirty="0">
                <a:solidFill>
                  <a:schemeClr val="tx1"/>
                </a:solidFill>
              </a:rPr>
              <a:t> </a:t>
            </a:r>
            <a:r>
              <a:rPr lang="en-US" sz="1800" i="1" baseline="-25000" dirty="0">
                <a:solidFill>
                  <a:schemeClr val="tx1"/>
                </a:solidFill>
              </a:rPr>
              <a:t>K1,K2 </a:t>
            </a:r>
            <a:r>
              <a:rPr lang="en-US" sz="1800" i="1" dirty="0">
                <a:solidFill>
                  <a:schemeClr val="tx1"/>
                </a:solidFill>
              </a:rPr>
              <a:t>(m)   </a:t>
            </a:r>
            <a:r>
              <a:rPr lang="en-US" sz="1800" dirty="0">
                <a:solidFill>
                  <a:srgbClr val="008000"/>
                </a:solidFill>
              </a:rPr>
              <a:t>=</a:t>
            </a:r>
            <a:r>
              <a:rPr lang="en-US" sz="1800" baseline="-25000" dirty="0">
                <a:solidFill>
                  <a:srgbClr val="008000"/>
                </a:solidFill>
              </a:rPr>
              <a:t>def</a:t>
            </a:r>
            <a:r>
              <a:rPr lang="en-US" sz="1800" dirty="0">
                <a:solidFill>
                  <a:srgbClr val="008000"/>
                </a:solidFill>
              </a:rPr>
              <a:t>   </a:t>
            </a:r>
            <a:r>
              <a:rPr lang="en-US" sz="1800" i="1" dirty="0">
                <a:solidFill>
                  <a:schemeClr val="tx1"/>
                </a:solidFill>
              </a:rPr>
              <a:t>Enc</a:t>
            </a:r>
            <a:r>
              <a:rPr lang="en-US" sz="1800" i="1" baseline="-25000" dirty="0">
                <a:solidFill>
                  <a:schemeClr val="tx1"/>
                </a:solidFill>
              </a:rPr>
              <a:t>K1</a:t>
            </a:r>
            <a:r>
              <a:rPr lang="en-US" sz="1800" i="1" dirty="0">
                <a:solidFill>
                  <a:schemeClr val="tx1"/>
                </a:solidFill>
              </a:rPr>
              <a:t>(m) || Enc</a:t>
            </a:r>
            <a:r>
              <a:rPr lang="en-US" sz="1800" i="1" baseline="-25000" dirty="0">
                <a:solidFill>
                  <a:schemeClr val="tx1"/>
                </a:solidFill>
              </a:rPr>
              <a:t>K2</a:t>
            </a:r>
            <a:r>
              <a:rPr lang="en-US" sz="1800" i="1" dirty="0">
                <a:solidFill>
                  <a:schemeClr val="tx1"/>
                </a:solidFill>
              </a:rPr>
              <a:t>(hash(m))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assignments in code 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en-US" sz="1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PERSONALISED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7150" indent="0">
              <a:buNone/>
            </a:pPr>
            <a:endParaRPr lang="en-US" sz="1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i="1" dirty="0">
              <a:solidFill>
                <a:srgbClr val="008000"/>
              </a:solidFill>
            </a:endParaRPr>
          </a:p>
          <a:p>
            <a:pPr lvl="1"/>
            <a:endParaRPr lang="en-US" sz="1800" i="1" dirty="0"/>
          </a:p>
          <a:p>
            <a:pPr lvl="1"/>
            <a:endParaRPr lang="en-US" sz="1800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3D021-408C-05BE-7911-F33B1497AA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11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72725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DF37-CE8D-B2FC-40AC-1657C0212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55A4E-A16D-447C-FBF9-D3F57CE64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083469"/>
            <a:ext cx="8136259" cy="4691062"/>
          </a:xfrm>
        </p:spPr>
        <p:txBody>
          <a:bodyPr/>
          <a:lstStyle/>
          <a:p>
            <a:r>
              <a:rPr lang="en-US" sz="1800" dirty="0">
                <a:solidFill>
                  <a:schemeClr val="accent2"/>
                </a:solidFill>
              </a:rPr>
              <a:t>Introduce convenient  mathematical functions &amp; notation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      </a:t>
            </a:r>
            <a:r>
              <a:rPr lang="en-US" sz="1600" dirty="0" err="1">
                <a:solidFill>
                  <a:schemeClr val="tx1"/>
                </a:solidFill>
              </a:rPr>
              <a:t>Eg</a:t>
            </a:r>
            <a:endParaRPr lang="en-US" sz="1600" dirty="0">
              <a:solidFill>
                <a:schemeClr val="tx1"/>
              </a:solidFill>
            </a:endParaRPr>
          </a:p>
          <a:p>
            <a:pPr marL="800100" lvl="2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m  </a:t>
            </a:r>
            <a:r>
              <a:rPr lang="en-US" sz="1600" dirty="0">
                <a:solidFill>
                  <a:schemeClr val="tx1"/>
                </a:solidFill>
              </a:rPr>
              <a:t>=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rgbClr val="008000"/>
                </a:solidFill>
              </a:rPr>
              <a:t>Encrypt</a:t>
            </a:r>
            <a:r>
              <a:rPr lang="en-US" sz="1600" i="1" baseline="-25000" dirty="0" err="1">
                <a:solidFill>
                  <a:srgbClr val="008000"/>
                </a:solidFill>
              </a:rPr>
              <a:t>K</a:t>
            </a:r>
            <a:r>
              <a:rPr lang="en-US" sz="1600" i="1" baseline="-25000" dirty="0">
                <a:solidFill>
                  <a:srgbClr val="008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i="1" dirty="0">
                <a:solidFill>
                  <a:schemeClr val="tx1"/>
                </a:solidFill>
              </a:rPr>
              <a:t>amount  </a:t>
            </a:r>
            <a:r>
              <a:rPr lang="en-US" sz="1600" dirty="0">
                <a:solidFill>
                  <a:schemeClr val="tx1"/>
                </a:solidFill>
              </a:rPr>
              <a:t>||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chemeClr val="tx1"/>
                </a:solidFill>
              </a:rPr>
              <a:t>card_id</a:t>
            </a:r>
            <a:r>
              <a:rPr lang="en-US" sz="1600" i="1" dirty="0">
                <a:solidFill>
                  <a:schemeClr val="tx1"/>
                </a:solidFill>
              </a:rPr>
              <a:t>  </a:t>
            </a:r>
            <a:r>
              <a:rPr lang="en-US" sz="1600" dirty="0">
                <a:solidFill>
                  <a:schemeClr val="tx1"/>
                </a:solidFill>
              </a:rPr>
              <a:t>|| </a:t>
            </a:r>
            <a:r>
              <a:rPr lang="en-US" sz="1600" i="1" dirty="0">
                <a:solidFill>
                  <a:schemeClr val="tx1"/>
                </a:solidFill>
              </a:rPr>
              <a:t>nonce 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800100" lvl="2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i="1" dirty="0">
                <a:solidFill>
                  <a:schemeClr val="tx1"/>
                </a:solidFill>
              </a:rPr>
              <a:t>amount, </a:t>
            </a:r>
            <a:r>
              <a:rPr lang="en-US" sz="1600" i="1" dirty="0" err="1">
                <a:solidFill>
                  <a:schemeClr val="tx1"/>
                </a:solidFill>
              </a:rPr>
              <a:t>cid</a:t>
            </a:r>
            <a:r>
              <a:rPr lang="en-US" sz="1600" i="1" dirty="0">
                <a:solidFill>
                  <a:schemeClr val="tx1"/>
                </a:solidFill>
              </a:rPr>
              <a:t>, time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=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 err="1">
                <a:solidFill>
                  <a:srgbClr val="008000"/>
                </a:solidFill>
              </a:rPr>
              <a:t>Decrypt</a:t>
            </a:r>
            <a:r>
              <a:rPr lang="en-US" sz="1600" i="1" baseline="-25000" dirty="0" err="1">
                <a:solidFill>
                  <a:srgbClr val="008000"/>
                </a:solidFill>
              </a:rPr>
              <a:t>K</a:t>
            </a:r>
            <a:r>
              <a:rPr lang="en-US" sz="1600" i="1" baseline="-25000" dirty="0">
                <a:solidFill>
                  <a:srgbClr val="008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i="1" dirty="0">
                <a:solidFill>
                  <a:schemeClr val="tx1"/>
                </a:solidFill>
              </a:rPr>
              <a:t>payload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pPr marL="800100" lvl="2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</a:rPr>
              <a:t>2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=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i="1" dirty="0">
                <a:solidFill>
                  <a:srgbClr val="008000"/>
                </a:solidFill>
                <a:cs typeface="Courier New" panose="02070309020205020404" pitchFamily="49" charset="0"/>
              </a:rPr>
              <a:t>DecryptAndCheckSignature</a:t>
            </a:r>
            <a:r>
              <a:rPr lang="en-US" sz="1600" i="1" baseline="-25000" dirty="0">
                <a:solidFill>
                  <a:srgbClr val="008000"/>
                </a:solidFill>
              </a:rPr>
              <a:t>K1,K2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i="1" baseline="-25000" dirty="0">
                <a:solidFill>
                  <a:schemeClr val="tx1"/>
                </a:solidFill>
              </a:rPr>
              <a:t>1</a:t>
            </a:r>
            <a:r>
              <a:rPr lang="en-US" sz="1600" dirty="0">
                <a:solidFill>
                  <a:schemeClr val="tx1"/>
                </a:solidFill>
              </a:rPr>
              <a:t>) or abort if signature incorrect</a:t>
            </a:r>
          </a:p>
          <a:p>
            <a:endParaRPr lang="en-US" sz="1800" dirty="0">
              <a:solidFill>
                <a:schemeClr val="accent2"/>
              </a:solidFill>
            </a:endParaRPr>
          </a:p>
          <a:p>
            <a:r>
              <a:rPr lang="en-US" sz="1800" dirty="0">
                <a:solidFill>
                  <a:schemeClr val="accent2"/>
                </a:solidFill>
              </a:rPr>
              <a:t>Numbering steps in protocols can be useful</a:t>
            </a:r>
          </a:p>
          <a:p>
            <a:pPr lvl="1"/>
            <a:r>
              <a:rPr lang="en-US" sz="1800" dirty="0"/>
              <a:t>also when you start coding</a:t>
            </a:r>
          </a:p>
          <a:p>
            <a:pPr marL="400050" lvl="1" indent="0">
              <a:buNone/>
            </a:pPr>
            <a:endParaRPr lang="en-US" sz="1600" i="1" dirty="0">
              <a:solidFill>
                <a:srgbClr val="008000"/>
              </a:solidFill>
            </a:endParaRPr>
          </a:p>
          <a:p>
            <a:pPr lvl="1"/>
            <a:endParaRPr lang="en-US" sz="1800" i="1" dirty="0"/>
          </a:p>
          <a:p>
            <a:pPr lvl="1"/>
            <a:endParaRPr lang="en-US" sz="1800" i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3D021-408C-05BE-7911-F33B1497AA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12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38809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C798-AE31-DA33-781F-29628D764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duplication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DAEC9-CD85-BE27-738B-85D7651B5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Duplication is bad in </a:t>
            </a:r>
            <a:r>
              <a:rPr lang="en-US" dirty="0">
                <a:solidFill>
                  <a:srgbClr val="008000"/>
                </a:solidFill>
              </a:rPr>
              <a:t>code</a:t>
            </a:r>
            <a:r>
              <a:rPr lang="en-US" dirty="0"/>
              <a:t>, but also in </a:t>
            </a:r>
            <a:r>
              <a:rPr lang="en-US" dirty="0">
                <a:solidFill>
                  <a:srgbClr val="008000"/>
                </a:solidFill>
              </a:rPr>
              <a:t>text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so avoid it in your report</a:t>
            </a:r>
          </a:p>
          <a:p>
            <a:pPr marL="400050" lvl="1" indent="0">
              <a:buNone/>
            </a:pPr>
            <a:r>
              <a:rPr lang="en-US" dirty="0"/>
              <a:t>when describing protocols</a:t>
            </a:r>
            <a:r>
              <a:rPr lang="en-US" i="1" dirty="0"/>
              <a:t>, </a:t>
            </a:r>
            <a:r>
              <a:rPr lang="en-US" dirty="0"/>
              <a:t>giving definitions,  discussing attacker models, listing security requirements, ...</a:t>
            </a:r>
          </a:p>
          <a:p>
            <a:pPr marL="0" indent="0">
              <a:buNone/>
            </a:pPr>
            <a:endParaRPr lang="en-US" dirty="0"/>
          </a:p>
          <a:p>
            <a:r>
              <a:rPr lang="en-GB" dirty="0"/>
              <a:t>It’s better to have fewer SRs than many SRs</a:t>
            </a:r>
          </a:p>
          <a:p>
            <a:pPr lvl="1"/>
            <a:r>
              <a:rPr lang="en-GB" dirty="0"/>
              <a:t>so avoid duplicating or overlapping security requirements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5D1226-4807-5281-F500-5B8A20440D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13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222181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BBD3-7F4E-85C7-E086-4BAC339E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in Depth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822C8-F67C-4F76-EE78-E9CEDA120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What if...?   </a:t>
            </a:r>
            <a:r>
              <a:rPr lang="en-US" sz="2000" dirty="0">
                <a:solidFill>
                  <a:schemeClr val="accent2"/>
                </a:solidFill>
              </a:rPr>
              <a:t>one of your security assumptions is broken</a:t>
            </a:r>
            <a:endParaRPr lang="en-US" sz="2000" dirty="0"/>
          </a:p>
          <a:p>
            <a:pPr marL="0" indent="0">
              <a:buNone/>
            </a:pPr>
            <a:r>
              <a:rPr lang="en-US" sz="1800" i="1" dirty="0"/>
              <a:t>Would you be able to detect it if</a:t>
            </a:r>
          </a:p>
          <a:p>
            <a:r>
              <a:rPr lang="en-US" sz="1800" i="1" dirty="0"/>
              <a:t>a malicious insider issues loads of cards?</a:t>
            </a:r>
          </a:p>
          <a:p>
            <a:r>
              <a:rPr lang="en-US" sz="1800" i="1" dirty="0"/>
              <a:t>a malicious POS operator gives away free points or             redeems non-existent points?</a:t>
            </a:r>
          </a:p>
          <a:p>
            <a:r>
              <a:rPr lang="en-US" sz="1800" i="1" dirty="0"/>
              <a:t>a malicious shop owner claims too much money, </a:t>
            </a:r>
            <a:r>
              <a:rPr lang="en-US" sz="1800" i="1" dirty="0" err="1"/>
              <a:t>eg</a:t>
            </a:r>
            <a:r>
              <a:rPr lang="en-US" sz="1800" i="1" dirty="0"/>
              <a:t> by duplicating transactions?</a:t>
            </a:r>
          </a:p>
          <a:p>
            <a:r>
              <a:rPr lang="en-US" sz="1800" i="1" dirty="0"/>
              <a:t>a card is cloned? </a:t>
            </a:r>
          </a:p>
          <a:p>
            <a:r>
              <a:rPr lang="en-US" sz="1800" i="1" dirty="0"/>
              <a:t>key material from a terminal leaks?</a:t>
            </a:r>
          </a:p>
          <a:p>
            <a:r>
              <a:rPr lang="en-US" sz="1800" i="1" dirty="0"/>
              <a:t>a terminal is hacked to compromise its </a:t>
            </a:r>
            <a:r>
              <a:rPr lang="en-US" sz="1800" i="1" dirty="0" err="1"/>
              <a:t>behaviour</a:t>
            </a:r>
            <a:r>
              <a:rPr lang="en-US" sz="1800" i="1" dirty="0"/>
              <a:t>? </a:t>
            </a:r>
          </a:p>
          <a:p>
            <a:r>
              <a:rPr lang="en-US" sz="1800" i="1" dirty="0"/>
              <a:t>...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2"/>
                </a:solidFill>
              </a:rPr>
              <a:t>Logging &amp; procedures to inspect logs can help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64552-F2AA-D260-3DA1-6294C588CE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14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46802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0ACE14-3F8B-4F48-4A62-445541AD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case: lost or stolen cards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72D9C2-730C-5659-63A0-B225B452E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>
                <a:solidFill>
                  <a:schemeClr val="accent2"/>
                </a:solidFill>
              </a:rPr>
              <a:t>What happens if cards get stolen or lost?</a:t>
            </a:r>
          </a:p>
          <a:p>
            <a:pPr marL="0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/>
              <a:t>Reporting a card as stolen or lost would be a separate use case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/>
              <a:t>Decision not to have procedure for this deserves to be explicitly stated &amp; motivated.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940824-61DC-2A33-29E9-4DDA885FB9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3596ADE-1EC8-4462-9A09-C290E933111B}" type="slidenum">
              <a:rPr lang="en-GB" altLang="nl-NL" smtClean="0"/>
              <a:pPr>
                <a:defRPr/>
              </a:pPr>
              <a:t>2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20200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A7CC07-2481-8B6D-54D5-72843C6B4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Attacker/threat model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E8251D-C304-A8CE-B947-8D2134041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Don’t forget to explicitly state the security requirement </a:t>
            </a:r>
            <a:r>
              <a:rPr lang="en-US" dirty="0">
                <a:solidFill>
                  <a:schemeClr val="tx1"/>
                </a:solidFill>
              </a:rPr>
              <a:t>that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 ‘breaking’ a single card </a:t>
            </a:r>
            <a:r>
              <a:rPr lang="en-US" dirty="0"/>
              <a:t>(e.g. retrieving key material by side </a:t>
            </a:r>
          </a:p>
          <a:p>
            <a:pPr marL="0" indent="0">
              <a:buNone/>
            </a:pPr>
            <a:r>
              <a:rPr lang="en-US" dirty="0"/>
              <a:t>  channel analysis) </a:t>
            </a:r>
            <a:r>
              <a:rPr lang="en-US" dirty="0">
                <a:solidFill>
                  <a:schemeClr val="accent2"/>
                </a:solidFill>
              </a:rPr>
              <a:t>should not break the entire system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Most groups have thought about this, but almost no group stated it as requirement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0818A3F-45CC-9F95-9800-204BD6E2B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3596ADE-1EC8-4462-9A09-C290E933111B}" type="slidenum">
              <a:rPr lang="en-GB" altLang="nl-NL" smtClean="0"/>
              <a:pPr>
                <a:defRPr/>
              </a:pPr>
              <a:t>3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264245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0ACE14-3F8B-4F48-4A62-445541AD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cards  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72D9C2-730C-5659-63A0-B225B452E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‘Blocking a card’ is an overloaded term, as it can mean  </a:t>
            </a:r>
          </a:p>
          <a:p>
            <a:pPr marL="400050">
              <a:buFont typeface="+mj-lt"/>
              <a:buAutoNum type="alphaLcParenR"/>
            </a:pPr>
            <a:r>
              <a:rPr lang="en-GB" dirty="0">
                <a:solidFill>
                  <a:schemeClr val="accent2"/>
                </a:solidFill>
              </a:rPr>
              <a:t>blocking a card itself </a:t>
            </a:r>
          </a:p>
          <a:p>
            <a:pPr marL="400050">
              <a:buFont typeface="+mj-lt"/>
              <a:buAutoNum type="alphaLcParenR"/>
            </a:pPr>
            <a:r>
              <a:rPr lang="en-GB" dirty="0">
                <a:solidFill>
                  <a:schemeClr val="accent2"/>
                </a:solidFill>
              </a:rPr>
              <a:t>blocking a card in the back-end</a:t>
            </a:r>
          </a:p>
          <a:p>
            <a:pPr marL="800100" lvl="1" indent="-342900">
              <a:buFont typeface="+mj-lt"/>
              <a:buAutoNum type="alphaLcParenR"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 err="1"/>
              <a:t>ie</a:t>
            </a:r>
            <a:r>
              <a:rPr lang="en-GB" dirty="0"/>
              <a:t>. setting a EEPROM </a:t>
            </a:r>
            <a:r>
              <a:rPr lang="en-GB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</a:t>
            </a:r>
            <a:r>
              <a:rPr lang="en-GB" dirty="0"/>
              <a:t> flag on the card to </a:t>
            </a:r>
            <a:r>
              <a:rPr lang="en-GB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BLOCKED </a:t>
            </a:r>
          </a:p>
          <a:p>
            <a:pPr marL="57150" indent="0">
              <a:buNone/>
            </a:pPr>
            <a:r>
              <a:rPr lang="en-GB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dirty="0"/>
              <a:t>vs </a:t>
            </a:r>
          </a:p>
          <a:p>
            <a:pPr marL="57150" indent="0">
              <a:buNone/>
            </a:pPr>
            <a:r>
              <a:rPr lang="en-GB" dirty="0"/>
              <a:t>      setting some flag in the back-end database</a:t>
            </a:r>
            <a:endParaRPr lang="en-GB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may have both operations and they may then be related.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940824-61DC-2A33-29E9-4DDA885FB9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3596ADE-1EC8-4462-9A09-C290E933111B}" type="slidenum">
              <a:rPr lang="en-GB" altLang="nl-NL" smtClean="0"/>
              <a:pPr>
                <a:defRPr/>
              </a:pPr>
              <a:t>4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98564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52B2-C9BD-77B3-5F65-71A6D694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 the security flaw (1)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11E5D-6409-6983-11C6-5A9E0283F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E45BF-D423-F6E3-E3A2-670641B1B1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5</a:t>
            </a:fld>
            <a:endParaRPr lang="en-GB" alt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2676C5-70EF-5C7B-E72E-7DBB930184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926"/>
          <a:stretch/>
        </p:blipFill>
        <p:spPr>
          <a:xfrm>
            <a:off x="899592" y="1155084"/>
            <a:ext cx="8002117" cy="284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257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52B2-C9BD-77B3-5F65-71A6D6943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 the security flaw (2 &amp; 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11E5D-6409-6983-11C6-5A9E0283F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AE45BF-D423-F6E3-E3A2-670641B1B1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6</a:t>
            </a:fld>
            <a:endParaRPr lang="en-GB" altLang="nl-N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2676C5-70EF-5C7B-E72E-7DBB93018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099013"/>
            <a:ext cx="8002117" cy="474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45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346-57A1-E648-93F2-74B28818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Spotting protocol flaws/improvements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15A23-8185-F672-FD3F-8DDCFB1CA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125538"/>
            <a:ext cx="7848227" cy="4691062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Authentication MUST use some form of challenge-response</a:t>
            </a:r>
          </a:p>
          <a:p>
            <a:pPr lvl="1"/>
            <a:r>
              <a:rPr lang="en-US" sz="1800" dirty="0"/>
              <a:t>Just exchanging &amp; certificates is not enough!</a:t>
            </a:r>
          </a:p>
          <a:p>
            <a:pPr lvl="1"/>
            <a:r>
              <a:rPr lang="en-US" sz="1800" dirty="0"/>
              <a:t>The challenge has to be a </a:t>
            </a:r>
            <a:r>
              <a:rPr lang="en-US" sz="1800" dirty="0">
                <a:solidFill>
                  <a:srgbClr val="008000"/>
                </a:solidFill>
              </a:rPr>
              <a:t>nonce</a:t>
            </a:r>
            <a:r>
              <a:rPr lang="en-US" sz="1800" dirty="0"/>
              <a:t>,                                                   which can be a </a:t>
            </a:r>
            <a:r>
              <a:rPr lang="en-US" sz="1800" dirty="0">
                <a:solidFill>
                  <a:srgbClr val="008000"/>
                </a:solidFill>
              </a:rPr>
              <a:t>random number </a:t>
            </a:r>
            <a:r>
              <a:rPr lang="en-US" sz="1800" dirty="0"/>
              <a:t>OR a </a:t>
            </a:r>
            <a:r>
              <a:rPr lang="en-US" sz="1800" dirty="0">
                <a:solidFill>
                  <a:srgbClr val="008000"/>
                </a:solidFill>
              </a:rPr>
              <a:t>counter</a:t>
            </a:r>
          </a:p>
          <a:p>
            <a:pPr lvl="1"/>
            <a:endParaRPr lang="en-US" sz="1800" dirty="0">
              <a:solidFill>
                <a:srgbClr val="008000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Double-check that message that triggers the actual transaction cannot be replayed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Beware of unauthenticated responses</a:t>
            </a:r>
            <a:r>
              <a:rPr lang="en-US" dirty="0"/>
              <a:t>                                                 </a:t>
            </a:r>
            <a:r>
              <a:rPr lang="en-US" dirty="0" err="1"/>
              <a:t>eg</a:t>
            </a:r>
            <a:r>
              <a:rPr lang="en-US" dirty="0"/>
              <a:t> a card or terminal  saying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OK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FE1B0-1343-34C7-7D11-FD6A2A5EB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7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369593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8346-57A1-E648-93F2-74B28818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Spotting protocol flaws/improvements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15A23-8185-F672-FD3F-8DDCFB1CA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If you have a session key, it’s dangerous to let only one party decide the session key	</a:t>
            </a:r>
          </a:p>
          <a:p>
            <a:pPr lvl="1"/>
            <a:r>
              <a:rPr lang="en-US" sz="1800" dirty="0"/>
              <a:t>better - or necessary – to let both parties contribute randomness</a:t>
            </a:r>
          </a:p>
          <a:p>
            <a:pPr lvl="1"/>
            <a:endParaRPr lang="en-US" sz="1800" dirty="0"/>
          </a:p>
          <a:p>
            <a:r>
              <a:rPr lang="en-US" sz="1800" dirty="0" err="1">
                <a:solidFill>
                  <a:schemeClr val="accent2"/>
                </a:solidFill>
              </a:rPr>
              <a:t>MACing</a:t>
            </a:r>
            <a:r>
              <a:rPr lang="en-US" sz="1800" dirty="0">
                <a:solidFill>
                  <a:schemeClr val="accent2"/>
                </a:solidFill>
              </a:rPr>
              <a:t> or signing data with</a:t>
            </a:r>
            <a:r>
              <a:rPr lang="en-US" sz="1800" i="1" dirty="0">
                <a:solidFill>
                  <a:schemeClr val="accent2"/>
                </a:solidFill>
              </a:rPr>
              <a:t> long-term </a:t>
            </a:r>
            <a:r>
              <a:rPr lang="en-US" sz="1800" dirty="0">
                <a:solidFill>
                  <a:schemeClr val="accent2"/>
                </a:solidFill>
              </a:rPr>
              <a:t>(private) key                       </a:t>
            </a:r>
            <a:r>
              <a:rPr lang="en-US" sz="1800" dirty="0">
                <a:solidFill>
                  <a:schemeClr val="tx1"/>
                </a:solidFill>
              </a:rPr>
              <a:t>provides a stronger guarantee than </a:t>
            </a:r>
            <a:r>
              <a:rPr lang="en-US" sz="1800" dirty="0" err="1">
                <a:solidFill>
                  <a:schemeClr val="accent2"/>
                </a:solidFill>
              </a:rPr>
              <a:t>MACing</a:t>
            </a:r>
            <a:r>
              <a:rPr lang="en-US" sz="1800" dirty="0">
                <a:solidFill>
                  <a:schemeClr val="accent2"/>
                </a:solidFill>
              </a:rPr>
              <a:t> with a </a:t>
            </a:r>
            <a:r>
              <a:rPr lang="en-US" sz="1800" i="1" dirty="0">
                <a:solidFill>
                  <a:schemeClr val="accent2"/>
                </a:solidFill>
              </a:rPr>
              <a:t>session </a:t>
            </a:r>
            <a:r>
              <a:rPr lang="en-US" sz="1800" dirty="0">
                <a:solidFill>
                  <a:schemeClr val="accent2"/>
                </a:solidFill>
              </a:rPr>
              <a:t> key</a:t>
            </a:r>
          </a:p>
          <a:p>
            <a:endParaRPr lang="en-GB" sz="18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chemeClr val="tx2"/>
                </a:solidFill>
              </a:rPr>
              <a:t>If you use </a:t>
            </a:r>
            <a:r>
              <a:rPr lang="en-US" dirty="0">
                <a:solidFill>
                  <a:schemeClr val="accent2"/>
                </a:solidFill>
              </a:rPr>
              <a:t>encryption</a:t>
            </a:r>
            <a:r>
              <a:rPr lang="en-US" dirty="0">
                <a:solidFill>
                  <a:schemeClr val="tx2"/>
                </a:solidFill>
              </a:rPr>
              <a:t> in your protocol, double-check if there’s a corresponding </a:t>
            </a:r>
            <a:r>
              <a:rPr lang="en-US" dirty="0">
                <a:solidFill>
                  <a:schemeClr val="accent2"/>
                </a:solidFill>
              </a:rPr>
              <a:t>security requirement about confidentiality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unless it’s encryption of a nonce for authentication, of course</a:t>
            </a: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FE1B0-1343-34C7-7D11-FD6A2A5EB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8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09861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E8ED-5027-4788-3DA5-EB997B249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 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DCBE3-4AF1-1AA7-5124-7ACA2C496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card (or terminal) has its own keypair,                                       then you can use public keys to identify that card.</a:t>
            </a:r>
          </a:p>
          <a:p>
            <a:endParaRPr lang="en-US" dirty="0"/>
          </a:p>
          <a:p>
            <a:r>
              <a:rPr lang="en-US" dirty="0"/>
              <a:t>But it’s much cleaner to give cards and terminals </a:t>
            </a:r>
            <a:r>
              <a:rPr lang="en-US" dirty="0">
                <a:solidFill>
                  <a:schemeClr val="accent2"/>
                </a:solidFill>
              </a:rPr>
              <a:t>unique</a:t>
            </a:r>
            <a:r>
              <a:rPr lang="en-US" dirty="0"/>
              <a:t> </a:t>
            </a:r>
            <a:r>
              <a:rPr lang="en-US" dirty="0">
                <a:solidFill>
                  <a:schemeClr val="accent2"/>
                </a:solidFill>
              </a:rPr>
              <a:t>identifier</a:t>
            </a:r>
            <a:r>
              <a:rPr lang="en-US" dirty="0"/>
              <a:t> </a:t>
            </a:r>
            <a:r>
              <a:rPr lang="en-US" i="1" dirty="0" err="1"/>
              <a:t>cid</a:t>
            </a:r>
            <a:r>
              <a:rPr lang="en-US" dirty="0"/>
              <a:t> and </a:t>
            </a:r>
            <a:r>
              <a:rPr lang="en-US" i="1" dirty="0" err="1"/>
              <a:t>tid</a:t>
            </a:r>
            <a:r>
              <a:rPr lang="en-US" i="1" dirty="0"/>
              <a:t>  </a:t>
            </a:r>
            <a:r>
              <a:rPr lang="en-US" dirty="0"/>
              <a:t>as well as own keypairs</a:t>
            </a:r>
          </a:p>
          <a:p>
            <a:pPr lvl="1"/>
            <a:r>
              <a:rPr lang="en-US" dirty="0"/>
              <a:t>You might want to have customer-id’s </a:t>
            </a:r>
            <a:r>
              <a:rPr lang="en-US" i="1" dirty="0"/>
              <a:t>and</a:t>
            </a:r>
            <a:r>
              <a:rPr lang="en-US" dirty="0"/>
              <a:t> card-id’s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A34BF5-AC97-1102-69BD-47F2B47934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B1D249E-CF8A-42E7-8DB9-88F6D293CD93}" type="slidenum">
              <a:rPr lang="en-GB" altLang="nl-NL" smtClean="0"/>
              <a:pPr>
                <a:defRPr/>
              </a:pPr>
              <a:t>9</a:t>
            </a:fld>
            <a:endParaRPr lang="en-GB" altLang="nl-NL" dirty="0"/>
          </a:p>
        </p:txBody>
      </p:sp>
    </p:spTree>
    <p:extLst>
      <p:ext uri="{BB962C8B-B14F-4D97-AF65-F5344CB8AC3E}">
        <p14:creationId xmlns:p14="http://schemas.microsoft.com/office/powerpoint/2010/main" val="166492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Times New Roman"/>
      </a:majorFont>
      <a:minorFont>
        <a:latin typeface="Comic Sans MS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92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3860</TotalTime>
  <Words>786</Words>
  <Application>Microsoft Office PowerPoint</Application>
  <PresentationFormat>On-screen Show (4:3)</PresentationFormat>
  <Paragraphs>131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Rounded MT Bold</vt:lpstr>
      <vt:lpstr>Comic Sans MS</vt:lpstr>
      <vt:lpstr>Courier New</vt:lpstr>
      <vt:lpstr>Times New Roman</vt:lpstr>
      <vt:lpstr>Office Theme</vt:lpstr>
      <vt:lpstr>Security Protocol Project  Generic Feedback </vt:lpstr>
      <vt:lpstr>Use case: lost or stolen cards</vt:lpstr>
      <vt:lpstr>Attacker/threat model</vt:lpstr>
      <vt:lpstr>Blocking cards  </vt:lpstr>
      <vt:lpstr>Spot the security flaw (1)</vt:lpstr>
      <vt:lpstr>Spot the security flaw (2 &amp; 3)</vt:lpstr>
      <vt:lpstr>Spotting protocol flaws/improvements </vt:lpstr>
      <vt:lpstr>Spotting protocol flaws/improvements </vt:lpstr>
      <vt:lpstr>IDs  </vt:lpstr>
      <vt:lpstr>Certificates</vt:lpstr>
      <vt:lpstr>Notation</vt:lpstr>
      <vt:lpstr>Notation</vt:lpstr>
      <vt:lpstr>Avoid duplication</vt:lpstr>
      <vt:lpstr>Defense in Depth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and challenges for formal specification of Java programs</dc:title>
  <dc:creator>aa</dc:creator>
  <cp:lastModifiedBy>Poll, E. (Erik)</cp:lastModifiedBy>
  <cp:revision>171</cp:revision>
  <cp:lastPrinted>1601-01-01T00:00:00Z</cp:lastPrinted>
  <dcterms:created xsi:type="dcterms:W3CDTF">2003-01-08T18:45:38Z</dcterms:created>
  <dcterms:modified xsi:type="dcterms:W3CDTF">2023-03-08T08:35:41Z</dcterms:modified>
</cp:coreProperties>
</file>