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05" r:id="rId2"/>
    <p:sldId id="310" r:id="rId3"/>
    <p:sldId id="291" r:id="rId4"/>
    <p:sldId id="258" r:id="rId5"/>
    <p:sldId id="311" r:id="rId6"/>
    <p:sldId id="293" r:id="rId7"/>
    <p:sldId id="307" r:id="rId8"/>
    <p:sldId id="303" r:id="rId9"/>
    <p:sldId id="296" r:id="rId10"/>
    <p:sldId id="271" r:id="rId11"/>
    <p:sldId id="297" r:id="rId12"/>
    <p:sldId id="298" r:id="rId13"/>
    <p:sldId id="299" r:id="rId14"/>
    <p:sldId id="274" r:id="rId15"/>
    <p:sldId id="280" r:id="rId16"/>
    <p:sldId id="317" r:id="rId17"/>
    <p:sldId id="292" r:id="rId18"/>
    <p:sldId id="308" r:id="rId19"/>
    <p:sldId id="283" r:id="rId20"/>
    <p:sldId id="306" r:id="rId21"/>
    <p:sldId id="266" r:id="rId22"/>
    <p:sldId id="316" r:id="rId23"/>
    <p:sldId id="279" r:id="rId24"/>
    <p:sldId id="312" r:id="rId25"/>
    <p:sldId id="275" r:id="rId26"/>
    <p:sldId id="294" r:id="rId27"/>
    <p:sldId id="301" r:id="rId28"/>
    <p:sldId id="302" r:id="rId29"/>
    <p:sldId id="289" r:id="rId30"/>
    <p:sldId id="313" r:id="rId31"/>
    <p:sldId id="314" r:id="rId32"/>
    <p:sldId id="278" r:id="rId33"/>
    <p:sldId id="261" r:id="rId34"/>
    <p:sldId id="262" r:id="rId35"/>
    <p:sldId id="265" r:id="rId36"/>
    <p:sldId id="267" r:id="rId37"/>
    <p:sldId id="288" r:id="rId38"/>
  </p:sldIdLst>
  <p:sldSz cx="9144000" cy="6858000" type="screen4x3"/>
  <p:notesSz cx="6858000" cy="9144000"/>
  <p:defaultTextStyle>
    <a:defPPr>
      <a:defRPr lang="en-GB"/>
    </a:defPPr>
    <a:lvl1pPr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742950" indent="-28575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11430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6002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20574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003300"/>
    <a:srgbClr val="FFFFCC"/>
    <a:srgbClr val="FFFF66"/>
    <a:srgbClr val="FF6600"/>
    <a:srgbClr val="FF9933"/>
    <a:srgbClr val="FFFF00"/>
    <a:srgbClr val="FFFF99"/>
    <a:srgbClr val="00CC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>
      <p:cViewPr varScale="1">
        <p:scale>
          <a:sx n="74" d="100"/>
          <a:sy n="74" d="100"/>
        </p:scale>
        <p:origin x="1044" y="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43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fld id="{179197AC-3314-4F0E-ACBA-1DDBCEFE3819}" type="datetimeFigureOut">
              <a:rPr lang="en-US"/>
              <a:pPr>
                <a:defRPr/>
              </a:pPr>
              <a:t>2/10/2026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A20415C5-94CD-40AD-9127-664D29DC873A}" type="slidenum">
              <a:rPr lang="en-GB" altLang="nl-NL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68825" cy="34258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9D400077-D1B3-401A-974A-36B9E5DF2872}" type="slidenum">
              <a:rPr lang="en-US" altLang="nl-NL"/>
              <a:pPr>
                <a:defRPr/>
              </a:pPr>
              <a:t>‹#›</a:t>
            </a:fld>
            <a:endParaRPr lang="en-US" alt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Arial Rounded MT Bold" panose="020F0704030504030204" pitchFamily="34" charset="0"/>
        <a:ea typeface="+mn-ea"/>
        <a:cs typeface="+mn-cs"/>
      </a:defRPr>
    </a:lvl1pPr>
    <a:lvl2pPr marL="742950" indent="-28575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4963F4E-664B-4949-B1B1-35E8F76DC318}" type="slidenum">
              <a:rPr lang="en-US" altLang="nl-NL" smtClean="0"/>
              <a:pPr>
                <a:spcBef>
                  <a:spcPct val="0"/>
                </a:spcBef>
              </a:pPr>
              <a:t>1</a:t>
            </a:fld>
            <a:endParaRPr lang="en-US" altLang="nl-NL"/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053074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E89AB246-24FA-4855-886F-9145CED01A2B}" type="slidenum">
              <a:rPr lang="en-US" altLang="nl-NL" sz="1200" smtClean="0">
                <a:solidFill>
                  <a:srgbClr val="000000"/>
                </a:solidFill>
                <a:latin typeface="Arial Rounded MT Bold" panose="020F0704030504030204" pitchFamily="34" charset="0"/>
              </a:rPr>
              <a:pPr/>
              <a:t>32</a:t>
            </a:fld>
            <a:endParaRPr lang="en-US" altLang="nl-NL" sz="1200">
              <a:solidFill>
                <a:srgbClr val="000000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18DAF2B-9018-4F6A-B69D-89459C9AC447}" type="slidenum">
              <a:rPr lang="en-US" altLang="nl-NL" smtClean="0"/>
              <a:pPr>
                <a:spcBef>
                  <a:spcPct val="0"/>
                </a:spcBef>
              </a:pPr>
              <a:t>33</a:t>
            </a:fld>
            <a:endParaRPr lang="en-US" altLang="nl-NL"/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1CA5FBB-B121-498F-9196-C13E0EFF64FA}" type="slidenum">
              <a:rPr lang="en-US" altLang="nl-NL" smtClean="0"/>
              <a:pPr>
                <a:spcBef>
                  <a:spcPct val="0"/>
                </a:spcBef>
              </a:pPr>
              <a:t>34</a:t>
            </a:fld>
            <a:endParaRPr lang="en-US" altLang="nl-NL"/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895531F-236D-4A04-A4F0-1F89E71D1855}" type="slidenum">
              <a:rPr lang="en-US" altLang="nl-NL" smtClean="0"/>
              <a:pPr>
                <a:spcBef>
                  <a:spcPct val="0"/>
                </a:spcBef>
              </a:pPr>
              <a:t>35</a:t>
            </a:fld>
            <a:endParaRPr lang="en-US" altLang="nl-NL"/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D19DF3B-A22A-4E11-A580-83D8780C51A5}" type="slidenum">
              <a:rPr lang="en-US" altLang="nl-NL" smtClean="0"/>
              <a:pPr>
                <a:spcBef>
                  <a:spcPct val="0"/>
                </a:spcBef>
              </a:pPr>
              <a:t>4</a:t>
            </a:fld>
            <a:endParaRPr lang="en-US" altLang="nl-NL"/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392A82-6AEE-4494-8004-F85B6B2070AA}" type="slidenum">
              <a:rPr lang="en-US" altLang="nl-NL" smtClean="0"/>
              <a:pPr>
                <a:spcBef>
                  <a:spcPct val="0"/>
                </a:spcBef>
              </a:pPr>
              <a:t>8</a:t>
            </a:fld>
            <a:endParaRPr lang="en-US" altLang="nl-NL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68400" y="696913"/>
            <a:ext cx="4673600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701675" y="4416425"/>
            <a:ext cx="5605463" cy="42783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429019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CFE3EA3-1591-4A79-A304-579426CA1D85}" type="slidenum">
              <a:rPr lang="en-US" altLang="nl-NL" smtClean="0"/>
              <a:pPr>
                <a:spcBef>
                  <a:spcPct val="0"/>
                </a:spcBef>
              </a:pPr>
              <a:t>9</a:t>
            </a:fld>
            <a:endParaRPr lang="en-US" altLang="nl-NL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67773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D7B84F4-B903-4376-B6EF-8B55220211AE}" type="slidenum">
              <a:rPr lang="en-US" altLang="nl-NL" smtClean="0"/>
              <a:pPr>
                <a:spcBef>
                  <a:spcPct val="0"/>
                </a:spcBef>
              </a:pPr>
              <a:t>10</a:t>
            </a:fld>
            <a:endParaRPr lang="en-US" altLang="nl-NL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151797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58F69AE-D236-48BC-8C1F-69D8CAE7A484}" type="slidenum">
              <a:rPr lang="en-US" altLang="nl-NL" smtClean="0"/>
              <a:pPr>
                <a:spcBef>
                  <a:spcPct val="0"/>
                </a:spcBef>
              </a:pPr>
              <a:t>11</a:t>
            </a:fld>
            <a:endParaRPr lang="en-US" altLang="nl-NL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65506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E6B8181-9272-4B3E-AC6E-6D550EBBF66A}" type="slidenum">
              <a:rPr lang="en-US" altLang="nl-NL" smtClean="0"/>
              <a:pPr>
                <a:spcBef>
                  <a:spcPct val="0"/>
                </a:spcBef>
              </a:pPr>
              <a:t>12</a:t>
            </a:fld>
            <a:endParaRPr lang="en-US" altLang="nl-NL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9770311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FABDE7-12BA-4B73-9161-3FE90D229EBD}" type="slidenum">
              <a:rPr lang="en-US" altLang="nl-NL" smtClean="0"/>
              <a:pPr>
                <a:spcBef>
                  <a:spcPct val="0"/>
                </a:spcBef>
              </a:pPr>
              <a:t>14</a:t>
            </a:fld>
            <a:endParaRPr lang="en-US" altLang="nl-NL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328166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1CEC4ED-3DE8-41F1-B6EE-2524118AD4A8}" type="slidenum">
              <a:rPr lang="en-US" altLang="nl-NL" smtClean="0"/>
              <a:pPr>
                <a:spcBef>
                  <a:spcPct val="0"/>
                </a:spcBef>
              </a:pPr>
              <a:t>25</a:t>
            </a:fld>
            <a:endParaRPr lang="en-US" altLang="nl-NL"/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208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527DA-57BE-4587-BFDC-82EEDF272F93}" type="slidenum">
              <a:rPr lang="en-GB" altLang="nl-NL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86862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D249E-CF8A-42E7-8DB9-88F6D293CD93}" type="slidenum">
              <a:rPr lang="en-GB" altLang="nl-NL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24320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73238"/>
            <a:ext cx="3808413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73238"/>
            <a:ext cx="3808412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9A940-A449-45BC-8EA9-D0C920D59447}" type="slidenum">
              <a:rPr lang="en-GB" altLang="nl-NL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73264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FC522-7421-488B-97C8-24C3A7A775F3}" type="slidenum">
              <a:rPr lang="en-GB" altLang="nl-NL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250677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767638" cy="9429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96ADE-1EC8-4462-9A09-C290E933111B}" type="slidenum">
              <a:rPr lang="en-GB" altLang="nl-NL"/>
              <a:pPr>
                <a:defRPr/>
              </a:pPr>
              <a:t>‹#›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911058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333375"/>
            <a:ext cx="77692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7769225" cy="469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Click to edit the outline text format</a:t>
            </a:r>
          </a:p>
          <a:p>
            <a:pPr lvl="1"/>
            <a:r>
              <a:rPr lang="en-GB" altLang="nl-NL"/>
              <a:t>Second Outline Level</a:t>
            </a:r>
          </a:p>
          <a:p>
            <a:pPr lvl="2"/>
            <a:r>
              <a:rPr lang="en-GB" altLang="nl-NL"/>
              <a:t>Third Outline Level</a:t>
            </a:r>
          </a:p>
          <a:p>
            <a:pPr lvl="3"/>
            <a:r>
              <a:rPr lang="en-GB" altLang="nl-NL"/>
              <a:t>Fourth Outline Level</a:t>
            </a:r>
          </a:p>
          <a:p>
            <a:pPr lvl="4"/>
            <a:r>
              <a:rPr lang="en-GB" altLang="nl-NL"/>
              <a:t>Fifth Outline Level</a:t>
            </a:r>
          </a:p>
          <a:p>
            <a:pPr lvl="4"/>
            <a:r>
              <a:rPr lang="en-GB" altLang="nl-NL"/>
              <a:t>Sixth Outline Level</a:t>
            </a:r>
          </a:p>
          <a:p>
            <a:pPr lvl="4"/>
            <a:r>
              <a:rPr lang="en-GB" altLang="nl-NL"/>
              <a:t>Seventh Outline Level</a:t>
            </a:r>
          </a:p>
          <a:p>
            <a:pPr lvl="4"/>
            <a:r>
              <a:rPr lang="en-GB" altLang="nl-NL"/>
              <a:t>Eighth Outline Level</a:t>
            </a:r>
          </a:p>
          <a:p>
            <a:pPr lvl="4"/>
            <a:r>
              <a:rPr lang="en-GB" altLang="nl-NL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4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FABA5324-E6A6-4B49-BD3F-B6F38BE0C145}" type="slidenum">
              <a:rPr lang="en-GB" altLang="nl-NL"/>
              <a:pPr>
                <a:defRPr/>
              </a:pPr>
              <a:t>‹#›</a:t>
            </a:fld>
            <a:endParaRPr lang="en-GB" alt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 ftr="0" dt="0"/>
  <p:txStyles>
    <p:titleStyle>
      <a:lvl1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Arial Rounded MT Bold" panose="020F0704030504030204" pitchFamily="34" charset="0"/>
          <a:ea typeface="+mj-ea"/>
          <a:cs typeface="+mj-cs"/>
        </a:defRPr>
      </a:lvl1pPr>
      <a:lvl2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Arial Rounded MT Bold" panose="020F0704030504030204" pitchFamily="34" charset="0"/>
          <a:cs typeface="Times New Roman" pitchFamily="16" charset="0"/>
        </a:defRPr>
      </a:lvl2pPr>
      <a:lvl3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Arial Rounded MT Bold" panose="020F0704030504030204" pitchFamily="34" charset="0"/>
          <a:cs typeface="Times New Roman" pitchFamily="16" charset="0"/>
        </a:defRPr>
      </a:lvl3pPr>
      <a:lvl4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Arial Rounded MT Bold" panose="020F0704030504030204" pitchFamily="34" charset="0"/>
          <a:cs typeface="Times New Roman" pitchFamily="16" charset="0"/>
        </a:defRPr>
      </a:lvl4pPr>
      <a:lvl5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Arial Rounded MT Bold" panose="020F0704030504030204" pitchFamily="34" charset="0"/>
          <a:cs typeface="Times New Roman" pitchFamily="16" charset="0"/>
        </a:defRPr>
      </a:lvl5pPr>
      <a:lvl6pPr marL="2514600" indent="-228600" algn="ctr" defTabSz="49212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6pPr>
      <a:lvl7pPr marL="2971800" indent="-228600" algn="ctr" defTabSz="49212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7pPr>
      <a:lvl8pPr marL="3429000" indent="-228600" algn="ctr" defTabSz="49212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8pPr>
      <a:lvl9pPr marL="3886200" indent="-228600" algn="ctr" defTabSz="49212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9pPr>
    </p:titleStyle>
    <p:bodyStyle>
      <a:lvl1pPr marL="342900" indent="-342900" algn="l" defTabSz="492125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000000"/>
          </a:solidFill>
          <a:latin typeface="Arial Rounded MT Bold" panose="020F0704030504030204" pitchFamily="34" charset="0"/>
          <a:ea typeface="+mn-ea"/>
          <a:cs typeface="+mn-cs"/>
        </a:defRPr>
      </a:lvl1pPr>
      <a:lvl2pPr marL="742950" indent="-285750" algn="l" defTabSz="492125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2pPr>
      <a:lvl3pPr marL="1143000" indent="-228600" algn="l" defTabSz="492125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3pPr>
      <a:lvl4pPr marL="1600200" indent="-228600" algn="l" defTabSz="492125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4pPr>
      <a:lvl5pPr marL="2057400" indent="-228600" algn="l" defTabSz="492125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Arial Rounded MT Bold" panose="020F0704030504030204" pitchFamily="34" charset="0"/>
          <a:cs typeface="+mn-cs"/>
        </a:defRPr>
      </a:lvl5pPr>
      <a:lvl6pPr marL="2514600" indent="-228600" algn="l" defTabSz="492125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cs typeface="+mn-cs"/>
        </a:defRPr>
      </a:lvl6pPr>
      <a:lvl7pPr marL="2971800" indent="-228600" algn="l" defTabSz="492125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cs typeface="+mn-cs"/>
        </a:defRPr>
      </a:lvl7pPr>
      <a:lvl8pPr marL="3429000" indent="-228600" algn="l" defTabSz="492125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cs typeface="+mn-cs"/>
        </a:defRPr>
      </a:lvl8pPr>
      <a:lvl9pPr marL="3886200" indent="-228600" algn="l" defTabSz="492125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572AB3A7-0B09-4E9B-B810-401DBA46556C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</a:t>
            </a:fld>
            <a:endParaRPr lang="en-GB" altLang="nl-NL" sz="1400"/>
          </a:p>
        </p:txBody>
      </p:sp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4213" y="1196975"/>
            <a:ext cx="7772400" cy="1312863"/>
          </a:xfrm>
        </p:spPr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z="3600" dirty="0"/>
              <a:t>Design Process</a:t>
            </a: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258888" y="3789363"/>
            <a:ext cx="6400800" cy="2581275"/>
          </a:xfrm>
        </p:spPr>
        <p:txBody>
          <a:bodyPr/>
          <a:lstStyle/>
          <a:p>
            <a:pPr marL="0" indent="0" algn="ctr" eaLnBrk="1" hangingPunct="1"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dirty="0">
                <a:solidFill>
                  <a:srgbClr val="3333CC"/>
                </a:solidFill>
              </a:rPr>
              <a:t>Security Protocol Project</a:t>
            </a:r>
          </a:p>
          <a:p>
            <a:pPr marL="0" indent="0" algn="ctr" eaLnBrk="1" hangingPunct="1"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dirty="0">
                <a:solidFill>
                  <a:srgbClr val="3333CC"/>
                </a:solidFill>
              </a:rPr>
              <a:t> </a:t>
            </a:r>
            <a:endParaRPr lang="en-GB" altLang="nl-NL" dirty="0"/>
          </a:p>
          <a:p>
            <a:pPr marL="0" indent="0" algn="ctr" eaLnBrk="1" hangingPunct="1">
              <a:spcBef>
                <a:spcPts val="400"/>
              </a:spcBef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endParaRPr lang="en-GB" altLang="nl-NL" sz="1600" dirty="0"/>
          </a:p>
          <a:p>
            <a:pPr marL="0" indent="0" algn="ctr" eaLnBrk="1" hangingPunct="1"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endParaRPr lang="en-GB" altLang="nl-NL" dirty="0"/>
          </a:p>
          <a:p>
            <a:pPr marL="0" indent="0" algn="ctr" eaLnBrk="1" hangingPunct="1"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4966397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/>
              <a:t>Example security requirements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1341438"/>
            <a:ext cx="7769225" cy="45354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2000" i="1" dirty="0"/>
          </a:p>
          <a:p>
            <a:pPr marL="0" indent="0" algn="ctr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5400" i="1" dirty="0">
                <a:solidFill>
                  <a:schemeClr val="accent2"/>
                </a:solidFill>
              </a:rPr>
              <a:t>  </a:t>
            </a:r>
            <a:r>
              <a:rPr lang="en-US" sz="4400" dirty="0">
                <a:solidFill>
                  <a:schemeClr val="accent2"/>
                </a:solidFill>
              </a:rPr>
              <a:t>OF WHAT?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4400" dirty="0">
                <a:solidFill>
                  <a:schemeClr val="accent2"/>
                </a:solidFill>
              </a:rPr>
              <a:t>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4400" dirty="0">
                <a:solidFill>
                  <a:schemeClr val="accent2"/>
                </a:solidFill>
              </a:rPr>
              <a:t>  BY WHOM?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4400" dirty="0">
                <a:solidFill>
                  <a:schemeClr val="accent2"/>
                </a:solidFill>
              </a:rPr>
              <a:t>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4400" dirty="0">
                <a:solidFill>
                  <a:schemeClr val="accent2"/>
                </a:solidFill>
              </a:rPr>
              <a:t>  TO WHOM?</a:t>
            </a:r>
            <a:endParaRPr lang="en-GB" sz="4800" dirty="0">
              <a:solidFill>
                <a:schemeClr val="accent2"/>
              </a:solidFill>
            </a:endParaRPr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  <a:p>
            <a:pPr marL="339725" indent="-339725" eaLnBrk="1" hangingPunct="1">
              <a:lnSpc>
                <a:spcPct val="90000"/>
              </a:lnSpc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C76E1EB0-7276-4771-AD4A-AB30E5303C3D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10</a:t>
            </a:fld>
            <a:endParaRPr lang="en-GB" altLang="nl-NL" sz="1400"/>
          </a:p>
        </p:txBody>
      </p:sp>
    </p:spTree>
    <p:extLst>
      <p:ext uri="{BB962C8B-B14F-4D97-AF65-F5344CB8AC3E}">
        <p14:creationId xmlns:p14="http://schemas.microsoft.com/office/powerpoint/2010/main" val="245178574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/>
              <a:t>Example security requirements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655638" y="1296988"/>
            <a:ext cx="7769225" cy="45354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45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Authentication </a:t>
            </a:r>
            <a:r>
              <a:rPr lang="en-GB" sz="1800" dirty="0">
                <a:solidFill>
                  <a:srgbClr val="008000"/>
                </a:solidFill>
              </a:rPr>
              <a:t>of the card holder </a:t>
            </a:r>
            <a:r>
              <a:rPr lang="en-GB" sz="1800" i="1" dirty="0">
                <a:solidFill>
                  <a:schemeClr val="accent2"/>
                </a:solidFill>
              </a:rPr>
              <a:t>by the card</a:t>
            </a:r>
            <a:endParaRPr lang="en-GB" sz="1800" dirty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45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>
                <a:solidFill>
                  <a:schemeClr val="tx1"/>
                </a:solidFill>
              </a:rPr>
              <a:t>Or </a:t>
            </a:r>
            <a:r>
              <a:rPr lang="en-GB" sz="1800" i="1" dirty="0">
                <a:solidFill>
                  <a:schemeClr val="accent2"/>
                </a:solidFill>
              </a:rPr>
              <a:t>by the terminal? </a:t>
            </a:r>
          </a:p>
          <a:p>
            <a:pPr lvl="1" eaLnBrk="1" hangingPunct="1">
              <a:lnSpc>
                <a:spcPct val="90000"/>
              </a:lnSpc>
              <a:spcBef>
                <a:spcPts val="45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>
                <a:solidFill>
                  <a:schemeClr val="tx1"/>
                </a:solidFill>
              </a:rPr>
              <a:t>Or </a:t>
            </a:r>
            <a:r>
              <a:rPr lang="en-GB" sz="1800" i="1" dirty="0">
                <a:solidFill>
                  <a:schemeClr val="accent2"/>
                </a:solidFill>
              </a:rPr>
              <a:t>by the back-end?</a:t>
            </a:r>
          </a:p>
          <a:p>
            <a:pPr lvl="1" eaLnBrk="1" hangingPunct="1">
              <a:lnSpc>
                <a:spcPct val="90000"/>
              </a:lnSpc>
              <a:spcBef>
                <a:spcPts val="45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dirty="0"/>
              <a:t>Authentication of all communication coming from the smartcard</a:t>
            </a:r>
          </a:p>
          <a:p>
            <a:pPr lvl="1" eaLnBrk="1" hangingPunct="1">
              <a:lnSpc>
                <a:spcPct val="90000"/>
              </a:lnSpc>
              <a:spcBef>
                <a:spcPts val="45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i="1" dirty="0">
                <a:solidFill>
                  <a:schemeClr val="accent2"/>
                </a:solidFill>
              </a:rPr>
              <a:t>up to the terminal?</a:t>
            </a:r>
          </a:p>
          <a:p>
            <a:pPr lvl="1" eaLnBrk="1" hangingPunct="1">
              <a:lnSpc>
                <a:spcPct val="90000"/>
              </a:lnSpc>
              <a:spcBef>
                <a:spcPts val="45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i="1" dirty="0">
                <a:solidFill>
                  <a:schemeClr val="accent2"/>
                </a:solidFill>
              </a:rPr>
              <a:t>up to the backend?</a:t>
            </a:r>
            <a:endParaRPr lang="en-GB" sz="1800" dirty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45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Confidentiality </a:t>
            </a:r>
            <a:r>
              <a:rPr lang="en-GB" sz="1800" dirty="0">
                <a:solidFill>
                  <a:srgbClr val="008000"/>
                </a:solidFill>
              </a:rPr>
              <a:t>of data Z </a:t>
            </a:r>
            <a:r>
              <a:rPr lang="en-GB" sz="1800" dirty="0"/>
              <a:t>so </a:t>
            </a:r>
            <a:r>
              <a:rPr lang="en-GB" sz="1800" dirty="0">
                <a:solidFill>
                  <a:schemeClr val="tx1"/>
                </a:solidFill>
              </a:rPr>
              <a:t>that</a:t>
            </a:r>
            <a:r>
              <a:rPr lang="en-GB" sz="1800" dirty="0">
                <a:solidFill>
                  <a:schemeClr val="accent2"/>
                </a:solidFill>
              </a:rPr>
              <a:t> only parties A and B can read it</a:t>
            </a:r>
            <a:endParaRPr lang="en-GB" sz="1800" dirty="0"/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  <a:p>
            <a:pPr marL="339725" indent="-339725" eaLnBrk="1" hangingPunct="1">
              <a:lnSpc>
                <a:spcPct val="90000"/>
              </a:lnSpc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B81DECB2-8CD0-4CBE-BB11-9500B2E1E20E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11</a:t>
            </a:fld>
            <a:endParaRPr lang="en-GB" altLang="nl-NL" sz="1400"/>
          </a:p>
        </p:txBody>
      </p:sp>
    </p:spTree>
    <p:extLst>
      <p:ext uri="{BB962C8B-B14F-4D97-AF65-F5344CB8AC3E}">
        <p14:creationId xmlns:p14="http://schemas.microsoft.com/office/powerpoint/2010/main" val="5201933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/>
              <a:t>Authentication (of entities or of data) 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655638" y="1296988"/>
            <a:ext cx="7769225" cy="45354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>
                <a:solidFill>
                  <a:schemeClr val="tx1"/>
                </a:solidFill>
              </a:rPr>
              <a:t>Beware of the subtle differences between</a:t>
            </a:r>
          </a:p>
          <a:p>
            <a:pPr marL="400050" eaLnBrk="1" hangingPunct="1">
              <a:lnSpc>
                <a:spcPct val="90000"/>
              </a:lnSpc>
              <a:spcBef>
                <a:spcPts val="450"/>
              </a:spcBef>
              <a:buFont typeface="+mj-lt"/>
              <a:buAutoNum type="arabicPeriod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authentication</a:t>
            </a:r>
            <a:r>
              <a:rPr lang="en-GB" sz="1800" dirty="0">
                <a:solidFill>
                  <a:schemeClr val="tx1"/>
                </a:solidFill>
              </a:rPr>
              <a:t> of </a:t>
            </a:r>
            <a:r>
              <a:rPr lang="en-GB" sz="1800" dirty="0">
                <a:solidFill>
                  <a:srgbClr val="008000"/>
                </a:solidFill>
              </a:rPr>
              <a:t>smart card </a:t>
            </a:r>
            <a:r>
              <a:rPr lang="en-GB" sz="1800" dirty="0">
                <a:solidFill>
                  <a:schemeClr val="tx1"/>
                </a:solidFill>
              </a:rPr>
              <a:t>by the terminal  </a:t>
            </a:r>
          </a:p>
          <a:p>
            <a:pPr marL="400050" eaLnBrk="1" hangingPunct="1">
              <a:lnSpc>
                <a:spcPct val="90000"/>
              </a:lnSpc>
              <a:spcBef>
                <a:spcPts val="450"/>
              </a:spcBef>
              <a:buFont typeface="+mj-lt"/>
              <a:buAutoNum type="arabicPeriod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dirty="0"/>
              <a:t>Authentication by the terminal</a:t>
            </a:r>
            <a:r>
              <a:rPr lang="en-US" sz="1800" dirty="0">
                <a:solidFill>
                  <a:schemeClr val="tx1"/>
                </a:solidFill>
              </a:rPr>
              <a:t> of </a:t>
            </a:r>
            <a:r>
              <a:rPr lang="en-US" sz="1800" dirty="0">
                <a:solidFill>
                  <a:srgbClr val="008000"/>
                </a:solidFill>
              </a:rPr>
              <a:t>an individual </a:t>
            </a:r>
            <a:r>
              <a:rPr lang="en-US" sz="1800" i="1" u="sng" dirty="0">
                <a:solidFill>
                  <a:srgbClr val="008000"/>
                </a:solidFill>
              </a:rPr>
              <a:t>message</a:t>
            </a:r>
            <a:r>
              <a:rPr lang="en-US" sz="1800" i="1" dirty="0">
                <a:solidFill>
                  <a:srgbClr val="008000"/>
                </a:solidFill>
              </a:rPr>
              <a:t> </a:t>
            </a:r>
            <a:r>
              <a:rPr lang="en-US" sz="1800" dirty="0">
                <a:solidFill>
                  <a:srgbClr val="008000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sent by card (or v.v.)</a:t>
            </a:r>
          </a:p>
          <a:p>
            <a:pPr marL="400050" eaLnBrk="1" hangingPunct="1">
              <a:lnSpc>
                <a:spcPct val="90000"/>
              </a:lnSpc>
              <a:spcBef>
                <a:spcPts val="450"/>
              </a:spcBef>
              <a:buFont typeface="+mj-lt"/>
              <a:buAutoNum type="arabicPeriod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dirty="0"/>
              <a:t>authentication </a:t>
            </a:r>
            <a:r>
              <a:rPr lang="en-US" sz="1800" dirty="0">
                <a:solidFill>
                  <a:schemeClr val="tx1"/>
                </a:solidFill>
              </a:rPr>
              <a:t>of </a:t>
            </a:r>
            <a:r>
              <a:rPr lang="en-US" sz="1800" dirty="0">
                <a:solidFill>
                  <a:srgbClr val="008000"/>
                </a:solidFill>
              </a:rPr>
              <a:t>the entire communication </a:t>
            </a:r>
            <a:r>
              <a:rPr lang="en-US" sz="1800" i="1" u="sng" dirty="0">
                <a:solidFill>
                  <a:srgbClr val="008000"/>
                </a:solidFill>
              </a:rPr>
              <a:t>session</a:t>
            </a:r>
            <a:r>
              <a:rPr lang="en-US" sz="1800" dirty="0">
                <a:solidFill>
                  <a:srgbClr val="008000"/>
                </a:solidFill>
              </a:rPr>
              <a:t>  </a:t>
            </a:r>
            <a:r>
              <a:rPr lang="en-US" sz="1800" dirty="0">
                <a:solidFill>
                  <a:schemeClr val="tx1"/>
                </a:solidFill>
              </a:rPr>
              <a:t>between card and terminal </a:t>
            </a:r>
          </a:p>
          <a:p>
            <a:pPr marL="5715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1800" dirty="0"/>
          </a:p>
          <a:p>
            <a:pPr marL="5715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dirty="0"/>
              <a:t>2 does not prevent replay of an individual message, but 3 does. </a:t>
            </a:r>
          </a:p>
          <a:p>
            <a:pPr marL="5715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1800" dirty="0"/>
          </a:p>
          <a:p>
            <a:pPr marL="5715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dirty="0"/>
              <a:t>Authenticity </a:t>
            </a:r>
            <a:r>
              <a:rPr lang="en-US" sz="1800" dirty="0">
                <a:solidFill>
                  <a:schemeClr val="tx1"/>
                </a:solidFill>
              </a:rPr>
              <a:t>and</a:t>
            </a:r>
            <a:r>
              <a:rPr lang="en-US" sz="1800" i="1" dirty="0">
                <a:solidFill>
                  <a:schemeClr val="accent2"/>
                </a:solidFill>
              </a:rPr>
              <a:t> freshness  </a:t>
            </a:r>
            <a:r>
              <a:rPr lang="en-US" sz="1800" dirty="0"/>
              <a:t>needed to prevent replays.</a:t>
            </a:r>
            <a:endParaRPr lang="en-GB" sz="1800" dirty="0"/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  <a:p>
            <a:pPr marL="339725" indent="-339725" eaLnBrk="1" hangingPunct="1">
              <a:lnSpc>
                <a:spcPct val="90000"/>
              </a:lnSpc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E171525-98C1-4709-A6A9-0622E1130D60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12</a:t>
            </a:fld>
            <a:endParaRPr lang="en-GB" altLang="nl-NL" sz="1400"/>
          </a:p>
        </p:txBody>
      </p:sp>
    </p:spTree>
    <p:extLst>
      <p:ext uri="{BB962C8B-B14F-4D97-AF65-F5344CB8AC3E}">
        <p14:creationId xmlns:p14="http://schemas.microsoft.com/office/powerpoint/2010/main" val="23317506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/>
              <a:t>Extra tricky: (non-)repudiation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l-NL" sz="1800" dirty="0"/>
              <a:t>In Dutch: (on)weerlegbaarheid</a:t>
            </a:r>
          </a:p>
          <a:p>
            <a:pPr>
              <a:defRPr/>
            </a:pPr>
            <a:r>
              <a:rPr lang="nl-NL" sz="1800" dirty="0">
                <a:solidFill>
                  <a:schemeClr val="accent2"/>
                </a:solidFill>
              </a:rPr>
              <a:t>Tricky </a:t>
            </a:r>
            <a:r>
              <a:rPr lang="nl-NL" sz="1800" dirty="0" err="1">
                <a:solidFill>
                  <a:schemeClr val="accent2"/>
                </a:solidFill>
              </a:rPr>
              <a:t>to</a:t>
            </a:r>
            <a:r>
              <a:rPr lang="nl-NL" sz="1800" dirty="0">
                <a:solidFill>
                  <a:schemeClr val="accent2"/>
                </a:solidFill>
              </a:rPr>
              <a:t> </a:t>
            </a:r>
            <a:r>
              <a:rPr lang="nl-NL" sz="1800" dirty="0" err="1">
                <a:solidFill>
                  <a:schemeClr val="accent2"/>
                </a:solidFill>
              </a:rPr>
              <a:t>express</a:t>
            </a:r>
            <a:r>
              <a:rPr lang="nl-NL" sz="1800" dirty="0">
                <a:solidFill>
                  <a:schemeClr val="accent2"/>
                </a:solidFill>
              </a:rPr>
              <a:t> &amp; </a:t>
            </a:r>
            <a:r>
              <a:rPr lang="nl-NL" sz="1800" dirty="0" err="1">
                <a:solidFill>
                  <a:schemeClr val="accent2"/>
                </a:solidFill>
              </a:rPr>
              <a:t>potentially</a:t>
            </a:r>
            <a:r>
              <a:rPr lang="nl-NL" sz="1800" dirty="0">
                <a:solidFill>
                  <a:schemeClr val="accent2"/>
                </a:solidFill>
              </a:rPr>
              <a:t> </a:t>
            </a:r>
            <a:r>
              <a:rPr lang="nl-NL" sz="1800" dirty="0" err="1">
                <a:solidFill>
                  <a:schemeClr val="accent2"/>
                </a:solidFill>
              </a:rPr>
              <a:t>confusing</a:t>
            </a:r>
            <a:r>
              <a:rPr lang="nl-NL" sz="1800" dirty="0">
                <a:solidFill>
                  <a:schemeClr val="accent2"/>
                </a:solidFill>
              </a:rPr>
              <a:t>!</a:t>
            </a:r>
          </a:p>
          <a:p>
            <a:pPr marL="914400" lvl="2" indent="0">
              <a:buFont typeface="Times New Roman" panose="02020603050405020304" pitchFamily="18" charset="0"/>
              <a:buNone/>
              <a:defRPr/>
            </a:pPr>
            <a:r>
              <a:rPr lang="nl-NL" sz="1800" i="1" dirty="0">
                <a:solidFill>
                  <a:srgbClr val="008000"/>
                </a:solidFill>
              </a:rPr>
              <a:t>Non-</a:t>
            </a:r>
            <a:r>
              <a:rPr lang="nl-NL" sz="1800" i="1" dirty="0" err="1">
                <a:solidFill>
                  <a:srgbClr val="008000"/>
                </a:solidFill>
              </a:rPr>
              <a:t>repudiation</a:t>
            </a:r>
            <a:r>
              <a:rPr lang="nl-NL" sz="1800" i="1" dirty="0">
                <a:solidFill>
                  <a:srgbClr val="008000"/>
                </a:solidFill>
              </a:rPr>
              <a:t> of </a:t>
            </a:r>
            <a:r>
              <a:rPr lang="nl-NL" sz="1800" i="1" dirty="0" err="1">
                <a:solidFill>
                  <a:srgbClr val="008000"/>
                </a:solidFill>
              </a:rPr>
              <a:t>some</a:t>
            </a:r>
            <a:r>
              <a:rPr lang="nl-NL" sz="1800" i="1" dirty="0">
                <a:solidFill>
                  <a:srgbClr val="008000"/>
                </a:solidFill>
              </a:rPr>
              <a:t> action X </a:t>
            </a:r>
            <a:r>
              <a:rPr lang="nl-NL" sz="1800" i="1" dirty="0" err="1">
                <a:solidFill>
                  <a:srgbClr val="008000"/>
                </a:solidFill>
              </a:rPr>
              <a:t>by</a:t>
            </a:r>
            <a:r>
              <a:rPr lang="nl-NL" sz="1800" i="1" dirty="0">
                <a:solidFill>
                  <a:srgbClr val="008000"/>
                </a:solidFill>
              </a:rPr>
              <a:t> </a:t>
            </a:r>
            <a:r>
              <a:rPr lang="nl-NL" sz="1800" i="1" dirty="0" err="1">
                <a:solidFill>
                  <a:srgbClr val="008000"/>
                </a:solidFill>
              </a:rPr>
              <a:t>some</a:t>
            </a:r>
            <a:r>
              <a:rPr lang="nl-NL" sz="1800" i="1" dirty="0">
                <a:solidFill>
                  <a:srgbClr val="008000"/>
                </a:solidFill>
              </a:rPr>
              <a:t> party B                   </a:t>
            </a:r>
            <a:r>
              <a:rPr lang="nl-NL" sz="1800" i="1" dirty="0" err="1">
                <a:solidFill>
                  <a:srgbClr val="008000"/>
                </a:solidFill>
              </a:rPr>
              <a:t>to</a:t>
            </a:r>
            <a:r>
              <a:rPr lang="nl-NL" sz="1800" i="1" dirty="0">
                <a:solidFill>
                  <a:srgbClr val="008000"/>
                </a:solidFill>
              </a:rPr>
              <a:t> </a:t>
            </a:r>
            <a:r>
              <a:rPr lang="nl-NL" sz="1800" i="1" dirty="0" err="1">
                <a:solidFill>
                  <a:srgbClr val="008000"/>
                </a:solidFill>
              </a:rPr>
              <a:t>another</a:t>
            </a:r>
            <a:r>
              <a:rPr lang="nl-NL" sz="1800" i="1" dirty="0">
                <a:solidFill>
                  <a:srgbClr val="008000"/>
                </a:solidFill>
              </a:rPr>
              <a:t> party A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sz="1800" dirty="0"/>
              <a:t>       is more clearly be expressed  as</a:t>
            </a:r>
          </a:p>
          <a:p>
            <a:pPr marL="914400" lvl="2" indent="0">
              <a:buFont typeface="Times New Roman" panose="02020603050405020304" pitchFamily="18" charset="0"/>
              <a:buNone/>
              <a:defRPr/>
            </a:pPr>
            <a:r>
              <a:rPr lang="nl-NL" sz="1800" i="1" dirty="0">
                <a:solidFill>
                  <a:srgbClr val="008000"/>
                </a:solidFill>
              </a:rPr>
              <a:t>A </a:t>
            </a:r>
            <a:r>
              <a:rPr lang="nl-NL" sz="1800" i="1" dirty="0" err="1">
                <a:solidFill>
                  <a:srgbClr val="008000"/>
                </a:solidFill>
              </a:rPr>
              <a:t>can</a:t>
            </a:r>
            <a:r>
              <a:rPr lang="nl-NL" sz="1800" i="1" dirty="0">
                <a:solidFill>
                  <a:srgbClr val="008000"/>
                </a:solidFill>
              </a:rPr>
              <a:t> prove </a:t>
            </a:r>
            <a:r>
              <a:rPr lang="nl-NL" sz="1800" i="1" dirty="0" err="1">
                <a:solidFill>
                  <a:srgbClr val="008000"/>
                </a:solidFill>
              </a:rPr>
              <a:t>that</a:t>
            </a:r>
            <a:r>
              <a:rPr lang="nl-NL" sz="1800" i="1" dirty="0">
                <a:solidFill>
                  <a:srgbClr val="008000"/>
                </a:solidFill>
              </a:rPr>
              <a:t> B </a:t>
            </a:r>
            <a:r>
              <a:rPr lang="nl-NL" sz="1800" i="1" dirty="0" err="1">
                <a:solidFill>
                  <a:srgbClr val="008000"/>
                </a:solidFill>
              </a:rPr>
              <a:t>performed</a:t>
            </a:r>
            <a:r>
              <a:rPr lang="nl-NL" sz="1800" i="1" dirty="0">
                <a:solidFill>
                  <a:srgbClr val="008000"/>
                </a:solidFill>
              </a:rPr>
              <a:t>/</a:t>
            </a:r>
            <a:r>
              <a:rPr lang="nl-NL" sz="1800" i="1" dirty="0" err="1">
                <a:solidFill>
                  <a:srgbClr val="008000"/>
                </a:solidFill>
              </a:rPr>
              <a:t>agreed</a:t>
            </a:r>
            <a:r>
              <a:rPr lang="nl-NL" sz="1800" i="1" dirty="0">
                <a:solidFill>
                  <a:srgbClr val="008000"/>
                </a:solidFill>
              </a:rPr>
              <a:t> </a:t>
            </a:r>
            <a:r>
              <a:rPr lang="nl-NL" sz="1800" i="1" dirty="0" err="1">
                <a:solidFill>
                  <a:srgbClr val="008000"/>
                </a:solidFill>
              </a:rPr>
              <a:t>to</a:t>
            </a:r>
            <a:r>
              <a:rPr lang="nl-NL" sz="1800" i="1" dirty="0">
                <a:solidFill>
                  <a:srgbClr val="008000"/>
                </a:solidFill>
              </a:rPr>
              <a:t> action X</a:t>
            </a:r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r>
              <a:rPr lang="nl-NL" sz="1800" dirty="0">
                <a:solidFill>
                  <a:schemeClr val="tx1"/>
                </a:solidFill>
              </a:rPr>
              <a:t>or    </a:t>
            </a:r>
            <a:r>
              <a:rPr lang="nl-NL" sz="1800" i="1" dirty="0">
                <a:solidFill>
                  <a:srgbClr val="008000"/>
                </a:solidFill>
              </a:rPr>
              <a:t>A </a:t>
            </a:r>
            <a:r>
              <a:rPr lang="nl-NL" sz="1800" i="1" dirty="0" err="1">
                <a:solidFill>
                  <a:srgbClr val="008000"/>
                </a:solidFill>
              </a:rPr>
              <a:t>can</a:t>
            </a:r>
            <a:r>
              <a:rPr lang="nl-NL" sz="1800" i="1" dirty="0">
                <a:solidFill>
                  <a:srgbClr val="008000"/>
                </a:solidFill>
              </a:rPr>
              <a:t> prove </a:t>
            </a:r>
            <a:r>
              <a:rPr lang="nl-NL" sz="1800" i="1" dirty="0" err="1">
                <a:solidFill>
                  <a:srgbClr val="008000"/>
                </a:solidFill>
              </a:rPr>
              <a:t>to</a:t>
            </a:r>
            <a:r>
              <a:rPr lang="nl-NL" sz="1800" i="1" dirty="0">
                <a:solidFill>
                  <a:srgbClr val="008000"/>
                </a:solidFill>
              </a:rPr>
              <a:t> C </a:t>
            </a:r>
            <a:r>
              <a:rPr lang="nl-NL" sz="1800" i="1" dirty="0" err="1">
                <a:solidFill>
                  <a:srgbClr val="008000"/>
                </a:solidFill>
              </a:rPr>
              <a:t>that</a:t>
            </a:r>
            <a:r>
              <a:rPr lang="nl-NL" sz="1800" i="1" dirty="0">
                <a:solidFill>
                  <a:srgbClr val="008000"/>
                </a:solidFill>
              </a:rPr>
              <a:t> B </a:t>
            </a:r>
            <a:r>
              <a:rPr lang="nl-NL" sz="1800" i="1" dirty="0" err="1">
                <a:solidFill>
                  <a:srgbClr val="008000"/>
                </a:solidFill>
              </a:rPr>
              <a:t>performed</a:t>
            </a:r>
            <a:r>
              <a:rPr lang="nl-NL" sz="1800" i="1" dirty="0">
                <a:solidFill>
                  <a:srgbClr val="008000"/>
                </a:solidFill>
              </a:rPr>
              <a:t> action X</a:t>
            </a:r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r>
              <a:rPr lang="nl-NL" sz="1800" dirty="0">
                <a:solidFill>
                  <a:schemeClr val="tx1"/>
                </a:solidFill>
              </a:rPr>
              <a:t>or   </a:t>
            </a:r>
            <a:r>
              <a:rPr lang="nl-NL" sz="1800" i="1" dirty="0">
                <a:solidFill>
                  <a:srgbClr val="008000"/>
                </a:solidFill>
              </a:rPr>
              <a:t>B </a:t>
            </a:r>
            <a:r>
              <a:rPr lang="nl-NL" sz="1800" i="1" dirty="0" err="1">
                <a:solidFill>
                  <a:srgbClr val="008000"/>
                </a:solidFill>
              </a:rPr>
              <a:t>cannot</a:t>
            </a:r>
            <a:r>
              <a:rPr lang="nl-NL" sz="1800" i="1" dirty="0">
                <a:solidFill>
                  <a:srgbClr val="008000"/>
                </a:solidFill>
              </a:rPr>
              <a:t> </a:t>
            </a:r>
            <a:r>
              <a:rPr lang="nl-NL" sz="1800" i="1" dirty="0" err="1">
                <a:solidFill>
                  <a:srgbClr val="008000"/>
                </a:solidFill>
              </a:rPr>
              <a:t>deny</a:t>
            </a:r>
            <a:r>
              <a:rPr lang="nl-NL" sz="1800" i="1" dirty="0">
                <a:solidFill>
                  <a:srgbClr val="008000"/>
                </a:solidFill>
              </a:rPr>
              <a:t> </a:t>
            </a:r>
            <a:r>
              <a:rPr lang="nl-NL" sz="1800" i="1" dirty="0" err="1">
                <a:solidFill>
                  <a:srgbClr val="008000"/>
                </a:solidFill>
              </a:rPr>
              <a:t>to</a:t>
            </a:r>
            <a:r>
              <a:rPr lang="nl-NL" sz="1800" i="1" dirty="0">
                <a:solidFill>
                  <a:srgbClr val="008000"/>
                </a:solidFill>
              </a:rPr>
              <a:t> C </a:t>
            </a:r>
            <a:r>
              <a:rPr lang="nl-NL" sz="1800" i="1" dirty="0" err="1">
                <a:solidFill>
                  <a:srgbClr val="008000"/>
                </a:solidFill>
              </a:rPr>
              <a:t>that</a:t>
            </a:r>
            <a:r>
              <a:rPr lang="nl-NL" sz="1800" i="1" dirty="0">
                <a:solidFill>
                  <a:srgbClr val="008000"/>
                </a:solidFill>
              </a:rPr>
              <a:t> action X took place</a:t>
            </a:r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endParaRPr lang="nl-NL" sz="1800" i="1" dirty="0">
              <a:solidFill>
                <a:srgbClr val="008000"/>
              </a:solidFill>
            </a:endParaRPr>
          </a:p>
          <a:p>
            <a:pPr marL="0" lvl="1" indent="0">
              <a:spcBef>
                <a:spcPts val="600"/>
              </a:spcBef>
              <a:buFont typeface="Times New Roman" panose="02020603050405020304" pitchFamily="18" charset="0"/>
              <a:buNone/>
              <a:defRPr/>
            </a:pPr>
            <a:endParaRPr lang="nl-NL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nl-NL" sz="2000" i="1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1A745227-4324-42DC-A5DA-579CEDE1FF7E}" type="slidenum">
              <a:rPr lang="en-GB" altLang="nl-NL" smtClean="0"/>
              <a:pPr/>
              <a:t>13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52217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z="2400" dirty="0"/>
              <a:t>Ensuring security requirements in protocols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dirty="0"/>
              <a:t>For a </a:t>
            </a:r>
            <a:r>
              <a:rPr lang="en-US" sz="1800" dirty="0">
                <a:solidFill>
                  <a:schemeClr val="accent2"/>
                </a:solidFill>
              </a:rPr>
              <a:t>security requirement</a:t>
            </a:r>
            <a:r>
              <a:rPr lang="en-US" sz="1800" dirty="0"/>
              <a:t> you can usually still make design decisions about </a:t>
            </a:r>
            <a:r>
              <a:rPr lang="en-US" sz="1800" dirty="0">
                <a:solidFill>
                  <a:srgbClr val="008000"/>
                </a:solidFill>
              </a:rPr>
              <a:t>HOW</a:t>
            </a:r>
            <a:r>
              <a:rPr lang="en-US" sz="1800" dirty="0"/>
              <a:t> to ensure it in your security protocols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1800" dirty="0"/>
          </a:p>
          <a:p>
            <a:pPr marL="0" indent="0" eaLnBrk="1" hangingPunct="1">
              <a:lnSpc>
                <a:spcPct val="90000"/>
              </a:lnSpc>
              <a:spcBef>
                <a:spcPts val="450"/>
              </a:spcBef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 </a:t>
            </a:r>
            <a:endParaRPr lang="en-GB" sz="2000" dirty="0"/>
          </a:p>
          <a:p>
            <a:pPr marL="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 err="1"/>
              <a:t>Eg</a:t>
            </a:r>
            <a:endParaRPr lang="en-GB" sz="2000" dirty="0"/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Times New Roman" pitchFamily="1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>
                <a:solidFill>
                  <a:schemeClr val="accent2"/>
                </a:solidFill>
              </a:rPr>
              <a:t>authentication of the card holder by party B </a:t>
            </a:r>
            <a:r>
              <a:rPr lang="en-GB" sz="1800" dirty="0">
                <a:solidFill>
                  <a:schemeClr val="tx1"/>
                </a:solidFill>
              </a:rPr>
              <a:t>using</a:t>
            </a:r>
            <a:r>
              <a:rPr lang="en-GB" sz="1800" dirty="0">
                <a:solidFill>
                  <a:srgbClr val="008000"/>
                </a:solidFill>
              </a:rPr>
              <a:t> a PIN code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Times New Roman" pitchFamily="1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>
              <a:solidFill>
                <a:srgbClr val="008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>
                <a:solidFill>
                  <a:schemeClr val="accent2"/>
                </a:solidFill>
              </a:rPr>
              <a:t>authentication of party A by party B </a:t>
            </a:r>
            <a:r>
              <a:rPr lang="en-US" sz="1800" dirty="0">
                <a:solidFill>
                  <a:schemeClr val="tx1"/>
                </a:solidFill>
              </a:rPr>
              <a:t>using</a:t>
            </a:r>
            <a:r>
              <a:rPr lang="en-US" sz="1800" dirty="0">
                <a:solidFill>
                  <a:srgbClr val="008000"/>
                </a:solidFill>
              </a:rPr>
              <a:t> private key </a:t>
            </a:r>
            <a:r>
              <a:rPr lang="en-US" sz="1800" dirty="0" err="1">
                <a:solidFill>
                  <a:srgbClr val="008000"/>
                </a:solidFill>
              </a:rPr>
              <a:t>PrivKey</a:t>
            </a:r>
            <a:r>
              <a:rPr lang="en-US" sz="1800" baseline="-25000" dirty="0" err="1">
                <a:solidFill>
                  <a:srgbClr val="008000"/>
                </a:solidFill>
              </a:rPr>
              <a:t>A</a:t>
            </a:r>
            <a:r>
              <a:rPr lang="en-US" sz="1800" dirty="0">
                <a:solidFill>
                  <a:srgbClr val="008000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and</a:t>
            </a:r>
            <a:r>
              <a:rPr lang="en-US" sz="1800" dirty="0">
                <a:solidFill>
                  <a:srgbClr val="008000"/>
                </a:solidFill>
              </a:rPr>
              <a:t> certificate </a:t>
            </a:r>
            <a:r>
              <a:rPr lang="en-US" sz="1800" dirty="0" err="1">
                <a:solidFill>
                  <a:srgbClr val="008000"/>
                </a:solidFill>
              </a:rPr>
              <a:t>Cert</a:t>
            </a:r>
            <a:r>
              <a:rPr lang="en-US" sz="1800" baseline="-25000" dirty="0" err="1">
                <a:solidFill>
                  <a:srgbClr val="008000"/>
                </a:solidFill>
              </a:rPr>
              <a:t>A</a:t>
            </a:r>
            <a:r>
              <a:rPr lang="en-US" sz="1800" dirty="0">
                <a:solidFill>
                  <a:srgbClr val="008000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in a </a:t>
            </a:r>
            <a:r>
              <a:rPr lang="en-US" sz="1800" dirty="0">
                <a:solidFill>
                  <a:srgbClr val="008000"/>
                </a:solidFill>
              </a:rPr>
              <a:t>challenge-response protocol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>
              <a:solidFill>
                <a:srgbClr val="008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>
                <a:solidFill>
                  <a:schemeClr val="accent2"/>
                </a:solidFill>
              </a:rPr>
              <a:t>non-repudiation of action X </a:t>
            </a:r>
            <a:r>
              <a:rPr lang="en-GB" sz="1800" dirty="0">
                <a:solidFill>
                  <a:schemeClr val="tx1"/>
                </a:solidFill>
              </a:rPr>
              <a:t>by having</a:t>
            </a:r>
            <a:r>
              <a:rPr lang="en-GB" sz="1800" dirty="0">
                <a:solidFill>
                  <a:srgbClr val="008000"/>
                </a:solidFill>
              </a:rPr>
              <a:t> MAC or digital signature over data Z using key K</a:t>
            </a:r>
          </a:p>
          <a:p>
            <a:pPr marL="0" indent="0" eaLnBrk="1" hangingPunct="1">
              <a:lnSpc>
                <a:spcPct val="90000"/>
              </a:lnSpc>
              <a:spcBef>
                <a:spcPts val="450"/>
              </a:spcBef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>
              <a:solidFill>
                <a:srgbClr val="008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>
              <a:solidFill>
                <a:srgbClr val="008000"/>
              </a:solidFill>
            </a:endParaRPr>
          </a:p>
          <a:p>
            <a:pPr marL="514350" lvl="1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2200" dirty="0"/>
          </a:p>
          <a:p>
            <a:pPr lvl="2"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/>
          </a:p>
          <a:p>
            <a:pPr lvl="2" eaLnBrk="1" hangingPunct="1">
              <a:lnSpc>
                <a:spcPct val="90000"/>
              </a:lnSpc>
              <a:spcBef>
                <a:spcPts val="450"/>
              </a:spcBef>
              <a:buFont typeface="Times New Roman" pitchFamily="16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     </a:t>
            </a:r>
          </a:p>
          <a:p>
            <a:pPr marL="339725" indent="-339725" eaLnBrk="1" hangingPunct="1">
              <a:lnSpc>
                <a:spcPct val="90000"/>
              </a:lnSpc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  <a:p>
            <a:pPr marL="339725" indent="-339725" eaLnBrk="1" hangingPunct="1">
              <a:lnSpc>
                <a:spcPct val="90000"/>
              </a:lnSpc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7A357089-E9F0-4179-8939-1DA36CCD0973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14</a:t>
            </a:fld>
            <a:endParaRPr lang="en-GB" altLang="nl-NL" sz="1400"/>
          </a:p>
        </p:txBody>
      </p:sp>
    </p:spTree>
    <p:extLst>
      <p:ext uri="{BB962C8B-B14F-4D97-AF65-F5344CB8AC3E}">
        <p14:creationId xmlns:p14="http://schemas.microsoft.com/office/powerpoint/2010/main" val="9245640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en-US" sz="2400" dirty="0" err="1"/>
              <a:t>Pitfall</a:t>
            </a:r>
            <a:r>
              <a:rPr lang="nl-NL" altLang="en-US" sz="2400" dirty="0"/>
              <a:t>: WHAT </a:t>
            </a:r>
            <a:r>
              <a:rPr lang="nl-NL" altLang="en-US" sz="2400" dirty="0" err="1"/>
              <a:t>vs</a:t>
            </a:r>
            <a:r>
              <a:rPr lang="nl-NL" altLang="en-US" sz="2400" dirty="0"/>
              <a:t> HOW</a:t>
            </a:r>
            <a:endParaRPr lang="en-GB" alt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sz="1800" dirty="0"/>
              <a:t>It is easy to mix up </a:t>
            </a:r>
          </a:p>
          <a:p>
            <a:pPr>
              <a:defRPr/>
            </a:pPr>
            <a:r>
              <a:rPr lang="nl-NL" sz="1800" i="1" dirty="0">
                <a:solidFill>
                  <a:schemeClr val="accent2"/>
                </a:solidFill>
              </a:rPr>
              <a:t>WHAT</a:t>
            </a:r>
            <a:r>
              <a:rPr lang="nl-NL" sz="1800" dirty="0">
                <a:solidFill>
                  <a:schemeClr val="accent2"/>
                </a:solidFill>
              </a:rPr>
              <a:t>  </a:t>
            </a:r>
            <a:r>
              <a:rPr lang="nl-NL" sz="1800" dirty="0">
                <a:solidFill>
                  <a:schemeClr val="tx1"/>
                </a:solidFill>
              </a:rPr>
              <a:t>security</a:t>
            </a:r>
            <a:r>
              <a:rPr lang="nl-NL" sz="1800" dirty="0">
                <a:solidFill>
                  <a:schemeClr val="accent2"/>
                </a:solidFill>
              </a:rPr>
              <a:t> </a:t>
            </a:r>
            <a:r>
              <a:rPr lang="nl-NL" sz="1800" dirty="0"/>
              <a:t>requirement you want </a:t>
            </a:r>
            <a:r>
              <a:rPr lang="nl-NL" sz="1800" dirty="0" err="1"/>
              <a:t>to</a:t>
            </a:r>
            <a:r>
              <a:rPr lang="nl-NL" sz="1800" dirty="0"/>
              <a:t> meet  </a:t>
            </a:r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r>
              <a:rPr lang="nl-NL" sz="1600" dirty="0"/>
              <a:t>Eg. </a:t>
            </a:r>
          </a:p>
          <a:p>
            <a:pPr lvl="1">
              <a:defRPr/>
            </a:pPr>
            <a:r>
              <a:rPr lang="nl-NL" sz="1600" dirty="0" err="1"/>
              <a:t>authentication</a:t>
            </a:r>
            <a:r>
              <a:rPr lang="nl-NL" sz="1600" dirty="0"/>
              <a:t> of party A </a:t>
            </a:r>
            <a:r>
              <a:rPr lang="nl-NL" sz="1600" dirty="0" err="1"/>
              <a:t>by</a:t>
            </a:r>
            <a:r>
              <a:rPr lang="nl-NL" sz="1600" dirty="0"/>
              <a:t> party B                                                     </a:t>
            </a:r>
          </a:p>
          <a:p>
            <a:pPr lvl="1">
              <a:defRPr/>
            </a:pPr>
            <a:r>
              <a:rPr lang="nl-NL" sz="1600" dirty="0" err="1"/>
              <a:t>authentication</a:t>
            </a:r>
            <a:r>
              <a:rPr lang="nl-NL" sz="1600" dirty="0"/>
              <a:t> of </a:t>
            </a:r>
            <a:r>
              <a:rPr lang="nl-NL" sz="1600" dirty="0" err="1"/>
              <a:t>message</a:t>
            </a:r>
            <a:r>
              <a:rPr lang="nl-NL" sz="1600" dirty="0"/>
              <a:t> M</a:t>
            </a:r>
          </a:p>
          <a:p>
            <a:pPr lvl="1">
              <a:defRPr/>
            </a:pPr>
            <a:r>
              <a:rPr lang="nl-NL" sz="1600" dirty="0"/>
              <a:t>...</a:t>
            </a:r>
          </a:p>
          <a:p>
            <a:pPr>
              <a:defRPr/>
            </a:pPr>
            <a:r>
              <a:rPr lang="nl-NL" sz="1800" i="1" dirty="0">
                <a:solidFill>
                  <a:srgbClr val="008000"/>
                </a:solidFill>
              </a:rPr>
              <a:t>HOW </a:t>
            </a:r>
            <a:r>
              <a:rPr lang="nl-NL" sz="1800" i="1" dirty="0"/>
              <a:t>  </a:t>
            </a:r>
            <a:r>
              <a:rPr lang="nl-NL" sz="1800" dirty="0"/>
              <a:t>you meet that security requirement</a:t>
            </a:r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r>
              <a:rPr lang="nl-NL" sz="1600" dirty="0"/>
              <a:t>Eg. </a:t>
            </a:r>
          </a:p>
          <a:p>
            <a:pPr lvl="1">
              <a:defRPr/>
            </a:pPr>
            <a:r>
              <a:rPr lang="nl-NL" sz="1600" dirty="0" err="1"/>
              <a:t>some</a:t>
            </a:r>
            <a:r>
              <a:rPr lang="nl-NL" sz="1600" dirty="0"/>
              <a:t> </a:t>
            </a:r>
            <a:r>
              <a:rPr lang="nl-NL" sz="1600" dirty="0" err="1"/>
              <a:t>challenge</a:t>
            </a:r>
            <a:r>
              <a:rPr lang="nl-NL" sz="1600" dirty="0"/>
              <a:t>-response protocol </a:t>
            </a:r>
            <a:r>
              <a:rPr lang="nl-NL" sz="1600" dirty="0" err="1"/>
              <a:t>between</a:t>
            </a:r>
            <a:r>
              <a:rPr lang="nl-NL" sz="1600" dirty="0"/>
              <a:t> A &amp; B</a:t>
            </a:r>
          </a:p>
          <a:p>
            <a:pPr lvl="1">
              <a:defRPr/>
            </a:pPr>
            <a:r>
              <a:rPr lang="nl-NL" sz="1600" dirty="0" err="1"/>
              <a:t>some</a:t>
            </a:r>
            <a:r>
              <a:rPr lang="nl-NL" sz="1600" dirty="0"/>
              <a:t> digital </a:t>
            </a:r>
            <a:r>
              <a:rPr lang="nl-NL" sz="1600" dirty="0" err="1"/>
              <a:t>signature</a:t>
            </a:r>
            <a:r>
              <a:rPr lang="nl-NL" sz="1600" dirty="0"/>
              <a:t> on </a:t>
            </a:r>
            <a:r>
              <a:rPr lang="nl-NL" sz="1600" dirty="0" err="1"/>
              <a:t>message</a:t>
            </a:r>
            <a:r>
              <a:rPr lang="nl-NL" sz="1600" dirty="0"/>
              <a:t> M</a:t>
            </a:r>
          </a:p>
          <a:p>
            <a:pPr lvl="1">
              <a:defRPr/>
            </a:pPr>
            <a:r>
              <a:rPr lang="nl-NL" sz="1600" dirty="0"/>
              <a:t>…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sz="2000" dirty="0" err="1"/>
              <a:t>Try</a:t>
            </a:r>
            <a:r>
              <a:rPr lang="nl-NL" sz="2000" dirty="0"/>
              <a:t> </a:t>
            </a:r>
            <a:r>
              <a:rPr lang="nl-NL" sz="2000" dirty="0" err="1"/>
              <a:t>to</a:t>
            </a:r>
            <a:r>
              <a:rPr lang="nl-NL" sz="2000" dirty="0"/>
              <a:t> separate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>
                <a:solidFill>
                  <a:schemeClr val="accent2"/>
                </a:solidFill>
              </a:rPr>
              <a:t>WHAT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>
                <a:solidFill>
                  <a:srgbClr val="008000"/>
                </a:solidFill>
              </a:rPr>
              <a:t>HOW </a:t>
            </a:r>
            <a:endParaRPr lang="nl-NL" sz="20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nl-NL" sz="20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sz="2000" dirty="0"/>
              <a:t> </a:t>
            </a:r>
            <a:endParaRPr lang="en-GB" sz="20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sz="2000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BCCAC99D-6D63-4D93-9413-C528C7C4885E}" type="slidenum">
              <a:rPr lang="en-GB" altLang="nl-NL" smtClean="0"/>
              <a:pPr/>
              <a:t>15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658067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D2197-BA10-803A-E0CF-FD65619FD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3EE08-3DCF-009C-ADA6-7DDAF609A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333375"/>
            <a:ext cx="5543971" cy="792163"/>
          </a:xfrm>
        </p:spPr>
        <p:txBody>
          <a:bodyPr/>
          <a:lstStyle/>
          <a:p>
            <a:r>
              <a:rPr lang="en-GB" sz="2400" dirty="0"/>
              <a:t>Tip: signed receipt</a:t>
            </a:r>
            <a:endParaRPr lang="en-NL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EF842-334F-3744-1F8B-2C3D735DB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solidFill>
                  <a:srgbClr val="008000"/>
                </a:solidFill>
              </a:rPr>
              <a:t>Signed receipts </a:t>
            </a:r>
            <a:r>
              <a:rPr lang="en-GB" sz="1800" dirty="0"/>
              <a:t>are great </a:t>
            </a:r>
          </a:p>
          <a:p>
            <a:pPr marL="0" indent="0">
              <a:buNone/>
            </a:pPr>
            <a:r>
              <a:rPr lang="en-GB" sz="1800" dirty="0"/>
              <a:t>for ensuring </a:t>
            </a:r>
            <a:r>
              <a:rPr lang="en-GB" sz="1800" dirty="0">
                <a:solidFill>
                  <a:schemeClr val="accent2"/>
                </a:solidFill>
              </a:rPr>
              <a:t>non-repudiation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1800" dirty="0"/>
              <a:t>If you store such signed messages in logs </a:t>
            </a:r>
          </a:p>
          <a:p>
            <a:pPr marL="0" indent="0">
              <a:buNone/>
            </a:pPr>
            <a:r>
              <a:rPr lang="en-GB" sz="1800" dirty="0"/>
              <a:t>then that ensures </a:t>
            </a:r>
            <a:r>
              <a:rPr lang="en-GB" sz="1800" dirty="0">
                <a:solidFill>
                  <a:schemeClr val="accent2"/>
                </a:solidFill>
              </a:rPr>
              <a:t>integrity of the log entries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Good rules of thumbs</a:t>
            </a:r>
          </a:p>
          <a:p>
            <a:r>
              <a:rPr lang="en-GB" sz="1800" dirty="0"/>
              <a:t>The more info in the receipt, the better</a:t>
            </a:r>
          </a:p>
          <a:p>
            <a:r>
              <a:rPr lang="en-GB" sz="1800" dirty="0"/>
              <a:t>The more parties sign the receipt, the better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A4AF4-3840-9E20-1F41-AEE4166032F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3B1D249E-CF8A-42E7-8DB9-88F6D293CD93}" type="slidenum">
              <a:rPr lang="en-GB" altLang="nl-NL" smtClean="0"/>
              <a:pPr>
                <a:defRPr/>
              </a:pPr>
              <a:t>16</a:t>
            </a:fld>
            <a:endParaRPr lang="en-GB" alt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8CF19E-B98F-FB80-76BF-38AF081422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40" b="351"/>
          <a:stretch>
            <a:fillRect/>
          </a:stretch>
        </p:blipFill>
        <p:spPr>
          <a:xfrm>
            <a:off x="6084168" y="171263"/>
            <a:ext cx="2713484" cy="626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742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z="2400" dirty="0" err="1"/>
              <a:t>Don’t</a:t>
            </a:r>
            <a:r>
              <a:rPr lang="nl-NL" altLang="nl-NL" sz="2400" dirty="0"/>
              <a:t> </a:t>
            </a:r>
            <a:r>
              <a:rPr lang="nl-NL" altLang="nl-NL" sz="2400" dirty="0" err="1"/>
              <a:t>forget</a:t>
            </a:r>
            <a:r>
              <a:rPr lang="nl-NL" altLang="nl-NL" sz="2400" dirty="0"/>
              <a:t> </a:t>
            </a:r>
            <a:r>
              <a:rPr lang="nl-NL" altLang="nl-NL" sz="2400" dirty="0" err="1"/>
              <a:t>detection</a:t>
            </a:r>
            <a:r>
              <a:rPr lang="nl-NL" altLang="nl-NL" sz="2400" dirty="0"/>
              <a:t> &amp; response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sz="1800" dirty="0"/>
              <a:t>It’s </a:t>
            </a:r>
            <a:r>
              <a:rPr lang="nl-NL" sz="1800" dirty="0" err="1"/>
              <a:t>natural</a:t>
            </a:r>
            <a:r>
              <a:rPr lang="nl-NL" sz="1800" dirty="0"/>
              <a:t> </a:t>
            </a:r>
            <a:r>
              <a:rPr lang="nl-NL" sz="1800" dirty="0" err="1"/>
              <a:t>to</a:t>
            </a:r>
            <a:r>
              <a:rPr lang="nl-NL" sz="1800" dirty="0"/>
              <a:t> focus on </a:t>
            </a:r>
            <a:r>
              <a:rPr lang="nl-NL" sz="1800" dirty="0" err="1">
                <a:solidFill>
                  <a:schemeClr val="accent2"/>
                </a:solidFill>
              </a:rPr>
              <a:t>preventing</a:t>
            </a:r>
            <a:r>
              <a:rPr lang="nl-NL" sz="1800" dirty="0"/>
              <a:t> security </a:t>
            </a:r>
            <a:r>
              <a:rPr lang="nl-NL" sz="1800" dirty="0" err="1"/>
              <a:t>problems</a:t>
            </a:r>
            <a:r>
              <a:rPr lang="nl-NL" sz="1800" dirty="0"/>
              <a:t>,                                  </a:t>
            </a:r>
            <a:r>
              <a:rPr lang="nl-NL" sz="1800" dirty="0" err="1"/>
              <a:t>and</a:t>
            </a:r>
            <a:r>
              <a:rPr lang="nl-NL" sz="1800" dirty="0"/>
              <a:t> </a:t>
            </a:r>
            <a:r>
              <a:rPr lang="nl-NL" sz="1800" dirty="0" err="1"/>
              <a:t>forget</a:t>
            </a:r>
            <a:r>
              <a:rPr lang="nl-NL" sz="1800" dirty="0"/>
              <a:t> </a:t>
            </a:r>
            <a:r>
              <a:rPr lang="nl-NL" sz="1800" dirty="0" err="1"/>
              <a:t>about</a:t>
            </a:r>
            <a:r>
              <a:rPr lang="nl-NL" sz="1800" dirty="0"/>
              <a:t> </a:t>
            </a:r>
            <a:r>
              <a:rPr lang="nl-NL" sz="1800" dirty="0" err="1">
                <a:solidFill>
                  <a:schemeClr val="accent2"/>
                </a:solidFill>
              </a:rPr>
              <a:t>detecting</a:t>
            </a:r>
            <a:r>
              <a:rPr lang="nl-NL" sz="1800" dirty="0"/>
              <a:t> or </a:t>
            </a:r>
            <a:r>
              <a:rPr lang="nl-NL" sz="1800" dirty="0" err="1">
                <a:solidFill>
                  <a:schemeClr val="accent2"/>
                </a:solidFill>
              </a:rPr>
              <a:t>reacting</a:t>
            </a:r>
            <a:r>
              <a:rPr lang="nl-NL" sz="1800" dirty="0"/>
              <a:t> </a:t>
            </a:r>
            <a:r>
              <a:rPr lang="nl-NL" sz="1800" dirty="0" err="1"/>
              <a:t>to</a:t>
            </a:r>
            <a:r>
              <a:rPr lang="nl-NL" sz="1800" dirty="0"/>
              <a:t> </a:t>
            </a:r>
            <a:r>
              <a:rPr lang="nl-NL" sz="1800" dirty="0" err="1"/>
              <a:t>problems</a:t>
            </a:r>
            <a:endParaRPr lang="nl-NL" sz="18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nl-NL" sz="1800" dirty="0"/>
          </a:p>
          <a:p>
            <a:pPr marL="0" indent="0">
              <a:buNone/>
              <a:defRPr/>
            </a:pPr>
            <a:r>
              <a:rPr lang="nl-NL" sz="1800" dirty="0" err="1">
                <a:solidFill>
                  <a:srgbClr val="008000"/>
                </a:solidFill>
              </a:rPr>
              <a:t>Logging</a:t>
            </a:r>
            <a:r>
              <a:rPr lang="nl-NL" sz="1800" dirty="0"/>
              <a:t> </a:t>
            </a:r>
            <a:r>
              <a:rPr lang="nl-NL" sz="1800" dirty="0" err="1"/>
              <a:t>can</a:t>
            </a:r>
            <a:r>
              <a:rPr lang="nl-NL" sz="1800" dirty="0"/>
              <a:t> </a:t>
            </a:r>
            <a:r>
              <a:rPr lang="nl-NL" sz="1800" dirty="0" err="1"/>
              <a:t>be</a:t>
            </a:r>
            <a:r>
              <a:rPr lang="nl-NL" sz="1800" dirty="0"/>
              <a:t> </a:t>
            </a:r>
            <a:r>
              <a:rPr lang="nl-NL" sz="1800" dirty="0" err="1"/>
              <a:t>useful</a:t>
            </a:r>
            <a:r>
              <a:rPr lang="nl-NL" sz="1800" dirty="0"/>
              <a:t>  - or </a:t>
            </a:r>
            <a:r>
              <a:rPr lang="nl-NL" sz="1800" dirty="0" err="1"/>
              <a:t>crucial</a:t>
            </a:r>
            <a:r>
              <a:rPr lang="nl-NL" sz="1800" dirty="0"/>
              <a:t> - here  !    </a:t>
            </a:r>
          </a:p>
          <a:p>
            <a:pPr marL="0" indent="0">
              <a:buNone/>
              <a:defRPr/>
            </a:pPr>
            <a:r>
              <a:rPr lang="nl-NL" sz="1800" dirty="0"/>
              <a:t>                   </a:t>
            </a:r>
          </a:p>
          <a:p>
            <a:pPr marL="0" indent="0">
              <a:buNone/>
              <a:defRPr/>
            </a:pPr>
            <a:r>
              <a:rPr lang="nl-NL" sz="1600" dirty="0"/>
              <a:t>Logs </a:t>
            </a:r>
            <a:r>
              <a:rPr lang="nl-NL" sz="1600" dirty="0" err="1"/>
              <a:t>can</a:t>
            </a:r>
            <a:r>
              <a:rPr lang="nl-NL" sz="1600" dirty="0"/>
              <a:t> serve different </a:t>
            </a:r>
            <a:r>
              <a:rPr lang="nl-NL" sz="1600" dirty="0" err="1"/>
              <a:t>aims</a:t>
            </a:r>
            <a:r>
              <a:rPr lang="nl-NL" sz="1600" dirty="0"/>
              <a:t>:</a:t>
            </a:r>
          </a:p>
          <a:p>
            <a:pPr marL="457200">
              <a:buFont typeface="Arial" panose="020B0604020202020204" pitchFamily="34" charset="0"/>
              <a:buChar char="•"/>
              <a:defRPr/>
            </a:pPr>
            <a:r>
              <a:rPr lang="nl-NL" sz="1600" dirty="0" err="1"/>
              <a:t>detecting</a:t>
            </a:r>
            <a:r>
              <a:rPr lang="nl-NL" sz="1600" dirty="0"/>
              <a:t> </a:t>
            </a:r>
            <a:r>
              <a:rPr lang="nl-NL" sz="1600" dirty="0" err="1"/>
              <a:t>that</a:t>
            </a:r>
            <a:r>
              <a:rPr lang="nl-NL" sz="1600" dirty="0"/>
              <a:t> </a:t>
            </a:r>
            <a:r>
              <a:rPr lang="nl-NL" sz="1600" dirty="0" err="1"/>
              <a:t>things</a:t>
            </a:r>
            <a:r>
              <a:rPr lang="nl-NL" sz="1600" dirty="0"/>
              <a:t> went wrong</a:t>
            </a:r>
          </a:p>
          <a:p>
            <a:pPr marL="457200">
              <a:buFont typeface="Arial" panose="020B0604020202020204" pitchFamily="34" charset="0"/>
              <a:buChar char="•"/>
              <a:defRPr/>
            </a:pPr>
            <a:r>
              <a:rPr lang="nl-NL" sz="1600" dirty="0" err="1"/>
              <a:t>doing</a:t>
            </a:r>
            <a:r>
              <a:rPr lang="nl-NL" sz="1600" dirty="0"/>
              <a:t> </a:t>
            </a:r>
            <a:r>
              <a:rPr lang="nl-NL" sz="1600" dirty="0" err="1"/>
              <a:t>forensics</a:t>
            </a:r>
            <a:r>
              <a:rPr lang="nl-NL" sz="1600" dirty="0"/>
              <a:t> </a:t>
            </a:r>
            <a:r>
              <a:rPr lang="nl-NL" sz="1600" dirty="0" err="1"/>
              <a:t>and</a:t>
            </a:r>
            <a:r>
              <a:rPr lang="nl-NL" sz="1600" dirty="0"/>
              <a:t> rolling back transactions </a:t>
            </a:r>
            <a:r>
              <a:rPr lang="nl-NL" sz="1600" dirty="0" err="1"/>
              <a:t>if</a:t>
            </a:r>
            <a:r>
              <a:rPr lang="nl-NL" sz="1600" dirty="0"/>
              <a:t> </a:t>
            </a:r>
            <a:r>
              <a:rPr lang="nl-NL" sz="1600" dirty="0" err="1"/>
              <a:t>that</a:t>
            </a:r>
            <a:r>
              <a:rPr lang="nl-NL" sz="1600" dirty="0"/>
              <a:t> </a:t>
            </a:r>
            <a:r>
              <a:rPr lang="nl-NL" sz="1600" dirty="0" err="1"/>
              <a:t>happens</a:t>
            </a:r>
            <a:endParaRPr lang="nl-NL" sz="1600" dirty="0"/>
          </a:p>
          <a:p>
            <a:pPr lvl="1">
              <a:defRPr/>
            </a:pPr>
            <a:endParaRPr lang="nl-NL" sz="1600" i="1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altLang="nl-NL" sz="1800" dirty="0"/>
              <a:t>The </a:t>
            </a:r>
            <a:r>
              <a:rPr lang="nl-NL" altLang="nl-NL" sz="1800" dirty="0" err="1"/>
              <a:t>ability</a:t>
            </a:r>
            <a:r>
              <a:rPr lang="nl-NL" altLang="nl-NL" sz="1800" dirty="0"/>
              <a:t> </a:t>
            </a:r>
            <a:r>
              <a:rPr lang="nl-NL" altLang="nl-NL" sz="1800" dirty="0" err="1"/>
              <a:t>to</a:t>
            </a:r>
            <a:r>
              <a:rPr lang="nl-NL" altLang="nl-NL" sz="1800" dirty="0"/>
              <a:t> </a:t>
            </a:r>
            <a:r>
              <a:rPr lang="nl-NL" altLang="nl-NL" sz="1800" dirty="0" err="1"/>
              <a:t>detect</a:t>
            </a:r>
            <a:r>
              <a:rPr lang="nl-NL" altLang="nl-NL" sz="1800" dirty="0"/>
              <a:t> </a:t>
            </a:r>
            <a:r>
              <a:rPr lang="nl-NL" altLang="nl-NL" sz="1800" dirty="0" err="1"/>
              <a:t>and</a:t>
            </a:r>
            <a:r>
              <a:rPr lang="nl-NL" altLang="nl-NL" sz="1800" dirty="0"/>
              <a:t>/or analyse issues </a:t>
            </a:r>
            <a:r>
              <a:rPr lang="nl-NL" altLang="nl-NL" sz="1800" dirty="0" err="1"/>
              <a:t>can</a:t>
            </a:r>
            <a:r>
              <a:rPr lang="nl-NL" altLang="nl-NL" sz="1800" dirty="0"/>
              <a:t> </a:t>
            </a:r>
            <a:r>
              <a:rPr lang="nl-NL" altLang="nl-NL" sz="1800" dirty="0" err="1"/>
              <a:t>be</a:t>
            </a:r>
            <a:r>
              <a:rPr lang="nl-NL" altLang="nl-NL" sz="1800" dirty="0"/>
              <a:t> </a:t>
            </a:r>
            <a:r>
              <a:rPr lang="nl-NL" altLang="nl-NL" sz="1800" dirty="0" err="1"/>
              <a:t>stated</a:t>
            </a:r>
            <a:r>
              <a:rPr lang="nl-NL" altLang="nl-NL" sz="1800" dirty="0"/>
              <a:t> as security </a:t>
            </a:r>
            <a:r>
              <a:rPr lang="nl-NL" altLang="nl-NL" sz="1800" dirty="0" err="1"/>
              <a:t>requirement</a:t>
            </a:r>
            <a:r>
              <a:rPr lang="nl-NL" altLang="nl-NL" sz="1800" dirty="0"/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altLang="nl-NL" sz="1600" dirty="0"/>
              <a:t>Eg. even </a:t>
            </a:r>
            <a:r>
              <a:rPr lang="nl-NL" altLang="nl-NL" sz="1600" dirty="0" err="1"/>
              <a:t>if</a:t>
            </a:r>
            <a:r>
              <a:rPr lang="nl-NL" altLang="nl-NL" sz="1600" dirty="0"/>
              <a:t> </a:t>
            </a:r>
            <a:r>
              <a:rPr lang="nl-NL" altLang="nl-NL" sz="1600" dirty="0" err="1"/>
              <a:t>you</a:t>
            </a:r>
            <a:r>
              <a:rPr lang="nl-NL" altLang="nl-NL" sz="1600" dirty="0"/>
              <a:t> </a:t>
            </a:r>
            <a:r>
              <a:rPr lang="nl-NL" altLang="nl-NL" sz="1600" dirty="0" err="1"/>
              <a:t>cannot</a:t>
            </a:r>
            <a:r>
              <a:rPr lang="nl-NL" altLang="nl-NL" sz="1600" dirty="0"/>
              <a:t> </a:t>
            </a:r>
            <a:r>
              <a:rPr lang="nl-NL" altLang="nl-NL" sz="1600" dirty="0" err="1"/>
              <a:t>prevent</a:t>
            </a:r>
            <a:r>
              <a:rPr lang="nl-NL" altLang="nl-NL" sz="1600" dirty="0"/>
              <a:t> </a:t>
            </a:r>
            <a:r>
              <a:rPr lang="nl-NL" altLang="nl-NL" sz="1600" dirty="0">
                <a:solidFill>
                  <a:srgbClr val="008000"/>
                </a:solidFill>
              </a:rPr>
              <a:t>insider attacks</a:t>
            </a:r>
            <a:r>
              <a:rPr lang="nl-NL" altLang="nl-NL" sz="1600" dirty="0"/>
              <a:t>, </a:t>
            </a:r>
            <a:r>
              <a:rPr lang="nl-NL" altLang="nl-NL" sz="1600" dirty="0" err="1"/>
              <a:t>nice</a:t>
            </a:r>
            <a:r>
              <a:rPr lang="nl-NL" altLang="nl-NL" sz="1600" dirty="0"/>
              <a:t> </a:t>
            </a:r>
            <a:r>
              <a:rPr lang="nl-NL" altLang="nl-NL" sz="1600" dirty="0" err="1"/>
              <a:t>to</a:t>
            </a:r>
            <a:r>
              <a:rPr lang="nl-NL" altLang="nl-NL" sz="1600" dirty="0"/>
              <a:t> </a:t>
            </a:r>
            <a:r>
              <a:rPr lang="nl-NL" altLang="nl-NL" sz="1600" dirty="0" err="1"/>
              <a:t>be</a:t>
            </a:r>
            <a:r>
              <a:rPr lang="nl-NL" altLang="nl-NL" sz="1600" dirty="0"/>
              <a:t> </a:t>
            </a:r>
            <a:r>
              <a:rPr lang="nl-NL" altLang="nl-NL" sz="1600" dirty="0" err="1"/>
              <a:t>able</a:t>
            </a:r>
            <a:r>
              <a:rPr lang="nl-NL" altLang="nl-NL" sz="1600" dirty="0"/>
              <a:t> </a:t>
            </a:r>
            <a:r>
              <a:rPr lang="nl-NL" altLang="nl-NL" sz="1600" dirty="0" err="1"/>
              <a:t>to</a:t>
            </a:r>
            <a:r>
              <a:rPr lang="nl-NL" altLang="nl-NL" sz="1600" dirty="0"/>
              <a:t> </a:t>
            </a:r>
            <a:r>
              <a:rPr lang="nl-NL" altLang="nl-NL" sz="1600" dirty="0" err="1"/>
              <a:t>detect</a:t>
            </a:r>
            <a:r>
              <a:rPr lang="nl-NL" altLang="nl-NL" sz="1600" dirty="0"/>
              <a:t> </a:t>
            </a:r>
            <a:r>
              <a:rPr lang="nl-NL" altLang="nl-NL" sz="1600" dirty="0" err="1"/>
              <a:t>them</a:t>
            </a:r>
            <a:r>
              <a:rPr lang="nl-NL" altLang="nl-NL" sz="1600" dirty="0"/>
              <a:t> or even </a:t>
            </a:r>
            <a:r>
              <a:rPr lang="nl-NL" altLang="nl-NL" sz="1600" dirty="0" err="1"/>
              <a:t>identify</a:t>
            </a:r>
            <a:r>
              <a:rPr lang="nl-NL" altLang="nl-NL" sz="1600" dirty="0"/>
              <a:t> </a:t>
            </a:r>
            <a:r>
              <a:rPr lang="nl-NL" altLang="nl-NL" sz="1600" dirty="0" err="1"/>
              <a:t>the</a:t>
            </a:r>
            <a:r>
              <a:rPr lang="nl-NL" altLang="nl-NL" sz="1600" dirty="0"/>
              <a:t> </a:t>
            </a:r>
            <a:r>
              <a:rPr lang="nl-NL" altLang="nl-NL" sz="1600" dirty="0" err="1"/>
              <a:t>misbehaving</a:t>
            </a:r>
            <a:r>
              <a:rPr lang="nl-NL" altLang="nl-NL" sz="1600" dirty="0"/>
              <a:t> person or terminal</a:t>
            </a:r>
            <a:endParaRPr lang="nl-NL" sz="1400" i="1" dirty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2FBB0388-4080-40CC-9925-AF5BC26DF21F}" type="slidenum">
              <a:rPr lang="en-GB" altLang="nl-NL" smtClean="0"/>
              <a:pPr/>
              <a:t>17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75083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23DEC-A90B-1E6E-73AB-BFB5AF8E8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D5477E4-D272-6674-864B-69BB82C45E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Attacker model / Threat model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Trust assumptions</a:t>
            </a:r>
            <a:endParaRPr lang="en-NL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0A0FA1D-C597-7268-DE3D-19AE0D6BB3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309593-C474-219F-5AB0-20B50D0FE5C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3B1D249E-CF8A-42E7-8DB9-88F6D293CD93}" type="slidenum">
              <a:rPr lang="en-GB" altLang="nl-NL" smtClean="0"/>
              <a:pPr>
                <a:defRPr/>
              </a:pPr>
              <a:t>18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40165606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Threats  </a:t>
            </a:r>
            <a:r>
              <a:rPr lang="en-GB" altLang="en-US" sz="2400" dirty="0"/>
              <a:t>vs </a:t>
            </a:r>
            <a:r>
              <a:rPr lang="en-GB" altLang="en-US" dirty="0"/>
              <a:t> attacks  </a:t>
            </a:r>
            <a:r>
              <a:rPr lang="en-GB" altLang="en-US" sz="2400" dirty="0"/>
              <a:t>vs </a:t>
            </a:r>
            <a:r>
              <a:rPr lang="en-GB" altLang="en-US" dirty="0"/>
              <a:t> risks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Often used interchangeably, but these are different concepts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rgbClr val="3333CC"/>
                </a:solidFill>
              </a:rPr>
              <a:t>Threat </a:t>
            </a:r>
            <a:r>
              <a:rPr lang="en-GB" altLang="nl-NL" dirty="0">
                <a:solidFill>
                  <a:srgbClr val="3333CC"/>
                </a:solidFill>
              </a:rPr>
              <a:t>  </a:t>
            </a:r>
            <a:r>
              <a:rPr lang="en-GB" altLang="nl-NL" sz="1800" dirty="0">
                <a:solidFill>
                  <a:srgbClr val="3333CC"/>
                </a:solidFill>
              </a:rPr>
              <a:t> </a:t>
            </a:r>
          </a:p>
          <a:p>
            <a:pPr marL="400050" lvl="1" indent="0" eaLnBrk="1" hangingPunct="1">
              <a:lnSpc>
                <a:spcPct val="80000"/>
              </a:lnSpc>
              <a:buClrTx/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    Something bad that may happen; an attacker’s goal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rgbClr val="3333CC"/>
                </a:solidFill>
              </a:rPr>
              <a:t>Attack </a:t>
            </a:r>
            <a:r>
              <a:rPr lang="en-GB" altLang="nl-NL" sz="1800" dirty="0">
                <a:solidFill>
                  <a:schemeClr val="tx1"/>
                </a:solidFill>
              </a:rPr>
              <a:t>(or</a:t>
            </a:r>
            <a:r>
              <a:rPr lang="en-GB" altLang="nl-NL" sz="1800" dirty="0">
                <a:solidFill>
                  <a:srgbClr val="3333CC"/>
                </a:solidFill>
              </a:rPr>
              <a:t> attack vector</a:t>
            </a:r>
            <a:r>
              <a:rPr lang="en-GB" altLang="nl-NL" sz="1800" dirty="0">
                <a:solidFill>
                  <a:schemeClr val="tx1"/>
                </a:solidFill>
              </a:rPr>
              <a:t>)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Tx/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rgbClr val="3333CC"/>
                </a:solidFill>
              </a:rPr>
              <a:t>          </a:t>
            </a:r>
            <a:r>
              <a:rPr lang="en-GB" altLang="nl-NL" sz="1800" dirty="0">
                <a:solidFill>
                  <a:schemeClr val="tx1"/>
                </a:solidFill>
              </a:rPr>
              <a:t>A way to realise a threat</a:t>
            </a:r>
            <a:endParaRPr lang="en-GB" altLang="nl-NL" sz="1800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400"/>
              </a:spcBef>
              <a:buClrTx/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accent2"/>
                </a:solidFill>
              </a:rPr>
              <a:t>Risk</a:t>
            </a:r>
            <a:r>
              <a:rPr lang="en-GB" altLang="nl-NL" sz="1800" dirty="0">
                <a:solidFill>
                  <a:srgbClr val="FF0000"/>
                </a:solidFill>
              </a:rPr>
              <a:t> </a:t>
            </a:r>
            <a:endParaRPr lang="en-GB" altLang="nl-NL" sz="180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80000"/>
              </a:lnSpc>
              <a:spcBef>
                <a:spcPts val="40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                </a:t>
            </a:r>
            <a:r>
              <a:rPr lang="en-GB" altLang="nl-NL" sz="2000" dirty="0">
                <a:solidFill>
                  <a:schemeClr val="tx1"/>
                </a:solidFill>
              </a:rPr>
              <a:t> </a:t>
            </a:r>
            <a:r>
              <a:rPr lang="en-GB" altLang="nl-NL" dirty="0">
                <a:solidFill>
                  <a:schemeClr val="tx1"/>
                </a:solidFill>
              </a:rPr>
              <a:t>∑</a:t>
            </a:r>
            <a:r>
              <a:rPr lang="en-GB" altLang="nl-NL" baseline="-25000" dirty="0">
                <a:solidFill>
                  <a:schemeClr val="tx1"/>
                </a:solidFill>
              </a:rPr>
              <a:t>attacks</a:t>
            </a:r>
            <a:r>
              <a:rPr lang="en-GB" altLang="nl-NL" dirty="0">
                <a:solidFill>
                  <a:schemeClr val="tx1"/>
                </a:solidFill>
              </a:rPr>
              <a:t>  </a:t>
            </a:r>
            <a:r>
              <a:rPr lang="en-GB" altLang="nl-NL" sz="1800" dirty="0">
                <a:solidFill>
                  <a:schemeClr val="tx1"/>
                </a:solidFill>
              </a:rPr>
              <a:t>probability * impact </a:t>
            </a:r>
          </a:p>
          <a:p>
            <a:pPr marL="0" indent="0" eaLnBrk="1" hangingPunct="1">
              <a:lnSpc>
                <a:spcPct val="80000"/>
              </a:lnSpc>
              <a:spcBef>
                <a:spcPts val="40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180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80000"/>
              </a:lnSpc>
              <a:spcBef>
                <a:spcPts val="40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To distinguish these, note that</a:t>
            </a:r>
          </a:p>
          <a:p>
            <a:pPr marL="285750" eaLnBrk="1" hangingPunct="1">
              <a:lnSpc>
                <a:spcPct val="80000"/>
              </a:lnSpc>
              <a:spcBef>
                <a:spcPts val="40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There may be </a:t>
            </a:r>
            <a:r>
              <a:rPr lang="en-GB" altLang="nl-NL" sz="1800" i="1" dirty="0">
                <a:solidFill>
                  <a:schemeClr val="tx1"/>
                </a:solidFill>
              </a:rPr>
              <a:t>different</a:t>
            </a:r>
            <a:r>
              <a:rPr lang="en-GB" altLang="nl-NL" sz="1800" dirty="0">
                <a:solidFill>
                  <a:schemeClr val="tx1"/>
                </a:solidFill>
              </a:rPr>
              <a:t>  attacks to achieve the </a:t>
            </a:r>
            <a:r>
              <a:rPr lang="en-GB" altLang="nl-NL" sz="1800" i="1" dirty="0">
                <a:solidFill>
                  <a:schemeClr val="tx1"/>
                </a:solidFill>
              </a:rPr>
              <a:t>same </a:t>
            </a:r>
            <a:r>
              <a:rPr lang="en-GB" altLang="nl-NL" sz="1800" dirty="0">
                <a:solidFill>
                  <a:schemeClr val="tx1"/>
                </a:solidFill>
              </a:rPr>
              <a:t> threat</a:t>
            </a:r>
          </a:p>
          <a:p>
            <a:pPr marL="285750" eaLnBrk="1" hangingPunct="1">
              <a:lnSpc>
                <a:spcPct val="80000"/>
              </a:lnSpc>
              <a:spcBef>
                <a:spcPts val="40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Threats never really go away, no matter how good the defences,  </a:t>
            </a:r>
          </a:p>
          <a:p>
            <a:pPr marL="0" indent="0" eaLnBrk="1" hangingPunct="1">
              <a:lnSpc>
                <a:spcPct val="80000"/>
              </a:lnSpc>
              <a:spcBef>
                <a:spcPts val="40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       but </a:t>
            </a:r>
            <a:r>
              <a:rPr lang="en-GB" altLang="nl-NL" sz="1800" i="1" dirty="0">
                <a:solidFill>
                  <a:schemeClr val="tx1"/>
                </a:solidFill>
              </a:rPr>
              <a:t>risk</a:t>
            </a:r>
            <a:r>
              <a:rPr lang="en-GB" altLang="nl-NL" sz="1800" dirty="0">
                <a:solidFill>
                  <a:schemeClr val="tx1"/>
                </a:solidFill>
              </a:rPr>
              <a:t> of threats can be reduced.                               </a:t>
            </a:r>
          </a:p>
          <a:p>
            <a:pPr marL="0" indent="0" eaLnBrk="1" hangingPunct="1">
              <a:lnSpc>
                <a:spcPct val="80000"/>
              </a:lnSpc>
              <a:spcBef>
                <a:spcPts val="40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	 Some attack vectors do go away with a certain design.                 </a:t>
            </a:r>
          </a:p>
          <a:p>
            <a:pPr marL="285750" eaLnBrk="1" hangingPunct="1">
              <a:lnSpc>
                <a:spcPct val="80000"/>
              </a:lnSpc>
              <a:spcBef>
                <a:spcPts val="40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Even if we cannot </a:t>
            </a:r>
            <a:r>
              <a:rPr lang="en-GB" altLang="nl-NL" sz="1800" dirty="0">
                <a:solidFill>
                  <a:srgbClr val="008000"/>
                </a:solidFill>
              </a:rPr>
              <a:t>prevent</a:t>
            </a:r>
            <a:r>
              <a:rPr lang="en-GB" altLang="nl-NL" sz="1800" dirty="0">
                <a:solidFill>
                  <a:schemeClr val="tx1"/>
                </a:solidFill>
              </a:rPr>
              <a:t> some attack (</a:t>
            </a:r>
            <a:r>
              <a:rPr lang="en-GB" altLang="nl-NL" sz="1800" dirty="0" err="1">
                <a:solidFill>
                  <a:schemeClr val="tx1"/>
                </a:solidFill>
              </a:rPr>
              <a:t>eg</a:t>
            </a:r>
            <a:r>
              <a:rPr lang="en-GB" altLang="nl-NL" sz="1800" dirty="0">
                <a:solidFill>
                  <a:schemeClr val="tx1"/>
                </a:solidFill>
              </a:rPr>
              <a:t> insider attacks)           </a:t>
            </a:r>
          </a:p>
          <a:p>
            <a:pPr marL="0" indent="0" eaLnBrk="1" hangingPunct="1">
              <a:lnSpc>
                <a:spcPct val="80000"/>
              </a:lnSpc>
              <a:spcBef>
                <a:spcPts val="40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      we may be able to </a:t>
            </a:r>
            <a:r>
              <a:rPr lang="en-GB" altLang="nl-NL" sz="1800" dirty="0">
                <a:solidFill>
                  <a:srgbClr val="008000"/>
                </a:solidFill>
              </a:rPr>
              <a:t>detect</a:t>
            </a:r>
            <a:r>
              <a:rPr lang="en-GB" altLang="nl-NL" sz="1800" dirty="0">
                <a:solidFill>
                  <a:schemeClr val="tx1"/>
                </a:solidFill>
              </a:rPr>
              <a:t> &amp; </a:t>
            </a:r>
            <a:r>
              <a:rPr lang="en-GB" altLang="nl-NL" sz="1800" dirty="0">
                <a:solidFill>
                  <a:srgbClr val="008000"/>
                </a:solidFill>
              </a:rPr>
              <a:t>react</a:t>
            </a:r>
            <a:r>
              <a:rPr lang="en-GB" altLang="nl-NL" sz="1800" dirty="0">
                <a:solidFill>
                  <a:schemeClr val="tx1"/>
                </a:solidFill>
              </a:rPr>
              <a:t> to them, reducing their risk.	</a:t>
            </a:r>
            <a:endParaRPr lang="en-GB" altLang="nl-NL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GB" dirty="0"/>
          </a:p>
        </p:txBody>
      </p:sp>
      <p:sp>
        <p:nvSpPr>
          <p:cNvPr id="14340" name="Tijdelijke aanduiding voor dianumm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63759AA9-DB09-4E02-A9D4-59156D4AD441}" type="slidenum">
              <a:rPr lang="en-GB" altLang="nl-NL" smtClean="0"/>
              <a:pPr/>
              <a:t>19</a:t>
            </a:fld>
            <a:endParaRPr lang="en-GB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0279AF-AC50-EC48-622F-0E0776BC33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552" t="-770" r="11044" b="15124"/>
          <a:stretch>
            <a:fillRect/>
          </a:stretch>
        </p:blipFill>
        <p:spPr>
          <a:xfrm>
            <a:off x="5508104" y="1615946"/>
            <a:ext cx="3165570" cy="175404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ACEBFC5-5F85-BF87-3D7D-626CC5DD0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High-level design document </a:t>
            </a:r>
            <a:r>
              <a:rPr lang="en-GB" sz="1800" dirty="0"/>
              <a:t> </a:t>
            </a:r>
            <a:endParaRPr lang="en-N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188B5D-4A60-4C9F-0516-A11C75F00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/>
              <a:t>Clear and concise description of design &amp; design rationale:</a:t>
            </a:r>
          </a:p>
          <a:p>
            <a:pPr marL="0" indent="0">
              <a:buNone/>
            </a:pPr>
            <a:r>
              <a:rPr lang="en-GB" sz="1800" dirty="0"/>
              <a:t>4.  </a:t>
            </a:r>
            <a:r>
              <a:rPr lang="en-GB" sz="1800" dirty="0">
                <a:solidFill>
                  <a:schemeClr val="accent2"/>
                </a:solidFill>
              </a:rPr>
              <a:t>security protocols </a:t>
            </a:r>
            <a:r>
              <a:rPr lang="en-GB" sz="1800" dirty="0"/>
              <a:t>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8000"/>
                </a:solidFill>
              </a:rPr>
              <a:t>communication steps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8000"/>
                </a:solidFill>
              </a:rPr>
              <a:t>important actions </a:t>
            </a:r>
            <a:r>
              <a:rPr lang="en-GB" sz="1600" dirty="0">
                <a:solidFill>
                  <a:schemeClr val="tx1"/>
                </a:solidFill>
              </a:rPr>
              <a:t>(credit, debit, writing</a:t>
            </a:r>
            <a:br>
              <a:rPr lang="en-GB" sz="1600" dirty="0">
                <a:solidFill>
                  <a:schemeClr val="tx1"/>
                </a:solidFill>
              </a:rPr>
            </a:br>
            <a:r>
              <a:rPr lang="en-GB" sz="1600" dirty="0">
                <a:solidFill>
                  <a:schemeClr val="tx1"/>
                </a:solidFill>
              </a:rPr>
              <a:t>to log file, opening gate, displaying info, ...)</a:t>
            </a:r>
            <a:endParaRPr lang="en-GB" sz="1600" dirty="0">
              <a:solidFill>
                <a:srgbClr val="008000"/>
              </a:solidFill>
            </a:endParaRPr>
          </a:p>
          <a:p>
            <a:pPr marL="457200" lvl="1" indent="0">
              <a:buNone/>
            </a:pP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600" dirty="0">
                <a:solidFill>
                  <a:schemeClr val="tx1"/>
                </a:solidFill>
              </a:rPr>
              <a:t>As MSC or in Alice-&gt;Bob style</a:t>
            </a:r>
            <a:br>
              <a:rPr lang="en-GB" sz="1600" dirty="0"/>
            </a:br>
            <a:endParaRPr lang="en-GB" sz="1600" dirty="0"/>
          </a:p>
          <a:p>
            <a:pPr marL="0" indent="0">
              <a:buNone/>
            </a:pPr>
            <a:endParaRPr lang="en-GB" sz="1800" dirty="0"/>
          </a:p>
          <a:p>
            <a:pPr>
              <a:buAutoNum type="arabicPeriod" startAt="3"/>
            </a:pPr>
            <a:r>
              <a:rPr lang="en-GB" sz="1800" dirty="0">
                <a:solidFill>
                  <a:schemeClr val="accent2"/>
                </a:solidFill>
              </a:rPr>
              <a:t>keys &amp; certificates </a:t>
            </a:r>
            <a:r>
              <a:rPr lang="en-GB" sz="1800" dirty="0"/>
              <a:t>used in these protocols</a:t>
            </a:r>
          </a:p>
          <a:p>
            <a:pPr>
              <a:buAutoNum type="arabicPeriod" startAt="3"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2.  </a:t>
            </a:r>
            <a:r>
              <a:rPr lang="en-GB" sz="1800" dirty="0">
                <a:solidFill>
                  <a:schemeClr val="accent2"/>
                </a:solidFill>
              </a:rPr>
              <a:t>security requirements </a:t>
            </a:r>
            <a:r>
              <a:rPr lang="en-GB" sz="1800" dirty="0">
                <a:solidFill>
                  <a:schemeClr val="tx1"/>
                </a:solidFill>
              </a:rPr>
              <a:t>that these protocols aim to achieve</a:t>
            </a:r>
          </a:p>
          <a:p>
            <a:pPr marL="0" indent="0">
              <a:buNone/>
            </a:pPr>
            <a:endParaRPr lang="en-GB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1800" dirty="0"/>
              <a:t>1.  </a:t>
            </a:r>
            <a:r>
              <a:rPr lang="en-GB" sz="1800" dirty="0">
                <a:solidFill>
                  <a:schemeClr val="accent2"/>
                </a:solidFill>
              </a:rPr>
              <a:t>attacker/threat model </a:t>
            </a:r>
            <a:r>
              <a:rPr lang="en-GB" sz="1800" dirty="0"/>
              <a:t>&amp; </a:t>
            </a:r>
            <a:r>
              <a:rPr lang="en-GB" sz="1800" dirty="0">
                <a:solidFill>
                  <a:schemeClr val="accent2"/>
                </a:solidFill>
              </a:rPr>
              <a:t>trust assumptions </a:t>
            </a:r>
            <a:r>
              <a:rPr lang="en-GB" sz="1800" dirty="0">
                <a:solidFill>
                  <a:schemeClr val="tx1"/>
                </a:solidFill>
              </a:rPr>
              <a:t>underlying all this</a:t>
            </a:r>
            <a:endParaRPr lang="en-NL" sz="18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FA4DA1-10AC-B3DE-6E04-336F75D8481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33596ADE-1EC8-4462-9A09-C290E933111B}" type="slidenum">
              <a:rPr lang="en-GB" altLang="nl-NL" smtClean="0"/>
              <a:pPr>
                <a:defRPr/>
              </a:pPr>
              <a:t>2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71308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F5088-0EF5-A036-D357-37DEB1877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dreaded word  </a:t>
            </a:r>
            <a:r>
              <a:rPr lang="en-US" sz="4000" b="1" dirty="0">
                <a:solidFill>
                  <a:srgbClr val="008000"/>
                </a:solidFill>
                <a:latin typeface="Pieces NFI" panose="02000000000000000000" pitchFamily="2" charset="0"/>
              </a:rPr>
              <a:t>Trust</a:t>
            </a:r>
            <a:endParaRPr lang="en-GB" b="1" dirty="0">
              <a:solidFill>
                <a:srgbClr val="008000"/>
              </a:solidFill>
              <a:latin typeface="Pieces NFI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47157-062F-F9E3-11D8-FD3973D79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Beware of the word ‘Trust’ 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800" dirty="0"/>
              <a:t>Rule of thumb: </a:t>
            </a:r>
          </a:p>
          <a:p>
            <a:pPr marL="0" indent="0">
              <a:buNone/>
            </a:pPr>
            <a:r>
              <a:rPr lang="en-US" sz="1800" dirty="0"/>
              <a:t>   if something has the word ‘trust’ in the name,                                                        </a:t>
            </a:r>
          </a:p>
          <a:p>
            <a:pPr marL="0" indent="0">
              <a:buNone/>
            </a:pPr>
            <a:r>
              <a:rPr lang="en-US" sz="1800" dirty="0"/>
              <a:t>   then it’s a scam or people have no clue what they mean by it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Trusted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≠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/>
              <a:t> trustworthy</a:t>
            </a:r>
          </a:p>
          <a:p>
            <a:r>
              <a:rPr lang="en-US" sz="1800" dirty="0"/>
              <a:t>Trust is a </a:t>
            </a:r>
            <a:r>
              <a:rPr lang="en-US" sz="1800" i="1" dirty="0">
                <a:solidFill>
                  <a:srgbClr val="FF0000"/>
                </a:solidFill>
              </a:rPr>
              <a:t>negative</a:t>
            </a:r>
            <a:r>
              <a:rPr lang="en-US" sz="1800" dirty="0"/>
              <a:t>  quality, because</a:t>
            </a:r>
          </a:p>
          <a:p>
            <a:pPr marL="457200" lvl="1" indent="0">
              <a:buNone/>
            </a:pPr>
            <a:r>
              <a:rPr lang="en-US" sz="1800" dirty="0"/>
              <a:t>  trust implies that </a:t>
            </a:r>
            <a:r>
              <a:rPr lang="en-US" sz="1800" i="1" dirty="0">
                <a:solidFill>
                  <a:srgbClr val="FF0000"/>
                </a:solidFill>
              </a:rPr>
              <a:t>something bad can happen</a:t>
            </a:r>
          </a:p>
          <a:p>
            <a:r>
              <a:rPr lang="en-US" sz="1800" dirty="0"/>
              <a:t>So we want as </a:t>
            </a:r>
            <a:r>
              <a:rPr lang="en-US" sz="1800" i="1" dirty="0"/>
              <a:t>little</a:t>
            </a:r>
            <a:r>
              <a:rPr lang="en-US" sz="1800" dirty="0"/>
              <a:t> trust as possible, and a small TCB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A5288-03D5-EBBC-F257-89A8A302551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3B1D249E-CF8A-42E7-8DB9-88F6D293CD93}" type="slidenum">
              <a:rPr lang="en-GB" altLang="nl-NL" smtClean="0"/>
              <a:pPr>
                <a:defRPr/>
              </a:pPr>
              <a:t>20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38786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dirty="0"/>
              <a:t>Threat/attacker modelling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84213" y="1125538"/>
            <a:ext cx="7769225" cy="5040312"/>
          </a:xfrm>
        </p:spPr>
        <p:txBody>
          <a:bodyPr/>
          <a:lstStyle/>
          <a:p>
            <a:pPr marL="0" indent="0" eaLnBrk="1" hangingPunct="1">
              <a:buFont typeface="Times New Roman" panose="02020603050405020304" pitchFamily="18" charset="0"/>
              <a:buNone/>
              <a:defRPr/>
            </a:pPr>
            <a:r>
              <a:rPr lang="en-US" altLang="nl-NL" sz="1800" dirty="0">
                <a:solidFill>
                  <a:schemeClr val="accent2"/>
                </a:solidFill>
              </a:rPr>
              <a:t>Attacker model </a:t>
            </a:r>
            <a:r>
              <a:rPr lang="en-US" altLang="nl-NL" sz="1800" dirty="0">
                <a:solidFill>
                  <a:schemeClr val="tx1"/>
                </a:solidFill>
              </a:rPr>
              <a:t>can describe</a:t>
            </a:r>
          </a:p>
          <a:p>
            <a:pPr eaLnBrk="1" hangingPunct="1">
              <a:buFont typeface="+mj-lt"/>
              <a:buAutoNum type="arabicPeriod"/>
              <a:defRPr/>
            </a:pPr>
            <a:r>
              <a:rPr lang="en-US" altLang="nl-NL" sz="1800" dirty="0">
                <a:solidFill>
                  <a:srgbClr val="008000"/>
                </a:solidFill>
              </a:rPr>
              <a:t>the attacker’s capabilities          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nl-NL" sz="1800" dirty="0">
                <a:solidFill>
                  <a:schemeClr val="tx2"/>
                </a:solidFill>
              </a:rPr>
              <a:t>knowledge, skills, expertise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nl-NL" sz="1800" dirty="0">
                <a:solidFill>
                  <a:schemeClr val="tx2"/>
                </a:solidFill>
              </a:rPr>
              <a:t>(physical or logical) access to places, systems, info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US" altLang="nl-NL" sz="1800" dirty="0">
                <a:solidFill>
                  <a:schemeClr val="tx2"/>
                </a:solidFill>
              </a:rPr>
              <a:t>insiders? malicious clients? ...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nl-NL" sz="1800" dirty="0">
                <a:solidFill>
                  <a:schemeClr val="tx2"/>
                </a:solidFill>
              </a:rPr>
              <a:t>time &amp; money to buy equipment, expertise, or bribe people</a:t>
            </a:r>
          </a:p>
          <a:p>
            <a:pPr eaLnBrk="1" hangingPunct="1">
              <a:buFont typeface="+mj-lt"/>
              <a:buAutoNum type="arabicPeriod"/>
              <a:defRPr/>
            </a:pPr>
            <a:r>
              <a:rPr lang="en-US" altLang="nl-NL" sz="1800" dirty="0">
                <a:solidFill>
                  <a:srgbClr val="008000"/>
                </a:solidFill>
              </a:rPr>
              <a:t>the attacker’s motivation/goals        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US" altLang="nl-NL" sz="1600" dirty="0" err="1">
                <a:solidFill>
                  <a:schemeClr val="tx1"/>
                </a:solidFill>
              </a:rPr>
              <a:t>ie</a:t>
            </a:r>
            <a:r>
              <a:rPr lang="en-US" altLang="nl-NL" sz="1600" dirty="0">
                <a:solidFill>
                  <a:schemeClr val="tx1"/>
                </a:solidFill>
              </a:rPr>
              <a:t>. the bad things you do not want to happen </a:t>
            </a:r>
          </a:p>
          <a:p>
            <a:pPr marL="400050" lvl="1" indent="0" eaLnBrk="1" hangingPunct="1">
              <a:buFont typeface="Times New Roman" panose="02020603050405020304" pitchFamily="18" charset="0"/>
              <a:buNone/>
              <a:defRPr/>
            </a:pPr>
            <a:r>
              <a:rPr lang="en-US" altLang="nl-NL" sz="1800" dirty="0">
                <a:solidFill>
                  <a:schemeClr val="tx1"/>
                </a:solidFill>
              </a:rPr>
              <a:t> </a:t>
            </a:r>
            <a:endParaRPr lang="en-US" altLang="nl-NL" sz="1800" dirty="0">
              <a:solidFill>
                <a:schemeClr val="accent2"/>
              </a:solidFill>
            </a:endParaRPr>
          </a:p>
          <a:p>
            <a:pPr marL="0" indent="0" eaLnBrk="1" hangingPunct="1">
              <a:buFont typeface="Times New Roman" panose="02020603050405020304" pitchFamily="18" charset="0"/>
              <a:buNone/>
              <a:defRPr/>
            </a:pPr>
            <a:r>
              <a:rPr lang="en-US" altLang="nl-NL" sz="1800" dirty="0">
                <a:solidFill>
                  <a:schemeClr val="tx1"/>
                </a:solidFill>
              </a:rPr>
              <a:t>Complementary notion: </a:t>
            </a:r>
            <a:r>
              <a:rPr lang="en-US" altLang="nl-NL" sz="1800" dirty="0">
                <a:solidFill>
                  <a:schemeClr val="accent2"/>
                </a:solidFill>
              </a:rPr>
              <a:t>trust assumptions </a:t>
            </a:r>
            <a:r>
              <a:rPr lang="en-US" altLang="nl-NL" sz="1800" dirty="0">
                <a:solidFill>
                  <a:schemeClr val="tx1"/>
                </a:solidFill>
              </a:rPr>
              <a:t>about systems or actors  </a:t>
            </a:r>
            <a:endParaRPr lang="en-US" altLang="nl-NL" sz="1800" i="1" dirty="0">
              <a:solidFill>
                <a:schemeClr val="accent2"/>
              </a:solidFill>
            </a:endParaRPr>
          </a:p>
          <a:p>
            <a:pPr marL="400050" lvl="1" indent="0" eaLnBrk="1" hangingPunct="1">
              <a:buNone/>
              <a:defRPr/>
            </a:pPr>
            <a:r>
              <a:rPr lang="en-US" altLang="nl-NL" sz="1600" dirty="0">
                <a:solidFill>
                  <a:schemeClr val="tx1"/>
                </a:solidFill>
              </a:rPr>
              <a:t>We can make trust assumptions because we </a:t>
            </a:r>
            <a:r>
              <a:rPr lang="en-US" altLang="nl-NL" sz="1600" i="1" dirty="0">
                <a:solidFill>
                  <a:srgbClr val="008000"/>
                </a:solidFill>
              </a:rPr>
              <a:t>want</a:t>
            </a:r>
            <a:r>
              <a:rPr lang="en-US" altLang="nl-NL" sz="1600" i="1" dirty="0">
                <a:solidFill>
                  <a:schemeClr val="tx1"/>
                </a:solidFill>
              </a:rPr>
              <a:t>  </a:t>
            </a:r>
            <a:r>
              <a:rPr lang="en-US" altLang="nl-NL" sz="1600" dirty="0">
                <a:solidFill>
                  <a:schemeClr val="tx1"/>
                </a:solidFill>
              </a:rPr>
              <a:t>to (e.g. because the risk is small and it simplifies the design) or because we </a:t>
            </a:r>
            <a:r>
              <a:rPr lang="en-US" altLang="nl-NL" sz="1600" i="1" dirty="0">
                <a:solidFill>
                  <a:srgbClr val="008000"/>
                </a:solidFill>
              </a:rPr>
              <a:t>have</a:t>
            </a:r>
            <a:r>
              <a:rPr lang="en-US" altLang="nl-NL" sz="1600" dirty="0">
                <a:solidFill>
                  <a:schemeClr val="tx1"/>
                </a:solidFill>
              </a:rPr>
              <a:t>  to   </a:t>
            </a:r>
          </a:p>
          <a:p>
            <a:pPr eaLnBrk="1" hangingPunct="1">
              <a:buFont typeface="Times New Roman" panose="02020603050405020304" pitchFamily="18" charset="0"/>
              <a:buNone/>
              <a:defRPr/>
            </a:pPr>
            <a:endParaRPr lang="en-US" altLang="nl-NL" sz="1800" dirty="0">
              <a:solidFill>
                <a:schemeClr val="tx1"/>
              </a:solidFill>
            </a:endParaRPr>
          </a:p>
          <a:p>
            <a:pPr eaLnBrk="1" hangingPunct="1">
              <a:buFont typeface="Times New Roman" panose="02020603050405020304" pitchFamily="18" charset="0"/>
              <a:buNone/>
              <a:defRPr/>
            </a:pPr>
            <a:endParaRPr lang="en-US" altLang="nl-NL" sz="2000" dirty="0"/>
          </a:p>
        </p:txBody>
      </p:sp>
      <p:sp>
        <p:nvSpPr>
          <p:cNvPr id="153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7A9002C8-44B4-44C9-A7D4-6EF8A9D95032}" type="slidenum">
              <a:rPr lang="en-GB" altLang="nl-NL" smtClean="0"/>
              <a:pPr/>
              <a:t>21</a:t>
            </a:fld>
            <a:endParaRPr lang="en-GB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79B8D-DD0A-5AFF-0DE8-ACC5A290C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attacker model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94DD6-17C4-021B-470A-6CEA85405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/>
              <a:t>The attacker model (regarding </a:t>
            </a:r>
            <a:r>
              <a:rPr lang="en-GB" sz="1800" dirty="0">
                <a:solidFill>
                  <a:schemeClr val="accent2"/>
                </a:solidFill>
              </a:rPr>
              <a:t>capabilities</a:t>
            </a:r>
            <a:r>
              <a:rPr lang="en-GB" sz="1800" dirty="0"/>
              <a:t>) is largely specified for you, namely</a:t>
            </a:r>
          </a:p>
          <a:p>
            <a:r>
              <a:rPr lang="en-GB" sz="1800" dirty="0">
                <a:solidFill>
                  <a:srgbClr val="008000"/>
                </a:solidFill>
              </a:rPr>
              <a:t>Attackers can carry out MitM attack (incl. card tears) on any card-terminal interaction</a:t>
            </a:r>
          </a:p>
          <a:p>
            <a:r>
              <a:rPr lang="en-GB" sz="1800" dirty="0">
                <a:solidFill>
                  <a:srgbClr val="008000"/>
                </a:solidFill>
              </a:rPr>
              <a:t>Extracting key material from a single card should not be fatal for the entire system</a:t>
            </a:r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r>
              <a:rPr lang="en-GB" sz="1800" dirty="0"/>
              <a:t>You may be able to make </a:t>
            </a:r>
            <a:r>
              <a:rPr lang="en-GB" sz="1800" dirty="0">
                <a:solidFill>
                  <a:schemeClr val="accent2"/>
                </a:solidFill>
              </a:rPr>
              <a:t>goals</a:t>
            </a:r>
            <a:r>
              <a:rPr lang="en-GB" sz="1800" dirty="0"/>
              <a:t> of some attackers more concrete; </a:t>
            </a:r>
            <a:br>
              <a:rPr lang="en-GB" sz="1800" dirty="0"/>
            </a:br>
            <a:r>
              <a:rPr lang="en-GB" sz="1800" dirty="0"/>
              <a:t>e.g. shop and petrol pump owners have specific goals in cheating.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1800" dirty="0"/>
              <a:t>You may be able to refine the attacker model:</a:t>
            </a:r>
          </a:p>
          <a:p>
            <a:r>
              <a:rPr lang="en-GB" sz="1800" dirty="0"/>
              <a:t>Terminals and insiders often need to be trusted, </a:t>
            </a:r>
            <a:br>
              <a:rPr lang="en-GB" sz="1800" dirty="0"/>
            </a:br>
            <a:r>
              <a:rPr lang="en-GB" sz="1800" dirty="0"/>
              <a:t>but you may be able to refine these trust assumptions: </a:t>
            </a:r>
          </a:p>
          <a:p>
            <a:pPr lvl="1"/>
            <a:r>
              <a:rPr lang="en-GB" sz="1600" dirty="0"/>
              <a:t>maybe compromised terminal or malicious insiders can be </a:t>
            </a:r>
            <a:r>
              <a:rPr lang="en-GB" sz="1600" i="1" dirty="0"/>
              <a:t>detected</a:t>
            </a:r>
            <a:r>
              <a:rPr lang="en-GB" sz="1600" dirty="0"/>
              <a:t>? </a:t>
            </a:r>
          </a:p>
          <a:p>
            <a:pPr lvl="1"/>
            <a:r>
              <a:rPr lang="en-GB" sz="1600" dirty="0"/>
              <a:t>maybe </a:t>
            </a:r>
            <a:r>
              <a:rPr lang="en-GB" sz="1600" i="1" dirty="0"/>
              <a:t>for some properties  </a:t>
            </a:r>
            <a:r>
              <a:rPr lang="en-GB" sz="1600" dirty="0"/>
              <a:t>they do not need to be trusted?</a:t>
            </a:r>
          </a:p>
          <a:p>
            <a:pPr marL="0" indent="0">
              <a:buNone/>
            </a:pPr>
            <a:endParaRPr lang="en-GB" sz="1800" dirty="0"/>
          </a:p>
          <a:p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05F4E-7E7E-CEE1-33DD-2F36C31074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3B1D249E-CF8A-42E7-8DB9-88F6D293CD93}" type="slidenum">
              <a:rPr lang="en-GB" altLang="nl-NL" smtClean="0"/>
              <a:pPr>
                <a:defRPr/>
              </a:pPr>
              <a:t>22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17310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z="2400" dirty="0"/>
              <a:t>Non-</a:t>
            </a:r>
            <a:r>
              <a:rPr lang="nl-NL" altLang="nl-NL" sz="2400" dirty="0" err="1"/>
              <a:t>repudiation</a:t>
            </a:r>
            <a:r>
              <a:rPr lang="nl-NL" altLang="nl-NL" sz="2400" dirty="0"/>
              <a:t> </a:t>
            </a:r>
            <a:r>
              <a:rPr lang="nl-NL" altLang="nl-NL" sz="2400" dirty="0" err="1"/>
              <a:t>to</a:t>
            </a:r>
            <a:r>
              <a:rPr lang="nl-NL" altLang="nl-NL" sz="2400" dirty="0"/>
              <a:t> </a:t>
            </a:r>
            <a:r>
              <a:rPr lang="nl-NL" altLang="nl-NL" sz="2400" dirty="0" err="1"/>
              <a:t>reduce</a:t>
            </a:r>
            <a:r>
              <a:rPr lang="nl-NL" altLang="nl-NL" sz="2400" dirty="0"/>
              <a:t> trust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sz="1800" dirty="0">
                <a:solidFill>
                  <a:schemeClr val="accent2"/>
                </a:solidFill>
              </a:rPr>
              <a:t>Non-</a:t>
            </a:r>
            <a:r>
              <a:rPr lang="nl-NL" sz="1800" dirty="0" err="1">
                <a:solidFill>
                  <a:schemeClr val="accent2"/>
                </a:solidFill>
              </a:rPr>
              <a:t>repudiation</a:t>
            </a:r>
            <a:r>
              <a:rPr lang="nl-NL" sz="1800" dirty="0">
                <a:solidFill>
                  <a:schemeClr val="accent2"/>
                </a:solidFill>
              </a:rPr>
              <a:t> </a:t>
            </a:r>
            <a:r>
              <a:rPr lang="nl-NL" sz="1800" dirty="0" err="1">
                <a:solidFill>
                  <a:schemeClr val="tx1"/>
                </a:solidFill>
              </a:rPr>
              <a:t>can</a:t>
            </a:r>
            <a:r>
              <a:rPr lang="nl-NL" sz="1800" dirty="0">
                <a:solidFill>
                  <a:schemeClr val="tx1"/>
                </a:solidFill>
              </a:rPr>
              <a:t> </a:t>
            </a:r>
            <a:r>
              <a:rPr lang="nl-NL" sz="1800" dirty="0" err="1">
                <a:solidFill>
                  <a:schemeClr val="tx1"/>
                </a:solidFill>
              </a:rPr>
              <a:t>be</a:t>
            </a:r>
            <a:r>
              <a:rPr lang="nl-NL" sz="1800" dirty="0">
                <a:solidFill>
                  <a:schemeClr val="tx1"/>
                </a:solidFill>
              </a:rPr>
              <a:t> </a:t>
            </a:r>
            <a:r>
              <a:rPr lang="nl-NL" sz="1800" dirty="0" err="1">
                <a:solidFill>
                  <a:schemeClr val="tx1"/>
                </a:solidFill>
              </a:rPr>
              <a:t>useful</a:t>
            </a:r>
            <a:r>
              <a:rPr lang="nl-NL" sz="1800" dirty="0">
                <a:solidFill>
                  <a:schemeClr val="tx1"/>
                </a:solidFill>
              </a:rPr>
              <a:t>  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sz="1800" dirty="0">
                <a:solidFill>
                  <a:schemeClr val="tx1"/>
                </a:solidFill>
              </a:rPr>
              <a:t>       </a:t>
            </a:r>
            <a:r>
              <a:rPr lang="nl-NL" sz="1800" dirty="0" err="1">
                <a:solidFill>
                  <a:schemeClr val="accent2"/>
                </a:solidFill>
              </a:rPr>
              <a:t>to</a:t>
            </a:r>
            <a:r>
              <a:rPr lang="nl-NL" sz="1800" dirty="0">
                <a:solidFill>
                  <a:schemeClr val="accent2"/>
                </a:solidFill>
              </a:rPr>
              <a:t> </a:t>
            </a:r>
            <a:r>
              <a:rPr lang="nl-NL" sz="1800" dirty="0" err="1">
                <a:solidFill>
                  <a:schemeClr val="accent2"/>
                </a:solidFill>
              </a:rPr>
              <a:t>reduce</a:t>
            </a:r>
            <a:r>
              <a:rPr lang="nl-NL" sz="1800" dirty="0">
                <a:solidFill>
                  <a:schemeClr val="accent2"/>
                </a:solidFill>
              </a:rPr>
              <a:t> </a:t>
            </a:r>
            <a:r>
              <a:rPr lang="nl-NL" sz="1800" dirty="0" err="1">
                <a:solidFill>
                  <a:schemeClr val="accent2"/>
                </a:solidFill>
              </a:rPr>
              <a:t>the</a:t>
            </a:r>
            <a:r>
              <a:rPr lang="nl-NL" sz="1800" dirty="0">
                <a:solidFill>
                  <a:schemeClr val="accent2"/>
                </a:solidFill>
              </a:rPr>
              <a:t> TCB  (</a:t>
            </a:r>
            <a:r>
              <a:rPr lang="nl-NL" sz="1800" dirty="0" err="1">
                <a:solidFill>
                  <a:schemeClr val="accent2"/>
                </a:solidFill>
              </a:rPr>
              <a:t>Trusted</a:t>
            </a:r>
            <a:r>
              <a:rPr lang="nl-NL" sz="1800" dirty="0">
                <a:solidFill>
                  <a:schemeClr val="accent2"/>
                </a:solidFill>
              </a:rPr>
              <a:t> Computing Base)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sz="1800" dirty="0">
                <a:solidFill>
                  <a:schemeClr val="accent2"/>
                </a:solidFill>
              </a:rPr>
              <a:t>                                             </a:t>
            </a:r>
            <a:r>
              <a:rPr lang="nl-NL" sz="1800" dirty="0" err="1">
                <a:solidFill>
                  <a:schemeClr val="accent2"/>
                </a:solidFill>
              </a:rPr>
              <a:t>for</a:t>
            </a:r>
            <a:r>
              <a:rPr lang="nl-NL" sz="1800" dirty="0">
                <a:solidFill>
                  <a:schemeClr val="accent2"/>
                </a:solidFill>
              </a:rPr>
              <a:t> </a:t>
            </a:r>
            <a:r>
              <a:rPr lang="nl-NL" sz="1800" dirty="0" err="1">
                <a:solidFill>
                  <a:schemeClr val="accent2"/>
                </a:solidFill>
              </a:rPr>
              <a:t>some</a:t>
            </a:r>
            <a:r>
              <a:rPr lang="nl-NL" sz="1800" dirty="0">
                <a:solidFill>
                  <a:schemeClr val="accent2"/>
                </a:solidFill>
              </a:rPr>
              <a:t> </a:t>
            </a:r>
            <a:r>
              <a:rPr lang="nl-NL" sz="1800" i="1" dirty="0" err="1">
                <a:solidFill>
                  <a:schemeClr val="accent2"/>
                </a:solidFill>
              </a:rPr>
              <a:t>specific</a:t>
            </a:r>
            <a:r>
              <a:rPr lang="nl-NL" sz="1800" i="1" dirty="0">
                <a:solidFill>
                  <a:schemeClr val="accent2"/>
                </a:solidFill>
              </a:rPr>
              <a:t> </a:t>
            </a:r>
            <a:r>
              <a:rPr lang="nl-NL" sz="1800" dirty="0">
                <a:solidFill>
                  <a:schemeClr val="accent2"/>
                </a:solidFill>
              </a:rPr>
              <a:t> security property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br>
              <a:rPr lang="nl-NL" sz="1800" dirty="0">
                <a:solidFill>
                  <a:schemeClr val="tx1"/>
                </a:solidFill>
              </a:rPr>
            </a:br>
            <a:r>
              <a:rPr lang="nl-NL" sz="1800" dirty="0">
                <a:solidFill>
                  <a:schemeClr val="tx1"/>
                </a:solidFill>
              </a:rPr>
              <a:t>For </a:t>
            </a:r>
            <a:r>
              <a:rPr lang="nl-NL" sz="1800" dirty="0" err="1">
                <a:solidFill>
                  <a:schemeClr val="tx1"/>
                </a:solidFill>
              </a:rPr>
              <a:t>example</a:t>
            </a:r>
            <a:r>
              <a:rPr lang="nl-NL" sz="1800" dirty="0">
                <a:solidFill>
                  <a:schemeClr val="tx1"/>
                </a:solidFill>
              </a:rPr>
              <a:t>: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1800" dirty="0"/>
              <a:t>Bank </a:t>
            </a:r>
            <a:r>
              <a:rPr lang="nl-NL" sz="1800" dirty="0" err="1"/>
              <a:t>may</a:t>
            </a:r>
            <a:r>
              <a:rPr lang="nl-NL" sz="1800" dirty="0"/>
              <a:t> </a:t>
            </a:r>
            <a:r>
              <a:rPr lang="nl-NL" sz="1800" dirty="0" err="1"/>
              <a:t>not</a:t>
            </a:r>
            <a:r>
              <a:rPr lang="nl-NL" sz="1800" dirty="0"/>
              <a:t> want </a:t>
            </a:r>
            <a:r>
              <a:rPr lang="nl-NL" sz="1800" dirty="0" err="1"/>
              <a:t>to</a:t>
            </a:r>
            <a:r>
              <a:rPr lang="nl-NL" sz="1800" dirty="0"/>
              <a:t> trust POS terminals in shops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sz="1800" dirty="0" err="1"/>
              <a:t>for</a:t>
            </a:r>
            <a:r>
              <a:rPr lang="nl-NL" sz="1800" dirty="0"/>
              <a:t> </a:t>
            </a:r>
            <a:r>
              <a:rPr lang="nl-NL" sz="1800" dirty="0" err="1"/>
              <a:t>which</a:t>
            </a:r>
            <a:r>
              <a:rPr lang="nl-NL" sz="1800" dirty="0"/>
              <a:t> </a:t>
            </a:r>
            <a:r>
              <a:rPr lang="nl-NL" sz="1800" dirty="0" err="1"/>
              <a:t>properties</a:t>
            </a:r>
            <a:r>
              <a:rPr lang="nl-NL" sz="1800" dirty="0"/>
              <a:t>?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sz="1800" dirty="0" err="1"/>
              <a:t>for</a:t>
            </a:r>
            <a:r>
              <a:rPr lang="nl-NL" sz="1800" dirty="0"/>
              <a:t> </a:t>
            </a:r>
            <a:r>
              <a:rPr lang="nl-NL" sz="1800" dirty="0" err="1"/>
              <a:t>which</a:t>
            </a:r>
            <a:r>
              <a:rPr lang="nl-NL" sz="1800" dirty="0"/>
              <a:t> </a:t>
            </a:r>
            <a:r>
              <a:rPr lang="nl-NL" sz="1800" dirty="0" err="1"/>
              <a:t>properties</a:t>
            </a:r>
            <a:r>
              <a:rPr lang="nl-NL" sz="1800" dirty="0"/>
              <a:t> is </a:t>
            </a:r>
            <a:r>
              <a:rPr lang="nl-NL" sz="1800" dirty="0" err="1"/>
              <a:t>this</a:t>
            </a:r>
            <a:r>
              <a:rPr lang="nl-NL" sz="1800" dirty="0"/>
              <a:t> </a:t>
            </a:r>
            <a:r>
              <a:rPr lang="nl-NL" sz="1800" dirty="0" err="1"/>
              <a:t>unavoidable</a:t>
            </a:r>
            <a:r>
              <a:rPr lang="nl-NL" sz="1800" dirty="0"/>
              <a:t>?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nl-NL" sz="18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nl-NL" sz="1800" dirty="0" err="1"/>
              <a:t>Government</a:t>
            </a:r>
            <a:r>
              <a:rPr lang="nl-NL" sz="1800" dirty="0"/>
              <a:t> </a:t>
            </a:r>
            <a:r>
              <a:rPr lang="nl-NL" sz="1800" dirty="0" err="1"/>
              <a:t>may</a:t>
            </a:r>
            <a:r>
              <a:rPr lang="nl-NL" sz="1800" dirty="0"/>
              <a:t> </a:t>
            </a:r>
            <a:r>
              <a:rPr lang="nl-NL" sz="1800" dirty="0" err="1"/>
              <a:t>not</a:t>
            </a:r>
            <a:r>
              <a:rPr lang="nl-NL" sz="1800" dirty="0"/>
              <a:t> want </a:t>
            </a:r>
            <a:r>
              <a:rPr lang="nl-NL" sz="1800" dirty="0" err="1"/>
              <a:t>to</a:t>
            </a:r>
            <a:r>
              <a:rPr lang="nl-NL" sz="1800" dirty="0"/>
              <a:t> trust equipment at </a:t>
            </a:r>
            <a:r>
              <a:rPr lang="nl-NL" sz="1800" dirty="0" err="1"/>
              <a:t>petrol</a:t>
            </a:r>
            <a:r>
              <a:rPr lang="nl-NL" sz="1800" dirty="0"/>
              <a:t> stations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sz="1800" dirty="0" err="1"/>
              <a:t>for</a:t>
            </a:r>
            <a:r>
              <a:rPr lang="nl-NL" sz="1800" dirty="0"/>
              <a:t> </a:t>
            </a:r>
            <a:r>
              <a:rPr lang="nl-NL" sz="1800" dirty="0" err="1"/>
              <a:t>which</a:t>
            </a:r>
            <a:r>
              <a:rPr lang="nl-NL" sz="1800" dirty="0"/>
              <a:t> </a:t>
            </a:r>
            <a:r>
              <a:rPr lang="nl-NL" sz="1800" dirty="0" err="1"/>
              <a:t>properties</a:t>
            </a:r>
            <a:r>
              <a:rPr lang="nl-NL" sz="1800" dirty="0"/>
              <a:t>?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sz="1800" dirty="0" err="1"/>
              <a:t>for</a:t>
            </a:r>
            <a:r>
              <a:rPr lang="nl-NL" sz="1800" dirty="0"/>
              <a:t> </a:t>
            </a:r>
            <a:r>
              <a:rPr lang="nl-NL" sz="1800" dirty="0" err="1"/>
              <a:t>which</a:t>
            </a:r>
            <a:r>
              <a:rPr lang="nl-NL" sz="1800" dirty="0"/>
              <a:t> </a:t>
            </a:r>
            <a:r>
              <a:rPr lang="nl-NL" sz="1800" dirty="0" err="1"/>
              <a:t>properties</a:t>
            </a:r>
            <a:r>
              <a:rPr lang="nl-NL" sz="1800" dirty="0"/>
              <a:t> is </a:t>
            </a:r>
            <a:r>
              <a:rPr lang="nl-NL" sz="1800" dirty="0" err="1"/>
              <a:t>this</a:t>
            </a:r>
            <a:r>
              <a:rPr lang="nl-NL" sz="1800" dirty="0"/>
              <a:t> </a:t>
            </a:r>
            <a:r>
              <a:rPr lang="nl-NL" sz="1800" dirty="0" err="1"/>
              <a:t>unavoidable</a:t>
            </a:r>
            <a:r>
              <a:rPr lang="nl-NL" sz="1800" dirty="0"/>
              <a:t>?</a:t>
            </a:r>
          </a:p>
          <a:p>
            <a:pPr marL="0" lvl="1" indent="0">
              <a:spcBef>
                <a:spcPts val="600"/>
              </a:spcBef>
              <a:buFont typeface="Times New Roman" panose="02020603050405020304" pitchFamily="18" charset="0"/>
              <a:buNone/>
              <a:defRPr/>
            </a:pPr>
            <a:endParaRPr lang="nl-NL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nl-NL" sz="2000" i="1" dirty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BA91B731-1428-4CE4-8D05-2DD3F6023DCA}" type="slidenum">
              <a:rPr lang="en-GB" altLang="nl-NL" smtClean="0"/>
              <a:pPr/>
              <a:t>23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67625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538E1-9BBB-4EA2-63E2-9159CE617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F77CC7F-E466-FE7B-BBB9-5877E539D8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200" dirty="0"/>
              <a:t>Specification:</a:t>
            </a:r>
            <a:br>
              <a:rPr lang="en-GB" dirty="0"/>
            </a:br>
            <a:r>
              <a:rPr lang="en-GB" dirty="0"/>
              <a:t>1) key &amp; certificate distribution</a:t>
            </a:r>
            <a:br>
              <a:rPr lang="en-GB" dirty="0"/>
            </a:br>
            <a:r>
              <a:rPr lang="en-GB" dirty="0"/>
              <a:t>2) security protocols  </a:t>
            </a:r>
            <a:endParaRPr lang="en-NL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093C5D6-C85E-0C5B-3113-52B3E0FC2D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6EEE1-9F82-EB97-87AD-2ECA6F8E9F4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3B1D249E-CF8A-42E7-8DB9-88F6D293CD93}" type="slidenum">
              <a:rPr lang="en-GB" altLang="nl-NL" smtClean="0"/>
              <a:pPr>
                <a:defRPr/>
              </a:pPr>
              <a:t>24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7427403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z="2400" dirty="0"/>
              <a:t>Key &amp; certificate distribution 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450"/>
              </a:spcBef>
              <a:buFont typeface="Times New Roman" pitchFamily="16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2000" dirty="0">
                <a:solidFill>
                  <a:schemeClr val="accent2"/>
                </a:solidFill>
              </a:rPr>
              <a:t>Who has which keys &amp; certificates </a:t>
            </a:r>
            <a:r>
              <a:rPr lang="en-US" sz="2000" dirty="0">
                <a:solidFill>
                  <a:srgbClr val="008000"/>
                </a:solidFill>
              </a:rPr>
              <a:t>for what purpose?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Times New Roman" pitchFamily="16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2200" dirty="0"/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Times New Roman" pitchFamily="16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dirty="0"/>
              <a:t>For example</a:t>
            </a:r>
            <a:endParaRPr lang="en-GB" sz="1800" dirty="0"/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600" dirty="0">
                <a:solidFill>
                  <a:schemeClr val="accent2"/>
                </a:solidFill>
              </a:rPr>
              <a:t>smart card C has keys SK</a:t>
            </a:r>
            <a:r>
              <a:rPr lang="en-US" sz="1600" baseline="-25000" dirty="0">
                <a:solidFill>
                  <a:schemeClr val="accent2"/>
                </a:solidFill>
              </a:rPr>
              <a:t>C</a:t>
            </a:r>
            <a:r>
              <a:rPr lang="en-US" sz="1600" dirty="0">
                <a:solidFill>
                  <a:schemeClr val="accent2"/>
                </a:solidFill>
              </a:rPr>
              <a:t>, PK</a:t>
            </a:r>
            <a:r>
              <a:rPr lang="en-US" sz="1600" baseline="-25000" dirty="0">
                <a:solidFill>
                  <a:schemeClr val="accent2"/>
                </a:solidFill>
              </a:rPr>
              <a:t>C</a:t>
            </a:r>
            <a:r>
              <a:rPr lang="en-US" sz="1600" dirty="0">
                <a:solidFill>
                  <a:schemeClr val="accent2"/>
                </a:solidFill>
              </a:rPr>
              <a:t>, </a:t>
            </a:r>
            <a:r>
              <a:rPr lang="en-US" sz="1600" dirty="0" err="1">
                <a:solidFill>
                  <a:schemeClr val="accent2"/>
                </a:solidFill>
              </a:rPr>
              <a:t>PK</a:t>
            </a:r>
            <a:r>
              <a:rPr lang="en-US" sz="1600" baseline="-25000" dirty="0" err="1">
                <a:solidFill>
                  <a:schemeClr val="accent2"/>
                </a:solidFill>
              </a:rPr>
              <a:t>master</a:t>
            </a:r>
            <a:r>
              <a:rPr lang="en-US" sz="1600" dirty="0">
                <a:solidFill>
                  <a:schemeClr val="accent2"/>
                </a:solidFill>
              </a:rPr>
              <a:t> and certificate </a:t>
            </a:r>
            <a:r>
              <a:rPr lang="en-US" sz="1600" dirty="0" err="1">
                <a:solidFill>
                  <a:schemeClr val="accent2"/>
                </a:solidFill>
              </a:rPr>
              <a:t>Cert</a:t>
            </a:r>
            <a:r>
              <a:rPr lang="en-US" sz="1600" baseline="-25000" dirty="0" err="1">
                <a:solidFill>
                  <a:schemeClr val="accent2"/>
                </a:solidFill>
              </a:rPr>
              <a:t>C</a:t>
            </a:r>
            <a:endParaRPr lang="en-US" sz="1600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600" dirty="0">
                <a:solidFill>
                  <a:schemeClr val="accent2"/>
                </a:solidFill>
              </a:rPr>
              <a:t>terminal T has keys K1, K2 and certificate C</a:t>
            </a:r>
            <a:r>
              <a:rPr lang="en-US" sz="1600" baseline="-25000" dirty="0">
                <a:solidFill>
                  <a:schemeClr val="accent2"/>
                </a:solidFill>
              </a:rPr>
              <a:t>T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1800" dirty="0">
              <a:solidFill>
                <a:srgbClr val="008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600" dirty="0">
                <a:solidFill>
                  <a:srgbClr val="008000"/>
                </a:solidFill>
              </a:rPr>
              <a:t>Key AK</a:t>
            </a:r>
            <a:r>
              <a:rPr lang="en-US" sz="1600" baseline="-25000" dirty="0">
                <a:solidFill>
                  <a:srgbClr val="008000"/>
                </a:solidFill>
              </a:rPr>
              <a:t>C</a:t>
            </a:r>
            <a:r>
              <a:rPr lang="en-US" sz="1600" dirty="0">
                <a:solidFill>
                  <a:srgbClr val="008000"/>
                </a:solidFill>
              </a:rPr>
              <a:t> is used to authenticate messages sent by the card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600" dirty="0">
                <a:solidFill>
                  <a:srgbClr val="008000"/>
                </a:solidFill>
              </a:rPr>
              <a:t>Certificate C</a:t>
            </a:r>
            <a:r>
              <a:rPr lang="en-US" sz="1600" baseline="-25000" dirty="0">
                <a:solidFill>
                  <a:srgbClr val="008000"/>
                </a:solidFill>
              </a:rPr>
              <a:t>ID</a:t>
            </a:r>
            <a:r>
              <a:rPr lang="en-US" sz="1600" dirty="0">
                <a:solidFill>
                  <a:srgbClr val="008000"/>
                </a:solidFill>
              </a:rPr>
              <a:t> signed by X proves that ...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600" dirty="0">
                <a:solidFill>
                  <a:srgbClr val="008000"/>
                </a:solidFill>
              </a:rPr>
              <a:t>Key EK is used to ensure confidentiality (by encrypting  … )</a:t>
            </a:r>
            <a:endParaRPr lang="en-GB" sz="1600" dirty="0"/>
          </a:p>
          <a:p>
            <a:pPr lvl="2"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/>
          </a:p>
          <a:p>
            <a:pPr marL="339725" indent="-339725" eaLnBrk="1" hangingPunct="1">
              <a:lnSpc>
                <a:spcPct val="90000"/>
              </a:lnSpc>
              <a:spcBef>
                <a:spcPts val="450"/>
              </a:spcBef>
              <a:buClrTx/>
              <a:buSz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NB it is bad practice to use the </a:t>
            </a:r>
            <a:r>
              <a:rPr lang="en-GB" sz="1800" i="1" dirty="0"/>
              <a:t>same</a:t>
            </a:r>
            <a:r>
              <a:rPr lang="en-GB" sz="1800" dirty="0"/>
              <a:t>  key for </a:t>
            </a:r>
            <a:r>
              <a:rPr lang="en-GB" sz="1800" i="1" dirty="0"/>
              <a:t>different</a:t>
            </a:r>
            <a:r>
              <a:rPr lang="en-GB" sz="1800" dirty="0"/>
              <a:t> security goals </a:t>
            </a:r>
            <a:r>
              <a:rPr lang="en-GB" sz="1600" dirty="0"/>
              <a:t>(e.g. integrity </a:t>
            </a:r>
            <a:r>
              <a:rPr lang="en-GB" sz="1600" i="1" dirty="0"/>
              <a:t>and</a:t>
            </a:r>
            <a:r>
              <a:rPr lang="en-GB" sz="1600" dirty="0"/>
              <a:t>  confidentiality)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45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/>
          </a:p>
          <a:p>
            <a:pPr marL="339725" indent="-339725" eaLnBrk="1" hangingPunct="1">
              <a:lnSpc>
                <a:spcPct val="90000"/>
              </a:lnSpc>
              <a:spcBef>
                <a:spcPts val="45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Include precise description of certificates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45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600" dirty="0">
                <a:solidFill>
                  <a:schemeClr val="accent2"/>
                </a:solidFill>
              </a:rPr>
              <a:t>        </a:t>
            </a:r>
            <a:r>
              <a:rPr lang="en-GB" sz="1600" dirty="0"/>
              <a:t>e.g.</a:t>
            </a:r>
            <a:r>
              <a:rPr lang="en-US" sz="1600" dirty="0">
                <a:solidFill>
                  <a:schemeClr val="accent2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Cert</a:t>
            </a:r>
            <a:r>
              <a:rPr lang="en-US" sz="1600" baseline="-25000" dirty="0" err="1">
                <a:solidFill>
                  <a:schemeClr val="tx1"/>
                </a:solidFill>
              </a:rPr>
              <a:t>C</a:t>
            </a:r>
            <a:r>
              <a:rPr lang="en-US" sz="1600" baseline="-25000" dirty="0">
                <a:solidFill>
                  <a:schemeClr val="accent2"/>
                </a:solidFill>
              </a:rPr>
              <a:t> </a:t>
            </a:r>
            <a:r>
              <a:rPr lang="en-GB" sz="1600" dirty="0"/>
              <a:t>= { card no, expiry date, </a:t>
            </a:r>
            <a:r>
              <a:rPr lang="en-GB" sz="1600" dirty="0" err="1"/>
              <a:t>PubKey</a:t>
            </a:r>
            <a:r>
              <a:rPr lang="en-GB" sz="1600" baseline="-25000" dirty="0" err="1"/>
              <a:t>C</a:t>
            </a:r>
            <a:r>
              <a:rPr lang="en-GB" sz="1600" dirty="0"/>
              <a:t>} signed with </a:t>
            </a:r>
            <a:r>
              <a:rPr lang="en-GB" sz="1600" dirty="0" err="1"/>
              <a:t>PrivKey</a:t>
            </a:r>
            <a:r>
              <a:rPr lang="en-GB" sz="1600" baseline="-25000" dirty="0" err="1"/>
              <a:t>Master</a:t>
            </a:r>
            <a:r>
              <a:rPr lang="en-GB" sz="1600" dirty="0"/>
              <a:t>)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450"/>
              </a:spcBef>
              <a:buClrTx/>
              <a:buSz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/>
          </a:p>
          <a:p>
            <a:pPr marL="339725" indent="-339725" eaLnBrk="1" hangingPunct="1">
              <a:lnSpc>
                <a:spcPct val="90000"/>
              </a:lnSpc>
              <a:spcBef>
                <a:spcPts val="45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2000" dirty="0"/>
          </a:p>
          <a:p>
            <a:pPr marL="339725" indent="-339725" eaLnBrk="1" hangingPunct="1">
              <a:lnSpc>
                <a:spcPct val="90000"/>
              </a:lnSpc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  <a:p>
            <a:pPr marL="339725" indent="-339725" eaLnBrk="1" hangingPunct="1">
              <a:lnSpc>
                <a:spcPct val="90000"/>
              </a:lnSpc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7C7C49D0-3F7A-488B-A8A6-73DAAE1DCFD0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25</a:t>
            </a:fld>
            <a:endParaRPr lang="en-GB" altLang="nl-NL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dirty="0"/>
              <a:t>Transient protocol state? aka session state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4213" y="1125538"/>
            <a:ext cx="7920235" cy="4967287"/>
          </a:xfrm>
        </p:spPr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1800" dirty="0">
                <a:solidFill>
                  <a:schemeClr val="accent2"/>
                </a:solidFill>
              </a:rPr>
              <a:t>Cards and terminals may need to maintain transient protocol state for each ‘session’</a:t>
            </a:r>
            <a:endParaRPr lang="en-GB" sz="1800" dirty="0">
              <a:solidFill>
                <a:srgbClr val="008000"/>
              </a:solidFill>
            </a:endParaRPr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1800" dirty="0"/>
              <a:t>        </a:t>
            </a:r>
            <a:r>
              <a:rPr lang="en-GB" sz="1800" dirty="0" err="1"/>
              <a:t>Eg</a:t>
            </a:r>
            <a:r>
              <a:rPr lang="en-GB" sz="1800" dirty="0"/>
              <a:t> 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GB" sz="18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sz="1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en-GB" sz="1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en-GB" sz="1800" dirty="0"/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endParaRPr lang="en-GB" sz="1800" dirty="0"/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r>
              <a:rPr lang="en-GB" sz="1600" dirty="0"/>
              <a:t>with </a:t>
            </a:r>
            <a:r>
              <a:rPr lang="en-GB" sz="1600" dirty="0">
                <a:solidFill>
                  <a:srgbClr val="008000"/>
                </a:solidFill>
              </a:rPr>
              <a:t>some actions only allowed in state 1 or 2   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sz="12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1800" dirty="0">
                <a:solidFill>
                  <a:schemeClr val="tx1"/>
                </a:solidFill>
              </a:rPr>
              <a:t>Restrictions</a:t>
            </a:r>
            <a:r>
              <a:rPr lang="en-GB" sz="1800" dirty="0"/>
              <a:t> on the order of messages can be enforced by </a:t>
            </a:r>
          </a:p>
          <a:p>
            <a:pPr>
              <a:buFont typeface="Times New Roman" panose="02020603050405020304" pitchFamily="18" charset="0"/>
              <a:buAutoNum type="arabicParenR"/>
              <a:defRPr/>
            </a:pPr>
            <a:r>
              <a:rPr lang="en-GB" sz="1800" dirty="0"/>
              <a:t>cryptographic relations between messages </a:t>
            </a:r>
          </a:p>
          <a:p>
            <a:pPr>
              <a:buFont typeface="Times New Roman" panose="02020603050405020304" pitchFamily="18" charset="0"/>
              <a:buAutoNum type="arabicParenR"/>
              <a:defRPr/>
            </a:pPr>
            <a:r>
              <a:rPr lang="en-GB" sz="1800" dirty="0"/>
              <a:t>recording &amp; checking session state in </a:t>
            </a:r>
            <a:r>
              <a:rPr lang="en-GB" sz="1800" dirty="0">
                <a:solidFill>
                  <a:schemeClr val="accent2"/>
                </a:solidFill>
              </a:rPr>
              <a:t>transient</a:t>
            </a:r>
            <a:r>
              <a:rPr lang="en-GB" sz="1800" dirty="0"/>
              <a:t> memory (</a:t>
            </a:r>
            <a:r>
              <a:rPr lang="en-GB" sz="1800" dirty="0" err="1"/>
              <a:t>ie</a:t>
            </a:r>
            <a:r>
              <a:rPr lang="en-GB" sz="1800" dirty="0"/>
              <a:t> </a:t>
            </a:r>
            <a:r>
              <a:rPr lang="en-GB" sz="1800" dirty="0">
                <a:solidFill>
                  <a:schemeClr val="accent2"/>
                </a:solidFill>
              </a:rPr>
              <a:t>RAM</a:t>
            </a:r>
            <a:r>
              <a:rPr lang="en-GB" sz="1800" dirty="0"/>
              <a:t>) 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sz="18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1800" dirty="0"/>
              <a:t>    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GB" sz="18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dirty="0"/>
          </a:p>
        </p:txBody>
      </p:sp>
      <p:sp>
        <p:nvSpPr>
          <p:cNvPr id="24580" name="Tijdelijke aanduiding voor dianumm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38706132-692A-4D1D-850B-D01C1B779676}" type="slidenum">
              <a:rPr lang="en-GB" altLang="nl-NL" smtClean="0"/>
              <a:pPr/>
              <a:t>26</a:t>
            </a:fld>
            <a:endParaRPr lang="en-GB" altLang="nl-NL"/>
          </a:p>
        </p:txBody>
      </p:sp>
      <p:sp>
        <p:nvSpPr>
          <p:cNvPr id="24581" name="Afgeronde rechthoek 7"/>
          <p:cNvSpPr>
            <a:spLocks noChangeArrowheads="1"/>
          </p:cNvSpPr>
          <p:nvPr/>
        </p:nvSpPr>
        <p:spPr bwMode="auto">
          <a:xfrm>
            <a:off x="3157245" y="1656173"/>
            <a:ext cx="1722437" cy="383902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600">
                <a:solidFill>
                  <a:schemeClr val="tx1"/>
                </a:solidFill>
                <a:latin typeface="Arial Rounded MT Bold" panose="020F0704030504030204" pitchFamily="34" charset="0"/>
              </a:rPr>
              <a:t>0. new session</a:t>
            </a:r>
            <a:endParaRPr lang="en-GB" altLang="en-US" sz="180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4582" name="Afgeronde rechthoek 8"/>
          <p:cNvSpPr>
            <a:spLocks noChangeArrowheads="1"/>
          </p:cNvSpPr>
          <p:nvPr/>
        </p:nvSpPr>
        <p:spPr bwMode="auto">
          <a:xfrm>
            <a:off x="2699792" y="2406889"/>
            <a:ext cx="2900363" cy="444500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1. terminal authenticated</a:t>
            </a:r>
            <a:endParaRPr lang="en-GB" altLang="en-US" sz="1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24583" name="Rechte verbindingslijn met pijl 12"/>
          <p:cNvCxnSpPr>
            <a:cxnSpLocks noChangeShapeType="1"/>
          </p:cNvCxnSpPr>
          <p:nvPr/>
        </p:nvCxnSpPr>
        <p:spPr bwMode="auto">
          <a:xfrm>
            <a:off x="4018463" y="2040075"/>
            <a:ext cx="0" cy="36681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5" name="Afgeronde rechthoek 8"/>
          <p:cNvSpPr>
            <a:spLocks noChangeArrowheads="1"/>
          </p:cNvSpPr>
          <p:nvPr/>
        </p:nvSpPr>
        <p:spPr bwMode="auto">
          <a:xfrm>
            <a:off x="2267744" y="3243774"/>
            <a:ext cx="3575050" cy="387350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600">
                <a:solidFill>
                  <a:schemeClr val="tx1"/>
                </a:solidFill>
                <a:latin typeface="Arial Rounded MT Bold" panose="020F0704030504030204" pitchFamily="34" charset="0"/>
              </a:rPr>
              <a:t>2. terminal &amp; user authenticated</a:t>
            </a:r>
            <a:endParaRPr lang="en-GB" altLang="en-US" sz="180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2" name="Rechte verbindingslijn met pijl 12">
            <a:extLst>
              <a:ext uri="{FF2B5EF4-FFF2-40B4-BE49-F238E27FC236}">
                <a16:creationId xmlns:a16="http://schemas.microsoft.com/office/drawing/2014/main" id="{495315EF-8902-774E-A0FE-48F915386B3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18463" y="2851389"/>
            <a:ext cx="0" cy="36681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sz="2400"/>
              <a:t>Design choice: symmetric vs asymmetric crypto? </a:t>
            </a:r>
            <a:endParaRPr lang="en-GB" altLang="nl-NL" sz="240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US" altLang="nl-NL" sz="1800" dirty="0"/>
              <a:t>Pros symmetric</a:t>
            </a:r>
          </a:p>
          <a:p>
            <a:pPr>
              <a:defRPr/>
            </a:pPr>
            <a:r>
              <a:rPr lang="en-US" altLang="nl-NL" sz="1800" dirty="0">
                <a:solidFill>
                  <a:schemeClr val="accent2"/>
                </a:solidFill>
              </a:rPr>
              <a:t>Cost &amp; Speed?</a:t>
            </a:r>
          </a:p>
          <a:p>
            <a:pPr lvl="1">
              <a:defRPr/>
            </a:pPr>
            <a:r>
              <a:rPr lang="en-US" altLang="nl-NL" sz="1800" dirty="0"/>
              <a:t>Old cheap smartcards could only do symmetric crypto</a:t>
            </a:r>
          </a:p>
          <a:p>
            <a:pPr lvl="1">
              <a:defRPr/>
            </a:pPr>
            <a:r>
              <a:rPr lang="en-US" altLang="nl-NL" sz="1800" dirty="0"/>
              <a:t>But modern cheap cards can do </a:t>
            </a:r>
            <a:r>
              <a:rPr lang="en-US" altLang="nl-NL" sz="1800" dirty="0" err="1"/>
              <a:t>asymm</a:t>
            </a:r>
            <a:r>
              <a:rPr lang="en-US" altLang="nl-NL" sz="1800" dirty="0"/>
              <a:t>. crypto, and fast enough, so not really an issue?</a:t>
            </a:r>
          </a:p>
          <a:p>
            <a:pPr>
              <a:defRPr/>
            </a:pPr>
            <a:r>
              <a:rPr lang="en-US" altLang="nl-NL" sz="1800" dirty="0">
                <a:solidFill>
                  <a:schemeClr val="accent2"/>
                </a:solidFill>
              </a:rPr>
              <a:t>Quantum resistance</a:t>
            </a:r>
          </a:p>
          <a:p>
            <a:pPr>
              <a:defRPr/>
            </a:pPr>
            <a:endParaRPr lang="en-US" altLang="nl-NL" sz="18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US" altLang="nl-NL" sz="1800" dirty="0"/>
              <a:t>Pros asymmetric</a:t>
            </a:r>
          </a:p>
          <a:p>
            <a:pPr>
              <a:defRPr/>
            </a:pPr>
            <a:r>
              <a:rPr lang="en-US" altLang="nl-NL" sz="1800" dirty="0"/>
              <a:t>Symmetric crypto cannot achieve </a:t>
            </a:r>
            <a:r>
              <a:rPr lang="en-US" altLang="nl-NL" sz="1800" dirty="0">
                <a:solidFill>
                  <a:schemeClr val="accent2"/>
                </a:solidFill>
              </a:rPr>
              <a:t>proper non-repudiation</a:t>
            </a:r>
            <a:r>
              <a:rPr lang="en-US" altLang="nl-NL" sz="1800" dirty="0"/>
              <a:t>, as verifying MAC requires access to the same key that created it </a:t>
            </a:r>
          </a:p>
          <a:p>
            <a:pPr>
              <a:defRPr/>
            </a:pPr>
            <a:r>
              <a:rPr lang="en-US" altLang="nl-NL" sz="1800" dirty="0">
                <a:solidFill>
                  <a:schemeClr val="accent2"/>
                </a:solidFill>
              </a:rPr>
              <a:t>Key management </a:t>
            </a:r>
            <a:r>
              <a:rPr lang="en-US" altLang="nl-NL" sz="1800" dirty="0"/>
              <a:t>is much more flexible with </a:t>
            </a:r>
            <a:r>
              <a:rPr lang="en-US" altLang="nl-NL" sz="1800" dirty="0" err="1"/>
              <a:t>asymm</a:t>
            </a:r>
            <a:r>
              <a:rPr lang="en-US" altLang="nl-NL" sz="1800" dirty="0"/>
              <a:t>. crypto,       as you can use certificates</a:t>
            </a:r>
          </a:p>
          <a:p>
            <a:pPr>
              <a:defRPr/>
            </a:pPr>
            <a:r>
              <a:rPr lang="en-US" altLang="nl-NL" sz="1800" dirty="0">
                <a:solidFill>
                  <a:schemeClr val="accent2"/>
                </a:solidFill>
              </a:rPr>
              <a:t>Security benefit</a:t>
            </a:r>
            <a:r>
              <a:rPr lang="en-US" altLang="nl-NL" sz="1800" dirty="0"/>
              <a:t>: reduced risk of leaking keys, as parties only need to know a public key instead of a shared symmetric key  </a:t>
            </a:r>
          </a:p>
          <a:p>
            <a:pPr lvl="1">
              <a:defRPr/>
            </a:pPr>
            <a:r>
              <a:rPr lang="en-US" altLang="nl-NL" sz="1600" dirty="0" err="1"/>
              <a:t>eg</a:t>
            </a:r>
            <a:r>
              <a:rPr lang="en-US" altLang="nl-NL" sz="1600" dirty="0"/>
              <a:t> some master public key to verify certificates</a:t>
            </a:r>
          </a:p>
          <a:p>
            <a:pPr>
              <a:defRPr/>
            </a:pPr>
            <a:endParaRPr lang="en-US" altLang="nl-NL" dirty="0"/>
          </a:p>
          <a:p>
            <a:pPr>
              <a:buFont typeface="Times New Roman" panose="02020603050405020304" pitchFamily="18" charset="0"/>
              <a:buNone/>
              <a:defRPr/>
            </a:pPr>
            <a:endParaRPr lang="en-GB" altLang="nl-NL" dirty="0"/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A6A208B6-CCF6-4E13-A00C-95EE18C2F5CD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27</a:t>
            </a:fld>
            <a:endParaRPr lang="en-GB" altLang="nl-NL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sz="2400"/>
              <a:t>Key diversification for symmetric crypto</a:t>
            </a:r>
            <a:endParaRPr lang="en-GB" altLang="nl-NL" sz="240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57150" indent="0">
              <a:buFont typeface="Times New Roman" panose="02020603050405020304" pitchFamily="18" charset="0"/>
              <a:buNone/>
              <a:defRPr/>
            </a:pPr>
            <a:r>
              <a:rPr lang="en-US" altLang="nl-NL" sz="1800" dirty="0"/>
              <a:t>If each card has its own symmetric key, then the back-end (and terminals?) have to record all of them</a:t>
            </a:r>
          </a:p>
          <a:p>
            <a:pPr indent="-285750">
              <a:defRPr/>
            </a:pPr>
            <a:r>
              <a:rPr lang="en-US" altLang="nl-NL" sz="1800" dirty="0"/>
              <a:t>	</a:t>
            </a:r>
            <a:r>
              <a:rPr lang="en-US" altLang="nl-NL" sz="1600" dirty="0"/>
              <a:t>If we use </a:t>
            </a:r>
            <a:r>
              <a:rPr lang="en-US" altLang="nl-NL" sz="1600" dirty="0" err="1"/>
              <a:t>asymm</a:t>
            </a:r>
            <a:r>
              <a:rPr lang="en-US" altLang="nl-NL" sz="1600" dirty="0"/>
              <a:t>. crypto, the use of certificates avoids this.</a:t>
            </a:r>
          </a:p>
          <a:p>
            <a:pPr indent="-285750">
              <a:defRPr/>
            </a:pPr>
            <a:endParaRPr lang="en-US" altLang="nl-NL" sz="1600" dirty="0"/>
          </a:p>
          <a:p>
            <a:pPr marL="57150" indent="0">
              <a:buFont typeface="Times New Roman" panose="02020603050405020304" pitchFamily="18" charset="0"/>
              <a:buNone/>
              <a:defRPr/>
            </a:pPr>
            <a:r>
              <a:rPr lang="en-US" altLang="nl-NL" sz="1800" dirty="0"/>
              <a:t>A standard trick to reduce this key management hassle:</a:t>
            </a:r>
          </a:p>
          <a:p>
            <a:pPr>
              <a:defRPr/>
            </a:pPr>
            <a:r>
              <a:rPr lang="en-US" altLang="nl-NL" sz="1800" dirty="0"/>
              <a:t>Give terminals and/or central back-end some </a:t>
            </a:r>
            <a:r>
              <a:rPr lang="en-US" altLang="nl-NL" sz="1800" dirty="0">
                <a:solidFill>
                  <a:srgbClr val="008000"/>
                </a:solidFill>
              </a:rPr>
              <a:t>master key M</a:t>
            </a:r>
          </a:p>
          <a:p>
            <a:pPr>
              <a:defRPr/>
            </a:pPr>
            <a:r>
              <a:rPr lang="en-US" altLang="nl-NL" sz="1800" dirty="0"/>
              <a:t>Give card with card number ID a </a:t>
            </a:r>
            <a:r>
              <a:rPr lang="en-US" altLang="nl-NL" sz="1800" dirty="0">
                <a:solidFill>
                  <a:srgbClr val="008000"/>
                </a:solidFill>
              </a:rPr>
              <a:t>diversified key</a:t>
            </a:r>
            <a:r>
              <a:rPr lang="en-US" altLang="nl-NL" sz="1800" dirty="0">
                <a:solidFill>
                  <a:schemeClr val="accent2"/>
                </a:solidFill>
              </a:rPr>
              <a:t> </a:t>
            </a:r>
            <a:r>
              <a:rPr lang="en-US" altLang="nl-NL" sz="1800" dirty="0"/>
              <a:t>derived from the master key M and ID, </a:t>
            </a:r>
            <a:r>
              <a:rPr lang="en-US" altLang="nl-NL" sz="1800" dirty="0" err="1"/>
              <a:t>eg</a:t>
            </a:r>
            <a:r>
              <a:rPr lang="en-US" altLang="nl-NL" sz="1800" dirty="0"/>
              <a:t>. </a:t>
            </a:r>
          </a:p>
          <a:p>
            <a:pPr marL="1371600" lvl="3" indent="0">
              <a:buFont typeface="Times New Roman" panose="02020603050405020304" pitchFamily="18" charset="0"/>
              <a:buNone/>
              <a:defRPr/>
            </a:pPr>
            <a:r>
              <a:rPr lang="en-US" altLang="nl-NL" dirty="0">
                <a:solidFill>
                  <a:srgbClr val="008000"/>
                </a:solidFill>
              </a:rPr>
              <a:t>M</a:t>
            </a:r>
            <a:r>
              <a:rPr lang="en-US" altLang="nl-NL" baseline="-25000" dirty="0">
                <a:solidFill>
                  <a:srgbClr val="008000"/>
                </a:solidFill>
              </a:rPr>
              <a:t>ID</a:t>
            </a:r>
            <a:r>
              <a:rPr lang="en-US" altLang="nl-NL" dirty="0">
                <a:solidFill>
                  <a:srgbClr val="008000"/>
                </a:solidFill>
              </a:rPr>
              <a:t> = AES</a:t>
            </a:r>
            <a:r>
              <a:rPr lang="en-US" altLang="nl-NL" baseline="-25000" dirty="0">
                <a:solidFill>
                  <a:srgbClr val="008000"/>
                </a:solidFill>
              </a:rPr>
              <a:t>M</a:t>
            </a:r>
            <a:r>
              <a:rPr lang="en-US" altLang="nl-NL" dirty="0">
                <a:solidFill>
                  <a:srgbClr val="008000"/>
                </a:solidFill>
              </a:rPr>
              <a:t>(ID)</a:t>
            </a:r>
          </a:p>
          <a:p>
            <a:pPr marL="1371600" lvl="3" indent="0">
              <a:buFont typeface="Times New Roman" panose="02020603050405020304" pitchFamily="18" charset="0"/>
              <a:buNone/>
              <a:defRPr/>
            </a:pPr>
            <a:endParaRPr lang="en-US" altLang="nl-NL" sz="1800" dirty="0">
              <a:solidFill>
                <a:srgbClr val="008000"/>
              </a:solidFill>
            </a:endParaRPr>
          </a:p>
          <a:p>
            <a:pPr marL="114300" indent="0">
              <a:buFont typeface="Times New Roman" panose="02020603050405020304" pitchFamily="18" charset="0"/>
              <a:buNone/>
              <a:defRPr/>
            </a:pPr>
            <a:r>
              <a:rPr lang="en-US" altLang="nl-NL" sz="1800" dirty="0">
                <a:solidFill>
                  <a:schemeClr val="tx1"/>
                </a:solidFill>
              </a:rPr>
              <a:t>This avoids the need of a database recording the key for every card. Still, the master key ending up in lots of places remains a security weakness. </a:t>
            </a:r>
            <a:endParaRPr lang="en-US" altLang="nl-NL" dirty="0"/>
          </a:p>
          <a:p>
            <a:pPr>
              <a:defRPr/>
            </a:pPr>
            <a:endParaRPr lang="en-US" altLang="nl-NL" dirty="0"/>
          </a:p>
          <a:p>
            <a:pPr>
              <a:buFont typeface="Times New Roman" panose="02020603050405020304" pitchFamily="18" charset="0"/>
              <a:buNone/>
              <a:defRPr/>
            </a:pPr>
            <a:endParaRPr lang="en-GB" altLang="nl-NL" dirty="0"/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92737030-63D9-4EC8-BF4D-658CD04ECA4A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28</a:t>
            </a:fld>
            <a:endParaRPr lang="en-GB" altLang="nl-NL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dirty="0"/>
              <a:t>Design pitfalls: encrypting vs signing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2800" dirty="0">
                <a:solidFill>
                  <a:schemeClr val="accent2"/>
                </a:solidFill>
              </a:rPr>
              <a:t>Encrypting data does not ensure integrity!!</a:t>
            </a:r>
          </a:p>
          <a:p>
            <a:pPr>
              <a:defRPr/>
            </a:pPr>
            <a:endParaRPr lang="en-GB" sz="2000" dirty="0"/>
          </a:p>
          <a:p>
            <a:pPr marL="0" lvl="1" indent="0">
              <a:spcBef>
                <a:spcPts val="600"/>
              </a:spcBef>
              <a:buNone/>
              <a:defRPr/>
            </a:pPr>
            <a:r>
              <a:rPr lang="en-GB" dirty="0"/>
              <a:t>An attacker can flip bits in an encrypted message </a:t>
            </a:r>
            <a:r>
              <a:rPr lang="en-GB" dirty="0" err="1"/>
              <a:t>encrypt</a:t>
            </a:r>
            <a:r>
              <a:rPr lang="en-GB" baseline="-25000" dirty="0" err="1"/>
              <a:t>K</a:t>
            </a:r>
            <a:r>
              <a:rPr lang="en-GB" dirty="0"/>
              <a:t>(M) with unpredictable – and undetectable – result</a:t>
            </a:r>
          </a:p>
          <a:p>
            <a:pPr marL="342900" lvl="1" indent="-342900">
              <a:spcBef>
                <a:spcPts val="600"/>
              </a:spcBef>
              <a:buFont typeface="Times New Roman" panose="02020603050405020304" pitchFamily="18" charset="0"/>
              <a:buChar char="•"/>
              <a:defRPr/>
            </a:pPr>
            <a:endParaRPr lang="en-GB" dirty="0"/>
          </a:p>
          <a:p>
            <a:pPr marL="0" indent="0">
              <a:buNone/>
              <a:defRPr/>
            </a:pPr>
            <a:r>
              <a:rPr lang="en-GB" sz="2000" dirty="0"/>
              <a:t>The only robust way to ensure authenticity of M is to append a  </a:t>
            </a:r>
            <a:r>
              <a:rPr lang="en-GB" sz="2000" dirty="0">
                <a:solidFill>
                  <a:srgbClr val="008000"/>
                </a:solidFill>
              </a:rPr>
              <a:t>Message Authentication Code (MAC) </a:t>
            </a:r>
            <a:r>
              <a:rPr lang="en-GB" sz="2000" dirty="0">
                <a:solidFill>
                  <a:schemeClr val="tx1"/>
                </a:solidFill>
              </a:rPr>
              <a:t>or a</a:t>
            </a:r>
            <a:r>
              <a:rPr lang="en-GB" sz="2000" dirty="0">
                <a:solidFill>
                  <a:srgbClr val="008000"/>
                </a:solidFill>
              </a:rPr>
              <a:t> digital signature</a:t>
            </a:r>
            <a:r>
              <a:rPr lang="en-GB" sz="2000" dirty="0"/>
              <a:t>, </a:t>
            </a:r>
            <a:r>
              <a:rPr lang="en-GB" sz="2000" dirty="0" err="1"/>
              <a:t>ie</a:t>
            </a:r>
            <a:r>
              <a:rPr lang="en-GB" sz="2000" dirty="0"/>
              <a:t>. an encrypted hash of the message M</a:t>
            </a:r>
            <a:br>
              <a:rPr lang="en-GB" sz="2000" dirty="0"/>
            </a:br>
            <a:br>
              <a:rPr lang="en-GB" sz="2000" dirty="0"/>
            </a:br>
            <a:r>
              <a:rPr lang="en-GB" sz="1800" dirty="0"/>
              <a:t>           </a:t>
            </a:r>
            <a:r>
              <a:rPr lang="en-GB" sz="1800" dirty="0" err="1"/>
              <a:t>M</a:t>
            </a:r>
            <a:r>
              <a:rPr lang="en-GB" sz="1800" dirty="0"/>
              <a:t>  ++  </a:t>
            </a:r>
            <a:r>
              <a:rPr lang="en-GB" sz="1800" dirty="0" err="1">
                <a:solidFill>
                  <a:srgbClr val="008000"/>
                </a:solidFill>
              </a:rPr>
              <a:t>Enc</a:t>
            </a:r>
            <a:r>
              <a:rPr lang="en-GB" sz="1800" baseline="-25000" dirty="0" err="1">
                <a:solidFill>
                  <a:srgbClr val="008000"/>
                </a:solidFill>
              </a:rPr>
              <a:t>Key</a:t>
            </a:r>
            <a:r>
              <a:rPr lang="en-GB" sz="1800" dirty="0">
                <a:solidFill>
                  <a:srgbClr val="008000"/>
                </a:solidFill>
              </a:rPr>
              <a:t>(hash(M))</a:t>
            </a:r>
          </a:p>
          <a:p>
            <a:pPr>
              <a:defRPr/>
            </a:pPr>
            <a:endParaRPr lang="en-GB" dirty="0"/>
          </a:p>
          <a:p>
            <a:pPr lvl="1">
              <a:defRPr/>
            </a:pPr>
            <a:endParaRPr lang="en-GB" dirty="0"/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r>
              <a:rPr lang="en-GB" dirty="0"/>
              <a:t>       </a:t>
            </a:r>
          </a:p>
          <a:p>
            <a:pPr lvl="1">
              <a:defRPr/>
            </a:pPr>
            <a:endParaRPr lang="en-GB" dirty="0"/>
          </a:p>
          <a:p>
            <a:pPr lvl="1"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  <p:sp>
        <p:nvSpPr>
          <p:cNvPr id="52228" name="Tijdelijke aanduiding voor dianumm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77E66AB4-3867-45BA-94CE-A6B58B1C4F17}" type="slidenum">
              <a:rPr lang="en-GB" altLang="nl-NL" smtClean="0"/>
              <a:pPr/>
              <a:t>29</a:t>
            </a:fld>
            <a:endParaRPr lang="en-GB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Three levels of abstraction</a:t>
            </a:r>
          </a:p>
        </p:txBody>
      </p:sp>
      <p:sp>
        <p:nvSpPr>
          <p:cNvPr id="10243" name="Tijdelijke aanduiding voor dianumm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E4A2415E-4CBC-428E-9063-FAF1954E5845}" type="slidenum">
              <a:rPr lang="en-GB" altLang="nl-NL" smtClean="0"/>
              <a:pPr/>
              <a:t>3</a:t>
            </a:fld>
            <a:endParaRPr lang="en-GB" altLang="nl-NL"/>
          </a:p>
        </p:txBody>
      </p:sp>
      <p:sp>
        <p:nvSpPr>
          <p:cNvPr id="10245" name="Rechthoek 6"/>
          <p:cNvSpPr>
            <a:spLocks noChangeArrowheads="1"/>
          </p:cNvSpPr>
          <p:nvPr/>
        </p:nvSpPr>
        <p:spPr bwMode="auto">
          <a:xfrm>
            <a:off x="1094202" y="1877144"/>
            <a:ext cx="3936048" cy="38387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2000" b="1" dirty="0">
                <a:solidFill>
                  <a:schemeClr val="tx1"/>
                </a:solidFill>
                <a:latin typeface="Lucida Handwriting" panose="03010101010101010101" pitchFamily="66" charset="0"/>
              </a:rPr>
              <a:t>   Security requirements</a:t>
            </a:r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5865812" y="1079500"/>
            <a:ext cx="2657107" cy="649289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800" b="1" dirty="0">
                <a:solidFill>
                  <a:schemeClr val="tx1"/>
                </a:solidFill>
                <a:latin typeface="Lucida Handwriting" panose="03010101010101010101" pitchFamily="66" charset="0"/>
              </a:rPr>
              <a:t>Attacker/ 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800" b="1" dirty="0">
                <a:solidFill>
                  <a:schemeClr val="tx1"/>
                </a:solidFill>
                <a:latin typeface="Lucida Handwriting" panose="03010101010101010101" pitchFamily="66" charset="0"/>
              </a:rPr>
              <a:t>Threat  Model</a:t>
            </a:r>
          </a:p>
        </p:txBody>
      </p:sp>
      <p:sp>
        <p:nvSpPr>
          <p:cNvPr id="10247" name="Rechthoek 8"/>
          <p:cNvSpPr>
            <a:spLocks noChangeArrowheads="1"/>
          </p:cNvSpPr>
          <p:nvPr/>
        </p:nvSpPr>
        <p:spPr bwMode="auto">
          <a:xfrm>
            <a:off x="1168401" y="5413076"/>
            <a:ext cx="4152900" cy="390972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CODE.java</a:t>
            </a:r>
            <a:r>
              <a:rPr lang="en-GB" altLang="en-US" sz="2000" b="1" dirty="0">
                <a:solidFill>
                  <a:schemeClr val="tx1"/>
                </a:solidFill>
                <a:latin typeface="Petyka - Retro Computer___SHORT" panose="02000000000000000000" pitchFamily="2" charset="0"/>
                <a:cs typeface="Courier New" panose="02070309020205020404" pitchFamily="49" charset="0"/>
              </a:rPr>
              <a:t>  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GB" altLang="en-US" sz="2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248" name="Pijl-omlaag 9"/>
          <p:cNvSpPr>
            <a:spLocks noChangeArrowheads="1"/>
          </p:cNvSpPr>
          <p:nvPr/>
        </p:nvSpPr>
        <p:spPr bwMode="auto">
          <a:xfrm>
            <a:off x="2666620" y="2560138"/>
            <a:ext cx="578388" cy="74989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49" name="Pijl-omlaag 10"/>
          <p:cNvSpPr>
            <a:spLocks noChangeArrowheads="1"/>
          </p:cNvSpPr>
          <p:nvPr/>
        </p:nvSpPr>
        <p:spPr bwMode="auto">
          <a:xfrm>
            <a:off x="2666620" y="4732389"/>
            <a:ext cx="586871" cy="54451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" name="Pijl-links 11"/>
          <p:cNvSpPr>
            <a:spLocks noChangeArrowheads="1"/>
          </p:cNvSpPr>
          <p:nvPr/>
        </p:nvSpPr>
        <p:spPr bwMode="auto">
          <a:xfrm rot="-1188493">
            <a:off x="5135294" y="1726406"/>
            <a:ext cx="625475" cy="319088"/>
          </a:xfrm>
          <a:prstGeom prst="leftArrow">
            <a:avLst>
              <a:gd name="adj1" fmla="val 50000"/>
              <a:gd name="adj2" fmla="val 50021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dirty="0"/>
          </a:p>
        </p:txBody>
      </p:sp>
      <p:sp>
        <p:nvSpPr>
          <p:cNvPr id="15" name="Wolk 14"/>
          <p:cNvSpPr/>
          <p:nvPr/>
        </p:nvSpPr>
        <p:spPr bwMode="auto">
          <a:xfrm>
            <a:off x="1514475" y="1200150"/>
            <a:ext cx="2074863" cy="649288"/>
          </a:xfrm>
          <a:prstGeom prst="cloud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anose="020F0704030504030204" pitchFamily="34" charset="0"/>
                <a:cs typeface="Times New Roman" pitchFamily="16" charset="0"/>
              </a:rPr>
              <a:t>assumption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23" name="Wolk 22"/>
          <p:cNvSpPr/>
          <p:nvPr/>
        </p:nvSpPr>
        <p:spPr bwMode="auto">
          <a:xfrm>
            <a:off x="3208317" y="2487426"/>
            <a:ext cx="1821933" cy="949311"/>
          </a:xfrm>
          <a:prstGeom prst="cloud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anose="020F0704030504030204" pitchFamily="34" charset="0"/>
                <a:cs typeface="Times New Roman" pitchFamily="16" charset="0"/>
              </a:rPr>
              <a:t>design decision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24" name="Wolk 23"/>
          <p:cNvSpPr/>
          <p:nvPr/>
        </p:nvSpPr>
        <p:spPr bwMode="auto">
          <a:xfrm>
            <a:off x="4273550" y="4612181"/>
            <a:ext cx="1592262" cy="833437"/>
          </a:xfrm>
          <a:prstGeom prst="cloud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anose="020F0704030504030204" pitchFamily="34" charset="0"/>
                <a:cs typeface="Times New Roman" pitchFamily="16" charset="0"/>
              </a:rPr>
              <a:t>design decision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25" name="Wolk 24"/>
          <p:cNvSpPr/>
          <p:nvPr/>
        </p:nvSpPr>
        <p:spPr bwMode="auto">
          <a:xfrm>
            <a:off x="379413" y="2733886"/>
            <a:ext cx="2076450" cy="649288"/>
          </a:xfrm>
          <a:prstGeom prst="cloud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anose="020F0704030504030204" pitchFamily="34" charset="0"/>
                <a:cs typeface="Times New Roman" pitchFamily="16" charset="0"/>
              </a:rPr>
              <a:t>assumption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26" name="Wolk 25"/>
          <p:cNvSpPr/>
          <p:nvPr/>
        </p:nvSpPr>
        <p:spPr bwMode="auto">
          <a:xfrm>
            <a:off x="477044" y="4643639"/>
            <a:ext cx="2074862" cy="649287"/>
          </a:xfrm>
          <a:prstGeom prst="cloud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GB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Rounded MT Bold" panose="020F0704030504030204" pitchFamily="34" charset="0"/>
                <a:cs typeface="Times New Roman" pitchFamily="16" charset="0"/>
              </a:rPr>
              <a:t>assumption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  <a:latin typeface="Arial Rounded MT Bold" panose="020F0704030504030204" pitchFamily="34" charset="0"/>
              <a:cs typeface="Times New Roman" pitchFamily="16" charset="0"/>
            </a:endParaRPr>
          </a:p>
        </p:txBody>
      </p:sp>
      <p:sp>
        <p:nvSpPr>
          <p:cNvPr id="6" name="Rechthoek 7">
            <a:extLst>
              <a:ext uri="{FF2B5EF4-FFF2-40B4-BE49-F238E27FC236}">
                <a16:creationId xmlns:a16="http://schemas.microsoft.com/office/drawing/2014/main" id="{21025362-0B76-06EF-EB5A-C1B19F37B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7127" y="2271457"/>
            <a:ext cx="2657108" cy="60354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800" b="1" dirty="0">
                <a:solidFill>
                  <a:schemeClr val="tx1"/>
                </a:solidFill>
                <a:latin typeface="Lucida Handwriting" panose="03010101010101010101" pitchFamily="66" charset="0"/>
              </a:rPr>
              <a:t>Trust assumptions /TCB</a:t>
            </a:r>
          </a:p>
        </p:txBody>
      </p:sp>
      <p:sp>
        <p:nvSpPr>
          <p:cNvPr id="9" name="Pijl-links 11">
            <a:extLst>
              <a:ext uri="{FF2B5EF4-FFF2-40B4-BE49-F238E27FC236}">
                <a16:creationId xmlns:a16="http://schemas.microsoft.com/office/drawing/2014/main" id="{3F5CBDBE-4744-E4C8-FB04-2BEEE95CD3C8}"/>
              </a:ext>
            </a:extLst>
          </p:cNvPr>
          <p:cNvSpPr>
            <a:spLocks noChangeArrowheads="1"/>
          </p:cNvSpPr>
          <p:nvPr/>
        </p:nvSpPr>
        <p:spPr bwMode="auto">
          <a:xfrm rot="1395092">
            <a:off x="5138955" y="2164426"/>
            <a:ext cx="657713" cy="319088"/>
          </a:xfrm>
          <a:prstGeom prst="leftArrow">
            <a:avLst>
              <a:gd name="adj1" fmla="val 50000"/>
              <a:gd name="adj2" fmla="val 50021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" name="Arrow: Up-Down 9">
            <a:extLst>
              <a:ext uri="{FF2B5EF4-FFF2-40B4-BE49-F238E27FC236}">
                <a16:creationId xmlns:a16="http://schemas.microsoft.com/office/drawing/2014/main" id="{A5046F9F-CECC-0FA0-2DF9-253C542B9BF2}"/>
              </a:ext>
            </a:extLst>
          </p:cNvPr>
          <p:cNvSpPr/>
          <p:nvPr/>
        </p:nvSpPr>
        <p:spPr bwMode="auto">
          <a:xfrm>
            <a:off x="6904303" y="1736367"/>
            <a:ext cx="360832" cy="512166"/>
          </a:xfrm>
          <a:prstGeom prst="upDownArrow">
            <a:avLst/>
          </a:prstGeom>
          <a:solidFill>
            <a:schemeClr val="tx2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921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NL" sz="2400" b="0" i="0" u="none" strike="noStrike" cap="none" normalizeH="0" baseline="0">
              <a:ln>
                <a:solidFill>
                  <a:schemeClr val="tx1"/>
                </a:solidFill>
              </a:ln>
              <a:solidFill>
                <a:schemeClr val="bg1"/>
              </a:solidFill>
              <a:effectLst/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11" name="Arrow: Bent 10">
            <a:extLst>
              <a:ext uri="{FF2B5EF4-FFF2-40B4-BE49-F238E27FC236}">
                <a16:creationId xmlns:a16="http://schemas.microsoft.com/office/drawing/2014/main" id="{95360A3F-346C-2E54-EC33-10D3CD4F4939}"/>
              </a:ext>
            </a:extLst>
          </p:cNvPr>
          <p:cNvSpPr/>
          <p:nvPr/>
        </p:nvSpPr>
        <p:spPr bwMode="auto">
          <a:xfrm rot="16200000" flipV="1">
            <a:off x="6041875" y="2551142"/>
            <a:ext cx="992187" cy="2404764"/>
          </a:xfrm>
          <a:prstGeom prst="bentArrow">
            <a:avLst>
              <a:gd name="adj1" fmla="val 24440"/>
              <a:gd name="adj2" fmla="val 28198"/>
              <a:gd name="adj3" fmla="val 31396"/>
              <a:gd name="adj4" fmla="val 43750"/>
            </a:avLst>
          </a:prstGeom>
          <a:pattFill prst="trellis">
            <a:fgClr>
              <a:schemeClr val="tx1"/>
            </a:fgClr>
            <a:bgClr>
              <a:schemeClr val="bg1"/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921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NL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13" name="Arrow: Bent 12">
            <a:extLst>
              <a:ext uri="{FF2B5EF4-FFF2-40B4-BE49-F238E27FC236}">
                <a16:creationId xmlns:a16="http://schemas.microsoft.com/office/drawing/2014/main" id="{009841A6-0B5F-B2C5-15D0-4A17225D53D6}"/>
              </a:ext>
            </a:extLst>
          </p:cNvPr>
          <p:cNvSpPr/>
          <p:nvPr/>
        </p:nvSpPr>
        <p:spPr bwMode="auto">
          <a:xfrm rot="13834050" flipV="1">
            <a:off x="4574067" y="2585677"/>
            <a:ext cx="1147434" cy="830558"/>
          </a:xfrm>
          <a:prstGeom prst="bentArrow">
            <a:avLst>
              <a:gd name="adj1" fmla="val 24259"/>
              <a:gd name="adj2" fmla="val 21983"/>
              <a:gd name="adj3" fmla="val 31396"/>
              <a:gd name="adj4" fmla="val 43750"/>
            </a:avLst>
          </a:prstGeom>
          <a:pattFill prst="trellis">
            <a:fgClr>
              <a:schemeClr val="tx1"/>
            </a:fgClr>
            <a:bgClr>
              <a:schemeClr val="bg1"/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921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NL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10244" name="Rechthoek 5"/>
          <p:cNvSpPr>
            <a:spLocks noChangeArrowheads="1"/>
          </p:cNvSpPr>
          <p:nvPr/>
        </p:nvSpPr>
        <p:spPr bwMode="auto">
          <a:xfrm>
            <a:off x="1052513" y="3536441"/>
            <a:ext cx="4283074" cy="99218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    Protocol specification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     - Key &amp; certificate distribution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     - Security protocols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  <p:bldP spid="23" grpId="0" animBg="1"/>
      <p:bldP spid="24" grpId="0" animBg="1"/>
      <p:bldP spid="25" grpId="0" animBg="1"/>
      <p:bldP spid="26" grpId="0" animBg="1"/>
      <p:bldP spid="6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ADF91-2532-0525-D069-6807643F3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el 1">
            <a:extLst>
              <a:ext uri="{FF2B5EF4-FFF2-40B4-BE49-F238E27FC236}">
                <a16:creationId xmlns:a16="http://schemas.microsoft.com/office/drawing/2014/main" id="{D7143BF5-DAA4-FD35-0490-87DEEB251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333375"/>
            <a:ext cx="7992243" cy="792163"/>
          </a:xfrm>
        </p:spPr>
        <p:txBody>
          <a:bodyPr/>
          <a:lstStyle/>
          <a:p>
            <a:r>
              <a:rPr lang="en-GB" altLang="en-US" sz="2400" dirty="0"/>
              <a:t>Documentation pitfall: signature vs signed message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C83ADC-3F99-C53C-6E24-C231CD23C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2000" dirty="0">
                <a:solidFill>
                  <a:schemeClr val="tx1"/>
                </a:solidFill>
              </a:rPr>
              <a:t>It’s easy to confuse </a:t>
            </a:r>
            <a:r>
              <a:rPr lang="en-GB" sz="2000" i="1" dirty="0">
                <a:solidFill>
                  <a:schemeClr val="accent2"/>
                </a:solidFill>
              </a:rPr>
              <a:t>signed messages  </a:t>
            </a:r>
            <a:r>
              <a:rPr lang="en-GB" sz="2000" dirty="0">
                <a:solidFill>
                  <a:schemeClr val="tx1"/>
                </a:solidFill>
              </a:rPr>
              <a:t>and </a:t>
            </a:r>
            <a:r>
              <a:rPr lang="en-GB" sz="2000" i="1" dirty="0">
                <a:solidFill>
                  <a:srgbClr val="008000"/>
                </a:solidFill>
              </a:rPr>
              <a:t>signatures</a:t>
            </a:r>
          </a:p>
          <a:p>
            <a:pPr>
              <a:defRPr/>
            </a:pPr>
            <a:endParaRPr lang="en-GB" sz="2000" dirty="0"/>
          </a:p>
          <a:p>
            <a:pPr marL="0" lvl="1" indent="0">
              <a:spcBef>
                <a:spcPts val="600"/>
              </a:spcBef>
              <a:buNone/>
              <a:defRPr/>
            </a:pPr>
            <a:r>
              <a:rPr lang="en-GB" dirty="0"/>
              <a:t>Be clear in your report if you mean a </a:t>
            </a:r>
            <a:r>
              <a:rPr lang="en-GB" dirty="0">
                <a:solidFill>
                  <a:schemeClr val="tx1"/>
                </a:solidFill>
              </a:rPr>
              <a:t>signed message </a:t>
            </a:r>
          </a:p>
          <a:p>
            <a:pPr marL="0" lvl="1" indent="0">
              <a:spcBef>
                <a:spcPts val="600"/>
              </a:spcBef>
              <a:buNone/>
              <a:defRPr/>
            </a:pPr>
            <a:r>
              <a:rPr lang="en-GB" dirty="0">
                <a:solidFill>
                  <a:schemeClr val="accent2"/>
                </a:solidFill>
              </a:rPr>
              <a:t>          </a:t>
            </a:r>
            <a:r>
              <a:rPr lang="en-GB" dirty="0" err="1">
                <a:solidFill>
                  <a:schemeClr val="accent2"/>
                </a:solidFill>
              </a:rPr>
              <a:t>signed</a:t>
            </a:r>
            <a:r>
              <a:rPr lang="en-GB" baseline="-25000" dirty="0" err="1">
                <a:solidFill>
                  <a:schemeClr val="accent2"/>
                </a:solidFill>
              </a:rPr>
              <a:t>Key</a:t>
            </a:r>
            <a:r>
              <a:rPr lang="en-GB" dirty="0">
                <a:solidFill>
                  <a:schemeClr val="accent2"/>
                </a:solidFill>
              </a:rPr>
              <a:t>(M)      </a:t>
            </a:r>
            <a:r>
              <a:rPr lang="en-GB" dirty="0"/>
              <a:t>=  </a:t>
            </a:r>
            <a:r>
              <a:rPr lang="en-GB" dirty="0">
                <a:solidFill>
                  <a:schemeClr val="accent2"/>
                </a:solidFill>
              </a:rPr>
              <a:t>M  ++  </a:t>
            </a:r>
            <a:r>
              <a:rPr lang="en-GB" dirty="0" err="1">
                <a:solidFill>
                  <a:schemeClr val="accent2"/>
                </a:solidFill>
              </a:rPr>
              <a:t>Enc</a:t>
            </a:r>
            <a:r>
              <a:rPr lang="en-GB" baseline="-25000" dirty="0" err="1">
                <a:solidFill>
                  <a:schemeClr val="accent2"/>
                </a:solidFill>
              </a:rPr>
              <a:t>Key</a:t>
            </a:r>
            <a:r>
              <a:rPr lang="en-GB" dirty="0">
                <a:solidFill>
                  <a:schemeClr val="accent2"/>
                </a:solidFill>
              </a:rPr>
              <a:t>(hash(M))</a:t>
            </a:r>
          </a:p>
          <a:p>
            <a:pPr marL="0" indent="0">
              <a:buNone/>
              <a:defRPr/>
            </a:pPr>
            <a:r>
              <a:rPr lang="en-GB" sz="2000" dirty="0"/>
              <a:t>or just a </a:t>
            </a:r>
            <a:r>
              <a:rPr lang="en-GB" sz="2000" dirty="0">
                <a:solidFill>
                  <a:schemeClr val="tx1"/>
                </a:solidFill>
              </a:rPr>
              <a:t>signature</a:t>
            </a:r>
            <a:r>
              <a:rPr lang="en-GB" sz="2000" dirty="0"/>
              <a:t> </a:t>
            </a:r>
          </a:p>
          <a:p>
            <a:pPr marL="0" indent="0">
              <a:buNone/>
              <a:defRPr/>
            </a:pPr>
            <a:r>
              <a:rPr lang="en-GB" sz="2000" dirty="0">
                <a:solidFill>
                  <a:srgbClr val="008000"/>
                </a:solidFill>
              </a:rPr>
              <a:t>          </a:t>
            </a:r>
            <a:r>
              <a:rPr lang="en-GB" sz="2000" dirty="0" err="1">
                <a:solidFill>
                  <a:srgbClr val="008000"/>
                </a:solidFill>
              </a:rPr>
              <a:t>signature</a:t>
            </a:r>
            <a:r>
              <a:rPr lang="en-GB" sz="2000" baseline="-25000" dirty="0" err="1">
                <a:solidFill>
                  <a:srgbClr val="008000"/>
                </a:solidFill>
              </a:rPr>
              <a:t>Key</a:t>
            </a:r>
            <a:r>
              <a:rPr lang="en-GB" sz="2000" dirty="0">
                <a:solidFill>
                  <a:srgbClr val="008000"/>
                </a:solidFill>
              </a:rPr>
              <a:t>(M) </a:t>
            </a:r>
            <a:r>
              <a:rPr lang="en-GB" sz="2000" dirty="0">
                <a:solidFill>
                  <a:schemeClr val="tx1"/>
                </a:solidFill>
              </a:rPr>
              <a:t>=</a:t>
            </a:r>
            <a:r>
              <a:rPr lang="en-GB" sz="2000" dirty="0">
                <a:solidFill>
                  <a:srgbClr val="008000"/>
                </a:solidFill>
              </a:rPr>
              <a:t> </a:t>
            </a:r>
            <a:r>
              <a:rPr lang="en-GB" sz="2000" dirty="0" err="1">
                <a:solidFill>
                  <a:srgbClr val="008000"/>
                </a:solidFill>
              </a:rPr>
              <a:t>Enc</a:t>
            </a:r>
            <a:r>
              <a:rPr lang="en-GB" sz="2000" baseline="-25000" dirty="0" err="1">
                <a:solidFill>
                  <a:srgbClr val="008000"/>
                </a:solidFill>
              </a:rPr>
              <a:t>Key</a:t>
            </a:r>
            <a:r>
              <a:rPr lang="en-GB" sz="2000" dirty="0">
                <a:solidFill>
                  <a:srgbClr val="008000"/>
                </a:solidFill>
              </a:rPr>
              <a:t>(hash(M))</a:t>
            </a:r>
          </a:p>
          <a:p>
            <a:pPr marL="0" indent="0">
              <a:buNone/>
              <a:defRPr/>
            </a:pPr>
            <a:endParaRPr lang="en-GB" sz="2000" dirty="0"/>
          </a:p>
          <a:p>
            <a:pPr marL="0" indent="0">
              <a:buNone/>
              <a:defRPr/>
            </a:pPr>
            <a:r>
              <a:rPr lang="en-GB" sz="2000" dirty="0"/>
              <a:t>Certificates are a special case of signed messages</a:t>
            </a:r>
            <a:br>
              <a:rPr lang="en-GB" sz="2000" dirty="0"/>
            </a:br>
            <a:r>
              <a:rPr lang="en-GB" sz="2000" dirty="0"/>
              <a:t>    </a:t>
            </a:r>
            <a:endParaRPr lang="en-GB" dirty="0"/>
          </a:p>
          <a:p>
            <a:pPr lvl="1">
              <a:defRPr/>
            </a:pPr>
            <a:endParaRPr lang="en-GB" dirty="0"/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r>
              <a:rPr lang="en-GB" dirty="0"/>
              <a:t>       </a:t>
            </a:r>
          </a:p>
          <a:p>
            <a:pPr lvl="1">
              <a:defRPr/>
            </a:pPr>
            <a:endParaRPr lang="en-GB" dirty="0"/>
          </a:p>
          <a:p>
            <a:pPr lvl="1"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  <p:sp>
        <p:nvSpPr>
          <p:cNvPr id="52228" name="Tijdelijke aanduiding voor dianummer 3">
            <a:extLst>
              <a:ext uri="{FF2B5EF4-FFF2-40B4-BE49-F238E27FC236}">
                <a16:creationId xmlns:a16="http://schemas.microsoft.com/office/drawing/2014/main" id="{EA30D3FE-7A54-460B-A3AB-473DD28B4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77E66AB4-3867-45BA-94CE-A6B58B1C4F17}" type="slidenum">
              <a:rPr lang="en-GB" altLang="nl-NL" smtClean="0"/>
              <a:pPr/>
              <a:t>30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10149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4BCFE-C377-1136-82C5-545D437CE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el 1">
            <a:extLst>
              <a:ext uri="{FF2B5EF4-FFF2-40B4-BE49-F238E27FC236}">
                <a16:creationId xmlns:a16="http://schemas.microsoft.com/office/drawing/2014/main" id="{FBCBC966-2418-790F-4AC6-A33AD656B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dirty="0"/>
              <a:t>Design pitfalls: replay attacks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6D206FA-4D7F-C60F-EA7D-2EC0F0C3C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2000" dirty="0">
                <a:solidFill>
                  <a:schemeClr val="tx1"/>
                </a:solidFill>
              </a:rPr>
              <a:t> </a:t>
            </a:r>
            <a:br>
              <a:rPr lang="en-GB" sz="2000" dirty="0"/>
            </a:br>
            <a:r>
              <a:rPr lang="en-GB" sz="2000" dirty="0"/>
              <a:t>    </a:t>
            </a:r>
            <a:endParaRPr lang="en-GB" dirty="0"/>
          </a:p>
          <a:p>
            <a:pPr lvl="1">
              <a:defRPr/>
            </a:pPr>
            <a:endParaRPr lang="en-GB" dirty="0"/>
          </a:p>
          <a:p>
            <a:pPr marL="457200" lvl="1" indent="0">
              <a:buFont typeface="Times New Roman" panose="02020603050405020304" pitchFamily="18" charset="0"/>
              <a:buNone/>
              <a:defRPr/>
            </a:pPr>
            <a:r>
              <a:rPr lang="en-GB" dirty="0"/>
              <a:t>       </a:t>
            </a:r>
          </a:p>
          <a:p>
            <a:pPr lvl="1">
              <a:defRPr/>
            </a:pPr>
            <a:endParaRPr lang="en-GB" dirty="0"/>
          </a:p>
          <a:p>
            <a:pPr lvl="1"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  <p:sp>
        <p:nvSpPr>
          <p:cNvPr id="52228" name="Tijdelijke aanduiding voor dianummer 3">
            <a:extLst>
              <a:ext uri="{FF2B5EF4-FFF2-40B4-BE49-F238E27FC236}">
                <a16:creationId xmlns:a16="http://schemas.microsoft.com/office/drawing/2014/main" id="{D92EEE8D-14BC-AE04-CF2F-9EAF52C85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77E66AB4-3867-45BA-94CE-A6B58B1C4F17}" type="slidenum">
              <a:rPr lang="en-GB" altLang="nl-NL" smtClean="0"/>
              <a:pPr/>
              <a:t>31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7964445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/>
              <a:t>Logical chain of motivation</a:t>
            </a:r>
            <a:endParaRPr lang="en-GB" altLang="nl-NL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 New Roman" panose="02020603050405020304" pitchFamily="18" charset="0"/>
              <a:buNone/>
            </a:pPr>
            <a:r>
              <a:rPr lang="en-US" altLang="nl-NL" sz="1800" dirty="0"/>
              <a:t> The logic chain of motivation is that</a:t>
            </a:r>
            <a:br>
              <a:rPr lang="en-US" altLang="nl-NL" sz="1800" dirty="0"/>
            </a:br>
            <a:r>
              <a:rPr lang="en-US" altLang="nl-NL" sz="1800" dirty="0"/>
              <a:t>         </a:t>
            </a:r>
            <a:r>
              <a:rPr lang="en-US" altLang="nl-NL" sz="1800" dirty="0">
                <a:solidFill>
                  <a:schemeClr val="accent2"/>
                </a:solidFill>
              </a:rPr>
              <a:t>attacker model &amp; trust assumptions</a:t>
            </a:r>
            <a:r>
              <a:rPr lang="en-US" altLang="nl-NL" dirty="0">
                <a:solidFill>
                  <a:schemeClr val="accent2"/>
                </a:solidFill>
              </a:rPr>
              <a:t>  </a:t>
            </a:r>
            <a:r>
              <a:rPr lang="en-US" altLang="nl-NL" sz="1800" dirty="0">
                <a:solidFill>
                  <a:schemeClr val="accent2"/>
                </a:solidFill>
              </a:rPr>
              <a:t> </a:t>
            </a:r>
          </a:p>
          <a:p>
            <a:pPr>
              <a:buFont typeface="Times New Roman" panose="02020603050405020304" pitchFamily="18" charset="0"/>
              <a:buNone/>
            </a:pPr>
            <a:r>
              <a:rPr lang="en-US" altLang="nl-NL" sz="1800" dirty="0">
                <a:solidFill>
                  <a:schemeClr val="tx1"/>
                </a:solidFill>
              </a:rPr>
              <a:t>           lead to </a:t>
            </a:r>
          </a:p>
          <a:p>
            <a:pPr>
              <a:buFont typeface="Times New Roman" panose="02020603050405020304" pitchFamily="18" charset="0"/>
              <a:buNone/>
            </a:pPr>
            <a:r>
              <a:rPr lang="en-US" altLang="nl-NL" sz="1800" dirty="0">
                <a:solidFill>
                  <a:schemeClr val="accent2"/>
                </a:solidFill>
              </a:rPr>
              <a:t>                 security requirements</a:t>
            </a:r>
          </a:p>
          <a:p>
            <a:pPr>
              <a:buFont typeface="Times New Roman" panose="02020603050405020304" pitchFamily="18" charset="0"/>
              <a:buNone/>
            </a:pPr>
            <a:r>
              <a:rPr lang="en-US" altLang="nl-NL" sz="1800" dirty="0">
                <a:solidFill>
                  <a:schemeClr val="tx1"/>
                </a:solidFill>
              </a:rPr>
              <a:t>           lead to </a:t>
            </a:r>
          </a:p>
          <a:p>
            <a:pPr>
              <a:buFont typeface="Times New Roman" panose="02020603050405020304" pitchFamily="18" charset="0"/>
              <a:buNone/>
            </a:pPr>
            <a:r>
              <a:rPr lang="en-US" altLang="nl-NL" sz="1800" dirty="0">
                <a:solidFill>
                  <a:schemeClr val="accent2"/>
                </a:solidFill>
              </a:rPr>
              <a:t>                 design decisions - use of keys, protocols, PINs, ...</a:t>
            </a:r>
          </a:p>
          <a:p>
            <a:pPr>
              <a:buFont typeface="Times New Roman" panose="02020603050405020304" pitchFamily="18" charset="0"/>
              <a:buNone/>
            </a:pPr>
            <a:endParaRPr lang="en-US" altLang="nl-NL" sz="1800" dirty="0">
              <a:solidFill>
                <a:schemeClr val="tx1"/>
              </a:solidFill>
            </a:endParaRPr>
          </a:p>
          <a:p>
            <a:pPr>
              <a:buFont typeface="Times New Roman" panose="02020603050405020304" pitchFamily="18" charset="0"/>
              <a:buNone/>
            </a:pPr>
            <a:r>
              <a:rPr lang="en-US" altLang="nl-NL" sz="1800" dirty="0">
                <a:solidFill>
                  <a:schemeClr val="tx1"/>
                </a:solidFill>
              </a:rPr>
              <a:t>In practice &amp; chronologically, things often happen in opposite order! </a:t>
            </a:r>
          </a:p>
          <a:p>
            <a:pPr marL="457200" lvl="1" indent="0">
              <a:buFont typeface="Times New Roman" panose="02020603050405020304" pitchFamily="18" charset="0"/>
              <a:buNone/>
            </a:pPr>
            <a:r>
              <a:rPr lang="en-US" altLang="nl-NL" sz="1600" dirty="0" err="1"/>
              <a:t>eg</a:t>
            </a:r>
            <a:r>
              <a:rPr lang="en-US" altLang="nl-NL" sz="1600" dirty="0"/>
              <a:t> you decide ‘let’s encrypt this’ or ‘let’s include a nonce’, then you consider why, and only then you discover some security requirement about confidentiality or non-repudiation that was </a:t>
            </a:r>
            <a:r>
              <a:rPr lang="en-US" altLang="nl-NL" sz="1600" dirty="0">
                <a:solidFill>
                  <a:srgbClr val="FF0000"/>
                </a:solidFill>
              </a:rPr>
              <a:t>implicit</a:t>
            </a:r>
            <a:r>
              <a:rPr lang="en-US" altLang="nl-NL" sz="1600" dirty="0"/>
              <a:t> so far</a:t>
            </a:r>
          </a:p>
          <a:p>
            <a:pPr marL="457200" lvl="1" indent="0">
              <a:buFont typeface="Times New Roman" panose="02020603050405020304" pitchFamily="18" charset="0"/>
              <a:buNone/>
            </a:pPr>
            <a:endParaRPr lang="en-US" altLang="nl-NL" sz="1800" dirty="0"/>
          </a:p>
          <a:p>
            <a:pPr>
              <a:buFont typeface="Times New Roman" panose="02020603050405020304" pitchFamily="18" charset="0"/>
              <a:buNone/>
            </a:pPr>
            <a:r>
              <a:rPr lang="en-US" altLang="nl-NL" sz="2000" dirty="0">
                <a:solidFill>
                  <a:srgbClr val="009900"/>
                </a:solidFill>
              </a:rPr>
              <a:t>That’s fine, as long as in the end the motivations and rationale are clear and explicit!</a:t>
            </a:r>
            <a:endParaRPr lang="en-GB" altLang="nl-NL" sz="2000" dirty="0">
              <a:solidFill>
                <a:srgbClr val="009900"/>
              </a:solidFill>
            </a:endParaRPr>
          </a:p>
        </p:txBody>
      </p:sp>
      <p:sp>
        <p:nvSpPr>
          <p:cNvPr id="4403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B94FE188-1730-4F60-8496-AD393D2F0A47}" type="slidenum">
              <a:rPr lang="en-GB" altLang="nl-NL" smtClean="0"/>
              <a:pPr/>
              <a:t>32</a:t>
            </a:fld>
            <a:endParaRPr lang="en-GB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/>
              <a:t>Design process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39725" indent="-339725" eaLnBrk="1" hangingPunct="1">
              <a:spcBef>
                <a:spcPts val="500"/>
              </a:spcBef>
              <a:buFont typeface="Times New Roman" panose="02020603050405020304" pitchFamily="18" charset="0"/>
              <a:buNone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r>
              <a:rPr lang="en-GB" altLang="nl-NL" sz="1800" dirty="0"/>
              <a:t>Typically a combination of</a:t>
            </a:r>
          </a:p>
          <a:p>
            <a:pPr marL="339725" indent="-339725" eaLnBrk="1" hangingPunct="1">
              <a:spcBef>
                <a:spcPts val="500"/>
              </a:spcBef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r>
              <a:rPr lang="en-GB" altLang="nl-NL" sz="1800" dirty="0">
                <a:solidFill>
                  <a:srgbClr val="3333CC"/>
                </a:solidFill>
              </a:rPr>
              <a:t>structured &amp; methodological approach</a:t>
            </a:r>
          </a:p>
          <a:p>
            <a:pPr marL="457200" lvl="1" indent="0" eaLnBrk="1" hangingPunct="1"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r>
              <a:rPr lang="en-GB" altLang="nl-NL" sz="1800" dirty="0"/>
              <a:t>using standard lists of security objectives, attacks, etc.</a:t>
            </a:r>
          </a:p>
          <a:p>
            <a:pPr marL="339725" indent="-339725" eaLnBrk="1" hangingPunct="1">
              <a:spcBef>
                <a:spcPts val="500"/>
              </a:spcBef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r>
              <a:rPr lang="en-GB" altLang="nl-NL" sz="1800" dirty="0">
                <a:solidFill>
                  <a:srgbClr val="3333CC"/>
                </a:solidFill>
              </a:rPr>
              <a:t>creative chaos</a:t>
            </a:r>
          </a:p>
          <a:p>
            <a:pPr marL="457200" lvl="1" indent="0" eaLnBrk="1" hangingPunct="1"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r>
              <a:rPr lang="en-GB" altLang="nl-NL" sz="1800" dirty="0"/>
              <a:t>brainstorming about attacks, solutions, </a:t>
            </a:r>
            <a:r>
              <a:rPr lang="en-GB" altLang="nl-NL" sz="1800" dirty="0" err="1"/>
              <a:t>etc</a:t>
            </a:r>
            <a:endParaRPr lang="en-GB" altLang="nl-NL" sz="1800" dirty="0"/>
          </a:p>
          <a:p>
            <a:pPr lvl="1" eaLnBrk="1" hangingPunct="1">
              <a:spcBef>
                <a:spcPts val="450"/>
              </a:spcBef>
              <a:buFont typeface="Comic Sans MS" panose="030F0702030302020204" pitchFamily="66" charset="0"/>
              <a:buChar char="•"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r>
              <a:rPr lang="en-GB" altLang="nl-NL" sz="1800" dirty="0"/>
              <a:t>Brainstorming may work best if everyone first tries it on their own, to avoid tunnel vision</a:t>
            </a:r>
          </a:p>
          <a:p>
            <a:pPr lvl="1" eaLnBrk="1" hangingPunct="1">
              <a:spcBef>
                <a:spcPts val="450"/>
              </a:spcBef>
              <a:buFont typeface="Comic Sans MS" panose="030F0702030302020204" pitchFamily="66" charset="0"/>
              <a:buChar char="•"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r>
              <a:rPr lang="en-GB" altLang="nl-NL" sz="1800" dirty="0"/>
              <a:t>As usual, </a:t>
            </a:r>
            <a:r>
              <a:rPr lang="en-GB" altLang="nl-NL" sz="1800" dirty="0">
                <a:solidFill>
                  <a:schemeClr val="accent2"/>
                </a:solidFill>
              </a:rPr>
              <a:t>thinking like an attacker </a:t>
            </a:r>
            <a:r>
              <a:rPr lang="en-GB" altLang="nl-NL" sz="1800" dirty="0"/>
              <a:t>is the only way to see if a design is secure</a:t>
            </a:r>
          </a:p>
          <a:p>
            <a:pPr marL="339725" indent="-339725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endParaRPr lang="en-GB" altLang="nl-NL" sz="1800" dirty="0"/>
          </a:p>
          <a:p>
            <a:pPr marL="339725" indent="-339725" eaLnBrk="1" hangingPunct="1">
              <a:spcBef>
                <a:spcPts val="500"/>
              </a:spcBef>
              <a:buClrTx/>
              <a:buSzTx/>
              <a:buFontTx/>
              <a:buNone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r>
              <a:rPr lang="en-GB" altLang="nl-NL" sz="1800" dirty="0"/>
              <a:t>Either is fine, as long as the end result is clearly documented, and rationale are clear</a:t>
            </a:r>
          </a:p>
          <a:p>
            <a:pPr marL="339725" indent="-339725" eaLnBrk="1" hangingPunct="1">
              <a:spcBef>
                <a:spcPts val="500"/>
              </a:spcBef>
              <a:buClrTx/>
              <a:buSzTx/>
              <a:buFontTx/>
              <a:buNone/>
              <a:tabLst>
                <a:tab pos="341313" algn="l"/>
                <a:tab pos="488950" algn="l"/>
                <a:tab pos="981075" algn="l"/>
                <a:tab pos="1473200" algn="l"/>
                <a:tab pos="1965325" algn="l"/>
                <a:tab pos="2457450" algn="l"/>
                <a:tab pos="2949575" algn="l"/>
                <a:tab pos="3441700" algn="l"/>
                <a:tab pos="3933825" algn="l"/>
                <a:tab pos="4425950" algn="l"/>
                <a:tab pos="4918075" algn="l"/>
                <a:tab pos="5410200" algn="l"/>
                <a:tab pos="5902325" algn="l"/>
                <a:tab pos="6394450" algn="l"/>
                <a:tab pos="6886575" algn="l"/>
                <a:tab pos="7378700" algn="l"/>
                <a:tab pos="7870825" algn="l"/>
                <a:tab pos="8362950" algn="l"/>
                <a:tab pos="8855075" algn="l"/>
                <a:tab pos="9347200" algn="l"/>
                <a:tab pos="9839325" algn="l"/>
              </a:tabLst>
              <a:defRPr/>
            </a:pPr>
            <a:endParaRPr lang="en-GB" altLang="nl-NL" sz="2000" dirty="0"/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550E1E3-7C97-4B4C-9B13-8CA66C0889CC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33</a:t>
            </a:fld>
            <a:endParaRPr lang="en-GB" altLang="nl-NL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dirty="0"/>
              <a:t>Pitfalls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500"/>
              </a:spcBef>
              <a:buClr>
                <a:srgbClr val="3333CC"/>
              </a:buClr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i="1" dirty="0">
                <a:solidFill>
                  <a:schemeClr val="accent2"/>
                </a:solidFill>
              </a:rPr>
              <a:t>Implicit</a:t>
            </a:r>
            <a:r>
              <a:rPr lang="en-GB" altLang="nl-NL" sz="1800" dirty="0">
                <a:solidFill>
                  <a:schemeClr val="accent2"/>
                </a:solidFill>
              </a:rPr>
              <a:t>  assumptions</a:t>
            </a:r>
          </a:p>
          <a:p>
            <a:pPr lvl="1" eaLnBrk="1" hangingPunct="1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/>
              <a:t>Could be invalid, or become invalid over time due to changing circumstances or new functionality (function creep)</a:t>
            </a:r>
          </a:p>
          <a:p>
            <a:pPr lvl="1" eaLnBrk="1" hangingPunct="1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/>
              <a:t>Better an unrealistic assumption than an implicit one!</a:t>
            </a:r>
          </a:p>
          <a:p>
            <a:pPr lvl="1" eaLnBrk="1" hangingPunct="1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1800" dirty="0"/>
          </a:p>
          <a:p>
            <a:pPr eaLnBrk="1" hangingPunct="1">
              <a:spcBef>
                <a:spcPts val="500"/>
              </a:spcBef>
              <a:buClr>
                <a:srgbClr val="3333CC"/>
              </a:buClr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i="1" dirty="0">
                <a:solidFill>
                  <a:schemeClr val="accent2"/>
                </a:solidFill>
              </a:rPr>
              <a:t>Implicit  </a:t>
            </a:r>
            <a:r>
              <a:rPr lang="en-GB" altLang="nl-NL" sz="1800" dirty="0">
                <a:solidFill>
                  <a:schemeClr val="accent2"/>
                </a:solidFill>
              </a:rPr>
              <a:t>or</a:t>
            </a:r>
            <a:r>
              <a:rPr lang="en-GB" altLang="nl-NL" sz="1800" i="1" dirty="0">
                <a:solidFill>
                  <a:schemeClr val="accent2"/>
                </a:solidFill>
              </a:rPr>
              <a:t> unmotivated  </a:t>
            </a:r>
            <a:r>
              <a:rPr lang="en-GB" altLang="nl-NL" sz="1800" dirty="0">
                <a:solidFill>
                  <a:schemeClr val="accent2"/>
                </a:solidFill>
              </a:rPr>
              <a:t>design decisions</a:t>
            </a:r>
          </a:p>
          <a:p>
            <a:pPr lvl="1" eaLnBrk="1" hangingPunct="1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/>
              <a:t>These may hide implicit security requirements or implicit threats, or be totally pointless</a:t>
            </a:r>
          </a:p>
          <a:p>
            <a:pPr eaLnBrk="1" hangingPunct="1">
              <a:spcBef>
                <a:spcPts val="500"/>
              </a:spcBef>
              <a:buClr>
                <a:srgbClr val="3333CC"/>
              </a:buClr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1800" dirty="0">
              <a:solidFill>
                <a:schemeClr val="tx2"/>
              </a:solidFill>
            </a:endParaRPr>
          </a:p>
          <a:p>
            <a:pPr eaLnBrk="1" hangingPunct="1">
              <a:spcBef>
                <a:spcPts val="500"/>
              </a:spcBef>
              <a:buClr>
                <a:srgbClr val="3333CC"/>
              </a:buClr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2"/>
                </a:solidFill>
              </a:rPr>
              <a:t>It is fine to ignore some threats because you think the risk is negligible, or because they are too hard to defend against, but say so </a:t>
            </a:r>
            <a:r>
              <a:rPr lang="en-GB" altLang="nl-NL" sz="1800" dirty="0">
                <a:solidFill>
                  <a:schemeClr val="accent2"/>
                </a:solidFill>
              </a:rPr>
              <a:t>explicitly</a:t>
            </a:r>
          </a:p>
          <a:p>
            <a:pPr marL="457200" lvl="1" indent="0" eaLnBrk="1" hangingPunct="1"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1800" dirty="0"/>
          </a:p>
          <a:p>
            <a:pPr marL="339725" indent="-339725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1800" dirty="0"/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BF21CBA-74AB-4D1F-8B47-C296968EB9B2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34</a:t>
            </a:fld>
            <a:endParaRPr lang="en-GB" altLang="nl-NL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/>
              <a:t>Practical considerations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GB" altLang="nl-NL" sz="1800" dirty="0">
                <a:solidFill>
                  <a:srgbClr val="3333CC"/>
                </a:solidFill>
              </a:rPr>
              <a:t>Model &amp; implement as little of the back-office system as possible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GB" altLang="nl-NL" sz="1800" dirty="0">
              <a:solidFill>
                <a:srgbClr val="3333CC"/>
              </a:solidFill>
            </a:endParaRPr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GB" altLang="nl-NL" sz="1800" dirty="0">
                <a:solidFill>
                  <a:srgbClr val="3333CC"/>
                </a:solidFill>
              </a:rPr>
              <a:t>Don't forget about personalisation &amp; issuing of smartcards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buFont typeface="Comic Sans MS" panose="030F0702030302020204" pitchFamily="66" charset="0"/>
              <a:buChar char="–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GB" altLang="nl-NL" sz="1800" dirty="0"/>
              <a:t>This will require another terminal application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45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GB" altLang="nl-NL" sz="1800" dirty="0"/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GB" altLang="nl-NL" sz="1800" dirty="0">
                <a:solidFill>
                  <a:srgbClr val="3333CC"/>
                </a:solidFill>
              </a:rPr>
              <a:t>Steal as many standard solutions as possible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buFont typeface="Comic Sans MS" panose="030F0702030302020204" pitchFamily="66" charset="0"/>
              <a:buChar char="–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GB" altLang="nl-NL" sz="1800" dirty="0" err="1"/>
              <a:t>eg.</a:t>
            </a:r>
            <a:r>
              <a:rPr lang="en-GB" altLang="nl-NL" sz="1800" dirty="0"/>
              <a:t> crypto protocols, key management, key diversification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buFont typeface="Comic Sans MS" panose="030F0702030302020204" pitchFamily="66" charset="0"/>
              <a:buChar char="–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GB" altLang="nl-NL" sz="1800" dirty="0"/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GB" altLang="nl-NL" sz="1800" dirty="0"/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GB" altLang="nl-NL" sz="1800" dirty="0">
                <a:solidFill>
                  <a:srgbClr val="3333CC"/>
                </a:solidFill>
              </a:rPr>
              <a:t>It is OK to have security flaws, or cut corners because you accept certain risks, as long as these are documented!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buFont typeface="Comic Sans MS" panose="030F0702030302020204" pitchFamily="66" charset="0"/>
              <a:buChar char="–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GB" altLang="nl-NL" sz="1800" dirty="0"/>
              <a:t>esp. in the rush to meet the final deadline, you may have to cut corners</a:t>
            </a: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AFC24FF1-D9DB-4355-9D22-56B3E0FD7FDB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35</a:t>
            </a:fld>
            <a:endParaRPr lang="en-GB" altLang="nl-NL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DEADLINE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panose="020B0604020202020204" pitchFamily="34" charset="0"/>
              <a:buChar char="•"/>
            </a:pPr>
            <a:endParaRPr lang="en-US" altLang="nl-NL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nl-NL" dirty="0"/>
              <a:t>Feb 27: high-level design document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nl-NL" dirty="0"/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nl-NL" dirty="0"/>
              <a:t>But sooner is better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nl-NL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nl-NL" sz="2000" dirty="0"/>
              <a:t>You can read back what I told in the document in Brightspace</a:t>
            </a:r>
            <a:endParaRPr lang="en-US" altLang="nl-NL" dirty="0"/>
          </a:p>
        </p:txBody>
      </p:sp>
      <p:sp>
        <p:nvSpPr>
          <p:cNvPr id="553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A31BBC6F-9B10-42C1-AE36-A1175EA0EE47}" type="slidenum">
              <a:rPr lang="en-GB" altLang="nl-NL" smtClean="0"/>
              <a:pPr/>
              <a:t>36</a:t>
            </a:fld>
            <a:endParaRPr lang="en-GB" altLang="nl-NL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Checklist before handing it in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4213" y="1125538"/>
            <a:ext cx="7769225" cy="5122862"/>
          </a:xfrm>
        </p:spPr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1800" dirty="0"/>
              <a:t>Your report MUST include</a:t>
            </a:r>
          </a:p>
          <a:p>
            <a:pPr>
              <a:defRPr/>
            </a:pPr>
            <a:r>
              <a:rPr lang="en-GB" sz="1800" dirty="0">
                <a:solidFill>
                  <a:schemeClr val="accent2"/>
                </a:solidFill>
              </a:rPr>
              <a:t>List of security requirements </a:t>
            </a:r>
          </a:p>
          <a:p>
            <a:pPr>
              <a:defRPr/>
            </a:pPr>
            <a:r>
              <a:rPr lang="en-GB" sz="1800" dirty="0">
                <a:solidFill>
                  <a:schemeClr val="accent2"/>
                </a:solidFill>
              </a:rPr>
              <a:t>Description of the life-cycle stages </a:t>
            </a:r>
            <a:r>
              <a:rPr lang="en-GB" sz="1800" dirty="0"/>
              <a:t> </a:t>
            </a:r>
          </a:p>
          <a:p>
            <a:pPr>
              <a:defRPr/>
            </a:pPr>
            <a:r>
              <a:rPr lang="en-GB" sz="1800" dirty="0">
                <a:solidFill>
                  <a:schemeClr val="accent2"/>
                </a:solidFill>
              </a:rPr>
              <a:t>A clear overview of the keys &amp; certificates used</a:t>
            </a:r>
            <a:br>
              <a:rPr lang="en-GB" sz="1800" dirty="0"/>
            </a:br>
            <a:r>
              <a:rPr lang="en-GB" sz="1600" dirty="0"/>
              <a:t>incl. description of who has which keys, what the purpose of a key is, and the precise content of certificates</a:t>
            </a:r>
          </a:p>
          <a:p>
            <a:pPr>
              <a:defRPr/>
            </a:pPr>
            <a:r>
              <a:rPr lang="en-GB" sz="1800" dirty="0">
                <a:solidFill>
                  <a:schemeClr val="accent2"/>
                </a:solidFill>
              </a:rPr>
              <a:t>Security protocols as messages sequence charts or in             Alice-&gt;Bob style</a:t>
            </a:r>
          </a:p>
          <a:p>
            <a:pPr lvl="1">
              <a:defRPr/>
            </a:pPr>
            <a:r>
              <a:rPr lang="en-GB" sz="1600" dirty="0">
                <a:solidFill>
                  <a:schemeClr val="tx1"/>
                </a:solidFill>
              </a:rPr>
              <a:t>Explain notations for signing and encrypting used here</a:t>
            </a:r>
            <a:r>
              <a:rPr lang="en-GB" sz="1600" dirty="0"/>
              <a:t>!</a:t>
            </a:r>
          </a:p>
          <a:p>
            <a:pPr>
              <a:defRPr/>
            </a:pPr>
            <a:r>
              <a:rPr lang="en-GB" sz="1800" dirty="0"/>
              <a:t>Think about non-repudiation requirements, if you haven’t mentioned any</a:t>
            </a:r>
          </a:p>
          <a:p>
            <a:pPr>
              <a:defRPr/>
            </a:pPr>
            <a:r>
              <a:rPr lang="en-GB" sz="1800" dirty="0"/>
              <a:t>Check that you use </a:t>
            </a:r>
            <a:r>
              <a:rPr lang="en-GB" sz="1800" dirty="0">
                <a:solidFill>
                  <a:schemeClr val="accent2"/>
                </a:solidFill>
              </a:rPr>
              <a:t>consistent notation </a:t>
            </a:r>
            <a:r>
              <a:rPr lang="en-GB" sz="1800" dirty="0"/>
              <a:t>for the keys and parties throughout the document, and explain that notation</a:t>
            </a:r>
          </a:p>
          <a:p>
            <a:pPr>
              <a:defRPr/>
            </a:pPr>
            <a:r>
              <a:rPr lang="en-GB" sz="1800" dirty="0"/>
              <a:t>Number sections </a:t>
            </a:r>
            <a:r>
              <a:rPr lang="en-GB" sz="1800"/>
              <a:t>&amp; pages </a:t>
            </a:r>
            <a:endParaRPr lang="en-GB" sz="1800" dirty="0"/>
          </a:p>
          <a:p>
            <a:pPr>
              <a:defRPr/>
            </a:pPr>
            <a:r>
              <a:rPr lang="en-GB" sz="1800" dirty="0"/>
              <a:t>Numbering or labelling other things can be useful too:                 </a:t>
            </a:r>
            <a:r>
              <a:rPr lang="en-GB" sz="1800" dirty="0" err="1"/>
              <a:t>eg.</a:t>
            </a:r>
            <a:r>
              <a:rPr lang="en-GB" sz="1800" dirty="0"/>
              <a:t> use cases, the steps in a protocol, security requirements, ...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56324" name="Tijdelijke aanduiding voor dianumm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5F7EDE8F-FC9B-4483-803F-887DAF06D528}" type="slidenum">
              <a:rPr lang="en-GB" altLang="nl-NL" smtClean="0"/>
              <a:pPr/>
              <a:t>37</a:t>
            </a:fld>
            <a:endParaRPr lang="en-GB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dirty="0"/>
              <a:t>Your design document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268413"/>
            <a:ext cx="7769225" cy="482441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Description of the first 2 levels, </a:t>
            </a:r>
            <a:r>
              <a:rPr lang="en-GB" altLang="nl-NL" sz="1800" dirty="0" err="1">
                <a:solidFill>
                  <a:schemeClr val="tx1"/>
                </a:solidFill>
              </a:rPr>
              <a:t>ie</a:t>
            </a:r>
            <a:r>
              <a:rPr lang="en-GB" altLang="nl-NL" sz="180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     </a:t>
            </a:r>
            <a:r>
              <a:rPr lang="en-GB" altLang="nl-NL" sz="1800" dirty="0">
                <a:solidFill>
                  <a:srgbClr val="008000"/>
                </a:solidFill>
              </a:rPr>
              <a:t>1) functional &amp; security requirements 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rgbClr val="008000"/>
                </a:solidFill>
              </a:rPr>
              <a:t>      2) abstract design 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explaining relation between them and motivation for them</a:t>
            </a: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1800" dirty="0">
              <a:solidFill>
                <a:srgbClr val="3333CC"/>
              </a:solidFill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This involves thinking about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rgbClr val="3333CC"/>
                </a:solidFill>
              </a:rPr>
              <a:t>Use cases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altLang="nl-NL" sz="1800" dirty="0">
                <a:solidFill>
                  <a:srgbClr val="3333CC"/>
                </a:solidFill>
              </a:rPr>
              <a:t>Security requirements</a:t>
            </a:r>
            <a:r>
              <a:rPr lang="en-US" altLang="nl-NL" sz="1800" dirty="0">
                <a:solidFill>
                  <a:schemeClr val="tx1"/>
                </a:solidFill>
              </a:rPr>
              <a:t>, incl. 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3333CC"/>
              </a:buClr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altLang="nl-NL" sz="1800" dirty="0">
                <a:solidFill>
                  <a:srgbClr val="3333CC"/>
                </a:solidFill>
              </a:rPr>
              <a:t>attacker/threat model </a:t>
            </a:r>
            <a:r>
              <a:rPr lang="en-GB" altLang="nl-NL" sz="1800" dirty="0">
                <a:solidFill>
                  <a:schemeClr val="tx1"/>
                </a:solidFill>
              </a:rPr>
              <a:t> </a:t>
            </a:r>
          </a:p>
          <a:p>
            <a:pPr marL="857250" lvl="1" indent="-457200" eaLnBrk="1" hangingPunct="1">
              <a:lnSpc>
                <a:spcPct val="80000"/>
              </a:lnSpc>
              <a:buClr>
                <a:srgbClr val="3333CC"/>
              </a:buClr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rgbClr val="3333CC"/>
                </a:solidFill>
              </a:rPr>
              <a:t>trust assumptions  </a:t>
            </a:r>
            <a:r>
              <a:rPr lang="en-GB" altLang="nl-NL" sz="1800" dirty="0">
                <a:solidFill>
                  <a:schemeClr val="tx1"/>
                </a:solidFill>
              </a:rPr>
              <a:t>(</a:t>
            </a:r>
            <a:r>
              <a:rPr lang="en-GB" altLang="nl-NL" sz="1800" dirty="0" err="1">
                <a:solidFill>
                  <a:schemeClr val="tx1"/>
                </a:solidFill>
              </a:rPr>
              <a:t>eg.</a:t>
            </a:r>
            <a:r>
              <a:rPr lang="en-GB" altLang="nl-NL" sz="1800" dirty="0">
                <a:solidFill>
                  <a:schemeClr val="tx1"/>
                </a:solidFill>
              </a:rPr>
              <a:t> TCB, trusted insiders, etc. )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rgbClr val="3333CC"/>
                </a:solidFill>
              </a:rPr>
              <a:t>Abstract protocols </a:t>
            </a:r>
            <a:r>
              <a:rPr lang="en-GB" altLang="nl-NL" sz="1800" dirty="0">
                <a:solidFill>
                  <a:schemeClr val="tx1"/>
                </a:solidFill>
              </a:rPr>
              <a:t>to provide functionality &amp; meeting security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1800" i="1" u="sng" dirty="0">
              <a:solidFill>
                <a:srgbClr val="3333CC"/>
              </a:solidFill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Ideally making </a:t>
            </a:r>
            <a:r>
              <a:rPr lang="en-GB" altLang="nl-NL" sz="1800" dirty="0">
                <a:solidFill>
                  <a:srgbClr val="008000"/>
                </a:solidFill>
              </a:rPr>
              <a:t>all design decisions explicit.</a:t>
            </a:r>
            <a:endParaRPr lang="en-GB" altLang="nl-NL" sz="1800" dirty="0">
              <a:solidFill>
                <a:srgbClr val="3333CC"/>
              </a:solidFill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180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1800" dirty="0">
                <a:solidFill>
                  <a:schemeClr val="tx1"/>
                </a:solidFill>
              </a:rPr>
              <a:t>Later, at the code level, there may be with further design decisions.</a:t>
            </a:r>
          </a:p>
          <a:p>
            <a:pPr marL="339725" indent="-339725" eaLnBrk="1" hangingPunct="1">
              <a:lnSpc>
                <a:spcPct val="80000"/>
              </a:lnSpc>
              <a:spcBef>
                <a:spcPts val="500"/>
              </a:spcBef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1800" dirty="0">
              <a:solidFill>
                <a:srgbClr val="3333CC"/>
              </a:solidFill>
            </a:endParaRPr>
          </a:p>
          <a:p>
            <a:pPr marL="339725" indent="-339725" eaLnBrk="1" hangingPunct="1">
              <a:lnSpc>
                <a:spcPct val="8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altLang="nl-NL" sz="2000" dirty="0">
              <a:solidFill>
                <a:srgbClr val="3333CC"/>
              </a:solidFill>
            </a:endParaRP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0A527A2D-9F14-4DC7-90A7-BD07CF7F24AB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en-GB" altLang="nl-NL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C0D5-49E2-169A-4FF4-521B62A27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 cases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DCA5C-115B-CFCA-C8E3-36E8CBAD8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/>
              <a:t>Briefly describe uses cases:</a:t>
            </a:r>
          </a:p>
          <a:p>
            <a:r>
              <a:rPr lang="en-GB" sz="1800" dirty="0"/>
              <a:t>the various </a:t>
            </a:r>
            <a:r>
              <a:rPr lang="en-GB" sz="1800" dirty="0">
                <a:solidFill>
                  <a:schemeClr val="accent2"/>
                </a:solidFill>
              </a:rPr>
              <a:t>transactions</a:t>
            </a:r>
            <a:r>
              <a:rPr lang="en-GB" sz="1800" dirty="0"/>
              <a:t> (paying, entering, starting, …)</a:t>
            </a:r>
          </a:p>
          <a:p>
            <a:r>
              <a:rPr lang="en-GB" sz="1800" dirty="0"/>
              <a:t>the </a:t>
            </a:r>
            <a:r>
              <a:rPr lang="en-GB" sz="1800" dirty="0">
                <a:solidFill>
                  <a:schemeClr val="accent2"/>
                </a:solidFill>
              </a:rPr>
              <a:t>parties/actors </a:t>
            </a:r>
            <a:r>
              <a:rPr lang="en-GB" sz="1800" dirty="0"/>
              <a:t>&amp; </a:t>
            </a:r>
            <a:r>
              <a:rPr lang="en-GB" sz="1800" dirty="0">
                <a:solidFill>
                  <a:schemeClr val="accent2"/>
                </a:solidFill>
              </a:rPr>
              <a:t>terminals</a:t>
            </a:r>
            <a:r>
              <a:rPr lang="en-GB" sz="1800" dirty="0"/>
              <a:t> involved</a:t>
            </a:r>
            <a:endParaRPr lang="en-GB" sz="1600" dirty="0"/>
          </a:p>
          <a:p>
            <a:endParaRPr lang="en-GB" sz="2000" dirty="0"/>
          </a:p>
          <a:p>
            <a:pPr marL="0" indent="0">
              <a:buNone/>
            </a:pPr>
            <a:r>
              <a:rPr lang="en-GB" sz="1800" dirty="0"/>
              <a:t>Don’t forget: </a:t>
            </a:r>
            <a:r>
              <a:rPr lang="en-GB" sz="1800" dirty="0">
                <a:solidFill>
                  <a:schemeClr val="accent2"/>
                </a:solidFill>
              </a:rPr>
              <a:t>personalisation/issuance </a:t>
            </a:r>
          </a:p>
          <a:p>
            <a:r>
              <a:rPr lang="en-GB" sz="1600" dirty="0"/>
              <a:t>For this you will need a </a:t>
            </a:r>
            <a:r>
              <a:rPr lang="en-GB" sz="1600" dirty="0">
                <a:solidFill>
                  <a:srgbClr val="008000"/>
                </a:solidFill>
              </a:rPr>
              <a:t>personalisation terminal </a:t>
            </a:r>
            <a:br>
              <a:rPr lang="en-GB" sz="1600" dirty="0">
                <a:solidFill>
                  <a:schemeClr val="accent2"/>
                </a:solidFill>
              </a:rPr>
            </a:br>
            <a:r>
              <a:rPr lang="en-GB" sz="1600" dirty="0">
                <a:solidFill>
                  <a:schemeClr val="tx1"/>
                </a:solidFill>
              </a:rPr>
              <a:t>with protocol &amp; code </a:t>
            </a:r>
            <a:r>
              <a:rPr lang="en-GB" altLang="nl-NL" sz="1600" dirty="0">
                <a:solidFill>
                  <a:schemeClr val="tx1"/>
                </a:solidFill>
              </a:rPr>
              <a:t>to</a:t>
            </a:r>
            <a:r>
              <a:rPr lang="en-US" altLang="nl-NL" sz="1600" dirty="0">
                <a:solidFill>
                  <a:schemeClr val="tx1"/>
                </a:solidFill>
              </a:rPr>
              <a:t> </a:t>
            </a:r>
            <a:r>
              <a:rPr lang="en-US" altLang="nl-NL" sz="1600" dirty="0" err="1">
                <a:solidFill>
                  <a:schemeClr val="tx1"/>
                </a:solidFill>
              </a:rPr>
              <a:t>initialise</a:t>
            </a:r>
            <a:r>
              <a:rPr lang="en-US" altLang="nl-NL" sz="1600" dirty="0">
                <a:solidFill>
                  <a:schemeClr val="tx1"/>
                </a:solidFill>
              </a:rPr>
              <a:t> keys,  PIN codes, IDs, names, ...</a:t>
            </a:r>
          </a:p>
          <a:p>
            <a:pPr marL="457200" lvl="1" indent="0">
              <a:buNone/>
            </a:pPr>
            <a:endParaRPr lang="en-GB" sz="1600" dirty="0">
              <a:solidFill>
                <a:srgbClr val="008000"/>
              </a:solidFill>
            </a:endParaRPr>
          </a:p>
          <a:p>
            <a:pPr marL="57150" indent="0">
              <a:buNone/>
            </a:pPr>
            <a:r>
              <a:rPr lang="en-GB" sz="1800" dirty="0">
                <a:solidFill>
                  <a:schemeClr val="accent2"/>
                </a:solidFill>
              </a:rPr>
              <a:t>Reporting a lost or stolen card </a:t>
            </a:r>
            <a:r>
              <a:rPr lang="en-GB" sz="1800" dirty="0">
                <a:solidFill>
                  <a:schemeClr val="tx1"/>
                </a:solidFill>
              </a:rPr>
              <a:t>can also be a use case</a:t>
            </a:r>
          </a:p>
          <a:p>
            <a:pPr marL="57150" indent="0">
              <a:buNone/>
            </a:pPr>
            <a:endParaRPr lang="en-GB" sz="1800" dirty="0">
              <a:solidFill>
                <a:schemeClr val="tx1"/>
              </a:solidFill>
            </a:endParaRPr>
          </a:p>
          <a:p>
            <a:pPr marL="57150" indent="0">
              <a:buNone/>
            </a:pPr>
            <a:endParaRPr lang="en-GB" sz="1800" dirty="0">
              <a:solidFill>
                <a:schemeClr val="tx1"/>
              </a:solidFill>
            </a:endParaRPr>
          </a:p>
          <a:p>
            <a:pPr lvl="1"/>
            <a:endParaRPr lang="en-GB" sz="1600" dirty="0"/>
          </a:p>
          <a:p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443EE4-267C-946C-3026-56831B3EAC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3B1D249E-CF8A-42E7-8DB9-88F6D293CD93}" type="slidenum">
              <a:rPr lang="en-GB" altLang="nl-NL" smtClean="0"/>
              <a:pPr>
                <a:defRPr/>
              </a:pPr>
              <a:t>5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502285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Persistent life cycle state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4213" y="1125538"/>
            <a:ext cx="7769225" cy="4607718"/>
          </a:xfrm>
        </p:spPr>
        <p:txBody>
          <a:bodyPr/>
          <a:lstStyle/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1800" dirty="0"/>
              <a:t>Card has to record some life cycle state</a:t>
            </a:r>
          </a:p>
          <a:p>
            <a:pPr>
              <a:defRPr/>
            </a:pPr>
            <a:endParaRPr lang="en-GB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sz="1800" dirty="0"/>
          </a:p>
          <a:p>
            <a:pPr marL="0" indent="0">
              <a:buNone/>
              <a:defRPr/>
            </a:pPr>
            <a:r>
              <a:rPr lang="en-GB" sz="1800" dirty="0"/>
              <a:t>The card can record its state in </a:t>
            </a:r>
            <a:r>
              <a:rPr lang="en-GB" sz="1800" dirty="0">
                <a:solidFill>
                  <a:schemeClr val="accent2"/>
                </a:solidFill>
              </a:rPr>
              <a:t>persistent</a:t>
            </a:r>
            <a:r>
              <a:rPr lang="en-GB" sz="1800" dirty="0"/>
              <a:t> memory (</a:t>
            </a:r>
            <a:r>
              <a:rPr lang="en-GB" sz="1800" dirty="0" err="1"/>
              <a:t>ie</a:t>
            </a:r>
            <a:r>
              <a:rPr lang="en-GB" sz="1800" dirty="0"/>
              <a:t> </a:t>
            </a:r>
            <a:r>
              <a:rPr lang="en-GB" sz="1800" dirty="0">
                <a:solidFill>
                  <a:schemeClr val="accent2"/>
                </a:solidFill>
              </a:rPr>
              <a:t>EEPROM</a:t>
            </a:r>
            <a:r>
              <a:rPr lang="en-GB" sz="1800" dirty="0"/>
              <a:t>)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sz="10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1600" dirty="0"/>
              <a:t>For simplicity you could merge initial states, even if a realistic system might need several personalisation &amp; issuance steps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sz="105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en-GB" sz="1800" dirty="0"/>
              <a:t>Beware of possible confusion:  </a:t>
            </a:r>
            <a:br>
              <a:rPr lang="en-GB" sz="1800" dirty="0"/>
            </a:br>
            <a:r>
              <a:rPr lang="en-GB" sz="1800" dirty="0"/>
              <a:t>   1) blacklisting a card in the back-end </a:t>
            </a:r>
            <a:br>
              <a:rPr lang="en-GB" sz="1800" dirty="0"/>
            </a:br>
            <a:r>
              <a:rPr lang="en-GB" sz="1800" dirty="0"/>
              <a:t> vs  </a:t>
            </a:r>
            <a:br>
              <a:rPr lang="en-GB" sz="1800" dirty="0"/>
            </a:br>
            <a:r>
              <a:rPr lang="en-GB" sz="1800" dirty="0"/>
              <a:t>   2) blocking the actual card</a:t>
            </a:r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en-GB" dirty="0"/>
          </a:p>
        </p:txBody>
      </p:sp>
      <p:sp>
        <p:nvSpPr>
          <p:cNvPr id="23556" name="Tijdelijke aanduiding voor dianumm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540E574F-B253-400A-A902-373486F3F040}" type="slidenum">
              <a:rPr lang="en-GB" altLang="nl-NL" smtClean="0"/>
              <a:pPr/>
              <a:t>6</a:t>
            </a:fld>
            <a:endParaRPr lang="en-GB" altLang="nl-NL"/>
          </a:p>
        </p:txBody>
      </p:sp>
      <p:sp>
        <p:nvSpPr>
          <p:cNvPr id="23557" name="Afgeronde rechthoek 7"/>
          <p:cNvSpPr>
            <a:spLocks noChangeArrowheads="1"/>
          </p:cNvSpPr>
          <p:nvPr/>
        </p:nvSpPr>
        <p:spPr bwMode="auto">
          <a:xfrm>
            <a:off x="543843" y="1701801"/>
            <a:ext cx="935037" cy="431800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blank</a:t>
            </a:r>
            <a:endParaRPr lang="en-GB" altLang="en-US" sz="1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3558" name="Afgeronde rechthoek 8"/>
          <p:cNvSpPr>
            <a:spLocks noChangeArrowheads="1"/>
          </p:cNvSpPr>
          <p:nvPr/>
        </p:nvSpPr>
        <p:spPr bwMode="auto">
          <a:xfrm>
            <a:off x="1899568" y="1701801"/>
            <a:ext cx="1728787" cy="431800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600">
                <a:solidFill>
                  <a:schemeClr val="tx1"/>
                </a:solidFill>
                <a:latin typeface="Arial Rounded MT Bold" panose="020F0704030504030204" pitchFamily="34" charset="0"/>
              </a:rPr>
              <a:t>personalised</a:t>
            </a:r>
            <a:endParaRPr lang="en-GB" altLang="en-US" sz="180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3559" name="Afgeronde rechthoek 9"/>
          <p:cNvSpPr>
            <a:spLocks noChangeArrowheads="1"/>
          </p:cNvSpPr>
          <p:nvPr/>
        </p:nvSpPr>
        <p:spPr bwMode="auto">
          <a:xfrm>
            <a:off x="4079205" y="1706564"/>
            <a:ext cx="936625" cy="431800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600">
                <a:solidFill>
                  <a:schemeClr val="tx1"/>
                </a:solidFill>
                <a:latin typeface="Arial Rounded MT Bold" panose="020F0704030504030204" pitchFamily="34" charset="0"/>
              </a:rPr>
              <a:t>issued</a:t>
            </a:r>
          </a:p>
        </p:txBody>
      </p:sp>
      <p:sp>
        <p:nvSpPr>
          <p:cNvPr id="23560" name="Afgeronde rechthoek 10"/>
          <p:cNvSpPr>
            <a:spLocks noChangeArrowheads="1"/>
          </p:cNvSpPr>
          <p:nvPr/>
        </p:nvSpPr>
        <p:spPr bwMode="auto">
          <a:xfrm>
            <a:off x="5469855" y="1706564"/>
            <a:ext cx="1157288" cy="431800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600">
                <a:solidFill>
                  <a:schemeClr val="tx1"/>
                </a:solidFill>
                <a:latin typeface="Arial Rounded MT Bold" panose="020F0704030504030204" pitchFamily="34" charset="0"/>
              </a:rPr>
              <a:t>blocked</a:t>
            </a:r>
          </a:p>
        </p:txBody>
      </p:sp>
      <p:cxnSp>
        <p:nvCxnSpPr>
          <p:cNvPr id="23561" name="Rechte verbindingslijn met pijl 12"/>
          <p:cNvCxnSpPr>
            <a:cxnSpLocks noChangeShapeType="1"/>
            <a:stCxn id="23557" idx="3"/>
            <a:endCxn id="23558" idx="1"/>
          </p:cNvCxnSpPr>
          <p:nvPr/>
        </p:nvCxnSpPr>
        <p:spPr bwMode="auto">
          <a:xfrm>
            <a:off x="1478880" y="1917701"/>
            <a:ext cx="420688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2" name="Rechte verbindingslijn met pijl 15"/>
          <p:cNvCxnSpPr>
            <a:cxnSpLocks noChangeShapeType="1"/>
          </p:cNvCxnSpPr>
          <p:nvPr/>
        </p:nvCxnSpPr>
        <p:spPr bwMode="auto">
          <a:xfrm flipV="1">
            <a:off x="3628355" y="1917701"/>
            <a:ext cx="425450" cy="317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3" name="Rechte verbindingslijn met pijl 18"/>
          <p:cNvCxnSpPr>
            <a:cxnSpLocks noChangeShapeType="1"/>
          </p:cNvCxnSpPr>
          <p:nvPr/>
        </p:nvCxnSpPr>
        <p:spPr bwMode="auto">
          <a:xfrm>
            <a:off x="5015830" y="1917701"/>
            <a:ext cx="45085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4" name="Afgeronde rechthoek 10"/>
          <p:cNvSpPr>
            <a:spLocks noChangeArrowheads="1"/>
          </p:cNvSpPr>
          <p:nvPr/>
        </p:nvSpPr>
        <p:spPr bwMode="auto">
          <a:xfrm>
            <a:off x="7092280" y="1701801"/>
            <a:ext cx="1309688" cy="431800"/>
          </a:xfrm>
          <a:prstGeom prst="roundRect">
            <a:avLst>
              <a:gd name="adj" fmla="val 16667"/>
            </a:avLst>
          </a:prstGeom>
          <a:noFill/>
          <a:ln w="1905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sz="1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end-of-life</a:t>
            </a:r>
          </a:p>
        </p:txBody>
      </p:sp>
      <p:cxnSp>
        <p:nvCxnSpPr>
          <p:cNvPr id="23565" name="Rechte verbindingslijn met pijl 18"/>
          <p:cNvCxnSpPr>
            <a:cxnSpLocks noChangeShapeType="1"/>
          </p:cNvCxnSpPr>
          <p:nvPr/>
        </p:nvCxnSpPr>
        <p:spPr bwMode="auto">
          <a:xfrm>
            <a:off x="6627143" y="1917701"/>
            <a:ext cx="45085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6" name="Gekromde verbindingslijn 18"/>
          <p:cNvCxnSpPr>
            <a:cxnSpLocks noChangeShapeType="1"/>
            <a:stCxn id="23560" idx="2"/>
            <a:endCxn id="23559" idx="2"/>
          </p:cNvCxnSpPr>
          <p:nvPr/>
        </p:nvCxnSpPr>
        <p:spPr bwMode="auto">
          <a:xfrm rot="5400000">
            <a:off x="5297612" y="1388270"/>
            <a:ext cx="12700" cy="1500187"/>
          </a:xfrm>
          <a:prstGeom prst="curvedConnector3">
            <a:avLst>
              <a:gd name="adj1" fmla="val 2694811"/>
            </a:avLst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215159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901FB3C-4F7B-7612-00AB-D8F5647467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Security requirements</a:t>
            </a:r>
            <a:endParaRPr lang="en-NL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3818849-F11C-37B4-7AE4-CE5FFC4E84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AEF2E9-BAC3-E9B0-ECD1-D45095FB97B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3B1D249E-CF8A-42E7-8DB9-88F6D293CD93}" type="slidenum">
              <a:rPr lang="en-GB" altLang="nl-NL" smtClean="0"/>
              <a:pPr>
                <a:defRPr/>
              </a:pPr>
              <a:t>7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801855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z="2400" dirty="0"/>
              <a:t>Tip: to articulate security requirements,</a:t>
            </a:r>
            <a:br>
              <a:rPr lang="en-GB" altLang="nl-NL" sz="2400" dirty="0"/>
            </a:br>
            <a:r>
              <a:rPr lang="en-GB" altLang="nl-NL" sz="2400" dirty="0"/>
              <a:t>remember the old-fashioned alternatives</a:t>
            </a:r>
          </a:p>
        </p:txBody>
      </p:sp>
      <p:sp>
        <p:nvSpPr>
          <p:cNvPr id="18435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2AAACCF-5574-4083-BF33-5717134954DD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8</a:t>
            </a:fld>
            <a:endParaRPr lang="en-GB" altLang="nl-NL" sz="1400"/>
          </a:p>
        </p:txBody>
      </p:sp>
      <p:pic>
        <p:nvPicPr>
          <p:cNvPr id="18438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7" t="3519" r="4890" b="5029"/>
          <a:stretch>
            <a:fillRect/>
          </a:stretch>
        </p:blipFill>
        <p:spPr bwMode="auto">
          <a:xfrm>
            <a:off x="5436096" y="3497337"/>
            <a:ext cx="2711020" cy="1831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908050" y="5478463"/>
            <a:ext cx="72644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</a:rPr>
              <a:t>and the </a:t>
            </a:r>
            <a:r>
              <a:rPr lang="en-GB" dirty="0">
                <a:solidFill>
                  <a:srgbClr val="008000"/>
                </a:solidFill>
                <a:latin typeface="Arial Rounded MT Bold" panose="020F0704030504030204" pitchFamily="34" charset="0"/>
              </a:rPr>
              <a:t>security guarantees</a:t>
            </a:r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</a:rPr>
              <a:t> they make </a:t>
            </a:r>
          </a:p>
        </p:txBody>
      </p:sp>
      <p:pic>
        <p:nvPicPr>
          <p:cNvPr id="18441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332716"/>
            <a:ext cx="2801937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John &quot;Blood&quot; McNally Signed Credit Card Slip (image 2/2)">
            <a:extLst>
              <a:ext uri="{FF2B5EF4-FFF2-40B4-BE49-F238E27FC236}">
                <a16:creationId xmlns:a16="http://schemas.microsoft.com/office/drawing/2014/main" id="{7456C38C-03C7-39D4-07B2-EC5375070F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L"/>
          </a:p>
        </p:txBody>
      </p:sp>
      <p:sp>
        <p:nvSpPr>
          <p:cNvPr id="3" name="AutoShape 4" descr="John &quot;Blood&quot; McNally Signed Credit Card Slip (image 2/2)">
            <a:extLst>
              <a:ext uri="{FF2B5EF4-FFF2-40B4-BE49-F238E27FC236}">
                <a16:creationId xmlns:a16="http://schemas.microsoft.com/office/drawing/2014/main" id="{6597E691-9F1C-1120-5899-8E09A8CE3A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L"/>
          </a:p>
        </p:txBody>
      </p:sp>
      <p:sp>
        <p:nvSpPr>
          <p:cNvPr id="5" name="AutoShape 6" descr="John &quot;Blood&quot; McNally Signed Credit Card Slip (image 2/2)">
            <a:extLst>
              <a:ext uri="{FF2B5EF4-FFF2-40B4-BE49-F238E27FC236}">
                <a16:creationId xmlns:a16="http://schemas.microsoft.com/office/drawing/2014/main" id="{19BCB959-864F-9931-4C9A-5CF9252B3A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24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L"/>
          </a:p>
        </p:txBody>
      </p:sp>
      <p:pic>
        <p:nvPicPr>
          <p:cNvPr id="3080" name="Picture 8" descr="Lot Detail - Michael Jackson Signed Credit Card Sales Slip">
            <a:extLst>
              <a:ext uri="{FF2B5EF4-FFF2-40B4-BE49-F238E27FC236}">
                <a16:creationId xmlns:a16="http://schemas.microsoft.com/office/drawing/2014/main" id="{365573B9-C4F9-D959-00A0-0B1825976F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8" t="3833" r="1183" b="3994"/>
          <a:stretch>
            <a:fillRect/>
          </a:stretch>
        </p:blipFill>
        <p:spPr bwMode="auto">
          <a:xfrm>
            <a:off x="787483" y="3370788"/>
            <a:ext cx="3968703" cy="179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2" name="Afbeelding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05474"/>
            <a:ext cx="3432065" cy="1740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39513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/>
              <a:t>Example security requirements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 err="1"/>
              <a:t>Eg</a:t>
            </a:r>
            <a:endParaRPr lang="en-GB" sz="1800" dirty="0"/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authentication of the card holder 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authentication of smart card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dirty="0"/>
              <a:t>authentication of all communication by party A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confidentiality of PIN code 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dirty="0"/>
              <a:t>non-repudiation </a:t>
            </a:r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1800" dirty="0"/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1800" dirty="0"/>
          </a:p>
          <a:p>
            <a:pPr marL="0" indent="0" eaLnBrk="1" hangingPunct="1">
              <a:lnSpc>
                <a:spcPct val="90000"/>
              </a:lnSpc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sz="1800" i="1" dirty="0"/>
              <a:t>What is wrong with these?</a:t>
            </a:r>
            <a:endParaRPr lang="en-GB" sz="1800" i="1" dirty="0"/>
          </a:p>
          <a:p>
            <a:pPr eaLnBrk="1" hangingPunct="1">
              <a:lnSpc>
                <a:spcPct val="90000"/>
              </a:lnSpc>
              <a:spcBef>
                <a:spcPts val="450"/>
              </a:spcBef>
              <a:buFont typeface="Times New Roman" pitchFamily="16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sz="2200" dirty="0"/>
          </a:p>
          <a:p>
            <a:pPr lvl="2"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/>
          </a:p>
          <a:p>
            <a:pPr lvl="2" eaLnBrk="1" hangingPunct="1">
              <a:lnSpc>
                <a:spcPct val="90000"/>
              </a:lnSpc>
              <a:spcBef>
                <a:spcPts val="450"/>
              </a:spcBef>
              <a:buFont typeface="Comic Sans MS" pitchFamily="6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sz="1800" dirty="0"/>
          </a:p>
          <a:p>
            <a:pPr lvl="2" eaLnBrk="1" hangingPunct="1">
              <a:lnSpc>
                <a:spcPct val="90000"/>
              </a:lnSpc>
              <a:spcBef>
                <a:spcPts val="450"/>
              </a:spcBef>
              <a:buFont typeface="Times New Roman" pitchFamily="16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sz="1800" dirty="0"/>
              <a:t>        </a:t>
            </a:r>
          </a:p>
          <a:p>
            <a:pPr marL="339725" indent="-339725" eaLnBrk="1" hangingPunct="1">
              <a:lnSpc>
                <a:spcPct val="90000"/>
              </a:lnSpc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  <a:p>
            <a:pPr marL="339725" indent="-339725" eaLnBrk="1" hangingPunct="1">
              <a:lnSpc>
                <a:spcPct val="90000"/>
              </a:lnSpc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GB" dirty="0"/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130AB45E-0D93-4341-B2B3-5A9AC0EB2691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9</a:t>
            </a:fld>
            <a:endParaRPr lang="en-GB" altLang="nl-NL" sz="1400"/>
          </a:p>
        </p:txBody>
      </p:sp>
    </p:spTree>
    <p:extLst>
      <p:ext uri="{BB962C8B-B14F-4D97-AF65-F5344CB8AC3E}">
        <p14:creationId xmlns:p14="http://schemas.microsoft.com/office/powerpoint/2010/main" val="255122289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Times New Roman"/>
      </a:majorFont>
      <a:minorFont>
        <a:latin typeface="Comic Sans MS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2567</Words>
  <Application>Microsoft Office PowerPoint</Application>
  <PresentationFormat>On-screen Show (4:3)</PresentationFormat>
  <Paragraphs>443</Paragraphs>
  <Slides>37</Slides>
  <Notes>13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Arial Rounded MT Bold</vt:lpstr>
      <vt:lpstr>Comic Sans MS</vt:lpstr>
      <vt:lpstr>Courier New</vt:lpstr>
      <vt:lpstr>Lucida Handwriting</vt:lpstr>
      <vt:lpstr>Petyka - Retro Computer___SHORT</vt:lpstr>
      <vt:lpstr>Pieces NFI</vt:lpstr>
      <vt:lpstr>Times New Roman</vt:lpstr>
      <vt:lpstr>Office Theme</vt:lpstr>
      <vt:lpstr>Design Process</vt:lpstr>
      <vt:lpstr>High-level design document  </vt:lpstr>
      <vt:lpstr>Three levels of abstraction</vt:lpstr>
      <vt:lpstr>Your design document</vt:lpstr>
      <vt:lpstr>Use cases</vt:lpstr>
      <vt:lpstr>Persistent life cycle state</vt:lpstr>
      <vt:lpstr>Security requirements</vt:lpstr>
      <vt:lpstr>Tip: to articulate security requirements, remember the old-fashioned alternatives</vt:lpstr>
      <vt:lpstr>Example security requirements</vt:lpstr>
      <vt:lpstr>Example security requirements</vt:lpstr>
      <vt:lpstr>Example security requirements</vt:lpstr>
      <vt:lpstr>Authentication (of entities or of data) </vt:lpstr>
      <vt:lpstr>Extra tricky: (non-)repudiation</vt:lpstr>
      <vt:lpstr>Ensuring security requirements in protocols</vt:lpstr>
      <vt:lpstr>Pitfall: WHAT vs HOW</vt:lpstr>
      <vt:lpstr>Tip: signed receipt</vt:lpstr>
      <vt:lpstr>Don’t forget detection &amp; response </vt:lpstr>
      <vt:lpstr>Attacker model / Threat model  Trust assumptions</vt:lpstr>
      <vt:lpstr>Threats  vs  attacks  vs  risks</vt:lpstr>
      <vt:lpstr>The dreaded word  Trust</vt:lpstr>
      <vt:lpstr>Threat/attacker modelling</vt:lpstr>
      <vt:lpstr>The attacker model</vt:lpstr>
      <vt:lpstr>Non-repudiation to reduce trust</vt:lpstr>
      <vt:lpstr>Specification: 1) key &amp; certificate distribution 2) security protocols  </vt:lpstr>
      <vt:lpstr>Key &amp; certificate distribution </vt:lpstr>
      <vt:lpstr>Transient protocol state? aka session state</vt:lpstr>
      <vt:lpstr>Design choice: symmetric vs asymmetric crypto? </vt:lpstr>
      <vt:lpstr>Key diversification for symmetric crypto</vt:lpstr>
      <vt:lpstr>Design pitfalls: encrypting vs signing </vt:lpstr>
      <vt:lpstr>Documentation pitfall: signature vs signed message </vt:lpstr>
      <vt:lpstr>Design pitfalls: replay attacks</vt:lpstr>
      <vt:lpstr>Logical chain of motivation</vt:lpstr>
      <vt:lpstr>Design process</vt:lpstr>
      <vt:lpstr>Pitfalls</vt:lpstr>
      <vt:lpstr>Practical considerations</vt:lpstr>
      <vt:lpstr>DEADLINE</vt:lpstr>
      <vt:lpstr>Checklist before handing it 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Opportunities and challenges for formal specification of Java programs</dc:title>
  <dc:creator>aa</dc:creator>
  <cp:lastModifiedBy>Poll, E. (Erik)</cp:lastModifiedBy>
  <cp:revision>175</cp:revision>
  <cp:lastPrinted>1601-01-01T00:00:00Z</cp:lastPrinted>
  <dcterms:created xsi:type="dcterms:W3CDTF">2003-01-08T18:45:38Z</dcterms:created>
  <dcterms:modified xsi:type="dcterms:W3CDTF">2026-02-10T09:09:32Z</dcterms:modified>
</cp:coreProperties>
</file>