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61" r:id="rId4"/>
    <p:sldId id="259" r:id="rId5"/>
    <p:sldId id="362" r:id="rId6"/>
    <p:sldId id="420" r:id="rId7"/>
    <p:sldId id="260" r:id="rId8"/>
    <p:sldId id="262" r:id="rId9"/>
    <p:sldId id="437" r:id="rId10"/>
    <p:sldId id="402" r:id="rId11"/>
    <p:sldId id="468" r:id="rId12"/>
    <p:sldId id="569" r:id="rId13"/>
    <p:sldId id="440" r:id="rId14"/>
    <p:sldId id="433" r:id="rId15"/>
    <p:sldId id="476" r:id="rId16"/>
    <p:sldId id="557" r:id="rId17"/>
    <p:sldId id="380" r:id="rId18"/>
    <p:sldId id="473" r:id="rId19"/>
    <p:sldId id="560" r:id="rId20"/>
    <p:sldId id="432" r:id="rId21"/>
    <p:sldId id="280" r:id="rId22"/>
    <p:sldId id="467" r:id="rId23"/>
    <p:sldId id="282" r:id="rId24"/>
    <p:sldId id="339" r:id="rId25"/>
    <p:sldId id="460" r:id="rId26"/>
    <p:sldId id="281" r:id="rId27"/>
    <p:sldId id="564" r:id="rId28"/>
    <p:sldId id="915" r:id="rId29"/>
    <p:sldId id="431" r:id="rId30"/>
    <p:sldId id="346" r:id="rId31"/>
    <p:sldId id="383" r:id="rId32"/>
    <p:sldId id="393" r:id="rId33"/>
    <p:sldId id="386" r:id="rId34"/>
    <p:sldId id="410" r:id="rId35"/>
    <p:sldId id="916" r:id="rId36"/>
    <p:sldId id="384" r:id="rId37"/>
    <p:sldId id="913" r:id="rId38"/>
    <p:sldId id="388" r:id="rId39"/>
    <p:sldId id="920" r:id="rId40"/>
    <p:sldId id="387" r:id="rId41"/>
    <p:sldId id="919" r:id="rId42"/>
    <p:sldId id="917" r:id="rId43"/>
    <p:sldId id="912" r:id="rId44"/>
    <p:sldId id="408" r:id="rId45"/>
    <p:sldId id="429" r:id="rId46"/>
    <p:sldId id="565" r:id="rId47"/>
    <p:sldId id="568" r:id="rId48"/>
    <p:sldId id="454" r:id="rId49"/>
    <p:sldId id="455" r:id="rId50"/>
    <p:sldId id="918" r:id="rId51"/>
    <p:sldId id="462" r:id="rId52"/>
    <p:sldId id="463" r:id="rId53"/>
    <p:sldId id="395" r:id="rId54"/>
    <p:sldId id="396" r:id="rId55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009900"/>
    <a:srgbClr val="99CC00"/>
    <a:srgbClr val="FF9900"/>
    <a:srgbClr val="9966FF"/>
    <a:srgbClr val="0080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968" autoAdjust="0"/>
    <p:restoredTop sz="91800" autoAdjust="0"/>
  </p:normalViewPr>
  <p:slideViewPr>
    <p:cSldViewPr>
      <p:cViewPr varScale="1">
        <p:scale>
          <a:sx n="40" d="100"/>
          <a:sy n="40" d="100"/>
        </p:scale>
        <p:origin x="1068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7764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4T11:59:48.374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39 0,'3024'-39'0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4T11:59:53.579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0,'2967'19'0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4T11:59:56.319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0,'2638'0'0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4T12:00:08.765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0,'488'0,"-472"1,0 1,0 0,-1 2,26 7,-23-5,1-1,32 4,42-8,-69-2,-8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4T12:00:15.067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0,'2249'0'0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4T12:00:23.284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0 156 0,'2655'-156'0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4T12:16:53.423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0,'1883'0'0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6T18:55:16.776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0,'10439'52'0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C9168607-7809-EAC2-EC0E-B2D42F431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F0F3A33-7595-617F-E620-4EC5497058E7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  <a:cs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70FE30F-9F85-F1C1-7F2C-D54317497B61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  <a:cs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426CA62A-9459-3B9B-BFF1-11DE00AD633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115C558-7976-CF19-F732-49CAB1E140C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0E54F144-9970-1068-5CC2-9BBE69AADAB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70213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  <a:cs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BA4EEC48-7756-34E9-7138-94379C9177E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fld id="{77A6EF1C-8E08-4F04-8BF1-DA8188F4B05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Arial Rounded MT Bold" panose="020F0704030504030204" pitchFamily="34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900667B-C087-0BF1-1A08-1AC1022EFEC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D0BC2FC-E46C-4B3A-BE03-D72356109601}" type="slidenum">
              <a:rPr lang="en-US" altLang="nl-NL" smtClean="0"/>
              <a:pPr>
                <a:spcBef>
                  <a:spcPct val="0"/>
                </a:spcBef>
              </a:pPr>
              <a:t>1</a:t>
            </a:fld>
            <a:endParaRPr lang="en-US" altLang="nl-NL"/>
          </a:p>
        </p:txBody>
      </p:sp>
      <p:sp>
        <p:nvSpPr>
          <p:cNvPr id="4099" name="Rectangle 1">
            <a:extLst>
              <a:ext uri="{FF2B5EF4-FFF2-40B4-BE49-F238E27FC236}">
                <a16:creationId xmlns:a16="http://schemas.microsoft.com/office/drawing/2014/main" id="{E674C898-6D14-F0D1-40B7-1F2EF12FFC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8608BFAE-D10A-53F8-1759-7A3A067A8B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0B17BDC-0CFB-03DC-EDDF-5DCBEFDEB36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E1E28ED-6F4F-4465-A17D-9ABC62A1FD24}" type="slidenum">
              <a:rPr lang="en-US" altLang="nl-NL" smtClean="0"/>
              <a:pPr>
                <a:spcBef>
                  <a:spcPct val="0"/>
                </a:spcBef>
              </a:pPr>
              <a:t>2</a:t>
            </a:fld>
            <a:endParaRPr lang="en-US" altLang="nl-NL"/>
          </a:p>
        </p:txBody>
      </p:sp>
      <p:sp>
        <p:nvSpPr>
          <p:cNvPr id="6147" name="Rectangle 1">
            <a:extLst>
              <a:ext uri="{FF2B5EF4-FFF2-40B4-BE49-F238E27FC236}">
                <a16:creationId xmlns:a16="http://schemas.microsoft.com/office/drawing/2014/main" id="{3ED6EA82-14B5-FC02-01B4-8920293DA6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5CB2C846-B47F-8006-9803-0980A719AE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21283AF-46FA-FBFF-196E-664028C0433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4D67641-AA8A-479C-86D7-8A3D236108F7}" type="slidenum">
              <a:rPr lang="en-US" altLang="nl-NL" smtClean="0"/>
              <a:pPr>
                <a:spcBef>
                  <a:spcPct val="0"/>
                </a:spcBef>
              </a:pPr>
              <a:t>3</a:t>
            </a:fld>
            <a:endParaRPr lang="en-US" altLang="nl-NL"/>
          </a:p>
        </p:txBody>
      </p:sp>
      <p:sp>
        <p:nvSpPr>
          <p:cNvPr id="8195" name="Rectangle 1">
            <a:extLst>
              <a:ext uri="{FF2B5EF4-FFF2-40B4-BE49-F238E27FC236}">
                <a16:creationId xmlns:a16="http://schemas.microsoft.com/office/drawing/2014/main" id="{44A4F027-F68B-B755-3367-7F2847FE89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B3FE32B4-4582-B9D8-7B62-F629CABA9E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69D70ED0-386C-DAE3-46B9-5F4283BCBE1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6DFBCDA-EBA8-4503-B691-D4EE837C5545}" type="slidenum">
              <a:rPr lang="en-US" altLang="nl-NL" smtClean="0"/>
              <a:pPr>
                <a:spcBef>
                  <a:spcPct val="0"/>
                </a:spcBef>
              </a:pPr>
              <a:t>4</a:t>
            </a:fld>
            <a:endParaRPr lang="en-US" altLang="nl-NL"/>
          </a:p>
        </p:txBody>
      </p:sp>
      <p:sp>
        <p:nvSpPr>
          <p:cNvPr id="10243" name="Rectangle 1">
            <a:extLst>
              <a:ext uri="{FF2B5EF4-FFF2-40B4-BE49-F238E27FC236}">
                <a16:creationId xmlns:a16="http://schemas.microsoft.com/office/drawing/2014/main" id="{A43C0539-01BF-BF31-BCBF-9EDB0E86F0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98FA0105-6D58-1794-4597-94C6D18A40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189CFC0C-53E9-ACD3-C480-F82D8B2D49E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97DD374-D405-4E77-8AE2-5A6CF79E0875}" type="slidenum">
              <a:rPr lang="en-US" altLang="nl-NL" smtClean="0"/>
              <a:pPr>
                <a:spcBef>
                  <a:spcPct val="0"/>
                </a:spcBef>
              </a:pPr>
              <a:t>5</a:t>
            </a:fld>
            <a:endParaRPr lang="en-US" altLang="nl-NL"/>
          </a:p>
        </p:txBody>
      </p:sp>
      <p:sp>
        <p:nvSpPr>
          <p:cNvPr id="12291" name="Rectangle 1">
            <a:extLst>
              <a:ext uri="{FF2B5EF4-FFF2-40B4-BE49-F238E27FC236}">
                <a16:creationId xmlns:a16="http://schemas.microsoft.com/office/drawing/2014/main" id="{123756DE-F87F-FE38-9B2B-EF722418DF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2E8701DF-62F8-11FE-0AE2-13EC04A2B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DCC97D36-548D-008C-72A8-3C64C00B37C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5309885-8966-4228-ACAE-8F3B60A22B10}" type="slidenum">
              <a:rPr lang="en-US" altLang="nl-NL" smtClean="0"/>
              <a:pPr>
                <a:spcBef>
                  <a:spcPct val="0"/>
                </a:spcBef>
              </a:pPr>
              <a:t>6</a:t>
            </a:fld>
            <a:endParaRPr lang="en-US" altLang="nl-NL"/>
          </a:p>
        </p:txBody>
      </p:sp>
      <p:sp>
        <p:nvSpPr>
          <p:cNvPr id="14339" name="Rectangle 1">
            <a:extLst>
              <a:ext uri="{FF2B5EF4-FFF2-40B4-BE49-F238E27FC236}">
                <a16:creationId xmlns:a16="http://schemas.microsoft.com/office/drawing/2014/main" id="{13DFC307-4322-727D-B418-2D61F5E5F7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2CC0BDB0-B977-DFC0-0663-52442E0D6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25A7AF6-C3BF-AB15-D650-51AB93AE202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42FA255-4E04-4873-B7ED-0E6C6063E952}" type="slidenum">
              <a:rPr lang="en-US" altLang="nl-NL" smtClean="0"/>
              <a:pPr>
                <a:spcBef>
                  <a:spcPct val="0"/>
                </a:spcBef>
              </a:pPr>
              <a:t>7</a:t>
            </a:fld>
            <a:endParaRPr lang="en-US" altLang="nl-NL"/>
          </a:p>
        </p:txBody>
      </p:sp>
      <p:sp>
        <p:nvSpPr>
          <p:cNvPr id="16387" name="Rectangle 1">
            <a:extLst>
              <a:ext uri="{FF2B5EF4-FFF2-40B4-BE49-F238E27FC236}">
                <a16:creationId xmlns:a16="http://schemas.microsoft.com/office/drawing/2014/main" id="{DA34691A-4D66-2F03-15D4-1A15C9CFC6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4B160256-7085-3FAD-0872-3BD54AA3E0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DB6B5C6F-5B3B-F272-AAFC-0D8AD7F18A6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66E2368-EF19-4AC2-B897-B22F9CB380F9}" type="slidenum">
              <a:rPr lang="en-US" altLang="nl-NL" smtClean="0"/>
              <a:pPr>
                <a:spcBef>
                  <a:spcPct val="0"/>
                </a:spcBef>
              </a:pPr>
              <a:t>8</a:t>
            </a:fld>
            <a:endParaRPr lang="en-US" altLang="nl-NL"/>
          </a:p>
        </p:txBody>
      </p:sp>
      <p:sp>
        <p:nvSpPr>
          <p:cNvPr id="18435" name="Rectangle 1">
            <a:extLst>
              <a:ext uri="{FF2B5EF4-FFF2-40B4-BE49-F238E27FC236}">
                <a16:creationId xmlns:a16="http://schemas.microsoft.com/office/drawing/2014/main" id="{8113D214-7A9D-254E-6696-0F9FB40747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3EF86B25-7DB7-8754-A922-D6A0B2EE4C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F33E26EF-3898-E15D-512D-B09A2983D1A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D76E6D8-375D-4D30-9C80-EC27E3C7D7C8}" type="slidenum">
              <a:rPr lang="en-US" altLang="nl-NL" smtClean="0"/>
              <a:pPr>
                <a:spcBef>
                  <a:spcPct val="0"/>
                </a:spcBef>
              </a:pPr>
              <a:t>21</a:t>
            </a:fld>
            <a:endParaRPr lang="en-US" altLang="nl-NL"/>
          </a:p>
        </p:txBody>
      </p:sp>
      <p:sp>
        <p:nvSpPr>
          <p:cNvPr id="30723" name="Rectangle 1">
            <a:extLst>
              <a:ext uri="{FF2B5EF4-FFF2-40B4-BE49-F238E27FC236}">
                <a16:creationId xmlns:a16="http://schemas.microsoft.com/office/drawing/2014/main" id="{8CB22CCD-D551-E91B-44ED-B837F23470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27D8C92F-4189-BDBC-0354-42F39EDA27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F9949821-2159-276A-589F-4A367CEC6A0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52CBBA9-CF44-4EE5-A826-86FF85C5064E}" type="slidenum">
              <a:rPr lang="en-US" altLang="nl-NL" smtClean="0"/>
              <a:pPr>
                <a:spcBef>
                  <a:spcPct val="0"/>
                </a:spcBef>
              </a:pPr>
              <a:t>23</a:t>
            </a:fld>
            <a:endParaRPr lang="en-US" altLang="nl-NL"/>
          </a:p>
        </p:txBody>
      </p:sp>
      <p:sp>
        <p:nvSpPr>
          <p:cNvPr id="36867" name="Rectangle 1">
            <a:extLst>
              <a:ext uri="{FF2B5EF4-FFF2-40B4-BE49-F238E27FC236}">
                <a16:creationId xmlns:a16="http://schemas.microsoft.com/office/drawing/2014/main" id="{64A5F7E1-C67E-75ED-72E7-885340C66B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90B3FCE4-9774-E0CD-1160-B81107D9D8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39092D55-C763-D8C4-E906-EAC0FD4E0B4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E34241F-D196-45C4-AF40-2110A57120A3}" type="slidenum">
              <a:rPr lang="en-US" altLang="nl-NL" smtClean="0"/>
              <a:pPr>
                <a:spcBef>
                  <a:spcPct val="0"/>
                </a:spcBef>
              </a:pPr>
              <a:t>24</a:t>
            </a:fld>
            <a:endParaRPr lang="en-US" altLang="nl-NL"/>
          </a:p>
        </p:txBody>
      </p:sp>
      <p:sp>
        <p:nvSpPr>
          <p:cNvPr id="32771" name="Rectangle 1">
            <a:extLst>
              <a:ext uri="{FF2B5EF4-FFF2-40B4-BE49-F238E27FC236}">
                <a16:creationId xmlns:a16="http://schemas.microsoft.com/office/drawing/2014/main" id="{5CE60169-2388-BCA2-685F-F0EFBF699E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67DA70DC-4C1E-1B6F-D07F-CFAFBD8CE9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133F71-B348-1BA7-28F1-0CF66F093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67C12FF9-5445-46F5-DF0D-49A818DD8B3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E34241F-D196-45C4-AF40-2110A57120A3}" type="slidenum">
              <a:rPr lang="en-US" altLang="nl-NL" smtClean="0"/>
              <a:pPr>
                <a:spcBef>
                  <a:spcPct val="0"/>
                </a:spcBef>
              </a:pPr>
              <a:t>25</a:t>
            </a:fld>
            <a:endParaRPr lang="en-US" altLang="nl-NL"/>
          </a:p>
        </p:txBody>
      </p:sp>
      <p:sp>
        <p:nvSpPr>
          <p:cNvPr id="32771" name="Rectangle 1">
            <a:extLst>
              <a:ext uri="{FF2B5EF4-FFF2-40B4-BE49-F238E27FC236}">
                <a16:creationId xmlns:a16="http://schemas.microsoft.com/office/drawing/2014/main" id="{CC9DF70C-21F4-8DA2-3ECA-B352FED862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F0CB16A9-4521-AEF9-5557-2AB15ED21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0606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7DAEFB09-58C5-E9A9-C8B0-15A8432E6E2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A458FCC-5AAF-42FE-95F0-7CFC7ED227B1}" type="slidenum">
              <a:rPr lang="en-US" altLang="nl-NL" smtClean="0"/>
              <a:pPr>
                <a:spcBef>
                  <a:spcPct val="0"/>
                </a:spcBef>
              </a:pPr>
              <a:t>26</a:t>
            </a:fld>
            <a:endParaRPr lang="en-US" altLang="nl-NL"/>
          </a:p>
        </p:txBody>
      </p:sp>
      <p:sp>
        <p:nvSpPr>
          <p:cNvPr id="34819" name="Rectangle 1">
            <a:extLst>
              <a:ext uri="{FF2B5EF4-FFF2-40B4-BE49-F238E27FC236}">
                <a16:creationId xmlns:a16="http://schemas.microsoft.com/office/drawing/2014/main" id="{7608C26B-5D4A-32E5-21BA-C0601CC71A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D06883A5-1BBE-92E4-0367-6876C1190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AA922A93-4887-7200-87C1-C5B1629D2F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1E6E9124-0E16-FC1A-D437-F376B1F95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074F4861-6155-D570-CFD0-651DCAFC2044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DBED9927-00E7-46A6-A8DD-42F9D88AF8E6}" type="slidenum">
              <a:rPr lang="en-US" altLang="nl-NL" sz="120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pPr/>
              <a:t>32</a:t>
            </a:fld>
            <a:endParaRPr lang="en-US" altLang="nl-NL" sz="120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313F9129-6EF7-CE56-8CD4-F9BC2A339E3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fld id="{63A79FBC-9123-4CC4-BEF6-3D66AFBFF7F3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t>35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F74CE94-A193-0A44-5E07-293DAA273F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A58C03C9-2775-10A7-FD40-9C023A757C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475036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FFD3F0D6-4364-1728-6704-1405BA78391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F68DCEC-B24D-4CEA-9B09-D839F677DE8C}" type="slidenum">
              <a:rPr lang="en-US" altLang="nl-NL" smtClean="0"/>
              <a:pPr>
                <a:spcBef>
                  <a:spcPct val="0"/>
                </a:spcBef>
              </a:pPr>
              <a:t>36</a:t>
            </a:fld>
            <a:endParaRPr lang="en-US" altLang="nl-NL"/>
          </a:p>
        </p:txBody>
      </p:sp>
      <p:sp>
        <p:nvSpPr>
          <p:cNvPr id="62467" name="Rectangle 1">
            <a:extLst>
              <a:ext uri="{FF2B5EF4-FFF2-40B4-BE49-F238E27FC236}">
                <a16:creationId xmlns:a16="http://schemas.microsoft.com/office/drawing/2014/main" id="{BEFAAEF5-1836-F76B-5925-0D65FC5B80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91A323E0-367F-BBF9-83F1-990804A16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732741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A7296-E15F-5E6B-37A6-29CE2DA82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19765527-B416-4A3C-89F8-DE4554794F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43E07C75-A249-C56D-97FC-305D40B79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5BF9280A-5B61-39A2-FFC0-EB23B0110601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DBED9927-00E7-46A6-A8DD-42F9D88AF8E6}" type="slidenum">
              <a:rPr lang="en-US" altLang="nl-NL" sz="120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pPr/>
              <a:t>42</a:t>
            </a:fld>
            <a:endParaRPr lang="en-US" altLang="nl-NL" sz="120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838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3AC8E391-6523-C470-1464-5276CAB65A3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26EAF1F-05FA-4205-848D-20305B9A5B62}" type="slidenum">
              <a:rPr lang="en-US" altLang="nl-NL" smtClean="0"/>
              <a:pPr>
                <a:spcBef>
                  <a:spcPct val="0"/>
                </a:spcBef>
              </a:pPr>
              <a:t>44</a:t>
            </a:fld>
            <a:endParaRPr lang="en-US" altLang="nl-NL"/>
          </a:p>
        </p:txBody>
      </p:sp>
      <p:sp>
        <p:nvSpPr>
          <p:cNvPr id="76803" name="Rectangle 1">
            <a:extLst>
              <a:ext uri="{FF2B5EF4-FFF2-40B4-BE49-F238E27FC236}">
                <a16:creationId xmlns:a16="http://schemas.microsoft.com/office/drawing/2014/main" id="{90D05692-8CAF-F7A4-935F-691EDF2F15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5E9B4C97-813B-9C07-893E-A75B1A91D6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435176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F9591502-FBE8-108C-9CD3-F6B675ABED4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259FC82-3503-404A-A68C-6015034E028C}" type="slidenum">
              <a:rPr lang="en-US" altLang="nl-NL" smtClean="0"/>
              <a:pPr>
                <a:spcBef>
                  <a:spcPct val="0"/>
                </a:spcBef>
              </a:pPr>
              <a:t>45</a:t>
            </a:fld>
            <a:endParaRPr lang="en-US" altLang="nl-NL"/>
          </a:p>
        </p:txBody>
      </p:sp>
      <p:sp>
        <p:nvSpPr>
          <p:cNvPr id="78851" name="Rectangle 1">
            <a:extLst>
              <a:ext uri="{FF2B5EF4-FFF2-40B4-BE49-F238E27FC236}">
                <a16:creationId xmlns:a16="http://schemas.microsoft.com/office/drawing/2014/main" id="{F256E0FE-EAE5-FD42-73A0-D657EDB37B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2F6F85AB-D824-7F3F-6EF0-B08560B9B2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857242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723" y="214313"/>
            <a:ext cx="7770813" cy="695548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05DA72-20E2-FED3-DC79-A6CDE46E1CB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A3087-2AA8-43FC-B6BF-ABC7FEBA9A1C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56699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07286"/>
            <a:ext cx="3808413" cy="518712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907286"/>
            <a:ext cx="3810000" cy="518712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9E7E55-DCF7-EE34-F90A-75C2C631F85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AFA7E-F259-4E8C-B723-8D60AEC68A7B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0278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B1309A2-3FDE-9D97-CAC6-3170A10AC31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B9268-A028-46A5-9C78-F9CC95D4CB22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18129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30B1B8D-DAA7-66DA-4EFA-65F0DE899B3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6CC5B-0E49-4DB9-9399-BAC6DB08F717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35941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70813" cy="864096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2D593B-9045-DAC2-0326-7484CE7AD93D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D3F7E-F169-41D6-9124-106512418DFA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64700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863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86157473-A962-F9C7-A095-ED0FB51DA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211138"/>
            <a:ext cx="7770813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E8C6AE40-E359-573A-CD94-20DC66272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3625"/>
            <a:ext cx="7770813" cy="50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outline text format</a:t>
            </a:r>
          </a:p>
          <a:p>
            <a:pPr lvl="1"/>
            <a:r>
              <a:rPr lang="en-GB" altLang="nl-NL"/>
              <a:t>Second Outline Level</a:t>
            </a:r>
          </a:p>
          <a:p>
            <a:pPr lvl="2"/>
            <a:r>
              <a:rPr lang="en-GB" altLang="nl-NL"/>
              <a:t>Third Outline Level</a:t>
            </a:r>
          </a:p>
          <a:p>
            <a:pPr lvl="3"/>
            <a:r>
              <a:rPr lang="en-GB" altLang="nl-NL"/>
              <a:t>Fourth Outline Level</a:t>
            </a:r>
          </a:p>
          <a:p>
            <a:pPr lvl="4"/>
            <a:r>
              <a:rPr lang="en-GB" altLang="nl-NL"/>
              <a:t>Fifth Outline Level</a:t>
            </a:r>
          </a:p>
          <a:p>
            <a:pPr lvl="4"/>
            <a:r>
              <a:rPr lang="en-GB" altLang="nl-NL"/>
              <a:t>Sixth Outline Level</a:t>
            </a:r>
          </a:p>
          <a:p>
            <a:pPr lvl="4"/>
            <a:r>
              <a:rPr lang="en-GB" altLang="nl-NL"/>
              <a:t>Seventh Outline Level</a:t>
            </a:r>
          </a:p>
          <a:p>
            <a:pPr lvl="4"/>
            <a:r>
              <a:rPr lang="en-GB" altLang="nl-NL"/>
              <a:t>Eighth Outline Level</a:t>
            </a:r>
          </a:p>
          <a:p>
            <a:pPr lvl="4"/>
            <a:r>
              <a:rPr lang="en-GB" altLang="nl-NL"/>
              <a:t>Ninth Outline Level</a:t>
            </a:r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C92B7C86-8599-C079-C656-668FE8FC2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6237288"/>
            <a:ext cx="3960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BE2F747-AC0A-CD9F-185D-471F9A695B6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fld id="{F686F6B1-1E75-43F6-8C0B-9A6873E8102B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7" r:id="rId6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9pPr>
    </p:titleStyle>
    <p:bodyStyle>
      <a:lvl1pPr marL="342900" indent="-3429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4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400">
          <a:solidFill>
            <a:srgbClr val="000000"/>
          </a:solidFill>
          <a:latin typeface="Arial Rounded MT Bold" panose="020F0704030504030204" pitchFamily="34" charset="0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400">
          <a:solidFill>
            <a:srgbClr val="000000"/>
          </a:solidFill>
          <a:latin typeface="Arial Rounded MT Bold" panose="020F0704030504030204" pitchFamily="34" charset="0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customXml" Target="../ink/ink6.xml"/><Relationship Id="rId18" Type="http://schemas.openxmlformats.org/officeDocument/2006/relationships/image" Target="../media/image13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90.png"/><Relationship Id="rId17" Type="http://schemas.openxmlformats.org/officeDocument/2006/relationships/customXml" Target="../ink/ink8.xml"/><Relationship Id="rId2" Type="http://schemas.openxmlformats.org/officeDocument/2006/relationships/image" Target="../media/image19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80.png"/><Relationship Id="rId4" Type="http://schemas.openxmlformats.org/officeDocument/2006/relationships/image" Target="../media/image150.png"/><Relationship Id="rId9" Type="http://schemas.openxmlformats.org/officeDocument/2006/relationships/customXml" Target="../ink/ink4.xml"/><Relationship Id="rId14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55B2A298-7B46-057C-4A4A-DE38E1402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1628775"/>
            <a:ext cx="77724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sz="3200" dirty="0"/>
              <a:t>Software Security</a:t>
            </a:r>
            <a:br>
              <a:rPr lang="en-GB" altLang="nl-NL" sz="3200" dirty="0"/>
            </a:br>
            <a:br>
              <a:rPr lang="en-GB" altLang="nl-NL" sz="3200" dirty="0"/>
            </a:br>
            <a:r>
              <a:rPr lang="en-GB" altLang="nl-NL" sz="4400" dirty="0"/>
              <a:t>Introduction</a:t>
            </a:r>
            <a:br>
              <a:rPr lang="en-GB" altLang="nl-NL" sz="4000" dirty="0"/>
            </a:br>
            <a:r>
              <a:rPr lang="en-GB" altLang="nl-NL" sz="4000" dirty="0"/>
              <a:t> </a:t>
            </a: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9F87F398-4ABE-E5FD-AAA9-7BF6C593DDF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258888" y="3213100"/>
            <a:ext cx="6400800" cy="2216150"/>
          </a:xfrm>
        </p:spPr>
        <p:txBody>
          <a:bodyPr/>
          <a:lstStyle/>
          <a:p>
            <a:pPr marL="0" indent="0" algn="ctr" eaLnBrk="1" hangingPunct="1">
              <a:spcBef>
                <a:spcPts val="800"/>
              </a:spcBef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sz="2800">
                <a:solidFill>
                  <a:srgbClr val="008000"/>
                </a:solidFill>
              </a:rPr>
              <a:t>Erik Poll</a:t>
            </a:r>
          </a:p>
          <a:p>
            <a:pPr marL="0" indent="0" algn="ctr" eaLnBrk="1" hangingPunct="1">
              <a:spcBef>
                <a:spcPts val="700"/>
              </a:spcBef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sz="2000">
                <a:solidFill>
                  <a:srgbClr val="3333CC"/>
                </a:solidFill>
              </a:rPr>
              <a:t>Digital Security</a:t>
            </a:r>
          </a:p>
          <a:p>
            <a:pPr marL="0" indent="0" algn="ctr" eaLnBrk="1" hangingPunct="1">
              <a:spcBef>
                <a:spcPts val="700"/>
              </a:spcBef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sz="2000"/>
              <a:t>Radboud University Nijmegen</a:t>
            </a:r>
          </a:p>
          <a:p>
            <a:pPr marL="0" indent="0" algn="ctr" eaLnBrk="1" hangingPunct="1">
              <a:spcBef>
                <a:spcPts val="900"/>
              </a:spcBef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altLang="nl-NL" sz="3600"/>
          </a:p>
          <a:p>
            <a:pPr marL="0" indent="0" algn="ctr" eaLnBrk="1" hangingPunct="1">
              <a:spcBef>
                <a:spcPts val="450"/>
              </a:spcBef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altLang="nl-NL" sz="1800"/>
          </a:p>
          <a:p>
            <a:pPr marL="0" indent="0" algn="ctr" eaLnBrk="1" hangingPunct="1">
              <a:spcBef>
                <a:spcPts val="450"/>
              </a:spcBef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altLang="nl-NL" sz="1800"/>
          </a:p>
        </p:txBody>
      </p:sp>
      <p:sp>
        <p:nvSpPr>
          <p:cNvPr id="3076" name="Tijdelijke aanduiding voor dianummer 1">
            <a:extLst>
              <a:ext uri="{FF2B5EF4-FFF2-40B4-BE49-F238E27FC236}">
                <a16:creationId xmlns:a16="http://schemas.microsoft.com/office/drawing/2014/main" id="{5EE45669-C814-7212-7989-F96F8DA689C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807FA3F-005C-431B-A9F2-DFD099B0BFB2}" type="slidenum">
              <a:rPr lang="en-GB" altLang="nl-NL" smtClean="0"/>
              <a:pPr/>
              <a:t>1</a:t>
            </a:fld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D9FEF7C5-470B-3027-F253-9E568CAB88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sz="2400"/>
              <a:t>Goals of this course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60F5A9A5-F2FE-CB81-B10E-DC5A8A9B79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1313" indent="-341313" eaLnBrk="1" hangingPunct="1">
              <a:buClr>
                <a:srgbClr val="3333CC"/>
              </a:buClr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b="1" u="sng">
                <a:solidFill>
                  <a:schemeClr val="accent2"/>
                </a:solidFill>
              </a:rPr>
              <a:t>How</a:t>
            </a:r>
            <a:r>
              <a:rPr lang="en-GB" altLang="nl-NL">
                <a:solidFill>
                  <a:schemeClr val="accent2"/>
                </a:solidFill>
              </a:rPr>
              <a:t>  does security typically fail in software?</a:t>
            </a:r>
          </a:p>
          <a:p>
            <a:pPr marL="341313" indent="-341313" eaLnBrk="1" hangingPunct="1">
              <a:buClr>
                <a:srgbClr val="3333CC"/>
              </a:buClr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>
              <a:solidFill>
                <a:schemeClr val="accent2"/>
              </a:solidFill>
            </a:endParaRPr>
          </a:p>
          <a:p>
            <a:pPr marL="341313" indent="-341313" eaLnBrk="1" hangingPunct="1">
              <a:buClr>
                <a:srgbClr val="3333CC"/>
              </a:buClr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b="1" u="sng">
                <a:solidFill>
                  <a:schemeClr val="accent2"/>
                </a:solidFill>
              </a:rPr>
              <a:t>Why</a:t>
            </a:r>
            <a:r>
              <a:rPr lang="en-GB" altLang="nl-NL">
                <a:solidFill>
                  <a:schemeClr val="accent2"/>
                </a:solidFill>
              </a:rPr>
              <a:t>  does software often fail?</a:t>
            </a:r>
          </a:p>
          <a:p>
            <a:pPr marL="400050" lvl="1" indent="0" eaLnBrk="1" hangingPunct="1">
              <a:buClr>
                <a:srgbClr val="3333CC"/>
              </a:buClr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sz="2000">
                <a:solidFill>
                  <a:schemeClr val="tx1"/>
                </a:solidFill>
              </a:rPr>
              <a:t>                  What are the underlying root causes?</a:t>
            </a:r>
          </a:p>
          <a:p>
            <a:pPr marL="341313" indent="-341313" eaLnBrk="1" hangingPunct="1">
              <a:buClr>
                <a:srgbClr val="3333CC"/>
              </a:buClr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>
              <a:solidFill>
                <a:schemeClr val="accent2"/>
              </a:solidFill>
            </a:endParaRPr>
          </a:p>
          <a:p>
            <a:pPr marL="341313" indent="-341313" eaLnBrk="1" hangingPunct="1">
              <a:buClr>
                <a:srgbClr val="3333CC"/>
              </a:buClr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b="1" u="sng">
                <a:solidFill>
                  <a:schemeClr val="accent2"/>
                </a:solidFill>
              </a:rPr>
              <a:t>What</a:t>
            </a:r>
            <a:r>
              <a:rPr lang="en-GB" altLang="nl-NL">
                <a:solidFill>
                  <a:schemeClr val="accent2"/>
                </a:solidFill>
              </a:rPr>
              <a:t>  are ways to make software more secure?</a:t>
            </a:r>
          </a:p>
          <a:p>
            <a:pPr marL="400050" lvl="1" indent="0" eaLnBrk="1" hangingPunct="1">
              <a:buClr>
                <a:srgbClr val="3333CC"/>
              </a:buClr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sz="2000">
                <a:solidFill>
                  <a:srgbClr val="008000"/>
                </a:solidFill>
              </a:rPr>
              <a:t>       principles, methods, tools &amp; technologies  </a:t>
            </a:r>
          </a:p>
          <a:p>
            <a:pPr marL="1141413" lvl="2" indent="-284163" eaLnBrk="1" hangingPunct="1">
              <a:buFont typeface="Comic Sans MS" panose="030F0702030302020204" pitchFamily="6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sz="2000"/>
              <a:t>incl. practical experience with some of these</a:t>
            </a:r>
          </a:p>
          <a:p>
            <a:pPr marL="857250" lvl="2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 sz="2000"/>
          </a:p>
          <a:p>
            <a:pPr marL="857250" lvl="2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 sz="2000"/>
          </a:p>
          <a:p>
            <a:pPr marL="5715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/>
              <a:t>     Focus more on </a:t>
            </a:r>
            <a:r>
              <a:rPr lang="en-GB" altLang="nl-NL" i="1"/>
              <a:t>defence</a:t>
            </a:r>
            <a:r>
              <a:rPr lang="en-GB" altLang="nl-NL"/>
              <a:t>  than on </a:t>
            </a:r>
            <a:r>
              <a:rPr lang="en-GB" altLang="nl-NL" i="1"/>
              <a:t>offense</a:t>
            </a:r>
          </a:p>
          <a:p>
            <a:pPr marL="741363" lvl="1" indent="-284163" eaLnBrk="1" hangingPunct="1">
              <a:buFont typeface="Comic Sans MS" panose="030F0702030302020204" pitchFamily="6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 sz="2000"/>
          </a:p>
          <a:p>
            <a:pPr marL="741363" lvl="1" indent="-284163" eaLnBrk="1" hangingPunct="1">
              <a:buFont typeface="Comic Sans MS" panose="030F0702030302020204" pitchFamily="6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 sz="2000"/>
          </a:p>
          <a:p>
            <a:pPr marL="341313" indent="-341313" eaLnBrk="1" hangingPunct="1">
              <a:buClr>
                <a:srgbClr val="3333CC"/>
              </a:buClr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/>
          </a:p>
          <a:p>
            <a:pPr marL="741363" lvl="1" indent="-284163" eaLnBrk="1" hangingPunct="1">
              <a:buFont typeface="Comic Sans MS" panose="030F0702030302020204" pitchFamily="6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 sz="2000"/>
          </a:p>
          <a:p>
            <a:pPr marL="341313" indent="-341313" eaLnBrk="1" hangingPunct="1"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>
              <a:solidFill>
                <a:srgbClr val="3333CC"/>
              </a:solidFill>
            </a:endParaRPr>
          </a:p>
        </p:txBody>
      </p:sp>
      <p:sp>
        <p:nvSpPr>
          <p:cNvPr id="5124" name="Tijdelijke aanduiding voor dianummer 1">
            <a:extLst>
              <a:ext uri="{FF2B5EF4-FFF2-40B4-BE49-F238E27FC236}">
                <a16:creationId xmlns:a16="http://schemas.microsoft.com/office/drawing/2014/main" id="{DEA19984-D63C-A3F2-4C46-FCE01EB8E4F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5483863-0F0B-459F-B2D7-BC0CF0196EDE}" type="slidenum">
              <a:rPr lang="en-GB" altLang="nl-NL" smtClean="0"/>
              <a:pPr/>
              <a:t>2</a:t>
            </a:fld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D5470E37-346F-3B60-E8DD-7130AF3DC6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nl-NL" sz="2400"/>
              <a:t>Practicalities: form &amp; examination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96E7773-9C0A-B4AE-C0BD-C9EEA4C2D2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1313" indent="-341313" eaLnBrk="1" hangingPunct="1">
              <a:buFont typeface="Comic Sans MS" pitchFamily="6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dirty="0">
                <a:solidFill>
                  <a:schemeClr val="accent2"/>
                </a:solidFill>
              </a:rPr>
              <a:t>2-hrs lecture every week</a:t>
            </a:r>
          </a:p>
          <a:p>
            <a:pPr marL="741363" lvl="1" indent="-284163" eaLnBrk="1" hangingPunct="1">
              <a:buClr>
                <a:srgbClr val="3333CC"/>
              </a:buClr>
              <a:buFont typeface="Comic Sans MS" pitchFamily="6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000" dirty="0">
                <a:solidFill>
                  <a:srgbClr val="008000"/>
                </a:solidFill>
              </a:rPr>
              <a:t>read</a:t>
            </a:r>
            <a:r>
              <a:rPr lang="en-US" sz="2000" dirty="0"/>
              <a:t> associated papers &amp; </a:t>
            </a:r>
            <a:r>
              <a:rPr lang="en-US" sz="2000" dirty="0">
                <a:solidFill>
                  <a:srgbClr val="008000"/>
                </a:solidFill>
              </a:rPr>
              <a:t>ask questions</a:t>
            </a:r>
            <a:r>
              <a:rPr lang="en-US" sz="2000" dirty="0"/>
              <a:t>!</a:t>
            </a:r>
          </a:p>
          <a:p>
            <a:pPr marL="741363" lvl="1" indent="-284163" eaLnBrk="1" hangingPunct="1">
              <a:buClr>
                <a:srgbClr val="3333CC"/>
              </a:buClr>
              <a:buFont typeface="Comic Sans MS" pitchFamily="6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sz="2000" dirty="0"/>
          </a:p>
          <a:p>
            <a:pPr marL="341313" indent="-341313" eaLnBrk="1" hangingPunct="1">
              <a:buFont typeface="Comic Sans MS" pitchFamily="6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dirty="0">
                <a:solidFill>
                  <a:schemeClr val="accent2"/>
                </a:solidFill>
              </a:rPr>
              <a:t>mandatory project work</a:t>
            </a:r>
          </a:p>
          <a:p>
            <a:pPr marL="741363" lvl="1" indent="-284163" eaLnBrk="1" hangingPunct="1">
              <a:buFont typeface="Comic Sans MS" pitchFamily="6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000" dirty="0"/>
              <a:t>group project (with 4 people) on </a:t>
            </a:r>
            <a:r>
              <a:rPr lang="en-US" sz="2000" dirty="0">
                <a:solidFill>
                  <a:srgbClr val="008000"/>
                </a:solidFill>
              </a:rPr>
              <a:t>fuzzing  </a:t>
            </a:r>
          </a:p>
          <a:p>
            <a:pPr marL="741363" lvl="1" indent="-284163" eaLnBrk="1" hangingPunct="1">
              <a:buFont typeface="Comic Sans MS" pitchFamily="6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000" dirty="0"/>
              <a:t>smaller exercises (individual)</a:t>
            </a:r>
          </a:p>
          <a:p>
            <a:pPr marL="1141413" lvl="2" indent="-284163" eaLnBrk="1" hangingPunct="1">
              <a:buFont typeface="Comic Sans MS" pitchFamily="6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000" dirty="0"/>
              <a:t>static analysis with </a:t>
            </a:r>
            <a:r>
              <a:rPr lang="en-US" sz="2000" dirty="0" err="1">
                <a:solidFill>
                  <a:srgbClr val="008000"/>
                </a:solidFill>
              </a:rPr>
              <a:t>cppcheck</a:t>
            </a: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/>
              <a:t> for C/C++   </a:t>
            </a:r>
          </a:p>
          <a:p>
            <a:pPr marL="1141413" lvl="2" indent="-284163" eaLnBrk="1" hangingPunct="1">
              <a:buFont typeface="Comic Sans MS" pitchFamily="6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000" dirty="0"/>
              <a:t>static analysis with </a:t>
            </a:r>
            <a:r>
              <a:rPr lang="en-US" sz="2000" dirty="0" err="1">
                <a:solidFill>
                  <a:srgbClr val="008000"/>
                </a:solidFill>
              </a:rPr>
              <a:t>semgrep</a:t>
            </a:r>
            <a:r>
              <a:rPr lang="en-US" sz="2000" dirty="0">
                <a:solidFill>
                  <a:srgbClr val="008000"/>
                </a:solidFill>
              </a:rPr>
              <a:t> </a:t>
            </a:r>
          </a:p>
          <a:p>
            <a:pPr marL="341313" indent="-341313" eaLnBrk="1" hangingPunct="1">
              <a:buFont typeface="Comic Sans MS" pitchFamily="6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dirty="0">
                <a:solidFill>
                  <a:schemeClr val="accent2"/>
                </a:solidFill>
              </a:rPr>
              <a:t>written exam </a:t>
            </a:r>
          </a:p>
          <a:p>
            <a:pPr marL="741363" lvl="1" indent="-341313" eaLnBrk="1" hangingPunct="1">
              <a:buFont typeface="Comic Sans MS" pitchFamily="6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sz="2000" dirty="0"/>
          </a:p>
          <a:p>
            <a:pPr marL="341313" indent="-341313" eaLnBrk="1" hangingPunct="1">
              <a:buFont typeface="Comic Sans MS" pitchFamily="6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dirty="0"/>
              <a:t>Group project grade counts toward final grade:</a:t>
            </a:r>
            <a:br>
              <a:rPr lang="en-US" dirty="0"/>
            </a:br>
            <a:r>
              <a:rPr lang="en-US" dirty="0"/>
              <a:t>exam is 70%, project is 30%</a:t>
            </a:r>
          </a:p>
        </p:txBody>
      </p:sp>
      <p:sp>
        <p:nvSpPr>
          <p:cNvPr id="7172" name="Tijdelijke aanduiding voor dianummer 2">
            <a:extLst>
              <a:ext uri="{FF2B5EF4-FFF2-40B4-BE49-F238E27FC236}">
                <a16:creationId xmlns:a16="http://schemas.microsoft.com/office/drawing/2014/main" id="{1BF99926-2469-2E79-064E-15C6A7D4EE4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8F1B63AC-41BF-41AF-B1BF-24D2561724EE}" type="slidenum">
              <a:rPr lang="en-GB" altLang="nl-NL" smtClean="0"/>
              <a:pPr/>
              <a:t>3</a:t>
            </a:fld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DC588399-08CF-05E3-CC99-F88F4D2F67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nl-NL" sz="2400"/>
              <a:t>Practicalities: prerequisites</a:t>
            </a: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56D5854B-567E-19C5-164C-23134D4357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/>
              <a:t>Basic knowledge of programming </a:t>
            </a:r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341313" indent="-284163" eaLnBrk="1" hangingPunct="1">
              <a:buFont typeface="Comic Sans MS" panose="030F0702030302020204" pitchFamily="6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>
                <a:solidFill>
                  <a:schemeClr val="accent2"/>
                </a:solidFill>
              </a:rPr>
              <a:t>understanding code in </a:t>
            </a:r>
            <a:r>
              <a:rPr lang="en-US" altLang="nl-NL" i="1" u="sng" dirty="0">
                <a:solidFill>
                  <a:schemeClr val="accent2"/>
                </a:solidFill>
              </a:rPr>
              <a:t>any</a:t>
            </a:r>
            <a:r>
              <a:rPr lang="en-US" altLang="nl-NL" dirty="0">
                <a:solidFill>
                  <a:schemeClr val="accent2"/>
                </a:solidFill>
              </a:rPr>
              <a:t>  programming language:</a:t>
            </a:r>
          </a:p>
          <a:p>
            <a:pPr marL="857250" lvl="2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sz="1600" dirty="0">
                <a:solidFill>
                  <a:schemeClr val="accent2"/>
                </a:solidFill>
              </a:rPr>
              <a:t>       </a:t>
            </a:r>
            <a:r>
              <a:rPr lang="en-US" altLang="nl-NL" sz="1600" dirty="0">
                <a:solidFill>
                  <a:srgbClr val="008000"/>
                </a:solidFill>
              </a:rPr>
              <a:t>C, C++, JavaScript, PHP, Python, Java, C#, …</a:t>
            </a:r>
          </a:p>
          <a:p>
            <a:pPr marL="857250" lvl="2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sz="2000" dirty="0">
              <a:solidFill>
                <a:srgbClr val="008000"/>
              </a:solidFill>
            </a:endParaRPr>
          </a:p>
          <a:p>
            <a:pPr marL="341313" indent="-284163" eaLnBrk="1" hangingPunct="1">
              <a:buFont typeface="Comic Sans MS" panose="030F0702030302020204" pitchFamily="6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>
                <a:solidFill>
                  <a:schemeClr val="tx1"/>
                </a:solidFill>
              </a:rPr>
              <a:t>also</a:t>
            </a:r>
            <a:r>
              <a:rPr lang="en-US" altLang="nl-NL" dirty="0">
                <a:solidFill>
                  <a:schemeClr val="accent2"/>
                </a:solidFill>
              </a:rPr>
              <a:t> low-level code </a:t>
            </a:r>
            <a:r>
              <a:rPr lang="en-US" altLang="nl-NL" dirty="0">
                <a:solidFill>
                  <a:schemeClr val="tx1"/>
                </a:solidFill>
              </a:rPr>
              <a:t>in C(++) or assembly that uses</a:t>
            </a:r>
            <a:endParaRPr lang="en-US" altLang="nl-NL" dirty="0"/>
          </a:p>
          <a:p>
            <a:pPr marL="741363" lvl="1" indent="-284163" eaLnBrk="1" hangingPunct="1">
              <a:buFont typeface="Comic Sans MS" panose="030F0702030302020204" pitchFamily="6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>
                <a:solidFill>
                  <a:schemeClr val="accent2"/>
                </a:solidFill>
              </a:rPr>
              <a:t>pointers</a:t>
            </a:r>
            <a:r>
              <a:rPr lang="en-US" altLang="nl-NL" dirty="0"/>
              <a:t>  </a:t>
            </a:r>
            <a:br>
              <a:rPr lang="en-US" altLang="nl-NL" dirty="0"/>
            </a:br>
            <a:r>
              <a:rPr lang="en-US" altLang="nl-NL" dirty="0"/>
              <a:t>     </a:t>
            </a:r>
            <a:r>
              <a:rPr lang="en-US" altLang="nl-NL" dirty="0">
                <a:solidFill>
                  <a:schemeClr val="accent2"/>
                </a:solidFill>
              </a:rPr>
              <a:t> </a:t>
            </a:r>
            <a:r>
              <a:rPr lang="en-US" alt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*(p++), &amp;x, </a:t>
            </a:r>
            <a:r>
              <a:rPr lang="en-US" altLang="nl-NL" dirty="0">
                <a:solidFill>
                  <a:srgbClr val="008000"/>
                </a:solidFill>
                <a:latin typeface="+mn-lt"/>
                <a:cs typeface="Courier New" panose="02070309020205020404" pitchFamily="49" charset="0"/>
              </a:rPr>
              <a:t>strings in C using </a:t>
            </a:r>
            <a:r>
              <a:rPr lang="en-US" alt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char*, ...</a:t>
            </a:r>
          </a:p>
          <a:p>
            <a:pPr marL="741363" lvl="1" indent="-284163" eaLnBrk="1" hangingPunct="1">
              <a:buFont typeface="Comic Sans MS" panose="030F0702030302020204" pitchFamily="6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/>
              <a:t>‘</a:t>
            </a:r>
            <a:r>
              <a:rPr lang="en-US" altLang="nl-NL" dirty="0">
                <a:solidFill>
                  <a:schemeClr val="accent2"/>
                </a:solidFill>
              </a:rPr>
              <a:t>manual’</a:t>
            </a:r>
            <a:r>
              <a:rPr lang="en-US" altLang="nl-NL" dirty="0"/>
              <a:t> </a:t>
            </a:r>
            <a:r>
              <a:rPr lang="en-US" altLang="nl-NL" dirty="0">
                <a:solidFill>
                  <a:schemeClr val="accent2"/>
                </a:solidFill>
              </a:rPr>
              <a:t>memory management</a:t>
            </a:r>
            <a:r>
              <a:rPr lang="en-US" altLang="nl-NL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br>
              <a:rPr lang="en-US" alt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malloc(), free(), new, delete</a:t>
            </a:r>
          </a:p>
          <a:p>
            <a:pPr marL="341313" indent="-341313" eaLnBrk="1" hangingPunct="1"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341313" indent="-341313" eaLnBrk="1" hangingPunct="1">
              <a:buFont typeface="Comic Sans MS" panose="030F0702030302020204" pitchFamily="6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</p:txBody>
      </p:sp>
      <p:sp>
        <p:nvSpPr>
          <p:cNvPr id="9220" name="Tijdelijke aanduiding voor dianummer 1">
            <a:extLst>
              <a:ext uri="{FF2B5EF4-FFF2-40B4-BE49-F238E27FC236}">
                <a16:creationId xmlns:a16="http://schemas.microsoft.com/office/drawing/2014/main" id="{D16D1027-4D31-BFB4-8D63-AEB82D72965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AC5F644F-CCFB-484F-811F-71C096BB95B2}" type="slidenum">
              <a:rPr lang="en-GB" altLang="nl-NL" smtClean="0"/>
              <a:pPr/>
              <a:t>4</a:t>
            </a:fld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C1E5CCBE-E1D9-92F8-8BD8-1E081932E4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nl-NL" sz="2400"/>
              <a:t>The kind of C(++) code you’ll see next week</a:t>
            </a: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CAEAC17C-8C82-BF2A-B2E5-D4C9546F7D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l-NL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copy_and_print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(char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string)  {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char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 = 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malloc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nl-NL" sz="16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(string));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nl-NL" sz="16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strcpy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b,string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// copy string to b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(”The string is %s.”, b);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(b);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return(b);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altLang="nl-NL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sum_using_pointer_arithmetic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(int a[])  {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int sum = 0; 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int 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pointer = a;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for (int 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=0; 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&lt;4; 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 ){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sum = sum + 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pointer;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pointer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}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return sum;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nl-NL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nl-NL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1313" indent="-341313" eaLnBrk="1" hangingPunct="1"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nl-NL" dirty="0"/>
          </a:p>
          <a:p>
            <a:pPr marL="341313" indent="-341313" eaLnBrk="1" hangingPunct="1">
              <a:buFont typeface="Comic Sans MS" panose="030F0702030302020204" pitchFamily="6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nl-NL" dirty="0"/>
          </a:p>
        </p:txBody>
      </p:sp>
      <p:sp>
        <p:nvSpPr>
          <p:cNvPr id="11268" name="Tijdelijke aanduiding voor dianummer 1">
            <a:extLst>
              <a:ext uri="{FF2B5EF4-FFF2-40B4-BE49-F238E27FC236}">
                <a16:creationId xmlns:a16="http://schemas.microsoft.com/office/drawing/2014/main" id="{590FDD29-9C04-26A9-C3F9-F3F917893C3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BAB4D04-3A57-4D2C-BA56-BFE2B9A8657D}" type="slidenum">
              <a:rPr lang="en-GB" altLang="nl-NL" smtClean="0"/>
              <a:pPr/>
              <a:t>5</a:t>
            </a:fld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6CBF5CDA-DE4C-BD56-81EC-1FEFBD1F34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nl-NL" sz="2400"/>
              <a:t>Exam material</a:t>
            </a: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F0A0EE3-11C6-DE83-5A2C-3490B107A9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1313" indent="-341313" eaLnBrk="1" hangingPunct="1"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>
                <a:solidFill>
                  <a:schemeClr val="accent2"/>
                </a:solidFill>
              </a:rPr>
              <a:t>slides</a:t>
            </a:r>
          </a:p>
          <a:p>
            <a:pPr marL="341313" indent="-341313" eaLnBrk="1" hangingPunct="1"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>
                <a:solidFill>
                  <a:schemeClr val="accent2"/>
                </a:solidFill>
              </a:rPr>
              <a:t>my written lecture notes </a:t>
            </a:r>
          </a:p>
          <a:p>
            <a:pPr marL="341313" indent="-341313" eaLnBrk="1" hangingPunct="1"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>
                <a:solidFill>
                  <a:schemeClr val="accent2"/>
                </a:solidFill>
              </a:rPr>
              <a:t>(parts of) some articles</a:t>
            </a:r>
          </a:p>
          <a:p>
            <a:pPr marL="341313" indent="-341313" eaLnBrk="1" hangingPunct="1"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>
              <a:solidFill>
                <a:schemeClr val="tx1"/>
              </a:solidFill>
            </a:endParaRPr>
          </a:p>
          <a:p>
            <a:pPr marL="5715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>
                <a:solidFill>
                  <a:schemeClr val="tx1"/>
                </a:solidFill>
              </a:rPr>
              <a:t>I’ll be updating this in Brightspace as we go along</a:t>
            </a:r>
          </a:p>
          <a:p>
            <a:pPr marL="5715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>
              <a:solidFill>
                <a:schemeClr val="tx1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nl-NL" altLang="en-US">
                <a:solidFill>
                  <a:schemeClr val="tx2"/>
                </a:solidFill>
              </a:rPr>
              <a:t> </a:t>
            </a:r>
            <a:endParaRPr lang="nl-NL" altLang="en-US" sz="1800"/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>
              <a:solidFill>
                <a:schemeClr val="tx1"/>
              </a:solidFill>
            </a:endParaRPr>
          </a:p>
          <a:p>
            <a:pPr marL="341313" indent="-284163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/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/>
          </a:p>
        </p:txBody>
      </p:sp>
      <p:sp>
        <p:nvSpPr>
          <p:cNvPr id="13316" name="Tijdelijke aanduiding voor dianummer 1">
            <a:extLst>
              <a:ext uri="{FF2B5EF4-FFF2-40B4-BE49-F238E27FC236}">
                <a16:creationId xmlns:a16="http://schemas.microsoft.com/office/drawing/2014/main" id="{480D6CDF-7BB0-3296-9470-5F8DAD6218A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9508B664-9E77-48E7-9CDC-A029B5BC7164}" type="slidenum">
              <a:rPr lang="en-GB" altLang="nl-NL" smtClean="0"/>
              <a:pPr/>
              <a:t>6</a:t>
            </a:fld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CF4C27B5-22ED-CDA6-BAC3-A9FAE0EE7C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nl-NL" sz="2400" i="1" u="sng"/>
              <a:t>Not</a:t>
            </a:r>
            <a:r>
              <a:rPr lang="en-US" altLang="nl-NL" sz="2400"/>
              <a:t>  exam material – but highly recommended </a:t>
            </a: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61431970-2B4F-646B-4185-E536C94EAA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63625"/>
            <a:ext cx="7918648" cy="5030788"/>
          </a:xfrm>
        </p:spPr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/>
              <a:t>Join the</a:t>
            </a:r>
            <a:r>
              <a:rPr lang="en-US" altLang="nl-NL" dirty="0">
                <a:solidFill>
                  <a:srgbClr val="009900"/>
                </a:solidFill>
              </a:rPr>
              <a:t> </a:t>
            </a:r>
            <a:r>
              <a:rPr lang="en-US" altLang="nl-NL" dirty="0">
                <a:solidFill>
                  <a:schemeClr val="accent2"/>
                </a:solidFill>
              </a:rPr>
              <a:t>student CTF group</a:t>
            </a:r>
            <a:r>
              <a:rPr lang="en-US" altLang="nl-NL" dirty="0">
                <a:solidFill>
                  <a:schemeClr val="tx1"/>
                </a:solidFill>
              </a:rPr>
              <a:t>    </a:t>
            </a:r>
            <a:r>
              <a:rPr lang="en-US" altLang="nl-NL" sz="1600" dirty="0">
                <a:solidFill>
                  <a:schemeClr val="tx1"/>
                </a:solidFill>
              </a:rPr>
              <a:t>(https://radboudinstituteof.pwning.nl) </a:t>
            </a:r>
            <a:br>
              <a:rPr lang="en-US" altLang="nl-NL" sz="1600" dirty="0">
                <a:solidFill>
                  <a:schemeClr val="tx1"/>
                </a:solidFill>
              </a:rPr>
            </a:br>
            <a:r>
              <a:rPr lang="en-US" altLang="nl-NL" dirty="0"/>
              <a:t>if you’re interested in the practical side of security </a:t>
            </a:r>
          </a:p>
          <a:p>
            <a:pPr marL="514350" lvl="1" indent="0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/>
              <a:t>They meet Tuesdays at 17:30 in Mercator </a:t>
            </a:r>
            <a:br>
              <a:rPr lang="en-US" altLang="nl-NL" dirty="0"/>
            </a:br>
            <a:r>
              <a:rPr lang="en-US" altLang="nl-NL" dirty="0"/>
              <a:t>and anytime on Discord </a:t>
            </a:r>
            <a:r>
              <a:rPr lang="en-GB" sz="1600" dirty="0">
                <a:solidFill>
                  <a:schemeClr val="tx1"/>
                </a:solidFill>
              </a:rPr>
              <a:t>https://discord.gg/bD8D7S5euv</a:t>
            </a:r>
            <a:endParaRPr lang="en-US" altLang="nl-NL" dirty="0">
              <a:solidFill>
                <a:schemeClr val="tx1"/>
              </a:solidFill>
            </a:endParaRP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sz="2000" dirty="0">
              <a:solidFill>
                <a:schemeClr val="tx1"/>
              </a:solidFill>
            </a:endParaRP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/>
              <a:t> And then maybe participate in </a:t>
            </a:r>
            <a:r>
              <a:rPr lang="en-US" altLang="nl-NL" dirty="0" err="1">
                <a:solidFill>
                  <a:srgbClr val="009900"/>
                </a:solidFill>
              </a:rPr>
              <a:t>HackTheHague</a:t>
            </a:r>
            <a:r>
              <a:rPr lang="en-US" altLang="nl-NL" dirty="0"/>
              <a:t> (Oct 5), </a:t>
            </a:r>
            <a:br>
              <a:rPr lang="en-US" altLang="nl-NL" dirty="0"/>
            </a:br>
            <a:r>
              <a:rPr lang="en-US" altLang="nl-NL" dirty="0"/>
              <a:t> </a:t>
            </a:r>
            <a:r>
              <a:rPr lang="en-US" altLang="nl-NL" dirty="0">
                <a:solidFill>
                  <a:srgbClr val="009900"/>
                </a:solidFill>
              </a:rPr>
              <a:t>HALON</a:t>
            </a:r>
            <a:r>
              <a:rPr lang="en-US" altLang="nl-NL" dirty="0"/>
              <a:t> (Oct 8), or </a:t>
            </a:r>
            <a:r>
              <a:rPr lang="en-US" altLang="nl-NL" dirty="0" err="1">
                <a:solidFill>
                  <a:srgbClr val="009900"/>
                </a:solidFill>
              </a:rPr>
              <a:t>NymaCon</a:t>
            </a:r>
            <a:r>
              <a:rPr lang="en-US" altLang="nl-NL" dirty="0"/>
              <a:t> aka </a:t>
            </a:r>
            <a:r>
              <a:rPr lang="en-US" altLang="nl-NL" dirty="0" err="1"/>
              <a:t>HackNijmegen</a:t>
            </a:r>
            <a:r>
              <a:rPr lang="en-US" altLang="nl-NL" dirty="0"/>
              <a:t> (Nov 5)</a:t>
            </a:r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/>
              <a:t>Follow the </a:t>
            </a:r>
            <a:r>
              <a:rPr lang="en-US" altLang="nl-NL" dirty="0">
                <a:solidFill>
                  <a:schemeClr val="accent2"/>
                </a:solidFill>
              </a:rPr>
              <a:t>Risky Business </a:t>
            </a:r>
            <a:r>
              <a:rPr lang="en-US" altLang="nl-NL" dirty="0"/>
              <a:t>podcast </a:t>
            </a:r>
            <a:br>
              <a:rPr lang="en-US" altLang="nl-NL" dirty="0"/>
            </a:br>
            <a:r>
              <a:rPr lang="en-US" altLang="nl-NL" dirty="0"/>
              <a:t>to keep up with weekly security news</a:t>
            </a:r>
          </a:p>
          <a:p>
            <a:pPr marL="457200" lvl="1" indent="0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/>
              <a:t>                                            https://risky.biz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dirty="0"/>
          </a:p>
          <a:p>
            <a:pPr marL="741363" lvl="1" indent="-284163" eaLnBrk="1" hangingPunct="1">
              <a:buFont typeface="Comic Sans MS" panose="030F0702030302020204" pitchFamily="6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/>
              <a:t>   </a:t>
            </a:r>
          </a:p>
        </p:txBody>
      </p:sp>
      <p:pic>
        <p:nvPicPr>
          <p:cNvPr id="15364" name="Afbeelding 1">
            <a:extLst>
              <a:ext uri="{FF2B5EF4-FFF2-40B4-BE49-F238E27FC236}">
                <a16:creationId xmlns:a16="http://schemas.microsoft.com/office/drawing/2014/main" id="{6DE8EE6E-8B77-CC30-675B-4655289CC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668" y="3861047"/>
            <a:ext cx="1394644" cy="173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ijdelijke aanduiding voor dianummer 1">
            <a:extLst>
              <a:ext uri="{FF2B5EF4-FFF2-40B4-BE49-F238E27FC236}">
                <a16:creationId xmlns:a16="http://schemas.microsoft.com/office/drawing/2014/main" id="{5C960722-2186-0F9F-E923-B6DA8842A67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E2E37632-7073-4309-B034-7C890785D073}" type="slidenum">
              <a:rPr lang="en-GB" altLang="nl-NL" smtClean="0"/>
              <a:pPr/>
              <a:t>7</a:t>
            </a:fld>
            <a:endParaRPr lang="en-GB" altLang="nl-NL"/>
          </a:p>
        </p:txBody>
      </p:sp>
      <p:pic>
        <p:nvPicPr>
          <p:cNvPr id="15366" name="Picture 4">
            <a:extLst>
              <a:ext uri="{FF2B5EF4-FFF2-40B4-BE49-F238E27FC236}">
                <a16:creationId xmlns:a16="http://schemas.microsoft.com/office/drawing/2014/main" id="{1DF9575F-00A1-B213-580C-A2072A951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844824"/>
            <a:ext cx="1517462" cy="43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>
            <a:extLst>
              <a:ext uri="{FF2B5EF4-FFF2-40B4-BE49-F238E27FC236}">
                <a16:creationId xmlns:a16="http://schemas.microsoft.com/office/drawing/2014/main" id="{E99E56B4-7379-908E-CD35-DD55517C7F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nl-NL"/>
              <a:t>Motivation  &amp; Background</a:t>
            </a: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DECC7DE-29D1-16D4-1E0B-0A46BB99CD08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30650"/>
            <a:ext cx="6400800" cy="1752600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anose="02020603050405020304" pitchFamily="18" charset="0"/>
              <a:buNone/>
            </a:pPr>
            <a:endParaRPr lang="en-US" altLang="nl-NL"/>
          </a:p>
        </p:txBody>
      </p:sp>
      <p:sp>
        <p:nvSpPr>
          <p:cNvPr id="17412" name="Tijdelijke aanduiding voor dianummer 1">
            <a:extLst>
              <a:ext uri="{FF2B5EF4-FFF2-40B4-BE49-F238E27FC236}">
                <a16:creationId xmlns:a16="http://schemas.microsoft.com/office/drawing/2014/main" id="{3358E532-542A-16AD-3815-24C736F4327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7A889E5-CEAB-4DA8-80B8-39AA5AED974A}" type="slidenum">
              <a:rPr lang="en-GB" altLang="nl-NL" smtClean="0"/>
              <a:pPr/>
              <a:t>8</a:t>
            </a:fld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>
            <a:extLst>
              <a:ext uri="{FF2B5EF4-FFF2-40B4-BE49-F238E27FC236}">
                <a16:creationId xmlns:a16="http://schemas.microsoft.com/office/drawing/2014/main" id="{C5E28BF4-1889-86B1-073A-DFEFEF6327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/>
              <a:t>Software</a:t>
            </a:r>
            <a:endParaRPr lang="en-NL" altLang="en-N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A37C47-A616-F3EA-3EA0-77D0988A8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solidFill>
                  <a:schemeClr val="accent2"/>
                </a:solidFill>
              </a:rPr>
              <a:t>Software is what gives IT its power &amp; flexibility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but…</a:t>
            </a: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it is also what causes cyber security problems</a:t>
            </a:r>
          </a:p>
          <a:p>
            <a:pPr marL="857250" lvl="2" indent="0">
              <a:buNone/>
              <a:defRPr/>
            </a:pPr>
            <a:endParaRPr lang="en-US" sz="2000" dirty="0">
              <a:solidFill>
                <a:srgbClr val="009900"/>
              </a:solidFill>
            </a:endParaRPr>
          </a:p>
          <a:p>
            <a:pPr marL="400050">
              <a:defRPr/>
            </a:pPr>
            <a:r>
              <a:rPr lang="en-US" sz="1800" dirty="0">
                <a:solidFill>
                  <a:srgbClr val="009900"/>
                </a:solidFill>
              </a:rPr>
              <a:t>All cybersecurity incidents involve software</a:t>
            </a:r>
          </a:p>
          <a:p>
            <a:pPr marL="400050">
              <a:defRPr/>
            </a:pPr>
            <a:r>
              <a:rPr lang="en-US" sz="1800" dirty="0">
                <a:solidFill>
                  <a:srgbClr val="009900"/>
                </a:solidFill>
              </a:rPr>
              <a:t>Most cybersecurity incidents are caused by software</a:t>
            </a:r>
          </a:p>
          <a:p>
            <a:pPr marL="400050">
              <a:defRPr/>
            </a:pPr>
            <a:r>
              <a:rPr lang="en-US" sz="1800" dirty="0">
                <a:solidFill>
                  <a:srgbClr val="009900"/>
                </a:solidFill>
              </a:rPr>
              <a:t>If something contains software, it can probably be hacked</a:t>
            </a:r>
          </a:p>
          <a:p>
            <a:pPr marL="400050">
              <a:defRPr/>
            </a:pPr>
            <a:endParaRPr lang="en-US" dirty="0">
              <a:solidFill>
                <a:srgbClr val="009900"/>
              </a:solidFill>
            </a:endParaRPr>
          </a:p>
          <a:p>
            <a:pPr lvl="1">
              <a:defRPr/>
            </a:pPr>
            <a:endParaRPr lang="en-US" dirty="0"/>
          </a:p>
          <a:p>
            <a:pPr marL="457200" lvl="1" indent="0">
              <a:buNone/>
              <a:defRPr/>
            </a:pPr>
            <a:endParaRPr lang="en-US" dirty="0"/>
          </a:p>
          <a:p>
            <a:pPr marL="457200" lvl="1" indent="0">
              <a:buNone/>
              <a:defRPr/>
            </a:pPr>
            <a:endParaRPr lang="en-US" dirty="0"/>
          </a:p>
          <a:p>
            <a:pPr marL="57150" indent="0">
              <a:buNone/>
              <a:defRPr/>
            </a:pPr>
            <a:r>
              <a:rPr lang="en-US" i="1" dirty="0"/>
              <a:t>“</a:t>
            </a:r>
            <a:r>
              <a:rPr lang="en-NL" i="1" dirty="0"/>
              <a:t>Achilles only had an Achilles heel. </a:t>
            </a:r>
            <a:br>
              <a:rPr lang="en-GB" i="1" dirty="0"/>
            </a:br>
            <a:r>
              <a:rPr lang="en-GB" i="1" dirty="0"/>
              <a:t>  </a:t>
            </a:r>
            <a:r>
              <a:rPr lang="en-NL" i="1" dirty="0"/>
              <a:t>I have an entire Achilles body.</a:t>
            </a:r>
            <a:r>
              <a:rPr lang="en-US" dirty="0"/>
              <a:t>”         -- Woody Allen</a:t>
            </a:r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  <a:p>
            <a:pPr marL="457200" lvl="1" indent="0">
              <a:buNone/>
              <a:defRPr/>
            </a:pPr>
            <a:endParaRPr lang="en-US" dirty="0"/>
          </a:p>
          <a:p>
            <a:pPr marL="457200" lvl="1" indent="0">
              <a:buNone/>
              <a:defRPr/>
            </a:pPr>
            <a:endParaRPr lang="en-US" dirty="0"/>
          </a:p>
          <a:p>
            <a:pPr marL="457200" lvl="1" indent="0">
              <a:buNone/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19460" name="Slide Number Placeholder 2">
            <a:extLst>
              <a:ext uri="{FF2B5EF4-FFF2-40B4-BE49-F238E27FC236}">
                <a16:creationId xmlns:a16="http://schemas.microsoft.com/office/drawing/2014/main" id="{43B7AEFB-0946-AAD7-3926-52802F02221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B29B734-B80A-4045-BB7D-EDA21ECFD191}" type="slidenum">
              <a:rPr lang="en-GB" altLang="nl-NL" smtClean="0"/>
              <a:pPr/>
              <a:t>9</a:t>
            </a:fld>
            <a:endParaRPr lang="en-GB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>
            <a:extLst>
              <a:ext uri="{FF2B5EF4-FFF2-40B4-BE49-F238E27FC236}">
                <a16:creationId xmlns:a16="http://schemas.microsoft.com/office/drawing/2014/main" id="{83C46515-21F7-D479-6913-84ECCE89C2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GB" altLang="en-US" sz="2400" dirty="0"/>
              <a:t>How do computer systems get hacked?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55793A-112C-CAF5-D598-78DAD375E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63625"/>
            <a:ext cx="8458200" cy="5030788"/>
          </a:xfrm>
        </p:spPr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>
                <a:solidFill>
                  <a:schemeClr val="tx1"/>
                </a:solidFill>
              </a:rPr>
              <a:t>By attacking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GB" dirty="0">
                <a:solidFill>
                  <a:schemeClr val="accent2"/>
                </a:solidFill>
              </a:rPr>
              <a:t>software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>
              <a:solidFill>
                <a:schemeClr val="accent2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>
              <a:solidFill>
                <a:schemeClr val="accent2"/>
              </a:solidFill>
            </a:endParaRPr>
          </a:p>
          <a:p>
            <a:pPr>
              <a:defRPr/>
            </a:pPr>
            <a:r>
              <a:rPr lang="en-GB" dirty="0">
                <a:solidFill>
                  <a:schemeClr val="accent2"/>
                </a:solidFill>
              </a:rPr>
              <a:t>users</a:t>
            </a:r>
          </a:p>
          <a:p>
            <a:pPr>
              <a:defRPr/>
            </a:pPr>
            <a:endParaRPr lang="en-GB" dirty="0">
              <a:solidFill>
                <a:schemeClr val="accent2"/>
              </a:solidFill>
            </a:endParaRP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endParaRPr lang="en-GB" sz="1200" dirty="0">
              <a:solidFill>
                <a:schemeClr val="tx1"/>
              </a:solidFill>
            </a:endParaRP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GB" dirty="0">
                <a:solidFill>
                  <a:schemeClr val="tx1"/>
                </a:solidFill>
              </a:rPr>
              <a:t>Or: </a:t>
            </a:r>
            <a:r>
              <a:rPr lang="en-GB" dirty="0">
                <a:solidFill>
                  <a:schemeClr val="accent2"/>
                </a:solidFill>
              </a:rPr>
              <a:t> interaction between software &amp; humans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GB" dirty="0">
                <a:solidFill>
                  <a:schemeClr val="tx1"/>
                </a:solidFill>
              </a:rPr>
              <a:t>NB programmers and sys-admins are also users, 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       </a:t>
            </a:r>
            <a:r>
              <a:rPr lang="en-GB" sz="1600" dirty="0">
                <a:solidFill>
                  <a:schemeClr val="tx1"/>
                </a:solidFill>
              </a:rPr>
              <a:t>of programming languages, APIs, protocols, data formats, OSs, ... </a:t>
            </a:r>
          </a:p>
          <a:p>
            <a:pPr>
              <a:defRPr/>
            </a:pPr>
            <a:r>
              <a:rPr lang="en-GB" sz="1000" dirty="0">
                <a:solidFill>
                  <a:schemeClr val="accent2"/>
                </a:solidFill>
                <a:latin typeface="Arial Narrow" panose="020B0606020202030204" pitchFamily="34" charset="0"/>
              </a:rPr>
              <a:t>crypto</a:t>
            </a:r>
            <a:endParaRPr lang="en-GB" sz="800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800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n-GB" sz="1000" dirty="0">
                <a:solidFill>
                  <a:schemeClr val="accent2"/>
                </a:solidFill>
                <a:latin typeface="Arial Narrow" panose="020B0606020202030204" pitchFamily="34" charset="0"/>
              </a:rPr>
              <a:t>hardware</a:t>
            </a:r>
            <a:endParaRPr lang="en-GB" sz="800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800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sz="900" spc="-1" dirty="0"/>
          </a:p>
          <a:p>
            <a:pPr>
              <a:defRPr/>
            </a:pPr>
            <a:endParaRPr lang="en-GB" sz="800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pic>
        <p:nvPicPr>
          <p:cNvPr id="30724" name="Afbeelding 6">
            <a:extLst>
              <a:ext uri="{FF2B5EF4-FFF2-40B4-BE49-F238E27FC236}">
                <a16:creationId xmlns:a16="http://schemas.microsoft.com/office/drawing/2014/main" id="{27B901A2-D02C-E386-AAF5-BB7980092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1474788"/>
            <a:ext cx="15843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Afbeelding 1">
            <a:extLst>
              <a:ext uri="{FF2B5EF4-FFF2-40B4-BE49-F238E27FC236}">
                <a16:creationId xmlns:a16="http://schemas.microsoft.com/office/drawing/2014/main" id="{3AFF1D4D-D38F-5AB2-C002-95312334D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06674"/>
            <a:ext cx="1749425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ijdelijke aanduiding voor dianummer 1">
            <a:extLst>
              <a:ext uri="{FF2B5EF4-FFF2-40B4-BE49-F238E27FC236}">
                <a16:creationId xmlns:a16="http://schemas.microsoft.com/office/drawing/2014/main" id="{773B6827-D0AF-2A89-004D-45E35F9F8D9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243884A-8007-411C-858A-04A974F8CD28}" type="slidenum">
              <a:rPr lang="en-GB" altLang="nl-NL" smtClean="0"/>
              <a:pPr/>
              <a:t>10</a:t>
            </a:fld>
            <a:endParaRPr lang="en-GB" alt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0CF48-7183-9691-BC24-9B4FB08F7CDE}"/>
              </a:ext>
            </a:extLst>
          </p:cNvPr>
          <p:cNvSpPr txBox="1"/>
          <p:nvPr/>
        </p:nvSpPr>
        <p:spPr>
          <a:xfrm>
            <a:off x="3992562" y="2728416"/>
            <a:ext cx="51514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spc="-1" dirty="0">
                <a:solidFill>
                  <a:schemeClr val="tx1"/>
                </a:solidFill>
                <a:latin typeface="Arial Rounded MT Bold" panose="020F0704030504030204" pitchFamily="34" charset="0"/>
              </a:rPr>
              <a:t>Blaming 'stupid users' is </a:t>
            </a:r>
            <a:r>
              <a:rPr lang="en-US" sz="1800" spc="-1" dirty="0">
                <a:solidFill>
                  <a:srgbClr val="009900"/>
                </a:solidFill>
                <a:latin typeface="Arial Rounded MT Bold" panose="020F0704030504030204" pitchFamily="34" charset="0"/>
              </a:rPr>
              <a:t>victim blaming</a:t>
            </a:r>
            <a:r>
              <a:rPr lang="en-US" sz="1800" spc="-1" dirty="0">
                <a:solidFill>
                  <a:schemeClr val="tx1"/>
                </a:solidFill>
                <a:latin typeface="Arial Rounded MT Bold" panose="020F0704030504030204" pitchFamily="34" charset="0"/>
              </a:rPr>
              <a:t>: </a:t>
            </a:r>
            <a:br>
              <a:rPr lang="en-US" sz="1800" spc="-1" dirty="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en-US" sz="1800" spc="-1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  if users do not use a system securely, </a:t>
            </a:r>
          </a:p>
          <a:p>
            <a:pPr>
              <a:defRPr/>
            </a:pPr>
            <a:r>
              <a:rPr lang="en-US" sz="1800" spc="-1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  this is usually an IT (software) design flaw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00280-F325-5EF1-1356-DD55E39AC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>
            <a:extLst>
              <a:ext uri="{FF2B5EF4-FFF2-40B4-BE49-F238E27FC236}">
                <a16:creationId xmlns:a16="http://schemas.microsoft.com/office/drawing/2014/main" id="{6322102E-02A9-5E69-0412-9C32FAC823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/>
              <a:t>Software Security</a:t>
            </a:r>
            <a:endParaRPr lang="en-NL" altLang="en-NL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C6DCBC7-4FEE-4807-5261-FFBA8DC1E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593" y="1052736"/>
            <a:ext cx="8061871" cy="5030788"/>
          </a:xfrm>
        </p:spPr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sz="1800" dirty="0"/>
              <a:t>Subfield of computer science studying how </a:t>
            </a:r>
          </a:p>
          <a:p>
            <a:pPr>
              <a:defRPr/>
            </a:pPr>
            <a:r>
              <a:rPr lang="en-US" sz="1800" dirty="0">
                <a:solidFill>
                  <a:schemeClr val="accent2"/>
                </a:solidFill>
              </a:rPr>
              <a:t>how software becomes insecure?</a:t>
            </a:r>
          </a:p>
          <a:p>
            <a:pPr>
              <a:defRPr/>
            </a:pPr>
            <a:r>
              <a:rPr lang="en-US" sz="1800" dirty="0">
                <a:solidFill>
                  <a:schemeClr val="accent2"/>
                </a:solidFill>
              </a:rPr>
              <a:t>how we can make software more secure</a:t>
            </a:r>
            <a:r>
              <a:rPr lang="en-US" sz="1800" dirty="0"/>
              <a:t>?</a:t>
            </a:r>
          </a:p>
          <a:p>
            <a:pPr lvl="1">
              <a:defRPr/>
            </a:pPr>
            <a:r>
              <a:rPr lang="en-US" sz="1600" dirty="0">
                <a:solidFill>
                  <a:schemeClr val="tx1"/>
                </a:solidFill>
              </a:rPr>
              <a:t>by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008000"/>
                </a:solidFill>
              </a:rPr>
              <a:t>preventing</a:t>
            </a:r>
            <a:r>
              <a:rPr lang="en-US" sz="1600" dirty="0"/>
              <a:t> problems or </a:t>
            </a:r>
            <a:r>
              <a:rPr lang="en-US" sz="1600" dirty="0">
                <a:solidFill>
                  <a:srgbClr val="008000"/>
                </a:solidFill>
              </a:rPr>
              <a:t>mitigating</a:t>
            </a:r>
            <a:r>
              <a:rPr lang="en-US" sz="1600" dirty="0"/>
              <a:t> their impact</a:t>
            </a:r>
            <a:br>
              <a:rPr lang="en-US" sz="1600" dirty="0"/>
            </a:br>
            <a:endParaRPr lang="en-US" sz="1600" dirty="0"/>
          </a:p>
          <a:p>
            <a:pPr marL="0" indent="0"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Aka </a:t>
            </a:r>
            <a:r>
              <a:rPr lang="en-US" sz="1800" i="1" dirty="0">
                <a:solidFill>
                  <a:schemeClr val="tx1"/>
                </a:solidFill>
              </a:rPr>
              <a:t>application security (AppSec)</a:t>
            </a:r>
            <a:endParaRPr lang="en-NL" sz="1800" i="1" dirty="0">
              <a:solidFill>
                <a:schemeClr val="tx1"/>
              </a:solidFill>
            </a:endParaRPr>
          </a:p>
          <a:p>
            <a:pPr lvl="1">
              <a:defRPr/>
            </a:pPr>
            <a:endParaRPr 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sz="1800" dirty="0"/>
              <a:t>Messy &amp; sprawling field, as it involves </a:t>
            </a:r>
          </a:p>
          <a:p>
            <a:pPr>
              <a:defRPr/>
            </a:pPr>
            <a:r>
              <a:rPr lang="en-US" sz="1800" dirty="0"/>
              <a:t>all aspects of </a:t>
            </a:r>
            <a:r>
              <a:rPr lang="en-US" sz="1800" dirty="0">
                <a:solidFill>
                  <a:schemeClr val="accent2"/>
                </a:solidFill>
              </a:rPr>
              <a:t>software engineering</a:t>
            </a:r>
            <a:endParaRPr lang="en-US" sz="1800" dirty="0"/>
          </a:p>
          <a:p>
            <a:pPr marL="457200" lvl="1" indent="0">
              <a:buNone/>
              <a:defRPr/>
            </a:pPr>
            <a:r>
              <a:rPr lang="en-US" sz="1600" dirty="0">
                <a:solidFill>
                  <a:schemeClr val="tx1"/>
                </a:solidFill>
              </a:rPr>
              <a:t>incl. requirement engineering, user interface design, IT architecture, coding, testing, static analysis, programming language theory,  API design, protocol design, CI/CD pipelines, software repos, IDEs, …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accent2"/>
                </a:solidFill>
              </a:rPr>
              <a:t> “</a:t>
            </a:r>
            <a:r>
              <a:rPr lang="en-US" sz="1800" dirty="0">
                <a:solidFill>
                  <a:schemeClr val="accent2"/>
                </a:solidFill>
              </a:rPr>
              <a:t>platforms” </a:t>
            </a:r>
          </a:p>
          <a:p>
            <a:pPr marL="457200" lvl="1" indent="0">
              <a:buNone/>
              <a:defRPr/>
            </a:pPr>
            <a:r>
              <a:rPr lang="en-US" sz="1600" dirty="0">
                <a:solidFill>
                  <a:schemeClr val="tx1"/>
                </a:solidFill>
              </a:rPr>
              <a:t>      OS, browser, CPU … with all the features &amp; APIs they provide</a:t>
            </a:r>
          </a:p>
          <a:p>
            <a:pPr>
              <a:defRPr/>
            </a:pPr>
            <a:r>
              <a:rPr lang="en-US" sz="1800" dirty="0">
                <a:solidFill>
                  <a:schemeClr val="accent2"/>
                </a:solidFill>
              </a:rPr>
              <a:t>security engineering</a:t>
            </a:r>
          </a:p>
          <a:p>
            <a:pPr marL="0" indent="0">
              <a:buNone/>
              <a:defRPr/>
            </a:pPr>
            <a:endParaRPr lang="en-US" sz="1800" dirty="0"/>
          </a:p>
        </p:txBody>
      </p:sp>
      <p:sp>
        <p:nvSpPr>
          <p:cNvPr id="22532" name="Slide Number Placeholder 4">
            <a:extLst>
              <a:ext uri="{FF2B5EF4-FFF2-40B4-BE49-F238E27FC236}">
                <a16:creationId xmlns:a16="http://schemas.microsoft.com/office/drawing/2014/main" id="{3CBC31A8-C095-4BD2-7069-64BB5BE8EBC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84C1A2A2-EE37-4820-8AD5-71EAE7604326}" type="slidenum">
              <a:rPr lang="en-GB" altLang="nl-NL" smtClean="0"/>
              <a:pPr/>
              <a:t>11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51972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BE71AF1-1EB2-F7BD-3BEA-F4F658DD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553EE06-8989-6DAC-D1C3-EC248EE8A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    software security  </a:t>
            </a:r>
            <a:r>
              <a:rPr lang="en-US" sz="4000" b="1" dirty="0">
                <a:solidFill>
                  <a:srgbClr val="C00000"/>
                </a:solidFill>
              </a:rPr>
              <a:t>≠</a:t>
            </a:r>
            <a:r>
              <a:rPr lang="en-US" sz="2800" dirty="0">
                <a:solidFill>
                  <a:srgbClr val="C00000"/>
                </a:solidFill>
              </a:rPr>
              <a:t>   security software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want </a:t>
            </a:r>
            <a:r>
              <a:rPr lang="en-US" i="1" dirty="0"/>
              <a:t>all</a:t>
            </a:r>
            <a:r>
              <a:rPr lang="en-US" dirty="0"/>
              <a:t>  software to be secure, </a:t>
            </a:r>
          </a:p>
          <a:p>
            <a:pPr marL="0" indent="0">
              <a:buNone/>
            </a:pPr>
            <a:r>
              <a:rPr lang="en-US" dirty="0"/>
              <a:t>not just </a:t>
            </a:r>
            <a:r>
              <a:rPr lang="en-US" dirty="0">
                <a:solidFill>
                  <a:schemeClr val="accent2"/>
                </a:solidFill>
              </a:rPr>
              <a:t>security software </a:t>
            </a:r>
            <a:r>
              <a:rPr lang="en-US" dirty="0"/>
              <a:t>that implements security controls     </a:t>
            </a:r>
          </a:p>
          <a:p>
            <a:pPr marL="400050" lvl="1" indent="0">
              <a:buNone/>
            </a:pPr>
            <a:r>
              <a:rPr lang="en-US" dirty="0" err="1"/>
              <a:t>eg.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TLS</a:t>
            </a:r>
            <a:r>
              <a:rPr lang="en-US" dirty="0"/>
              <a:t>, </a:t>
            </a:r>
            <a:r>
              <a:rPr lang="en-US" dirty="0">
                <a:solidFill>
                  <a:schemeClr val="accent2"/>
                </a:solidFill>
              </a:rPr>
              <a:t>VPN</a:t>
            </a:r>
            <a:r>
              <a:rPr lang="en-US" dirty="0"/>
              <a:t>, </a:t>
            </a:r>
            <a:r>
              <a:rPr lang="en-US" dirty="0">
                <a:solidFill>
                  <a:schemeClr val="accent2"/>
                </a:solidFill>
              </a:rPr>
              <a:t>firewall</a:t>
            </a:r>
            <a:r>
              <a:rPr lang="en-US" dirty="0"/>
              <a:t>, </a:t>
            </a:r>
            <a:r>
              <a:rPr lang="en-US" dirty="0">
                <a:solidFill>
                  <a:schemeClr val="accent2"/>
                </a:solidFill>
              </a:rPr>
              <a:t>operating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system</a:t>
            </a:r>
            <a:r>
              <a:rPr lang="en-US" dirty="0"/>
              <a:t>, </a:t>
            </a:r>
            <a:r>
              <a:rPr lang="en-US" dirty="0">
                <a:solidFill>
                  <a:schemeClr val="accent2"/>
                </a:solidFill>
              </a:rPr>
              <a:t>hard disk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encryption,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MFA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authenticator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apps, </a:t>
            </a:r>
            <a:r>
              <a:rPr lang="en-US" dirty="0"/>
              <a:t>…</a:t>
            </a:r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800" dirty="0"/>
              <a:t>So also: </a:t>
            </a:r>
            <a:r>
              <a:rPr lang="en-US" sz="1800" dirty="0">
                <a:solidFill>
                  <a:srgbClr val="009900"/>
                </a:solidFill>
              </a:rPr>
              <a:t>graphics libraries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009900"/>
                </a:solidFill>
              </a:rPr>
              <a:t>PDF viewers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009900"/>
                </a:solidFill>
              </a:rPr>
              <a:t>Windows/LibreOffice, …</a:t>
            </a:r>
            <a:endParaRPr lang="en-US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967BD6-8415-D5A9-A5EF-19EEFDC80B9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12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41865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7">
            <a:extLst>
              <a:ext uri="{FF2B5EF4-FFF2-40B4-BE49-F238E27FC236}">
                <a16:creationId xmlns:a16="http://schemas.microsoft.com/office/drawing/2014/main" id="{A1F96E0B-B771-C9EA-731F-CF20604D6B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371" y="2565400"/>
            <a:ext cx="7770813" cy="863600"/>
          </a:xfrm>
        </p:spPr>
        <p:txBody>
          <a:bodyPr/>
          <a:lstStyle/>
          <a:p>
            <a:r>
              <a:rPr lang="en-US" altLang="en-NL" sz="4400" dirty="0"/>
              <a:t>The problem</a:t>
            </a:r>
            <a:endParaRPr lang="en-NL" altLang="en-NL" sz="4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5">
            <a:extLst>
              <a:ext uri="{FF2B5EF4-FFF2-40B4-BE49-F238E27FC236}">
                <a16:creationId xmlns:a16="http://schemas.microsoft.com/office/drawing/2014/main" id="{4428F0B9-F160-D72F-6922-D89BB09FD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75758"/>
            <a:ext cx="7770812" cy="695325"/>
          </a:xfrm>
        </p:spPr>
        <p:txBody>
          <a:bodyPr/>
          <a:lstStyle/>
          <a:p>
            <a:r>
              <a:rPr lang="en-US" altLang="en-US" sz="2400"/>
              <a:t>Scale of the software security problem</a:t>
            </a:r>
            <a:endParaRPr lang="en-GB" altLang="en-US" sz="24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DC9785-8063-D213-00C5-97443C50F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sz="1800" dirty="0">
                <a:solidFill>
                  <a:schemeClr val="accent2"/>
                </a:solidFill>
              </a:rPr>
              <a:t>CVE list </a:t>
            </a:r>
            <a:r>
              <a:rPr lang="en-GB" sz="1800" dirty="0"/>
              <a:t>(Common Vulnerability Enumeration)</a:t>
            </a:r>
            <a:br>
              <a:rPr lang="en-GB" sz="1800" dirty="0"/>
            </a:br>
            <a:r>
              <a:rPr lang="en-GB" sz="1600" dirty="0"/>
              <a:t>                     https://cve.org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      organised in </a:t>
            </a:r>
            <a:r>
              <a:rPr lang="en-GB" sz="1800" dirty="0">
                <a:solidFill>
                  <a:schemeClr val="accent2"/>
                </a:solidFill>
              </a:rPr>
              <a:t>CWE</a:t>
            </a:r>
            <a:r>
              <a:rPr lang="en-GB" sz="1800" dirty="0"/>
              <a:t> </a:t>
            </a:r>
            <a:r>
              <a:rPr lang="en-GB" sz="1800" dirty="0">
                <a:solidFill>
                  <a:schemeClr val="accent2"/>
                </a:solidFill>
              </a:rPr>
              <a:t>categories</a:t>
            </a:r>
            <a:br>
              <a:rPr lang="en-GB" sz="1800" dirty="0"/>
            </a:br>
            <a:r>
              <a:rPr lang="en-GB" sz="1800" dirty="0"/>
              <a:t>      ranked with </a:t>
            </a:r>
            <a:r>
              <a:rPr lang="en-GB" sz="1800" dirty="0">
                <a:solidFill>
                  <a:schemeClr val="accent2"/>
                </a:solidFill>
              </a:rPr>
              <a:t>CVSS</a:t>
            </a:r>
            <a:r>
              <a:rPr lang="en-GB" sz="1800" dirty="0"/>
              <a:t> </a:t>
            </a:r>
            <a:r>
              <a:rPr lang="en-GB" sz="1800" dirty="0">
                <a:solidFill>
                  <a:schemeClr val="accent2"/>
                </a:solidFill>
              </a:rPr>
              <a:t>score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     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      with weekly summaries by CISA          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sz="1600" dirty="0"/>
              <a:t>                           https://www.cisa.gov/news-events/bulletins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sz="1800" dirty="0"/>
          </a:p>
          <a:p>
            <a:pPr>
              <a:defRPr/>
            </a:pPr>
            <a:r>
              <a:rPr lang="en-GB" sz="1800" dirty="0">
                <a:solidFill>
                  <a:schemeClr val="accent2"/>
                </a:solidFill>
              </a:rPr>
              <a:t>KEV list </a:t>
            </a:r>
            <a:r>
              <a:rPr lang="en-GB" sz="1800" dirty="0"/>
              <a:t>(Known Exploitable </a:t>
            </a:r>
            <a:r>
              <a:rPr lang="en-GB" sz="1800" dirty="0" err="1"/>
              <a:t>Vulnerabilies</a:t>
            </a:r>
            <a:r>
              <a:rPr lang="en-GB" sz="1800" dirty="0"/>
              <a:t>)</a:t>
            </a:r>
            <a:br>
              <a:rPr lang="en-GB" sz="1800" dirty="0"/>
            </a:br>
            <a:r>
              <a:rPr lang="en-GB" sz="1800" dirty="0"/>
              <a:t>    </a:t>
            </a:r>
            <a:r>
              <a:rPr lang="en-GB" sz="1600" dirty="0"/>
              <a:t>https://www.cisa.gov/known-exploited-vulnerabilities-catalog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sz="18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sz="1800" dirty="0"/>
          </a:p>
          <a:p>
            <a:pPr marL="0" indent="0" eaLnBrk="1" hangingPunct="1">
              <a:lnSpc>
                <a:spcPct val="90000"/>
              </a:lnSpc>
              <a:buClrTx/>
              <a:buSzTx/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sz="1800" i="1" dirty="0">
                <a:solidFill>
                  <a:schemeClr val="tx1"/>
                </a:solidFill>
              </a:rPr>
              <a:t>Homework for the coming week: check out </a:t>
            </a:r>
          </a:p>
          <a:p>
            <a:pPr marL="857250" lvl="1" indent="-457200" eaLnBrk="1" hangingPunct="1">
              <a:lnSpc>
                <a:spcPct val="90000"/>
              </a:lnSpc>
              <a:buClrTx/>
              <a:buSzTx/>
              <a:buFont typeface="+mj-lt"/>
              <a:buAutoNum type="alphaLcParenR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i="1" dirty="0">
                <a:solidFill>
                  <a:schemeClr val="tx1"/>
                </a:solidFill>
              </a:rPr>
              <a:t>the latest CISA bulletin</a:t>
            </a:r>
          </a:p>
          <a:p>
            <a:pPr marL="857250" lvl="1" indent="-457200" eaLnBrk="1" hangingPunct="1">
              <a:lnSpc>
                <a:spcPct val="90000"/>
              </a:lnSpc>
              <a:buClrTx/>
              <a:buSzTx/>
              <a:buFont typeface="+mj-lt"/>
              <a:buAutoNum type="alphaLcParenR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i="1" dirty="0">
                <a:solidFill>
                  <a:schemeClr val="tx1"/>
                </a:solidFill>
              </a:rPr>
              <a:t>recent CVEs for the browser, PDF viewer, OS, and other software you</a:t>
            </a:r>
          </a:p>
        </p:txBody>
      </p:sp>
      <p:sp>
        <p:nvSpPr>
          <p:cNvPr id="25604" name="Slide Number Placeholder 4">
            <a:extLst>
              <a:ext uri="{FF2B5EF4-FFF2-40B4-BE49-F238E27FC236}">
                <a16:creationId xmlns:a16="http://schemas.microsoft.com/office/drawing/2014/main" id="{17CA77CA-3CEE-E3DD-0320-35BBE3FA2AE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700C9902-D99C-4EEB-A3A7-E389683B8199}" type="slidenum">
              <a:rPr lang="en-GB" altLang="nl-NL" smtClean="0"/>
              <a:pPr/>
              <a:t>14</a:t>
            </a:fld>
            <a:endParaRPr lang="en-GB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47">
            <a:extLst>
              <a:ext uri="{FF2B5EF4-FFF2-40B4-BE49-F238E27FC236}">
                <a16:creationId xmlns:a16="http://schemas.microsoft.com/office/drawing/2014/main" id="{5B995374-6556-14E6-572D-45C650629D83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1316038"/>
            <a:ext cx="7353300" cy="3511550"/>
            <a:chOff x="457197" y="1268760"/>
            <a:chExt cx="8405088" cy="3512791"/>
          </a:xfrm>
        </p:grpSpPr>
        <p:grpSp>
          <p:nvGrpSpPr>
            <p:cNvPr id="7175" name="Group 44">
              <a:extLst>
                <a:ext uri="{FF2B5EF4-FFF2-40B4-BE49-F238E27FC236}">
                  <a16:creationId xmlns:a16="http://schemas.microsoft.com/office/drawing/2014/main" id="{23381FEC-310A-BE2C-6A96-A091C205D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197" y="1276201"/>
              <a:ext cx="2625969" cy="3505350"/>
              <a:chOff x="457197" y="1276200"/>
              <a:chExt cx="2625969" cy="5054103"/>
            </a:xfrm>
          </p:grpSpPr>
          <p:sp>
            <p:nvSpPr>
              <p:cNvPr id="4" name="CustomShape 7">
                <a:extLst>
                  <a:ext uri="{FF2B5EF4-FFF2-40B4-BE49-F238E27FC236}">
                    <a16:creationId xmlns:a16="http://schemas.microsoft.com/office/drawing/2014/main" id="{B54E6B32-B45B-0C63-0D71-C9921FC7B1B3}"/>
                  </a:ext>
                </a:extLst>
              </p:cNvPr>
              <p:cNvSpPr/>
              <p:nvPr/>
            </p:nvSpPr>
            <p:spPr>
              <a:xfrm>
                <a:off x="457197" y="1276920"/>
                <a:ext cx="2625683" cy="469391"/>
              </a:xfrm>
              <a:prstGeom prst="rect">
                <a:avLst/>
              </a:prstGeom>
              <a:solidFill>
                <a:srgbClr val="FF9933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228600" marR="0" lvl="0" indent="-22860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Out-of-bounds Write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(CWE-787)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5" name="CustomShape 7">
                <a:extLst>
                  <a:ext uri="{FF2B5EF4-FFF2-40B4-BE49-F238E27FC236}">
                    <a16:creationId xmlns:a16="http://schemas.microsoft.com/office/drawing/2014/main" id="{3883C439-A728-7C31-DBDA-1C362C771F5C}"/>
                  </a:ext>
                </a:extLst>
              </p:cNvPr>
              <p:cNvSpPr/>
              <p:nvPr/>
            </p:nvSpPr>
            <p:spPr>
              <a:xfrm>
                <a:off x="457197" y="1849346"/>
                <a:ext cx="2625683" cy="469391"/>
              </a:xfrm>
              <a:prstGeom prst="rect">
                <a:avLst/>
              </a:prstGeom>
              <a:solidFill>
                <a:srgbClr val="FFE575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2. Cross Site Scripting (XSS)                   (CWE-79)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12" name="CustomShape 7">
                <a:extLst>
                  <a:ext uri="{FF2B5EF4-FFF2-40B4-BE49-F238E27FC236}">
                    <a16:creationId xmlns:a16="http://schemas.microsoft.com/office/drawing/2014/main" id="{3251F689-5A64-BC05-5767-E77FF17D18BE}"/>
                  </a:ext>
                </a:extLst>
              </p:cNvPr>
              <p:cNvSpPr/>
              <p:nvPr/>
            </p:nvSpPr>
            <p:spPr>
              <a:xfrm>
                <a:off x="457197" y="2996490"/>
                <a:ext cx="2625683" cy="469389"/>
              </a:xfrm>
              <a:prstGeom prst="rect">
                <a:avLst/>
              </a:prstGeom>
              <a:solidFill>
                <a:srgbClr val="FF9933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4. Use After Free 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(CWE-416)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13" name="CustomShape 7">
                <a:extLst>
                  <a:ext uri="{FF2B5EF4-FFF2-40B4-BE49-F238E27FC236}">
                    <a16:creationId xmlns:a16="http://schemas.microsoft.com/office/drawing/2014/main" id="{F5923D33-4608-C1C1-BA94-0BC123F405A6}"/>
                  </a:ext>
                </a:extLst>
              </p:cNvPr>
              <p:cNvSpPr/>
              <p:nvPr/>
            </p:nvSpPr>
            <p:spPr>
              <a:xfrm>
                <a:off x="457197" y="4141343"/>
                <a:ext cx="2625683" cy="469389"/>
              </a:xfrm>
              <a:prstGeom prst="rect">
                <a:avLst/>
              </a:prstGeom>
              <a:solidFill>
                <a:srgbClr val="FFE575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6. Improper Input Validation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(CWE-20</a:t>
                </a: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14" name="CustomShape 7">
                <a:extLst>
                  <a:ext uri="{FF2B5EF4-FFF2-40B4-BE49-F238E27FC236}">
                    <a16:creationId xmlns:a16="http://schemas.microsoft.com/office/drawing/2014/main" id="{62955FD3-7FC2-E855-5C92-57A689ADA188}"/>
                  </a:ext>
                </a:extLst>
              </p:cNvPr>
              <p:cNvSpPr/>
              <p:nvPr/>
            </p:nvSpPr>
            <p:spPr>
              <a:xfrm>
                <a:off x="457197" y="4716059"/>
                <a:ext cx="2625683" cy="467100"/>
              </a:xfrm>
              <a:prstGeom prst="rect">
                <a:avLst/>
              </a:prstGeom>
              <a:solidFill>
                <a:srgbClr val="FF9933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7. Out-of-bounds Read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(CWE-125)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15" name="CustomShape 7">
                <a:extLst>
                  <a:ext uri="{FF2B5EF4-FFF2-40B4-BE49-F238E27FC236}">
                    <a16:creationId xmlns:a16="http://schemas.microsoft.com/office/drawing/2014/main" id="{84902F31-03BD-BEA4-52BA-9912C15B3946}"/>
                  </a:ext>
                </a:extLst>
              </p:cNvPr>
              <p:cNvSpPr/>
              <p:nvPr/>
            </p:nvSpPr>
            <p:spPr>
              <a:xfrm>
                <a:off x="457197" y="2424063"/>
                <a:ext cx="2625683" cy="467100"/>
              </a:xfrm>
              <a:prstGeom prst="rect">
                <a:avLst/>
              </a:prstGeom>
              <a:solidFill>
                <a:srgbClr val="FFE575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3. SQL injection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(CWE-89)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16" name="CustomShape 7">
                <a:extLst>
                  <a:ext uri="{FF2B5EF4-FFF2-40B4-BE49-F238E27FC236}">
                    <a16:creationId xmlns:a16="http://schemas.microsoft.com/office/drawing/2014/main" id="{242A3FDE-8791-D404-356E-76A90DCE898A}"/>
                  </a:ext>
                </a:extLst>
              </p:cNvPr>
              <p:cNvSpPr/>
              <p:nvPr/>
            </p:nvSpPr>
            <p:spPr>
              <a:xfrm>
                <a:off x="457197" y="5288486"/>
                <a:ext cx="2625683" cy="469391"/>
              </a:xfrm>
              <a:prstGeom prst="rect">
                <a:avLst/>
              </a:prstGeom>
              <a:solidFill>
                <a:srgbClr val="FFE575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8. Path Traversal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(CWE-22)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17" name="CustomShape 7">
                <a:extLst>
                  <a:ext uri="{FF2B5EF4-FFF2-40B4-BE49-F238E27FC236}">
                    <a16:creationId xmlns:a16="http://schemas.microsoft.com/office/drawing/2014/main" id="{4C48B355-AFC6-69D3-3387-D88A3205857A}"/>
                  </a:ext>
                </a:extLst>
              </p:cNvPr>
              <p:cNvSpPr/>
              <p:nvPr/>
            </p:nvSpPr>
            <p:spPr>
              <a:xfrm>
                <a:off x="457197" y="5860912"/>
                <a:ext cx="2625683" cy="469391"/>
              </a:xfrm>
              <a:prstGeom prst="rect">
                <a:avLst/>
              </a:prstGeom>
              <a:solidFill>
                <a:srgbClr val="008000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9. Client-Side Request Forgery (CSRF)  (CWE-352)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42" name="CustomShape 7">
                <a:extLst>
                  <a:ext uri="{FF2B5EF4-FFF2-40B4-BE49-F238E27FC236}">
                    <a16:creationId xmlns:a16="http://schemas.microsoft.com/office/drawing/2014/main" id="{F978F8EB-3D1A-AD05-4419-76658B24490A}"/>
                  </a:ext>
                </a:extLst>
              </p:cNvPr>
              <p:cNvSpPr/>
              <p:nvPr/>
            </p:nvSpPr>
            <p:spPr>
              <a:xfrm>
                <a:off x="457197" y="3568917"/>
                <a:ext cx="2625683" cy="469389"/>
              </a:xfrm>
              <a:prstGeom prst="rect">
                <a:avLst/>
              </a:prstGeom>
              <a:solidFill>
                <a:srgbClr val="FFE575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5. OS Command Injection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(CWE-78</a:t>
                </a: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</p:grpSp>
        <p:grpSp>
          <p:nvGrpSpPr>
            <p:cNvPr id="7176" name="Group 45">
              <a:extLst>
                <a:ext uri="{FF2B5EF4-FFF2-40B4-BE49-F238E27FC236}">
                  <a16:creationId xmlns:a16="http://schemas.microsoft.com/office/drawing/2014/main" id="{887CFEBA-1D1F-E749-11B1-A1AF88BF7B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46753" y="1268760"/>
              <a:ext cx="2625973" cy="3114586"/>
              <a:chOff x="3434860" y="1268760"/>
              <a:chExt cx="2625973" cy="4465548"/>
            </a:xfrm>
          </p:grpSpPr>
          <p:sp>
            <p:nvSpPr>
              <p:cNvPr id="18" name="CustomShape 7">
                <a:extLst>
                  <a:ext uri="{FF2B5EF4-FFF2-40B4-BE49-F238E27FC236}">
                    <a16:creationId xmlns:a16="http://schemas.microsoft.com/office/drawing/2014/main" id="{1263141F-3021-E38B-74E9-E60E31B4BE80}"/>
                  </a:ext>
                </a:extLst>
              </p:cNvPr>
              <p:cNvSpPr/>
              <p:nvPr/>
            </p:nvSpPr>
            <p:spPr>
              <a:xfrm>
                <a:off x="3434100" y="1268760"/>
                <a:ext cx="2627498" cy="469039"/>
              </a:xfrm>
              <a:prstGeom prst="rect">
                <a:avLst/>
              </a:prstGeom>
              <a:solidFill>
                <a:srgbClr val="FFE575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10. Unrestricted Upload of </a:t>
                </a:r>
                <a:r>
                  <a:rPr kumimoji="0" lang="en-US" sz="900" b="1" i="0" u="none" strike="noStrike" kern="1200" cap="none" spc="-1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Dangerou</a:t>
                </a: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s File Type (CWE-434)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19" name="CustomShape 7">
                <a:extLst>
                  <a:ext uri="{FF2B5EF4-FFF2-40B4-BE49-F238E27FC236}">
                    <a16:creationId xmlns:a16="http://schemas.microsoft.com/office/drawing/2014/main" id="{AF7847EA-1623-CE39-DAE7-D5C6DE2970CA}"/>
                  </a:ext>
                </a:extLst>
              </p:cNvPr>
              <p:cNvSpPr/>
              <p:nvPr/>
            </p:nvSpPr>
            <p:spPr>
              <a:xfrm>
                <a:off x="3434100" y="1840258"/>
                <a:ext cx="2627498" cy="469039"/>
              </a:xfrm>
              <a:prstGeom prst="rect">
                <a:avLst/>
              </a:prstGeom>
              <a:solidFill>
                <a:srgbClr val="008000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11. Missing </a:t>
                </a:r>
                <a:r>
                  <a:rPr kumimoji="0" lang="en-US" sz="900" b="1" i="0" u="none" strike="noStrike" kern="1200" cap="none" spc="-1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Authorisation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(CWE-862)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20" name="CustomShape 7">
                <a:extLst>
                  <a:ext uri="{FF2B5EF4-FFF2-40B4-BE49-F238E27FC236}">
                    <a16:creationId xmlns:a16="http://schemas.microsoft.com/office/drawing/2014/main" id="{8DC4DFA1-8E31-AA6F-F6AA-CFB5188E6F55}"/>
                  </a:ext>
                </a:extLst>
              </p:cNvPr>
              <p:cNvSpPr/>
              <p:nvPr/>
            </p:nvSpPr>
            <p:spPr>
              <a:xfrm>
                <a:off x="3434100" y="2980979"/>
                <a:ext cx="2627498" cy="469039"/>
              </a:xfrm>
              <a:prstGeom prst="rect">
                <a:avLst/>
              </a:prstGeom>
              <a:solidFill>
                <a:srgbClr val="008000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13. Improper Authentication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(CWE-287)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21" name="CustomShape 7">
                <a:extLst>
                  <a:ext uri="{FF2B5EF4-FFF2-40B4-BE49-F238E27FC236}">
                    <a16:creationId xmlns:a16="http://schemas.microsoft.com/office/drawing/2014/main" id="{951667B5-E7D8-1830-3F4F-88C30A13DD95}"/>
                  </a:ext>
                </a:extLst>
              </p:cNvPr>
              <p:cNvSpPr/>
              <p:nvPr/>
            </p:nvSpPr>
            <p:spPr>
              <a:xfrm>
                <a:off x="3434100" y="3552477"/>
                <a:ext cx="2627498" cy="469039"/>
              </a:xfrm>
              <a:prstGeom prst="rect">
                <a:avLst/>
              </a:prstGeom>
              <a:pattFill prst="wdUpDiag">
                <a:fgClr>
                  <a:srgbClr val="FFC000"/>
                </a:fgClr>
                <a:bgClr>
                  <a:schemeClr val="bg2">
                    <a:lumMod val="40000"/>
                    <a:lumOff val="60000"/>
                  </a:schemeClr>
                </a:bgClr>
              </a:patt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14. Integer Overflow or Wraparound 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(CWE-190)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22" name="CustomShape 7">
                <a:extLst>
                  <a:ext uri="{FF2B5EF4-FFF2-40B4-BE49-F238E27FC236}">
                    <a16:creationId xmlns:a16="http://schemas.microsoft.com/office/drawing/2014/main" id="{EBAD6FC0-30E5-5C11-1403-66A3DE8B7E3C}"/>
                  </a:ext>
                </a:extLst>
              </p:cNvPr>
              <p:cNvSpPr/>
              <p:nvPr/>
            </p:nvSpPr>
            <p:spPr>
              <a:xfrm>
                <a:off x="3434100" y="4123977"/>
                <a:ext cx="2627498" cy="469039"/>
              </a:xfrm>
              <a:prstGeom prst="rect">
                <a:avLst/>
              </a:prstGeom>
              <a:solidFill>
                <a:srgbClr val="FFE575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15. </a:t>
                </a:r>
                <a:r>
                  <a:rPr kumimoji="0" lang="en-US" sz="900" b="1" i="0" u="none" strike="noStrike" kern="1200" cap="none" spc="-1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Deserialisation</a:t>
                </a: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of Untrusted Data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(CWE-502)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23" name="CustomShape 7">
                <a:extLst>
                  <a:ext uri="{FF2B5EF4-FFF2-40B4-BE49-F238E27FC236}">
                    <a16:creationId xmlns:a16="http://schemas.microsoft.com/office/drawing/2014/main" id="{5320CF68-D076-08CC-9FB8-9B3B287B59A8}"/>
                  </a:ext>
                </a:extLst>
              </p:cNvPr>
              <p:cNvSpPr/>
              <p:nvPr/>
            </p:nvSpPr>
            <p:spPr>
              <a:xfrm>
                <a:off x="3434100" y="2409480"/>
                <a:ext cx="2627498" cy="469039"/>
              </a:xfrm>
              <a:prstGeom prst="rect">
                <a:avLst/>
              </a:prstGeom>
              <a:solidFill>
                <a:srgbClr val="FF9933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12. NULL Pointer Deference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(CWE-476)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24" name="CustomShape 7">
                <a:extLst>
                  <a:ext uri="{FF2B5EF4-FFF2-40B4-BE49-F238E27FC236}">
                    <a16:creationId xmlns:a16="http://schemas.microsoft.com/office/drawing/2014/main" id="{6AEB0952-EC2E-C668-4550-3D2890F0E009}"/>
                  </a:ext>
                </a:extLst>
              </p:cNvPr>
              <p:cNvSpPr/>
              <p:nvPr/>
            </p:nvSpPr>
            <p:spPr>
              <a:xfrm>
                <a:off x="3434100" y="4693199"/>
                <a:ext cx="2627498" cy="469039"/>
              </a:xfrm>
              <a:prstGeom prst="rect">
                <a:avLst/>
              </a:prstGeom>
              <a:solidFill>
                <a:srgbClr val="FFE575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16. Command Injection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(CWE-77)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25" name="CustomShape 7">
                <a:extLst>
                  <a:ext uri="{FF2B5EF4-FFF2-40B4-BE49-F238E27FC236}">
                    <a16:creationId xmlns:a16="http://schemas.microsoft.com/office/drawing/2014/main" id="{849BC72C-3B1F-2F2F-6D02-04404E9B510C}"/>
                  </a:ext>
                </a:extLst>
              </p:cNvPr>
              <p:cNvSpPr/>
              <p:nvPr/>
            </p:nvSpPr>
            <p:spPr>
              <a:xfrm>
                <a:off x="3434100" y="5264697"/>
                <a:ext cx="2627498" cy="469039"/>
              </a:xfrm>
              <a:prstGeom prst="rect">
                <a:avLst/>
              </a:prstGeom>
              <a:solidFill>
                <a:srgbClr val="FF9933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17. Improper Restriction of Operations on Memory Buffer Bounds (CWE-119)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</p:grpSp>
        <p:grpSp>
          <p:nvGrpSpPr>
            <p:cNvPr id="7177" name="Group 46">
              <a:extLst>
                <a:ext uri="{FF2B5EF4-FFF2-40B4-BE49-F238E27FC236}">
                  <a16:creationId xmlns:a16="http://schemas.microsoft.com/office/drawing/2014/main" id="{A4EB95FB-2837-ECA0-C892-E9B063C0E9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36312" y="1276200"/>
              <a:ext cx="2625973" cy="3108050"/>
              <a:chOff x="6236312" y="1276200"/>
              <a:chExt cx="2625973" cy="4459038"/>
            </a:xfrm>
          </p:grpSpPr>
          <p:sp>
            <p:nvSpPr>
              <p:cNvPr id="26" name="CustomShape 7">
                <a:extLst>
                  <a:ext uri="{FF2B5EF4-FFF2-40B4-BE49-F238E27FC236}">
                    <a16:creationId xmlns:a16="http://schemas.microsoft.com/office/drawing/2014/main" id="{AFEF075F-B010-A6BB-06FE-15BFAF4A515F}"/>
                  </a:ext>
                </a:extLst>
              </p:cNvPr>
              <p:cNvSpPr/>
              <p:nvPr/>
            </p:nvSpPr>
            <p:spPr>
              <a:xfrm>
                <a:off x="6236602" y="1276918"/>
                <a:ext cx="2625683" cy="469340"/>
              </a:xfrm>
              <a:prstGeom prst="rect">
                <a:avLst/>
              </a:prstGeom>
              <a:solidFill>
                <a:srgbClr val="008000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18. Hardcoded Credentials 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(CWE-798)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27" name="CustomShape 7">
                <a:extLst>
                  <a:ext uri="{FF2B5EF4-FFF2-40B4-BE49-F238E27FC236}">
                    <a16:creationId xmlns:a16="http://schemas.microsoft.com/office/drawing/2014/main" id="{4C900CC3-2315-1A56-EC2A-EA155037C3DE}"/>
                  </a:ext>
                </a:extLst>
              </p:cNvPr>
              <p:cNvSpPr/>
              <p:nvPr/>
            </p:nvSpPr>
            <p:spPr>
              <a:xfrm>
                <a:off x="6236602" y="1846505"/>
                <a:ext cx="2625683" cy="469340"/>
              </a:xfrm>
              <a:prstGeom prst="rect">
                <a:avLst/>
              </a:prstGeom>
              <a:solidFill>
                <a:srgbClr val="FFE575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19. Server-Side Request Forgery (CSRF) (CWE-918)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28" name="CustomShape 7">
                <a:extLst>
                  <a:ext uri="{FF2B5EF4-FFF2-40B4-BE49-F238E27FC236}">
                    <a16:creationId xmlns:a16="http://schemas.microsoft.com/office/drawing/2014/main" id="{F0DD31C9-EDD8-FD50-307D-D8A28119F6B2}"/>
                  </a:ext>
                </a:extLst>
              </p:cNvPr>
              <p:cNvSpPr/>
              <p:nvPr/>
            </p:nvSpPr>
            <p:spPr>
              <a:xfrm>
                <a:off x="6236602" y="2985680"/>
                <a:ext cx="2625683" cy="469340"/>
              </a:xfrm>
              <a:prstGeom prst="rect">
                <a:avLst/>
              </a:prstGeom>
              <a:pattFill prst="wdUpDiag">
                <a:fgClr>
                  <a:srgbClr val="FFC000"/>
                </a:fgClr>
                <a:bgClr>
                  <a:schemeClr val="bg1">
                    <a:lumMod val="75000"/>
                  </a:schemeClr>
                </a:bgClr>
              </a:patt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21. Race </a:t>
                </a:r>
                <a:r>
                  <a:rPr kumimoji="0" lang="en-US" sz="900" b="1" i="0" u="none" strike="noStrike" kern="1200" cap="none" spc="-1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Condiiton</a:t>
                </a: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(CWE-362)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29" name="CustomShape 7">
                <a:extLst>
                  <a:ext uri="{FF2B5EF4-FFF2-40B4-BE49-F238E27FC236}">
                    <a16:creationId xmlns:a16="http://schemas.microsoft.com/office/drawing/2014/main" id="{0EAA3253-6032-572F-08D9-F1F176C947D6}"/>
                  </a:ext>
                </a:extLst>
              </p:cNvPr>
              <p:cNvSpPr/>
              <p:nvPr/>
            </p:nvSpPr>
            <p:spPr>
              <a:xfrm>
                <a:off x="6236602" y="3557546"/>
                <a:ext cx="2625683" cy="469340"/>
              </a:xfrm>
              <a:prstGeom prst="rect">
                <a:avLst/>
              </a:prstGeom>
              <a:solidFill>
                <a:srgbClr val="008000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22. Improper </a:t>
                </a:r>
                <a:r>
                  <a:rPr kumimoji="0" lang="en-US" sz="900" b="1" i="0" u="none" strike="noStrike" kern="1200" cap="none" spc="-1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Privilige</a:t>
                </a: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Management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(CWE-269)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30" name="CustomShape 7">
                <a:extLst>
                  <a:ext uri="{FF2B5EF4-FFF2-40B4-BE49-F238E27FC236}">
                    <a16:creationId xmlns:a16="http://schemas.microsoft.com/office/drawing/2014/main" id="{FFC62EC9-CDB6-7DC5-19DC-F6C9E1A49470}"/>
                  </a:ext>
                </a:extLst>
              </p:cNvPr>
              <p:cNvSpPr/>
              <p:nvPr/>
            </p:nvSpPr>
            <p:spPr>
              <a:xfrm>
                <a:off x="6236602" y="4127134"/>
                <a:ext cx="2625683" cy="469340"/>
              </a:xfrm>
              <a:prstGeom prst="rect">
                <a:avLst/>
              </a:prstGeom>
              <a:solidFill>
                <a:srgbClr val="FFE575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23. Code Injection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(CWE-94)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31" name="CustomShape 7">
                <a:extLst>
                  <a:ext uri="{FF2B5EF4-FFF2-40B4-BE49-F238E27FC236}">
                    <a16:creationId xmlns:a16="http://schemas.microsoft.com/office/drawing/2014/main" id="{5C5CF7C4-60E1-E808-86AA-746805D9644C}"/>
                  </a:ext>
                </a:extLst>
              </p:cNvPr>
              <p:cNvSpPr/>
              <p:nvPr/>
            </p:nvSpPr>
            <p:spPr>
              <a:xfrm>
                <a:off x="6236602" y="2416092"/>
                <a:ext cx="2625683" cy="469340"/>
              </a:xfrm>
              <a:prstGeom prst="rect">
                <a:avLst/>
              </a:prstGeom>
              <a:solidFill>
                <a:srgbClr val="008000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20. Missing Authentication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(CWE-306)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32" name="CustomShape 7">
                <a:extLst>
                  <a:ext uri="{FF2B5EF4-FFF2-40B4-BE49-F238E27FC236}">
                    <a16:creationId xmlns:a16="http://schemas.microsoft.com/office/drawing/2014/main" id="{81BC5B77-8961-060E-1423-3C8E859AFD4F}"/>
                  </a:ext>
                </a:extLst>
              </p:cNvPr>
              <p:cNvSpPr/>
              <p:nvPr/>
            </p:nvSpPr>
            <p:spPr>
              <a:xfrm>
                <a:off x="6236602" y="4696721"/>
                <a:ext cx="2625683" cy="469340"/>
              </a:xfrm>
              <a:prstGeom prst="rect">
                <a:avLst/>
              </a:prstGeom>
              <a:solidFill>
                <a:srgbClr val="008000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24. Incorrect </a:t>
                </a:r>
                <a:r>
                  <a:rPr kumimoji="0" lang="en-US" sz="900" b="1" i="0" u="none" strike="noStrike" kern="1200" cap="none" spc="-1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Authorisation</a:t>
                </a:r>
                <a:b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</a:b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 (CWE-863)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33" name="CustomShape 7">
                <a:extLst>
                  <a:ext uri="{FF2B5EF4-FFF2-40B4-BE49-F238E27FC236}">
                    <a16:creationId xmlns:a16="http://schemas.microsoft.com/office/drawing/2014/main" id="{149AA6BA-BB55-9FF3-46BE-9A334B8FC295}"/>
                  </a:ext>
                </a:extLst>
              </p:cNvPr>
              <p:cNvSpPr/>
              <p:nvPr/>
            </p:nvSpPr>
            <p:spPr>
              <a:xfrm>
                <a:off x="6236602" y="5266308"/>
                <a:ext cx="2625683" cy="469340"/>
              </a:xfrm>
              <a:prstGeom prst="rect">
                <a:avLst/>
              </a:prstGeom>
              <a:solidFill>
                <a:srgbClr val="008000"/>
              </a:solidFill>
              <a:ln w="936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0" algn="l"/>
                  </a:tabLst>
                  <a:defRPr/>
                </a:pPr>
                <a:r>
                  <a:rPr kumimoji="0" lang="en-US" sz="900" b="1" i="0" u="none" strike="noStrike" kern="1200" cap="none" spc="-1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DejaVu Sans"/>
                    <a:cs typeface="DejaVu Sans"/>
                  </a:rPr>
                  <a:t>25. Incorrect Default Permissions           (CWE-276)</a:t>
                </a:r>
                <a:endParaRPr kumimoji="0" lang="en-GB" sz="900" b="1" i="0" u="none" strike="noStrike" kern="1200" cap="none" spc="-1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DejaVu Sans"/>
                  <a:cs typeface="DejaVu Sans"/>
                </a:endParaRPr>
              </a:p>
            </p:txBody>
          </p:sp>
        </p:grpSp>
      </p:grpSp>
      <p:sp>
        <p:nvSpPr>
          <p:cNvPr id="2" name="Title 5">
            <a:extLst>
              <a:ext uri="{FF2B5EF4-FFF2-40B4-BE49-F238E27FC236}">
                <a16:creationId xmlns:a16="http://schemas.microsoft.com/office/drawing/2014/main" id="{F741B3A2-70D0-27FF-B755-71EADAB5C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5396" y="5374535"/>
            <a:ext cx="3312368" cy="43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DejaVu Sans"/>
                <a:cs typeface="DejaVu Sans"/>
              </a:rPr>
              <a:t>[Source https://cwe.mitre.org/top25] </a:t>
            </a:r>
          </a:p>
        </p:txBody>
      </p:sp>
      <p:sp>
        <p:nvSpPr>
          <p:cNvPr id="7171" name="Title 5">
            <a:extLst>
              <a:ext uri="{FF2B5EF4-FFF2-40B4-BE49-F238E27FC236}">
                <a16:creationId xmlns:a16="http://schemas.microsoft.com/office/drawing/2014/main" id="{BED793E9-F273-F6CC-0460-67D6AF227A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8229600" cy="779686"/>
          </a:xfrm>
        </p:spPr>
        <p:txBody>
          <a:bodyPr/>
          <a:lstStyle/>
          <a:p>
            <a:pPr algn="ctr" eaLnBrk="1" hangingPunct="1"/>
            <a:r>
              <a:rPr lang="en-US" altLang="en-US" sz="2400">
                <a:solidFill>
                  <a:srgbClr val="C00000"/>
                </a:solidFill>
                <a:latin typeface="Arial Rounded MT Bold" panose="020F0704030504030204" pitchFamily="34" charset="0"/>
              </a:rPr>
              <a:t>CWE Top 25    </a:t>
            </a:r>
            <a:r>
              <a:rPr lang="en-US" altLang="en-US" sz="1800">
                <a:solidFill>
                  <a:srgbClr val="C00000"/>
                </a:solidFill>
                <a:latin typeface="Arial Rounded MT Bold" panose="020F0704030504030204" pitchFamily="34" charset="0"/>
              </a:rPr>
              <a:t>(2023 edition)</a:t>
            </a:r>
            <a:endParaRPr lang="en-GB" altLang="en-US" sz="180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Common Weakness Enumeration CWE™ - Top 25 Most Dangerous Software ...">
            <a:extLst>
              <a:ext uri="{FF2B5EF4-FFF2-40B4-BE49-F238E27FC236}">
                <a16:creationId xmlns:a16="http://schemas.microsoft.com/office/drawing/2014/main" id="{CA888D8C-97BA-9D31-09BE-EC38950DC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832" y="59333"/>
            <a:ext cx="1114212" cy="1115127"/>
          </a:xfrm>
          <a:prstGeom prst="rect">
            <a:avLst/>
          </a:prstGeom>
        </p:spPr>
      </p:pic>
      <p:sp>
        <p:nvSpPr>
          <p:cNvPr id="7" name="Tijdelijke aanduiding voor dianummer 1">
            <a:extLst>
              <a:ext uri="{FF2B5EF4-FFF2-40B4-BE49-F238E27FC236}">
                <a16:creationId xmlns:a16="http://schemas.microsoft.com/office/drawing/2014/main" id="{7A962F4F-20B1-5889-C61E-DDF3E13DD282}"/>
              </a:ext>
            </a:extLst>
          </p:cNvPr>
          <p:cNvSpPr txBox="1">
            <a:spLocks noChangeArrowheads="1"/>
          </p:cNvSpPr>
          <p:nvPr/>
        </p:nvSpPr>
        <p:spPr>
          <a:xfrm>
            <a:off x="6553200" y="6248400"/>
            <a:ext cx="1903413" cy="455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fld id="{6C7F077C-9561-4C94-AB0A-139F6493F9C1}" type="slidenum">
              <a:rPr lang="en-GB" altLang="nl-NL" sz="140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pPr algn="r"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t>15</a:t>
            </a:fld>
            <a:endParaRPr lang="en-GB" altLang="nl-NL" sz="140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734D2-6103-4C88-7958-3E96EA384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7">
            <a:extLst>
              <a:ext uri="{FF2B5EF4-FFF2-40B4-BE49-F238E27FC236}">
                <a16:creationId xmlns:a16="http://schemas.microsoft.com/office/drawing/2014/main" id="{AC7F887E-4150-6503-3155-E5405B0CA0B3}"/>
              </a:ext>
            </a:extLst>
          </p:cNvPr>
          <p:cNvSpPr/>
          <p:nvPr/>
        </p:nvSpPr>
        <p:spPr bwMode="auto">
          <a:xfrm>
            <a:off x="1320565" y="1458177"/>
            <a:ext cx="2745791" cy="40889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1. Command Injection</a:t>
            </a:r>
            <a:b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(CWE-78)</a:t>
            </a:r>
            <a:endParaRPr kumimoji="0" lang="en-GB" sz="1200" b="1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7171" name="Title 5">
            <a:extLst>
              <a:ext uri="{FF2B5EF4-FFF2-40B4-BE49-F238E27FC236}">
                <a16:creationId xmlns:a16="http://schemas.microsoft.com/office/drawing/2014/main" id="{FF9C820D-5EB6-9BA3-0EE5-413E658D32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281"/>
            <a:ext cx="8229600" cy="832463"/>
          </a:xfrm>
        </p:spPr>
        <p:txBody>
          <a:bodyPr/>
          <a:lstStyle/>
          <a:p>
            <a:pPr algn="ctr" eaLnBrk="1" hangingPunct="1"/>
            <a:r>
              <a:rPr lang="en-US" altLang="en-US" sz="2400">
                <a:solidFill>
                  <a:srgbClr val="C00000"/>
                </a:solidFill>
                <a:latin typeface="Arial Rounded MT Bold" panose="020F0704030504030204" pitchFamily="34" charset="0"/>
              </a:rPr>
              <a:t>KEV Top 25  </a:t>
            </a:r>
            <a:r>
              <a:rPr lang="en-US" altLang="en-US" sz="2000">
                <a:solidFill>
                  <a:srgbClr val="C00000"/>
                </a:solidFill>
                <a:latin typeface="Arial Rounded MT Bold" panose="020F0704030504030204" pitchFamily="34" charset="0"/>
              </a:rPr>
              <a:t>(2025 edition)</a:t>
            </a:r>
            <a:endParaRPr lang="en-GB" altLang="en-US" sz="180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CustomShape 7">
            <a:extLst>
              <a:ext uri="{FF2B5EF4-FFF2-40B4-BE49-F238E27FC236}">
                <a16:creationId xmlns:a16="http://schemas.microsoft.com/office/drawing/2014/main" id="{C6CA284B-14F1-FB26-5B61-C5B5104A3CE2}"/>
              </a:ext>
            </a:extLst>
          </p:cNvPr>
          <p:cNvSpPr/>
          <p:nvPr/>
        </p:nvSpPr>
        <p:spPr bwMode="auto">
          <a:xfrm>
            <a:off x="1322153" y="1948420"/>
            <a:ext cx="2745791" cy="408891"/>
          </a:xfrm>
          <a:prstGeom prst="rect">
            <a:avLst/>
          </a:prstGeom>
          <a:solidFill>
            <a:srgbClr val="FF993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2. Use After Free </a:t>
            </a:r>
            <a:b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(CWE-416)</a:t>
            </a:r>
            <a:endParaRPr kumimoji="0" lang="en-GB" sz="1200" b="1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9" name="CustomShape 7">
            <a:extLst>
              <a:ext uri="{FF2B5EF4-FFF2-40B4-BE49-F238E27FC236}">
                <a16:creationId xmlns:a16="http://schemas.microsoft.com/office/drawing/2014/main" id="{E2FAFA61-7076-CE3E-14E5-100D41A5C972}"/>
              </a:ext>
            </a:extLst>
          </p:cNvPr>
          <p:cNvSpPr/>
          <p:nvPr/>
        </p:nvSpPr>
        <p:spPr bwMode="auto">
          <a:xfrm>
            <a:off x="1318683" y="2438664"/>
            <a:ext cx="2749261" cy="408892"/>
          </a:xfrm>
          <a:prstGeom prst="rect">
            <a:avLst/>
          </a:prstGeom>
          <a:solidFill>
            <a:srgbClr val="FF993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3.  Out-of-bounds Write</a:t>
            </a:r>
            <a:b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(CWE-787)</a:t>
            </a:r>
            <a:endParaRPr kumimoji="0" lang="en-GB" sz="1200" b="1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11" name="CustomShape 7">
            <a:extLst>
              <a:ext uri="{FF2B5EF4-FFF2-40B4-BE49-F238E27FC236}">
                <a16:creationId xmlns:a16="http://schemas.microsoft.com/office/drawing/2014/main" id="{277B16C6-FB83-4DFD-264A-BF6E74D22C8F}"/>
              </a:ext>
            </a:extLst>
          </p:cNvPr>
          <p:cNvSpPr/>
          <p:nvPr/>
        </p:nvSpPr>
        <p:spPr bwMode="auto">
          <a:xfrm>
            <a:off x="1325426" y="2928909"/>
            <a:ext cx="2750848" cy="449429"/>
          </a:xfrm>
          <a:prstGeom prst="rect">
            <a:avLst/>
          </a:prstGeom>
          <a:solidFill>
            <a:srgbClr val="00800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4.  Missing Authentication</a:t>
            </a:r>
            <a:b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(CWE-306)</a:t>
            </a:r>
            <a:endParaRPr kumimoji="0" lang="en-GB" sz="1200" b="1" i="0" u="none" strike="noStrike" kern="1200" cap="none" spc="-1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35" name="CustomShape 7">
            <a:extLst>
              <a:ext uri="{FF2B5EF4-FFF2-40B4-BE49-F238E27FC236}">
                <a16:creationId xmlns:a16="http://schemas.microsoft.com/office/drawing/2014/main" id="{3BA9AAD7-A6CE-D9C7-A800-C323EE30DA5D}"/>
              </a:ext>
            </a:extLst>
          </p:cNvPr>
          <p:cNvSpPr/>
          <p:nvPr/>
        </p:nvSpPr>
        <p:spPr bwMode="auto">
          <a:xfrm>
            <a:off x="1317096" y="3459690"/>
            <a:ext cx="2750848" cy="449429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5. </a:t>
            </a:r>
            <a:r>
              <a:rPr kumimoji="0" lang="en-US" sz="1200" b="1" i="0" u="none" strike="noStrike" kern="1200" cap="none" spc="-1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Deserialisation</a:t>
            </a: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of Untrusted Data</a:t>
            </a:r>
            <a:b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(CWE-502)</a:t>
            </a:r>
            <a:endParaRPr kumimoji="0" lang="en-GB" sz="1200" b="1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37" name="CustomShape 7">
            <a:extLst>
              <a:ext uri="{FF2B5EF4-FFF2-40B4-BE49-F238E27FC236}">
                <a16:creationId xmlns:a16="http://schemas.microsoft.com/office/drawing/2014/main" id="{1BF52C2B-6305-5938-C3B0-0DB7B985DC6E}"/>
              </a:ext>
            </a:extLst>
          </p:cNvPr>
          <p:cNvSpPr/>
          <p:nvPr/>
        </p:nvSpPr>
        <p:spPr bwMode="auto">
          <a:xfrm>
            <a:off x="4922927" y="1458572"/>
            <a:ext cx="2835250" cy="408889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6. Path Traversal</a:t>
            </a:r>
            <a:b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(CWE-22)</a:t>
            </a:r>
            <a:endParaRPr kumimoji="0" lang="en-GB" sz="1200" b="1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39" name="CustomShape 7">
            <a:extLst>
              <a:ext uri="{FF2B5EF4-FFF2-40B4-BE49-F238E27FC236}">
                <a16:creationId xmlns:a16="http://schemas.microsoft.com/office/drawing/2014/main" id="{C0A0CE20-FBAF-4C9B-7D57-3EF1A23F552D}"/>
              </a:ext>
            </a:extLst>
          </p:cNvPr>
          <p:cNvSpPr/>
          <p:nvPr/>
        </p:nvSpPr>
        <p:spPr bwMode="auto">
          <a:xfrm>
            <a:off x="4905291" y="1947740"/>
            <a:ext cx="2835250" cy="408889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7 Code Injection</a:t>
            </a:r>
            <a:b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(CWE-94)</a:t>
            </a:r>
            <a:endParaRPr kumimoji="0" lang="en-GB" sz="1200" b="1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1" name="CustomShape 7">
            <a:extLst>
              <a:ext uri="{FF2B5EF4-FFF2-40B4-BE49-F238E27FC236}">
                <a16:creationId xmlns:a16="http://schemas.microsoft.com/office/drawing/2014/main" id="{27D96B21-B772-6484-3891-328E1704CA6B}"/>
              </a:ext>
            </a:extLst>
          </p:cNvPr>
          <p:cNvSpPr/>
          <p:nvPr/>
        </p:nvSpPr>
        <p:spPr bwMode="auto">
          <a:xfrm>
            <a:off x="4929658" y="2436908"/>
            <a:ext cx="2835250" cy="408888"/>
          </a:xfrm>
          <a:prstGeom prst="rect">
            <a:avLst/>
          </a:prstGeom>
          <a:solidFill>
            <a:srgbClr val="00800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8. Authentication Bypass</a:t>
            </a:r>
            <a:b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(CWE-288) </a:t>
            </a:r>
            <a:endParaRPr kumimoji="0" lang="en-GB" sz="1200" b="1" i="0" u="none" strike="noStrike" kern="1200" cap="none" spc="-1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6" name="CustomShape 7">
            <a:extLst>
              <a:ext uri="{FF2B5EF4-FFF2-40B4-BE49-F238E27FC236}">
                <a16:creationId xmlns:a16="http://schemas.microsoft.com/office/drawing/2014/main" id="{898EFD4C-6D9A-8977-C00F-C05D11DF2B4F}"/>
              </a:ext>
            </a:extLst>
          </p:cNvPr>
          <p:cNvSpPr/>
          <p:nvPr/>
        </p:nvSpPr>
        <p:spPr bwMode="auto">
          <a:xfrm>
            <a:off x="4929658" y="2926075"/>
            <a:ext cx="2835250" cy="453335"/>
          </a:xfrm>
          <a:prstGeom prst="rect">
            <a:avLst/>
          </a:prstGeom>
          <a:solidFill>
            <a:srgbClr val="FF993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9. Heap-based Bugger Overflow</a:t>
            </a:r>
            <a:b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(CWE-122)</a:t>
            </a:r>
            <a:endParaRPr kumimoji="0" lang="en-GB" sz="1200" b="1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8" name="CustomShape 7">
            <a:extLst>
              <a:ext uri="{FF2B5EF4-FFF2-40B4-BE49-F238E27FC236}">
                <a16:creationId xmlns:a16="http://schemas.microsoft.com/office/drawing/2014/main" id="{0996D2CE-0F70-882F-14F2-E1D7A1A7A376}"/>
              </a:ext>
            </a:extLst>
          </p:cNvPr>
          <p:cNvSpPr/>
          <p:nvPr/>
        </p:nvSpPr>
        <p:spPr bwMode="auto">
          <a:xfrm>
            <a:off x="4929658" y="3459690"/>
            <a:ext cx="2835250" cy="449429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10. Cross Site Scripting (XSS)                   (CWE-79)</a:t>
            </a:r>
            <a:endParaRPr kumimoji="0" lang="en-GB" sz="1200" b="1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7573C4B-05FF-4F43-442B-32C43631CF1B}"/>
              </a:ext>
            </a:extLst>
          </p:cNvPr>
          <p:cNvSpPr txBox="1"/>
          <p:nvPr/>
        </p:nvSpPr>
        <p:spPr>
          <a:xfrm>
            <a:off x="2246389" y="5501742"/>
            <a:ext cx="6205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DejaVu Sans"/>
                <a:cs typeface="Times New Roman" panose="02020603050405020304" pitchFamily="18" charset="0"/>
              </a:rPr>
              <a:t> [Source https://cwe.mitre.org/top25/archive/2025/2025_kev_list.html]</a:t>
            </a:r>
            <a:endParaRPr kumimoji="0" lang="en-N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50" name="Tijdelijke aanduiding voor dianummer 2">
            <a:extLst>
              <a:ext uri="{FF2B5EF4-FFF2-40B4-BE49-F238E27FC236}">
                <a16:creationId xmlns:a16="http://schemas.microsoft.com/office/drawing/2014/main" id="{53F61632-0781-094B-D1E1-5808D570B469}"/>
              </a:ext>
            </a:extLst>
          </p:cNvPr>
          <p:cNvSpPr txBox="1">
            <a:spLocks/>
          </p:cNvSpPr>
          <p:nvPr/>
        </p:nvSpPr>
        <p:spPr>
          <a:xfrm>
            <a:off x="6553200" y="6248400"/>
            <a:ext cx="1898650" cy="4508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18EC7F-D231-4CC4-8C95-331D3EFC4232}" type="slidenum">
              <a:rPr kumimoji="0" lang="en-GB" altLang="nl-NL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nl-NL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7A22D48-99E0-C137-123A-2B246CF3A3ED}"/>
              </a:ext>
            </a:extLst>
          </p:cNvPr>
          <p:cNvSpPr txBox="1">
            <a:spLocks noChangeArrowheads="1"/>
          </p:cNvSpPr>
          <p:nvPr/>
        </p:nvSpPr>
        <p:spPr>
          <a:xfrm>
            <a:off x="6553200" y="6248400"/>
            <a:ext cx="1903413" cy="4556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fld id="{6C7F077C-9561-4C94-AB0A-139F6493F9C1}" type="slidenum">
              <a:rPr lang="en-GB" altLang="nl-NL" sz="1400" smtClean="0">
                <a:solidFill>
                  <a:srgbClr val="000000"/>
                </a:solidFill>
                <a:latin typeface="Arial Rounded MT Bold" panose="020F0704030504030204" pitchFamily="34" charset="0"/>
              </a:rPr>
              <a:pPr algn="r"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t>16</a:t>
            </a:fld>
            <a:endParaRPr lang="en-GB" altLang="nl-NL" sz="140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36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D0657-C84E-7331-4F34-2E71CC4C7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6D04859F-D0DA-E1AF-5A98-A3709BFB23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endParaRPr lang="en-US" altLang="nl-NL"/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D2B532D1-56B2-4A5F-AFD9-77BA32E35F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rgbClr val="008000"/>
                </a:solidFill>
              </a:rPr>
              <a:t>The </a:t>
            </a:r>
            <a:r>
              <a:rPr lang="en-US" altLang="nl-NL" i="1">
                <a:solidFill>
                  <a:srgbClr val="008000"/>
                </a:solidFill>
              </a:rPr>
              <a:t>bad</a:t>
            </a:r>
            <a:r>
              <a:rPr lang="en-US" altLang="nl-NL">
                <a:solidFill>
                  <a:srgbClr val="008000"/>
                </a:solidFill>
              </a:rPr>
              <a:t>  news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rgbClr val="00B050"/>
                </a:solidFill>
              </a:rPr>
              <a:t>     </a:t>
            </a:r>
            <a:r>
              <a:rPr lang="en-US" altLang="nl-NL">
                <a:solidFill>
                  <a:schemeClr val="accent2"/>
                </a:solidFill>
              </a:rPr>
              <a:t>people keep making the same mistakes</a:t>
            </a:r>
          </a:p>
          <a:p>
            <a:endParaRPr lang="en-US" altLang="nl-NL"/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rgbClr val="008000"/>
                </a:solidFill>
              </a:rPr>
              <a:t>The </a:t>
            </a:r>
            <a:r>
              <a:rPr lang="en-US" altLang="nl-NL" i="1">
                <a:solidFill>
                  <a:srgbClr val="008000"/>
                </a:solidFill>
              </a:rPr>
              <a:t>good</a:t>
            </a:r>
            <a:r>
              <a:rPr lang="en-US" altLang="nl-NL">
                <a:solidFill>
                  <a:srgbClr val="008000"/>
                </a:solidFill>
              </a:rPr>
              <a:t>  news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rgbClr val="00B050"/>
                </a:solidFill>
              </a:rPr>
              <a:t>     </a:t>
            </a:r>
            <a:r>
              <a:rPr lang="en-US" altLang="nl-NL">
                <a:solidFill>
                  <a:schemeClr val="accent2"/>
                </a:solidFill>
              </a:rPr>
              <a:t>people keep making the same  mistakes 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chemeClr val="accent2"/>
                </a:solidFill>
              </a:rPr>
              <a:t>     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chemeClr val="accent2"/>
                </a:solidFill>
              </a:rPr>
              <a:t>     </a:t>
            </a:r>
            <a:r>
              <a:rPr lang="en-US" altLang="nl-NL">
                <a:solidFill>
                  <a:srgbClr val="FF0000"/>
                </a:solidFill>
              </a:rPr>
              <a:t>…… so we can do something about it!</a:t>
            </a:r>
          </a:p>
          <a:p>
            <a:pPr>
              <a:buFont typeface="Times New Roman" panose="02020603050405020304" pitchFamily="18" charset="0"/>
              <a:buNone/>
            </a:pPr>
            <a:endParaRPr lang="en-US" altLang="nl-NL">
              <a:solidFill>
                <a:srgbClr val="FF0000"/>
              </a:solidFill>
            </a:endParaRPr>
          </a:p>
          <a:p>
            <a:pPr>
              <a:buFont typeface="Times New Roman" panose="02020603050405020304" pitchFamily="18" charset="0"/>
              <a:buNone/>
            </a:pPr>
            <a:endParaRPr lang="en-US" altLang="nl-NL">
              <a:solidFill>
                <a:srgbClr val="FF0000"/>
              </a:solidFill>
            </a:endParaRP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chemeClr val="tx1"/>
                </a:solidFill>
              </a:rPr>
              <a:t>     “Every upside has its downside” [Johan </a:t>
            </a:r>
            <a:r>
              <a:rPr lang="en-US" altLang="nl-NL" err="1">
                <a:solidFill>
                  <a:schemeClr val="tx1"/>
                </a:solidFill>
              </a:rPr>
              <a:t>Cruijff</a:t>
            </a:r>
            <a:r>
              <a:rPr lang="en-US" altLang="nl-NL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66564" name="Tijdelijke aanduiding voor dianummer 1">
            <a:extLst>
              <a:ext uri="{FF2B5EF4-FFF2-40B4-BE49-F238E27FC236}">
                <a16:creationId xmlns:a16="http://schemas.microsoft.com/office/drawing/2014/main" id="{819811E8-442D-1339-AE9C-12C9D87BA2B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6C7F077C-9561-4C94-AB0A-139F6493F9C1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17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1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9426C74-8286-051E-CD38-CF824C0D7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The vulnerability hunting perspective</a:t>
            </a:r>
            <a:endParaRPr lang="en-NL" sz="24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F54C40F-E997-9B37-1266-759F7B978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63625"/>
            <a:ext cx="7990656" cy="503078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Thinking about security in terms of vulnerabilities is useful, 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but limited. 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It tends to  </a:t>
            </a:r>
          </a:p>
          <a:p>
            <a:r>
              <a:rPr lang="en-GB" dirty="0">
                <a:solidFill>
                  <a:schemeClr val="accent2"/>
                </a:solidFill>
              </a:rPr>
              <a:t>overlook certain types of problems</a:t>
            </a:r>
            <a:r>
              <a:rPr lang="en-GB" dirty="0">
                <a:solidFill>
                  <a:schemeClr val="tx1"/>
                </a:solidFill>
              </a:rPr>
              <a:t>, esp. </a:t>
            </a:r>
            <a:r>
              <a:rPr lang="en-GB" dirty="0">
                <a:solidFill>
                  <a:schemeClr val="accent2"/>
                </a:solidFill>
              </a:rPr>
              <a:t>design level flaws</a:t>
            </a:r>
            <a:endParaRPr lang="en-GB" sz="800" dirty="0">
              <a:solidFill>
                <a:schemeClr val="accent2"/>
              </a:solidFill>
            </a:endParaRPr>
          </a:p>
          <a:p>
            <a:pPr marL="457200" lvl="1" indent="0">
              <a:buNone/>
            </a:pPr>
            <a:r>
              <a:rPr lang="en-GB" dirty="0">
                <a:solidFill>
                  <a:schemeClr val="tx1"/>
                </a:solidFill>
              </a:rPr>
              <a:t>     </a:t>
            </a:r>
            <a:r>
              <a:rPr lang="en-GB" sz="1600" dirty="0">
                <a:solidFill>
                  <a:schemeClr val="tx1"/>
                </a:solidFill>
              </a:rPr>
              <a:t>E.g. problems due to </a:t>
            </a:r>
          </a:p>
          <a:p>
            <a:pPr lvl="2"/>
            <a:r>
              <a:rPr lang="en-GB" sz="1600" dirty="0"/>
              <a:t>phishing </a:t>
            </a:r>
          </a:p>
          <a:p>
            <a:pPr lvl="2"/>
            <a:r>
              <a:rPr lang="en-GB" sz="1600" dirty="0"/>
              <a:t>problematic features such as Word/Excell macros </a:t>
            </a:r>
          </a:p>
          <a:p>
            <a:pPr lvl="2"/>
            <a:r>
              <a:rPr lang="en-GB" sz="1600" dirty="0"/>
              <a:t>misconfigurations of (overly complex) systems </a:t>
            </a:r>
            <a:endParaRPr lang="en-GB" sz="1800" dirty="0"/>
          </a:p>
          <a:p>
            <a:r>
              <a:rPr lang="en-GB" dirty="0">
                <a:solidFill>
                  <a:schemeClr val="accent2"/>
                </a:solidFill>
              </a:rPr>
              <a:t>overlook more structural solutions </a:t>
            </a:r>
            <a:br>
              <a:rPr lang="en-GB" dirty="0"/>
            </a:br>
            <a:r>
              <a:rPr lang="en-GB" dirty="0"/>
              <a:t>       to </a:t>
            </a:r>
            <a:r>
              <a:rPr lang="en-GB" dirty="0">
                <a:solidFill>
                  <a:srgbClr val="009900"/>
                </a:solidFill>
              </a:rPr>
              <a:t>prevent</a:t>
            </a:r>
            <a:r>
              <a:rPr lang="en-GB" dirty="0"/>
              <a:t> problems  </a:t>
            </a:r>
          </a:p>
          <a:p>
            <a:pPr lvl="2"/>
            <a:r>
              <a:rPr lang="en-GB" sz="1600" dirty="0"/>
              <a:t>e.g. improving programming language or API to make them safer  </a:t>
            </a:r>
          </a:p>
          <a:p>
            <a:pPr marL="457200" lvl="1" indent="0">
              <a:buNone/>
            </a:pPr>
            <a:r>
              <a:rPr lang="en-GB" dirty="0"/>
              <a:t>    </a:t>
            </a:r>
            <a:r>
              <a:rPr lang="en-GB" sz="2000" dirty="0"/>
              <a:t>or to </a:t>
            </a:r>
            <a:r>
              <a:rPr lang="en-GB" sz="2000" dirty="0">
                <a:solidFill>
                  <a:srgbClr val="009900"/>
                </a:solidFill>
              </a:rPr>
              <a:t>mitigate</a:t>
            </a:r>
            <a:r>
              <a:rPr lang="en-GB" sz="2000" dirty="0"/>
              <a:t> their impact </a:t>
            </a:r>
          </a:p>
          <a:p>
            <a:pPr lvl="2"/>
            <a:r>
              <a:rPr lang="en-GB" sz="1600" dirty="0"/>
              <a:t>e.g. compartmentalising a component instead of fixing its bugs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CC266-3C02-0FEE-5FD3-32435BBB883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18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79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09E22-1D1B-80A8-0FA2-F2D3FEBCD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5">
            <a:extLst>
              <a:ext uri="{FF2B5EF4-FFF2-40B4-BE49-F238E27FC236}">
                <a16:creationId xmlns:a16="http://schemas.microsoft.com/office/drawing/2014/main" id="{10E8EF52-AAC1-BDBE-400A-EBFF1BA2A9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 sz="2400" dirty="0"/>
              <a:t>Perspectives on (in)security</a:t>
            </a:r>
            <a:endParaRPr lang="en-NL" altLang="en-NL" sz="2400" dirty="0"/>
          </a:p>
        </p:txBody>
      </p:sp>
      <p:sp>
        <p:nvSpPr>
          <p:cNvPr id="49155" name="Content Placeholder 6">
            <a:extLst>
              <a:ext uri="{FF2B5EF4-FFF2-40B4-BE49-F238E27FC236}">
                <a16:creationId xmlns:a16="http://schemas.microsoft.com/office/drawing/2014/main" id="{82526DEF-BDC1-3BB0-D100-4FB0747982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NL" sz="1800" dirty="0">
                <a:solidFill>
                  <a:schemeClr val="tx1"/>
                </a:solidFill>
              </a:rPr>
              <a:t>We can think about security in terms of</a:t>
            </a:r>
          </a:p>
          <a:p>
            <a:r>
              <a:rPr lang="en-US" altLang="en-NL" sz="1800" dirty="0">
                <a:solidFill>
                  <a:schemeClr val="accent2"/>
                </a:solidFill>
              </a:rPr>
              <a:t>(absence of) security vulnerabilities</a:t>
            </a:r>
          </a:p>
          <a:p>
            <a:pPr marL="457200" lvl="1" indent="0">
              <a:buNone/>
            </a:pPr>
            <a:r>
              <a:rPr lang="en-US" altLang="en-NL" sz="1600" dirty="0"/>
              <a:t>      Eg no buffer overflows or SQLi</a:t>
            </a:r>
          </a:p>
          <a:p>
            <a:r>
              <a:rPr lang="en-US" altLang="en-NL" dirty="0">
                <a:solidFill>
                  <a:schemeClr val="tx1"/>
                </a:solidFill>
              </a:rPr>
              <a:t> </a:t>
            </a:r>
            <a:r>
              <a:rPr lang="en-US" altLang="en-NL" sz="1800" dirty="0">
                <a:solidFill>
                  <a:schemeClr val="accent2"/>
                </a:solidFill>
              </a:rPr>
              <a:t>security requirements  </a:t>
            </a:r>
            <a:endParaRPr lang="en-US" altLang="en-NL" dirty="0">
              <a:solidFill>
                <a:schemeClr val="accent2"/>
              </a:solidFill>
            </a:endParaRPr>
          </a:p>
          <a:p>
            <a:pPr marL="457200" lvl="1" indent="0" algn="just">
              <a:buNone/>
            </a:pPr>
            <a:r>
              <a:rPr lang="en-US" altLang="en-NL" dirty="0">
                <a:solidFill>
                  <a:schemeClr val="tx1"/>
                </a:solidFill>
              </a:rPr>
              <a:t>     </a:t>
            </a:r>
            <a:r>
              <a:rPr lang="en-US" altLang="en-NL" dirty="0">
                <a:solidFill>
                  <a:srgbClr val="009900"/>
                </a:solidFill>
              </a:rPr>
              <a:t>CIA</a:t>
            </a:r>
            <a:r>
              <a:rPr lang="en-US" altLang="en-NL" dirty="0">
                <a:solidFill>
                  <a:schemeClr val="tx1"/>
                </a:solidFill>
              </a:rPr>
              <a:t>: </a:t>
            </a:r>
            <a:r>
              <a:rPr lang="en-US" altLang="en-NL" sz="1600" dirty="0">
                <a:solidFill>
                  <a:srgbClr val="009900"/>
                </a:solidFill>
              </a:rPr>
              <a:t>Confidentiality Integrity Availability</a:t>
            </a:r>
            <a:endParaRPr lang="en-US" altLang="en-NL" dirty="0">
              <a:solidFill>
                <a:srgbClr val="009900"/>
              </a:solidFill>
            </a:endParaRPr>
          </a:p>
          <a:p>
            <a:r>
              <a:rPr lang="en-US" altLang="en-NL" sz="1800" dirty="0">
                <a:solidFill>
                  <a:schemeClr val="accent2"/>
                </a:solidFill>
              </a:rPr>
              <a:t>access control  </a:t>
            </a:r>
            <a:r>
              <a:rPr lang="en-US" altLang="en-NL" sz="1600" dirty="0">
                <a:solidFill>
                  <a:schemeClr val="tx1"/>
                </a:solidFill>
              </a:rPr>
              <a:t>which, in broad sense, includes </a:t>
            </a:r>
            <a:endParaRPr lang="en-US" altLang="en-NL" dirty="0">
              <a:solidFill>
                <a:schemeClr val="tx1"/>
              </a:solidFill>
            </a:endParaRPr>
          </a:p>
          <a:p>
            <a:pPr lvl="2"/>
            <a:r>
              <a:rPr lang="en-US" altLang="en-NL" sz="1600" dirty="0">
                <a:solidFill>
                  <a:srgbClr val="009900"/>
                </a:solidFill>
              </a:rPr>
              <a:t>Authentication</a:t>
            </a:r>
          </a:p>
          <a:p>
            <a:pPr lvl="2"/>
            <a:r>
              <a:rPr lang="en-US" altLang="en-NL" sz="1600" dirty="0" err="1">
                <a:solidFill>
                  <a:srgbClr val="009900"/>
                </a:solidFill>
              </a:rPr>
              <a:t>Autorisation</a:t>
            </a:r>
            <a:r>
              <a:rPr lang="en-US" altLang="en-NL" sz="1600" dirty="0">
                <a:solidFill>
                  <a:schemeClr val="tx1"/>
                </a:solidFill>
              </a:rPr>
              <a:t> – access control in narrow sense</a:t>
            </a:r>
          </a:p>
          <a:p>
            <a:pPr lvl="2"/>
            <a:r>
              <a:rPr lang="en-US" altLang="en-NL" sz="1600" dirty="0">
                <a:solidFill>
                  <a:srgbClr val="009900"/>
                </a:solidFill>
              </a:rPr>
              <a:t>Logging &amp; Monitoring </a:t>
            </a:r>
          </a:p>
          <a:p>
            <a:pPr marL="0" indent="0">
              <a:buNone/>
            </a:pPr>
            <a:r>
              <a:rPr lang="en-US" altLang="en-NL" dirty="0"/>
              <a:t>    </a:t>
            </a:r>
            <a:r>
              <a:rPr lang="en-US" altLang="en-NL" sz="1800" dirty="0"/>
              <a:t>    </a:t>
            </a:r>
            <a:r>
              <a:rPr lang="en-US" altLang="en-NL" sz="1600" dirty="0"/>
              <a:t>AAAA: Authentication </a:t>
            </a:r>
            <a:r>
              <a:rPr lang="en-US" altLang="en-NL" sz="1600" dirty="0" err="1"/>
              <a:t>Autorisation</a:t>
            </a:r>
            <a:r>
              <a:rPr lang="en-US" altLang="en-NL" sz="1600" dirty="0"/>
              <a:t> Auditing &amp; Action</a:t>
            </a:r>
          </a:p>
          <a:p>
            <a:r>
              <a:rPr lang="en-US" altLang="en-NL" sz="1800" dirty="0"/>
              <a:t>An ongoing and never-ending </a:t>
            </a:r>
            <a:r>
              <a:rPr lang="en-US" altLang="en-NL" sz="1800" dirty="0">
                <a:solidFill>
                  <a:schemeClr val="accent2"/>
                </a:solidFill>
              </a:rPr>
              <a:t>process</a:t>
            </a:r>
            <a:r>
              <a:rPr lang="en-US" altLang="en-NL" sz="1800" dirty="0"/>
              <a:t> for developing and maintaining applications with acceptable level of risk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NL" sz="1200" dirty="0"/>
              <a:t> </a:t>
            </a:r>
            <a:endParaRPr lang="en-US" altLang="en-NL" sz="1050" dirty="0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NL" sz="1600" dirty="0"/>
              <a:t>We will come back to </a:t>
            </a:r>
            <a:r>
              <a:rPr lang="en-US" altLang="en-NL" sz="1600" dirty="0">
                <a:solidFill>
                  <a:schemeClr val="accent2"/>
                </a:solidFill>
              </a:rPr>
              <a:t>threat modelling </a:t>
            </a:r>
            <a:r>
              <a:rPr lang="en-US" altLang="en-NL" sz="1600" dirty="0"/>
              <a:t>as proper way to understand security later.</a:t>
            </a:r>
            <a:endParaRPr lang="en-NL" altLang="en-NL" sz="1600" dirty="0"/>
          </a:p>
        </p:txBody>
      </p:sp>
      <p:sp>
        <p:nvSpPr>
          <p:cNvPr id="49156" name="Slide Number Placeholder 4">
            <a:extLst>
              <a:ext uri="{FF2B5EF4-FFF2-40B4-BE49-F238E27FC236}">
                <a16:creationId xmlns:a16="http://schemas.microsoft.com/office/drawing/2014/main" id="{5EE9657B-C24C-C468-85A8-8EAEDBB9EA2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04EEA8C4-DE75-4692-B484-6036481F69FC}" type="slidenum">
              <a:rPr lang="en-GB" altLang="nl-NL" smtClean="0"/>
              <a:pPr/>
              <a:t>19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61993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3">
            <a:extLst>
              <a:ext uri="{FF2B5EF4-FFF2-40B4-BE49-F238E27FC236}">
                <a16:creationId xmlns:a16="http://schemas.microsoft.com/office/drawing/2014/main" id="{9FF00666-532C-2602-B8E7-CDA8EA431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US" sz="2400"/>
              <a:t> EU Cyber Resilience Act (CRA) </a:t>
            </a:r>
            <a:endParaRPr lang="en-GB" altLang="en-US" sz="2400"/>
          </a:p>
        </p:txBody>
      </p:sp>
      <p:sp>
        <p:nvSpPr>
          <p:cNvPr id="27651" name="Content Placeholder 4">
            <a:extLst>
              <a:ext uri="{FF2B5EF4-FFF2-40B4-BE49-F238E27FC236}">
                <a16:creationId xmlns:a16="http://schemas.microsoft.com/office/drawing/2014/main" id="{292E64F3-E7DB-BDEC-871B-AA4CBDAE3B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63625"/>
            <a:ext cx="8207375" cy="5030788"/>
          </a:xfrm>
        </p:spPr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US" sz="1600" dirty="0"/>
              <a:t>Adopted Dec 2024, fully applicable Dec 2027.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US" sz="1600" dirty="0"/>
              <a:t>Reporting obligation comes into force Sept 11 2026.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US" sz="1050" dirty="0"/>
              <a:t>https://digital-strategy.ec.europa.eu/en/policies/cyber-resilience-act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400" dirty="0"/>
          </a:p>
        </p:txBody>
      </p:sp>
      <p:sp>
        <p:nvSpPr>
          <p:cNvPr id="27652" name="Slide Number Placeholder 2">
            <a:extLst>
              <a:ext uri="{FF2B5EF4-FFF2-40B4-BE49-F238E27FC236}">
                <a16:creationId xmlns:a16="http://schemas.microsoft.com/office/drawing/2014/main" id="{4FEF44BC-AEB3-A34E-0DD4-B8CD17D7491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8BAAB329-9CEC-4D16-AA0A-FCE3E7C37460}" type="slidenum">
              <a:rPr lang="en-GB" altLang="nl-NL" smtClean="0"/>
              <a:pPr/>
              <a:t>20</a:t>
            </a:fld>
            <a:endParaRPr lang="en-GB" altLang="nl-NL"/>
          </a:p>
        </p:txBody>
      </p:sp>
      <p:pic>
        <p:nvPicPr>
          <p:cNvPr id="27653" name="Picture 9">
            <a:extLst>
              <a:ext uri="{FF2B5EF4-FFF2-40B4-BE49-F238E27FC236}">
                <a16:creationId xmlns:a16="http://schemas.microsoft.com/office/drawing/2014/main" id="{DE5F3876-88DC-8D8B-F922-E5ED195EC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81" y="1063625"/>
            <a:ext cx="3602037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F21517-5C2B-28E3-53E1-AAAD05658843}"/>
              </a:ext>
            </a:extLst>
          </p:cNvPr>
          <p:cNvSpPr txBox="1"/>
          <p:nvPr/>
        </p:nvSpPr>
        <p:spPr>
          <a:xfrm>
            <a:off x="1835696" y="3408476"/>
            <a:ext cx="5207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800">
                <a:solidFill>
                  <a:schemeClr val="tx1"/>
                </a:solidFill>
                <a:latin typeface="+mn-lt"/>
              </a:rPr>
              <a:t>“</a:t>
            </a:r>
            <a:r>
              <a:rPr lang="en-US" sz="1800">
                <a:solidFill>
                  <a:schemeClr val="tx1"/>
                </a:solidFill>
                <a:latin typeface="+mn-lt"/>
              </a:rPr>
              <a:t>Products with digital elements shall</a:t>
            </a:r>
            <a:br>
              <a:rPr lang="en-US" sz="1800">
                <a:solidFill>
                  <a:schemeClr val="tx1"/>
                </a:solidFill>
                <a:latin typeface="+mn-lt"/>
              </a:rPr>
            </a:br>
            <a:r>
              <a:rPr lang="en-US" sz="1800">
                <a:solidFill>
                  <a:schemeClr val="tx1"/>
                </a:solidFill>
                <a:latin typeface="+mn-lt"/>
              </a:rPr>
              <a:t>  be made available on the market </a:t>
            </a:r>
            <a:br>
              <a:rPr lang="en-US" sz="1800">
                <a:solidFill>
                  <a:schemeClr val="tx1"/>
                </a:solidFill>
                <a:latin typeface="+mn-lt"/>
              </a:rPr>
            </a:br>
            <a:r>
              <a:rPr lang="en-US" sz="180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800" i="1">
                <a:solidFill>
                  <a:schemeClr val="accent2"/>
                </a:solidFill>
                <a:latin typeface="+mn-lt"/>
              </a:rPr>
              <a:t>without known exploitable vulnerabilities</a:t>
            </a:r>
            <a:r>
              <a:rPr lang="en-US" sz="1800">
                <a:solidFill>
                  <a:schemeClr val="tx1"/>
                </a:solidFill>
                <a:latin typeface="+mn-lt"/>
              </a:rPr>
              <a:t> “</a:t>
            </a:r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41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>
            <a:extLst>
              <a:ext uri="{FF2B5EF4-FFF2-40B4-BE49-F238E27FC236}">
                <a16:creationId xmlns:a16="http://schemas.microsoft.com/office/drawing/2014/main" id="{D624365F-B924-8DAC-C354-0EAF8C169C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sz="4400" dirty="0"/>
              <a:t>Root causes of the problem</a:t>
            </a: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40CE1957-7843-6F20-4B62-3A811A56DE46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930650"/>
            <a:ext cx="6400800" cy="1752600"/>
          </a:xfrm>
        </p:spPr>
        <p:txBody>
          <a:bodyPr lIns="0" tIns="0" rIns="0" bIns="0" anchor="ctr"/>
          <a:lstStyle/>
          <a:p>
            <a:pPr marL="0" indent="0" algn="ctr" eaLnBrk="1" hangingPunct="1">
              <a:buFont typeface="Times New Roman" panose="02020603050405020304" pitchFamily="18" charset="0"/>
              <a:buNone/>
            </a:pPr>
            <a:endParaRPr lang="en-US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5D02D-651E-9D47-D761-B67D734D1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5">
            <a:extLst>
              <a:ext uri="{FF2B5EF4-FFF2-40B4-BE49-F238E27FC236}">
                <a16:creationId xmlns:a16="http://schemas.microsoft.com/office/drawing/2014/main" id="{35CA4100-4DAE-55C9-5FAE-B9D5E40416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 sz="2400"/>
              <a:t>Why can software nearly always be hacked?</a:t>
            </a:r>
            <a:endParaRPr lang="en-NL" altLang="en-NL" sz="24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DEF77A-408C-5869-41EF-C0B8BFE13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Specific causes for software</a:t>
            </a: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Complexity  =&gt;  bugs inevitable</a:t>
            </a:r>
          </a:p>
          <a:p>
            <a:pPr marL="457200" lvl="1" indent="0">
              <a:buNone/>
              <a:defRPr/>
            </a:pPr>
            <a:r>
              <a:rPr lang="en-US" sz="1600" dirty="0">
                <a:solidFill>
                  <a:schemeClr val="tx2"/>
                </a:solidFill>
              </a:rPr>
              <a:t>Software is the most complex artefact created humankind</a:t>
            </a: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Way in which digital systems fail</a:t>
            </a:r>
          </a:p>
          <a:p>
            <a:pPr marL="457200" lvl="1" indent="0">
              <a:buNone/>
              <a:defRPr/>
            </a:pPr>
            <a:r>
              <a:rPr lang="en-US" sz="1600" dirty="0">
                <a:solidFill>
                  <a:schemeClr val="tx2"/>
                </a:solidFill>
              </a:rPr>
              <a:t>A single bit flip can totally change </a:t>
            </a:r>
            <a:r>
              <a:rPr lang="en-US" sz="1600" dirty="0" err="1">
                <a:solidFill>
                  <a:schemeClr val="tx2"/>
                </a:solidFill>
              </a:rPr>
              <a:t>behaviour</a:t>
            </a:r>
            <a:endParaRPr lang="en-US" sz="1600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Programmability</a:t>
            </a:r>
          </a:p>
          <a:p>
            <a:pPr marL="457200" lvl="1" indent="0">
              <a:buNone/>
              <a:defRPr/>
            </a:pPr>
            <a:r>
              <a:rPr lang="en-US" sz="1600" dirty="0">
                <a:solidFill>
                  <a:schemeClr val="tx2"/>
                </a:solidFill>
              </a:rPr>
              <a:t>Attackers can re-program devices for their purposes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sz="1800" dirty="0"/>
              <a:t>Generic problems, not just for software</a:t>
            </a: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People choosing functionality over security</a:t>
            </a: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Lack of awareness &amp; knowledge</a:t>
            </a:r>
          </a:p>
          <a:p>
            <a:pPr>
              <a:defRPr/>
            </a:pPr>
            <a:endParaRPr lang="en-NL" dirty="0"/>
          </a:p>
        </p:txBody>
      </p:sp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BB4A5FAB-EFC3-DD6A-5AE7-8210FD7206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75BBA1F1-DF1B-4D56-B7C0-99DE0A6FD07C}" type="slidenum">
              <a:rPr lang="en-GB" altLang="nl-NL" smtClean="0"/>
              <a:pPr/>
              <a:t>22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22252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>
            <a:extLst>
              <a:ext uri="{FF2B5EF4-FFF2-40B4-BE49-F238E27FC236}">
                <a16:creationId xmlns:a16="http://schemas.microsoft.com/office/drawing/2014/main" id="{C4247A80-C233-AAD4-19FE-68F8811B43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nl-NL" dirty="0"/>
              <a:t>Root cause: security vs functionality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FC296B6-C3E2-5279-FEE3-309040A123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7150" indent="0" eaLnBrk="1" hangingPunct="1"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>
                <a:solidFill>
                  <a:srgbClr val="009900"/>
                </a:solidFill>
              </a:rPr>
              <a:t>Primary goal</a:t>
            </a:r>
            <a:r>
              <a:rPr lang="en-US" altLang="nl-NL"/>
              <a:t> of software is </a:t>
            </a:r>
            <a:r>
              <a:rPr lang="en-US" altLang="nl-NL">
                <a:solidFill>
                  <a:srgbClr val="009900"/>
                </a:solidFill>
              </a:rPr>
              <a:t>providing functionality &amp; services</a:t>
            </a:r>
            <a:endParaRPr lang="en-US" altLang="nl-NL"/>
          </a:p>
          <a:p>
            <a:pPr marL="57150" indent="0" eaLnBrk="1" hangingPunct="1">
              <a:buClr>
                <a:srgbClr val="009900"/>
              </a:buClr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>
                <a:solidFill>
                  <a:srgbClr val="3333CC"/>
                </a:solidFill>
              </a:rPr>
              <a:t>Managing</a:t>
            </a:r>
            <a:r>
              <a:rPr lang="en-US" altLang="nl-NL"/>
              <a:t> associated</a:t>
            </a:r>
            <a:r>
              <a:rPr lang="en-US" altLang="nl-NL">
                <a:solidFill>
                  <a:srgbClr val="3333CC"/>
                </a:solidFill>
              </a:rPr>
              <a:t> risks</a:t>
            </a:r>
            <a:r>
              <a:rPr lang="en-US" altLang="nl-NL"/>
              <a:t> is a secondary concern</a:t>
            </a:r>
          </a:p>
          <a:p>
            <a:pPr marL="741363" lvl="1" indent="-284163" eaLnBrk="1" hangingPunct="1">
              <a:buFont typeface="Comic Sans MS" panose="030F0702030302020204" pitchFamily="6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 sz="2000"/>
          </a:p>
          <a:p>
            <a:pPr marL="0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/>
              <a:t>Here there is often a trade-off - or even conflict - between </a:t>
            </a:r>
          </a:p>
          <a:p>
            <a:pPr marL="341313" indent="-284163" eaLnBrk="1" hangingPunct="1">
              <a:buFont typeface="Comic Sans MS" panose="030F0702030302020204" pitchFamily="6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/>
              <a:t>security</a:t>
            </a:r>
          </a:p>
          <a:p>
            <a:pPr marL="341313" indent="-284163" eaLnBrk="1" hangingPunct="1">
              <a:buFont typeface="Comic Sans MS" panose="030F0702030302020204" pitchFamily="6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/>
              <a:t>functionality, convenience, speed, …</a:t>
            </a:r>
          </a:p>
          <a:p>
            <a:pPr marL="341313" indent="-341313" eaLnBrk="1" hangingPunct="1"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/>
              <a:t>then security typically looses out</a:t>
            </a:r>
          </a:p>
          <a:p>
            <a:pPr marL="341313" indent="-341313" eaLnBrk="1" hangingPunct="1"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/>
          </a:p>
          <a:p>
            <a:pPr eaLnBrk="1" hangingPunct="1">
              <a:buClrTx/>
              <a:buSzTx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sz="1800"/>
              <a:t>Users complain about missing features or broken functionality, but not about insecurity</a:t>
            </a:r>
          </a:p>
          <a:p>
            <a:pPr eaLnBrk="1" hangingPunct="1">
              <a:buClrTx/>
              <a:buSzTx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sz="1800"/>
              <a:t>Developers like adding features, not thinking about security</a:t>
            </a:r>
          </a:p>
          <a:p>
            <a:pPr lvl="2" eaLnBrk="1" hangingPunct="1">
              <a:spcBef>
                <a:spcPts val="500"/>
              </a:spcBef>
              <a:buFont typeface="Comic Sans MS" panose="030F0702030302020204" pitchFamily="6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altLang="nl-NL"/>
          </a:p>
        </p:txBody>
      </p:sp>
      <p:sp>
        <p:nvSpPr>
          <p:cNvPr id="35844" name="Tijdelijke aanduiding voor dianummer 2">
            <a:extLst>
              <a:ext uri="{FF2B5EF4-FFF2-40B4-BE49-F238E27FC236}">
                <a16:creationId xmlns:a16="http://schemas.microsoft.com/office/drawing/2014/main" id="{48512DBB-9263-A09E-15F6-354DA49B78A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FD728F3-5C8E-4A6D-BBFC-FE18B91001E7}" type="slidenum">
              <a:rPr lang="en-GB" altLang="nl-NL" smtClean="0"/>
              <a:pPr/>
              <a:t>23</a:t>
            </a:fld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>
            <a:extLst>
              <a:ext uri="{FF2B5EF4-FFF2-40B4-BE49-F238E27FC236}">
                <a16:creationId xmlns:a16="http://schemas.microsoft.com/office/drawing/2014/main" id="{940BE9E8-6ACC-132E-4CA7-84FBB19C58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sz="2400" dirty="0"/>
              <a:t>Audience poll – C(++)</a:t>
            </a:r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10261E52-5808-724A-D42B-427BF8BB55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1313" indent="-341313" eaLnBrk="1" hangingPunct="1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i="1"/>
              <a:t>Did you ever take a course on C(++) programming ?</a:t>
            </a:r>
          </a:p>
          <a:p>
            <a:pPr marL="341313" indent="-341313" eaLnBrk="1" hangingPunct="1">
              <a:buFont typeface="Comic Sans MS" pitchFamily="66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i="1"/>
              <a:t>Were you taught  C(++) </a:t>
            </a:r>
            <a:r>
              <a:rPr lang="en-US" i="1"/>
              <a:t>as a first programming language?</a:t>
            </a:r>
            <a:endParaRPr lang="en-GB" i="1"/>
          </a:p>
          <a:p>
            <a:pPr marL="341313" indent="-341313" eaLnBrk="1" hangingPunct="1">
              <a:buFont typeface="Comic Sans MS" pitchFamily="66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i="1"/>
              <a:t>Did this these courses </a:t>
            </a:r>
          </a:p>
          <a:p>
            <a:pPr marL="741363" lvl="1" indent="-341313" eaLnBrk="1" hangingPunct="1">
              <a:buFont typeface="Comic Sans MS" pitchFamily="66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sz="2000" i="1"/>
              <a:t>warn about buffer overflows?</a:t>
            </a:r>
          </a:p>
          <a:p>
            <a:pPr marL="741363" lvl="1" indent="-341313" eaLnBrk="1" hangingPunct="1">
              <a:buFont typeface="Comic Sans MS" pitchFamily="66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i="1"/>
              <a:t>explain why  </a:t>
            </a:r>
            <a:r>
              <a:rPr lang="en-US" sz="2000" b="1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(s</a:t>
            </a:r>
            <a:r>
              <a:rPr lang="en-US" sz="2000" b="1" i="1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000" i="1"/>
              <a:t> can be insecure?   </a:t>
            </a:r>
          </a:p>
          <a:p>
            <a:pPr marL="741363" lvl="1" indent="-341313" eaLnBrk="1" hangingPunct="1">
              <a:buFont typeface="Comic Sans MS" pitchFamily="66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i="1"/>
              <a:t>explain how to avoid such problems?</a:t>
            </a:r>
            <a:endParaRPr lang="en-US" sz="2200" i="1"/>
          </a:p>
          <a:p>
            <a:pPr marL="741363" lvl="1" indent="-284163" eaLnBrk="1" hangingPunct="1">
              <a:buFont typeface="Comic Sans MS" pitchFamily="66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en-GB"/>
          </a:p>
          <a:p>
            <a:pPr marL="341313" indent="-341313" eaLnBrk="1" hangingPunct="1"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/>
              <a:t>Major causes of problems are</a:t>
            </a:r>
          </a:p>
          <a:p>
            <a:pPr marL="341313" indent="-341313" eaLnBrk="1" hangingPunct="1">
              <a:buClr>
                <a:srgbClr val="3333CC"/>
              </a:buClr>
              <a:buFont typeface="Comic Sans MS" pitchFamily="66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>
                <a:solidFill>
                  <a:srgbClr val="3333CC"/>
                </a:solidFill>
              </a:rPr>
              <a:t>lack of awareness</a:t>
            </a:r>
          </a:p>
          <a:p>
            <a:pPr marL="341313" indent="-341313" eaLnBrk="1" hangingPunct="1">
              <a:buClr>
                <a:srgbClr val="3333CC"/>
              </a:buClr>
              <a:buFont typeface="Comic Sans MS" pitchFamily="66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>
                <a:solidFill>
                  <a:srgbClr val="3333CC"/>
                </a:solidFill>
              </a:rPr>
              <a:t>lack of knowledge</a:t>
            </a:r>
          </a:p>
          <a:p>
            <a:pPr marL="341313" indent="-341313" eaLnBrk="1" hangingPunct="1">
              <a:buClr>
                <a:srgbClr val="3333CC"/>
              </a:buClr>
              <a:buFont typeface="Comic Sans MS" pitchFamily="66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>
                <a:solidFill>
                  <a:srgbClr val="3333CC"/>
                </a:solidFill>
              </a:rPr>
              <a:t>irresponsible teaching of dangerous programming languages &amp; practices</a:t>
            </a:r>
            <a:endParaRPr lang="en-GB">
              <a:solidFill>
                <a:srgbClr val="3333CC"/>
              </a:solidFill>
            </a:endParaRPr>
          </a:p>
        </p:txBody>
      </p:sp>
      <p:sp>
        <p:nvSpPr>
          <p:cNvPr id="31748" name="Tijdelijke aanduiding voor dianummer 1">
            <a:extLst>
              <a:ext uri="{FF2B5EF4-FFF2-40B4-BE49-F238E27FC236}">
                <a16:creationId xmlns:a16="http://schemas.microsoft.com/office/drawing/2014/main" id="{76E5D89C-2DF9-AEEB-6AE9-AC7D7BB8EB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6C685B1-15F9-4E6D-AE00-45088AC1FBDD}" type="slidenum">
              <a:rPr lang="en-GB" altLang="nl-NL" smtClean="0"/>
              <a:pPr/>
              <a:t>24</a:t>
            </a:fld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8975E-E840-0464-F5E2-5E2DEDA53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>
            <a:extLst>
              <a:ext uri="{FF2B5EF4-FFF2-40B4-BE49-F238E27FC236}">
                <a16:creationId xmlns:a16="http://schemas.microsoft.com/office/drawing/2014/main" id="{7AD01CFC-B029-7657-DA72-20F7B58D48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sz="2400" dirty="0"/>
              <a:t>Audience poll – C++</a:t>
            </a:r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CD4209E6-CE59-DFBD-7E14-304221C623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1313" indent="-341313" eaLnBrk="1" hangingPunct="1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i="1" dirty="0"/>
              <a:t>Do you know C++?</a:t>
            </a:r>
          </a:p>
          <a:p>
            <a:pPr marL="341313" indent="-341313" eaLnBrk="1" hangingPunct="1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i="1" dirty="0"/>
              <a:t>Did you ever take a course on C++ programming ?</a:t>
            </a:r>
          </a:p>
          <a:p>
            <a:pPr marL="341313" indent="-341313" eaLnBrk="1" hangingPunct="1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i="1" dirty="0"/>
              <a:t>Do you know about smart pointers in C++? </a:t>
            </a:r>
          </a:p>
          <a:p>
            <a:pPr marL="0" indent="0" eaLnBrk="1" hangingPunct="1"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en-US" sz="2000" i="1" dirty="0"/>
          </a:p>
        </p:txBody>
      </p:sp>
      <p:sp>
        <p:nvSpPr>
          <p:cNvPr id="31748" name="Tijdelijke aanduiding voor dianummer 1">
            <a:extLst>
              <a:ext uri="{FF2B5EF4-FFF2-40B4-BE49-F238E27FC236}">
                <a16:creationId xmlns:a16="http://schemas.microsoft.com/office/drawing/2014/main" id="{CC7E335A-66CB-9705-91E6-D38DA61B74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6C685B1-15F9-4E6D-AE00-45088AC1FBDD}" type="slidenum">
              <a:rPr lang="en-GB" altLang="nl-NL" smtClean="0"/>
              <a:pPr/>
              <a:t>25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4650954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>
            <a:extLst>
              <a:ext uri="{FF2B5EF4-FFF2-40B4-BE49-F238E27FC236}">
                <a16:creationId xmlns:a16="http://schemas.microsoft.com/office/drawing/2014/main" id="{B4EA53D3-2D45-659A-7C37-74A99CE0B9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sz="2400" dirty="0"/>
              <a:t>Audience poll – web applications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289B50-95D1-D96F-050B-A933E2381D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1313" indent="-341313" eaLnBrk="1" hangingPunct="1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i="1" dirty="0"/>
              <a:t>Did you ever build a web-application?</a:t>
            </a:r>
          </a:p>
          <a:p>
            <a:pPr marL="741363" lvl="1" indent="-284163" eaLnBrk="1" hangingPunct="1">
              <a:buFont typeface="Comic Sans MS" pitchFamily="66" charset="0"/>
              <a:buChar char="–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sz="2000" i="1" dirty="0"/>
              <a:t>in which programming languages?</a:t>
            </a:r>
          </a:p>
          <a:p>
            <a:pPr marL="341313" indent="-284163" eaLnBrk="1" hangingPunct="1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i="1" dirty="0"/>
              <a:t>Do you know the secure way of doing a SQL query in this language (i.e. to prevent SQL injection)?</a:t>
            </a:r>
          </a:p>
          <a:p>
            <a:pPr marL="341313" indent="-284163" eaLnBrk="1" hangingPunct="1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i="1" dirty="0"/>
              <a:t>Did you use JavaScript ?</a:t>
            </a:r>
          </a:p>
          <a:p>
            <a:pPr marL="741363" lvl="1" indent="-284163" eaLnBrk="1" hangingPunct="1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i="1" dirty="0"/>
              <a:t>If so, why not TypeScript?</a:t>
            </a:r>
          </a:p>
          <a:p>
            <a:pPr marL="341313" indent="-284163" eaLnBrk="1" hangingPunct="1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en-GB" i="1" dirty="0"/>
          </a:p>
          <a:p>
            <a:pPr marL="341313" indent="-341313" eaLnBrk="1" hangingPunct="1"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dirty="0"/>
              <a:t>Major causes of problems are</a:t>
            </a:r>
          </a:p>
          <a:p>
            <a:pPr marL="341313" indent="-341313" eaLnBrk="1" hangingPunct="1">
              <a:buClr>
                <a:srgbClr val="3333CC"/>
              </a:buClr>
              <a:buFont typeface="Comic Sans MS" pitchFamily="66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dirty="0">
                <a:solidFill>
                  <a:srgbClr val="3333CC"/>
                </a:solidFill>
              </a:rPr>
              <a:t>lack of awareness</a:t>
            </a:r>
          </a:p>
          <a:p>
            <a:pPr marL="341313" indent="-341313" eaLnBrk="1" hangingPunct="1">
              <a:buClr>
                <a:srgbClr val="3333CC"/>
              </a:buClr>
              <a:buFont typeface="Comic Sans MS" pitchFamily="66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GB" dirty="0">
                <a:solidFill>
                  <a:srgbClr val="3333CC"/>
                </a:solidFill>
              </a:rPr>
              <a:t>lack of knowledge</a:t>
            </a:r>
            <a:endParaRPr lang="en-GB" dirty="0">
              <a:solidFill>
                <a:srgbClr val="FF0000"/>
              </a:solidFill>
            </a:endParaRPr>
          </a:p>
          <a:p>
            <a:pPr marL="741363" lvl="1" indent="-284163" eaLnBrk="1" hangingPunct="1">
              <a:buClr>
                <a:srgbClr val="FF0000"/>
              </a:buClr>
              <a:buFont typeface="Comic Sans MS" pitchFamily="66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3796" name="Tijdelijke aanduiding voor dianummer 2">
            <a:extLst>
              <a:ext uri="{FF2B5EF4-FFF2-40B4-BE49-F238E27FC236}">
                <a16:creationId xmlns:a16="http://schemas.microsoft.com/office/drawing/2014/main" id="{822C2A8F-E5A5-C497-1979-F5AE7DE328F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3BCD7852-46ED-4093-B6C3-6C18D1A7BC8C}" type="slidenum">
              <a:rPr lang="en-GB" altLang="nl-NL" smtClean="0"/>
              <a:pPr/>
              <a:t>26</a:t>
            </a:fld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39A20-DFAC-1C2D-1821-24937F543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5">
            <a:extLst>
              <a:ext uri="{FF2B5EF4-FFF2-40B4-BE49-F238E27FC236}">
                <a16:creationId xmlns:a16="http://schemas.microsoft.com/office/drawing/2014/main" id="{1D5FC046-92DF-B6BF-2C46-7A0914C6AC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/>
              <a:t>Root cause: </a:t>
            </a:r>
            <a:r>
              <a:rPr lang="en-US" altLang="en-NL" sz="4800" baseline="-25000">
                <a:latin typeface="Pieces NFI" panose="02000000000000000000" pitchFamily="2" charset="0"/>
              </a:rPr>
              <a:t>complexity</a:t>
            </a:r>
            <a:endParaRPr lang="en-NL" altLang="en-NL" baseline="-25000">
              <a:latin typeface="Pieces NFI" panose="02000000000000000000" pitchFamily="2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1C5AE7F-0A87-7D1E-6BEF-43FC4903B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dirty="0"/>
              <a:t>A complex system is hard to </a:t>
            </a: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design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implement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configure</a:t>
            </a: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use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making security flaws more likely in each of these phases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Complexity of software itself is bad, but so is complexity in</a:t>
            </a: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programming languages </a:t>
            </a:r>
            <a:r>
              <a:rPr lang="en-US" dirty="0">
                <a:solidFill>
                  <a:schemeClr val="tx1"/>
                </a:solidFill>
              </a:rPr>
              <a:t>and their APIs</a:t>
            </a:r>
          </a:p>
          <a:p>
            <a:pPr>
              <a:defRPr/>
            </a:pPr>
            <a:r>
              <a:rPr lang="en-US" dirty="0">
                <a:solidFill>
                  <a:schemeClr val="accent2"/>
                </a:solidFill>
              </a:rPr>
              <a:t>‘platforms’  - i.e. OS, browser, ,.. </a:t>
            </a:r>
            <a:r>
              <a:rPr lang="en-US" dirty="0">
                <a:solidFill>
                  <a:schemeClr val="tx1"/>
                </a:solidFill>
              </a:rPr>
              <a:t>- and their APIs</a:t>
            </a: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input languages </a:t>
            </a:r>
            <a:r>
              <a:rPr lang="en-US" sz="1800" dirty="0"/>
              <a:t>(HTML, PDF, JPEG, …) </a:t>
            </a:r>
            <a:br>
              <a:rPr lang="en-US" sz="1800" dirty="0"/>
            </a:br>
            <a:r>
              <a:rPr lang="en-US" sz="1800" dirty="0"/>
              <a:t>      </a:t>
            </a:r>
            <a:r>
              <a:rPr lang="en-US" dirty="0"/>
              <a:t>and </a:t>
            </a:r>
            <a:r>
              <a:rPr lang="en-US" dirty="0">
                <a:solidFill>
                  <a:schemeClr val="accent2"/>
                </a:solidFill>
              </a:rPr>
              <a:t>protocols</a:t>
            </a:r>
            <a:r>
              <a:rPr lang="en-US" dirty="0"/>
              <a:t> </a:t>
            </a:r>
            <a:r>
              <a:rPr lang="en-US" sz="1800" dirty="0"/>
              <a:t>(TLS, OAuth2, … ) </a:t>
            </a:r>
          </a:p>
          <a:p>
            <a:pPr marL="0" indent="0">
              <a:buNone/>
              <a:defRPr/>
            </a:pPr>
            <a:r>
              <a:rPr lang="en-US" sz="1800" dirty="0"/>
              <a:t>that software is built on/with.</a:t>
            </a:r>
            <a:endParaRPr 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dirty="0"/>
          </a:p>
        </p:txBody>
      </p:sp>
      <p:sp>
        <p:nvSpPr>
          <p:cNvPr id="44036" name="Slide Number Placeholder 4">
            <a:extLst>
              <a:ext uri="{FF2B5EF4-FFF2-40B4-BE49-F238E27FC236}">
                <a16:creationId xmlns:a16="http://schemas.microsoft.com/office/drawing/2014/main" id="{42D2057D-B7E0-699A-4409-9FE39586420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08CAB0D-F622-4394-838B-DB74FD2F6C3B}" type="slidenum">
              <a:rPr lang="en-GB" altLang="nl-NL" smtClean="0"/>
              <a:pPr/>
              <a:t>27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1928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DDD6A-6040-7CAE-3E04-AADF7C460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7">
            <a:extLst>
              <a:ext uri="{FF2B5EF4-FFF2-40B4-BE49-F238E27FC236}">
                <a16:creationId xmlns:a16="http://schemas.microsoft.com/office/drawing/2014/main" id="{7A3594CA-9AF2-2657-D32D-40A6E28E75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371" y="2565400"/>
            <a:ext cx="7770813" cy="1367656"/>
          </a:xfrm>
        </p:spPr>
        <p:txBody>
          <a:bodyPr/>
          <a:lstStyle/>
          <a:p>
            <a:r>
              <a:rPr lang="en-US" altLang="en-NL" sz="4400" dirty="0"/>
              <a:t>The solution to the problem</a:t>
            </a:r>
            <a:br>
              <a:rPr lang="en-US" altLang="en-NL" sz="4400" dirty="0"/>
            </a:br>
            <a:br>
              <a:rPr lang="en-US" altLang="en-NL" sz="4400" dirty="0"/>
            </a:br>
            <a:r>
              <a:rPr lang="en-US" altLang="en-NL" dirty="0"/>
              <a:t>How do we make software (more) secure? </a:t>
            </a:r>
            <a:endParaRPr lang="en-NL" altLang="en-NL" sz="4400" dirty="0"/>
          </a:p>
        </p:txBody>
      </p:sp>
    </p:spTree>
    <p:extLst>
      <p:ext uri="{BB962C8B-B14F-4D97-AF65-F5344CB8AC3E}">
        <p14:creationId xmlns:p14="http://schemas.microsoft.com/office/powerpoint/2010/main" val="15136272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9367CF4C-69F3-08D0-5015-7ECFC2DB2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/>
              <a:t>Birth of software security: early 2000s</a:t>
            </a:r>
            <a:endParaRPr lang="en-GB" altLang="en-US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8D2802-4467-891F-F0DA-E78C7EB6C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7763"/>
            <a:ext cx="8224838" cy="431604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1800" dirty="0">
                <a:solidFill>
                  <a:schemeClr val="tx1"/>
                </a:solidFill>
              </a:rPr>
              <a:t>IT community realises that  </a:t>
            </a:r>
            <a:r>
              <a:rPr lang="en-GB" sz="1800" dirty="0">
                <a:solidFill>
                  <a:schemeClr val="accent2"/>
                </a:solidFill>
              </a:rPr>
              <a:t>(cyber)security is becoming a problem   </a:t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and  </a:t>
            </a:r>
            <a:r>
              <a:rPr lang="en-GB" sz="1800" dirty="0">
                <a:solidFill>
                  <a:schemeClr val="accent2"/>
                </a:solidFill>
              </a:rPr>
              <a:t>software is ‘to blame’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sz="300" dirty="0"/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CFDDCA73-DA9D-3D7C-9195-C5C7C9531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89" y="2053343"/>
            <a:ext cx="4849765" cy="337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0F9374-7BDB-4C82-E285-31591AF4A671}"/>
              </a:ext>
            </a:extLst>
          </p:cNvPr>
          <p:cNvSpPr txBox="1"/>
          <p:nvPr/>
        </p:nvSpPr>
        <p:spPr>
          <a:xfrm>
            <a:off x="1691681" y="2924943"/>
            <a:ext cx="3096344" cy="14773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800" dirty="0">
                <a:solidFill>
                  <a:schemeClr val="tx1"/>
                </a:solidFill>
              </a:rPr>
              <a:t>Highest priority for Microsoft:</a:t>
            </a:r>
          </a:p>
          <a:p>
            <a:pPr>
              <a:defRPr/>
            </a:pPr>
            <a:r>
              <a:rPr lang="en-GB" sz="1800" dirty="0">
                <a:solidFill>
                  <a:schemeClr val="tx1"/>
                </a:solidFill>
              </a:rPr>
              <a:t>... trustworthiness ...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tx1"/>
                </a:solidFill>
              </a:rPr>
              <a:t>Availability  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tx1"/>
                </a:solidFill>
              </a:rPr>
              <a:t>Security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tx1"/>
                </a:solidFill>
              </a:rPr>
              <a:t>Privacy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8796A8-AF29-2B05-CE1C-BCD86D7FC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910" y="2000740"/>
            <a:ext cx="2610743" cy="9242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ECA6E51-F1D6-7193-0D6A-B3779A2D8131}"/>
              </a:ext>
            </a:extLst>
          </p:cNvPr>
          <p:cNvSpPr txBox="1"/>
          <p:nvPr/>
        </p:nvSpPr>
        <p:spPr>
          <a:xfrm>
            <a:off x="6156176" y="2994876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founded 2001</a:t>
            </a:r>
            <a:endParaRPr lang="en-GB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7D8AC9-BBC8-A419-C4C8-733897798CC8}"/>
              </a:ext>
            </a:extLst>
          </p:cNvPr>
          <p:cNvSpPr txBox="1"/>
          <p:nvPr/>
        </p:nvSpPr>
        <p:spPr>
          <a:xfrm>
            <a:off x="632260" y="5463645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2002 Email by Bill Gates</a:t>
            </a:r>
            <a:r>
              <a:rPr lang="en-GB" sz="1400" dirty="0">
                <a:solidFill>
                  <a:schemeClr val="tx1"/>
                </a:solidFill>
                <a:latin typeface="+mn-lt"/>
              </a:rPr>
              <a:t> to all Microsoft employees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935D093-DAA8-A793-6132-AD06EB10C46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8400"/>
            <a:ext cx="1903413" cy="455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DB7FBB08-AEC2-411A-AE2F-676563C51504}" type="slidenum">
              <a:rPr lang="en-GB" altLang="nl-NL" smtClean="0"/>
              <a:pPr/>
              <a:t>29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344035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B6AC10A1-0A7F-4AE0-1E51-1313E8A77D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nl-NL" sz="2400" dirty="0"/>
              <a:t>There are no silver bullets!</a:t>
            </a:r>
            <a:endParaRPr lang="en-GB" altLang="nl-NL" sz="2400" dirty="0"/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1930295D-E8F7-57E6-E710-A5BDB496DF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75861" y="1063625"/>
            <a:ext cx="7770813" cy="503078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altLang="nl-NL" dirty="0">
                <a:solidFill>
                  <a:schemeClr val="accent2"/>
                </a:solidFill>
              </a:rPr>
              <a:t>                                                                   No single technology,</a:t>
            </a:r>
          </a:p>
          <a:p>
            <a:pPr marL="0" indent="0">
              <a:buNone/>
              <a:defRPr/>
            </a:pPr>
            <a:r>
              <a:rPr lang="en-US" altLang="nl-NL" dirty="0">
                <a:solidFill>
                  <a:schemeClr val="accent2"/>
                </a:solidFill>
              </a:rPr>
              <a:t>                                                                                       tool,</a:t>
            </a:r>
          </a:p>
          <a:p>
            <a:pPr marL="0" indent="0">
              <a:buNone/>
              <a:defRPr/>
            </a:pPr>
            <a:r>
              <a:rPr lang="en-US" altLang="nl-NL" dirty="0">
                <a:solidFill>
                  <a:schemeClr val="accent2"/>
                </a:solidFill>
              </a:rPr>
              <a:t>                                                                                       feature,</a:t>
            </a:r>
            <a:br>
              <a:rPr lang="en-US" altLang="nl-NL" dirty="0">
                <a:solidFill>
                  <a:schemeClr val="accent2"/>
                </a:solidFill>
              </a:rPr>
            </a:br>
            <a:r>
              <a:rPr lang="en-US" altLang="nl-NL" dirty="0">
                <a:solidFill>
                  <a:schemeClr val="accent2"/>
                </a:solidFill>
              </a:rPr>
              <a:t>                                                                                       …                                                    </a:t>
            </a:r>
          </a:p>
          <a:p>
            <a:pPr marL="0" indent="0">
              <a:buNone/>
              <a:defRPr/>
            </a:pPr>
            <a:r>
              <a:rPr lang="en-US" altLang="nl-NL" dirty="0">
                <a:solidFill>
                  <a:schemeClr val="accent2"/>
                </a:solidFill>
              </a:rPr>
              <a:t>                                                                    will make software secure</a:t>
            </a:r>
          </a:p>
          <a:p>
            <a:pPr marL="0" indent="0">
              <a:buNone/>
              <a:defRPr/>
            </a:pPr>
            <a:endParaRPr lang="en-US" altLang="nl-NL" dirty="0">
              <a:solidFill>
                <a:schemeClr val="accent2"/>
              </a:solidFill>
            </a:endParaRPr>
          </a:p>
          <a:p>
            <a:pPr marL="0" indent="0">
              <a:buNone/>
              <a:defRPr/>
            </a:pPr>
            <a:endParaRPr lang="en-US" altLang="nl-NL" sz="18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Adding </a:t>
            </a:r>
            <a:r>
              <a:rPr lang="en-US" altLang="nl-NL" sz="1800" dirty="0">
                <a:solidFill>
                  <a:srgbClr val="009900"/>
                </a:solidFill>
              </a:rPr>
              <a:t>security features </a:t>
            </a:r>
            <a:r>
              <a:rPr lang="en-US" altLang="nl-NL" sz="1800" dirty="0">
                <a:solidFill>
                  <a:schemeClr val="tx1"/>
                </a:solidFill>
              </a:rPr>
              <a:t>- firewalls, anti-virus, crypto, .. - will not make software secure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US" altLang="nl-NL" dirty="0"/>
              <a:t>“If you think your problem can be solved by cryptography,   </a:t>
            </a:r>
            <a:br>
              <a:rPr lang="en-US" altLang="nl-NL" dirty="0"/>
            </a:br>
            <a:r>
              <a:rPr lang="en-US" altLang="nl-NL" dirty="0"/>
              <a:t>  you do not understand cryptography </a:t>
            </a:r>
            <a:br>
              <a:rPr lang="en-US" altLang="nl-NL" dirty="0"/>
            </a:br>
            <a:r>
              <a:rPr lang="en-US" altLang="nl-NL" dirty="0"/>
              <a:t>  and you do not understand your problem”  [Bruce Schneier]</a:t>
            </a:r>
          </a:p>
          <a:p>
            <a:pPr lvl="1">
              <a:defRPr/>
            </a:pPr>
            <a:endParaRPr lang="en-US" altLang="nl-NL" sz="1000" dirty="0"/>
          </a:p>
          <a:p>
            <a:pPr marL="0" indent="0">
              <a:buNone/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Security is </a:t>
            </a:r>
            <a:r>
              <a:rPr lang="en-US" altLang="nl-NL" sz="1800" dirty="0">
                <a:solidFill>
                  <a:srgbClr val="009900"/>
                </a:solidFill>
              </a:rPr>
              <a:t>emergent property of entire system</a:t>
            </a:r>
            <a:r>
              <a:rPr lang="en-US" altLang="nl-NL" sz="1800" dirty="0">
                <a:solidFill>
                  <a:schemeClr val="tx1"/>
                </a:solidFill>
              </a:rPr>
              <a:t>, </a:t>
            </a:r>
            <a:r>
              <a:rPr lang="en-US" altLang="nl-NL" sz="1800" dirty="0"/>
              <a:t>like </a:t>
            </a:r>
            <a:r>
              <a:rPr lang="en-US" altLang="nl-NL" sz="1800" dirty="0">
                <a:solidFill>
                  <a:schemeClr val="tx1"/>
                </a:solidFill>
              </a:rPr>
              <a:t>quality</a:t>
            </a:r>
            <a:br>
              <a:rPr lang="en-US" altLang="nl-NL" sz="1800" dirty="0">
                <a:solidFill>
                  <a:schemeClr val="tx1"/>
                </a:solidFill>
              </a:rPr>
            </a:br>
            <a:r>
              <a:rPr lang="en-US" altLang="nl-NL" sz="1800" dirty="0">
                <a:solidFill>
                  <a:schemeClr val="tx1"/>
                </a:solidFill>
              </a:rPr>
              <a:t>Or maybe: emergent property of the ongoing </a:t>
            </a:r>
            <a:r>
              <a:rPr lang="en-US" altLang="nl-NL" sz="1800" i="1" dirty="0">
                <a:solidFill>
                  <a:schemeClr val="tx1"/>
                </a:solidFill>
              </a:rPr>
              <a:t>process</a:t>
            </a:r>
            <a:r>
              <a:rPr lang="en-US" altLang="nl-NL" sz="1800" dirty="0">
                <a:solidFill>
                  <a:schemeClr val="tx1"/>
                </a:solidFill>
              </a:rPr>
              <a:t>?</a:t>
            </a:r>
          </a:p>
          <a:p>
            <a:pPr lvl="1">
              <a:defRPr/>
            </a:pPr>
            <a:endParaRPr lang="en-US" altLang="nl-NL" dirty="0">
              <a:solidFill>
                <a:schemeClr val="tx1"/>
              </a:solidFill>
            </a:endParaRPr>
          </a:p>
          <a:p>
            <a:pPr>
              <a:buFont typeface="Times New Roman" panose="02020603050405020304" pitchFamily="18" charset="0"/>
              <a:buNone/>
              <a:defRPr/>
            </a:pPr>
            <a:endParaRPr lang="en-GB" altLang="nl-NL" dirty="0"/>
          </a:p>
        </p:txBody>
      </p:sp>
      <p:sp>
        <p:nvSpPr>
          <p:cNvPr id="30724" name="Tijdelijke aanduiding voor dianummer 1">
            <a:extLst>
              <a:ext uri="{FF2B5EF4-FFF2-40B4-BE49-F238E27FC236}">
                <a16:creationId xmlns:a16="http://schemas.microsoft.com/office/drawing/2014/main" id="{3A527C01-EAF0-CC26-B482-09D896268A1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0A909040-1F10-46E0-87B7-760B1510A02B}" type="slidenum">
              <a:rPr lang="en-GB" altLang="nl-NL" smtClean="0"/>
              <a:pPr/>
              <a:t>30</a:t>
            </a:fld>
            <a:endParaRPr lang="en-GB" altLang="nl-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7734B5-1AD2-925D-B4FA-D154F437F4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13" t="15787" r="8263" b="16967"/>
          <a:stretch>
            <a:fillRect/>
          </a:stretch>
        </p:blipFill>
        <p:spPr>
          <a:xfrm>
            <a:off x="971600" y="1077328"/>
            <a:ext cx="3865691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98B265F6-BEB9-E574-E118-55DA7AFB4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nl-NL" sz="2400" dirty="0"/>
              <a:t>How do we make software more secure?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22A26055-1106-0CE0-0620-A04F65C6E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nl-NL" sz="2000" dirty="0">
                <a:solidFill>
                  <a:schemeClr val="accent2"/>
                </a:solidFill>
              </a:rPr>
              <a:t>Knowledge about common problems &amp; mistakes is crucial  </a:t>
            </a:r>
          </a:p>
          <a:p>
            <a:pPr lvl="1">
              <a:defRPr/>
            </a:pPr>
            <a:r>
              <a:rPr lang="en-US" altLang="nl-NL" sz="1800" dirty="0">
                <a:solidFill>
                  <a:schemeClr val="tx2"/>
                </a:solidFill>
              </a:rPr>
              <a:t>These depends on </a:t>
            </a:r>
            <a:r>
              <a:rPr lang="en-US" altLang="nl-NL" sz="1800" dirty="0">
                <a:solidFill>
                  <a:srgbClr val="008000"/>
                </a:solidFill>
              </a:rPr>
              <a:t>programming language, the </a:t>
            </a:r>
            <a:r>
              <a:rPr lang="en-US" altLang="nl-NL" dirty="0">
                <a:solidFill>
                  <a:srgbClr val="008000"/>
                </a:solidFill>
              </a:rPr>
              <a:t>‘</a:t>
            </a:r>
            <a:r>
              <a:rPr lang="en-US" altLang="nl-NL" sz="1800" dirty="0">
                <a:solidFill>
                  <a:srgbClr val="008000"/>
                </a:solidFill>
              </a:rPr>
              <a:t>platform</a:t>
            </a:r>
            <a:r>
              <a:rPr lang="en-US" altLang="nl-NL" dirty="0">
                <a:solidFill>
                  <a:srgbClr val="008000"/>
                </a:solidFill>
              </a:rPr>
              <a:t>’</a:t>
            </a:r>
            <a:r>
              <a:rPr lang="en-US" altLang="nl-NL" sz="1800" dirty="0">
                <a:solidFill>
                  <a:srgbClr val="008000"/>
                </a:solidFill>
              </a:rPr>
              <a:t>, APIs &amp; technologies used, </a:t>
            </a:r>
            <a:r>
              <a:rPr lang="en-US" altLang="nl-NL" dirty="0">
                <a:solidFill>
                  <a:schemeClr val="tx2"/>
                </a:solidFill>
              </a:rPr>
              <a:t>…</a:t>
            </a:r>
            <a:endParaRPr lang="en-US" altLang="nl-NL" sz="1800" dirty="0">
              <a:solidFill>
                <a:srgbClr val="008000"/>
              </a:solidFill>
            </a:endParaRPr>
          </a:p>
          <a:p>
            <a:pPr lvl="1"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There is LOTS of info available on this nowadays</a:t>
            </a:r>
          </a:p>
          <a:p>
            <a:pPr lvl="1">
              <a:defRPr/>
            </a:pPr>
            <a:endParaRPr lang="en-US" altLang="nl-NL" sz="2000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US" altLang="nl-NL" sz="2000" dirty="0">
                <a:solidFill>
                  <a:schemeClr val="tx2"/>
                </a:solidFill>
              </a:rPr>
              <a:t>But this is not enough:</a:t>
            </a:r>
            <a:br>
              <a:rPr lang="en-US" altLang="nl-NL" sz="2000" dirty="0">
                <a:solidFill>
                  <a:schemeClr val="tx2"/>
                </a:solidFill>
              </a:rPr>
            </a:br>
            <a:r>
              <a:rPr lang="en-US" altLang="nl-NL" sz="2000" dirty="0">
                <a:solidFill>
                  <a:schemeClr val="tx2"/>
                </a:solidFill>
              </a:rPr>
              <a:t> </a:t>
            </a:r>
            <a:r>
              <a:rPr lang="en-US" altLang="nl-NL" sz="2000" dirty="0">
                <a:solidFill>
                  <a:schemeClr val="accent2"/>
                </a:solidFill>
              </a:rPr>
              <a:t>security should be taken into account</a:t>
            </a:r>
            <a:r>
              <a:rPr lang="en-US" altLang="nl-NL" sz="2000" dirty="0">
                <a:solidFill>
                  <a:schemeClr val="tx2"/>
                </a:solidFill>
              </a:rPr>
              <a:t> </a:t>
            </a:r>
            <a:r>
              <a:rPr lang="en-US" altLang="nl-NL" sz="2000" dirty="0">
                <a:solidFill>
                  <a:schemeClr val="accent2"/>
                </a:solidFill>
              </a:rPr>
              <a:t>from the start, </a:t>
            </a:r>
            <a:r>
              <a:rPr lang="en-US" altLang="nl-NL" sz="2000" i="1" dirty="0">
                <a:solidFill>
                  <a:schemeClr val="accent2"/>
                </a:solidFill>
              </a:rPr>
              <a:t>throughout </a:t>
            </a:r>
            <a:r>
              <a:rPr lang="en-US" altLang="nl-NL" sz="2000" dirty="0">
                <a:solidFill>
                  <a:schemeClr val="accent2"/>
                </a:solidFill>
              </a:rPr>
              <a:t> the whole development lifecycle </a:t>
            </a:r>
          </a:p>
        </p:txBody>
      </p:sp>
      <p:sp>
        <p:nvSpPr>
          <p:cNvPr id="55300" name="Tijdelijke aanduiding voor dianummer 1">
            <a:extLst>
              <a:ext uri="{FF2B5EF4-FFF2-40B4-BE49-F238E27FC236}">
                <a16:creationId xmlns:a16="http://schemas.microsoft.com/office/drawing/2014/main" id="{C0F8598F-5209-6614-C195-7E3C60A503E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CC009108-8414-4CEE-B878-70EA518C1B6C}" type="slidenum">
              <a:rPr lang="en-GB" altLang="nl-NL" smtClean="0"/>
              <a:pPr/>
              <a:t>31</a:t>
            </a:fld>
            <a:endParaRPr lang="en-GB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4">
            <a:extLst>
              <a:ext uri="{FF2B5EF4-FFF2-40B4-BE49-F238E27FC236}">
                <a16:creationId xmlns:a16="http://schemas.microsoft.com/office/drawing/2014/main" id="{4498A71F-1CCB-D1EC-5999-0DB543F58F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6594" y="208402"/>
            <a:ext cx="7770812" cy="695325"/>
          </a:xfrm>
        </p:spPr>
        <p:txBody>
          <a:bodyPr/>
          <a:lstStyle/>
          <a:p>
            <a:r>
              <a:rPr lang="nl-NL" altLang="en-US" sz="2400" dirty="0"/>
              <a:t>Security in Software Development </a:t>
            </a:r>
            <a:r>
              <a:rPr lang="nl-NL" altLang="en-US" sz="2400" dirty="0" err="1"/>
              <a:t>Lifecycle</a:t>
            </a:r>
            <a:endParaRPr lang="en-GB" altLang="en-US" sz="2400" dirty="0"/>
          </a:p>
        </p:txBody>
      </p:sp>
      <p:sp>
        <p:nvSpPr>
          <p:cNvPr id="56323" name="TextBox 6">
            <a:extLst>
              <a:ext uri="{FF2B5EF4-FFF2-40B4-BE49-F238E27FC236}">
                <a16:creationId xmlns:a16="http://schemas.microsoft.com/office/drawing/2014/main" id="{736748B7-E1A1-C0A3-A1CB-F748A8033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8" y="4843463"/>
            <a:ext cx="16033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chemeClr val="tx1"/>
                </a:solidFill>
                <a:latin typeface="Arial Rounded MT Bold" panose="020F0704030504030204" pitchFamily="34" charset="0"/>
              </a:rPr>
              <a:t>Requirements</a:t>
            </a:r>
          </a:p>
          <a:p>
            <a:r>
              <a:rPr lang="nl-NL" altLang="en-US" sz="1600">
                <a:solidFill>
                  <a:schemeClr val="tx1"/>
                </a:solidFill>
                <a:latin typeface="Arial Rounded MT Bold" panose="020F0704030504030204" pitchFamily="34" charset="0"/>
              </a:rPr>
              <a:t>and use cases</a:t>
            </a:r>
            <a:endParaRPr lang="en-GB" altLang="en-US" sz="160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6324" name="TextBox 7">
            <a:extLst>
              <a:ext uri="{FF2B5EF4-FFF2-40B4-BE49-F238E27FC236}">
                <a16:creationId xmlns:a16="http://schemas.microsoft.com/office/drawing/2014/main" id="{8775A9F6-4F41-1073-AF5D-DB645A8B5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7938" y="4806950"/>
            <a:ext cx="8763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chemeClr val="tx1"/>
                </a:solidFill>
                <a:latin typeface="Arial Rounded MT Bold" panose="020F0704030504030204" pitchFamily="34" charset="0"/>
              </a:rPr>
              <a:t>Design</a:t>
            </a:r>
            <a:endParaRPr lang="en-GB" altLang="en-US" sz="160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6325" name="TextBox 8">
            <a:extLst>
              <a:ext uri="{FF2B5EF4-FFF2-40B4-BE49-F238E27FC236}">
                <a16:creationId xmlns:a16="http://schemas.microsoft.com/office/drawing/2014/main" id="{003C2FA0-484D-609C-0A75-EBD451B7B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4799013"/>
            <a:ext cx="8969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chemeClr val="tx1"/>
                </a:solidFill>
                <a:latin typeface="Arial Rounded MT Bold" panose="020F0704030504030204" pitchFamily="34" charset="0"/>
              </a:rPr>
              <a:t>Coding</a:t>
            </a:r>
            <a:endParaRPr lang="en-GB" altLang="en-US" sz="160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6326" name="TextBox 9">
            <a:extLst>
              <a:ext uri="{FF2B5EF4-FFF2-40B4-BE49-F238E27FC236}">
                <a16:creationId xmlns:a16="http://schemas.microsoft.com/office/drawing/2014/main" id="{E16D1925-F799-1464-B8BB-B3F5ADB45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4838" y="4806950"/>
            <a:ext cx="9128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chemeClr val="tx1"/>
                </a:solidFill>
                <a:latin typeface="Arial Rounded MT Bold" panose="020F0704030504030204" pitchFamily="34" charset="0"/>
              </a:rPr>
              <a:t>Testing</a:t>
            </a:r>
            <a:endParaRPr lang="en-GB" altLang="en-US" sz="160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3560" name="TextBox 10">
            <a:extLst>
              <a:ext uri="{FF2B5EF4-FFF2-40B4-BE49-F238E27FC236}">
                <a16:creationId xmlns:a16="http://schemas.microsoft.com/office/drawing/2014/main" id="{5CF543DF-580E-D45E-FF22-BAFEAA7B5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3363913"/>
            <a:ext cx="1571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Security </a:t>
            </a:r>
          </a:p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Requirements</a:t>
            </a:r>
          </a:p>
        </p:txBody>
      </p:sp>
      <p:sp>
        <p:nvSpPr>
          <p:cNvPr id="23561" name="TextBox 11">
            <a:extLst>
              <a:ext uri="{FF2B5EF4-FFF2-40B4-BE49-F238E27FC236}">
                <a16:creationId xmlns:a16="http://schemas.microsoft.com/office/drawing/2014/main" id="{286B66A3-15E3-5E40-F97A-33E721738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085975"/>
            <a:ext cx="11493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Threat</a:t>
            </a:r>
          </a:p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Modelling</a:t>
            </a:r>
          </a:p>
        </p:txBody>
      </p:sp>
      <p:sp>
        <p:nvSpPr>
          <p:cNvPr id="23562" name="TextBox 12">
            <a:extLst>
              <a:ext uri="{FF2B5EF4-FFF2-40B4-BE49-F238E27FC236}">
                <a16:creationId xmlns:a16="http://schemas.microsoft.com/office/drawing/2014/main" id="{3C5A670F-692F-0179-3B29-7E9F74CA9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8" y="3970338"/>
            <a:ext cx="812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Abuse</a:t>
            </a:r>
          </a:p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Cases</a:t>
            </a:r>
          </a:p>
        </p:txBody>
      </p:sp>
      <p:sp>
        <p:nvSpPr>
          <p:cNvPr id="23563" name="TextBox 13">
            <a:extLst>
              <a:ext uri="{FF2B5EF4-FFF2-40B4-BE49-F238E27FC236}">
                <a16:creationId xmlns:a16="http://schemas.microsoft.com/office/drawing/2014/main" id="{3D88EE30-41BE-E583-5C64-190D2BA3C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0800" y="2620893"/>
            <a:ext cx="11897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RISK  </a:t>
            </a:r>
          </a:p>
          <a:p>
            <a:r>
              <a:rPr lang="nl-NL" altLang="en-US" sz="16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ANALYSIS</a:t>
            </a:r>
          </a:p>
        </p:txBody>
      </p:sp>
      <p:sp>
        <p:nvSpPr>
          <p:cNvPr id="23564" name="TextBox 14">
            <a:extLst>
              <a:ext uri="{FF2B5EF4-FFF2-40B4-BE49-F238E27FC236}">
                <a16:creationId xmlns:a16="http://schemas.microsoft.com/office/drawing/2014/main" id="{A7A91126-9270-B9CD-34B1-B431B02C5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3063" y="3990975"/>
            <a:ext cx="10683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Security </a:t>
            </a:r>
          </a:p>
          <a:p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tests</a:t>
            </a:r>
          </a:p>
        </p:txBody>
      </p:sp>
      <p:sp>
        <p:nvSpPr>
          <p:cNvPr id="23565" name="TextBox 15">
            <a:extLst>
              <a:ext uri="{FF2B5EF4-FFF2-40B4-BE49-F238E27FC236}">
                <a16:creationId xmlns:a16="http://schemas.microsoft.com/office/drawing/2014/main" id="{869A17B3-AC87-299E-9339-DCBBB3DC6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3997325"/>
            <a:ext cx="1019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Static </a:t>
            </a:r>
          </a:p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Analysis</a:t>
            </a:r>
          </a:p>
        </p:txBody>
      </p:sp>
      <p:sp>
        <p:nvSpPr>
          <p:cNvPr id="23566" name="TextBox 17">
            <a:extLst>
              <a:ext uri="{FF2B5EF4-FFF2-40B4-BE49-F238E27FC236}">
                <a16:creationId xmlns:a16="http://schemas.microsoft.com/office/drawing/2014/main" id="{694E5127-DE23-1051-6C03-7099FAF77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363" y="3998913"/>
            <a:ext cx="8683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Pen </a:t>
            </a:r>
          </a:p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testing</a:t>
            </a:r>
          </a:p>
        </p:txBody>
      </p:sp>
      <p:sp>
        <p:nvSpPr>
          <p:cNvPr id="23567" name="TextBox 18">
            <a:extLst>
              <a:ext uri="{FF2B5EF4-FFF2-40B4-BE49-F238E27FC236}">
                <a16:creationId xmlns:a16="http://schemas.microsoft.com/office/drawing/2014/main" id="{8B478EE0-9082-566E-85AB-8DA67C191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5375" y="3992563"/>
            <a:ext cx="1098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i="1">
                <a:solidFill>
                  <a:srgbClr val="FF0000"/>
                </a:solidFill>
                <a:latin typeface="Arial Rounded MT Bold" panose="020F0704030504030204" pitchFamily="34" charset="0"/>
              </a:rPr>
              <a:t>Security</a:t>
            </a:r>
          </a:p>
          <a:p>
            <a:r>
              <a:rPr lang="nl-NL" altLang="en-US" sz="1600" i="1">
                <a:solidFill>
                  <a:srgbClr val="FF0000"/>
                </a:solidFill>
                <a:latin typeface="Arial Rounded MT Bold" panose="020F0704030504030204" pitchFamily="34" charset="0"/>
              </a:rPr>
              <a:t>incidents</a:t>
            </a:r>
          </a:p>
        </p:txBody>
      </p:sp>
      <p:sp>
        <p:nvSpPr>
          <p:cNvPr id="56335" name="TextBox 19">
            <a:extLst>
              <a:ext uri="{FF2B5EF4-FFF2-40B4-BE49-F238E27FC236}">
                <a16:creationId xmlns:a16="http://schemas.microsoft.com/office/drawing/2014/main" id="{02F7795B-0CD9-2E88-2CEC-03F8D2D7C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9625" y="4846638"/>
            <a:ext cx="13716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chemeClr val="tx1"/>
                </a:solidFill>
                <a:latin typeface="Arial Rounded MT Bold" panose="020F0704030504030204" pitchFamily="34" charset="0"/>
              </a:rPr>
              <a:t>Deployment</a:t>
            </a:r>
            <a:endParaRPr lang="en-GB" altLang="en-US" sz="160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CB711F-D8EE-A333-E841-D46D57BB2B7A}"/>
              </a:ext>
            </a:extLst>
          </p:cNvPr>
          <p:cNvCxnSpPr/>
          <p:nvPr/>
        </p:nvCxnSpPr>
        <p:spPr bwMode="auto">
          <a:xfrm>
            <a:off x="714375" y="4652963"/>
            <a:ext cx="7770813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6E9912-B42F-1C01-EBF3-F71AA42408CE}"/>
              </a:ext>
            </a:extLst>
          </p:cNvPr>
          <p:cNvCxnSpPr/>
          <p:nvPr/>
        </p:nvCxnSpPr>
        <p:spPr bwMode="auto">
          <a:xfrm>
            <a:off x="989013" y="4664075"/>
            <a:ext cx="0" cy="13493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AA20A0A-934A-F97E-EBB1-AFAD7682BA9D}"/>
              </a:ext>
            </a:extLst>
          </p:cNvPr>
          <p:cNvCxnSpPr/>
          <p:nvPr/>
        </p:nvCxnSpPr>
        <p:spPr bwMode="auto">
          <a:xfrm>
            <a:off x="4297363" y="4652963"/>
            <a:ext cx="0" cy="1365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B2C012D-A6E6-8496-B53A-EE2265E44BAC}"/>
              </a:ext>
            </a:extLst>
          </p:cNvPr>
          <p:cNvCxnSpPr/>
          <p:nvPr/>
        </p:nvCxnSpPr>
        <p:spPr bwMode="auto">
          <a:xfrm>
            <a:off x="6178550" y="4652963"/>
            <a:ext cx="0" cy="1365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CD86F84-4ECF-13BD-B58D-5337974E5D3D}"/>
              </a:ext>
            </a:extLst>
          </p:cNvPr>
          <p:cNvCxnSpPr/>
          <p:nvPr/>
        </p:nvCxnSpPr>
        <p:spPr bwMode="auto">
          <a:xfrm>
            <a:off x="2986088" y="4670425"/>
            <a:ext cx="0" cy="1365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8D4143A-8164-0939-560C-0289B86B19F7}"/>
              </a:ext>
            </a:extLst>
          </p:cNvPr>
          <p:cNvCxnSpPr/>
          <p:nvPr/>
        </p:nvCxnSpPr>
        <p:spPr bwMode="auto">
          <a:xfrm>
            <a:off x="7845425" y="4652963"/>
            <a:ext cx="0" cy="13493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575" name="TextBox 31">
            <a:extLst>
              <a:ext uri="{FF2B5EF4-FFF2-40B4-BE49-F238E27FC236}">
                <a16:creationId xmlns:a16="http://schemas.microsoft.com/office/drawing/2014/main" id="{FF4D5D2B-54C5-4A02-1B4D-A6A8CA9B2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290" y="1688482"/>
            <a:ext cx="12089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TRAINING</a:t>
            </a:r>
          </a:p>
        </p:txBody>
      </p:sp>
      <p:sp>
        <p:nvSpPr>
          <p:cNvPr id="56348" name="TextBox 4">
            <a:extLst>
              <a:ext uri="{FF2B5EF4-FFF2-40B4-BE49-F238E27FC236}">
                <a16:creationId xmlns:a16="http://schemas.microsoft.com/office/drawing/2014/main" id="{5BB12F52-EB3D-EBFE-4EC5-DC6C7CD63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1275" y="44053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>
              <a:latin typeface="Arial Rounded MT Bold" panose="020F0704030504030204" pitchFamily="34" charset="0"/>
            </a:endParaRPr>
          </a:p>
        </p:txBody>
      </p:sp>
      <p:cxnSp>
        <p:nvCxnSpPr>
          <p:cNvPr id="23584" name="Straight Arrow Connector 38">
            <a:extLst>
              <a:ext uri="{FF2B5EF4-FFF2-40B4-BE49-F238E27FC236}">
                <a16:creationId xmlns:a16="http://schemas.microsoft.com/office/drawing/2014/main" id="{3318987F-7E6E-EC88-09E1-7AEE1638232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747381" y="3182938"/>
            <a:ext cx="550862" cy="306387"/>
          </a:xfrm>
          <a:prstGeom prst="straightConnector1">
            <a:avLst/>
          </a:prstGeom>
          <a:noFill/>
          <a:ln w="28575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85" name="Straight Arrow Connector 39">
            <a:extLst>
              <a:ext uri="{FF2B5EF4-FFF2-40B4-BE49-F238E27FC236}">
                <a16:creationId xmlns:a16="http://schemas.microsoft.com/office/drawing/2014/main" id="{91956AE4-6717-8E47-D781-A760FC2EE9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87663" y="3182938"/>
            <a:ext cx="2573337" cy="876300"/>
          </a:xfrm>
          <a:prstGeom prst="straightConnector1">
            <a:avLst/>
          </a:prstGeom>
          <a:noFill/>
          <a:ln w="28575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86" name="Straight Arrow Connector 41">
            <a:extLst>
              <a:ext uri="{FF2B5EF4-FFF2-40B4-BE49-F238E27FC236}">
                <a16:creationId xmlns:a16="http://schemas.microsoft.com/office/drawing/2014/main" id="{4B80570F-3560-2664-AFC8-4D041554EF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57525" y="3101975"/>
            <a:ext cx="3748088" cy="919163"/>
          </a:xfrm>
          <a:prstGeom prst="straightConnector1">
            <a:avLst/>
          </a:prstGeom>
          <a:noFill/>
          <a:ln w="28575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87" name="Straight Arrow Connector 44">
            <a:extLst>
              <a:ext uri="{FF2B5EF4-FFF2-40B4-BE49-F238E27FC236}">
                <a16:creationId xmlns:a16="http://schemas.microsoft.com/office/drawing/2014/main" id="{AA305674-6EC2-E907-A92D-C45F81AB0A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45430" y="2446338"/>
            <a:ext cx="446088" cy="215900"/>
          </a:xfrm>
          <a:prstGeom prst="straightConnector1">
            <a:avLst/>
          </a:prstGeom>
          <a:noFill/>
          <a:ln w="28575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353" name="TextBox 47">
            <a:extLst>
              <a:ext uri="{FF2B5EF4-FFF2-40B4-BE49-F238E27FC236}">
                <a16:creationId xmlns:a16="http://schemas.microsoft.com/office/drawing/2014/main" id="{BAB21EDC-B3D1-11F7-AA01-B0585FC2B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6248400"/>
            <a:ext cx="230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40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endParaRPr lang="en-GB" altLang="en-US" sz="140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CFD326A5-C2BD-91E2-66DD-A0F94A4D0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8275" y="2625725"/>
            <a:ext cx="12112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Coding</a:t>
            </a:r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 </a:t>
            </a:r>
          </a:p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guidelines</a:t>
            </a:r>
            <a:endParaRPr lang="nl-NL" altLang="en-US" sz="1600" dirty="0">
              <a:solidFill>
                <a:srgbClr val="008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6355" name="Tijdelijke aanduiding voor dianummer 1">
            <a:extLst>
              <a:ext uri="{FF2B5EF4-FFF2-40B4-BE49-F238E27FC236}">
                <a16:creationId xmlns:a16="http://schemas.microsoft.com/office/drawing/2014/main" id="{32ABC17D-4497-CDF0-07A9-B6F0E137076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FE1291D3-1B9F-48E7-ABB8-EA59389686BF}" type="slidenum">
              <a:rPr lang="en-GB" altLang="nl-NL" smtClean="0"/>
              <a:pPr/>
              <a:t>32</a:t>
            </a:fld>
            <a:endParaRPr lang="en-GB" altLang="nl-NL"/>
          </a:p>
        </p:txBody>
      </p:sp>
      <p:sp>
        <p:nvSpPr>
          <p:cNvPr id="38" name="TextBox 17">
            <a:extLst>
              <a:ext uri="{FF2B5EF4-FFF2-40B4-BE49-F238E27FC236}">
                <a16:creationId xmlns:a16="http://schemas.microsoft.com/office/drawing/2014/main" id="{B364FEE3-FF6D-4427-0145-59B6EF542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2825750"/>
            <a:ext cx="13684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Bug bounty </a:t>
            </a:r>
          </a:p>
          <a:p>
            <a:r>
              <a:rPr lang="nl-NL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program </a:t>
            </a:r>
          </a:p>
          <a:p>
            <a:endParaRPr lang="nl-NL" altLang="en-US" sz="1600">
              <a:solidFill>
                <a:srgbClr val="008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E684C06E-9DDB-F2B7-A95B-453CB6496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3675063"/>
            <a:ext cx="7413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Patch</a:t>
            </a: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90189EC8-39BC-4EDA-D339-5632309D7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5282" y="2342588"/>
            <a:ext cx="34020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i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VULNERABILITY MANAGEMENT</a:t>
            </a: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CEC4BD94-0C03-C9AB-BDD9-CC38C0E22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3963988"/>
            <a:ext cx="8944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Secure</a:t>
            </a:r>
          </a:p>
          <a:p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design</a:t>
            </a: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DE2DDC4C-6EE4-CD9A-63E3-B758B4443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937" y="2003808"/>
            <a:ext cx="3316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Choosing</a:t>
            </a:r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 or </a:t>
            </a:r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designing</a:t>
            </a:r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 safer </a:t>
            </a:r>
          </a:p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programming</a:t>
            </a:r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 </a:t>
            </a:r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languages</a:t>
            </a:r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 &amp; </a:t>
            </a:r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APIs</a:t>
            </a:r>
            <a:endParaRPr lang="nl-NL" altLang="en-US" sz="1600" dirty="0">
              <a:solidFill>
                <a:srgbClr val="008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20D0DD2B-5F6E-AB8D-55B0-2AA43BF045B3}"/>
              </a:ext>
            </a:extLst>
          </p:cNvPr>
          <p:cNvSpPr/>
          <p:nvPr/>
        </p:nvSpPr>
        <p:spPr bwMode="auto">
          <a:xfrm>
            <a:off x="4541440" y="986156"/>
            <a:ext cx="3960019" cy="934720"/>
          </a:xfrm>
          <a:prstGeom prst="leftArrow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92125" rtl="0" eaLnBrk="1" fontAlgn="base" latinLnBrk="0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Shifting Left</a:t>
            </a:r>
            <a:endParaRPr kumimoji="0" lang="en-N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cxnSp>
        <p:nvCxnSpPr>
          <p:cNvPr id="6" name="Straight Arrow Connector 39">
            <a:extLst>
              <a:ext uri="{FF2B5EF4-FFF2-40B4-BE49-F238E27FC236}">
                <a16:creationId xmlns:a16="http://schemas.microsoft.com/office/drawing/2014/main" id="{BCC6C716-2C7C-5771-42B8-0394F276E17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61787" y="3169558"/>
            <a:ext cx="44889" cy="776969"/>
          </a:xfrm>
          <a:prstGeom prst="straightConnector1">
            <a:avLst/>
          </a:prstGeom>
          <a:noFill/>
          <a:ln w="28575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/>
      <p:bldP spid="23561" grpId="0"/>
      <p:bldP spid="23562" grpId="0"/>
      <p:bldP spid="23563" grpId="0"/>
      <p:bldP spid="23564" grpId="0"/>
      <p:bldP spid="23565" grpId="0"/>
      <p:bldP spid="23566" grpId="0"/>
      <p:bldP spid="23567" grpId="0"/>
      <p:bldP spid="23575" grpId="0"/>
      <p:bldP spid="37" grpId="0"/>
      <p:bldP spid="38" grpId="0"/>
      <p:bldP spid="39" grpId="0"/>
      <p:bldP spid="2" grpId="0"/>
      <p:bldP spid="3" grpId="0"/>
      <p:bldP spid="4" grpId="0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4">
            <a:extLst>
              <a:ext uri="{FF2B5EF4-FFF2-40B4-BE49-F238E27FC236}">
                <a16:creationId xmlns:a16="http://schemas.microsoft.com/office/drawing/2014/main" id="{88209C74-F75C-0742-CF87-80C9F0367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17488"/>
            <a:ext cx="7770813" cy="695325"/>
          </a:xfrm>
        </p:spPr>
        <p:txBody>
          <a:bodyPr/>
          <a:lstStyle/>
          <a:p>
            <a:r>
              <a:rPr lang="nl-NL" altLang="en-US" sz="2400" dirty="0" err="1"/>
              <a:t>Shifting</a:t>
            </a:r>
            <a:r>
              <a:rPr lang="nl-NL" altLang="en-US" sz="2400" dirty="0"/>
              <a:t> </a:t>
            </a:r>
            <a:r>
              <a:rPr lang="nl-NL" altLang="en-US" sz="2400" dirty="0" err="1"/>
              <a:t>left</a:t>
            </a:r>
            <a:endParaRPr lang="en-GB" altLang="en-US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996AD9-2A2E-C041-BC36-24F5F3CFC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57263"/>
            <a:ext cx="7770813" cy="5137150"/>
          </a:xfrm>
        </p:spPr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nl-NL" sz="1800" dirty="0">
                <a:solidFill>
                  <a:schemeClr val="accent2"/>
                </a:solidFill>
              </a:rPr>
              <a:t>Organisations always begin tackling security at the </a:t>
            </a:r>
            <a:r>
              <a:rPr lang="nl-NL" sz="1800" i="1" dirty="0">
                <a:solidFill>
                  <a:schemeClr val="accent2"/>
                </a:solidFill>
              </a:rPr>
              <a:t>end</a:t>
            </a:r>
            <a:r>
              <a:rPr lang="nl-NL" sz="1800" dirty="0">
                <a:solidFill>
                  <a:schemeClr val="accent2"/>
                </a:solidFill>
              </a:rPr>
              <a:t>  of the SDLC, and then slowly evolve to tackle it earlier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/>
              <a:t>First, </a:t>
            </a:r>
            <a:r>
              <a:rPr lang="nl-NL" sz="1600" dirty="0">
                <a:solidFill>
                  <a:srgbClr val="009900"/>
                </a:solidFill>
              </a:rPr>
              <a:t>do nothing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/>
              <a:t>If security issue is discovered, then a) still </a:t>
            </a:r>
            <a:r>
              <a:rPr lang="nl-NL" sz="1600" dirty="0">
                <a:solidFill>
                  <a:srgbClr val="009900"/>
                </a:solidFill>
              </a:rPr>
              <a:t>do nothing</a:t>
            </a:r>
            <a:r>
              <a:rPr lang="nl-NL" sz="1600" dirty="0"/>
              <a:t>, if there’s no </a:t>
            </a:r>
            <a:r>
              <a:rPr lang="nl-NL" sz="1600" dirty="0">
                <a:solidFill>
                  <a:srgbClr val="009900"/>
                </a:solidFill>
              </a:rPr>
              <a:t>(economic) incentive</a:t>
            </a:r>
            <a:r>
              <a:rPr lang="nl-NL" sz="1600" dirty="0"/>
              <a:t>; b) sue the people who reported; or c) </a:t>
            </a:r>
            <a:r>
              <a:rPr lang="nl-NL" sz="1600" dirty="0">
                <a:solidFill>
                  <a:srgbClr val="009900"/>
                </a:solidFill>
              </a:rPr>
              <a:t>patch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/>
              <a:t>If this happens often: make </a:t>
            </a:r>
            <a:r>
              <a:rPr lang="nl-NL" sz="1600" dirty="0">
                <a:solidFill>
                  <a:srgbClr val="009900"/>
                </a:solidFill>
              </a:rPr>
              <a:t>update mechanism </a:t>
            </a:r>
            <a:r>
              <a:rPr lang="nl-NL" sz="1600" dirty="0">
                <a:solidFill>
                  <a:schemeClr val="tx2"/>
                </a:solidFill>
              </a:rPr>
              <a:t>for</a:t>
            </a:r>
            <a:r>
              <a:rPr lang="nl-NL" sz="1600" dirty="0">
                <a:solidFill>
                  <a:srgbClr val="009900"/>
                </a:solidFill>
              </a:rPr>
              <a:t> regular patching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/>
              <a:t>Do </a:t>
            </a:r>
            <a:r>
              <a:rPr lang="nl-NL" sz="1600" dirty="0">
                <a:solidFill>
                  <a:srgbClr val="009900"/>
                </a:solidFill>
              </a:rPr>
              <a:t>security</a:t>
            </a:r>
            <a:r>
              <a:rPr lang="nl-NL" sz="1600" dirty="0"/>
              <a:t> </a:t>
            </a:r>
            <a:r>
              <a:rPr lang="nl-NL" sz="1600" dirty="0">
                <a:solidFill>
                  <a:srgbClr val="009900"/>
                </a:solidFill>
              </a:rPr>
              <a:t>testing, </a:t>
            </a:r>
            <a:r>
              <a:rPr lang="nl-NL" sz="1600" dirty="0">
                <a:solidFill>
                  <a:schemeClr val="tx1"/>
                </a:solidFill>
              </a:rPr>
              <a:t>maybe</a:t>
            </a:r>
            <a:r>
              <a:rPr lang="nl-NL" sz="1600" dirty="0"/>
              <a:t> </a:t>
            </a:r>
            <a:r>
              <a:rPr lang="nl-NL" sz="1600" dirty="0">
                <a:solidFill>
                  <a:srgbClr val="009900"/>
                </a:solidFill>
              </a:rPr>
              <a:t>hire pen-testers </a:t>
            </a:r>
            <a:r>
              <a:rPr lang="nl-NL" sz="1600" dirty="0"/>
              <a:t>or have </a:t>
            </a:r>
            <a:r>
              <a:rPr lang="nl-NL" sz="1600" dirty="0">
                <a:solidFill>
                  <a:srgbClr val="009900"/>
                </a:solidFill>
              </a:rPr>
              <a:t>bug bounty program</a:t>
            </a:r>
            <a:endParaRPr lang="nl-NL" sz="16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/>
              <a:t>Use </a:t>
            </a:r>
            <a:r>
              <a:rPr lang="nl-NL" sz="1600" dirty="0">
                <a:solidFill>
                  <a:srgbClr val="009900"/>
                </a:solidFill>
              </a:rPr>
              <a:t>static analysis </a:t>
            </a:r>
            <a:r>
              <a:rPr lang="nl-NL" sz="1600" dirty="0"/>
              <a:t>tools when coding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>
                <a:solidFill>
                  <a:schemeClr val="tx1"/>
                </a:solidFill>
              </a:rPr>
              <a:t>Give</a:t>
            </a:r>
            <a:r>
              <a:rPr lang="nl-NL" sz="1600" dirty="0">
                <a:solidFill>
                  <a:srgbClr val="009900"/>
                </a:solidFill>
              </a:rPr>
              <a:t> security training</a:t>
            </a:r>
            <a:r>
              <a:rPr lang="nl-NL" sz="1600" dirty="0"/>
              <a:t> to programmers 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/>
              <a:t>Think of security in </a:t>
            </a:r>
            <a:r>
              <a:rPr lang="nl-NL" sz="1600" dirty="0">
                <a:solidFill>
                  <a:srgbClr val="009900"/>
                </a:solidFill>
              </a:rPr>
              <a:t>software design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>
                <a:solidFill>
                  <a:schemeClr val="tx1"/>
                </a:solidFill>
              </a:rPr>
              <a:t>Think of security when </a:t>
            </a:r>
            <a:r>
              <a:rPr lang="nl-NL" sz="1600" dirty="0">
                <a:solidFill>
                  <a:srgbClr val="009900"/>
                </a:solidFill>
              </a:rPr>
              <a:t>choosing programming language &amp; APIs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>
                <a:solidFill>
                  <a:schemeClr val="tx1"/>
                </a:solidFill>
              </a:rPr>
              <a:t>Think of security when </a:t>
            </a:r>
            <a:r>
              <a:rPr lang="nl-NL" sz="1600" i="1" dirty="0">
                <a:solidFill>
                  <a:srgbClr val="009900"/>
                </a:solidFill>
              </a:rPr>
              <a:t>designing </a:t>
            </a:r>
            <a:r>
              <a:rPr lang="nl-NL" sz="1600" dirty="0">
                <a:solidFill>
                  <a:schemeClr val="tx1"/>
                </a:solidFill>
              </a:rPr>
              <a:t> programming languages &amp; APIs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/>
              <a:t>Think of </a:t>
            </a:r>
            <a:r>
              <a:rPr lang="nl-NL" sz="1600" dirty="0">
                <a:solidFill>
                  <a:srgbClr val="009900"/>
                </a:solidFill>
              </a:rPr>
              <a:t>abuse cases</a:t>
            </a:r>
            <a:r>
              <a:rPr lang="nl-NL" sz="1600" dirty="0"/>
              <a:t>, and develop </a:t>
            </a:r>
            <a:r>
              <a:rPr lang="nl-NL" sz="1600" dirty="0">
                <a:solidFill>
                  <a:srgbClr val="009900"/>
                </a:solidFill>
              </a:rPr>
              <a:t>security tests </a:t>
            </a:r>
            <a:r>
              <a:rPr lang="nl-NL" sz="1600" dirty="0"/>
              <a:t>for them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/>
              <a:t>Think about security </a:t>
            </a:r>
            <a:r>
              <a:rPr lang="nl-NL" sz="1600" i="1" dirty="0"/>
              <a:t>before</a:t>
            </a:r>
            <a:r>
              <a:rPr lang="nl-NL" sz="1600" dirty="0"/>
              <a:t> you start coding, eg with </a:t>
            </a:r>
            <a:r>
              <a:rPr lang="nl-NL" sz="1600" dirty="0">
                <a:solidFill>
                  <a:srgbClr val="009900"/>
                </a:solidFill>
              </a:rPr>
              <a:t>security architecture review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NL" sz="1600" dirty="0">
                <a:solidFill>
                  <a:schemeClr val="tx1"/>
                </a:solidFill>
              </a:rPr>
              <a:t>...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58372" name="Tijdelijke aanduiding voor dianummer 2">
            <a:extLst>
              <a:ext uri="{FF2B5EF4-FFF2-40B4-BE49-F238E27FC236}">
                <a16:creationId xmlns:a16="http://schemas.microsoft.com/office/drawing/2014/main" id="{129CC5C5-9D5B-CA15-4E08-D5F141ED3D1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166E4462-48CF-44E2-AE9D-F15D417E5495}" type="slidenum">
              <a:rPr lang="en-GB" altLang="nl-NL" smtClean="0"/>
              <a:pPr/>
              <a:t>33</a:t>
            </a:fld>
            <a:endParaRPr lang="en-GB" altLang="nl-NL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el 4">
            <a:extLst>
              <a:ext uri="{FF2B5EF4-FFF2-40B4-BE49-F238E27FC236}">
                <a16:creationId xmlns:a16="http://schemas.microsoft.com/office/drawing/2014/main" id="{FD0ACE9C-288C-4BC2-A750-01A811EF27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GB" altLang="en-US" sz="2400" dirty="0"/>
              <a:t>Security tools in the development lifecycle</a:t>
            </a:r>
            <a:r>
              <a:rPr lang="en-GB" altLang="en-US" dirty="0"/>
              <a:t> 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4628467-299B-CC22-06C5-91E4C1BAA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sz="2000" dirty="0">
                <a:solidFill>
                  <a:schemeClr val="accent2"/>
                </a:solidFill>
              </a:rPr>
              <a:t>DAST   (Dynamic</a:t>
            </a:r>
            <a:r>
              <a:rPr lang="en-GB" sz="2000" dirty="0"/>
              <a:t> Application Security Testing)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GB" sz="2000" dirty="0"/>
              <a:t>   </a:t>
            </a:r>
            <a:r>
              <a:rPr lang="en-GB" sz="2000" dirty="0" err="1"/>
              <a:t>ie</a:t>
            </a:r>
            <a:r>
              <a:rPr lang="en-GB" sz="2000" dirty="0"/>
              <a:t>. </a:t>
            </a:r>
            <a:r>
              <a:rPr lang="en-GB" sz="2000" dirty="0">
                <a:solidFill>
                  <a:srgbClr val="008000"/>
                </a:solidFill>
              </a:rPr>
              <a:t>security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008000"/>
                </a:solidFill>
              </a:rPr>
              <a:t>testing, </a:t>
            </a:r>
            <a:r>
              <a:rPr lang="en-GB" sz="2000" dirty="0">
                <a:solidFill>
                  <a:schemeClr val="tx1"/>
                </a:solidFill>
              </a:rPr>
              <a:t>incl. </a:t>
            </a:r>
            <a:r>
              <a:rPr lang="en-GB" sz="2000" dirty="0">
                <a:solidFill>
                  <a:srgbClr val="008000"/>
                </a:solidFill>
              </a:rPr>
              <a:t>fuzzing tools</a:t>
            </a:r>
            <a:endParaRPr lang="en-GB" sz="2000" dirty="0"/>
          </a:p>
          <a:p>
            <a:pPr>
              <a:defRPr/>
            </a:pPr>
            <a:r>
              <a:rPr lang="en-GB" sz="2000" dirty="0">
                <a:solidFill>
                  <a:schemeClr val="accent2"/>
                </a:solidFill>
              </a:rPr>
              <a:t>SAST   (Static</a:t>
            </a:r>
            <a:r>
              <a:rPr lang="en-GB" sz="2000" dirty="0"/>
              <a:t> Application Security Testing)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GB" sz="2000" dirty="0"/>
              <a:t>  </a:t>
            </a:r>
            <a:r>
              <a:rPr lang="en-GB" sz="2000" dirty="0" err="1"/>
              <a:t>ie</a:t>
            </a:r>
            <a:r>
              <a:rPr lang="en-GB" sz="2000" dirty="0"/>
              <a:t>. </a:t>
            </a:r>
            <a:r>
              <a:rPr lang="en-GB" sz="2000" dirty="0">
                <a:solidFill>
                  <a:srgbClr val="008000"/>
                </a:solidFill>
              </a:rPr>
              <a:t>static analysis</a:t>
            </a:r>
          </a:p>
          <a:p>
            <a:pPr>
              <a:defRPr/>
            </a:pPr>
            <a:r>
              <a:rPr lang="en-GB" sz="2000" dirty="0">
                <a:solidFill>
                  <a:schemeClr val="accent2"/>
                </a:solidFill>
              </a:rPr>
              <a:t>SCA   </a:t>
            </a:r>
            <a:r>
              <a:rPr lang="en-GB" sz="2000" dirty="0">
                <a:solidFill>
                  <a:schemeClr val="tx1"/>
                </a:solidFill>
              </a:rPr>
              <a:t> (Software Composition Analysis) 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GB" sz="1800" dirty="0">
                <a:solidFill>
                  <a:schemeClr val="tx1"/>
                </a:solidFill>
              </a:rPr>
              <a:t>  looking for known flawed software components</a:t>
            </a:r>
            <a:endParaRPr lang="en-GB" sz="1800" dirty="0"/>
          </a:p>
          <a:p>
            <a:pPr>
              <a:defRPr/>
            </a:pPr>
            <a:r>
              <a:rPr lang="en-GB" sz="2000" dirty="0">
                <a:solidFill>
                  <a:schemeClr val="accent2"/>
                </a:solidFill>
              </a:rPr>
              <a:t>Secret Scanners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 for leaked credentials (</a:t>
            </a:r>
            <a:r>
              <a:rPr lang="en-GB" sz="1800" dirty="0" err="1"/>
              <a:t>eg</a:t>
            </a:r>
            <a:r>
              <a:rPr lang="en-GB" sz="1800" dirty="0"/>
              <a:t> API keys) in cloud infra or code repos</a:t>
            </a:r>
            <a:br>
              <a:rPr lang="en-GB" sz="1800" dirty="0"/>
            </a:br>
            <a:endParaRPr lang="en-GB" sz="1800" dirty="0"/>
          </a:p>
          <a:p>
            <a:pPr marL="457200" lvl="1" indent="0">
              <a:buNone/>
              <a:defRPr/>
            </a:pPr>
            <a:endParaRPr lang="en-GB" sz="2000" dirty="0"/>
          </a:p>
          <a:p>
            <a:pPr lvl="1">
              <a:defRPr/>
            </a:pPr>
            <a:endParaRPr lang="en-GB" dirty="0"/>
          </a:p>
        </p:txBody>
      </p:sp>
      <p:sp>
        <p:nvSpPr>
          <p:cNvPr id="59396" name="Tijdelijke aanduiding voor dianummer 1">
            <a:extLst>
              <a:ext uri="{FF2B5EF4-FFF2-40B4-BE49-F238E27FC236}">
                <a16:creationId xmlns:a16="http://schemas.microsoft.com/office/drawing/2014/main" id="{411178C3-56E2-37C4-44F2-F03EB3580D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7BBE679-14FF-4FF9-A1AD-D4142FB6D1DD}" type="slidenum">
              <a:rPr lang="en-GB" altLang="nl-NL" smtClean="0"/>
              <a:pPr/>
              <a:t>34</a:t>
            </a:fld>
            <a:endParaRPr lang="en-GB" altLang="nl-NL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>
            <a:extLst>
              <a:ext uri="{FF2B5EF4-FFF2-40B4-BE49-F238E27FC236}">
                <a16:creationId xmlns:a16="http://schemas.microsoft.com/office/drawing/2014/main" id="{E6DE9649-A564-0F53-E4F0-719777EEF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/>
              <a:t>Microsoft SDL </a:t>
            </a:r>
            <a:r>
              <a:rPr lang="en-US" sz="1800" dirty="0"/>
              <a:t>(2012 version) </a:t>
            </a:r>
            <a:endParaRPr lang="en-GB" altLang="nl-NL" sz="2400" dirty="0"/>
          </a:p>
        </p:txBody>
      </p:sp>
      <p:pic>
        <p:nvPicPr>
          <p:cNvPr id="3" name="Picture 2" descr="A green chart with white text&#10;&#10;Description automatically generated">
            <a:extLst>
              <a:ext uri="{FF2B5EF4-FFF2-40B4-BE49-F238E27FC236}">
                <a16:creationId xmlns:a16="http://schemas.microsoft.com/office/drawing/2014/main" id="{19EE5A73-F42F-A09B-59CE-832CAC669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7" y="1224352"/>
            <a:ext cx="8755671" cy="21527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95BD32-4DEF-894D-E1CB-539CC34A7495}"/>
              </a:ext>
            </a:extLst>
          </p:cNvPr>
          <p:cNvSpPr txBox="1"/>
          <p:nvPr/>
        </p:nvSpPr>
        <p:spPr>
          <a:xfrm>
            <a:off x="611560" y="4047560"/>
            <a:ext cx="546726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+mj-lt"/>
              </a:rPr>
              <a:t>5x3 </a:t>
            </a:r>
            <a:r>
              <a:rPr lang="en-US" sz="1800" dirty="0">
                <a:solidFill>
                  <a:srgbClr val="008000"/>
                </a:solidFill>
                <a:latin typeface="+mj-lt"/>
              </a:rPr>
              <a:t>activities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in lifecycle </a:t>
            </a:r>
          </a:p>
          <a:p>
            <a:r>
              <a:rPr lang="en-US" sz="1800" dirty="0">
                <a:solidFill>
                  <a:schemeClr val="tx1"/>
                </a:solidFill>
                <a:latin typeface="+mj-lt"/>
              </a:rPr>
              <a:t>plus </a:t>
            </a:r>
            <a:r>
              <a:rPr lang="en-US" sz="1800" dirty="0">
                <a:solidFill>
                  <a:srgbClr val="0070C0"/>
                </a:solidFill>
                <a:latin typeface="+mj-lt"/>
              </a:rPr>
              <a:t>training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 &amp; </a:t>
            </a:r>
            <a:r>
              <a:rPr lang="en-US" sz="1800" dirty="0">
                <a:solidFill>
                  <a:srgbClr val="FF9900"/>
                </a:solidFill>
                <a:latin typeface="+mj-lt"/>
              </a:rPr>
              <a:t>incidence response</a:t>
            </a:r>
            <a:br>
              <a:rPr lang="en-US" sz="1800" dirty="0">
                <a:solidFill>
                  <a:srgbClr val="FF9900"/>
                </a:solidFill>
                <a:latin typeface="+mj-lt"/>
              </a:rPr>
            </a:br>
            <a:br>
              <a:rPr lang="en-US" sz="1800" dirty="0">
                <a:solidFill>
                  <a:srgbClr val="FF9900"/>
                </a:solidFill>
                <a:latin typeface="+mj-lt"/>
              </a:rPr>
            </a:br>
            <a:br>
              <a:rPr lang="en-US" sz="1800" dirty="0">
                <a:solidFill>
                  <a:srgbClr val="FF9900"/>
                </a:solidFill>
                <a:latin typeface="+mj-lt"/>
              </a:rPr>
            </a:br>
            <a:endParaRPr lang="en-US" sz="1800" dirty="0">
              <a:solidFill>
                <a:srgbClr val="FF9900"/>
              </a:solidFill>
              <a:latin typeface="+mj-lt"/>
            </a:endParaRPr>
          </a:p>
          <a:p>
            <a:r>
              <a:rPr lang="en-US" sz="1800" dirty="0">
                <a:solidFill>
                  <a:schemeClr val="tx1"/>
                </a:solidFill>
                <a:latin typeface="+mn-lt"/>
              </a:rPr>
              <a:t>with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extension for secure DevOps (</a:t>
            </a:r>
            <a:r>
              <a:rPr lang="en-US" sz="1800" dirty="0" err="1">
                <a:solidFill>
                  <a:schemeClr val="accent2"/>
                </a:solidFill>
                <a:latin typeface="+mn-lt"/>
              </a:rPr>
              <a:t>DevSecOps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)</a:t>
            </a:r>
            <a:endParaRPr lang="en-US" sz="1800" dirty="0">
              <a:solidFill>
                <a:schemeClr val="tx1"/>
              </a:solidFill>
              <a:latin typeface="+mn-lt"/>
              <a:sym typeface="Baskerville" charset="0"/>
            </a:endParaRPr>
          </a:p>
          <a:p>
            <a:endParaRPr lang="en-NL" sz="1800" dirty="0">
              <a:solidFill>
                <a:srgbClr val="FF9900"/>
              </a:solidFill>
              <a:latin typeface="+mj-lt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927563F-D641-C005-393D-684DFC9D8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75" y="3573016"/>
            <a:ext cx="1827833" cy="224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60C3C9-10E2-3E14-E591-4679CD16907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8400"/>
            <a:ext cx="1903413" cy="455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DB7FBB08-AEC2-411A-AE2F-676563C51504}" type="slidenum">
              <a:rPr lang="en-GB" altLang="nl-NL" smtClean="0"/>
              <a:pPr/>
              <a:t>35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1668240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>
            <a:extLst>
              <a:ext uri="{FF2B5EF4-FFF2-40B4-BE49-F238E27FC236}">
                <a16:creationId xmlns:a16="http://schemas.microsoft.com/office/drawing/2014/main" id="{2EE98A30-9C80-24C3-2E98-3525E6EE5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040444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sz="2400" dirty="0"/>
              <a:t>Gary McGraw’s Touchpoints</a:t>
            </a:r>
          </a:p>
        </p:txBody>
      </p:sp>
      <p:pic>
        <p:nvPicPr>
          <p:cNvPr id="61443" name="Picture 2">
            <a:extLst>
              <a:ext uri="{FF2B5EF4-FFF2-40B4-BE49-F238E27FC236}">
                <a16:creationId xmlns:a16="http://schemas.microsoft.com/office/drawing/2014/main" id="{51F15092-723C-381E-2700-960F46FBC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71239"/>
            <a:ext cx="8191500" cy="240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1444" name="Text Box 3">
            <a:extLst>
              <a:ext uri="{FF2B5EF4-FFF2-40B4-BE49-F238E27FC236}">
                <a16:creationId xmlns:a16="http://schemas.microsoft.com/office/drawing/2014/main" id="{FC836384-28C9-8503-7289-EA862ECBB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138" y="5691021"/>
            <a:ext cx="8352928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 algn="ctr" eaLnBrk="1" hangingPunct="1">
              <a:spcBef>
                <a:spcPts val="1000"/>
              </a:spcBef>
              <a:buFont typeface="Times New Roman" panose="02020603050405020304" pitchFamily="18" charset="0"/>
              <a:buNone/>
            </a:pPr>
            <a:r>
              <a:rPr lang="en-GB" altLang="nl-NL" sz="1400" dirty="0"/>
              <a:t>[Source: Gary McGraw, </a:t>
            </a:r>
            <a:r>
              <a:rPr lang="en-GB" altLang="nl-NL" sz="1400" i="1" dirty="0"/>
              <a:t>Software security</a:t>
            </a:r>
            <a:r>
              <a:rPr lang="en-GB" altLang="nl-NL" sz="1400" dirty="0"/>
              <a:t>, Security &amp; Privacy Magazine, IEEE, 2004]</a:t>
            </a:r>
          </a:p>
        </p:txBody>
      </p:sp>
      <p:sp>
        <p:nvSpPr>
          <p:cNvPr id="61446" name="Tijdelijke aanduiding voor dianummer 1">
            <a:extLst>
              <a:ext uri="{FF2B5EF4-FFF2-40B4-BE49-F238E27FC236}">
                <a16:creationId xmlns:a16="http://schemas.microsoft.com/office/drawing/2014/main" id="{C55B5DEB-0E24-24B6-29BE-06FBF2141BB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AF5190AB-0F4D-4236-9687-19D5AC835BA4}" type="slidenum">
              <a:rPr lang="en-GB" altLang="nl-NL" smtClean="0"/>
              <a:pPr/>
              <a:t>36</a:t>
            </a:fld>
            <a:endParaRPr lang="en-GB" altLang="nl-NL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795B7C08-2F3C-D390-4DA9-8CE9EE791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471" y="352656"/>
            <a:ext cx="1027342" cy="136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332F69-09D6-AB8A-3D50-D6FCA871D6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9" t="30593" r="2942" b="62986"/>
          <a:stretch>
            <a:fillRect/>
          </a:stretch>
        </p:blipFill>
        <p:spPr bwMode="auto">
          <a:xfrm>
            <a:off x="4716016" y="1837301"/>
            <a:ext cx="4141972" cy="42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BF3BE68-EC78-33FC-5C65-F0E902AFDE90}"/>
              </a:ext>
            </a:extLst>
          </p:cNvPr>
          <p:cNvCxnSpPr>
            <a:cxnSpLocks/>
          </p:cNvCxnSpPr>
          <p:nvPr/>
        </p:nvCxnSpPr>
        <p:spPr bwMode="auto">
          <a:xfrm flipH="1">
            <a:off x="4788024" y="856908"/>
            <a:ext cx="2664447" cy="980393"/>
          </a:xfrm>
          <a:prstGeom prst="line">
            <a:avLst/>
          </a:prstGeom>
          <a:solidFill>
            <a:srgbClr val="00B8FF"/>
          </a:solidFill>
          <a:ln w="15875" cap="flat" cmpd="sng" algn="ctr">
            <a:gradFill>
              <a:gsLst>
                <a:gs pos="0">
                  <a:schemeClr val="bg2">
                    <a:lumMod val="40000"/>
                    <a:lumOff val="60000"/>
                  </a:schemeClr>
                </a:gs>
                <a:gs pos="33000">
                  <a:schemeClr val="bg2">
                    <a:lumMod val="60000"/>
                    <a:lumOff val="40000"/>
                  </a:schemeClr>
                </a:gs>
                <a:gs pos="6600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5400000" scaled="1"/>
            </a:gra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85092D0-8FD4-1886-F2AA-952EEBB784DA}"/>
              </a:ext>
            </a:extLst>
          </p:cNvPr>
          <p:cNvCxnSpPr>
            <a:cxnSpLocks/>
          </p:cNvCxnSpPr>
          <p:nvPr/>
        </p:nvCxnSpPr>
        <p:spPr bwMode="auto">
          <a:xfrm>
            <a:off x="8444433" y="827451"/>
            <a:ext cx="304031" cy="974059"/>
          </a:xfrm>
          <a:prstGeom prst="line">
            <a:avLst/>
          </a:prstGeom>
          <a:solidFill>
            <a:srgbClr val="00B8FF"/>
          </a:solidFill>
          <a:ln w="15875" cap="flat" cmpd="sng" algn="ctr">
            <a:gradFill>
              <a:gsLst>
                <a:gs pos="0">
                  <a:schemeClr val="bg2">
                    <a:lumMod val="40000"/>
                    <a:lumOff val="60000"/>
                  </a:schemeClr>
                </a:gs>
                <a:gs pos="33000">
                  <a:schemeClr val="bg2">
                    <a:lumMod val="60000"/>
                    <a:lumOff val="40000"/>
                  </a:schemeClr>
                </a:gs>
                <a:gs pos="6600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5400000" scaled="1"/>
            </a:gra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7" name="Picture 6" descr="Q&amp;A: Technology Expert and UVA Grad Gary McGraw Talks Cybersecurity ...">
            <a:extLst>
              <a:ext uri="{FF2B5EF4-FFF2-40B4-BE49-F238E27FC236}">
                <a16:creationId xmlns:a16="http://schemas.microsoft.com/office/drawing/2014/main" id="{968A4180-33A9-69CD-9501-7028D9F20F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211" r="22524"/>
          <a:stretch>
            <a:fillRect/>
          </a:stretch>
        </p:blipFill>
        <p:spPr>
          <a:xfrm>
            <a:off x="539552" y="568556"/>
            <a:ext cx="1224136" cy="142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048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CCB3A-B088-3B52-7DDB-DF1C092A8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3A22D09-CA2D-D549-CB67-241F533A52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030" b="20507"/>
          <a:stretch/>
        </p:blipFill>
        <p:spPr>
          <a:xfrm>
            <a:off x="5148064" y="1628800"/>
            <a:ext cx="3846546" cy="16248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F46C1-52D7-50C4-2493-43E600FCF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095" y="1077913"/>
            <a:ext cx="8224838" cy="497998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accent2"/>
                </a:solidFill>
              </a:rPr>
              <a:t>NIST Secure Software Development Framework  </a:t>
            </a:r>
            <a:br>
              <a:rPr lang="en-US" sz="1800" spc="-1" dirty="0">
                <a:solidFill>
                  <a:schemeClr val="tx1"/>
                </a:solidFill>
                <a:latin typeface="Arial Rounded MT Bold"/>
              </a:rPr>
            </a:br>
            <a:r>
              <a:rPr lang="en-US" sz="1800" spc="-1" dirty="0">
                <a:solidFill>
                  <a:schemeClr val="tx1"/>
                </a:solidFill>
                <a:latin typeface="Arial Rounded MT Bold"/>
              </a:rPr>
              <a:t>  lists 20 </a:t>
            </a:r>
            <a:r>
              <a:rPr lang="en-US" sz="1800" i="1" spc="-1" dirty="0">
                <a:solidFill>
                  <a:schemeClr val="tx1"/>
                </a:solidFill>
                <a:latin typeface="Arial Rounded MT Bold"/>
              </a:rPr>
              <a:t>practices </a:t>
            </a:r>
            <a:r>
              <a:rPr lang="en-US" sz="1800" spc="-1" dirty="0">
                <a:solidFill>
                  <a:schemeClr val="tx1"/>
                </a:solidFill>
                <a:latin typeface="Arial Rounded MT Bold"/>
              </a:rPr>
              <a:t> in four groups              </a:t>
            </a:r>
            <a:br>
              <a:rPr lang="en-US" sz="1800" spc="-1" dirty="0">
                <a:solidFill>
                  <a:schemeClr val="tx1"/>
                </a:solidFill>
                <a:latin typeface="Arial Rounded MT Bold"/>
              </a:rPr>
            </a:br>
            <a:r>
              <a:rPr lang="en-US" sz="1800" spc="-1" dirty="0">
                <a:solidFill>
                  <a:schemeClr val="tx1"/>
                </a:solidFill>
                <a:latin typeface="Arial Rounded MT Bold"/>
              </a:rPr>
              <a:t>  with a further breakdown into 43 </a:t>
            </a:r>
            <a:r>
              <a:rPr lang="en-US" sz="1800" i="1" spc="-1" dirty="0">
                <a:solidFill>
                  <a:schemeClr val="tx1"/>
                </a:solidFill>
                <a:latin typeface="Arial Rounded MT Bold"/>
              </a:rPr>
              <a:t>actions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spc="-1" dirty="0">
              <a:solidFill>
                <a:schemeClr val="tx1"/>
              </a:solidFill>
              <a:latin typeface="Arial Rounded MT Bold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spc="-1" dirty="0">
              <a:solidFill>
                <a:schemeClr val="tx1"/>
              </a:solidFill>
              <a:latin typeface="Arial Rounded MT Bold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spc="-1" dirty="0">
              <a:solidFill>
                <a:schemeClr val="tx1"/>
              </a:solidFill>
              <a:latin typeface="Arial Rounded MT Bold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spc="-1" dirty="0">
              <a:solidFill>
                <a:schemeClr val="tx1"/>
              </a:solidFill>
              <a:latin typeface="Arial Rounded MT Bold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spc="-1" dirty="0">
                <a:solidFill>
                  <a:schemeClr val="tx1"/>
                </a:solidFill>
                <a:latin typeface="Arial Rounded MT Bold"/>
              </a:rPr>
              <a:t>Practices &amp; actions taken from  25 earlier standards, incl.</a:t>
            </a:r>
            <a:endParaRPr lang="en-US" spc="-1" dirty="0">
              <a:latin typeface="Arial Rounded MT Bold"/>
            </a:endParaRPr>
          </a:p>
          <a:p>
            <a:pPr marL="414337" lvl="1" indent="0">
              <a:lnSpc>
                <a:spcPct val="100000"/>
              </a:lnSpc>
              <a:buNone/>
            </a:pPr>
            <a:r>
              <a:rPr lang="en-US" spc="-1" dirty="0">
                <a:solidFill>
                  <a:srgbClr val="009900"/>
                </a:solidFill>
                <a:latin typeface="Arial Rounded MT Bold"/>
              </a:rPr>
              <a:t>Microsoft SDL, BSIMM12, ISA/IEC 62443, IDA SOAR, CNCF FSSCP, </a:t>
            </a:r>
            <a:br>
              <a:rPr lang="en-US" spc="-1" dirty="0">
                <a:solidFill>
                  <a:srgbClr val="009900"/>
                </a:solidFill>
                <a:latin typeface="Arial Rounded MT Bold"/>
              </a:rPr>
            </a:br>
            <a:r>
              <a:rPr lang="en-US" spc="-1" dirty="0">
                <a:solidFill>
                  <a:srgbClr val="009900"/>
                </a:solidFill>
                <a:latin typeface="Arial Rounded MT Bold"/>
              </a:rPr>
              <a:t>OWASP SAMM, OWASP ASVS, OWAPS SCVS, PCI SSLC,  </a:t>
            </a:r>
            <a:br>
              <a:rPr lang="en-US" spc="-1" dirty="0">
                <a:solidFill>
                  <a:srgbClr val="009900"/>
                </a:solidFill>
                <a:latin typeface="Arial Rounded MT Bold"/>
              </a:rPr>
            </a:br>
            <a:r>
              <a:rPr lang="en-US" spc="-1" dirty="0">
                <a:solidFill>
                  <a:srgbClr val="009900"/>
                </a:solidFill>
                <a:latin typeface="Arial Rounded MT Bold"/>
              </a:rPr>
              <a:t>NIST IR8397, NIST SP800-52, SP 800-160, SP 800-161, </a:t>
            </a:r>
            <a:br>
              <a:rPr lang="en-US" spc="-1" dirty="0">
                <a:solidFill>
                  <a:srgbClr val="009900"/>
                </a:solidFill>
                <a:latin typeface="Arial Rounded MT Bold"/>
              </a:rPr>
            </a:br>
            <a:r>
              <a:rPr lang="en-US" spc="-1" dirty="0">
                <a:solidFill>
                  <a:srgbClr val="009900"/>
                </a:solidFill>
                <a:latin typeface="Arial Rounded MT Bold"/>
              </a:rPr>
              <a:t>NIST Cyber Security Framework (CSF),</a:t>
            </a:r>
            <a:br>
              <a:rPr lang="en-US" spc="-1" dirty="0">
                <a:solidFill>
                  <a:srgbClr val="009900"/>
                </a:solidFill>
                <a:latin typeface="Arial Rounded MT Bold"/>
              </a:rPr>
            </a:br>
            <a:r>
              <a:rPr lang="en-US" spc="-1" dirty="0" err="1">
                <a:solidFill>
                  <a:srgbClr val="009900"/>
                </a:solidFill>
                <a:latin typeface="Arial Rounded MT Bold"/>
              </a:rPr>
              <a:t>SafeCode</a:t>
            </a:r>
            <a:r>
              <a:rPr lang="en-US" spc="-1" dirty="0">
                <a:solidFill>
                  <a:srgbClr val="009900"/>
                </a:solidFill>
                <a:latin typeface="Arial Rounded MT Bold"/>
              </a:rPr>
              <a:t> Fundamental Practices For Secure Software Development, </a:t>
            </a:r>
            <a:r>
              <a:rPr lang="en-US" spc="-1" dirty="0" err="1">
                <a:solidFill>
                  <a:srgbClr val="009900"/>
                </a:solidFill>
                <a:latin typeface="Arial Rounded MT Bold"/>
              </a:rPr>
              <a:t>SafeCode</a:t>
            </a:r>
            <a:r>
              <a:rPr lang="en-US" spc="-1" dirty="0">
                <a:solidFill>
                  <a:srgbClr val="009900"/>
                </a:solidFill>
                <a:latin typeface="Arial Rounded MT Bold"/>
              </a:rPr>
              <a:t> SIC, </a:t>
            </a:r>
            <a:r>
              <a:rPr lang="en-US" spc="-1" dirty="0" err="1">
                <a:solidFill>
                  <a:srgbClr val="009900"/>
                </a:solidFill>
                <a:latin typeface="Arial Rounded MT Bold"/>
              </a:rPr>
              <a:t>SafeCode</a:t>
            </a:r>
            <a:r>
              <a:rPr lang="en-US" spc="-1" dirty="0">
                <a:solidFill>
                  <a:srgbClr val="009900"/>
                </a:solidFill>
                <a:latin typeface="Arial Rounded MT Bold"/>
              </a:rPr>
              <a:t> TPC, </a:t>
            </a:r>
            <a:br>
              <a:rPr lang="en-US" spc="-1" dirty="0">
                <a:solidFill>
                  <a:srgbClr val="009900"/>
                </a:solidFill>
                <a:latin typeface="Arial Rounded MT Bold"/>
              </a:rPr>
            </a:br>
            <a:r>
              <a:rPr lang="en-US" spc="-1" dirty="0">
                <a:solidFill>
                  <a:srgbClr val="009900"/>
                </a:solidFill>
                <a:latin typeface="Arial Rounded MT Bold"/>
              </a:rPr>
              <a:t>BSA Framework for Secure Software, EO 14028, ...</a:t>
            </a:r>
          </a:p>
          <a:p>
            <a:pPr marL="414337" lvl="1" indent="0">
              <a:lnSpc>
                <a:spcPct val="100000"/>
              </a:lnSpc>
              <a:buNone/>
            </a:pPr>
            <a:endParaRPr lang="en-US" spc="-1" dirty="0">
              <a:solidFill>
                <a:srgbClr val="009900"/>
              </a:solidFill>
              <a:latin typeface="Arial Rounded MT Bold"/>
            </a:endParaRPr>
          </a:p>
          <a:p>
            <a:pPr marL="414337" lvl="1" indent="0">
              <a:lnSpc>
                <a:spcPct val="100000"/>
              </a:lnSpc>
              <a:buNone/>
            </a:pPr>
            <a:endParaRPr lang="en-US" sz="1400" spc="-1" dirty="0">
              <a:solidFill>
                <a:srgbClr val="009900"/>
              </a:solidFill>
              <a:latin typeface="Arial Rounded MT Bold"/>
            </a:endParaRPr>
          </a:p>
          <a:p>
            <a:pPr marL="414337" lvl="1" indent="0">
              <a:lnSpc>
                <a:spcPct val="100000"/>
              </a:lnSpc>
              <a:buNone/>
            </a:pPr>
            <a:endParaRPr lang="en-US" sz="1400" spc="-1" dirty="0">
              <a:solidFill>
                <a:srgbClr val="009900"/>
              </a:solidFill>
              <a:latin typeface="Arial Rounded MT Bold"/>
            </a:endParaRPr>
          </a:p>
          <a:p>
            <a:pPr marL="414337" lvl="1" indent="0">
              <a:lnSpc>
                <a:spcPct val="100000"/>
              </a:lnSpc>
              <a:buNone/>
            </a:pPr>
            <a:endParaRPr lang="en-US" sz="1600" spc="-1" dirty="0">
              <a:solidFill>
                <a:srgbClr val="009900"/>
              </a:solidFill>
              <a:latin typeface="Arial Rounded MT Bold"/>
            </a:endParaRPr>
          </a:p>
          <a:p>
            <a:pPr marL="414337" lvl="1" indent="0">
              <a:lnSpc>
                <a:spcPct val="100000"/>
              </a:lnSpc>
              <a:buNone/>
            </a:pPr>
            <a:endParaRPr lang="en-US" sz="1600" spc="-1" dirty="0">
              <a:solidFill>
                <a:srgbClr val="009900"/>
              </a:solidFill>
              <a:latin typeface="Arial Rounded MT Bold"/>
            </a:endParaRPr>
          </a:p>
          <a:p>
            <a:pPr marL="414337" lvl="1" indent="0">
              <a:lnSpc>
                <a:spcPct val="100000"/>
              </a:lnSpc>
              <a:buNone/>
            </a:pPr>
            <a:endParaRPr lang="en-US" sz="1600" spc="-1" dirty="0">
              <a:solidFill>
                <a:srgbClr val="009900"/>
              </a:solidFill>
              <a:latin typeface="Arial Rounded MT Bold"/>
            </a:endParaRPr>
          </a:p>
          <a:p>
            <a:pPr marL="414337" lvl="1" indent="0">
              <a:lnSpc>
                <a:spcPct val="100000"/>
              </a:lnSpc>
              <a:buNone/>
            </a:pPr>
            <a:endParaRPr lang="en-US" sz="1600" spc="-1" dirty="0">
              <a:solidFill>
                <a:srgbClr val="009900"/>
              </a:solidFill>
              <a:latin typeface="Arial Rounded MT Bold"/>
            </a:endParaRPr>
          </a:p>
          <a:p>
            <a:pPr marL="414337" lvl="1" indent="0">
              <a:lnSpc>
                <a:spcPct val="100000"/>
              </a:lnSpc>
              <a:buNone/>
            </a:pPr>
            <a:endParaRPr lang="en-US" sz="1600" spc="-1" dirty="0">
              <a:solidFill>
                <a:srgbClr val="009900"/>
              </a:solidFill>
              <a:latin typeface="Arial Rounded MT Bold"/>
            </a:endParaRPr>
          </a:p>
          <a:p>
            <a:pPr marL="414337" lvl="1" indent="0">
              <a:lnSpc>
                <a:spcPct val="100000"/>
              </a:lnSpc>
              <a:buNone/>
            </a:pPr>
            <a:endParaRPr lang="en-US" sz="1600" spc="-1" dirty="0">
              <a:solidFill>
                <a:srgbClr val="009900"/>
              </a:solidFill>
              <a:latin typeface="Arial Rounded MT Bold"/>
            </a:endParaRPr>
          </a:p>
          <a:p>
            <a:pPr marL="414337" lvl="1" indent="0">
              <a:lnSpc>
                <a:spcPct val="100000"/>
              </a:lnSpc>
              <a:buNone/>
            </a:pPr>
            <a:endParaRPr lang="en-GB" sz="100" dirty="0"/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62FECD-E119-FCBA-7B4C-2370BDCD7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NIST </a:t>
            </a:r>
            <a:r>
              <a:rPr lang="en-US" sz="2400" dirty="0">
                <a:solidFill>
                  <a:srgbClr val="C00000"/>
                </a:solidFill>
              </a:rPr>
              <a:t>SSDF   </a:t>
            </a:r>
            <a:r>
              <a:rPr lang="en-US" sz="1800" dirty="0">
                <a:solidFill>
                  <a:srgbClr val="C00000"/>
                </a:solidFill>
              </a:rPr>
              <a:t>[2022]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8" name="Tijdelijke aanduiding voor dianummer 1">
            <a:extLst>
              <a:ext uri="{FF2B5EF4-FFF2-40B4-BE49-F238E27FC236}">
                <a16:creationId xmlns:a16="http://schemas.microsoft.com/office/drawing/2014/main" id="{EEBF1A1B-0571-7A48-88D0-C8D1D506C32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8400"/>
            <a:ext cx="1903413" cy="455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7BBE679-14FF-4FF9-A1AD-D4142FB6D1DD}" type="slidenum">
              <a:rPr lang="en-GB" altLang="nl-NL" smtClean="0"/>
              <a:pPr/>
              <a:t>37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69648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>
            <a:extLst>
              <a:ext uri="{FF2B5EF4-FFF2-40B4-BE49-F238E27FC236}">
                <a16:creationId xmlns:a16="http://schemas.microsoft.com/office/drawing/2014/main" id="{0B4867CE-409A-803F-8D43-C314201936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5711825" cy="695325"/>
          </a:xfrm>
        </p:spPr>
        <p:txBody>
          <a:bodyPr/>
          <a:lstStyle/>
          <a:p>
            <a:pPr eaLnBrk="1" hangingPunct="1"/>
            <a:r>
              <a:rPr lang="en-US" altLang="nl-NL" sz="2400" dirty="0" err="1"/>
              <a:t>OpenSAMM</a:t>
            </a:r>
            <a:r>
              <a:rPr lang="en-US" altLang="nl-NL" sz="2400" dirty="0"/>
              <a:t> maturity model </a:t>
            </a:r>
            <a:endParaRPr lang="en-US" altLang="nl-NL" sz="2000" dirty="0"/>
          </a:p>
        </p:txBody>
      </p:sp>
      <p:pic>
        <p:nvPicPr>
          <p:cNvPr id="63491" name="Picture 3">
            <a:extLst>
              <a:ext uri="{FF2B5EF4-FFF2-40B4-BE49-F238E27FC236}">
                <a16:creationId xmlns:a16="http://schemas.microsoft.com/office/drawing/2014/main" id="{7EE3CEB8-44CB-E4F3-10B8-458A6CEBB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30413"/>
            <a:ext cx="8509000" cy="262255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3">
            <a:extLst>
              <a:ext uri="{FF2B5EF4-FFF2-40B4-BE49-F238E27FC236}">
                <a16:creationId xmlns:a16="http://schemas.microsoft.com/office/drawing/2014/main" id="{E922E556-68ED-0A96-3980-08C04AD7B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81782"/>
            <a:ext cx="2305050" cy="5556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7969453E-12E3-34A3-E735-774F1F79C85E}"/>
              </a:ext>
            </a:extLst>
          </p:cNvPr>
          <p:cNvSpPr txBox="1"/>
          <p:nvPr/>
        </p:nvSpPr>
        <p:spPr>
          <a:xfrm>
            <a:off x="971550" y="1219200"/>
            <a:ext cx="75961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nl-NL" sz="2000" dirty="0">
                <a:solidFill>
                  <a:schemeClr val="tx1"/>
                </a:solidFill>
                <a:latin typeface="+mn-lt"/>
              </a:rPr>
              <a:t>12 </a:t>
            </a:r>
            <a:r>
              <a:rPr lang="en-US" altLang="nl-NL" sz="2000" i="1" dirty="0">
                <a:solidFill>
                  <a:schemeClr val="tx1"/>
                </a:solidFill>
                <a:latin typeface="+mn-lt"/>
              </a:rPr>
              <a:t>security practices  </a:t>
            </a:r>
            <a:r>
              <a:rPr lang="en-US" altLang="nl-NL" sz="2000" dirty="0">
                <a:solidFill>
                  <a:schemeClr val="tx1"/>
                </a:solidFill>
                <a:latin typeface="+mn-lt"/>
              </a:rPr>
              <a:t>grouped in 4 </a:t>
            </a:r>
            <a:r>
              <a:rPr lang="en-US" altLang="nl-NL" sz="2000" i="1" dirty="0">
                <a:solidFill>
                  <a:schemeClr val="tx1"/>
                </a:solidFill>
                <a:latin typeface="+mn-lt"/>
              </a:rPr>
              <a:t>business functions</a:t>
            </a:r>
            <a:endParaRPr lang="en-GB" sz="20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3494" name="Tijdelijke aanduiding voor dianummer 2">
            <a:extLst>
              <a:ext uri="{FF2B5EF4-FFF2-40B4-BE49-F238E27FC236}">
                <a16:creationId xmlns:a16="http://schemas.microsoft.com/office/drawing/2014/main" id="{1D1859ED-C7E2-65EF-F2F2-159E1744018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0AE3B87A-AC5C-4101-BF1F-C9C341D69C09}" type="slidenum">
              <a:rPr lang="en-GB" altLang="nl-NL" smtClean="0"/>
              <a:pPr/>
              <a:t>38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203837389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E0440D5-4526-6528-561E-46EA6C503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 Cyber Resilience Act (CRA)</a:t>
            </a:r>
            <a:endParaRPr lang="en-NL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EFB82F-5739-968D-AB2F-8584E088D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CRA </a:t>
            </a:r>
            <a:r>
              <a:rPr lang="en-US" u="sng" dirty="0"/>
              <a:t>requires</a:t>
            </a:r>
            <a:r>
              <a:rPr lang="en-US" dirty="0"/>
              <a:t> manufacturers to use a secure development process spanning the entire development lifecycle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NL" dirty="0">
                <a:latin typeface="Arial" panose="020B0604020202020204" pitchFamily="34" charset="0"/>
                <a:cs typeface="Arial" panose="020B0604020202020204" pitchFamily="34" charset="0"/>
              </a:rPr>
              <a:t>manufacturers shall undertake an assessment of the cybersecurity risks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n-NL" dirty="0">
                <a:latin typeface="Arial" panose="020B0604020202020204" pitchFamily="34" charset="0"/>
                <a:cs typeface="Arial" panose="020B0604020202020204" pitchFamily="34" charset="0"/>
              </a:rPr>
              <a:t> and take the outcome of that assessment into account during the planning, design, development, production, delivery and maintenance phases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i="1" dirty="0">
                <a:solidFill>
                  <a:schemeClr val="accent2"/>
                </a:solidFill>
              </a:rPr>
              <a:t>Homework: read Article 6, 13, and Annex  </a:t>
            </a:r>
            <a:r>
              <a:rPr lang="en-US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</a:p>
          <a:p>
            <a:pPr marL="0" indent="0">
              <a:buNone/>
            </a:pPr>
            <a:br>
              <a:rPr lang="en-US" sz="1600" dirty="0"/>
            </a:br>
            <a:r>
              <a:rPr lang="en-US" sz="1600" dirty="0"/>
              <a:t>CRA is officially called “Regulation 2024/2847 of the European Parliament and of the Council of 23 October 2024 on </a:t>
            </a:r>
            <a:r>
              <a:rPr lang="en-US" sz="1600" dirty="0">
                <a:solidFill>
                  <a:srgbClr val="009900"/>
                </a:solidFill>
              </a:rPr>
              <a:t>horizontal</a:t>
            </a:r>
            <a:r>
              <a:rPr lang="en-US" sz="1600" dirty="0"/>
              <a:t> cybersecurity requirements for </a:t>
            </a:r>
            <a:r>
              <a:rPr lang="en-US" sz="1600" dirty="0">
                <a:solidFill>
                  <a:srgbClr val="009900"/>
                </a:solidFill>
              </a:rPr>
              <a:t>products with digital elements </a:t>
            </a:r>
            <a:r>
              <a:rPr lang="en-US" sz="1600" dirty="0"/>
              <a:t>and amending Regulations No 168/2013 and 2019/1020 and Directive 2020/1828”</a:t>
            </a:r>
            <a:br>
              <a:rPr lang="en-US" sz="1600" dirty="0"/>
            </a:br>
            <a:r>
              <a:rPr lang="en-US" sz="1600" dirty="0"/>
              <a:t>                                                         https://eur-lex.europa.eu/eli/reg/2024/2847/oj</a:t>
            </a:r>
            <a:endParaRPr lang="en-NL" sz="1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7A223-D77E-6CF7-E890-A37908BCE63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39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92449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>
            <a:extLst>
              <a:ext uri="{FF2B5EF4-FFF2-40B4-BE49-F238E27FC236}">
                <a16:creationId xmlns:a16="http://schemas.microsoft.com/office/drawing/2014/main" id="{BE80E569-C0EB-C2B5-C42B-489BD71FA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/>
            <a:r>
              <a:rPr lang="en-US" altLang="nl-NL" sz="2400" dirty="0"/>
              <a:t>Recap: secure software development frameworks</a:t>
            </a: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ED74E77D-840C-6E1A-E9C7-89B3C534FB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063625"/>
            <a:ext cx="8101012" cy="5030788"/>
          </a:xfrm>
        </p:spPr>
        <p:txBody>
          <a:bodyPr/>
          <a:lstStyle/>
          <a:p>
            <a:pPr marL="280988" indent="0" eaLnBrk="1" hangingPunct="1">
              <a:buFont typeface="Times New Roman" panose="02020603050405020304" pitchFamily="18" charset="0"/>
              <a:buNone/>
              <a:defRPr/>
            </a:pPr>
            <a:r>
              <a:rPr lang="en-US" sz="2000" dirty="0">
                <a:solidFill>
                  <a:schemeClr val="tx1"/>
                </a:solidFill>
              </a:rPr>
              <a:t>Methodologies</a:t>
            </a:r>
          </a:p>
          <a:p>
            <a:pPr marL="623888" eaLnBrk="1" hangingPunct="1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accent2"/>
                </a:solidFill>
              </a:rPr>
              <a:t>Microsoft SDL </a:t>
            </a:r>
            <a:r>
              <a:rPr lang="en-US" sz="1600" dirty="0">
                <a:solidFill>
                  <a:schemeClr val="tx1"/>
                </a:solidFill>
              </a:rPr>
              <a:t>[2004]  </a:t>
            </a:r>
            <a:endParaRPr lang="en-US" sz="1600" dirty="0">
              <a:solidFill>
                <a:schemeClr val="tx1"/>
              </a:solidFill>
              <a:sym typeface="Baskerville" charset="0"/>
            </a:endParaRPr>
          </a:p>
          <a:p>
            <a:pPr marL="623888" eaLnBrk="1" hangingPunct="1">
              <a:spcBef>
                <a:spcPts val="7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accent2"/>
                </a:solidFill>
                <a:sym typeface="Baskerville" charset="0"/>
              </a:rPr>
              <a:t>Touchpoints </a:t>
            </a:r>
            <a:r>
              <a:rPr lang="en-US" sz="1800" dirty="0">
                <a:solidFill>
                  <a:schemeClr val="tx1"/>
                </a:solidFill>
                <a:sym typeface="Baskerville" charset="0"/>
              </a:rPr>
              <a:t>by</a:t>
            </a:r>
            <a:r>
              <a:rPr lang="en-US" sz="1800" dirty="0">
                <a:solidFill>
                  <a:schemeClr val="accent2"/>
                </a:solidFill>
                <a:sym typeface="Baskerville" charset="0"/>
              </a:rPr>
              <a:t> Gary McGraw </a:t>
            </a:r>
            <a:r>
              <a:rPr lang="en-US" sz="1600" dirty="0">
                <a:solidFill>
                  <a:schemeClr val="tx1"/>
                </a:solidFill>
                <a:sym typeface="Baskerville" charset="0"/>
              </a:rPr>
              <a:t>[2004] </a:t>
            </a:r>
          </a:p>
          <a:p>
            <a:pPr marL="623888" eaLnBrk="1" hangingPunct="1">
              <a:spcBef>
                <a:spcPts val="7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/>
                </a:solidFill>
                <a:sym typeface="Baskerville" charset="0"/>
              </a:rPr>
              <a:t>…</a:t>
            </a:r>
            <a:endParaRPr lang="en-US" dirty="0">
              <a:solidFill>
                <a:schemeClr val="accent2"/>
              </a:solidFill>
              <a:sym typeface="Baskerville" charset="0"/>
            </a:endParaRPr>
          </a:p>
          <a:p>
            <a:pPr marL="623888" eaLnBrk="1" hangingPunct="1">
              <a:spcBef>
                <a:spcPts val="7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accent2"/>
                </a:solidFill>
                <a:sym typeface="Baskerville" charset="0"/>
              </a:rPr>
              <a:t>NIST SSDF </a:t>
            </a:r>
            <a:r>
              <a:rPr lang="en-US" sz="1800" dirty="0">
                <a:solidFill>
                  <a:schemeClr val="tx1"/>
                </a:solidFill>
                <a:sym typeface="Baskerville" charset="0"/>
              </a:rPr>
              <a:t>(Secure Software Development Framework)  </a:t>
            </a:r>
            <a:r>
              <a:rPr lang="en-US" sz="1600" dirty="0">
                <a:solidFill>
                  <a:schemeClr val="tx1"/>
                </a:solidFill>
                <a:sym typeface="Baskerville" charset="0"/>
              </a:rPr>
              <a:t>[2022]</a:t>
            </a:r>
          </a:p>
          <a:p>
            <a:pPr marL="623888" eaLnBrk="1" hangingPunct="1">
              <a:spcBef>
                <a:spcPts val="7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accent2"/>
                </a:solidFill>
                <a:sym typeface="Baskerville" charset="0"/>
              </a:rPr>
              <a:t>Grip op SSD </a:t>
            </a:r>
            <a:r>
              <a:rPr lang="en-US" sz="1600" dirty="0">
                <a:sym typeface="Baskerville" charset="0"/>
              </a:rPr>
              <a:t>(Secure Software Development) by Dutch government </a:t>
            </a:r>
            <a:r>
              <a:rPr lang="en-US" sz="1600" dirty="0" err="1">
                <a:sym typeface="Baskerville" charset="0"/>
              </a:rPr>
              <a:t>organisations</a:t>
            </a:r>
            <a:r>
              <a:rPr lang="en-US" sz="1600" dirty="0">
                <a:sym typeface="Baskerville" charset="0"/>
              </a:rPr>
              <a:t>     </a:t>
            </a:r>
            <a:r>
              <a:rPr lang="en-US" sz="1200" dirty="0">
                <a:sym typeface="Baskerville" charset="0"/>
              </a:rPr>
              <a:t>https://www.cip-overheid.nl/en/category/products/secure-software</a:t>
            </a:r>
            <a:endParaRPr lang="en-US" sz="2000" dirty="0">
              <a:solidFill>
                <a:schemeClr val="tx1"/>
              </a:solidFill>
              <a:sym typeface="Baskerville" charset="0"/>
            </a:endParaRPr>
          </a:p>
          <a:p>
            <a:pPr marL="280988" indent="0" eaLnBrk="1" hangingPunct="1">
              <a:spcBef>
                <a:spcPts val="700"/>
              </a:spcBef>
              <a:buFont typeface="Times New Roman" panose="02020603050405020304" pitchFamily="18" charset="0"/>
              <a:buNone/>
              <a:defRPr/>
            </a:pPr>
            <a:r>
              <a:rPr lang="en-US" sz="2000" dirty="0">
                <a:solidFill>
                  <a:schemeClr val="tx1"/>
                </a:solidFill>
                <a:sym typeface="Baskerville" charset="0"/>
              </a:rPr>
              <a:t>Maturity models</a:t>
            </a:r>
            <a:r>
              <a:rPr lang="en-US" sz="2400" dirty="0">
                <a:solidFill>
                  <a:schemeClr val="tx1"/>
                </a:solidFill>
                <a:sym typeface="Baskerville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sym typeface="Baskerville" charset="0"/>
              </a:rPr>
              <a:t> </a:t>
            </a:r>
          </a:p>
          <a:p>
            <a:pPr marL="623888" eaLnBrk="1" hangingPunct="1">
              <a:spcBef>
                <a:spcPts val="700"/>
              </a:spcBef>
              <a:defRPr/>
            </a:pPr>
            <a:r>
              <a:rPr lang="en-US" sz="2000" dirty="0">
                <a:solidFill>
                  <a:srgbClr val="008000"/>
                </a:solidFill>
              </a:rPr>
              <a:t>SAMM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sym typeface="Baskerville" charset="0"/>
              </a:rPr>
              <a:t>(Software Assurance Maturity Model) by OWASP</a:t>
            </a:r>
          </a:p>
          <a:p>
            <a:pPr marL="623888" eaLnBrk="1" hangingPunct="1">
              <a:spcBef>
                <a:spcPts val="700"/>
              </a:spcBef>
              <a:defRPr/>
            </a:pPr>
            <a:r>
              <a:rPr lang="en-US" sz="2000" dirty="0">
                <a:solidFill>
                  <a:srgbClr val="008000"/>
                </a:solidFill>
                <a:sym typeface="Baskerville" charset="0"/>
              </a:rPr>
              <a:t>BSIMM</a:t>
            </a:r>
            <a:r>
              <a:rPr lang="en-US" sz="2000" dirty="0">
                <a:solidFill>
                  <a:schemeClr val="tx1"/>
                </a:solidFill>
                <a:sym typeface="Baskerville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sym typeface="Baskerville" charset="0"/>
              </a:rPr>
              <a:t>by Synopsys</a:t>
            </a:r>
          </a:p>
          <a:p>
            <a:pPr marL="280988" indent="0" eaLnBrk="1" hangingPunct="1">
              <a:spcBef>
                <a:spcPts val="700"/>
              </a:spcBef>
              <a:buNone/>
              <a:defRPr/>
            </a:pPr>
            <a:endParaRPr lang="en-US" dirty="0">
              <a:solidFill>
                <a:schemeClr val="tx1"/>
              </a:solidFill>
              <a:sym typeface="Baskerville" charset="0"/>
            </a:endParaRPr>
          </a:p>
          <a:p>
            <a:pPr marL="280988" indent="0" eaLnBrk="1" hangingPunct="1">
              <a:spcBef>
                <a:spcPts val="700"/>
              </a:spcBef>
              <a:buNone/>
              <a:defRPr/>
            </a:pPr>
            <a:r>
              <a:rPr lang="en-US" dirty="0">
                <a:solidFill>
                  <a:schemeClr val="tx1"/>
                </a:solidFill>
                <a:sym typeface="Baskerville" charset="0"/>
              </a:rPr>
              <a:t>Confusing new name for all this:  </a:t>
            </a:r>
            <a:r>
              <a:rPr lang="en-US" sz="2400" dirty="0">
                <a:solidFill>
                  <a:srgbClr val="C00000"/>
                </a:solidFill>
                <a:sym typeface="Baskerville" charset="0"/>
              </a:rPr>
              <a:t>Security by Design</a:t>
            </a:r>
          </a:p>
          <a:p>
            <a:pPr marL="280988" indent="0" eaLnBrk="1" hangingPunct="1">
              <a:spcBef>
                <a:spcPts val="700"/>
              </a:spcBef>
              <a:buFont typeface="Times New Roman" panose="02020603050405020304" pitchFamily="18" charset="0"/>
              <a:buNone/>
              <a:defRPr/>
            </a:pPr>
            <a:endParaRPr lang="en-US" sz="1000" dirty="0">
              <a:solidFill>
                <a:schemeClr val="tx1"/>
              </a:solidFill>
              <a:sym typeface="Baskerville" charset="0"/>
            </a:endParaRPr>
          </a:p>
        </p:txBody>
      </p:sp>
      <p:sp>
        <p:nvSpPr>
          <p:cNvPr id="60421" name="Tijdelijke aanduiding voor dianummer 1">
            <a:extLst>
              <a:ext uri="{FF2B5EF4-FFF2-40B4-BE49-F238E27FC236}">
                <a16:creationId xmlns:a16="http://schemas.microsoft.com/office/drawing/2014/main" id="{0FC3649E-16FC-A591-EDD8-7A004F7FB1B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ECD56067-4D25-459E-88F5-00E82980F45F}" type="slidenum">
              <a:rPr lang="en-GB" altLang="nl-NL" smtClean="0"/>
              <a:pPr/>
              <a:t>40</a:t>
            </a:fld>
            <a:endParaRPr lang="en-GB" altLang="nl-N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E4B9AAC-17E8-FF09-7CAE-E1CF8F34D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38ECED-67E9-A7ED-7B95-0F4FBFE2A10E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41</a:t>
            </a:fld>
            <a:endParaRPr lang="en-GB" alt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05D0C0-44E5-4F1A-9540-C6E18275F345}"/>
              </a:ext>
            </a:extLst>
          </p:cNvPr>
          <p:cNvSpPr txBox="1"/>
          <p:nvPr/>
        </p:nvSpPr>
        <p:spPr>
          <a:xfrm>
            <a:off x="1547664" y="1174259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Google trends for ‘security by design’</a:t>
            </a:r>
            <a:endParaRPr lang="en-NL" sz="2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7A4749-EDAA-C4AC-78B0-19CE8F978A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249"/>
          <a:stretch>
            <a:fillRect/>
          </a:stretch>
        </p:blipFill>
        <p:spPr>
          <a:xfrm>
            <a:off x="611560" y="2512876"/>
            <a:ext cx="7742911" cy="235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861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6BBE5-4642-9CAE-BD40-2DC8B4884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55" name="Tijdelijke aanduiding voor dianummer 1">
            <a:extLst>
              <a:ext uri="{FF2B5EF4-FFF2-40B4-BE49-F238E27FC236}">
                <a16:creationId xmlns:a16="http://schemas.microsoft.com/office/drawing/2014/main" id="{DB4E9627-AB47-632C-109C-D6F7A7E45FB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FE1291D3-1B9F-48E7-ABB8-EA59389686BF}" type="slidenum">
              <a:rPr lang="en-GB" altLang="nl-NL" smtClean="0"/>
              <a:pPr/>
              <a:t>42</a:t>
            </a:fld>
            <a:endParaRPr lang="en-GB" altLang="nl-NL"/>
          </a:p>
        </p:txBody>
      </p:sp>
      <p:sp>
        <p:nvSpPr>
          <p:cNvPr id="56323" name="TextBox 6">
            <a:extLst>
              <a:ext uri="{FF2B5EF4-FFF2-40B4-BE49-F238E27FC236}">
                <a16:creationId xmlns:a16="http://schemas.microsoft.com/office/drawing/2014/main" id="{B2F1D0F3-D992-2BC2-FE9F-993D9981F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93" y="5358909"/>
            <a:ext cx="15722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Requirements</a:t>
            </a:r>
            <a:endParaRPr lang="nl-NL" altLang="en-US" sz="16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6324" name="TextBox 7">
            <a:extLst>
              <a:ext uri="{FF2B5EF4-FFF2-40B4-BE49-F238E27FC236}">
                <a16:creationId xmlns:a16="http://schemas.microsoft.com/office/drawing/2014/main" id="{53A239FC-AED1-29E3-13D2-493CF222B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203" y="5377656"/>
            <a:ext cx="8763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Design</a:t>
            </a:r>
            <a:endParaRPr lang="en-GB" altLang="en-US" sz="16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6325" name="TextBox 8">
            <a:extLst>
              <a:ext uri="{FF2B5EF4-FFF2-40B4-BE49-F238E27FC236}">
                <a16:creationId xmlns:a16="http://schemas.microsoft.com/office/drawing/2014/main" id="{A79ED711-15AE-963F-F58E-7E903BA13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1351" y="5359326"/>
            <a:ext cx="8969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Coding</a:t>
            </a:r>
            <a:endParaRPr lang="en-GB" altLang="en-US" sz="16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6326" name="TextBox 9">
            <a:extLst>
              <a:ext uri="{FF2B5EF4-FFF2-40B4-BE49-F238E27FC236}">
                <a16:creationId xmlns:a16="http://schemas.microsoft.com/office/drawing/2014/main" id="{466E6517-E7BD-E841-35F5-63879CFAA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6648" y="5377656"/>
            <a:ext cx="9128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Testing</a:t>
            </a:r>
            <a:endParaRPr lang="en-GB" altLang="en-US" sz="16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3561" name="TextBox 11">
            <a:extLst>
              <a:ext uri="{FF2B5EF4-FFF2-40B4-BE49-F238E27FC236}">
                <a16:creationId xmlns:a16="http://schemas.microsoft.com/office/drawing/2014/main" id="{E05BE481-1B3E-C5CC-0018-19A4FAF17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985" y="4505722"/>
            <a:ext cx="11493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Threat</a:t>
            </a:r>
            <a:endParaRPr lang="nl-NL" altLang="en-US" sz="1600" dirty="0">
              <a:solidFill>
                <a:srgbClr val="008000"/>
              </a:solidFill>
              <a:latin typeface="Arial Rounded MT Bold" panose="020F0704030504030204" pitchFamily="34" charset="0"/>
            </a:endParaRPr>
          </a:p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Modelling</a:t>
            </a:r>
            <a:endParaRPr lang="nl-NL" altLang="en-US" sz="1600" dirty="0">
              <a:solidFill>
                <a:srgbClr val="008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3564" name="TextBox 14">
            <a:extLst>
              <a:ext uri="{FF2B5EF4-FFF2-40B4-BE49-F238E27FC236}">
                <a16:creationId xmlns:a16="http://schemas.microsoft.com/office/drawing/2014/main" id="{7714CFC7-6CCF-9398-125F-7B93FC6F9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860" y="4560888"/>
            <a:ext cx="10683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Security </a:t>
            </a:r>
          </a:p>
          <a:p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tests</a:t>
            </a:r>
          </a:p>
        </p:txBody>
      </p:sp>
      <p:sp>
        <p:nvSpPr>
          <p:cNvPr id="23565" name="TextBox 15">
            <a:extLst>
              <a:ext uri="{FF2B5EF4-FFF2-40B4-BE49-F238E27FC236}">
                <a16:creationId xmlns:a16="http://schemas.microsoft.com/office/drawing/2014/main" id="{497A5B16-8C69-29F9-7972-CFB22CD55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8373" y="4562476"/>
            <a:ext cx="1019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Static</a:t>
            </a:r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 </a:t>
            </a:r>
          </a:p>
          <a:p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Analysis</a:t>
            </a:r>
          </a:p>
        </p:txBody>
      </p:sp>
      <p:sp>
        <p:nvSpPr>
          <p:cNvPr id="23566" name="TextBox 17">
            <a:extLst>
              <a:ext uri="{FF2B5EF4-FFF2-40B4-BE49-F238E27FC236}">
                <a16:creationId xmlns:a16="http://schemas.microsoft.com/office/drawing/2014/main" id="{FB454D98-BA55-C72E-FF95-337EDF667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6036" y="4424364"/>
            <a:ext cx="8683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Pen </a:t>
            </a:r>
          </a:p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testing</a:t>
            </a:r>
            <a:endParaRPr lang="nl-NL" altLang="en-US" sz="1600" dirty="0">
              <a:solidFill>
                <a:srgbClr val="008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6335" name="TextBox 19">
            <a:extLst>
              <a:ext uri="{FF2B5EF4-FFF2-40B4-BE49-F238E27FC236}">
                <a16:creationId xmlns:a16="http://schemas.microsoft.com/office/drawing/2014/main" id="{7316EE46-6D5E-3B4D-3F40-21496888A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1435" y="5417344"/>
            <a:ext cx="13716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>
                <a:solidFill>
                  <a:schemeClr val="tx1"/>
                </a:solidFill>
                <a:latin typeface="Arial Rounded MT Bold" panose="020F0704030504030204" pitchFamily="34" charset="0"/>
              </a:rPr>
              <a:t>Deployment</a:t>
            </a:r>
            <a:endParaRPr lang="en-GB" altLang="en-US" sz="160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6247E8A-D824-530C-70AD-B270E6429022}"/>
              </a:ext>
            </a:extLst>
          </p:cNvPr>
          <p:cNvCxnSpPr/>
          <p:nvPr/>
        </p:nvCxnSpPr>
        <p:spPr bwMode="auto">
          <a:xfrm>
            <a:off x="806185" y="5223669"/>
            <a:ext cx="7770813" cy="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96F816C-3FA7-B03F-D6FD-FE1CE9073971}"/>
              </a:ext>
            </a:extLst>
          </p:cNvPr>
          <p:cNvCxnSpPr/>
          <p:nvPr/>
        </p:nvCxnSpPr>
        <p:spPr bwMode="auto">
          <a:xfrm>
            <a:off x="1080823" y="5234781"/>
            <a:ext cx="0" cy="13493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98CD167-3325-E3D4-3B29-3DB7B72E672A}"/>
              </a:ext>
            </a:extLst>
          </p:cNvPr>
          <p:cNvCxnSpPr/>
          <p:nvPr/>
        </p:nvCxnSpPr>
        <p:spPr bwMode="auto">
          <a:xfrm>
            <a:off x="4691591" y="5218907"/>
            <a:ext cx="0" cy="1365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11DADC6-3D52-A310-9A21-18FCBD17280A}"/>
              </a:ext>
            </a:extLst>
          </p:cNvPr>
          <p:cNvCxnSpPr/>
          <p:nvPr/>
        </p:nvCxnSpPr>
        <p:spPr bwMode="auto">
          <a:xfrm>
            <a:off x="6270360" y="5223669"/>
            <a:ext cx="0" cy="1365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D9E22FB-3C81-8697-8283-E6F0B8905E9A}"/>
              </a:ext>
            </a:extLst>
          </p:cNvPr>
          <p:cNvCxnSpPr/>
          <p:nvPr/>
        </p:nvCxnSpPr>
        <p:spPr bwMode="auto">
          <a:xfrm>
            <a:off x="3427264" y="5241131"/>
            <a:ext cx="0" cy="1365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85F980F-5F35-2090-858D-67E3B3192B50}"/>
              </a:ext>
            </a:extLst>
          </p:cNvPr>
          <p:cNvCxnSpPr/>
          <p:nvPr/>
        </p:nvCxnSpPr>
        <p:spPr bwMode="auto">
          <a:xfrm>
            <a:off x="7937235" y="5223669"/>
            <a:ext cx="0" cy="13493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581" name="TextBox 17">
            <a:extLst>
              <a:ext uri="{FF2B5EF4-FFF2-40B4-BE49-F238E27FC236}">
                <a16:creationId xmlns:a16="http://schemas.microsoft.com/office/drawing/2014/main" id="{CC37BDFE-CC1B-E10F-AC14-50609EF5E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48" y="4833467"/>
            <a:ext cx="10498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Patching</a:t>
            </a:r>
            <a:endParaRPr lang="nl-NL" altLang="en-US" sz="1600" dirty="0">
              <a:solidFill>
                <a:srgbClr val="008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6348" name="TextBox 4">
            <a:extLst>
              <a:ext uri="{FF2B5EF4-FFF2-40B4-BE49-F238E27FC236}">
                <a16:creationId xmlns:a16="http://schemas.microsoft.com/office/drawing/2014/main" id="{FC224E0D-DD64-D4B4-7EC4-1A92DB2E8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085" y="4976019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>
              <a:latin typeface="Arial Rounded MT Bold" panose="020F0704030504030204" pitchFamily="34" charset="0"/>
            </a:endParaRPr>
          </a:p>
        </p:txBody>
      </p:sp>
      <p:sp>
        <p:nvSpPr>
          <p:cNvPr id="56353" name="TextBox 47">
            <a:extLst>
              <a:ext uri="{FF2B5EF4-FFF2-40B4-BE49-F238E27FC236}">
                <a16:creationId xmlns:a16="http://schemas.microsoft.com/office/drawing/2014/main" id="{9A378DE9-30D8-C8C5-BE23-08C8662A1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6248400"/>
            <a:ext cx="230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40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endParaRPr lang="en-GB" altLang="en-US" sz="140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9F81DFA3-D5CF-DF54-BE74-EDC6F55CF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5381" y="4439445"/>
            <a:ext cx="12112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Coding</a:t>
            </a:r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 </a:t>
            </a:r>
          </a:p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guidelines</a:t>
            </a:r>
            <a:endParaRPr lang="nl-NL" altLang="en-US" sz="1600" dirty="0">
              <a:solidFill>
                <a:srgbClr val="008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CD5C3D90-A9C9-9FEB-D659-B98E388C8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6898" y="4527549"/>
            <a:ext cx="1486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 err="1">
                <a:solidFill>
                  <a:srgbClr val="008000"/>
                </a:solidFill>
                <a:latin typeface="Arial Rounded MT Bold" panose="020F0704030504030204" pitchFamily="34" charset="0"/>
              </a:rPr>
              <a:t>Architectural</a:t>
            </a:r>
            <a:endParaRPr lang="nl-NL" altLang="en-US" sz="1600" dirty="0">
              <a:solidFill>
                <a:srgbClr val="008000"/>
              </a:solidFill>
              <a:latin typeface="Arial Rounded MT Bold" panose="020F0704030504030204" pitchFamily="34" charset="0"/>
            </a:endParaRPr>
          </a:p>
          <a:p>
            <a:r>
              <a:rPr lang="nl-NL" altLang="en-US" sz="1600" dirty="0">
                <a:solidFill>
                  <a:srgbClr val="008000"/>
                </a:solidFill>
                <a:latin typeface="Arial Rounded MT Bold" panose="020F0704030504030204" pitchFamily="34" charset="0"/>
              </a:rPr>
              <a:t>risk analysis</a:t>
            </a: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0F3BCCEC-1449-4647-71B5-C7918E64E5CA}"/>
              </a:ext>
            </a:extLst>
          </p:cNvPr>
          <p:cNvSpPr/>
          <p:nvPr/>
        </p:nvSpPr>
        <p:spPr bwMode="auto">
          <a:xfrm>
            <a:off x="395536" y="1856900"/>
            <a:ext cx="8381877" cy="1497641"/>
          </a:xfrm>
          <a:prstGeom prst="leftRightArrow">
            <a:avLst>
              <a:gd name="adj1" fmla="val 60661"/>
              <a:gd name="adj2" fmla="val 29163"/>
            </a:avLst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92125" eaLnBrk="1">
              <a:lnSpc>
                <a:spcPct val="116000"/>
              </a:lnSpc>
              <a:buClr>
                <a:srgbClr val="000000"/>
              </a:buClr>
              <a:buSzPct val="100000"/>
            </a:pPr>
            <a:r>
              <a:rPr lang="en-US" dirty="0">
                <a:solidFill>
                  <a:srgbClr val="C00000"/>
                </a:solidFill>
                <a:latin typeface="+mj-lt"/>
              </a:rPr>
              <a:t>Security by Design 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</a:p>
          <a:p>
            <a:pPr algn="ctr" defTabSz="492125" eaLnBrk="1">
              <a:lnSpc>
                <a:spcPct val="116000"/>
              </a:lnSpc>
              <a:buClr>
                <a:srgbClr val="000000"/>
              </a:buClr>
              <a:buSzPct val="100000"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(correct, broad definition)</a:t>
            </a:r>
            <a:endParaRPr lang="en-NL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A5627806-E12F-B8F0-B7FE-06D2EC01E93D}"/>
              </a:ext>
            </a:extLst>
          </p:cNvPr>
          <p:cNvSpPr/>
          <p:nvPr/>
        </p:nvSpPr>
        <p:spPr bwMode="auto">
          <a:xfrm>
            <a:off x="478985" y="3417689"/>
            <a:ext cx="2996396" cy="1092844"/>
          </a:xfrm>
          <a:prstGeom prst="leftRightArrow">
            <a:avLst>
              <a:gd name="adj1" fmla="val 63622"/>
              <a:gd name="adj2" fmla="val 19461"/>
            </a:avLst>
          </a:prstGeom>
          <a:noFill/>
          <a:ln w="28575" cap="flat" cmpd="sng" algn="ctr">
            <a:solidFill>
              <a:srgbClr val="99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92125" eaLnBrk="1">
              <a:lnSpc>
                <a:spcPct val="116000"/>
              </a:lnSpc>
              <a:buClr>
                <a:srgbClr val="000000"/>
              </a:buClr>
              <a:buSzPct val="100000"/>
            </a:pPr>
            <a:r>
              <a:rPr lang="en-US" sz="1800" dirty="0">
                <a:solidFill>
                  <a:srgbClr val="9966FF"/>
                </a:solidFill>
                <a:latin typeface="+mj-lt"/>
              </a:rPr>
              <a:t>Security by Design </a:t>
            </a:r>
            <a:br>
              <a:rPr lang="en-US" sz="1800" dirty="0">
                <a:solidFill>
                  <a:schemeClr val="tx1"/>
                </a:solidFill>
                <a:latin typeface="+mj-lt"/>
              </a:rPr>
            </a:br>
            <a:r>
              <a:rPr lang="en-US" sz="1400" dirty="0">
                <a:solidFill>
                  <a:schemeClr val="tx1"/>
                </a:solidFill>
                <a:latin typeface="+mj-lt"/>
              </a:rPr>
              <a:t>(incorrect, narrow definition)</a:t>
            </a:r>
            <a:endParaRPr lang="en-NL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A42F72CE-0FAE-1487-F5C9-6A9BD6FAD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5443" y="5369719"/>
            <a:ext cx="11755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High-level</a:t>
            </a:r>
          </a:p>
          <a:p>
            <a:r>
              <a:rPr lang="nl-NL" altLang="en-US" sz="1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Design</a:t>
            </a:r>
            <a:endParaRPr lang="en-GB" altLang="en-US" sz="16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AA8438-DF64-0346-8A6B-1DD540095BDB}"/>
              </a:ext>
            </a:extLst>
          </p:cNvPr>
          <p:cNvCxnSpPr/>
          <p:nvPr/>
        </p:nvCxnSpPr>
        <p:spPr bwMode="auto">
          <a:xfrm>
            <a:off x="2297833" y="5233987"/>
            <a:ext cx="0" cy="1365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0FA4899-0798-95B1-AAC7-852E407F3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23" y="214312"/>
            <a:ext cx="7770813" cy="982439"/>
          </a:xfrm>
        </p:spPr>
        <p:txBody>
          <a:bodyPr/>
          <a:lstStyle/>
          <a:p>
            <a:r>
              <a:rPr lang="en-US" sz="2400" dirty="0"/>
              <a:t>Security by Design  </a:t>
            </a:r>
            <a:r>
              <a:rPr lang="en-US" sz="3600" b="1" dirty="0">
                <a:solidFill>
                  <a:schemeClr val="tx1"/>
                </a:solidFill>
              </a:rPr>
              <a:t>≠</a:t>
            </a:r>
            <a:r>
              <a:rPr lang="en-US" sz="3200" b="1" dirty="0">
                <a:solidFill>
                  <a:schemeClr val="tx1"/>
                </a:solidFill>
              </a:rPr>
              <a:t>  </a:t>
            </a:r>
            <a:r>
              <a:rPr lang="en-US" sz="2400" b="1" dirty="0"/>
              <a:t>security in the design phase</a:t>
            </a:r>
            <a:endParaRPr lang="en-NL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CC53C7-3A45-CCF1-30A7-15EF1DA35A45}"/>
              </a:ext>
            </a:extLst>
          </p:cNvPr>
          <p:cNvCxnSpPr>
            <a:cxnSpLocks/>
          </p:cNvCxnSpPr>
          <p:nvPr/>
        </p:nvCxnSpPr>
        <p:spPr bwMode="auto">
          <a:xfrm>
            <a:off x="215907" y="3580971"/>
            <a:ext cx="3461981" cy="803544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F89800-AEA3-8C24-A42D-60F94094F587}"/>
              </a:ext>
            </a:extLst>
          </p:cNvPr>
          <p:cNvCxnSpPr>
            <a:cxnSpLocks/>
          </p:cNvCxnSpPr>
          <p:nvPr/>
        </p:nvCxnSpPr>
        <p:spPr bwMode="auto">
          <a:xfrm flipV="1">
            <a:off x="246193" y="3478669"/>
            <a:ext cx="3749743" cy="814727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8546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1D38-49EF-72E4-DB90-0BF3E7F21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E9A4-CCAF-3C44-187C-588B17E4D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 Security by Design as defined in EN 18031 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D8A20-FD06-6206-B297-633932D31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EN 18031, the standard for the EU Radio Equipment Directive (RED),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/>
              <a:t>refers to six other standards for the definition</a:t>
            </a:r>
            <a:endParaRPr lang="en-GB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A6CFC0-9B07-1BEE-6D43-EE3DBFFF8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51286"/>
            <a:ext cx="8464631" cy="417646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FCA40B1-3FB1-B61A-FE95-423392103BFF}"/>
                  </a:ext>
                </a:extLst>
              </p14:cNvPr>
              <p14:cNvContentPartPr/>
              <p14:nvPr/>
            </p14:nvContentPartPr>
            <p14:xfrm>
              <a:off x="1612286" y="3280438"/>
              <a:ext cx="1089000" cy="144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4433B15-98FE-2713-19B8-F90E74E00EF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58286" y="3172438"/>
                <a:ext cx="119664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FCCCAC5-D5FA-FC65-06A6-153C8A7030BA}"/>
                  </a:ext>
                </a:extLst>
              </p14:cNvPr>
              <p14:cNvContentPartPr/>
              <p14:nvPr/>
            </p14:nvContentPartPr>
            <p14:xfrm>
              <a:off x="1598246" y="3901798"/>
              <a:ext cx="1068480" cy="7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76E3213-6377-081C-6540-590CA25EE6F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44246" y="3793798"/>
                <a:ext cx="117612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2457AFC-D4EC-EFDC-8010-467B8EA9C1F5}"/>
                  </a:ext>
                </a:extLst>
              </p14:cNvPr>
              <p14:cNvContentPartPr/>
              <p14:nvPr/>
            </p14:nvContentPartPr>
            <p14:xfrm>
              <a:off x="1681766" y="4529998"/>
              <a:ext cx="950040" cy="7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A14D3F5-7F6D-4DDE-F27E-21120BC2EC7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28126" y="4313998"/>
                <a:ext cx="105768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0CD36DD-6186-C95D-EBCA-B6FAFE8F3DE5}"/>
                  </a:ext>
                </a:extLst>
              </p14:cNvPr>
              <p14:cNvContentPartPr/>
              <p14:nvPr/>
            </p14:nvContentPartPr>
            <p14:xfrm>
              <a:off x="4948766" y="4927798"/>
              <a:ext cx="292680" cy="151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D61FC9F-2528-4B6B-F362-C0F6BCDA8E1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94766" y="4819798"/>
                <a:ext cx="40032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B9CADE3-C542-0438-C4E2-A8B706179458}"/>
                  </a:ext>
                </a:extLst>
              </p14:cNvPr>
              <p14:cNvContentPartPr/>
              <p14:nvPr/>
            </p14:nvContentPartPr>
            <p14:xfrm>
              <a:off x="1570166" y="5339638"/>
              <a:ext cx="81000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49A6A59-2EE4-FCA8-DD87-3C9413368ED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16526" y="5231638"/>
                <a:ext cx="9176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8B40562-E772-83C2-7309-5319E897197F}"/>
                  </a:ext>
                </a:extLst>
              </p14:cNvPr>
              <p14:cNvContentPartPr/>
              <p14:nvPr/>
            </p14:nvContentPartPr>
            <p14:xfrm>
              <a:off x="1626326" y="5744278"/>
              <a:ext cx="956160" cy="561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9F2D90E-628B-898C-357D-4F5BD529F55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572326" y="5636278"/>
                <a:ext cx="106380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85E7A8A-9EEE-E974-CF63-A284453CBC42}"/>
                  </a:ext>
                </a:extLst>
              </p14:cNvPr>
              <p14:cNvContentPartPr/>
              <p14:nvPr/>
            </p14:nvContentPartPr>
            <p14:xfrm>
              <a:off x="1633166" y="5011678"/>
              <a:ext cx="677880" cy="7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D4B662F-E87F-CB77-C125-135D93382E6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579166" y="4795678"/>
                <a:ext cx="78552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A2059DF-5980-B1B3-4260-C5BF30BEB8C4}"/>
                  </a:ext>
                </a:extLst>
              </p14:cNvPr>
              <p14:cNvContentPartPr/>
              <p14:nvPr/>
            </p14:nvContentPartPr>
            <p14:xfrm>
              <a:off x="3154608" y="4534992"/>
              <a:ext cx="3758400" cy="19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A2059DF-5980-B1B3-4260-C5BF30BEB8C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100608" y="4426992"/>
                <a:ext cx="3866040" cy="23472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jdelijke aanduiding voor dianummer 1">
            <a:extLst>
              <a:ext uri="{FF2B5EF4-FFF2-40B4-BE49-F238E27FC236}">
                <a16:creationId xmlns:a16="http://schemas.microsoft.com/office/drawing/2014/main" id="{20AB38B2-D97C-40F9-D55C-6E41AA0BDD0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8400"/>
            <a:ext cx="1903413" cy="455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7BBE679-14FF-4FF9-A1AD-D4142FB6D1DD}" type="slidenum">
              <a:rPr lang="en-GB" altLang="nl-NL" smtClean="0"/>
              <a:pPr/>
              <a:t>43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8786271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">
            <a:extLst>
              <a:ext uri="{FF2B5EF4-FFF2-40B4-BE49-F238E27FC236}">
                <a16:creationId xmlns:a16="http://schemas.microsoft.com/office/drawing/2014/main" id="{00D79B1E-5CA8-8AA5-E2D7-54F16AD32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l-NL" dirty="0"/>
              <a:t>Homework:</a:t>
            </a: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7DFA6486-86F0-121B-F05C-C1460E41C3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9138" y="1063625"/>
            <a:ext cx="7770812" cy="5030788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ClrTx/>
              <a:buSzTx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dirty="0"/>
              <a:t>To do: </a:t>
            </a:r>
            <a:r>
              <a:rPr lang="en-GB" altLang="nl-NL" dirty="0">
                <a:solidFill>
                  <a:schemeClr val="tx1"/>
                </a:solidFill>
              </a:rPr>
              <a:t>check out </a:t>
            </a:r>
          </a:p>
          <a:p>
            <a:pPr marL="685800" lvl="1" eaLnBrk="1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sz="2000" dirty="0">
                <a:solidFill>
                  <a:schemeClr val="tx1"/>
                </a:solidFill>
              </a:rPr>
              <a:t>the latest US-CERT bulletin</a:t>
            </a:r>
          </a:p>
          <a:p>
            <a:pPr marL="685800" lvl="1" eaLnBrk="1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sz="2000" dirty="0">
                <a:solidFill>
                  <a:schemeClr val="tx1"/>
                </a:solidFill>
              </a:rPr>
              <a:t>recent CVEs for the browser, PDF viewer and other software you use on a regular basis</a:t>
            </a:r>
          </a:p>
          <a:p>
            <a:pPr marL="685800" lvl="1" eaLnBrk="1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 sz="2000" dirty="0">
              <a:solidFill>
                <a:schemeClr val="tx1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dirty="0"/>
              <a:t>To read: </a:t>
            </a:r>
          </a:p>
          <a:p>
            <a:pPr marL="85725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sz="2000" dirty="0"/>
              <a:t>Article 6, 13 and Annex I of the </a:t>
            </a:r>
            <a:r>
              <a:rPr lang="en-US" altLang="nl-NL" sz="2000" dirty="0">
                <a:solidFill>
                  <a:schemeClr val="accent2"/>
                </a:solidFill>
              </a:rPr>
              <a:t>CRA</a:t>
            </a:r>
          </a:p>
          <a:p>
            <a:pPr marL="85725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nl-NL" sz="2000" dirty="0"/>
              <a:t>Section 2 of </a:t>
            </a:r>
            <a:r>
              <a:rPr lang="en-US" altLang="nl-NL" sz="2000" dirty="0">
                <a:solidFill>
                  <a:schemeClr val="accent2"/>
                </a:solidFill>
              </a:rPr>
              <a:t>Secure Software Lifecycle  </a:t>
            </a:r>
            <a:r>
              <a:rPr lang="en-US" altLang="nl-NL" sz="2000" dirty="0">
                <a:solidFill>
                  <a:schemeClr val="tx1"/>
                </a:solidFill>
              </a:rPr>
              <a:t>by</a:t>
            </a:r>
            <a:r>
              <a:rPr lang="en-US" altLang="nl-NL" sz="2000" dirty="0">
                <a:solidFill>
                  <a:schemeClr val="accent2"/>
                </a:solidFill>
              </a:rPr>
              <a:t> Laurie Williams </a:t>
            </a:r>
          </a:p>
          <a:p>
            <a:pPr marL="85725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000" dirty="0"/>
              <a:t>Sections 1-3 of </a:t>
            </a:r>
            <a:r>
              <a:rPr lang="en-US" sz="2000" dirty="0">
                <a:solidFill>
                  <a:schemeClr val="accent2"/>
                </a:solidFill>
              </a:rPr>
              <a:t>Twenty Years of Secure Software Development </a:t>
            </a:r>
            <a:br>
              <a:rPr lang="en-US" sz="2000" dirty="0">
                <a:solidFill>
                  <a:schemeClr val="accent2"/>
                </a:solidFill>
              </a:rPr>
            </a:b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You can already read the rest, but we’ll cover it later</a:t>
            </a:r>
            <a:endParaRPr lang="en-GB" altLang="nl-NL" sz="2000" dirty="0">
              <a:solidFill>
                <a:schemeClr val="tx1"/>
              </a:solidFill>
            </a:endParaRPr>
          </a:p>
          <a:p>
            <a:pPr marL="400050" lvl="1" indent="0" eaLnBrk="1" hangingPunct="1">
              <a:lnSpc>
                <a:spcPct val="90000"/>
              </a:lnSpc>
              <a:buClrTx/>
              <a:buSzTx/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 sz="2000" dirty="0">
              <a:solidFill>
                <a:schemeClr val="accent2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ClrTx/>
              <a:buSzTx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dirty="0">
                <a:solidFill>
                  <a:schemeClr val="tx2"/>
                </a:solidFill>
              </a:rPr>
              <a:t>To do: </a:t>
            </a:r>
            <a:r>
              <a:rPr lang="en-GB" altLang="nl-NL" dirty="0">
                <a:solidFill>
                  <a:schemeClr val="accent2"/>
                </a:solidFill>
              </a:rPr>
              <a:t>brush up on you C(++) knowledge</a:t>
            </a:r>
          </a:p>
          <a:p>
            <a:pPr marL="341313" indent="-341313" eaLnBrk="1" hangingPunct="1">
              <a:lnSpc>
                <a:spcPct val="90000"/>
              </a:lnSpc>
              <a:buClrTx/>
              <a:buSzTx/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 dirty="0"/>
          </a:p>
          <a:p>
            <a:pPr marL="341313" indent="-341313" eaLnBrk="1" hangingPunct="1">
              <a:lnSpc>
                <a:spcPct val="90000"/>
              </a:lnSpc>
              <a:buClrTx/>
              <a:buSzTx/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l-NL" dirty="0"/>
          </a:p>
          <a:p>
            <a:pPr marL="341313" indent="-341313" eaLnBrk="1" hangingPunct="1">
              <a:lnSpc>
                <a:spcPct val="90000"/>
              </a:lnSpc>
              <a:buClrTx/>
              <a:buSzTx/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l-NL" dirty="0"/>
              <a:t>	</a:t>
            </a:r>
          </a:p>
        </p:txBody>
      </p:sp>
      <p:sp>
        <p:nvSpPr>
          <p:cNvPr id="75780" name="Tijdelijke aanduiding voor dianummer 1">
            <a:extLst>
              <a:ext uri="{FF2B5EF4-FFF2-40B4-BE49-F238E27FC236}">
                <a16:creationId xmlns:a16="http://schemas.microsoft.com/office/drawing/2014/main" id="{2F7371B6-F369-A57E-6192-8BF1396E0B1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F0DB34AB-D544-4394-9AE1-6AA941B7159E}" type="slidenum">
              <a:rPr lang="en-GB" altLang="nl-NL" smtClean="0"/>
              <a:pPr/>
              <a:t>44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2321652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">
            <a:extLst>
              <a:ext uri="{FF2B5EF4-FFF2-40B4-BE49-F238E27FC236}">
                <a16:creationId xmlns:a16="http://schemas.microsoft.com/office/drawing/2014/main" id="{5E119331-DDFF-3292-6C80-378DACE24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nl-NL" sz="2400"/>
              <a:t>The kind of C(++) code you will see next week</a:t>
            </a: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FAF99AC8-EB17-4E7A-8633-3EBB7A84CE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l-NL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copy_and_print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(char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string)  {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char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 = 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malloc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nl-NL" sz="16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(string));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nl-NL" sz="16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strcpy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b,string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// copy string to b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(”The string is %s.”, b);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(b);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return(b);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altLang="nl-NL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sum_using_pointer_arithmetic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(int a[])  {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int sum = 0; 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int 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pointer = a;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for (int 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=0; 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&lt;4; 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 ){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sum = sum + 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pointer;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pointer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}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return sum;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nl-NL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 eaLnBrk="1" hangingPunct="1">
              <a:buFont typeface="Times New Roman" panose="02020603050405020304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nl-NL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1313" indent="-341313" eaLnBrk="1" hangingPunct="1">
              <a:buClrTx/>
              <a:buSz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nl-NL" dirty="0"/>
          </a:p>
          <a:p>
            <a:pPr marL="341313" indent="-341313" eaLnBrk="1" hangingPunct="1">
              <a:buFont typeface="Comic Sans MS" panose="030F0702030302020204" pitchFamily="6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nl-NL" dirty="0"/>
          </a:p>
        </p:txBody>
      </p:sp>
      <p:sp>
        <p:nvSpPr>
          <p:cNvPr id="77828" name="Tijdelijke aanduiding voor dianummer 1">
            <a:extLst>
              <a:ext uri="{FF2B5EF4-FFF2-40B4-BE49-F238E27FC236}">
                <a16:creationId xmlns:a16="http://schemas.microsoft.com/office/drawing/2014/main" id="{B4CEE809-AF7C-A20B-517D-9D7D173282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78584D82-C936-4BAC-AD98-862568F4C8B7}" type="slidenum">
              <a:rPr lang="en-GB" altLang="nl-NL" smtClean="0"/>
              <a:pPr/>
              <a:t>45</a:t>
            </a:fld>
            <a:endParaRPr lang="en-GB" alt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90A0B5-2A48-2702-379D-71A0DD32826F}"/>
              </a:ext>
            </a:extLst>
          </p:cNvPr>
          <p:cNvSpPr txBox="1"/>
          <p:nvPr/>
        </p:nvSpPr>
        <p:spPr>
          <a:xfrm>
            <a:off x="5940152" y="1939984"/>
            <a:ext cx="282956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Only way to </a:t>
            </a:r>
            <a:br>
              <a:rPr lang="en-US" dirty="0">
                <a:solidFill>
                  <a:srgbClr val="FF0000"/>
                </a:solidFill>
                <a:latin typeface="+mj-lt"/>
              </a:rPr>
            </a:br>
            <a:r>
              <a:rPr lang="en-US" dirty="0">
                <a:solidFill>
                  <a:srgbClr val="FF0000"/>
                </a:solidFill>
                <a:latin typeface="+mj-lt"/>
              </a:rPr>
              <a:t>understand this:</a:t>
            </a:r>
          </a:p>
          <a:p>
            <a:r>
              <a:rPr lang="en-US" dirty="0">
                <a:solidFill>
                  <a:srgbClr val="FF0000"/>
                </a:solidFill>
                <a:latin typeface="+mj-lt"/>
              </a:rPr>
              <a:t>draw pictures!</a:t>
            </a:r>
            <a:r>
              <a:rPr lang="en-US" sz="3200" dirty="0">
                <a:solidFill>
                  <a:srgbClr val="FF0000"/>
                </a:solidFill>
                <a:latin typeface="+mj-lt"/>
              </a:rPr>
              <a:t> </a:t>
            </a:r>
            <a:endParaRPr lang="en-NL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93490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CBD285-C394-9574-2588-265C38BF7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988840"/>
            <a:ext cx="7770813" cy="1152128"/>
          </a:xfrm>
        </p:spPr>
        <p:txBody>
          <a:bodyPr/>
          <a:lstStyle/>
          <a:p>
            <a:r>
              <a:rPr lang="en-US" sz="4000" dirty="0"/>
              <a:t>Recurring themes</a:t>
            </a:r>
            <a:endParaRPr lang="en-NL" sz="4000" dirty="0"/>
          </a:p>
        </p:txBody>
      </p:sp>
    </p:spTree>
    <p:extLst>
      <p:ext uri="{BB962C8B-B14F-4D97-AF65-F5344CB8AC3E}">
        <p14:creationId xmlns:p14="http://schemas.microsoft.com/office/powerpoint/2010/main" val="12104434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4681BD7-4AF9-CBB1-F7BB-202E8789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Recurring themes</a:t>
            </a:r>
            <a:endParaRPr lang="en-NL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71045C-DC08-CC68-CB16-EA1D7B10C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common recurring themes - or anti-patterns -  in (software) security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C00000"/>
                </a:solidFill>
                <a:latin typeface="Pieces NFI" panose="02000000000000000000" pitchFamily="2" charset="0"/>
              </a:rPr>
              <a:t>Complexity</a:t>
            </a:r>
            <a:endParaRPr lang="en-US" sz="1800" dirty="0">
              <a:solidFill>
                <a:srgbClr val="C00000"/>
              </a:solidFill>
              <a:latin typeface="Pieces NFI" panose="02000000000000000000" pitchFamily="2" charset="0"/>
            </a:endParaRPr>
          </a:p>
          <a:p>
            <a:endParaRPr lang="en-US" sz="1800" dirty="0">
              <a:solidFill>
                <a:srgbClr val="C00000"/>
              </a:solidFill>
              <a:latin typeface="Pieces NFI" panose="02000000000000000000" pitchFamily="2" charset="0"/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Implicit Assumptions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Broken Abstractions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Mixing data &amp; code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B244E3-E3B1-1D88-85C1-5A889DC6D2ED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60FB9268-A028-46A5-9C78-F9CC95D4CB22}" type="slidenum">
              <a:rPr lang="en-GB" altLang="nl-NL" smtClean="0"/>
              <a:pPr>
                <a:defRPr/>
              </a:pPr>
              <a:t>47</a:t>
            </a:fld>
            <a:endParaRPr lang="en-GB" altLang="nl-NL"/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33F9D299-80E8-4712-2F9D-9D45A5D13462}"/>
              </a:ext>
            </a:extLst>
          </p:cNvPr>
          <p:cNvSpPr/>
          <p:nvPr/>
        </p:nvSpPr>
        <p:spPr bwMode="auto">
          <a:xfrm>
            <a:off x="4499992" y="3685094"/>
            <a:ext cx="288032" cy="1440160"/>
          </a:xfrm>
          <a:prstGeom prst="rightBrac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6523FF-12D7-3B7D-8A1D-CD1977DBF92C}"/>
              </a:ext>
            </a:extLst>
          </p:cNvPr>
          <p:cNvSpPr txBox="1"/>
          <p:nvPr/>
        </p:nvSpPr>
        <p:spPr>
          <a:xfrm>
            <a:off x="5004048" y="4149080"/>
            <a:ext cx="2731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+mj-lt"/>
              </a:rPr>
              <a:t>specific for software</a:t>
            </a:r>
            <a:endParaRPr lang="en-NL" sz="20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28265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9E42957-C3D5-EC81-60E1-4BEF594B46D2}"/>
              </a:ext>
            </a:extLst>
          </p:cNvPr>
          <p:cNvSpPr/>
          <p:nvPr/>
        </p:nvSpPr>
        <p:spPr bwMode="auto">
          <a:xfrm>
            <a:off x="5796136" y="1405658"/>
            <a:ext cx="2693814" cy="1951334"/>
          </a:xfrm>
          <a:prstGeom prst="rect">
            <a:avLst/>
          </a:prstGeom>
          <a:solidFill>
            <a:srgbClr val="99CC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44034" name="Title 5">
            <a:extLst>
              <a:ext uri="{FF2B5EF4-FFF2-40B4-BE49-F238E27FC236}">
                <a16:creationId xmlns:a16="http://schemas.microsoft.com/office/drawing/2014/main" id="{6B77E640-93CD-D76D-DF07-F65CABB129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 dirty="0"/>
              <a:t>How do we manage complexity?</a:t>
            </a:r>
            <a:endParaRPr lang="en-NL" altLang="en-NL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FF270C-CC23-E710-4EEE-0AF763AE2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accent2"/>
                </a:solidFill>
              </a:rPr>
              <a:t>Abstraction</a:t>
            </a: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       </a:t>
            </a:r>
            <a:r>
              <a:rPr lang="en-US" sz="1800" dirty="0" err="1">
                <a:solidFill>
                  <a:schemeClr val="tx1"/>
                </a:solidFill>
              </a:rPr>
              <a:t>Eg.</a:t>
            </a:r>
            <a:r>
              <a:rPr lang="en-US" sz="1800" dirty="0">
                <a:solidFill>
                  <a:schemeClr val="tx1"/>
                </a:solidFill>
              </a:rPr>
              <a:t> higher level programming languages</a:t>
            </a:r>
          </a:p>
          <a:p>
            <a:pPr marL="0" indent="0"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        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       Possible security risk: </a:t>
            </a:r>
          </a:p>
          <a:p>
            <a:pPr marL="0" indent="0"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           </a:t>
            </a:r>
            <a:r>
              <a:rPr lang="en-US" sz="1800" dirty="0">
                <a:solidFill>
                  <a:srgbClr val="C00000"/>
                </a:solidFill>
              </a:rPr>
              <a:t>abstractions may be broken</a:t>
            </a: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  <a:defRPr/>
            </a:pPr>
            <a:endParaRPr lang="en-US" dirty="0">
              <a:solidFill>
                <a:schemeClr val="accent2"/>
              </a:solidFill>
            </a:endParaRPr>
          </a:p>
          <a:p>
            <a:pPr marL="457200" indent="-457200">
              <a:buFont typeface="+mj-lt"/>
              <a:buAutoNum type="arabicPeriod" startAt="2"/>
              <a:defRPr/>
            </a:pPr>
            <a:r>
              <a:rPr lang="en-US" sz="2400" dirty="0">
                <a:solidFill>
                  <a:schemeClr val="accent2"/>
                </a:solidFill>
              </a:rPr>
              <a:t>Divide &amp; conquer</a:t>
            </a:r>
          </a:p>
          <a:p>
            <a:pPr marL="0" indent="0"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         Splitting up application into components,  </a:t>
            </a:r>
            <a:r>
              <a:rPr lang="en-US" sz="1800" dirty="0" err="1">
                <a:solidFill>
                  <a:schemeClr val="tx1"/>
                </a:solidFill>
              </a:rPr>
              <a:t>eg</a:t>
            </a:r>
            <a:r>
              <a:rPr lang="en-US" sz="1800" dirty="0">
                <a:solidFill>
                  <a:schemeClr val="tx1"/>
                </a:solidFill>
              </a:rPr>
              <a:t> libraries,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        Possibly with adapted (reduced) access rights: </a:t>
            </a:r>
            <a:r>
              <a:rPr lang="en-US" sz="1800" dirty="0">
                <a:solidFill>
                  <a:srgbClr val="009900"/>
                </a:solidFill>
              </a:rPr>
              <a:t> sandboxing</a:t>
            </a: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en-US" sz="1050" dirty="0">
                <a:solidFill>
                  <a:schemeClr val="tx1"/>
                </a:solidFill>
              </a:rPr>
              <a:t>             </a:t>
            </a: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       Possible security risk: </a:t>
            </a:r>
          </a:p>
          <a:p>
            <a:pPr marL="0" indent="0"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               </a:t>
            </a:r>
            <a:r>
              <a:rPr lang="en-US" sz="1800" dirty="0">
                <a:solidFill>
                  <a:srgbClr val="C00000"/>
                </a:solidFill>
              </a:rPr>
              <a:t>interfaces between components </a:t>
            </a:r>
            <a:r>
              <a:rPr lang="en-US" sz="1800" dirty="0">
                <a:solidFill>
                  <a:schemeClr val="tx1"/>
                </a:solidFill>
              </a:rPr>
              <a:t>may be abused;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              input handling is critically important </a:t>
            </a:r>
          </a:p>
          <a:p>
            <a:pPr marL="0" indent="0"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     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chemeClr val="accent2"/>
                </a:solidFill>
              </a:rPr>
              <a:t>   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dirty="0"/>
          </a:p>
        </p:txBody>
      </p:sp>
      <p:sp>
        <p:nvSpPr>
          <p:cNvPr id="44036" name="Slide Number Placeholder 4">
            <a:extLst>
              <a:ext uri="{FF2B5EF4-FFF2-40B4-BE49-F238E27FC236}">
                <a16:creationId xmlns:a16="http://schemas.microsoft.com/office/drawing/2014/main" id="{23A8A761-346C-7844-D800-54704E120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08CAB0D-F622-4394-838B-DB74FD2F6C3B}" type="slidenum">
              <a:rPr lang="en-GB" altLang="nl-NL" smtClean="0"/>
              <a:pPr/>
              <a:t>48</a:t>
            </a:fld>
            <a:endParaRPr lang="en-GB" altLang="nl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DB25E0-CC8B-1847-180F-84EAAF61E161}"/>
              </a:ext>
            </a:extLst>
          </p:cNvPr>
          <p:cNvSpPr/>
          <p:nvPr/>
        </p:nvSpPr>
        <p:spPr bwMode="auto">
          <a:xfrm>
            <a:off x="5940152" y="2852936"/>
            <a:ext cx="2357738" cy="360040"/>
          </a:xfrm>
          <a:prstGeom prst="rect">
            <a:avLst/>
          </a:prstGeom>
          <a:solidFill>
            <a:srgbClr val="FF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Times New Roman" pitchFamily="16" charset="0"/>
              </a:rPr>
              <a:t>  </a:t>
            </a:r>
            <a:endParaRPr kumimoji="0" lang="en-NL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6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487218-8D51-0FA1-0030-717C5C2E614E}"/>
              </a:ext>
            </a:extLst>
          </p:cNvPr>
          <p:cNvSpPr/>
          <p:nvPr/>
        </p:nvSpPr>
        <p:spPr bwMode="auto">
          <a:xfrm>
            <a:off x="5940152" y="2415903"/>
            <a:ext cx="2376264" cy="36004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GB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Times New Roman" pitchFamily="16" charset="0"/>
              </a:rPr>
              <a:t> </a:t>
            </a:r>
            <a:endParaRPr kumimoji="0" lang="en-NL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63ACE4-7D40-27E8-A7A7-2AF8CC6CA9E5}"/>
              </a:ext>
            </a:extLst>
          </p:cNvPr>
          <p:cNvSpPr/>
          <p:nvPr/>
        </p:nvSpPr>
        <p:spPr bwMode="auto">
          <a:xfrm>
            <a:off x="5940152" y="1642654"/>
            <a:ext cx="1080120" cy="695324"/>
          </a:xfrm>
          <a:prstGeom prst="rect">
            <a:avLst/>
          </a:prstGeom>
          <a:solidFill>
            <a:srgbClr val="00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GB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Times New Roman" pitchFamily="16" charset="0"/>
              </a:rPr>
              <a:t>    A</a:t>
            </a:r>
            <a:endParaRPr kumimoji="0" lang="en-N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lt"/>
              <a:cs typeface="Times New Roman" pitchFamily="16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EC51FA-5E22-96DB-CE39-A48C8AF3E84F}"/>
              </a:ext>
            </a:extLst>
          </p:cNvPr>
          <p:cNvSpPr/>
          <p:nvPr/>
        </p:nvSpPr>
        <p:spPr bwMode="auto">
          <a:xfrm>
            <a:off x="7236296" y="1659429"/>
            <a:ext cx="1080120" cy="678549"/>
          </a:xfrm>
          <a:prstGeom prst="rect">
            <a:avLst/>
          </a:prstGeom>
          <a:solidFill>
            <a:srgbClr val="00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r>
              <a:rPr lang="en-GB" dirty="0">
                <a:latin typeface="+mn-lt"/>
                <a:cs typeface="Times New Roman" pitchFamily="16" charset="0"/>
              </a:rPr>
              <a:t>    B</a:t>
            </a:r>
            <a:endParaRPr kumimoji="0" lang="en-NL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74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  <p:bldP spid="4" grpId="0" animBg="1"/>
      <p:bldP spid="9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5">
            <a:extLst>
              <a:ext uri="{FF2B5EF4-FFF2-40B4-BE49-F238E27FC236}">
                <a16:creationId xmlns:a16="http://schemas.microsoft.com/office/drawing/2014/main" id="{7BADB354-91AA-AC0F-268F-50C12F554D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 dirty="0"/>
              <a:t>Problems with abstraction</a:t>
            </a:r>
            <a:endParaRPr lang="en-NL" altLang="en-NL" dirty="0"/>
          </a:p>
        </p:txBody>
      </p:sp>
      <p:sp>
        <p:nvSpPr>
          <p:cNvPr id="45059" name="Content Placeholder 6">
            <a:extLst>
              <a:ext uri="{FF2B5EF4-FFF2-40B4-BE49-F238E27FC236}">
                <a16:creationId xmlns:a16="http://schemas.microsoft.com/office/drawing/2014/main" id="{23EFD217-2583-4D3A-AC03-0F8A540BAE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NL" dirty="0"/>
              <a:t>Abstractions are crucial in managing the complexity of software applications </a:t>
            </a:r>
            <a:br>
              <a:rPr lang="en-US" altLang="en-NL" dirty="0"/>
            </a:br>
            <a:r>
              <a:rPr lang="en-US" altLang="en-NL" sz="2800" dirty="0"/>
              <a:t>BUT…</a:t>
            </a:r>
            <a:br>
              <a:rPr lang="en-US" altLang="en-NL" sz="2800" dirty="0"/>
            </a:br>
            <a:r>
              <a:rPr lang="en-US" altLang="en-NL" sz="2800" dirty="0"/>
              <a:t>   </a:t>
            </a:r>
            <a:r>
              <a:rPr lang="en-US" altLang="en-NL" dirty="0">
                <a:solidFill>
                  <a:schemeClr val="accent2"/>
                </a:solidFill>
              </a:rPr>
              <a:t>they can be a source of insecurity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US" altLang="en-NL" dirty="0"/>
          </a:p>
          <a:p>
            <a:r>
              <a:rPr lang="en-US" altLang="en-NL" dirty="0"/>
              <a:t>if abstractions are </a:t>
            </a:r>
            <a:r>
              <a:rPr lang="en-US" altLang="en-NL" i="1" dirty="0">
                <a:solidFill>
                  <a:schemeClr val="accent2"/>
                </a:solidFill>
              </a:rPr>
              <a:t>not bullet-proof  </a:t>
            </a:r>
            <a:endParaRPr lang="en-US" altLang="en-NL" dirty="0">
              <a:solidFill>
                <a:schemeClr val="accent2"/>
              </a:solidFill>
            </a:endParaRPr>
          </a:p>
          <a:p>
            <a:r>
              <a:rPr lang="en-US" altLang="en-NL" dirty="0"/>
              <a:t>if abstractions are </a:t>
            </a:r>
            <a:r>
              <a:rPr lang="en-US" altLang="en-NL" i="1" dirty="0">
                <a:solidFill>
                  <a:schemeClr val="accent2"/>
                </a:solidFill>
              </a:rPr>
              <a:t>confusing</a:t>
            </a:r>
            <a:r>
              <a:rPr lang="en-US" altLang="en-NL" dirty="0"/>
              <a:t>  or </a:t>
            </a:r>
            <a:r>
              <a:rPr lang="en-US" altLang="en-NL" i="1" dirty="0">
                <a:solidFill>
                  <a:schemeClr val="accent2"/>
                </a:solidFill>
              </a:rPr>
              <a:t>misleading</a:t>
            </a:r>
            <a:r>
              <a:rPr lang="en-US" altLang="en-NL" dirty="0"/>
              <a:t> </a:t>
            </a:r>
          </a:p>
          <a:p>
            <a:r>
              <a:rPr lang="en-US" altLang="en-NL" dirty="0"/>
              <a:t>if abstractions are a </a:t>
            </a:r>
            <a:r>
              <a:rPr lang="en-US" altLang="en-NL" i="1" dirty="0">
                <a:solidFill>
                  <a:schemeClr val="accent2"/>
                </a:solidFill>
              </a:rPr>
              <a:t>figment</a:t>
            </a:r>
            <a:r>
              <a:rPr lang="en-US" altLang="en-NL" i="1" dirty="0"/>
              <a:t> of our </a:t>
            </a:r>
            <a:r>
              <a:rPr lang="en-US" altLang="en-NL" i="1" dirty="0">
                <a:solidFill>
                  <a:schemeClr val="accent2"/>
                </a:solidFill>
              </a:rPr>
              <a:t>imagination</a:t>
            </a:r>
            <a:r>
              <a:rPr lang="en-US" altLang="en-NL" i="1" dirty="0"/>
              <a:t> </a:t>
            </a:r>
            <a:br>
              <a:rPr lang="en-US" altLang="en-NL" i="1" dirty="0"/>
            </a:br>
            <a:r>
              <a:rPr lang="en-US" altLang="en-NL" dirty="0"/>
              <a:t> 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US" altLang="en-NL" dirty="0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NL" dirty="0"/>
              <a:t>Often imperfect abstractions come with </a:t>
            </a:r>
            <a:r>
              <a:rPr lang="en-US" altLang="en-NL" dirty="0">
                <a:solidFill>
                  <a:srgbClr val="C00000"/>
                </a:solidFill>
              </a:rPr>
              <a:t>implicit assumptions</a:t>
            </a:r>
            <a:endParaRPr lang="en-NL" altLang="en-NL" dirty="0">
              <a:solidFill>
                <a:srgbClr val="C00000"/>
              </a:solidFill>
            </a:endParaRPr>
          </a:p>
        </p:txBody>
      </p:sp>
      <p:sp>
        <p:nvSpPr>
          <p:cNvPr id="45060" name="Slide Number Placeholder 4">
            <a:extLst>
              <a:ext uri="{FF2B5EF4-FFF2-40B4-BE49-F238E27FC236}">
                <a16:creationId xmlns:a16="http://schemas.microsoft.com/office/drawing/2014/main" id="{B56D0A7C-AB87-8DF3-56D4-11A992FDD67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DB7FBB08-AEC2-411A-AE2F-676563C51504}" type="slidenum">
              <a:rPr lang="en-GB" altLang="nl-NL" smtClean="0"/>
              <a:pPr/>
              <a:t>49</a:t>
            </a:fld>
            <a:endParaRPr lang="en-GB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D82D6EA3-3527-72A3-F934-FE4F4794A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dirty="0"/>
              <a:t>Phone Phreaking</a:t>
            </a:r>
            <a:endParaRPr lang="en-GB" altLang="nl-NL" dirty="0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CA340737-3576-BF8E-4009-EB1B60EFB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nl-NL" sz="1800" dirty="0"/>
              <a:t>In 1950s, </a:t>
            </a:r>
            <a:r>
              <a:rPr lang="en-GB" altLang="nl-NL" sz="1800" dirty="0"/>
              <a:t>Joe </a:t>
            </a:r>
            <a:r>
              <a:rPr lang="en-GB" altLang="nl-NL" sz="1800" dirty="0" err="1"/>
              <a:t>Engressia</a:t>
            </a:r>
            <a:r>
              <a:rPr lang="en-US" altLang="nl-NL" sz="1800" dirty="0"/>
              <a:t> showed the telephone network could be hacked by whistling at 2600 Hz </a:t>
            </a:r>
          </a:p>
          <a:p>
            <a:pPr marL="0" indent="0">
              <a:buNone/>
            </a:pPr>
            <a:r>
              <a:rPr lang="en-US" altLang="nl-NL" sz="1400" dirty="0"/>
              <a:t>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altLang="nl-NL" sz="1400" dirty="0"/>
              <a:t>                  http://www.youtube.com/watch?v=vVZm7I1CTBs</a:t>
            </a:r>
          </a:p>
          <a:p>
            <a:pPr marL="0" indent="0">
              <a:buNone/>
            </a:pPr>
            <a:endParaRPr lang="en-US" altLang="nl-NL" sz="2000" dirty="0"/>
          </a:p>
          <a:p>
            <a:pPr marL="0" indent="0">
              <a:buNone/>
            </a:pPr>
            <a:endParaRPr lang="en-US" altLang="nl-NL" dirty="0"/>
          </a:p>
          <a:p>
            <a:pPr marL="0" indent="0">
              <a:buNone/>
            </a:pPr>
            <a:endParaRPr lang="en-US" altLang="nl-NL" sz="1800" dirty="0"/>
          </a:p>
          <a:p>
            <a:pPr marL="0" indent="0">
              <a:buNone/>
            </a:pPr>
            <a:r>
              <a:rPr lang="en-US" altLang="nl-NL" sz="1800" dirty="0"/>
              <a:t>In 1970s, Steve Wozniak sold Blue Boxes for doing this at university   </a:t>
            </a:r>
            <a:br>
              <a:rPr lang="en-US" altLang="nl-NL" sz="1800" dirty="0"/>
            </a:br>
            <a:r>
              <a:rPr lang="en-US" altLang="nl-NL" sz="1800" dirty="0"/>
              <a:t>    before founding Apple with Steve Jobs</a:t>
            </a:r>
          </a:p>
        </p:txBody>
      </p:sp>
      <p:pic>
        <p:nvPicPr>
          <p:cNvPr id="11270" name="Picture 2" descr="C:\Users\erikpoll\Desktop\488px-Steve_Wozniak.jpg">
            <a:extLst>
              <a:ext uri="{FF2B5EF4-FFF2-40B4-BE49-F238E27FC236}">
                <a16:creationId xmlns:a16="http://schemas.microsoft.com/office/drawing/2014/main" id="{67D5C3AE-0720-03DB-3F09-FF2B438D2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322" y="4212181"/>
            <a:ext cx="1368152" cy="168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AutoShape 4" descr="data:image/jpeg;base64,/9j/4AAQSkZJRgABAQAAAQABAAD/2wCEAAkGBxMTEhQTExIUFRUWFRgYFxUXFxQVFxQUFBUWFxUUFBQYHCggGBolHBQUITEhJSkrLi4uFx8zODMsNygtLisBCgoKDg0OFxAQGiwcHBwsLCwsLCwsLCwsLCwsLCwsLCwsLCwsLCwsLCwsLCw3KyssLCwrKywrKysrKysrLCsrK//AABEIAMIBAwMBIgACEQEDEQH/xAAcAAABBQEBAQAAAAAAAAAAAAAEAAIDBQYBBwj/xABEEAABAwIEAgYGBwYFBAMAAAABAAIDBBEFEiExQVEGEyJhcZEHIzKBsdFSU1RyocHSFBczQpLwFSRisvEWRIPhQ2Nz/8QAGAEAAwEBAAAAAAAAAAAAAAAAAAECAwT/xAAfEQEBAAMBAQADAQEAAAAAAAAAAQIREiExAxNRQTL/2gAMAwEAAhEDEQA/ACB6Eqb7VP8A0xfJdPoRpvtU/wDTF+leps4rpTXzHlX7k6b7VUf0x/JNPoUpvtVR5RfJerLlkaHMeTfuYp/tVR5R/JNPoYpvtM/lH+lesZEurCSpI8m/c3Tfap/KP9KZJ6H6cf8AdT+Uf6V606FCVkXZKD5jyr90dN9qn8o/kmu9FFMP+5n8o/0rSY30njgJbu7xWKr+kk0p9qw7lG6fMH/uqpvtM3lH+lI+imD7TNbwj+Sp4cZnadJD53Wv6N9JTIereBmI3TtsLnELh/odppN6qfyi/MIz9yFN9rn/AKYvkrXEal7CCwlp4kIVvSCpb/8AIUTIX8YP9x9N9rn/AKY/0rp9B1N9qn/pj/SjmdLKgOGZ9x4I5/TlreyWk96fUH6qox6D6b7VUf0xfpXD6EKb7XP5RfpVxN0tmJu0i3DRQu6U1H0h5I6hfqs+qes9C9Kxpd+1T+Uf6VXO9FEH2mbyj+S2lDi0kocHuuLoguSuQmEefy+iuAW/zM2um0fyQEXo3hL3t6+Ts90ev4L0md3s/eVTTX6+UcwVPVVxGHpPR5C6955BlHAR/JSUXo6hfvPKNOTPktZh79ZPA/gpsGOvuKOy4jE0/o+hc/L18tr8mX+CfJ6PIcxb18mjgNo/ktXh59aPvfmVNMbyO++EdjiMbiHo9hjkyCeW1gbkM+SdX+jqGNrHCeXti50Z8lsMePrz4D4BPx5to4QfoD4JfsPmMU30dw9U6Tr5bg2A7Fj+CbhHo8ileGGeUeAZ+YWzc7/LH7yf0QbeYFL9hcRj8Y9HEELy0Tymw4hn5BRQejyFzHPM8osOTPktp0nfed3km07fUO9yOxzHmFd0cYx7miV5AtwbyHckr3F2+td7v9oSS/YOY+gWDddSCS6UOFJOBSUiI7JWTkgEbUa4IaqZ2XeCLAXHgWQHz70qJ/aJC7cFVdBE57g0blbTp1gj3TSyD2bqs6NYMbh52UZZTE5Ovqej6FzStcWkdnhzR9L0UqKbLO7LlB1HErd4fWxNYG5mgrmKVLC3qy/2rWHH3LP9saz8GvVVXxF7WuHEXVUaUrYNphYA8BZAVGHDdpVz1FmmTljsVU1R9YQtLWULwSbaBUQxVrT/AA7kbnmjISCRsEro2hozK0PtlB24qxjwVo3J9ymHTcCHZce9WlkyGINFgFICmSCX2mjvQFO3/MTeBR8p7bPvIOl/jze9Kjavo9pPBylwXcnk0lMpAMr/AAKfhH833FNCPCh62/f811ms3/k/NSYM272+/wDNMom3mb3yfApGbjBvUP7rD4KXpO/tRN5NCFrXXqH/AP6AfipukRBqGjk0JbJHWutTtHNysuhbO0TyVXiX8OIcSCVddEm2ZIf9J+Cm0KTF5c0zz3n4ojPanPe5AVB9Y7xKKnf6hve4lAZPFv4r9eXwCSCxiT1z9eI+ASWukdR7LTdMo3DNlNlHP0xG7WFYSgbla5hNrt0RrJy2Jo3dw03CdzrWYYtPL0xdm9gWso/+r5S0vaG5RpruqSPI57T7LjuNwfEIqeBkebMNxbTQe5R3VT8eKxb0hqLagDNtZAz9Ipy8HMbA6j5qKYZGxFu1t0qKZj8+awvoDzS7p8Rb1PTIxgAtvcbqCHpa6R7RmNjpayzWNRuJLeLToO5S4LGyORpJuXWsOXNPdTqNd0qna2G1vaFu8rP4VG3KGHQAeG62GaN7hmaHAbX5+CAxfDmsvI0WvuB+SjP1pjJFU3BImkvufC6sYaFjnMktcjQKA1AAu4EiyLwSSMnONrWsUsJ7pvl/yt3MQVVMGC7nBo5lWbtQsh6RBanvyK6sZ44cr6G6SY3GG5Y3A30uFlwxoJv3fisyamzkTHUEg6n++CWQljeUExgeGOcMrwC0X2vx7lomm4XmWFvJkaSTuPivToxfyCmKcXCpC1csmkG8esj8ShaRvrp/f+SMePWs8ELh49dP70qSsh0Y/wAD8VNhZsJT/wDX+SgaezJ4fmURhhGSY/6fyUGdgo7Tfu3/AAKioADO230nFT4ONR3MKgwv+LfucgwjRmm8ZfgVPi4zVDjy0Q9F/GZ3yFT1b7zvHf8AAqdA3E94xyZfzV70daBTyO7j8FQ4iPWHuaB+C0WFC1Ie+6WgyU3tnvRNa60UYQ057ZHcisVGjW7WaEFWHxT+K/x/JJdxSImV+vH8guLbZajV4hB2wQCezewUkDy6NrXaEbXCdglU6QveeDbf8Lsk7pBdvtN277JZRc8NjpXsIeR71btb10AGbUuIBJ5Kqgri8AS3ab220t3I+nYxpPVnMMhIudiVnZ60l8FOourjDZCLG9nX0BWefVdWbDUg78E+oxI9RkOribHu7wqONrnHdafj/H0zuelrUYiXkuNweJXH1gADhq4cUM0kAi100ty77FdH6vGPfrXdGsY6xo11G4W2kmb1Yc8XA+C8z6G0x652UaGy3vSmoEVPlvq7QeNlzcare5bglj4AzdpBuSNNliW49lkcxgBjB0Issk3FJ2SmxIaLixG4WqwmhifHm2J1stscNo7s/wBbbB6xr2brP+kl9qbb+YKjmqZIXDKdtksfxZ1XTBgaS5p1tyWtx0y6/rzyXVT0RdqAmugcHWI89EZRsN9h5rO7XKtcLZqw8br0qNuluQC84w99nNBt7QtbvXpDPiAszNcFwqUsTXMVaCsrpixwcGF2mwVTBiL2Pf6pxMm3d4rShh4ICajObQJa2Gfa6QXbl1fx5a31UlJXZBJGYy5xFtNgrg0tuCaacI5g2paTETG8gxu1aQOWveuUdeInnOCLtNtOatpKe2qjkpgdwFOoOlLh1VllY55s3MSCdFIKtpqCb6F2/AhWE9C1wFxeygnw5pAzNtbZK4joLiVY3rX2cNSPgtQapjaMdobcws0/DGkZcuihbh7W6G9u+6XI6Q9eC8m9xcD8VY43O3NuPZVbNhjSbi4snSUTSDcm/P4pXEdM3iEw6x2h/sBJR4lSgSuGY7/kElpyXTc4QwCma4aOtYhU/XOY8km2ququiBYDFs7WwKDmpg5uaxuNwfipy+tP8SVzg6EC9nE6Hn3IWnjfGc4DtrEd3NTzw3LCdA0XTIa+2dx1vewKAralo3B3TqOG2qFklBdoDYnyRkUuwXX+OzTDMfRAEOvshn1DMoaRezt+5FxubbXYIXOx7xcWA/sLaslt0dxAMlLgBlv71ZdO8RbKImtdtr71VUtE11rGwO6dHSQmoDJHEs532v3rL9c207/xyGmEkWjLuOt0MJ+qsNbhSMkEL3xsfmAcQCNiOH4WQ0kLnOJK0+RO7sbUuEzC5vtAajme5VuG1Do3XA7iqeTEzHKQ3gbXO1/BaLC5Y5WukG9tW9/EhK0Bq6mZIHO4g/FV8+HgWLT4qWSuy5m8yj8Pp+sbcuABUXCU5dKrCx61v3x8V6zE34BYzCOjbS8uc/QWItzGq1vW2Y1w1v8AALns1W0FArhsVC6b2L8U2qkymyrwaTiy7cIBs55pNnIR4BE1ODso2UXNSxSXU11NAOShBPcoJsPN9NlZlIqQBhw5oFzqoKuiL3iwsEdLUtHFBTYjb2Ui0mbRtY0+CzVSO0rCescRugXtRC5QPjI3UWQcUS9QyDRMaZDGmHrn6cR/tCSmxhw65/u/2hJWNLzD6sh44ADZWeIFsrSWXuBY8LqipgGNLgS7gfHuVlT1bBFZws52ixt3W+vEOHbllxtpm38EDiEZD8pCuahkTdm9ogedkJWTnaRoBtoeaaFBUz5X5be9FYdq5dxGiY5offtcQq2Fxa7Q+C3/ABss2nqgxoAvc8UCLXuPJCMuRcm5RNLESe5b7ZtH0apmuc830DL+9UlRE4Oc4ai+/crfC5A1kp4BtrjmqynxFuXKQdyfxSmXqtTR+C07XZr6AK3/AGWG2bMfNUFLM7OQ0aFS18hBy6242Wlu0nOoo3OLyGlodct4k8EyrppGPEptG0i1m8uRCiwxjhK19iWuOg+lZF18hIJfa2a4HG3IrmyybYY+AaqkZKM8ftDdp3PMhRUFQ5vZ10/vZMdMe2W9kt1B+KtMKvUWkY2zr2I4Oyje/NGOevozw/g/DnvLgLkXP5rZROy9m1/xWTqKeZjM5boLke5VzOn7mn2Bp3pZatPHyNjXBwik201B5LF1WJSO1LipZ+nDpAW5G9rfVUVRiTbabpaXtaNxCQC+chM/x94Ns2+iz01Y5w0Ngh4pO20cbjfxSTcnreDvdk7RufmrS6qKVxaB4BWHXGyktppZrBVs9UTpdMmqLoe6NgnDvUZCcXpjypCNyjeFIUyQoCMqJxUjionIgZPGmeufrxHwCS7i729c+54j4BdV9BcYTVMa2+QkHQqWpe2aVrRZgGyAw1pIc1umugVtS4STaxHWDUqNaq8fiPFp7PaeO3lxUmH1Yccr9d99VFVPu5wcA13xXKCItk13yoLYWvpfbsQW38lR1MDhbLrbVaOpbaKQczceCpb24rXBlkjpKoOtz4hWwfoBdZx8ZY7O3XmFHJi7r6Bb7ZRpquuLGGNu7yEfA1jWAaZrfiVlqKcvPWO4bIqWpO4cBzVeKtWWsb84IvxUwrNS8NzaFZmWscO0SSE6LF8uw0PBTll/Cm2rpqrPThw0ew3t47hQujzsMhHu/wDSoKLH+r/kv3JlV0jcXOLAAHC1uAWF3tvjdLFrASbi1/Jazo/idPHG1t2tsSeG5715fPiUrgAXaDkhxK7Yk+aXGVVM8Z9e3z9IoHgxhzXOLdvFeS4lQOfK4NZa+tlWx1Dm6gkFaTD8TbPZj+zILBrgLXA+kUSXFVzxvxnhDlNiLEImOO/A+KnxKje2R2bnvzSj5fDintmTYADqU2KImdrRxIt5rS4VgRc0ufoLXCp4GWq2C2zrfilfQ9FpW7A8ApJ5RsFAJDdNKQculdcTeN0tAiU1xXXFNISM0pkic8qOyNBG5RvCfIeap8TxdrNBqUiZnE2O61/ikhauUue519ykq1Q2RpQG5muI1Vjh83VDPn9++vJBYdIJGFmgA270yRjg0tsoyOLqmmbLfM3f+b80DXZmEWI8eY8VAbhobc96OfG1xa1xvZqIKBrnNdDcDbdYybEjsAtVj1QyOLsa30/sLFPNytsKjIXHib+QUc0zXfyhDXSLlqyFMqC0WBsFE+UnioC5NJRs4I63gduSY5/cognNCSnRqnGK2q6xTjUWRswtkg1TPidwBI5qEuPJPcGnCU6M2N9R3prdVK0Iy0W2opa9kkTWzbnshw3HirnDsFjacznDLw5LD01y4LW4fVFoyu1ZbZc2V5rbGba10rMtg4aDn3LAU1v20csxVxVUpIzROu3jr7N+ay+csmBvYjVKZq5j1CNuihqp2M9ogeJWWgx2QD21SY7ij5ZG5jcCyrZctq/Fohpmv4IeuxezSWgqrp6mIAWbwRklZGWlthYjVMg9PjznDgo6vEZHOBYRtsiMG6PsmfaMXsL8gmzCOnks6OxabWOt0tU/FNUdJJWkggXCHHSeW99LclzpLVMkfnY3LfcBUV0+EZZabuvxC8Ic3jxWTqXkq2w5jpKci+g4KplGvfxRJob2Ffe6SmkbqkmHo+HUPtN0Guhtx4J9RCcrmmwe08OKGiqtb8N1PO4ykW0KyVPhjaRtszjYgbd6HoTlzuPEWCNZLd3VkbKCriaDpf3Jhj8emuAO9UzQtxU0Mb92e+6Dq+iQyZmnXey1wsRWVLQmOZ3rQjov2Qc2pUv/AEjJa4d5rTuJ0zORcyrQt6MOB1d5K1pehbXscczrgaJdw9MSV1q07OhjiDZ4BG7VXVnRqaPdvzT6lGlWCuh6a9hGh3C4wIpb02vQ+JsjS0gDL7R9yz/SKja17nNOl9FDh+IvhzW1DhYhPxqqzZdBbKNlnPK08sVjAnqJuiklNwrZ6FUYu4eK1DKMHcrP4dTWMTuBWrDVh+S+tcIZTsMZ01vw4FMqsFbMQ6PRwFy34olxSDy3UEjwWXTSzahmp+rvmFrcFRTvu669IkgFUwtMeunaA7uKCw/0eue53WOy2FwtMLtNmmRjedAETSMc+QMGhJtrwWx6M9FTFNeRua2w5o3GejmeoMjLN1Gg4KuolaYJQinjAB+8eN1mens0RaDm7a0mO1Ip42WucwIv3gbrzWu9a8ufc6omQ0z8l3HS6eyiceCvGQtA0anacldyRYZhYLGFpJ14IGpptSe9WLnpjtVEyOKGUalJFVPtHxXFfYbmB7WgaXR9HJmtYW70LHLG0HKVNSVTALG6y0p10YEwbfjuj6uMaBoBTaalDvWcbaXT8FpyS/NrqgKupp3k8giaGlfY5jp3qwr2m9hbuQr6Z5Bu7LYc0vgTy0uZrWtaDbUnkiKSJ0gNwLN/JLDcjI75iS4d6iwk2keLEX2BR9COVrW/y+9RwB+Vztmc1bzUL8odk9rcDh3qvxSoEUccFrXde54i6CPdhocWOa/qwWaX3PeoxWF0nUyBpsNHi2tghcXxPNLkB0DLDyQUxjdBqcrxoHcSiW7NkOlsVpnEAW7lQgq76RR2y926oQV0Y1llEl+9TVLmkNy8Br4oUlEw1GS1gPmq0IGC7dHMxBu7o2oqryFkZyBuZ17dyKJurLAacup3nKbs2KmfVuVvUVMcUDWstZ47Q43VFPUR6kXuubL2tsfiaFskh7K1eDYEQz1h3Kb0YLOqba1+Pn/7V5PUtb7Trac1Oj9W+CUzG3aAnYiwtddpss9gvSNj5HNablv4q+dPnCotXYcTOc8E8FJND2iRfVIAXVm1uiixTK9LKQvpgQ25afwXmkujiCF7q5gIsdliem2DMtnYANL+KeKKwAKSjdcJ2ZWl1wuoybBPLlC5EgVtWe27xSSqh2iknottxS0dwRexRtLRBo7Sgp6gsBAbvxT6fNIQNVEkXtbSukDR1bQW8fBOwyB7rkGzeI70+uaY4so3481Ngmkd3HQ8OKvSdlV1IjI7IKBqK7OSAwfFS1UbHyaa2B0KmoXQxRySO32A8FnaE2E1B6wMIB0va23vRNbTxEl5eWkaac1U0M3qZHjS/HuuqyfE85G5A1seNk9qGUmMSRzFr3kxi+vcBzTcQxXrT1jY7tGjbhMmr2PhN2ak8PzUFAGDsXdd38vAJl4BkYXzC+hI4fBWcFIMzmvaQ1tj46qzw7D2whr3gF2Y3J4AckHimJsDH2cMz3X8AlPD2y/SaGJ2csJ8Filq5nAl3fdQQYWy9y25W2N8Z5KGKFztmlHU2DyOAuLDvWkggDRawsiWWVdUuVFB0eaPaJKOdG0W02FlYFDyBTaqY6V1W/S3BCuCNqGcUG9KQexG2aSM3Ybd2uvuQlficz3dtzvxRqiqWp6PutL0NZA1wf1mpGoW+imFuzsvGI2HcGys6THZ4dn3HeVFxXjdvWY5jfVWvW6LzCg6bgkdY23NX1f00hEfqzd3JTyrTVSS96p+kNQwxPFxcBZlnS8yixYW/wCoKsrK1rWu7ZcXjjwS1qjlQyvuSm3TS5NL1ekU/OuZlGXLl05Egqn2ikuVHtFcT5GnpNFE57c17abKFuJGOQNA8SdFLQdKaFjP48d7c1U4njFLK4EVETfeov34mZbX8wfObsNyOHAqYYiyIgTtN7cFn4MYpo29msjB8UbNjdFIAH1cVwNTf5o3f4rbTUGKU8zvVtsR/eqqseZEGiMG5c6512WanxKliJMNXHrvZ11FhuN02btzxk8yUcjcaCXEmxNdG1vZy/jZVFNKw3zGyjrMapSSGzxWO+qr62amIzMqI/DMiDpa02IxMJBJLe7im4njoeWljcuUeazIr4vrGH3p4xKLbOzzWkhdxdS4zI8WLjZCZ7/8oA4lF9YzzSbicX1jfNMuosoyiY3qobisP1jfNTtxeH6xnmls5lFxHIFIJByVSMZp/rmea7/jNP8AWs80bV0ts6HllQJxqD61nmopMXg4Ss80dF2ImddCvIUUmKQ/WM81A/EYvpt80+hc05Kje4KH9vi+sb5pjqyL6xvmjey6gpgUunJAsxCL6xvmn/4hF9Y3zSHQnqmm2im/ZBcaIIYjF9Y3zU3+MRfWN804O1l1thawVZUS3KjlxaL6bfNCvr4j/OEaHaUldyoYVkf02+ad+3R/THmlouhGi44of9tj+k3zTZK1n0x5pjqGzblcQz6phN8w80kDqKULrNz4JJJZM8fhpSdskklVGyHRI7JJJ0o4OCkA2SSRPpkk9JJESauO2SSTM5o0XWpJJwQ1q6AkklU5O2XCEkkUySCSSIqurhSSQTqQXUkqDHpzEkkQEE16SSYOsuAJJIDpCaAkkgJQEkkkB//Z">
            <a:extLst>
              <a:ext uri="{FF2B5EF4-FFF2-40B4-BE49-F238E27FC236}">
                <a16:creationId xmlns:a16="http://schemas.microsoft.com/office/drawing/2014/main" id="{CAA37AF3-FA16-11F3-3106-3F44158761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/>
          </a:p>
        </p:txBody>
      </p:sp>
      <p:sp>
        <p:nvSpPr>
          <p:cNvPr id="11272" name="AutoShape 6" descr="data:image/jpeg;base64,/9j/4AAQSkZJRgABAQAAAQABAAD/2wCEAAkGBxMTEhQTExIUFRUWFRgYFxUXFxQVFxQUFBUWFxUUFBQYHCggGBolHBQUITEhJSkrLi4uFx8zODMsNygtLisBCgoKDg0OFxAQGiwcHBwsLCwsLCwsLCwsLCwsLCwsLCwsLCwsLCwsLCwsLCw3KyssLCwrKywrKysrKysrLCsrK//AABEIAMIBAwMBIgACEQEDEQH/xAAcAAABBQEBAQAAAAAAAAAAAAAEAAIDBQYBBwj/xABEEAABAwIEAgYGBwYFBAMAAAABAAIDBBEFEiExQVEGEyJhcZEHIzKBsdFSU1RyocHSFBczQpLwFSRisvEWRIPhQ2Nz/8QAGAEAAwEBAAAAAAAAAAAAAAAAAAECAwT/xAAfEQEBAAMBAQADAQEAAAAAAAAAAQIREiExAxNRQTL/2gAMAwEAAhEDEQA/ACB6Eqb7VP8A0xfJdPoRpvtU/wDTF+leps4rpTXzHlX7k6b7VUf0x/JNPoUpvtVR5RfJerLlkaHMeTfuYp/tVR5R/JNPoYpvtM/lH+lesZEurCSpI8m/c3Tfap/KP9KZJ6H6cf8AdT+Uf6V606FCVkXZKD5jyr90dN9qn8o/kmu9FFMP+5n8o/0rSY30njgJbu7xWKr+kk0p9qw7lG6fMH/uqpvtM3lH+lI+imD7TNbwj+Sp4cZnadJD53Wv6N9JTIereBmI3TtsLnELh/odppN6qfyi/MIz9yFN9rn/AKYvkrXEal7CCwlp4kIVvSCpb/8AIUTIX8YP9x9N9rn/AKY/0rp9B1N9qn/pj/SjmdLKgOGZ9x4I5/TlreyWk96fUH6qox6D6b7VUf0xfpXD6EKb7XP5RfpVxN0tmJu0i3DRQu6U1H0h5I6hfqs+qes9C9Kxpd+1T+Uf6VXO9FEH2mbyj+S2lDi0kocHuuLoguSuQmEefy+iuAW/zM2um0fyQEXo3hL3t6+Ts90ev4L0md3s/eVTTX6+UcwVPVVxGHpPR5C6955BlHAR/JSUXo6hfvPKNOTPktZh79ZPA/gpsGOvuKOy4jE0/o+hc/L18tr8mX+CfJ6PIcxb18mjgNo/ktXh59aPvfmVNMbyO++EdjiMbiHo9hjkyCeW1gbkM+SdX+jqGNrHCeXti50Z8lsMePrz4D4BPx5to4QfoD4JfsPmMU30dw9U6Tr5bg2A7Fj+CbhHo8ileGGeUeAZ+YWzc7/LH7yf0QbeYFL9hcRj8Y9HEELy0Tymw4hn5BRQejyFzHPM8osOTPktp0nfed3km07fUO9yOxzHmFd0cYx7miV5AtwbyHckr3F2+td7v9oSS/YOY+gWDddSCS6UOFJOBSUiI7JWTkgEbUa4IaqZ2XeCLAXHgWQHz70qJ/aJC7cFVdBE57g0blbTp1gj3TSyD2bqs6NYMbh52UZZTE5Ovqej6FzStcWkdnhzR9L0UqKbLO7LlB1HErd4fWxNYG5mgrmKVLC3qy/2rWHH3LP9saz8GvVVXxF7WuHEXVUaUrYNphYA8BZAVGHDdpVz1FmmTljsVU1R9YQtLWULwSbaBUQxVrT/AA7kbnmjISCRsEro2hozK0PtlB24qxjwVo3J9ymHTcCHZce9WlkyGINFgFICmSCX2mjvQFO3/MTeBR8p7bPvIOl/jze9Kjavo9pPBylwXcnk0lMpAMr/AAKfhH833FNCPCh62/f811ms3/k/NSYM272+/wDNMom3mb3yfApGbjBvUP7rD4KXpO/tRN5NCFrXXqH/AP6AfipukRBqGjk0JbJHWutTtHNysuhbO0TyVXiX8OIcSCVddEm2ZIf9J+Cm0KTF5c0zz3n4ojPanPe5AVB9Y7xKKnf6hve4lAZPFv4r9eXwCSCxiT1z9eI+ASWukdR7LTdMo3DNlNlHP0xG7WFYSgbla5hNrt0RrJy2Jo3dw03CdzrWYYtPL0xdm9gWso/+r5S0vaG5RpruqSPI57T7LjuNwfEIqeBkebMNxbTQe5R3VT8eKxb0hqLagDNtZAz9Ipy8HMbA6j5qKYZGxFu1t0qKZj8+awvoDzS7p8Rb1PTIxgAtvcbqCHpa6R7RmNjpayzWNRuJLeLToO5S4LGyORpJuXWsOXNPdTqNd0qna2G1vaFu8rP4VG3KGHQAeG62GaN7hmaHAbX5+CAxfDmsvI0WvuB+SjP1pjJFU3BImkvufC6sYaFjnMktcjQKA1AAu4EiyLwSSMnONrWsUsJ7pvl/yt3MQVVMGC7nBo5lWbtQsh6RBanvyK6sZ44cr6G6SY3GG5Y3A30uFlwxoJv3fisyamzkTHUEg6n++CWQljeUExgeGOcMrwC0X2vx7lomm4XmWFvJkaSTuPivToxfyCmKcXCpC1csmkG8esj8ShaRvrp/f+SMePWs8ELh49dP70qSsh0Y/wAD8VNhZsJT/wDX+SgaezJ4fmURhhGSY/6fyUGdgo7Tfu3/AAKioADO230nFT4ONR3MKgwv+LfucgwjRmm8ZfgVPi4zVDjy0Q9F/GZ3yFT1b7zvHf8AAqdA3E94xyZfzV70daBTyO7j8FQ4iPWHuaB+C0WFC1Ie+6WgyU3tnvRNa60UYQ057ZHcisVGjW7WaEFWHxT+K/x/JJdxSImV+vH8guLbZajV4hB2wQCezewUkDy6NrXaEbXCdglU6QveeDbf8Lsk7pBdvtN277JZRc8NjpXsIeR71btb10AGbUuIBJ5Kqgri8AS3ab220t3I+nYxpPVnMMhIudiVnZ60l8FOourjDZCLG9nX0BWefVdWbDUg78E+oxI9RkOribHu7wqONrnHdafj/H0zuelrUYiXkuNweJXH1gADhq4cUM0kAi100ty77FdH6vGPfrXdGsY6xo11G4W2kmb1Yc8XA+C8z6G0x652UaGy3vSmoEVPlvq7QeNlzcare5bglj4AzdpBuSNNliW49lkcxgBjB0Issk3FJ2SmxIaLixG4WqwmhifHm2J1stscNo7s/wBbbB6xr2brP+kl9qbb+YKjmqZIXDKdtksfxZ1XTBgaS5p1tyWtx0y6/rzyXVT0RdqAmugcHWI89EZRsN9h5rO7XKtcLZqw8br0qNuluQC84w99nNBt7QtbvXpDPiAszNcFwqUsTXMVaCsrpixwcGF2mwVTBiL2Pf6pxMm3d4rShh4ICajObQJa2Gfa6QXbl1fx5a31UlJXZBJGYy5xFtNgrg0tuCaacI5g2paTETG8gxu1aQOWveuUdeInnOCLtNtOatpKe2qjkpgdwFOoOlLh1VllY55s3MSCdFIKtpqCb6F2/AhWE9C1wFxeygnw5pAzNtbZK4joLiVY3rX2cNSPgtQapjaMdobcws0/DGkZcuihbh7W6G9u+6XI6Q9eC8m9xcD8VY43O3NuPZVbNhjSbi4snSUTSDcm/P4pXEdM3iEw6x2h/sBJR4lSgSuGY7/kElpyXTc4QwCma4aOtYhU/XOY8km2ququiBYDFs7WwKDmpg5uaxuNwfipy+tP8SVzg6EC9nE6Hn3IWnjfGc4DtrEd3NTzw3LCdA0XTIa+2dx1vewKAralo3B3TqOG2qFklBdoDYnyRkUuwXX+OzTDMfRAEOvshn1DMoaRezt+5FxubbXYIXOx7xcWA/sLaslt0dxAMlLgBlv71ZdO8RbKImtdtr71VUtE11rGwO6dHSQmoDJHEs532v3rL9c207/xyGmEkWjLuOt0MJ+qsNbhSMkEL3xsfmAcQCNiOH4WQ0kLnOJK0+RO7sbUuEzC5vtAajme5VuG1Do3XA7iqeTEzHKQ3gbXO1/BaLC5Y5WukG9tW9/EhK0Bq6mZIHO4g/FV8+HgWLT4qWSuy5m8yj8Pp+sbcuABUXCU5dKrCx61v3x8V6zE34BYzCOjbS8uc/QWItzGq1vW2Y1w1v8AALns1W0FArhsVC6b2L8U2qkymyrwaTiy7cIBs55pNnIR4BE1ODso2UXNSxSXU11NAOShBPcoJsPN9NlZlIqQBhw5oFzqoKuiL3iwsEdLUtHFBTYjb2Ui0mbRtY0+CzVSO0rCescRugXtRC5QPjI3UWQcUS9QyDRMaZDGmHrn6cR/tCSmxhw65/u/2hJWNLzD6sh44ADZWeIFsrSWXuBY8LqipgGNLgS7gfHuVlT1bBFZws52ixt3W+vEOHbllxtpm38EDiEZD8pCuahkTdm9ogedkJWTnaRoBtoeaaFBUz5X5be9FYdq5dxGiY5offtcQq2Fxa7Q+C3/ABss2nqgxoAvc8UCLXuPJCMuRcm5RNLESe5b7ZtH0apmuc830DL+9UlRE4Oc4ai+/crfC5A1kp4BtrjmqynxFuXKQdyfxSmXqtTR+C07XZr6AK3/AGWG2bMfNUFLM7OQ0aFS18hBy6242Wlu0nOoo3OLyGlodct4k8EyrppGPEptG0i1m8uRCiwxjhK19iWuOg+lZF18hIJfa2a4HG3IrmyybYY+AaqkZKM8ftDdp3PMhRUFQ5vZ10/vZMdMe2W9kt1B+KtMKvUWkY2zr2I4Oyje/NGOevozw/g/DnvLgLkXP5rZROy9m1/xWTqKeZjM5boLke5VzOn7mn2Bp3pZatPHyNjXBwik201B5LF1WJSO1LipZ+nDpAW5G9rfVUVRiTbabpaXtaNxCQC+chM/x94Ns2+iz01Y5w0Ngh4pO20cbjfxSTcnreDvdk7RufmrS6qKVxaB4BWHXGyktppZrBVs9UTpdMmqLoe6NgnDvUZCcXpjypCNyjeFIUyQoCMqJxUjionIgZPGmeufrxHwCS7i729c+54j4BdV9BcYTVMa2+QkHQqWpe2aVrRZgGyAw1pIc1umugVtS4STaxHWDUqNaq8fiPFp7PaeO3lxUmH1Yccr9d99VFVPu5wcA13xXKCItk13yoLYWvpfbsQW38lR1MDhbLrbVaOpbaKQczceCpb24rXBlkjpKoOtz4hWwfoBdZx8ZY7O3XmFHJi7r6Bb7ZRpquuLGGNu7yEfA1jWAaZrfiVlqKcvPWO4bIqWpO4cBzVeKtWWsb84IvxUwrNS8NzaFZmWscO0SSE6LF8uw0PBTll/Cm2rpqrPThw0ew3t47hQujzsMhHu/wDSoKLH+r/kv3JlV0jcXOLAAHC1uAWF3tvjdLFrASbi1/Jazo/idPHG1t2tsSeG5715fPiUrgAXaDkhxK7Yk+aXGVVM8Z9e3z9IoHgxhzXOLdvFeS4lQOfK4NZa+tlWx1Dm6gkFaTD8TbPZj+zILBrgLXA+kUSXFVzxvxnhDlNiLEImOO/A+KnxKje2R2bnvzSj5fDintmTYADqU2KImdrRxIt5rS4VgRc0ufoLXCp4GWq2C2zrfilfQ9FpW7A8ApJ5RsFAJDdNKQculdcTeN0tAiU1xXXFNISM0pkic8qOyNBG5RvCfIeap8TxdrNBqUiZnE2O61/ikhauUue519ykq1Q2RpQG5muI1Vjh83VDPn9++vJBYdIJGFmgA270yRjg0tsoyOLqmmbLfM3f+b80DXZmEWI8eY8VAbhobc96OfG1xa1xvZqIKBrnNdDcDbdYybEjsAtVj1QyOLsa30/sLFPNytsKjIXHib+QUc0zXfyhDXSLlqyFMqC0WBsFE+UnioC5NJRs4I63gduSY5/cognNCSnRqnGK2q6xTjUWRswtkg1TPidwBI5qEuPJPcGnCU6M2N9R3prdVK0Iy0W2opa9kkTWzbnshw3HirnDsFjacznDLw5LD01y4LW4fVFoyu1ZbZc2V5rbGba10rMtg4aDn3LAU1v20csxVxVUpIzROu3jr7N+ay+csmBvYjVKZq5j1CNuihqp2M9ogeJWWgx2QD21SY7ij5ZG5jcCyrZctq/Fohpmv4IeuxezSWgqrp6mIAWbwRklZGWlthYjVMg9PjznDgo6vEZHOBYRtsiMG6PsmfaMXsL8gmzCOnks6OxabWOt0tU/FNUdJJWkggXCHHSeW99LclzpLVMkfnY3LfcBUV0+EZZabuvxC8Ic3jxWTqXkq2w5jpKci+g4KplGvfxRJob2Ffe6SmkbqkmHo+HUPtN0Guhtx4J9RCcrmmwe08OKGiqtb8N1PO4ykW0KyVPhjaRtszjYgbd6HoTlzuPEWCNZLd3VkbKCriaDpf3Jhj8emuAO9UzQtxU0Mb92e+6Dq+iQyZmnXey1wsRWVLQmOZ3rQjov2Qc2pUv/AEjJa4d5rTuJ0zORcyrQt6MOB1d5K1pehbXscczrgaJdw9MSV1q07OhjiDZ4BG7VXVnRqaPdvzT6lGlWCuh6a9hGh3C4wIpb02vQ+JsjS0gDL7R9yz/SKja17nNOl9FDh+IvhzW1DhYhPxqqzZdBbKNlnPK08sVjAnqJuiklNwrZ6FUYu4eK1DKMHcrP4dTWMTuBWrDVh+S+tcIZTsMZ01vw4FMqsFbMQ6PRwFy34olxSDy3UEjwWXTSzahmp+rvmFrcFRTvu669IkgFUwtMeunaA7uKCw/0eue53WOy2FwtMLtNmmRjedAETSMc+QMGhJtrwWx6M9FTFNeRua2w5o3GejmeoMjLN1Gg4KuolaYJQinjAB+8eN1mens0RaDm7a0mO1Ip42WucwIv3gbrzWu9a8ufc6omQ0z8l3HS6eyiceCvGQtA0anacldyRYZhYLGFpJ14IGpptSe9WLnpjtVEyOKGUalJFVPtHxXFfYbmB7WgaXR9HJmtYW70LHLG0HKVNSVTALG6y0p10YEwbfjuj6uMaBoBTaalDvWcbaXT8FpyS/NrqgKupp3k8giaGlfY5jp3qwr2m9hbuQr6Z5Bu7LYc0vgTy0uZrWtaDbUnkiKSJ0gNwLN/JLDcjI75iS4d6iwk2keLEX2BR9COVrW/y+9RwB+Vztmc1bzUL8odk9rcDh3qvxSoEUccFrXde54i6CPdhocWOa/qwWaX3PeoxWF0nUyBpsNHi2tghcXxPNLkB0DLDyQUxjdBqcrxoHcSiW7NkOlsVpnEAW7lQgq76RR2y926oQV0Y1llEl+9TVLmkNy8Br4oUlEw1GS1gPmq0IGC7dHMxBu7o2oqryFkZyBuZ17dyKJurLAacup3nKbs2KmfVuVvUVMcUDWstZ47Q43VFPUR6kXuubL2tsfiaFskh7K1eDYEQz1h3Kb0YLOqba1+Pn/7V5PUtb7Trac1Oj9W+CUzG3aAnYiwtddpss9gvSNj5HNablv4q+dPnCotXYcTOc8E8FJND2iRfVIAXVm1uiixTK9LKQvpgQ25afwXmkujiCF7q5gIsdliem2DMtnYANL+KeKKwAKSjdcJ2ZWl1wuoybBPLlC5EgVtWe27xSSqh2iknottxS0dwRexRtLRBo7Sgp6gsBAbvxT6fNIQNVEkXtbSukDR1bQW8fBOwyB7rkGzeI70+uaY4so3481Ngmkd3HQ8OKvSdlV1IjI7IKBqK7OSAwfFS1UbHyaa2B0KmoXQxRySO32A8FnaE2E1B6wMIB0va23vRNbTxEl5eWkaac1U0M3qZHjS/HuuqyfE85G5A1seNk9qGUmMSRzFr3kxi+vcBzTcQxXrT1jY7tGjbhMmr2PhN2ak8PzUFAGDsXdd38vAJl4BkYXzC+hI4fBWcFIMzmvaQ1tj46qzw7D2whr3gF2Y3J4AckHimJsDH2cMz3X8AlPD2y/SaGJ2csJ8Filq5nAl3fdQQYWy9y25W2N8Z5KGKFztmlHU2DyOAuLDvWkggDRawsiWWVdUuVFB0eaPaJKOdG0W02FlYFDyBTaqY6V1W/S3BCuCNqGcUG9KQexG2aSM3Ybd2uvuQlficz3dtzvxRqiqWp6PutL0NZA1wf1mpGoW+imFuzsvGI2HcGys6THZ4dn3HeVFxXjdvWY5jfVWvW6LzCg6bgkdY23NX1f00hEfqzd3JTyrTVSS96p+kNQwxPFxcBZlnS8yixYW/wCoKsrK1rWu7ZcXjjwS1qjlQyvuSm3TS5NL1ekU/OuZlGXLl05Egqn2ikuVHtFcT5GnpNFE57c17abKFuJGOQNA8SdFLQdKaFjP48d7c1U4njFLK4EVETfeov34mZbX8wfObsNyOHAqYYiyIgTtN7cFn4MYpo29msjB8UbNjdFIAH1cVwNTf5o3f4rbTUGKU8zvVtsR/eqqseZEGiMG5c6512WanxKliJMNXHrvZ11FhuN02btzxk8yUcjcaCXEmxNdG1vZy/jZVFNKw3zGyjrMapSSGzxWO+qr62amIzMqI/DMiDpa02IxMJBJLe7im4njoeWljcuUeazIr4vrGH3p4xKLbOzzWkhdxdS4zI8WLjZCZ7/8oA4lF9YzzSbicX1jfNMuosoyiY3qobisP1jfNTtxeH6xnmls5lFxHIFIJByVSMZp/rmea7/jNP8AWs80bV0ts6HllQJxqD61nmopMXg4Ss80dF2ImddCvIUUmKQ/WM81A/EYvpt80+hc05Kje4KH9vi+sb5pjqyL6xvmjey6gpgUunJAsxCL6xvmn/4hF9Y3zSHQnqmm2im/ZBcaIIYjF9Y3zU3+MRfWN804O1l1thawVZUS3KjlxaL6bfNCvr4j/OEaHaUldyoYVkf02+ad+3R/THmlouhGi44of9tj+k3zTZK1n0x5pjqGzblcQz6phN8w80kDqKULrNz4JJJZM8fhpSdskklVGyHRI7JJJ0o4OCkA2SSRPpkk9JJESauO2SSTM5o0XWpJJwQ1q6AkklU5O2XCEkkUySCSSIqurhSSQTqQXUkqDHpzEkkQEE16SSYOsuAJJIDpCaAkkgJQEkkkB//Z">
            <a:extLst>
              <a:ext uri="{FF2B5EF4-FFF2-40B4-BE49-F238E27FC236}">
                <a16:creationId xmlns:a16="http://schemas.microsoft.com/office/drawing/2014/main" id="{0A72EC21-B514-D983-46C4-357CD0F748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/>
          </a:p>
        </p:txBody>
      </p:sp>
      <p:pic>
        <p:nvPicPr>
          <p:cNvPr id="11273" name="Picture 7" descr="C:\Users\erikpoll\Desktop\joe_engressia.jpg">
            <a:extLst>
              <a:ext uri="{FF2B5EF4-FFF2-40B4-BE49-F238E27FC236}">
                <a16:creationId xmlns:a16="http://schemas.microsoft.com/office/drawing/2014/main" id="{02FB0A51-B5AB-B748-77F5-978D6FFC9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" b="1949"/>
          <a:stretch>
            <a:fillRect/>
          </a:stretch>
        </p:blipFill>
        <p:spPr bwMode="auto">
          <a:xfrm>
            <a:off x="6135796" y="1716851"/>
            <a:ext cx="1871364" cy="134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9" descr="C:\Users\erikpoll\Desktop\Wozniaks_blue_box.102627263.lg.jpg">
            <a:extLst>
              <a:ext uri="{FF2B5EF4-FFF2-40B4-BE49-F238E27FC236}">
                <a16:creationId xmlns:a16="http://schemas.microsoft.com/office/drawing/2014/main" id="{0CB47A05-CBE9-A340-9070-E028596EA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3"/>
          <a:stretch>
            <a:fillRect/>
          </a:stretch>
        </p:blipFill>
        <p:spPr bwMode="auto">
          <a:xfrm>
            <a:off x="5364088" y="4212181"/>
            <a:ext cx="1871364" cy="177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FF6E74D-5F50-28FD-3A28-68444602F43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8400"/>
            <a:ext cx="1903413" cy="455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DB7FBB08-AEC2-411A-AE2F-676563C51504}" type="slidenum">
              <a:rPr lang="en-GB" altLang="nl-NL" smtClean="0"/>
              <a:pPr/>
              <a:t>50</a:t>
            </a:fld>
            <a:endParaRPr lang="en-GB" altLang="nl-NL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AF1A3-009C-EDCE-FB15-43A37BF7F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5">
            <a:extLst>
              <a:ext uri="{FF2B5EF4-FFF2-40B4-BE49-F238E27FC236}">
                <a16:creationId xmlns:a16="http://schemas.microsoft.com/office/drawing/2014/main" id="{36C35ECD-C3E9-C1EA-A671-CCF4D12D2E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/>
              <a:t>Recurring theme: mixing code and data</a:t>
            </a:r>
            <a:endParaRPr lang="en-NL" altLang="en-NL"/>
          </a:p>
        </p:txBody>
      </p:sp>
      <p:sp>
        <p:nvSpPr>
          <p:cNvPr id="45059" name="Content Placeholder 6">
            <a:extLst>
              <a:ext uri="{FF2B5EF4-FFF2-40B4-BE49-F238E27FC236}">
                <a16:creationId xmlns:a16="http://schemas.microsoft.com/office/drawing/2014/main" id="{830EC6FD-9297-BFFC-456B-B23F00BE4D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NL" dirty="0">
                <a:solidFill>
                  <a:schemeClr val="accent2"/>
                </a:solidFill>
              </a:rPr>
              <a:t>Programmability</a:t>
            </a:r>
            <a:r>
              <a:rPr lang="en-GB" altLang="en-NL" dirty="0"/>
              <a:t> makes flaws in software much worse than flaws in mechanical systems: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NL" dirty="0"/>
              <a:t>   attacker-supplied </a:t>
            </a:r>
            <a:r>
              <a:rPr lang="en-GB" altLang="en-NL" dirty="0">
                <a:solidFill>
                  <a:schemeClr val="accent2"/>
                </a:solidFill>
              </a:rPr>
              <a:t>data</a:t>
            </a:r>
            <a:r>
              <a:rPr lang="en-GB" altLang="en-NL" dirty="0"/>
              <a:t> may end up being executed as </a:t>
            </a:r>
            <a:r>
              <a:rPr lang="en-GB" altLang="en-NL" dirty="0">
                <a:solidFill>
                  <a:schemeClr val="accent2"/>
                </a:solidFill>
              </a:rPr>
              <a:t>code</a:t>
            </a:r>
            <a:r>
              <a:rPr lang="en-GB" altLang="en-NL" dirty="0"/>
              <a:t> 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NL" dirty="0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NL" sz="1800" dirty="0"/>
              <a:t>Classic example:  </a:t>
            </a:r>
            <a:r>
              <a:rPr lang="en-GB" altLang="en-NL" sz="1800" dirty="0">
                <a:solidFill>
                  <a:srgbClr val="009900"/>
                </a:solidFill>
              </a:rPr>
              <a:t>SQL injection </a:t>
            </a:r>
            <a:r>
              <a:rPr lang="en-GB" altLang="en-NL" sz="1800" dirty="0">
                <a:solidFill>
                  <a:schemeClr val="tx1"/>
                </a:solidFill>
              </a:rPr>
              <a:t>or</a:t>
            </a:r>
            <a:r>
              <a:rPr lang="en-GB" altLang="en-NL" sz="1800" dirty="0">
                <a:solidFill>
                  <a:srgbClr val="009900"/>
                </a:solidFill>
              </a:rPr>
              <a:t> command injection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NL" dirty="0">
              <a:solidFill>
                <a:srgbClr val="009900"/>
              </a:solidFill>
            </a:endParaRPr>
          </a:p>
          <a:p>
            <a:pPr marL="0" indent="0">
              <a:buNone/>
            </a:pPr>
            <a:r>
              <a:rPr lang="en-GB" altLang="en-NL" sz="1800" dirty="0">
                <a:solidFill>
                  <a:schemeClr val="tx1"/>
                </a:solidFill>
              </a:rPr>
              <a:t>We will see many more examples: </a:t>
            </a:r>
          </a:p>
          <a:p>
            <a:r>
              <a:rPr lang="en-GB" altLang="en-NL" sz="1800" dirty="0">
                <a:solidFill>
                  <a:schemeClr val="tx1"/>
                </a:solidFill>
              </a:rPr>
              <a:t>having code &amp; data next to each other on the stack</a:t>
            </a:r>
          </a:p>
          <a:p>
            <a:r>
              <a:rPr lang="en-GB" altLang="en-NL" sz="1800" dirty="0">
                <a:solidFill>
                  <a:schemeClr val="tx1"/>
                </a:solidFill>
              </a:rPr>
              <a:t>de-serialising data to produce objects</a:t>
            </a:r>
          </a:p>
          <a:p>
            <a:r>
              <a:rPr lang="en-GB" altLang="en-NL" sz="1800" dirty="0">
                <a:solidFill>
                  <a:schemeClr val="tx1"/>
                </a:solidFill>
              </a:rPr>
              <a:t> …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NL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NL" altLang="en-NL" dirty="0"/>
          </a:p>
        </p:txBody>
      </p:sp>
      <p:sp>
        <p:nvSpPr>
          <p:cNvPr id="45060" name="Slide Number Placeholder 4">
            <a:extLst>
              <a:ext uri="{FF2B5EF4-FFF2-40B4-BE49-F238E27FC236}">
                <a16:creationId xmlns:a16="http://schemas.microsoft.com/office/drawing/2014/main" id="{B29FA44E-8A10-E281-F012-195E09D05DB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DB7FBB08-AEC2-411A-AE2F-676563C51504}" type="slidenum">
              <a:rPr lang="en-GB" altLang="nl-NL" smtClean="0"/>
              <a:pPr/>
              <a:t>51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5907850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07118-A103-8C03-A9B2-06944EC1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  <a:endParaRPr lang="en-NL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FF09ACF-BE77-7A6A-DA3E-F81C9E37A1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448313"/>
              </p:ext>
            </p:extLst>
          </p:nvPr>
        </p:nvGraphicFramePr>
        <p:xfrm>
          <a:off x="1835696" y="1268760"/>
          <a:ext cx="5688632" cy="36811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908164277"/>
                    </a:ext>
                  </a:extLst>
                </a:gridCol>
              </a:tblGrid>
              <a:tr h="652665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latin typeface="Cooper Black" panose="0208090404030B020404" pitchFamily="18" charset="0"/>
                        </a:rPr>
                        <a:t>Software Security Bingo</a:t>
                      </a:r>
                      <a:endParaRPr lang="en-NL" sz="3200" b="0" dirty="0">
                        <a:latin typeface="Cooper Black" panose="0208090404030B0204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205448"/>
                  </a:ext>
                </a:extLst>
              </a:tr>
              <a:tr h="652665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800" dirty="0">
                          <a:latin typeface="Cooper Black" panose="0208090404030B020404" pitchFamily="18" charset="0"/>
                        </a:rPr>
                        <a:t>  Complexity    </a:t>
                      </a:r>
                      <a:r>
                        <a:rPr lang="en-US" sz="2800" dirty="0">
                          <a:latin typeface="Cooper Black" panose="0208090404030B0204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843478"/>
                  </a:ext>
                </a:extLst>
              </a:tr>
              <a:tr h="652665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800">
                          <a:latin typeface="Cooper Black" panose="0208090404030B020404" pitchFamily="18" charset="0"/>
                        </a:rPr>
                        <a:t>  Mixing code and data </a:t>
                      </a:r>
                      <a:endParaRPr lang="en-NL" sz="2800">
                        <a:latin typeface="Cooper Black" panose="0208090404030B0204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851660"/>
                  </a:ext>
                </a:extLst>
              </a:tr>
              <a:tr h="652665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800" dirty="0">
                          <a:latin typeface="Cooper Black" panose="0208090404030B020404" pitchFamily="18" charset="0"/>
                        </a:rPr>
                        <a:t>  Broken abstraction</a:t>
                      </a:r>
                      <a:endParaRPr lang="en-NL" sz="2800" dirty="0">
                        <a:latin typeface="Cooper Black" panose="0208090404030B0204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26171"/>
                  </a:ext>
                </a:extLst>
              </a:tr>
              <a:tr h="1070524"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2800" dirty="0">
                          <a:latin typeface="Cooper Black" panose="0208090404030B020404" pitchFamily="18" charset="0"/>
                        </a:rPr>
                        <a:t>  Incorrect implicit  </a:t>
                      </a:r>
                      <a:br>
                        <a:rPr lang="en-US" sz="2800" dirty="0">
                          <a:latin typeface="Cooper Black" panose="0208090404030B020404" pitchFamily="18" charset="0"/>
                        </a:rPr>
                      </a:br>
                      <a:r>
                        <a:rPr lang="en-US" sz="2800" dirty="0">
                          <a:latin typeface="Cooper Black" panose="0208090404030B020404" pitchFamily="18" charset="0"/>
                        </a:rPr>
                        <a:t>   assumption </a:t>
                      </a:r>
                      <a:endParaRPr lang="en-NL" sz="2800" dirty="0">
                        <a:latin typeface="Cooper Black" panose="0208090404030B0204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22694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3E644C-0C1C-9A3E-8609-25E6EF6FC58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52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8555271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417B3F5-217F-B9D3-0135-ABD4065AE9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nl-NL" sz="2400"/>
              <a:t>Spot the security flaws!</a:t>
            </a:r>
            <a:endParaRPr lang="en-GB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00F29311-A335-963A-08B9-4FA3EECCF8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anose="02020603050405020304" pitchFamily="18" charset="0"/>
              <a:buNone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alt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balance</a:t>
            </a: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>
              <a:buFont typeface="Times New Roman" panose="02020603050405020304" pitchFamily="18" charset="0"/>
              <a:buNone/>
            </a:pPr>
            <a:endParaRPr lang="en-US" altLang="nl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nl-NL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decreaseBankBalance</a:t>
            </a: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amount)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 { if (balance &lt;= amount)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 balance = balance – amount; }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   else { </a:t>
            </a:r>
            <a:r>
              <a:rPr lang="en-US" altLang="nl-NL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println</a:t>
            </a: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(”Insufficient funds\n”); }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pPr>
              <a:buFont typeface="Times New Roman" panose="02020603050405020304" pitchFamily="18" charset="0"/>
              <a:buNone/>
            </a:pPr>
            <a:endParaRPr lang="en-US" altLang="nl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nl-NL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increaseBankBalance</a:t>
            </a: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amount)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 { balance = balance + amount;  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  <a:endParaRPr lang="en-GB" altLang="nl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0EDC8DCA-9A35-CF7F-0216-C09055AA6C39}"/>
              </a:ext>
            </a:extLst>
          </p:cNvPr>
          <p:cNvSpPr/>
          <p:nvPr/>
        </p:nvSpPr>
        <p:spPr>
          <a:xfrm>
            <a:off x="3487738" y="844550"/>
            <a:ext cx="2232025" cy="647700"/>
          </a:xfrm>
          <a:prstGeom prst="wedgeRoundRectCallout">
            <a:avLst>
              <a:gd name="adj1" fmla="val -55108"/>
              <a:gd name="adj2" fmla="val 175222"/>
              <a:gd name="adj3" fmla="val 16667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&lt;= should be &gt;=</a:t>
            </a:r>
            <a:endParaRPr lang="en-GB" sz="2000">
              <a:solidFill>
                <a:schemeClr val="tx1"/>
              </a:solidFill>
            </a:endParaRP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4D9BAEAE-0462-2398-9724-0D10827615AB}"/>
              </a:ext>
            </a:extLst>
          </p:cNvPr>
          <p:cNvSpPr/>
          <p:nvPr/>
        </p:nvSpPr>
        <p:spPr>
          <a:xfrm>
            <a:off x="5503863" y="5091113"/>
            <a:ext cx="2952750" cy="720725"/>
          </a:xfrm>
          <a:prstGeom prst="wedgeRoundRectCallout">
            <a:avLst>
              <a:gd name="adj1" fmla="val -94031"/>
              <a:gd name="adj2" fmla="val -64971"/>
              <a:gd name="adj3" fmla="val 16667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what if this sum is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too large for an </a:t>
            </a:r>
            <a:r>
              <a:rPr lang="en-US" sz="2000" b="1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DEB6FC02-DDD0-D384-F7C4-7E315A4F9279}"/>
              </a:ext>
            </a:extLst>
          </p:cNvPr>
          <p:cNvSpPr/>
          <p:nvPr/>
        </p:nvSpPr>
        <p:spPr>
          <a:xfrm>
            <a:off x="5940425" y="1700213"/>
            <a:ext cx="2303463" cy="647700"/>
          </a:xfrm>
          <a:prstGeom prst="wedgeRoundRectCallout">
            <a:avLst>
              <a:gd name="adj1" fmla="val -88190"/>
              <a:gd name="adj2" fmla="val 95984"/>
              <a:gd name="adj3" fmla="val 16667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what if amount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is negative?</a:t>
            </a:r>
            <a:endParaRPr lang="en-GB" sz="2000">
              <a:solidFill>
                <a:schemeClr val="tx1"/>
              </a:solidFill>
            </a:endParaRPr>
          </a:p>
        </p:txBody>
      </p:sp>
      <p:sp>
        <p:nvSpPr>
          <p:cNvPr id="40967" name="Tijdelijke aanduiding voor dianummer 1">
            <a:extLst>
              <a:ext uri="{FF2B5EF4-FFF2-40B4-BE49-F238E27FC236}">
                <a16:creationId xmlns:a16="http://schemas.microsoft.com/office/drawing/2014/main" id="{0FB2CA27-869B-5C2B-E1C6-3D4C60FCF8D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3D48A102-519E-4850-A8E1-2C131690362F}" type="slidenum">
              <a:rPr lang="en-GB" altLang="nl-NL" smtClean="0"/>
              <a:pPr/>
              <a:t>53</a:t>
            </a:fld>
            <a:endParaRPr lang="en-GB" altLang="nl-N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B1DE42AF-F4DF-3834-711E-DD9B1B27B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nl-NL" sz="2400"/>
              <a:t>Different kinds of implementation flaws</a:t>
            </a:r>
            <a:endParaRPr lang="en-GB" altLang="nl-NL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00F87-F63D-4067-B1E3-2F84931E1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8038" y="1014413"/>
            <a:ext cx="5426075" cy="55245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US" dirty="0">
                <a:solidFill>
                  <a:srgbClr val="0033CC"/>
                </a:solidFill>
              </a:rPr>
              <a:t>Lack of input validation </a:t>
            </a:r>
            <a:r>
              <a:rPr lang="en-US" dirty="0"/>
              <a:t> 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US" sz="2000" dirty="0"/>
              <a:t>Maybe it is a </a:t>
            </a:r>
            <a:r>
              <a:rPr lang="en-US" sz="2000" i="1" dirty="0"/>
              <a:t>design flaw  </a:t>
            </a:r>
            <a:r>
              <a:rPr lang="en-US" sz="2000" dirty="0"/>
              <a:t>to use</a:t>
            </a:r>
            <a:br>
              <a:rPr lang="en-US" sz="2000" dirty="0"/>
            </a:br>
            <a:r>
              <a:rPr lang="en-US" sz="2000" dirty="0"/>
              <a:t> signed integers?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US" sz="2000" dirty="0">
                <a:solidFill>
                  <a:schemeClr val="tx1"/>
                </a:solidFill>
              </a:rPr>
              <a:t>Root cause: </a:t>
            </a:r>
            <a:r>
              <a:rPr lang="en-US" sz="2000" dirty="0">
                <a:solidFill>
                  <a:srgbClr val="FF0000"/>
                </a:solidFill>
                <a:latin typeface="Pieces NFI" panose="02000000000000000000" pitchFamily="2" charset="0"/>
              </a:rPr>
              <a:t>implicit assumption</a:t>
            </a:r>
          </a:p>
          <a:p>
            <a:pPr lvl="1">
              <a:defRPr/>
            </a:pPr>
            <a:endParaRPr lang="en-US" sz="2000" dirty="0">
              <a:solidFill>
                <a:srgbClr val="0033CC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>
                <a:solidFill>
                  <a:srgbClr val="0033CC"/>
                </a:solidFill>
              </a:rPr>
              <a:t>Logic error</a:t>
            </a:r>
            <a:endParaRPr lang="en-US" dirty="0"/>
          </a:p>
          <a:p>
            <a:pPr marL="457200" indent="-457200">
              <a:buFont typeface="+mj-lt"/>
              <a:buAutoNum type="arabicPeriod"/>
              <a:defRPr/>
            </a:pPr>
            <a:endParaRPr lang="en-US" dirty="0"/>
          </a:p>
          <a:p>
            <a:pPr marL="457200" indent="-457200">
              <a:buFont typeface="+mj-lt"/>
              <a:buAutoNum type="arabicPeriod"/>
              <a:defRPr/>
            </a:pPr>
            <a:endParaRPr lang="en-US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/>
              <a:t>Problem </a:t>
            </a:r>
            <a:r>
              <a:rPr lang="en-US" dirty="0">
                <a:solidFill>
                  <a:schemeClr val="tx1"/>
                </a:solidFill>
              </a:rPr>
              <a:t>in</a:t>
            </a:r>
            <a:r>
              <a:rPr lang="en-US" dirty="0">
                <a:solidFill>
                  <a:srgbClr val="0033CC"/>
                </a:solidFill>
              </a:rPr>
              <a:t> interaction with underlying platform</a:t>
            </a:r>
            <a:endParaRPr lang="en-US" dirty="0"/>
          </a:p>
          <a:p>
            <a:pPr marL="400050" lvl="1" indent="0">
              <a:buFont typeface="Times New Roman" panose="02020603050405020304" pitchFamily="18" charset="0"/>
              <a:buNone/>
              <a:defRPr/>
            </a:pPr>
            <a:r>
              <a:rPr lang="en-US" sz="2000" dirty="0"/>
              <a:t>‘Lower level’ than the flaws above</a:t>
            </a:r>
          </a:p>
          <a:p>
            <a:pPr marL="400050" lvl="1" indent="0">
              <a:buFont typeface="Times New Roman" panose="02020603050405020304" pitchFamily="18" charset="0"/>
              <a:buNone/>
              <a:defRPr/>
            </a:pPr>
            <a:r>
              <a:rPr lang="en-US" sz="2000" dirty="0"/>
              <a:t>Root cause: </a:t>
            </a:r>
            <a:r>
              <a:rPr lang="en-US" sz="2000" dirty="0">
                <a:solidFill>
                  <a:srgbClr val="FF0000"/>
                </a:solidFill>
                <a:latin typeface="Pieces NFI" panose="02000000000000000000" pitchFamily="2" charset="0"/>
              </a:rPr>
              <a:t>broken abstraction</a:t>
            </a:r>
          </a:p>
          <a:p>
            <a:pPr>
              <a:buFont typeface="Times New Roman" panose="02020603050405020304" pitchFamily="18" charset="0"/>
              <a:buNone/>
              <a:defRPr/>
            </a:pPr>
            <a:endParaRPr lang="en-US" dirty="0"/>
          </a:p>
          <a:p>
            <a:pPr>
              <a:buFont typeface="Times New Roman" panose="02020603050405020304" pitchFamily="18" charset="0"/>
              <a:buNone/>
              <a:defRPr/>
            </a:pPr>
            <a:endParaRPr lang="en-GB" dirty="0"/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230C09A1-A5C0-5C22-0102-5E73C5EBC255}"/>
              </a:ext>
            </a:extLst>
          </p:cNvPr>
          <p:cNvSpPr/>
          <p:nvPr/>
        </p:nvSpPr>
        <p:spPr>
          <a:xfrm>
            <a:off x="541338" y="2708275"/>
            <a:ext cx="2735262" cy="647700"/>
          </a:xfrm>
          <a:prstGeom prst="wedgeRoundRectCallout">
            <a:avLst>
              <a:gd name="adj1" fmla="val 1926"/>
              <a:gd name="adj2" fmla="val 46876"/>
              <a:gd name="adj3" fmla="val 16667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&lt;= should be &gt;=</a:t>
            </a:r>
            <a:endParaRPr lang="en-GB" sz="2000">
              <a:solidFill>
                <a:schemeClr val="tx1"/>
              </a:solidFill>
            </a:endParaRP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50E9C6D9-DE05-75CA-C064-588D62AA2490}"/>
              </a:ext>
            </a:extLst>
          </p:cNvPr>
          <p:cNvSpPr/>
          <p:nvPr/>
        </p:nvSpPr>
        <p:spPr>
          <a:xfrm>
            <a:off x="611188" y="1196975"/>
            <a:ext cx="2592387" cy="647700"/>
          </a:xfrm>
          <a:prstGeom prst="wedgeRoundRectCallout">
            <a:avLst>
              <a:gd name="adj1" fmla="val -50012"/>
              <a:gd name="adj2" fmla="val 1228"/>
              <a:gd name="adj3" fmla="val 16667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what if amount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is negative?</a:t>
            </a:r>
            <a:endParaRPr lang="en-GB" sz="2000">
              <a:solidFill>
                <a:schemeClr val="tx1"/>
              </a:solidFill>
            </a:endParaRP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699F036-250D-D36A-A0AF-6A7EFF85B732}"/>
              </a:ext>
            </a:extLst>
          </p:cNvPr>
          <p:cNvSpPr/>
          <p:nvPr/>
        </p:nvSpPr>
        <p:spPr>
          <a:xfrm>
            <a:off x="468313" y="4076700"/>
            <a:ext cx="2951162" cy="865188"/>
          </a:xfrm>
          <a:prstGeom prst="wedgeRoundRectCallout">
            <a:avLst>
              <a:gd name="adj1" fmla="val -49680"/>
              <a:gd name="adj2" fmla="val 2097"/>
              <a:gd name="adj3" fmla="val 16667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what if sum is too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large for a 64 bit </a:t>
            </a:r>
            <a:r>
              <a:rPr lang="en-US" sz="2000" b="1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b="1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41991" name="Tijdelijke aanduiding voor dianummer 1">
            <a:extLst>
              <a:ext uri="{FF2B5EF4-FFF2-40B4-BE49-F238E27FC236}">
                <a16:creationId xmlns:a16="http://schemas.microsoft.com/office/drawing/2014/main" id="{B23AF74A-AA1F-7936-242B-490A69CD22A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7AE34AF8-3030-45C4-A677-9E7D746EB500}" type="slidenum">
              <a:rPr lang="en-GB" altLang="nl-NL" smtClean="0"/>
              <a:pPr/>
              <a:t>54</a:t>
            </a:fld>
            <a:endParaRPr lang="en-GB" altLang="nl-N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1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3620</Words>
  <Application>Microsoft Office PowerPoint</Application>
  <PresentationFormat>On-screen Show (4:3)</PresentationFormat>
  <Paragraphs>683</Paragraphs>
  <Slides>54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5" baseType="lpstr">
      <vt:lpstr>Arial</vt:lpstr>
      <vt:lpstr>Arial Narrow</vt:lpstr>
      <vt:lpstr>Arial Rounded MT Bold</vt:lpstr>
      <vt:lpstr>Baskerville</vt:lpstr>
      <vt:lpstr>Comic Sans MS</vt:lpstr>
      <vt:lpstr>Cooper Black</vt:lpstr>
      <vt:lpstr>Courier New</vt:lpstr>
      <vt:lpstr>Pieces NFI</vt:lpstr>
      <vt:lpstr>Times New Roman</vt:lpstr>
      <vt:lpstr>Wingdings</vt:lpstr>
      <vt:lpstr>Office Theme</vt:lpstr>
      <vt:lpstr>Software Security  Introduction  </vt:lpstr>
      <vt:lpstr>Goals of this course</vt:lpstr>
      <vt:lpstr>Practicalities: form &amp; examination</vt:lpstr>
      <vt:lpstr>Practicalities: prerequisites</vt:lpstr>
      <vt:lpstr>The kind of C(++) code you’ll see next week</vt:lpstr>
      <vt:lpstr>Exam material</vt:lpstr>
      <vt:lpstr>Not  exam material – but highly recommended </vt:lpstr>
      <vt:lpstr>Motivation  &amp; Background</vt:lpstr>
      <vt:lpstr>Software</vt:lpstr>
      <vt:lpstr>How do computer systems get hacked?</vt:lpstr>
      <vt:lpstr>Software Security</vt:lpstr>
      <vt:lpstr>PowerPoint Presentation</vt:lpstr>
      <vt:lpstr>The problem</vt:lpstr>
      <vt:lpstr>Scale of the software security problem</vt:lpstr>
      <vt:lpstr>CWE Top 25    (2023 edition)</vt:lpstr>
      <vt:lpstr>KEV Top 25  (2025 edition)</vt:lpstr>
      <vt:lpstr>PowerPoint Presentation</vt:lpstr>
      <vt:lpstr>The vulnerability hunting perspective</vt:lpstr>
      <vt:lpstr>Perspectives on (in)security</vt:lpstr>
      <vt:lpstr> EU Cyber Resilience Act (CRA) </vt:lpstr>
      <vt:lpstr>Root causes of the problem</vt:lpstr>
      <vt:lpstr>Why can software nearly always be hacked?</vt:lpstr>
      <vt:lpstr>Root cause: security vs functionality</vt:lpstr>
      <vt:lpstr>Audience poll – C(++)</vt:lpstr>
      <vt:lpstr>Audience poll – C++</vt:lpstr>
      <vt:lpstr>Audience poll – web applications</vt:lpstr>
      <vt:lpstr>Root cause: complexity</vt:lpstr>
      <vt:lpstr>The solution to the problem  How do we make software (more) secure? </vt:lpstr>
      <vt:lpstr>Birth of software security: early 2000s</vt:lpstr>
      <vt:lpstr>There are no silver bullets!</vt:lpstr>
      <vt:lpstr>How do we make software more secure?</vt:lpstr>
      <vt:lpstr>Security in Software Development Lifecycle</vt:lpstr>
      <vt:lpstr>Shifting left</vt:lpstr>
      <vt:lpstr>Security tools in the development lifecycle </vt:lpstr>
      <vt:lpstr>Microsoft SDL (2012 version) </vt:lpstr>
      <vt:lpstr>Gary McGraw’s Touchpoints</vt:lpstr>
      <vt:lpstr>NIST SSDF   [2022]</vt:lpstr>
      <vt:lpstr>OpenSAMM maturity model </vt:lpstr>
      <vt:lpstr>EU Cyber Resilience Act (CRA)</vt:lpstr>
      <vt:lpstr>Recap: secure software development frameworks</vt:lpstr>
      <vt:lpstr>PowerPoint Presentation</vt:lpstr>
      <vt:lpstr>Security by Design  ≠  security in the design phase</vt:lpstr>
      <vt:lpstr> Security by Design as defined in EN 18031 </vt:lpstr>
      <vt:lpstr>Homework:</vt:lpstr>
      <vt:lpstr>The kind of C(++) code you will see next week</vt:lpstr>
      <vt:lpstr>Recurring themes</vt:lpstr>
      <vt:lpstr>Recurring themes</vt:lpstr>
      <vt:lpstr>How do we manage complexity?</vt:lpstr>
      <vt:lpstr>Problems with abstraction</vt:lpstr>
      <vt:lpstr>Phone Phreaking</vt:lpstr>
      <vt:lpstr>Recurring theme: mixing code and data</vt:lpstr>
      <vt:lpstr> </vt:lpstr>
      <vt:lpstr>Spot the security flaws!</vt:lpstr>
      <vt:lpstr>Different kinds of implementation flaws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SoftwareSecurity1</dc:title>
  <dc:creator>Erik Poll</dc:creator>
  <cp:lastModifiedBy>Poll, E. (Erik)</cp:lastModifiedBy>
  <cp:revision>319</cp:revision>
  <cp:lastPrinted>1601-01-01T00:00:00Z</cp:lastPrinted>
  <dcterms:created xsi:type="dcterms:W3CDTF">2003-01-08T18:45:38Z</dcterms:created>
  <dcterms:modified xsi:type="dcterms:W3CDTF">2026-09-04T06:20:07Z</dcterms:modified>
</cp:coreProperties>
</file>