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4" r:id="rId2"/>
  </p:sldMasterIdLst>
  <p:notesMasterIdLst>
    <p:notesMasterId r:id="rId83"/>
  </p:notesMasterIdLst>
  <p:handoutMasterIdLst>
    <p:handoutMasterId r:id="rId84"/>
  </p:handoutMasterIdLst>
  <p:sldIdLst>
    <p:sldId id="256" r:id="rId3"/>
    <p:sldId id="260" r:id="rId4"/>
    <p:sldId id="533" r:id="rId5"/>
    <p:sldId id="540" r:id="rId6"/>
    <p:sldId id="545" r:id="rId7"/>
    <p:sldId id="543" r:id="rId8"/>
    <p:sldId id="544" r:id="rId9"/>
    <p:sldId id="343" r:id="rId10"/>
    <p:sldId id="402" r:id="rId11"/>
    <p:sldId id="444" r:id="rId12"/>
    <p:sldId id="405" r:id="rId13"/>
    <p:sldId id="403" r:id="rId14"/>
    <p:sldId id="534" r:id="rId15"/>
    <p:sldId id="535" r:id="rId16"/>
    <p:sldId id="404" r:id="rId17"/>
    <p:sldId id="406" r:id="rId18"/>
    <p:sldId id="449" r:id="rId19"/>
    <p:sldId id="364" r:id="rId20"/>
    <p:sldId id="553" r:id="rId21"/>
    <p:sldId id="455" r:id="rId22"/>
    <p:sldId id="461" r:id="rId23"/>
    <p:sldId id="409" r:id="rId24"/>
    <p:sldId id="261" r:id="rId25"/>
    <p:sldId id="263" r:id="rId26"/>
    <p:sldId id="466" r:id="rId27"/>
    <p:sldId id="265" r:id="rId28"/>
    <p:sldId id="468" r:id="rId29"/>
    <p:sldId id="368" r:id="rId30"/>
    <p:sldId id="386" r:id="rId31"/>
    <p:sldId id="365" r:id="rId32"/>
    <p:sldId id="470" r:id="rId33"/>
    <p:sldId id="472" r:id="rId34"/>
    <p:sldId id="537" r:id="rId35"/>
    <p:sldId id="539" r:id="rId36"/>
    <p:sldId id="269" r:id="rId37"/>
    <p:sldId id="387" r:id="rId38"/>
    <p:sldId id="270" r:id="rId39"/>
    <p:sldId id="474" r:id="rId40"/>
    <p:sldId id="272" r:id="rId41"/>
    <p:sldId id="476" r:id="rId42"/>
    <p:sldId id="274" r:id="rId43"/>
    <p:sldId id="275" r:id="rId44"/>
    <p:sldId id="276" r:id="rId45"/>
    <p:sldId id="277" r:id="rId46"/>
    <p:sldId id="541" r:id="rId47"/>
    <p:sldId id="278" r:id="rId48"/>
    <p:sldId id="279" r:id="rId49"/>
    <p:sldId id="478" r:id="rId50"/>
    <p:sldId id="357" r:id="rId51"/>
    <p:sldId id="390" r:id="rId52"/>
    <p:sldId id="398" r:id="rId53"/>
    <p:sldId id="483" r:id="rId54"/>
    <p:sldId id="554" r:id="rId55"/>
    <p:sldId id="486" r:id="rId56"/>
    <p:sldId id="358" r:id="rId57"/>
    <p:sldId id="494" r:id="rId58"/>
    <p:sldId id="401" r:id="rId59"/>
    <p:sldId id="499" r:id="rId60"/>
    <p:sldId id="538" r:id="rId61"/>
    <p:sldId id="552" r:id="rId62"/>
    <p:sldId id="503" r:id="rId63"/>
    <p:sldId id="292" r:id="rId64"/>
    <p:sldId id="506" r:id="rId65"/>
    <p:sldId id="509" r:id="rId66"/>
    <p:sldId id="321" r:id="rId67"/>
    <p:sldId id="555" r:id="rId68"/>
    <p:sldId id="294" r:id="rId69"/>
    <p:sldId id="413" r:id="rId70"/>
    <p:sldId id="372" r:id="rId71"/>
    <p:sldId id="296" r:id="rId72"/>
    <p:sldId id="349" r:id="rId73"/>
    <p:sldId id="511" r:id="rId74"/>
    <p:sldId id="436" r:id="rId75"/>
    <p:sldId id="297" r:id="rId76"/>
    <p:sldId id="517" r:id="rId77"/>
    <p:sldId id="556" r:id="rId78"/>
    <p:sldId id="523" r:id="rId79"/>
    <p:sldId id="525" r:id="rId80"/>
    <p:sldId id="326" r:id="rId81"/>
    <p:sldId id="361" r:id="rId82"/>
  </p:sldIdLst>
  <p:sldSz cx="9144000" cy="6858000" type="screen4x3"/>
  <p:notesSz cx="7315200" cy="96012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FFFF"/>
    <a:srgbClr val="9933FF"/>
    <a:srgbClr val="008000"/>
    <a:srgbClr val="FFFF00"/>
    <a:srgbClr val="FFFF99"/>
    <a:srgbClr val="CC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575" autoAdjust="0"/>
  </p:normalViewPr>
  <p:slideViewPr>
    <p:cSldViewPr>
      <p:cViewPr varScale="1">
        <p:scale>
          <a:sx n="79" d="100"/>
          <a:sy n="79" d="100"/>
        </p:scale>
        <p:origin x="1574" y="67"/>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varScale="1">
      <p:scale>
        <a:sx n="1" d="1"/>
        <a:sy n="1" d="1"/>
      </p:scale>
      <p:origin x="0" y="-18696"/>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AC0691-1EEF-9DC3-5033-6FF93AF8B7E4}"/>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lnSpc>
                <a:spcPct val="86000"/>
              </a:lnSpc>
              <a:buClr>
                <a:srgbClr val="000000"/>
              </a:buClr>
              <a:buSzPct val="100000"/>
              <a:buFont typeface="Times New Roman" pitchFamily="16" charset="0"/>
              <a:buNone/>
              <a:defRPr sz="1200">
                <a:latin typeface="Arial Rounded MT Bold" panose="020F0704030504030204" pitchFamily="34" charset="0"/>
                <a:cs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id="{E8B79FEE-0DD6-E552-A5C2-86B83EAB9729}"/>
              </a:ext>
            </a:extLst>
          </p:cNvPr>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lnSpc>
                <a:spcPct val="86000"/>
              </a:lnSpc>
              <a:buClr>
                <a:srgbClr val="000000"/>
              </a:buClr>
              <a:buSzPct val="100000"/>
              <a:buFont typeface="Times New Roman" pitchFamily="16" charset="0"/>
              <a:buNone/>
              <a:defRPr sz="1200">
                <a:latin typeface="Arial Rounded MT Bold" panose="020F0704030504030204" pitchFamily="34" charset="0"/>
                <a:cs typeface="Arial" panose="020B0604020202020204" pitchFamily="34" charset="0"/>
              </a:defRPr>
            </a:lvl1pPr>
          </a:lstStyle>
          <a:p>
            <a:pPr>
              <a:defRPr/>
            </a:pPr>
            <a:fld id="{FDDDE41C-9954-47E0-B73A-BB4C7DC8C0D9}" type="datetimeFigureOut">
              <a:rPr lang="en-US"/>
              <a:pPr>
                <a:defRPr/>
              </a:pPr>
              <a:t>9/12/2025</a:t>
            </a:fld>
            <a:endParaRPr lang="en-GB" dirty="0"/>
          </a:p>
        </p:txBody>
      </p:sp>
      <p:sp>
        <p:nvSpPr>
          <p:cNvPr id="4" name="Footer Placeholder 3">
            <a:extLst>
              <a:ext uri="{FF2B5EF4-FFF2-40B4-BE49-F238E27FC236}">
                <a16:creationId xmlns:a16="http://schemas.microsoft.com/office/drawing/2014/main" id="{51DFA91C-1E8D-51FD-ABD8-0AFBDB676987}"/>
              </a:ext>
            </a:extLst>
          </p:cNvPr>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hangingPunct="1">
              <a:lnSpc>
                <a:spcPct val="86000"/>
              </a:lnSpc>
              <a:buClr>
                <a:srgbClr val="000000"/>
              </a:buClr>
              <a:buSzPct val="100000"/>
              <a:buFont typeface="Times New Roman" pitchFamily="16" charset="0"/>
              <a:buNone/>
              <a:defRPr sz="1200">
                <a:latin typeface="Arial Rounded MT Bold" panose="020F0704030504030204" pitchFamily="34" charset="0"/>
                <a:cs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053D6308-75AC-0100-E71F-0BD99FB6A858}"/>
              </a:ext>
            </a:extLst>
          </p:cNvPr>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86000"/>
              </a:lnSpc>
              <a:buClr>
                <a:srgbClr val="000000"/>
              </a:buClr>
              <a:buSzPct val="100000"/>
              <a:buFont typeface="Times New Roman" panose="02020603050405020304" pitchFamily="18" charset="0"/>
              <a:buNone/>
              <a:defRPr sz="1200">
                <a:latin typeface="Arial Rounded MT Bold" panose="020F0704030504030204" pitchFamily="34" charset="0"/>
                <a:cs typeface="Arial" panose="020B0604020202020204" pitchFamily="34" charset="0"/>
              </a:defRPr>
            </a:lvl1pPr>
          </a:lstStyle>
          <a:p>
            <a:pPr>
              <a:defRPr/>
            </a:pPr>
            <a:fld id="{EAD34934-3E49-4D46-A383-7661050C266B}"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7:19:30.6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40,'1399'0,"-1353"-2,82-15,-80 8,61-1,293 9,-183 3,-179-2,-23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6:49.54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6:50.09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8:19.942"/>
    </inkml:context>
    <inkml:brush xml:id="br0">
      <inkml:brushProperty name="width" value="0.10583" units="cm"/>
      <inkml:brushProperty name="height" value="0.10583" units="cm"/>
      <inkml:brushProperty name="color" value="#E71224"/>
    </inkml:brush>
  </inkml:definitions>
  <inkml:trace contextRef="#ctx0" brushRef="#br0">730 13 24575,'116'-1'0,"113"3"0,-223-2 0,-1 1 0,0 1 0,0-1 0,0 1 0,0-1 0,9 6 0,13 3 0,60 10 0,-61-15 0,0 0 0,0 2 0,-1 1 0,47 21 0,-62-23 0,-1 1 0,-1 0 0,1 1 0,-1-1 0,0 2 0,-1-1 0,0 1 0,6 10 0,25 28 0,-19-30 0,0 0 0,35 22 0,-32-23 0,0 0 0,21 21 0,-39-32 0,-1 0 0,0 0 0,-1 0 0,1 0 0,-1 0 0,0 1 0,0-1 0,-1 1 0,1-1 0,-1 1 0,0 10 0,7 21 0,15 36 0,-7-26 0,15 73 0,-27-97 0,0 1 0,-2 0 0,0 31 0,-3-47 0,0 0 0,0 0 0,0 0 0,-1 0 0,-1 0 0,1 0 0,-1-1 0,0 1 0,-1-1 0,0 1 0,0-1 0,-1 0 0,-6 8 0,4-8 0,1 0 0,-1 0 0,0-1 0,-1 0 0,1 0 0,-1-1 0,-1 1 0,1-2 0,-1 1 0,-11 3 0,4-3 0,0-1 0,0-1 0,-1 0 0,0-1 0,-19 0 0,-597 0 0,325-4 0,294 2 0,-1 0 0,1-1 0,-1-1 0,1-1 0,0 0 0,0 0 0,-25-11 0,-14-6 0,-76-16 0,-19-7 0,144 41 0,0 0 0,0 0 0,0-1 0,1 1 0,-1-1 0,1 0 0,0 0 0,0 0 0,0 0 0,0 0 0,0-1 0,0 1 0,1-1 0,-3-5 0,-3-7 0,0-1 0,-5-19 0,7 18 0,-7-15 0,3 0 0,0-1 0,2 0 0,2-1 0,1 0 0,0-43 0,5 51 0,1 14 0,-1 1 0,-1-1 0,0 0 0,-4-22 0,4 32 0,0-1 0,1 0 0,0 1 0,0-1 0,0 0 0,0 1 0,1-1 0,-1 0 0,1 1 0,0-1 0,0 1 0,0-1 0,1 1 0,-1 0 0,3-4 0,5-8 0,20-27 0,-14 23 0,-8 9 0,1 1 0,0 1 0,0 0 0,1 0 0,0 0 0,0 1 0,1 0 0,0 1 0,17-8 0,9-2 0,58-16 0,-67 23 0,124-37 0,-106 33 0,0 3 0,50-6 0,35-8 0,-72 10-1365,-48 12-5461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8:37.025"/>
    </inkml:context>
    <inkml:brush xml:id="br0">
      <inkml:brushProperty name="width" value="0.10583" units="cm"/>
      <inkml:brushProperty name="height" value="0.10583" units="cm"/>
      <inkml:brushProperty name="color" value="#E71224"/>
    </inkml:brush>
  </inkml:definitions>
  <inkml:trace contextRef="#ctx0" brushRef="#br0">1157 0 24575,'1'2'0,"0"-1"0,1 0 0,-1 1 0,0-1 0,0 0 0,1 0 0,-1 0 0,1 0 0,-1 0 0,1-1 0,-1 1 0,1 0 0,-1-1 0,4 1 0,27 7 0,-25-6 0,38 5 0,-1-2 0,2-2 0,51-2 0,-42-2 0,347 0-153,429 10-309,-460 26 462,-371-35 0,7 1 61,0 0 1,0 1 0,0-1 0,12 6 0,-17-6-47,0 0 0,0 1 1,0-1-1,-1 0 0,1 1 1,-1-1-1,1 1 0,-1-1 1,1 1-1,-1-1 0,0 1 1,0 0-1,0 0 0,0 0 1,0 0-1,0 0 0,-1 0 1,1 0-1,0 2 0,2 2-15,0 0 0,0 0 0,0-1 0,1 0 0,0 1 0,0-1 0,0-1 0,1 1 0,-1 0 0,9 5 0,12 13 0,-13-9 0,-1 1 0,0-1 0,-2 2 0,1-1 0,-2 1 0,0 1 0,-1 0 0,9 33 0,-13-32 0,-2 1 0,0 0 0,-1-1 0,-1 1 0,0 0 0,-2-1 0,-6 27 0,-9 15 0,-2-1 0,-45 89 0,65-148 0,-2 6 0,-1 0 0,0 0 0,0 0 0,0 0 0,0-1 0,-1 1 0,0-1 0,0 0 0,-1 0 0,1 0 0,-1-1 0,0 0 0,0 0 0,-8 5 0,-3-1 0,-1 0 0,0-1 0,0-1 0,-35 8 0,-75 6 0,49-14 0,-109-6 0,81-2 0,-1519 2 0,1551-1 0,0-4 0,1-2 0,-76-19 0,114 19 0,-36-1 0,38 6 0,-49-12 0,0-1 0,-15-4 0,86 16 0,-1-1 0,1 0 0,0-1 0,0 0 0,1 0 0,-12-9 0,15 7 0,0-1 0,0 0 0,0 0 0,1 0 0,0-1 0,1 0 0,0 0 0,1-1 0,-1 1 0,2-1 0,-6-20 0,8 17 0,1-1 0,0 1 0,0-1 0,2 1 0,0-1 0,5-21 0,-3 16 0,22-83 0,-24 91 0,1 0 0,1 1 0,0-1 0,0 1 0,1 0 0,0 1 0,0-1 0,1 1 0,1 0 0,14-15 0,-10 12 0,0 1 0,1 0 0,0 1 0,1 1 0,0 0 0,29-14 0,4 2 0,-16 9 0,-1-2 0,42-26 0,-57 31 0,-1 2 0,1 0 0,0 0 0,1 1 0,24-6 0,78-12 0,-111 23 0,38-4 0,83 2 0,-88 3 0,0 0 0,69-12 0,-98 9 0,0 0 0,-1 0 0,1-1 0,-1-1 0,10-6 0,-11 7 0,0-1 0,0 1 0,0 0 0,1 1 0,0 0 0,-1 0 0,11-1 0,4 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7:19:32.1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1,'9'6,"17"3,29-1,37-1,41-2,31-2,25-2,25 0,16-1,5 0,-7-1,-30 1,-42 0,-44-1,-42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7:19:34.8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38,'3296'0,"-3142"-9,-20 0,-92 9,-28 1,1-1,0 0,0-1,0-1,0 0,20-6,-18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7:20:35.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26,'1594'0,"-1514"5,0 3,149 34,-61-8,-88-22,91 0,79-11,-161-2,-73 2,1 1,-1 0,0 1,20 7,-17-5,1 0,29 3,40-4,57 6,-100-6,1-2,0-2,-1-3,89-15,-86 11,1 1,85 3,-112 3,1-1,0-1,-1-1,1-1,-1-2,42-14,-57 16,-1-1,1 0,-1 0,0-1,0 0,-1 0,1-1,-2 1,10-14,-8 11,26-34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14T17:20:48.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4T14:52:36.648"/>
    </inkml:context>
    <inkml:brush xml:id="br0">
      <inkml:brushProperty name="width" value="0.07938" units="cm"/>
      <inkml:brushProperty name="height" value="0.07938" units="cm"/>
      <inkml:brushProperty name="color" value="#E71224"/>
    </inkml:brush>
  </inkml:definitions>
  <inkml:trace contextRef="#ctx0" brushRef="#br0">2097 188 24575,'0'-2'0,"-1"0"0,1-1 0,-1 1 0,1 0 0,-1 0 0,0-1 0,0 1 0,0 0 0,0 0 0,0 0 0,-1 0 0,1 0 0,0 0 0,-1 0 0,0 0 0,1 1 0,-1-1 0,0 1 0,0-1 0,0 1 0,0 0 0,-3-2 0,-7-3 0,0 1 0,-24-8 0,26 9 0,-69-17 0,-140-21 0,68 16 0,68 14 0,1 4 0,-1 3 0,-147 10 0,132 1 0,0 5 0,-144 34 0,201-35 0,1 3 0,0 1 0,1 2 0,-50 29 0,68-32 0,2 0 0,-1 1 0,2 2 0,0-1 0,0 2 0,2 0 0,0 2 0,1-1 0,-14 24 0,16-21 0,-97 169 0,98-165 0,1 1 0,0 0 0,2 1 0,1 0 0,-7 47 0,14-50 0,1 1 0,1 0 0,1-1 0,1 1 0,2-1 0,13 45 0,9 57 0,-17-74 0,30 93 0,-13-55 0,3 6 0,-19-68 0,-1 2 0,-2-1 0,-1 1 0,-1 0 0,2 43 0,-5-36 0,1 1 0,17 71 0,1-1 0,-10-33 0,3 134 0,-12-166 0,1 1 0,3-1 0,1-1 0,19 59 0,-8-30 0,1 43 0,-16-83 0,1 0 0,17 59 0,39 55 0,-51-126 0,0-1 0,2 0 0,0-1 0,1 0 0,21 21 0,-28-32 0,12 13 0,1-2 0,0-1 0,31 20 0,4-1 0,2-3 0,1-2 0,66 24 0,-71-36 0,-13-3 0,-1-2 0,2-2 0,68 10 0,-56-15 0,-32-2 0,0-2 0,0 0 0,0-1 0,0-1 0,1-1 0,36-6 0,-36 3 0,-1-2 0,1 0 0,-2-1 0,1-1 0,-1-1 0,0 0 0,-1-2 0,0 0 0,20-17 0,179-148 0,-210 170 0,0 0 0,-1 0 0,0 0 0,0-1 0,0 0 0,-1 0 0,0 0 0,0-1 0,5-12 0,0-5 0,12-47 0,-4 10 0,-13 48 0,8-25 0,32-65 0,-34 78 0,-1-1 0,-1 1 0,-1-1 0,-1-1 0,-2 0 0,3-33 0,5-24 0,87-390 0,-83 386 0,7-103 0,-8-92 0,-12 208 0,7-72 0,2-53 0,-14 168 0,0 0 0,-2 1 0,-2 0 0,-10-39 0,2 22 0,-10-30 0,-22-148 0,20 47 0,24 174 5,0 0 0,-1 0 0,1 0 0,-1 0 0,0 0-1,-1 0 1,1 0 0,-1 1 0,-1-1 0,1 1 0,-1 0 0,1 0-1,-10-9 1,1 4-98,-1 0 0,1 1 0,-2 1 0,-15-8 0,-4-2-875,19 9-5858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4T14:54:59.549"/>
    </inkml:context>
    <inkml:brush xml:id="br0">
      <inkml:brushProperty name="width" value="0.10583" units="cm"/>
      <inkml:brushProperty name="height" value="0.10583" units="cm"/>
      <inkml:brushProperty name="color" value="#E71224"/>
    </inkml:brush>
  </inkml:definitions>
  <inkml:trace contextRef="#ctx0" brushRef="#br0">815 6 24575,'72'-5'0,"417"4"0,-477 3 0,-1-1 0,1 1 0,-1 1 0,0 0 0,19 8 0,5 1 0,-28-10 0,15 4 0,-1 1 0,0 1 0,21 11 0,-35-15 0,-1 0 0,0 0 0,0 0 0,-1 1 0,1 0 0,-1 0 0,0 0 0,0 1 0,0-1 0,-1 1 0,0 1 0,0-1 0,4 10 0,23 65 0,-16-41 0,37 71 0,-47-101 0,-1 0 0,-1 0 0,0 1 0,0-1 0,-1 1 0,-1-1 0,1 13 0,3 14 0,-3-26 0,10 50 0,-3 1 0,1 81 0,-4 102 0,-6-227 0,-1 0 0,0 1 0,-1-1 0,-7 24 0,7-34 0,0-1 0,-1 1 0,-1-1 0,1 0 0,-1 0 0,0 0 0,-1 0 0,1-1 0,-1 1 0,-1-1 0,1 0 0,-10 7 0,-3 3 0,-2-1 0,0 0 0,0-2 0,-1 0 0,-1-1 0,-27 10 0,7-6 0,26-9 0,-1-1 0,1-1 0,-1 0 0,0-1 0,0-1 0,-29 2 0,-167-3 0,-234-5 0,367-6 0,56 5 0,-48-1 0,55 4 0,0-1 0,0 0 0,-23-6 0,-29-4 0,35 8 0,-41-11 0,18 3 0,49 11 0,-24-5 0,-38-12 0,61 15 0,1 0 0,-1 0 0,1-1 0,0 0 0,1 0 0,-1-1 0,1 0 0,0-1 0,-10-9 0,10 5 0,0 0 0,0 0 0,1-1 0,1 0 0,-1 0 0,-5-21 0,8 16 0,0-1 0,1 1 0,1 0 0,1-1 0,2-29 0,0-2 0,12-139 0,-13 168 0,3-6 0,0 1 0,2 0 0,0 0 0,2 1 0,0 0 0,18-34 0,0 1 0,10-19 0,-16 40 0,36-47 0,-48 72 0,-1 0 0,1 0 0,0 0 0,1 1 0,0 0 0,1 1 0,-1 0 0,21-13 0,114-62 0,-144 83 0,0 0 0,0 0 0,0 0 0,0 0 0,0 0 0,1 0 0,-1 0 0,0 0 0,0 0 0,0 0 0,0-1 0,0 1 0,0 0 0,0 0 0,0 0 0,1 0 0,-1 0 0,0 0 0,0 0 0,0 0 0,0 0 0,0 0 0,0-1 0,0 1 0,0 0 0,0 0 0,0 0 0,0 0 0,0 0 0,0 0 0,0 0 0,0 0 0,0-1 0,0 1 0,0 0 0,0 0 0,0 0 0,0 0 0,0 0 0,0 0 0,0 0 0,0-1 0,0 1 0,0 0 0,0 0 0,0 0 0,0 0 0,0 0 0,0 0 0,0 0 0,0 0 0,0-1 0,-1 1 0,1 0 0,0 0 0,-10-3 0,-20 0 0,23 2 0,6 1 0,-1 0 0,1 0 0,0 0 0,0 0 0,-1 0 0,1 0 0,0-1 0,0 1 0,0 0 0,-1-1 0,1 1 0,0-1 0,0 0 0,0 1 0,0-1 0,0 0 0,0 1 0,-2-3 0,3 2 0,0 1 0,0-1 0,0 0 0,0 1 0,0-1 0,0 1 0,0-1 0,1 0 0,-1 1 0,0-1 0,0 1 0,0-1 0,1 0 0,-1 1 0,0-1 0,0 1 0,1-1 0,-1 1 0,0-1 0,1 1 0,-1-1 0,1 1 0,-1 0 0,1-1 0,0 0 0,4-3 0,0 1 0,0-1 0,0 1 0,0 0 0,1 1 0,6-3 0,44-15 0,-24 8 0,65-15 0,-79 24 0,115-18 0,-23 18-1365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6:32.841"/>
    </inkml:context>
    <inkml:brush xml:id="br0">
      <inkml:brushProperty name="width" value="0.10583" units="cm"/>
      <inkml:brushProperty name="height" value="0.10583" units="cm"/>
      <inkml:brushProperty name="color" value="#E71224"/>
    </inkml:brush>
  </inkml:definitions>
  <inkml:trace contextRef="#ctx0" brushRef="#br0">815 6 24575,'72'-5'0,"417"4"0,-477 3 0,-1-1 0,1 1 0,-1 1 0,0 0 0,19 8 0,5 1 0,-28-10 0,15 4 0,-1 1 0,0 1 0,21 11 0,-35-15 0,-1 0 0,0 0 0,0 0 0,-1 1 0,1 0 0,-1 0 0,0 0 0,0 1 0,0-1 0,-1 1 0,0 1 0,0-1 0,4 10 0,23 65 0,-16-41 0,37 71 0,-47-101 0,-1 0 0,-1 0 0,0 1 0,0-1 0,-1 1 0,-1-1 0,1 13 0,3 14 0,-3-26 0,10 50 0,-3 1 0,1 81 0,-4 102 0,-6-227 0,-1 0 0,0 1 0,-1-1 0,-7 24 0,7-34 0,0-1 0,-1 1 0,-1-1 0,1 0 0,-1 0 0,0 0 0,-1 0 0,1-1 0,-1 1 0,-1-1 0,1 0 0,-10 7 0,-3 3 0,-2-1 0,0 0 0,0-2 0,-1 0 0,-1-1 0,-27 10 0,7-6 0,26-9 0,-1-1 0,1-1 0,-1 0 0,0-1 0,0-1 0,-29 2 0,-167-3 0,-234-5 0,367-6 0,56 5 0,-48-1 0,55 4 0,0-1 0,0 0 0,-23-6 0,-29-4 0,35 8 0,-41-11 0,18 3 0,49 11 0,-24-5 0,-38-12 0,61 15 0,1 0 0,-1 0 0,1-1 0,0 0 0,1 0 0,-1-1 0,1 0 0,0-1 0,-10-9 0,10 5 0,0 0 0,0 0 0,1-1 0,1 0 0,-1 0 0,-5-21 0,8 16 0,0-1 0,1 1 0,1 0 0,1-1 0,2-29 0,0-2 0,12-139 0,-13 168 0,3-6 0,0 1 0,2 0 0,0 0 0,2 1 0,0 0 0,18-34 0,0 1 0,10-19 0,-16 40 0,36-47 0,-48 72 0,-1 0 0,1 0 0,0 0 0,1 1 0,0 0 0,1 1 0,-1 0 0,21-13 0,114-62 0,-144 83 0,0 0 0,0 0 0,0 0 0,0 0 0,0 0 0,1 0 0,-1 0 0,0 0 0,0 0 0,0 0 0,0-1 0,0 1 0,0 0 0,0 0 0,0 0 0,1 0 0,-1 0 0,0 0 0,0 0 0,0 0 0,0 0 0,0 0 0,0-1 0,0 1 0,0 0 0,0 0 0,0 0 0,0 0 0,0 0 0,0 0 0,0 0 0,0 0 0,0-1 0,0 1 0,0 0 0,0 0 0,0 0 0,0 0 0,0 0 0,0 0 0,0 0 0,0-1 0,0 1 0,0 0 0,0 0 0,0 0 0,0 0 0,0 0 0,0 0 0,0 0 0,0 0 0,0-1 0,-1 1 0,1 0 0,0 0 0,-10-3 0,-20 0 0,23 2 0,6 1 0,-1 0 0,1 0 0,0 0 0,0 0 0,-1 0 0,1 0 0,0-1 0,0 1 0,0 0 0,-1-1 0,1 1 0,0-1 0,0 0 0,0 1 0,0-1 0,0 0 0,0 1 0,-2-3 0,3 2 0,0 1 0,0-1 0,0 0 0,0 1 0,0-1 0,0 1 0,0-1 0,1 0 0,-1 1 0,0-1 0,0 1 0,0-1 0,1 0 0,-1 1 0,0-1 0,0 1 0,1-1 0,-1 1 0,0-1 0,1 1 0,-1-1 0,1 1 0,-1 0 0,1-1 0,0 0 0,4-3 0,0 1 0,0-1 0,0 1 0,0 0 0,1 1 0,6-3 0,44-15 0,-24 8 0,65-15 0,-79 24 0,115-18 0,-23 18-1365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18:56:45.869"/>
    </inkml:context>
    <inkml:brush xml:id="br0">
      <inkml:brushProperty name="width" value="0.10583" units="cm"/>
      <inkml:brushProperty name="height" value="0.10583" units="cm"/>
      <inkml:brushProperty name="color" value="#E71224"/>
    </inkml:brush>
  </inkml:definitions>
  <inkml:trace contextRef="#ctx0" brushRef="#br0">1060 33 24575,'1'0'0,"0"-1"0,-1 1 0,1 0 0,-1 0 0,1 0 0,0 0 0,-1 0 0,1 0 0,0 0 0,-1 0 0,1 0 0,-1 1 0,1-1 0,0 0 0,-1 0 0,1 1 0,-1-1 0,1 0 0,-1 0 0,1 1 0,-1-1 0,1 1 0,-1-1 0,1 0 0,-1 1 0,1-1 0,-1 1 0,0-1 0,1 1 0,-1-1 0,0 1 0,1 0 0,-1-1 0,0 1 0,0-1 0,1 2 0,-2-1 0,1 1 0,0-1 0,-1 0 0,1 1 0,-1-1 0,1 0 0,-1 0 0,0 0 0,0 0 0,1 1 0,-1-1 0,0 0 0,0 0 0,0 0 0,0-1 0,0 1 0,0 0 0,-3 1 0,-19 10 0,0 0 0,-1-2 0,0 0 0,-1-2 0,-40 9 0,27-8 0,-56 22 0,-3 18 0,-18 7 0,51-30 0,2 1 0,-84 52 0,101-52 0,9-5 0,-46 35 0,76-52 0,0 1 0,1 0 0,0 0 0,0 0 0,1 0 0,-1 1 0,2 0 0,-1 0 0,1 0 0,-4 10 0,-1 11 0,-9 41 0,9-31 0,3-2 0,1 1 0,1-1 0,2 1 0,5 40 0,-3-35 0,2-7 0,0-1 0,3 0 0,0 0 0,3 0 0,0-1 0,2-1 0,2 1 0,24 44 0,-32-68 0,-1-1 0,1 0 0,1 0 0,0 0 0,0-1 0,0 0 0,1 0 0,0 0 0,0-1 0,1 0 0,0-1 0,0 1 0,0-1 0,1-1 0,-1 0 0,12 4 0,317 81 0,7-21 0,-77-16 0,-182-37 0,166 7 0,90-24 0,-318 1 0,0-1 0,0-1 0,0-1 0,0-1 0,-1-1 0,1-1 0,-1-1 0,30-15 0,-36 14 0,-1 0 0,0-1 0,0-1 0,-1 0 0,0-1 0,-1 0 0,0-1 0,-1-1 0,-1 0 0,0-1 0,13-23 0,-13 17 0,55-109 0,-59 111 0,0 0 0,-1-1 0,0 0 0,-2 0 0,2-23 0,2-41 0,7-112 0,-15 167 0,-1 0 0,-1 0 0,-2 0 0,-13-49 0,14 66 0,-39-112 0,37 111 0,-2 1 0,1-1 0,-1 2 0,-1-1 0,0 1 0,-1 0 0,-12-13 0,-6 0 0,0 2 0,-2 0 0,-45-25 0,-99-39 0,106 53 0,-96-68 0,14 9 0,136 85 0,0 1 0,0 1 0,0 1 0,-1-1 0,0 2 0,0 0 0,-24-2 0,-105 5 0,68 2 0,48-2 0,11-1 0,-1 1 0,-18 3 0,30-3 0,0 1 0,0 0 0,0 1 0,1-1 0,-1 1 0,0 0 0,1 0 0,-1 1 0,1-1 0,0 1 0,-5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7E90BF69-E8DD-B4CF-747B-5BE295D1A99B}"/>
              </a:ext>
            </a:extLst>
          </p:cNvPr>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075" name="AutoShape 2">
            <a:extLst>
              <a:ext uri="{FF2B5EF4-FFF2-40B4-BE49-F238E27FC236}">
                <a16:creationId xmlns:a16="http://schemas.microsoft.com/office/drawing/2014/main" id="{1A279079-D656-43D9-27A1-BF039C7666C6}"/>
              </a:ext>
            </a:extLst>
          </p:cNvPr>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076" name="AutoShape 3">
            <a:extLst>
              <a:ext uri="{FF2B5EF4-FFF2-40B4-BE49-F238E27FC236}">
                <a16:creationId xmlns:a16="http://schemas.microsoft.com/office/drawing/2014/main" id="{D50F53C8-FF2E-8D2F-2067-8CD4A3D1CF2B}"/>
              </a:ext>
            </a:extLst>
          </p:cNvPr>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077" name="AutoShape 4">
            <a:extLst>
              <a:ext uri="{FF2B5EF4-FFF2-40B4-BE49-F238E27FC236}">
                <a16:creationId xmlns:a16="http://schemas.microsoft.com/office/drawing/2014/main" id="{09903C92-93E4-76FF-E0D8-BE6296AAFEAA}"/>
              </a:ext>
            </a:extLst>
          </p:cNvPr>
          <p:cNvSpPr>
            <a:spLocks noChangeArrowheads="1"/>
          </p:cNvSpPr>
          <p:nvPr/>
        </p:nvSpPr>
        <p:spPr bwMode="auto">
          <a:xfrm>
            <a:off x="0" y="0"/>
            <a:ext cx="7315200" cy="9601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2" name="Rectangle 5">
            <a:extLst>
              <a:ext uri="{FF2B5EF4-FFF2-40B4-BE49-F238E27FC236}">
                <a16:creationId xmlns:a16="http://schemas.microsoft.com/office/drawing/2014/main" id="{1D9ED513-C972-6503-A9C9-9B4CC5715298}"/>
              </a:ext>
            </a:extLst>
          </p:cNvPr>
          <p:cNvSpPr>
            <a:spLocks noGrp="1" noChangeArrowheads="1"/>
          </p:cNvSpPr>
          <p:nvPr>
            <p:ph type="hdr"/>
          </p:nvPr>
        </p:nvSpPr>
        <p:spPr bwMode="auto">
          <a:xfrm>
            <a:off x="0" y="0"/>
            <a:ext cx="3163888" cy="473075"/>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00">
                <a:solidFill>
                  <a:srgbClr val="000000"/>
                </a:solidFill>
                <a:latin typeface="Arial Rounded MT Bold" panose="020F0704030504030204" pitchFamily="34" charset="0"/>
                <a:cs typeface="Arial" panose="020B0604020202020204" pitchFamily="34" charset="0"/>
              </a:defRPr>
            </a:lvl1pPr>
          </a:lstStyle>
          <a:p>
            <a:pPr>
              <a:defRPr/>
            </a:pPr>
            <a:endParaRPr lang="en-GB"/>
          </a:p>
        </p:txBody>
      </p:sp>
      <p:sp>
        <p:nvSpPr>
          <p:cNvPr id="2054" name="Rectangle 6">
            <a:extLst>
              <a:ext uri="{FF2B5EF4-FFF2-40B4-BE49-F238E27FC236}">
                <a16:creationId xmlns:a16="http://schemas.microsoft.com/office/drawing/2014/main" id="{1E064030-8BD3-0454-A4F8-86BC164292B8}"/>
              </a:ext>
            </a:extLst>
          </p:cNvPr>
          <p:cNvSpPr>
            <a:spLocks noGrp="1" noChangeArrowheads="1"/>
          </p:cNvSpPr>
          <p:nvPr>
            <p:ph type="dt"/>
          </p:nvPr>
        </p:nvSpPr>
        <p:spPr bwMode="auto">
          <a:xfrm>
            <a:off x="4143375" y="0"/>
            <a:ext cx="3163888" cy="473075"/>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lvl1pPr algn="r" eaLnBrk="1" hangingPunct="1">
              <a:lnSpc>
                <a:spcPct val="100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00">
                <a:solidFill>
                  <a:srgbClr val="000000"/>
                </a:solidFill>
                <a:latin typeface="Arial Rounded MT Bold" panose="020F0704030504030204" pitchFamily="34" charset="0"/>
                <a:cs typeface="Arial" panose="020B0604020202020204" pitchFamily="34" charset="0"/>
              </a:defRPr>
            </a:lvl1pPr>
          </a:lstStyle>
          <a:p>
            <a:pPr>
              <a:defRPr/>
            </a:pPr>
            <a:endParaRPr lang="en-GB"/>
          </a:p>
        </p:txBody>
      </p:sp>
      <p:sp>
        <p:nvSpPr>
          <p:cNvPr id="3080" name="Rectangle 7">
            <a:extLst>
              <a:ext uri="{FF2B5EF4-FFF2-40B4-BE49-F238E27FC236}">
                <a16:creationId xmlns:a16="http://schemas.microsoft.com/office/drawing/2014/main" id="{98701497-F5CF-462F-BFBD-C2269B3D8E31}"/>
              </a:ext>
            </a:extLst>
          </p:cNvPr>
          <p:cNvSpPr>
            <a:spLocks noGrp="1" noRot="1" noChangeAspect="1" noChangeArrowheads="1"/>
          </p:cNvSpPr>
          <p:nvPr>
            <p:ph type="sldImg"/>
          </p:nvPr>
        </p:nvSpPr>
        <p:spPr bwMode="auto">
          <a:xfrm>
            <a:off x="1257300" y="720725"/>
            <a:ext cx="479425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 name="Rectangle 8">
            <a:extLst>
              <a:ext uri="{FF2B5EF4-FFF2-40B4-BE49-F238E27FC236}">
                <a16:creationId xmlns:a16="http://schemas.microsoft.com/office/drawing/2014/main" id="{3CB4B2E7-B927-2DEE-0007-C38ED743F2F8}"/>
              </a:ext>
            </a:extLst>
          </p:cNvPr>
          <p:cNvSpPr>
            <a:spLocks noGrp="1" noChangeArrowheads="1"/>
          </p:cNvSpPr>
          <p:nvPr>
            <p:ph type="body"/>
          </p:nvPr>
        </p:nvSpPr>
        <p:spPr bwMode="auto">
          <a:xfrm>
            <a:off x="731838" y="4560888"/>
            <a:ext cx="5845175" cy="4313237"/>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p>
            <a:pPr lvl="0"/>
            <a:endParaRPr lang="en-US" noProof="0" dirty="0"/>
          </a:p>
        </p:txBody>
      </p:sp>
      <p:sp>
        <p:nvSpPr>
          <p:cNvPr id="2057" name="Rectangle 9">
            <a:extLst>
              <a:ext uri="{FF2B5EF4-FFF2-40B4-BE49-F238E27FC236}">
                <a16:creationId xmlns:a16="http://schemas.microsoft.com/office/drawing/2014/main" id="{2601D420-1753-96B2-BB03-0FB0F929D46F}"/>
              </a:ext>
            </a:extLst>
          </p:cNvPr>
          <p:cNvSpPr>
            <a:spLocks noGrp="1" noChangeArrowheads="1"/>
          </p:cNvSpPr>
          <p:nvPr>
            <p:ph type="ftr"/>
          </p:nvPr>
        </p:nvSpPr>
        <p:spPr bwMode="auto">
          <a:xfrm>
            <a:off x="0" y="9120188"/>
            <a:ext cx="3163888" cy="473075"/>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00">
                <a:solidFill>
                  <a:srgbClr val="000000"/>
                </a:solidFill>
                <a:latin typeface="Arial Rounded MT Bold" panose="020F0704030504030204" pitchFamily="34" charset="0"/>
                <a:cs typeface="Arial" panose="020B0604020202020204" pitchFamily="34" charset="0"/>
              </a:defRPr>
            </a:lvl1pPr>
          </a:lstStyle>
          <a:p>
            <a:pPr>
              <a:defRPr/>
            </a:pPr>
            <a:endParaRPr lang="en-GB"/>
          </a:p>
        </p:txBody>
      </p:sp>
      <p:sp>
        <p:nvSpPr>
          <p:cNvPr id="2058" name="Rectangle 10">
            <a:extLst>
              <a:ext uri="{FF2B5EF4-FFF2-40B4-BE49-F238E27FC236}">
                <a16:creationId xmlns:a16="http://schemas.microsoft.com/office/drawing/2014/main" id="{D4B33085-F7C4-5F0B-F77E-447D2E6654D5}"/>
              </a:ext>
            </a:extLst>
          </p:cNvPr>
          <p:cNvSpPr>
            <a:spLocks noGrp="1" noChangeArrowheads="1"/>
          </p:cNvSpPr>
          <p:nvPr>
            <p:ph type="sldNum"/>
          </p:nvPr>
        </p:nvSpPr>
        <p:spPr bwMode="auto">
          <a:xfrm>
            <a:off x="4143375" y="9120188"/>
            <a:ext cx="3163888" cy="473075"/>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300">
                <a:solidFill>
                  <a:srgbClr val="000000"/>
                </a:solidFill>
                <a:latin typeface="Arial Rounded MT Bold" panose="020F0704030504030204" pitchFamily="34" charset="0"/>
                <a:cs typeface="Arial" panose="020B0604020202020204" pitchFamily="34" charset="0"/>
              </a:defRPr>
            </a:lvl1pPr>
          </a:lstStyle>
          <a:p>
            <a:pPr>
              <a:defRPr/>
            </a:pPr>
            <a:fld id="{2C642711-70DC-4482-9855-AA294EE06FDC}" type="slidenum">
              <a:rPr lang="en-GB" altLang="nl-NL"/>
              <a:pPr>
                <a:defRPr/>
              </a:pPr>
              <a:t>‹#›</a:t>
            </a:fld>
            <a:endParaRPr lang="en-GB"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Arial Rounded MT Bold" panose="020F0704030504030204" pitchFamily="34"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63F59FC5-1172-1513-42E1-1844BACA3BE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8B11BD76-9AAD-4F47-8529-1B395AD8EE76}" type="slidenum">
              <a:rPr lang="en-GB" altLang="nl-NL" sz="1300" smtClean="0"/>
              <a:pPr>
                <a:spcBef>
                  <a:spcPct val="0"/>
                </a:spcBef>
              </a:pPr>
              <a:t>1</a:t>
            </a:fld>
            <a:endParaRPr lang="en-GB" altLang="nl-NL" sz="1300"/>
          </a:p>
        </p:txBody>
      </p:sp>
      <p:sp>
        <p:nvSpPr>
          <p:cNvPr id="6147" name="Text Box 1">
            <a:extLst>
              <a:ext uri="{FF2B5EF4-FFF2-40B4-BE49-F238E27FC236}">
                <a16:creationId xmlns:a16="http://schemas.microsoft.com/office/drawing/2014/main" id="{B9E82B60-DF9F-693C-11F7-021B9D3641F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6148" name="Rectangle 2">
            <a:extLst>
              <a:ext uri="{FF2B5EF4-FFF2-40B4-BE49-F238E27FC236}">
                <a16:creationId xmlns:a16="http://schemas.microsoft.com/office/drawing/2014/main" id="{D2B4FCB2-4395-C202-44ED-85E1ECD3B22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a:extLst>
              <a:ext uri="{FF2B5EF4-FFF2-40B4-BE49-F238E27FC236}">
                <a16:creationId xmlns:a16="http://schemas.microsoft.com/office/drawing/2014/main" id="{DC4F5942-3EF1-CD77-5170-C14274420AA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F4D2F99-3078-45F5-99E0-C1F00E47AA72}" type="slidenum">
              <a:rPr lang="en-GB" altLang="nl-NL" sz="1300" smtClean="0"/>
              <a:pPr>
                <a:spcBef>
                  <a:spcPct val="0"/>
                </a:spcBef>
              </a:pPr>
              <a:t>20</a:t>
            </a:fld>
            <a:endParaRPr lang="en-GB" altLang="nl-NL" sz="1300"/>
          </a:p>
        </p:txBody>
      </p:sp>
      <p:sp>
        <p:nvSpPr>
          <p:cNvPr id="34819" name="Text Box 1">
            <a:extLst>
              <a:ext uri="{FF2B5EF4-FFF2-40B4-BE49-F238E27FC236}">
                <a16:creationId xmlns:a16="http://schemas.microsoft.com/office/drawing/2014/main" id="{BC25518B-D19E-13BB-78D1-50F427081744}"/>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4820" name="Rectangle 2">
            <a:extLst>
              <a:ext uri="{FF2B5EF4-FFF2-40B4-BE49-F238E27FC236}">
                <a16:creationId xmlns:a16="http://schemas.microsoft.com/office/drawing/2014/main" id="{BB7B7ABD-2B75-43E2-8276-7E8212A70691}"/>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D7B53A0C-7D77-79FC-004A-8A1B039807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3A51FC8-1B6A-4465-BCA2-7D8F77801769}" type="slidenum">
              <a:rPr lang="en-GB" altLang="nl-NL" sz="1300" smtClean="0"/>
              <a:pPr>
                <a:spcBef>
                  <a:spcPct val="0"/>
                </a:spcBef>
              </a:pPr>
              <a:t>23</a:t>
            </a:fld>
            <a:endParaRPr lang="en-GB" altLang="nl-NL" sz="1300"/>
          </a:p>
        </p:txBody>
      </p:sp>
      <p:sp>
        <p:nvSpPr>
          <p:cNvPr id="38915" name="Text Box 1">
            <a:extLst>
              <a:ext uri="{FF2B5EF4-FFF2-40B4-BE49-F238E27FC236}">
                <a16:creationId xmlns:a16="http://schemas.microsoft.com/office/drawing/2014/main" id="{2153B614-04A7-7DC2-45DF-F314CC2A69D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8916" name="Rectangle 2">
            <a:extLst>
              <a:ext uri="{FF2B5EF4-FFF2-40B4-BE49-F238E27FC236}">
                <a16:creationId xmlns:a16="http://schemas.microsoft.com/office/drawing/2014/main" id="{BB2B5EB1-F0FE-406A-66D1-AAA81A74F158}"/>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a:extLst>
              <a:ext uri="{FF2B5EF4-FFF2-40B4-BE49-F238E27FC236}">
                <a16:creationId xmlns:a16="http://schemas.microsoft.com/office/drawing/2014/main" id="{419891EC-0FAB-86B3-FAB0-BA80CCECDFE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310C447B-7E90-4BBA-B66D-EAC25D21D5E4}" type="slidenum">
              <a:rPr lang="en-GB" altLang="nl-NL" sz="1300" smtClean="0"/>
              <a:pPr>
                <a:spcBef>
                  <a:spcPct val="0"/>
                </a:spcBef>
              </a:pPr>
              <a:t>24</a:t>
            </a:fld>
            <a:endParaRPr lang="en-GB" altLang="nl-NL" sz="1300"/>
          </a:p>
        </p:txBody>
      </p:sp>
      <p:sp>
        <p:nvSpPr>
          <p:cNvPr id="40963" name="Text Box 1">
            <a:extLst>
              <a:ext uri="{FF2B5EF4-FFF2-40B4-BE49-F238E27FC236}">
                <a16:creationId xmlns:a16="http://schemas.microsoft.com/office/drawing/2014/main" id="{632F66F6-2FBB-575A-CD3C-077C3330925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0964" name="Rectangle 2">
            <a:extLst>
              <a:ext uri="{FF2B5EF4-FFF2-40B4-BE49-F238E27FC236}">
                <a16:creationId xmlns:a16="http://schemas.microsoft.com/office/drawing/2014/main" id="{CB332A9C-4D01-802B-11CC-3BD0DAA6329A}"/>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a:extLst>
              <a:ext uri="{FF2B5EF4-FFF2-40B4-BE49-F238E27FC236}">
                <a16:creationId xmlns:a16="http://schemas.microsoft.com/office/drawing/2014/main" id="{E7D82387-5CC4-7B16-4B9D-C8094899DFC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DE0F50F-B378-41BC-9B49-FF48148D040F}" type="slidenum">
              <a:rPr lang="en-GB" altLang="nl-NL" sz="1300" smtClean="0"/>
              <a:pPr>
                <a:spcBef>
                  <a:spcPct val="0"/>
                </a:spcBef>
              </a:pPr>
              <a:t>25</a:t>
            </a:fld>
            <a:endParaRPr lang="en-GB" altLang="nl-NL" sz="1300"/>
          </a:p>
        </p:txBody>
      </p:sp>
      <p:sp>
        <p:nvSpPr>
          <p:cNvPr id="43011" name="Text Box 1">
            <a:extLst>
              <a:ext uri="{FF2B5EF4-FFF2-40B4-BE49-F238E27FC236}">
                <a16:creationId xmlns:a16="http://schemas.microsoft.com/office/drawing/2014/main" id="{57DC933D-9253-9A69-74C3-4F3149C5F3B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3012" name="Rectangle 2">
            <a:extLst>
              <a:ext uri="{FF2B5EF4-FFF2-40B4-BE49-F238E27FC236}">
                <a16:creationId xmlns:a16="http://schemas.microsoft.com/office/drawing/2014/main" id="{8D1C2064-B5E0-A839-7D3E-24590B6ACBBF}"/>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a:extLst>
              <a:ext uri="{FF2B5EF4-FFF2-40B4-BE49-F238E27FC236}">
                <a16:creationId xmlns:a16="http://schemas.microsoft.com/office/drawing/2014/main" id="{07FB7AD5-03E8-7FFC-49D8-34B8FE4D3E3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92154D56-9011-4D04-92ED-F27AC5C8364A}" type="slidenum">
              <a:rPr lang="en-GB" altLang="nl-NL" sz="1300" smtClean="0"/>
              <a:pPr>
                <a:spcBef>
                  <a:spcPct val="0"/>
                </a:spcBef>
              </a:pPr>
              <a:t>26</a:t>
            </a:fld>
            <a:endParaRPr lang="en-GB" altLang="nl-NL" sz="1300"/>
          </a:p>
        </p:txBody>
      </p:sp>
      <p:sp>
        <p:nvSpPr>
          <p:cNvPr id="45059" name="Text Box 1">
            <a:extLst>
              <a:ext uri="{FF2B5EF4-FFF2-40B4-BE49-F238E27FC236}">
                <a16:creationId xmlns:a16="http://schemas.microsoft.com/office/drawing/2014/main" id="{1379846A-61BE-E977-E8CC-963B9FB157A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5060" name="Rectangle 2">
            <a:extLst>
              <a:ext uri="{FF2B5EF4-FFF2-40B4-BE49-F238E27FC236}">
                <a16:creationId xmlns:a16="http://schemas.microsoft.com/office/drawing/2014/main" id="{1B84850E-B979-2198-1A7B-660D4157331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a:extLst>
              <a:ext uri="{FF2B5EF4-FFF2-40B4-BE49-F238E27FC236}">
                <a16:creationId xmlns:a16="http://schemas.microsoft.com/office/drawing/2014/main" id="{EDA5CC9F-E255-89E2-C107-7C8AC0D9EBC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ECA2934-C68B-4991-B595-A3C32C2C456F}" type="slidenum">
              <a:rPr lang="en-GB" altLang="nl-NL" sz="1300" smtClean="0"/>
              <a:pPr>
                <a:spcBef>
                  <a:spcPct val="0"/>
                </a:spcBef>
              </a:pPr>
              <a:t>27</a:t>
            </a:fld>
            <a:endParaRPr lang="en-GB" altLang="nl-NL" sz="1300"/>
          </a:p>
        </p:txBody>
      </p:sp>
      <p:sp>
        <p:nvSpPr>
          <p:cNvPr id="47107" name="Text Box 1">
            <a:extLst>
              <a:ext uri="{FF2B5EF4-FFF2-40B4-BE49-F238E27FC236}">
                <a16:creationId xmlns:a16="http://schemas.microsoft.com/office/drawing/2014/main" id="{2745E065-F49B-FC20-5BDE-1C322E406974}"/>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7108" name="Rectangle 2">
            <a:extLst>
              <a:ext uri="{FF2B5EF4-FFF2-40B4-BE49-F238E27FC236}">
                <a16:creationId xmlns:a16="http://schemas.microsoft.com/office/drawing/2014/main" id="{9F7BDF10-8090-F973-AF10-A1284C1C7D0A}"/>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a:extLst>
              <a:ext uri="{FF2B5EF4-FFF2-40B4-BE49-F238E27FC236}">
                <a16:creationId xmlns:a16="http://schemas.microsoft.com/office/drawing/2014/main" id="{1D66E409-2AD5-9F56-777D-7C7197DB95A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F2E034A-9243-4514-AC12-5D2EFD614930}" type="slidenum">
              <a:rPr lang="en-GB" altLang="nl-NL" sz="1300" smtClean="0"/>
              <a:pPr>
                <a:spcBef>
                  <a:spcPct val="0"/>
                </a:spcBef>
              </a:pPr>
              <a:t>28</a:t>
            </a:fld>
            <a:endParaRPr lang="en-GB" altLang="nl-NL" sz="1300"/>
          </a:p>
        </p:txBody>
      </p:sp>
      <p:sp>
        <p:nvSpPr>
          <p:cNvPr id="49155" name="Text Box 1">
            <a:extLst>
              <a:ext uri="{FF2B5EF4-FFF2-40B4-BE49-F238E27FC236}">
                <a16:creationId xmlns:a16="http://schemas.microsoft.com/office/drawing/2014/main" id="{0CBB251E-3499-AF5F-008F-0715E474B2E4}"/>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9156" name="Rectangle 2">
            <a:extLst>
              <a:ext uri="{FF2B5EF4-FFF2-40B4-BE49-F238E27FC236}">
                <a16:creationId xmlns:a16="http://schemas.microsoft.com/office/drawing/2014/main" id="{7F0E8B05-E688-976D-8976-5BA0C415676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0">
            <a:extLst>
              <a:ext uri="{FF2B5EF4-FFF2-40B4-BE49-F238E27FC236}">
                <a16:creationId xmlns:a16="http://schemas.microsoft.com/office/drawing/2014/main" id="{B62E25AA-01BB-8BB0-377F-68510C0351A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B5C04A80-4CA5-4C65-B21F-9E556FECA777}" type="slidenum">
              <a:rPr lang="en-GB" altLang="nl-NL" sz="1300" smtClean="0"/>
              <a:pPr>
                <a:spcBef>
                  <a:spcPct val="0"/>
                </a:spcBef>
              </a:pPr>
              <a:t>29</a:t>
            </a:fld>
            <a:endParaRPr lang="en-GB" altLang="nl-NL" sz="1300"/>
          </a:p>
        </p:txBody>
      </p:sp>
      <p:sp>
        <p:nvSpPr>
          <p:cNvPr id="51203" name="Text Box 1">
            <a:extLst>
              <a:ext uri="{FF2B5EF4-FFF2-40B4-BE49-F238E27FC236}">
                <a16:creationId xmlns:a16="http://schemas.microsoft.com/office/drawing/2014/main" id="{038C5DCF-3EAE-8BD9-B9D6-5BE78951D99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51204" name="Rectangle 2">
            <a:extLst>
              <a:ext uri="{FF2B5EF4-FFF2-40B4-BE49-F238E27FC236}">
                <a16:creationId xmlns:a16="http://schemas.microsoft.com/office/drawing/2014/main" id="{9CADEAA0-22FE-ED90-E80B-F68400F8E06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19BC52C-122F-CD85-4191-5231860EDB9B}"/>
              </a:ext>
            </a:extLst>
          </p:cNvPr>
          <p:cNvSpPr>
            <a:spLocks noGrp="1" noRot="1" noChangeAspect="1" noChangeArrowheads="1" noTextEdit="1"/>
          </p:cNvSpPr>
          <p:nvPr>
            <p:ph type="sldImg"/>
          </p:nvPr>
        </p:nvSpPr>
        <p:spPr>
          <a:xfrm>
            <a:off x="1258888" y="720725"/>
            <a:ext cx="4791075" cy="3594100"/>
          </a:xfrm>
        </p:spPr>
      </p:sp>
      <p:sp>
        <p:nvSpPr>
          <p:cNvPr id="53251" name="Notes Placeholder 2">
            <a:extLst>
              <a:ext uri="{FF2B5EF4-FFF2-40B4-BE49-F238E27FC236}">
                <a16:creationId xmlns:a16="http://schemas.microsoft.com/office/drawing/2014/main" id="{5989DF5F-79D7-58C5-F8A5-B9DD313442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A048B957-1C1B-B8AD-6165-48B8BD2F123B}"/>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9pPr>
          </a:lstStyle>
          <a:p>
            <a:fld id="{D53EF4EB-5B2F-4151-86A4-DC6E268C1C27}" type="slidenum">
              <a:rPr lang="en-GB" altLang="nl-NL" sz="1300" smtClean="0">
                <a:solidFill>
                  <a:srgbClr val="000000"/>
                </a:solidFill>
                <a:latin typeface="Arial Rounded MT Bold" panose="020F0704030504030204" pitchFamily="34" charset="0"/>
                <a:cs typeface="Arial" panose="020B0604020202020204" pitchFamily="34" charset="0"/>
              </a:rPr>
              <a:pPr/>
              <a:t>30</a:t>
            </a:fld>
            <a:endParaRPr lang="en-GB" altLang="nl-NL" sz="1300">
              <a:solidFill>
                <a:srgbClr val="00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0">
            <a:extLst>
              <a:ext uri="{FF2B5EF4-FFF2-40B4-BE49-F238E27FC236}">
                <a16:creationId xmlns:a16="http://schemas.microsoft.com/office/drawing/2014/main" id="{731356BD-E518-04DE-2427-2CD1E4D1D3C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C6A989A-81C8-49AF-9DA2-E0EEF7EAF0BB}" type="slidenum">
              <a:rPr lang="en-GB" altLang="nl-NL" sz="1300" smtClean="0"/>
              <a:pPr>
                <a:spcBef>
                  <a:spcPct val="0"/>
                </a:spcBef>
              </a:pPr>
              <a:t>35</a:t>
            </a:fld>
            <a:endParaRPr lang="en-GB" altLang="nl-NL" sz="1300"/>
          </a:p>
        </p:txBody>
      </p:sp>
      <p:sp>
        <p:nvSpPr>
          <p:cNvPr id="59395" name="Text Box 1">
            <a:extLst>
              <a:ext uri="{FF2B5EF4-FFF2-40B4-BE49-F238E27FC236}">
                <a16:creationId xmlns:a16="http://schemas.microsoft.com/office/drawing/2014/main" id="{40555E62-F9D1-37D2-180A-DCEE854DFB0E}"/>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59396" name="Rectangle 2">
            <a:extLst>
              <a:ext uri="{FF2B5EF4-FFF2-40B4-BE49-F238E27FC236}">
                <a16:creationId xmlns:a16="http://schemas.microsoft.com/office/drawing/2014/main" id="{5EFEFDB4-F4BB-D427-E9AB-245DEF453CF6}"/>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B0434130-B5E4-3ECF-6519-C1C3CFC118E4}"/>
              </a:ext>
            </a:extLst>
          </p:cNvPr>
          <p:cNvSpPr>
            <a:spLocks noGrp="1" noRot="1" noChangeAspect="1" noChangeArrowheads="1" noTextEdit="1"/>
          </p:cNvSpPr>
          <p:nvPr>
            <p:ph type="sldImg"/>
          </p:nvPr>
        </p:nvSpPr>
        <p:spPr>
          <a:xfrm>
            <a:off x="1258888" y="720725"/>
            <a:ext cx="4791075" cy="3594100"/>
          </a:xfrm>
        </p:spPr>
      </p:sp>
      <p:sp>
        <p:nvSpPr>
          <p:cNvPr id="11267" name="Tijdelijke aanduiding voor notities 2">
            <a:extLst>
              <a:ext uri="{FF2B5EF4-FFF2-40B4-BE49-F238E27FC236}">
                <a16:creationId xmlns:a16="http://schemas.microsoft.com/office/drawing/2014/main" id="{A065A711-931A-9376-45FE-10CFE92223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Tijdelijke aanduiding voor dianummer 3">
            <a:extLst>
              <a:ext uri="{FF2B5EF4-FFF2-40B4-BE49-F238E27FC236}">
                <a16:creationId xmlns:a16="http://schemas.microsoft.com/office/drawing/2014/main" id="{53C1AADC-C63D-27BC-D838-56742F5F0BA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9pPr>
          </a:lstStyle>
          <a:p>
            <a:fld id="{99C83154-BA4A-4E67-8210-F9122DDCA790}" type="slidenum">
              <a:rPr lang="en-GB" altLang="nl-NL" sz="1300" smtClean="0">
                <a:solidFill>
                  <a:srgbClr val="000000"/>
                </a:solidFill>
                <a:latin typeface="Arial Rounded MT Bold" panose="020F0704030504030204" pitchFamily="34" charset="0"/>
                <a:cs typeface="Arial" panose="020B0604020202020204" pitchFamily="34" charset="0"/>
              </a:rPr>
              <a:pPr/>
              <a:t>5</a:t>
            </a:fld>
            <a:endParaRPr lang="en-GB" altLang="nl-NL" sz="1300">
              <a:solidFill>
                <a:srgbClr val="00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a:extLst>
              <a:ext uri="{FF2B5EF4-FFF2-40B4-BE49-F238E27FC236}">
                <a16:creationId xmlns:a16="http://schemas.microsoft.com/office/drawing/2014/main" id="{BD11208B-8351-B571-161E-9C03546AE74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82AA6807-DFA4-4278-9547-7BD702E5C181}" type="slidenum">
              <a:rPr lang="en-GB" altLang="nl-NL" sz="1300" smtClean="0"/>
              <a:pPr>
                <a:spcBef>
                  <a:spcPct val="0"/>
                </a:spcBef>
              </a:pPr>
              <a:t>37</a:t>
            </a:fld>
            <a:endParaRPr lang="en-GB" altLang="nl-NL" sz="1300"/>
          </a:p>
        </p:txBody>
      </p:sp>
      <p:sp>
        <p:nvSpPr>
          <p:cNvPr id="62467" name="Text Box 1">
            <a:extLst>
              <a:ext uri="{FF2B5EF4-FFF2-40B4-BE49-F238E27FC236}">
                <a16:creationId xmlns:a16="http://schemas.microsoft.com/office/drawing/2014/main" id="{7DA23265-14F3-4AF3-AAE3-C27402805118}"/>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62468" name="Rectangle 2">
            <a:extLst>
              <a:ext uri="{FF2B5EF4-FFF2-40B4-BE49-F238E27FC236}">
                <a16:creationId xmlns:a16="http://schemas.microsoft.com/office/drawing/2014/main" id="{F362AADE-1142-C2A9-3E0A-FF18F7E0C62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a:extLst>
              <a:ext uri="{FF2B5EF4-FFF2-40B4-BE49-F238E27FC236}">
                <a16:creationId xmlns:a16="http://schemas.microsoft.com/office/drawing/2014/main" id="{04AAFE57-E112-90AE-DBFE-E81710C6436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2CF1715-BBE1-4ED6-A139-6A2E16CA9598}" type="slidenum">
              <a:rPr lang="en-GB" altLang="nl-NL" sz="1300" smtClean="0"/>
              <a:pPr>
                <a:spcBef>
                  <a:spcPct val="0"/>
                </a:spcBef>
              </a:pPr>
              <a:t>38</a:t>
            </a:fld>
            <a:endParaRPr lang="en-GB" altLang="nl-NL" sz="1300"/>
          </a:p>
        </p:txBody>
      </p:sp>
      <p:sp>
        <p:nvSpPr>
          <p:cNvPr id="64515" name="Text Box 1">
            <a:extLst>
              <a:ext uri="{FF2B5EF4-FFF2-40B4-BE49-F238E27FC236}">
                <a16:creationId xmlns:a16="http://schemas.microsoft.com/office/drawing/2014/main" id="{33FF9A77-54CF-6509-0254-91B3A6C0091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64516" name="Rectangle 2">
            <a:extLst>
              <a:ext uri="{FF2B5EF4-FFF2-40B4-BE49-F238E27FC236}">
                <a16:creationId xmlns:a16="http://schemas.microsoft.com/office/drawing/2014/main" id="{E7BEE4D3-ED18-8BD3-9B77-138FE7BFDA12}"/>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a:extLst>
              <a:ext uri="{FF2B5EF4-FFF2-40B4-BE49-F238E27FC236}">
                <a16:creationId xmlns:a16="http://schemas.microsoft.com/office/drawing/2014/main" id="{504808AC-AF21-A24D-EDB0-C4B5BB373D7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A3A8A33B-BA9E-4F68-9B68-81463723878D}" type="slidenum">
              <a:rPr lang="en-GB" altLang="nl-NL" sz="1300" smtClean="0"/>
              <a:pPr>
                <a:spcBef>
                  <a:spcPct val="0"/>
                </a:spcBef>
              </a:pPr>
              <a:t>39</a:t>
            </a:fld>
            <a:endParaRPr lang="en-GB" altLang="nl-NL" sz="1300"/>
          </a:p>
        </p:txBody>
      </p:sp>
      <p:sp>
        <p:nvSpPr>
          <p:cNvPr id="66563" name="Text Box 1">
            <a:extLst>
              <a:ext uri="{FF2B5EF4-FFF2-40B4-BE49-F238E27FC236}">
                <a16:creationId xmlns:a16="http://schemas.microsoft.com/office/drawing/2014/main" id="{9A5065A8-F25A-5241-C9DD-610E4E4F2B5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66564" name="Rectangle 2">
            <a:extLst>
              <a:ext uri="{FF2B5EF4-FFF2-40B4-BE49-F238E27FC236}">
                <a16:creationId xmlns:a16="http://schemas.microsoft.com/office/drawing/2014/main" id="{47FE9B0F-8805-FD73-CF7F-CA9FC484F02C}"/>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0">
            <a:extLst>
              <a:ext uri="{FF2B5EF4-FFF2-40B4-BE49-F238E27FC236}">
                <a16:creationId xmlns:a16="http://schemas.microsoft.com/office/drawing/2014/main" id="{7C85C110-57F7-0E4F-E867-B00999469AB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6272CC36-C004-484C-B0B2-4DE894BBE2BA}" type="slidenum">
              <a:rPr lang="en-GB" altLang="nl-NL" sz="1300" smtClean="0"/>
              <a:pPr>
                <a:spcBef>
                  <a:spcPct val="0"/>
                </a:spcBef>
              </a:pPr>
              <a:t>40</a:t>
            </a:fld>
            <a:endParaRPr lang="en-GB" altLang="nl-NL" sz="1300"/>
          </a:p>
        </p:txBody>
      </p:sp>
      <p:sp>
        <p:nvSpPr>
          <p:cNvPr id="68611" name="Text Box 1">
            <a:extLst>
              <a:ext uri="{FF2B5EF4-FFF2-40B4-BE49-F238E27FC236}">
                <a16:creationId xmlns:a16="http://schemas.microsoft.com/office/drawing/2014/main" id="{74A20EC6-1BB3-99FB-4638-EFE028A338E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68612" name="Rectangle 2">
            <a:extLst>
              <a:ext uri="{FF2B5EF4-FFF2-40B4-BE49-F238E27FC236}">
                <a16:creationId xmlns:a16="http://schemas.microsoft.com/office/drawing/2014/main" id="{1BA4A673-8846-C04F-3AB8-579795275B8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0">
            <a:extLst>
              <a:ext uri="{FF2B5EF4-FFF2-40B4-BE49-F238E27FC236}">
                <a16:creationId xmlns:a16="http://schemas.microsoft.com/office/drawing/2014/main" id="{EF75E051-2301-9E16-C8F5-82E3CEC2C01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14495D6C-DCF5-45FF-B380-EB29F623F899}" type="slidenum">
              <a:rPr lang="en-GB" altLang="nl-NL" sz="1300" smtClean="0"/>
              <a:pPr>
                <a:spcBef>
                  <a:spcPct val="0"/>
                </a:spcBef>
              </a:pPr>
              <a:t>41</a:t>
            </a:fld>
            <a:endParaRPr lang="en-GB" altLang="nl-NL" sz="1300"/>
          </a:p>
        </p:txBody>
      </p:sp>
      <p:sp>
        <p:nvSpPr>
          <p:cNvPr id="71683" name="Text Box 1">
            <a:extLst>
              <a:ext uri="{FF2B5EF4-FFF2-40B4-BE49-F238E27FC236}">
                <a16:creationId xmlns:a16="http://schemas.microsoft.com/office/drawing/2014/main" id="{08C580D6-FEA1-3EBE-BCE7-6C9FD248988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66477447-9D9B-D20A-5C9F-82026FE784E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0">
            <a:extLst>
              <a:ext uri="{FF2B5EF4-FFF2-40B4-BE49-F238E27FC236}">
                <a16:creationId xmlns:a16="http://schemas.microsoft.com/office/drawing/2014/main" id="{72FC1A86-FE19-BB2B-121E-C3644662FE6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0589F221-6977-4D72-BD45-913493B2DEA1}" type="slidenum">
              <a:rPr lang="en-GB" altLang="nl-NL" sz="1300" smtClean="0"/>
              <a:pPr>
                <a:spcBef>
                  <a:spcPct val="0"/>
                </a:spcBef>
              </a:pPr>
              <a:t>42</a:t>
            </a:fld>
            <a:endParaRPr lang="en-GB" altLang="nl-NL" sz="1300"/>
          </a:p>
        </p:txBody>
      </p:sp>
      <p:sp>
        <p:nvSpPr>
          <p:cNvPr id="73731" name="Text Box 1">
            <a:extLst>
              <a:ext uri="{FF2B5EF4-FFF2-40B4-BE49-F238E27FC236}">
                <a16:creationId xmlns:a16="http://schemas.microsoft.com/office/drawing/2014/main" id="{BEE670C1-24D9-0127-3BCB-73CE1A22BC1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73732" name="Rectangle 2">
            <a:extLst>
              <a:ext uri="{FF2B5EF4-FFF2-40B4-BE49-F238E27FC236}">
                <a16:creationId xmlns:a16="http://schemas.microsoft.com/office/drawing/2014/main" id="{85EE1AE4-409F-693E-AB88-322030E8938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0">
            <a:extLst>
              <a:ext uri="{FF2B5EF4-FFF2-40B4-BE49-F238E27FC236}">
                <a16:creationId xmlns:a16="http://schemas.microsoft.com/office/drawing/2014/main" id="{BE71F17F-5023-F27F-EF1A-45A138D62A4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C47A05CD-9A19-42DE-9F86-09DC817E2547}" type="slidenum">
              <a:rPr lang="en-GB" altLang="nl-NL" sz="1300" smtClean="0"/>
              <a:pPr>
                <a:spcBef>
                  <a:spcPct val="0"/>
                </a:spcBef>
              </a:pPr>
              <a:t>43</a:t>
            </a:fld>
            <a:endParaRPr lang="en-GB" altLang="nl-NL" sz="1300"/>
          </a:p>
        </p:txBody>
      </p:sp>
      <p:sp>
        <p:nvSpPr>
          <p:cNvPr id="75779" name="Text Box 1">
            <a:extLst>
              <a:ext uri="{FF2B5EF4-FFF2-40B4-BE49-F238E27FC236}">
                <a16:creationId xmlns:a16="http://schemas.microsoft.com/office/drawing/2014/main" id="{BC487D1D-2EB0-0AEB-E544-026CE0745FF5}"/>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75780" name="Rectangle 2">
            <a:extLst>
              <a:ext uri="{FF2B5EF4-FFF2-40B4-BE49-F238E27FC236}">
                <a16:creationId xmlns:a16="http://schemas.microsoft.com/office/drawing/2014/main" id="{DC716F73-03BA-F906-93FD-584FCF70AB2B}"/>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0">
            <a:extLst>
              <a:ext uri="{FF2B5EF4-FFF2-40B4-BE49-F238E27FC236}">
                <a16:creationId xmlns:a16="http://schemas.microsoft.com/office/drawing/2014/main" id="{1A41D467-906F-B646-1511-D8976BA4168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07019186-935A-455A-A2CD-114AA2E3AF43}" type="slidenum">
              <a:rPr lang="en-GB" altLang="nl-NL" sz="1300" smtClean="0"/>
              <a:pPr>
                <a:spcBef>
                  <a:spcPct val="0"/>
                </a:spcBef>
              </a:pPr>
              <a:t>44</a:t>
            </a:fld>
            <a:endParaRPr lang="en-GB" altLang="nl-NL" sz="1300"/>
          </a:p>
        </p:txBody>
      </p:sp>
      <p:sp>
        <p:nvSpPr>
          <p:cNvPr id="77827" name="Text Box 1">
            <a:extLst>
              <a:ext uri="{FF2B5EF4-FFF2-40B4-BE49-F238E27FC236}">
                <a16:creationId xmlns:a16="http://schemas.microsoft.com/office/drawing/2014/main" id="{94780EBF-4C25-9F96-1738-FCCA78B38E5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77828" name="Rectangle 2">
            <a:extLst>
              <a:ext uri="{FF2B5EF4-FFF2-40B4-BE49-F238E27FC236}">
                <a16:creationId xmlns:a16="http://schemas.microsoft.com/office/drawing/2014/main" id="{7B8B41C1-D39F-3277-1919-9898F485994A}"/>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0">
            <a:extLst>
              <a:ext uri="{FF2B5EF4-FFF2-40B4-BE49-F238E27FC236}">
                <a16:creationId xmlns:a16="http://schemas.microsoft.com/office/drawing/2014/main" id="{EA7CEC4A-B3C8-9A85-1456-74FC7E94F19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EC92DC7-B80C-431C-96CE-C7FCAF3CD138}" type="slidenum">
              <a:rPr lang="en-GB" altLang="nl-NL" sz="1300" smtClean="0"/>
              <a:pPr>
                <a:spcBef>
                  <a:spcPct val="0"/>
                </a:spcBef>
              </a:pPr>
              <a:t>46</a:t>
            </a:fld>
            <a:endParaRPr lang="en-GB" altLang="nl-NL" sz="1300"/>
          </a:p>
        </p:txBody>
      </p:sp>
      <p:sp>
        <p:nvSpPr>
          <p:cNvPr id="79875" name="Text Box 1">
            <a:extLst>
              <a:ext uri="{FF2B5EF4-FFF2-40B4-BE49-F238E27FC236}">
                <a16:creationId xmlns:a16="http://schemas.microsoft.com/office/drawing/2014/main" id="{73FE3889-B9E3-145C-37C1-EB0ABD8A45A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79876" name="Rectangle 2">
            <a:extLst>
              <a:ext uri="{FF2B5EF4-FFF2-40B4-BE49-F238E27FC236}">
                <a16:creationId xmlns:a16="http://schemas.microsoft.com/office/drawing/2014/main" id="{24F40D32-0952-BDC2-7D6E-C4D120BA5FFD}"/>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0">
            <a:extLst>
              <a:ext uri="{FF2B5EF4-FFF2-40B4-BE49-F238E27FC236}">
                <a16:creationId xmlns:a16="http://schemas.microsoft.com/office/drawing/2014/main" id="{54E3610D-582F-0F58-5A28-C4E4D900E37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0BD1617-10FD-44A1-A1BE-4B1F6D701588}" type="slidenum">
              <a:rPr lang="en-GB" altLang="nl-NL" sz="1300" smtClean="0"/>
              <a:pPr>
                <a:spcBef>
                  <a:spcPct val="0"/>
                </a:spcBef>
              </a:pPr>
              <a:t>47</a:t>
            </a:fld>
            <a:endParaRPr lang="en-GB" altLang="nl-NL" sz="1300"/>
          </a:p>
        </p:txBody>
      </p:sp>
      <p:sp>
        <p:nvSpPr>
          <p:cNvPr id="81923" name="Text Box 1">
            <a:extLst>
              <a:ext uri="{FF2B5EF4-FFF2-40B4-BE49-F238E27FC236}">
                <a16:creationId xmlns:a16="http://schemas.microsoft.com/office/drawing/2014/main" id="{543F9CCD-68A4-683E-7B45-ED21FA317235}"/>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81924" name="Rectangle 2">
            <a:extLst>
              <a:ext uri="{FF2B5EF4-FFF2-40B4-BE49-F238E27FC236}">
                <a16:creationId xmlns:a16="http://schemas.microsoft.com/office/drawing/2014/main" id="{65F2545F-8974-0B42-7CEF-C6216E903E9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09452A51-2F17-6B16-CD9F-FEFEAD4B94FA}"/>
              </a:ext>
            </a:extLst>
          </p:cNvPr>
          <p:cNvSpPr>
            <a:spLocks noGrp="1" noRot="1" noChangeAspect="1" noChangeArrowheads="1" noTextEdit="1"/>
          </p:cNvSpPr>
          <p:nvPr>
            <p:ph type="sldImg"/>
          </p:nvPr>
        </p:nvSpPr>
        <p:spPr>
          <a:xfrm>
            <a:off x="1258888" y="720725"/>
            <a:ext cx="4791075" cy="3594100"/>
          </a:xfrm>
        </p:spPr>
      </p:sp>
      <p:sp>
        <p:nvSpPr>
          <p:cNvPr id="13315" name="Tijdelijke aanduiding voor notities 2">
            <a:extLst>
              <a:ext uri="{FF2B5EF4-FFF2-40B4-BE49-F238E27FC236}">
                <a16:creationId xmlns:a16="http://schemas.microsoft.com/office/drawing/2014/main" id="{3B84930F-384A-4EC4-5CBC-7311C2F1B1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Tijdelijke aanduiding voor dianummer 3">
            <a:extLst>
              <a:ext uri="{FF2B5EF4-FFF2-40B4-BE49-F238E27FC236}">
                <a16:creationId xmlns:a16="http://schemas.microsoft.com/office/drawing/2014/main" id="{ECC2E2E6-3D56-D7F4-7096-9ACFBBC67281}"/>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9pPr>
          </a:lstStyle>
          <a:p>
            <a:fld id="{C24B16C3-0652-4B51-B83E-4D5FB3158D26}" type="slidenum">
              <a:rPr lang="en-GB" altLang="nl-NL" sz="1300" smtClean="0">
                <a:solidFill>
                  <a:srgbClr val="000000"/>
                </a:solidFill>
                <a:latin typeface="Arial Rounded MT Bold" panose="020F0704030504030204" pitchFamily="34" charset="0"/>
                <a:cs typeface="Arial" panose="020B0604020202020204" pitchFamily="34" charset="0"/>
              </a:rPr>
              <a:pPr/>
              <a:t>6</a:t>
            </a:fld>
            <a:endParaRPr lang="en-GB" altLang="nl-NL" sz="1300">
              <a:solidFill>
                <a:srgbClr val="00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0">
            <a:extLst>
              <a:ext uri="{FF2B5EF4-FFF2-40B4-BE49-F238E27FC236}">
                <a16:creationId xmlns:a16="http://schemas.microsoft.com/office/drawing/2014/main" id="{1E0B7DB2-0BA6-E4FD-03BC-5FEFD5F4923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CF466BB3-3CC7-45F5-AFC4-010D6CD961D5}" type="slidenum">
              <a:rPr lang="en-GB" altLang="nl-NL" sz="1300" smtClean="0"/>
              <a:pPr>
                <a:spcBef>
                  <a:spcPct val="0"/>
                </a:spcBef>
              </a:pPr>
              <a:t>48</a:t>
            </a:fld>
            <a:endParaRPr lang="en-GB" altLang="nl-NL" sz="1300"/>
          </a:p>
        </p:txBody>
      </p:sp>
      <p:sp>
        <p:nvSpPr>
          <p:cNvPr id="83971" name="Text Box 1">
            <a:extLst>
              <a:ext uri="{FF2B5EF4-FFF2-40B4-BE49-F238E27FC236}">
                <a16:creationId xmlns:a16="http://schemas.microsoft.com/office/drawing/2014/main" id="{08A9DC1D-B48E-0F57-C380-631F16CBAD4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83972" name="Rectangle 2">
            <a:extLst>
              <a:ext uri="{FF2B5EF4-FFF2-40B4-BE49-F238E27FC236}">
                <a16:creationId xmlns:a16="http://schemas.microsoft.com/office/drawing/2014/main" id="{221D7FBE-46C7-ABB1-8BDD-96FB5039DFF4}"/>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0">
            <a:extLst>
              <a:ext uri="{FF2B5EF4-FFF2-40B4-BE49-F238E27FC236}">
                <a16:creationId xmlns:a16="http://schemas.microsoft.com/office/drawing/2014/main" id="{9B79F25E-597B-4D42-2E53-915BAE548A3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A25902AF-F2E5-4C3E-8E2B-2FF0F98C6AA1}" type="slidenum">
              <a:rPr lang="en-GB" altLang="nl-NL" sz="1300" smtClean="0"/>
              <a:pPr>
                <a:spcBef>
                  <a:spcPct val="0"/>
                </a:spcBef>
              </a:pPr>
              <a:t>49</a:t>
            </a:fld>
            <a:endParaRPr lang="en-GB" altLang="nl-NL" sz="1300"/>
          </a:p>
        </p:txBody>
      </p:sp>
      <p:sp>
        <p:nvSpPr>
          <p:cNvPr id="86019" name="Text Box 1">
            <a:extLst>
              <a:ext uri="{FF2B5EF4-FFF2-40B4-BE49-F238E27FC236}">
                <a16:creationId xmlns:a16="http://schemas.microsoft.com/office/drawing/2014/main" id="{6435623F-5BFD-390D-5221-ADE516E36E1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86020" name="Rectangle 2">
            <a:extLst>
              <a:ext uri="{FF2B5EF4-FFF2-40B4-BE49-F238E27FC236}">
                <a16:creationId xmlns:a16="http://schemas.microsoft.com/office/drawing/2014/main" id="{05B2B878-A3AC-5F8C-41AF-383209C3CCD2}"/>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0">
            <a:extLst>
              <a:ext uri="{FF2B5EF4-FFF2-40B4-BE49-F238E27FC236}">
                <a16:creationId xmlns:a16="http://schemas.microsoft.com/office/drawing/2014/main" id="{CD2F867D-D389-8DC6-70B1-7931B02ED3B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D339E73-74A1-40A7-8AC5-9BE8653B4EB1}" type="slidenum">
              <a:rPr lang="en-GB" altLang="nl-NL" sz="1300" smtClean="0"/>
              <a:pPr>
                <a:spcBef>
                  <a:spcPct val="0"/>
                </a:spcBef>
              </a:pPr>
              <a:t>50</a:t>
            </a:fld>
            <a:endParaRPr lang="en-GB" altLang="nl-NL" sz="1300"/>
          </a:p>
        </p:txBody>
      </p:sp>
      <p:sp>
        <p:nvSpPr>
          <p:cNvPr id="88067" name="Text Box 1">
            <a:extLst>
              <a:ext uri="{FF2B5EF4-FFF2-40B4-BE49-F238E27FC236}">
                <a16:creationId xmlns:a16="http://schemas.microsoft.com/office/drawing/2014/main" id="{56AAE49B-314A-8ED9-8535-96512BBB73B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88068" name="Rectangle 2">
            <a:extLst>
              <a:ext uri="{FF2B5EF4-FFF2-40B4-BE49-F238E27FC236}">
                <a16:creationId xmlns:a16="http://schemas.microsoft.com/office/drawing/2014/main" id="{3540091B-76F5-9732-842D-5D5D24A60E74}"/>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0">
            <a:extLst>
              <a:ext uri="{FF2B5EF4-FFF2-40B4-BE49-F238E27FC236}">
                <a16:creationId xmlns:a16="http://schemas.microsoft.com/office/drawing/2014/main" id="{F2F4895A-DB3A-6580-6219-7B9789527F0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769B5B7B-D310-44E6-99B8-5C40E0AE2616}" type="slidenum">
              <a:rPr lang="en-GB" altLang="nl-NL" sz="1300" smtClean="0"/>
              <a:pPr>
                <a:spcBef>
                  <a:spcPct val="0"/>
                </a:spcBef>
              </a:pPr>
              <a:t>51</a:t>
            </a:fld>
            <a:endParaRPr lang="en-GB" altLang="nl-NL" sz="1300"/>
          </a:p>
        </p:txBody>
      </p:sp>
      <p:sp>
        <p:nvSpPr>
          <p:cNvPr id="90115" name="Text Box 1">
            <a:extLst>
              <a:ext uri="{FF2B5EF4-FFF2-40B4-BE49-F238E27FC236}">
                <a16:creationId xmlns:a16="http://schemas.microsoft.com/office/drawing/2014/main" id="{03B2C621-4346-070D-2E08-16320D204B4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90116" name="Rectangle 2">
            <a:extLst>
              <a:ext uri="{FF2B5EF4-FFF2-40B4-BE49-F238E27FC236}">
                <a16:creationId xmlns:a16="http://schemas.microsoft.com/office/drawing/2014/main" id="{AFBF21CC-FD20-F83B-8633-C96DD3971060}"/>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0">
            <a:extLst>
              <a:ext uri="{FF2B5EF4-FFF2-40B4-BE49-F238E27FC236}">
                <a16:creationId xmlns:a16="http://schemas.microsoft.com/office/drawing/2014/main" id="{FB2B2A19-DD8E-43F4-A3BB-91277517037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4EB02EB-5B6C-46B1-B0A5-47EB6EAF4C38}" type="slidenum">
              <a:rPr lang="en-GB" altLang="nl-NL" sz="1300" smtClean="0"/>
              <a:pPr>
                <a:spcBef>
                  <a:spcPct val="0"/>
                </a:spcBef>
              </a:pPr>
              <a:t>52</a:t>
            </a:fld>
            <a:endParaRPr lang="en-GB" altLang="nl-NL" sz="1300"/>
          </a:p>
        </p:txBody>
      </p:sp>
      <p:sp>
        <p:nvSpPr>
          <p:cNvPr id="92163" name="Text Box 1">
            <a:extLst>
              <a:ext uri="{FF2B5EF4-FFF2-40B4-BE49-F238E27FC236}">
                <a16:creationId xmlns:a16="http://schemas.microsoft.com/office/drawing/2014/main" id="{446C23D8-59EA-EE5D-9492-63D18F655A8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92164" name="Rectangle 2">
            <a:extLst>
              <a:ext uri="{FF2B5EF4-FFF2-40B4-BE49-F238E27FC236}">
                <a16:creationId xmlns:a16="http://schemas.microsoft.com/office/drawing/2014/main" id="{5AC5A948-59EF-2287-9D89-443E330E6092}"/>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0">
            <a:extLst>
              <a:ext uri="{FF2B5EF4-FFF2-40B4-BE49-F238E27FC236}">
                <a16:creationId xmlns:a16="http://schemas.microsoft.com/office/drawing/2014/main" id="{153F85FC-7D81-5C67-AE16-71C30F0F7D5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116214C-4872-4F33-9E92-2D110EE89A48}" type="slidenum">
              <a:rPr lang="en-GB" altLang="nl-NL" sz="1300" smtClean="0"/>
              <a:pPr>
                <a:spcBef>
                  <a:spcPct val="0"/>
                </a:spcBef>
              </a:pPr>
              <a:t>53</a:t>
            </a:fld>
            <a:endParaRPr lang="en-GB" altLang="nl-NL" sz="1300"/>
          </a:p>
        </p:txBody>
      </p:sp>
      <p:sp>
        <p:nvSpPr>
          <p:cNvPr id="94211" name="Text Box 1">
            <a:extLst>
              <a:ext uri="{FF2B5EF4-FFF2-40B4-BE49-F238E27FC236}">
                <a16:creationId xmlns:a16="http://schemas.microsoft.com/office/drawing/2014/main" id="{030C1BD6-F5A0-B9ED-9D79-E2066D3B9B8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94212" name="Rectangle 2">
            <a:extLst>
              <a:ext uri="{FF2B5EF4-FFF2-40B4-BE49-F238E27FC236}">
                <a16:creationId xmlns:a16="http://schemas.microsoft.com/office/drawing/2014/main" id="{0344B12D-1F93-9A9C-B84D-95311670AC4D}"/>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0">
            <a:extLst>
              <a:ext uri="{FF2B5EF4-FFF2-40B4-BE49-F238E27FC236}">
                <a16:creationId xmlns:a16="http://schemas.microsoft.com/office/drawing/2014/main" id="{7DD11178-9E03-1E93-68F4-57A5A3F1A45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A553AC1E-31D8-427B-A1E1-8040666B09FE}" type="slidenum">
              <a:rPr lang="en-GB" altLang="nl-NL" sz="1300" smtClean="0"/>
              <a:pPr>
                <a:spcBef>
                  <a:spcPct val="0"/>
                </a:spcBef>
              </a:pPr>
              <a:t>54</a:t>
            </a:fld>
            <a:endParaRPr lang="en-GB" altLang="nl-NL" sz="1300"/>
          </a:p>
        </p:txBody>
      </p:sp>
      <p:sp>
        <p:nvSpPr>
          <p:cNvPr id="96259" name="Text Box 1">
            <a:extLst>
              <a:ext uri="{FF2B5EF4-FFF2-40B4-BE49-F238E27FC236}">
                <a16:creationId xmlns:a16="http://schemas.microsoft.com/office/drawing/2014/main" id="{AC7EF274-3670-1DD7-B426-D106A5A685B2}"/>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96260" name="Rectangle 2">
            <a:extLst>
              <a:ext uri="{FF2B5EF4-FFF2-40B4-BE49-F238E27FC236}">
                <a16:creationId xmlns:a16="http://schemas.microsoft.com/office/drawing/2014/main" id="{D7B06E95-FE8D-7661-B0D9-EB12F80C2539}"/>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0">
            <a:extLst>
              <a:ext uri="{FF2B5EF4-FFF2-40B4-BE49-F238E27FC236}">
                <a16:creationId xmlns:a16="http://schemas.microsoft.com/office/drawing/2014/main" id="{7529DA0A-6952-8CD6-F69B-51B7F50DF4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3B89B80-9C50-47A5-8AFE-C2A6F34F502D}" type="slidenum">
              <a:rPr lang="en-GB" altLang="nl-NL" sz="1300" smtClean="0"/>
              <a:pPr>
                <a:spcBef>
                  <a:spcPct val="0"/>
                </a:spcBef>
              </a:pPr>
              <a:t>56</a:t>
            </a:fld>
            <a:endParaRPr lang="en-GB" altLang="nl-NL" sz="1300"/>
          </a:p>
        </p:txBody>
      </p:sp>
      <p:sp>
        <p:nvSpPr>
          <p:cNvPr id="99331" name="Text Box 1">
            <a:extLst>
              <a:ext uri="{FF2B5EF4-FFF2-40B4-BE49-F238E27FC236}">
                <a16:creationId xmlns:a16="http://schemas.microsoft.com/office/drawing/2014/main" id="{1CD5498C-7CB4-8823-DCE3-23DA4411CC5E}"/>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99332" name="Rectangle 2">
            <a:extLst>
              <a:ext uri="{FF2B5EF4-FFF2-40B4-BE49-F238E27FC236}">
                <a16:creationId xmlns:a16="http://schemas.microsoft.com/office/drawing/2014/main" id="{D16B5EA3-7D5B-71A9-F702-446579DAA28D}"/>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0">
            <a:extLst>
              <a:ext uri="{FF2B5EF4-FFF2-40B4-BE49-F238E27FC236}">
                <a16:creationId xmlns:a16="http://schemas.microsoft.com/office/drawing/2014/main" id="{217FF516-EFAE-99E0-F395-5A65FA15621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81495CD-AEC5-4ED2-9C13-278A4C8D705B}" type="slidenum">
              <a:rPr lang="en-GB" altLang="nl-NL" sz="1300" smtClean="0"/>
              <a:pPr>
                <a:spcBef>
                  <a:spcPct val="0"/>
                </a:spcBef>
              </a:pPr>
              <a:t>59</a:t>
            </a:fld>
            <a:endParaRPr lang="en-GB" altLang="nl-NL" sz="1300"/>
          </a:p>
        </p:txBody>
      </p:sp>
      <p:sp>
        <p:nvSpPr>
          <p:cNvPr id="103427" name="Text Box 1">
            <a:extLst>
              <a:ext uri="{FF2B5EF4-FFF2-40B4-BE49-F238E27FC236}">
                <a16:creationId xmlns:a16="http://schemas.microsoft.com/office/drawing/2014/main" id="{511860D1-8315-A28E-71C9-B52581AD5E2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03428" name="Rectangle 2">
            <a:extLst>
              <a:ext uri="{FF2B5EF4-FFF2-40B4-BE49-F238E27FC236}">
                <a16:creationId xmlns:a16="http://schemas.microsoft.com/office/drawing/2014/main" id="{2C981AF8-8D07-33BA-42CE-5FA66BE80DEA}"/>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0">
            <a:extLst>
              <a:ext uri="{FF2B5EF4-FFF2-40B4-BE49-F238E27FC236}">
                <a16:creationId xmlns:a16="http://schemas.microsoft.com/office/drawing/2014/main" id="{510EDACA-D2D8-1054-91E3-F8007D9E4E8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AD4D2728-0112-4982-83BC-28E131BA1FBC}" type="slidenum">
              <a:rPr lang="en-GB" altLang="nl-NL" sz="1300" smtClean="0"/>
              <a:pPr>
                <a:spcBef>
                  <a:spcPct val="0"/>
                </a:spcBef>
              </a:pPr>
              <a:t>60</a:t>
            </a:fld>
            <a:endParaRPr lang="en-GB" altLang="nl-NL" sz="1300"/>
          </a:p>
        </p:txBody>
      </p:sp>
      <p:sp>
        <p:nvSpPr>
          <p:cNvPr id="105475" name="Text Box 1">
            <a:extLst>
              <a:ext uri="{FF2B5EF4-FFF2-40B4-BE49-F238E27FC236}">
                <a16:creationId xmlns:a16="http://schemas.microsoft.com/office/drawing/2014/main" id="{AD48F710-3667-8814-2503-B95B5A97A40F}"/>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05476" name="Rectangle 2">
            <a:extLst>
              <a:ext uri="{FF2B5EF4-FFF2-40B4-BE49-F238E27FC236}">
                <a16:creationId xmlns:a16="http://schemas.microsoft.com/office/drawing/2014/main" id="{3B6613B0-C190-965F-BC00-1DA5337FA1B6}"/>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132F29A9-B571-E373-1E19-6BDE09B1D9D2}"/>
              </a:ext>
            </a:extLst>
          </p:cNvPr>
          <p:cNvSpPr>
            <a:spLocks noGrp="1" noRot="1" noChangeAspect="1" noChangeArrowheads="1" noTextEdit="1"/>
          </p:cNvSpPr>
          <p:nvPr>
            <p:ph type="sldImg"/>
          </p:nvPr>
        </p:nvSpPr>
        <p:spPr>
          <a:xfrm>
            <a:off x="1258888" y="720725"/>
            <a:ext cx="4791075" cy="3594100"/>
          </a:xfrm>
        </p:spPr>
      </p:sp>
      <p:sp>
        <p:nvSpPr>
          <p:cNvPr id="15363" name="Tijdelijke aanduiding voor notities 2">
            <a:extLst>
              <a:ext uri="{FF2B5EF4-FFF2-40B4-BE49-F238E27FC236}">
                <a16:creationId xmlns:a16="http://schemas.microsoft.com/office/drawing/2014/main" id="{FDDC8FE5-5C4E-6162-03CB-1B3EA55199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Tijdelijke aanduiding voor dianummer 3">
            <a:extLst>
              <a:ext uri="{FF2B5EF4-FFF2-40B4-BE49-F238E27FC236}">
                <a16:creationId xmlns:a16="http://schemas.microsoft.com/office/drawing/2014/main" id="{0B15EA26-6400-44C7-EA58-C1EB5276775D}"/>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9pPr>
          </a:lstStyle>
          <a:p>
            <a:fld id="{8C9700C7-3F7E-450A-8476-646B429746B5}" type="slidenum">
              <a:rPr lang="en-GB" altLang="nl-NL" sz="1300" smtClean="0">
                <a:solidFill>
                  <a:srgbClr val="000000"/>
                </a:solidFill>
                <a:latin typeface="Arial Rounded MT Bold" panose="020F0704030504030204" pitchFamily="34" charset="0"/>
                <a:cs typeface="Arial" panose="020B0604020202020204" pitchFamily="34" charset="0"/>
              </a:rPr>
              <a:pPr/>
              <a:t>7</a:t>
            </a:fld>
            <a:endParaRPr lang="en-GB" altLang="nl-NL" sz="1300">
              <a:solidFill>
                <a:srgbClr val="00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0">
            <a:extLst>
              <a:ext uri="{FF2B5EF4-FFF2-40B4-BE49-F238E27FC236}">
                <a16:creationId xmlns:a16="http://schemas.microsoft.com/office/drawing/2014/main" id="{D896EF2F-564B-B454-CD20-202CC09D476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32CA9E9B-1A49-4B19-B4F5-571F940082AF}" type="slidenum">
              <a:rPr lang="en-GB" altLang="nl-NL" sz="1300" smtClean="0"/>
              <a:pPr>
                <a:spcBef>
                  <a:spcPct val="0"/>
                </a:spcBef>
              </a:pPr>
              <a:t>61</a:t>
            </a:fld>
            <a:endParaRPr lang="en-GB" altLang="nl-NL" sz="1300"/>
          </a:p>
        </p:txBody>
      </p:sp>
      <p:sp>
        <p:nvSpPr>
          <p:cNvPr id="107523" name="Text Box 1">
            <a:extLst>
              <a:ext uri="{FF2B5EF4-FFF2-40B4-BE49-F238E27FC236}">
                <a16:creationId xmlns:a16="http://schemas.microsoft.com/office/drawing/2014/main" id="{BE70D6CE-2AE3-1955-1FDF-31315A13E404}"/>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C3D21D67-FAAB-DFFC-F081-1F5533A622EF}"/>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0">
            <a:extLst>
              <a:ext uri="{FF2B5EF4-FFF2-40B4-BE49-F238E27FC236}">
                <a16:creationId xmlns:a16="http://schemas.microsoft.com/office/drawing/2014/main" id="{DE031843-2812-9869-A17B-862552D3BC3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5EFAA5BE-0DD3-4CC9-9963-C61E211B92B7}" type="slidenum">
              <a:rPr lang="en-GB" altLang="nl-NL" sz="1300" smtClean="0"/>
              <a:pPr>
                <a:spcBef>
                  <a:spcPct val="0"/>
                </a:spcBef>
              </a:pPr>
              <a:t>62</a:t>
            </a:fld>
            <a:endParaRPr lang="en-GB" altLang="nl-NL" sz="1300"/>
          </a:p>
        </p:txBody>
      </p:sp>
      <p:sp>
        <p:nvSpPr>
          <p:cNvPr id="109571" name="Text Box 1">
            <a:extLst>
              <a:ext uri="{FF2B5EF4-FFF2-40B4-BE49-F238E27FC236}">
                <a16:creationId xmlns:a16="http://schemas.microsoft.com/office/drawing/2014/main" id="{0328D579-641E-5F7A-0BD5-F23FA5E56E12}"/>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09572" name="Rectangle 2">
            <a:extLst>
              <a:ext uri="{FF2B5EF4-FFF2-40B4-BE49-F238E27FC236}">
                <a16:creationId xmlns:a16="http://schemas.microsoft.com/office/drawing/2014/main" id="{2EFB4CDB-A434-0D08-D236-2EF39935C76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0">
            <a:extLst>
              <a:ext uri="{FF2B5EF4-FFF2-40B4-BE49-F238E27FC236}">
                <a16:creationId xmlns:a16="http://schemas.microsoft.com/office/drawing/2014/main" id="{16076B41-C2FC-7FA4-130E-E97E82B3FA8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0E5C665-B3EA-4D0A-BD8D-D267FEB541FC}" type="slidenum">
              <a:rPr lang="en-GB" altLang="nl-NL" sz="1300" smtClean="0"/>
              <a:pPr>
                <a:spcBef>
                  <a:spcPct val="0"/>
                </a:spcBef>
              </a:pPr>
              <a:t>63</a:t>
            </a:fld>
            <a:endParaRPr lang="en-GB" altLang="nl-NL" sz="1300"/>
          </a:p>
        </p:txBody>
      </p:sp>
      <p:sp>
        <p:nvSpPr>
          <p:cNvPr id="111619" name="Text Box 1">
            <a:extLst>
              <a:ext uri="{FF2B5EF4-FFF2-40B4-BE49-F238E27FC236}">
                <a16:creationId xmlns:a16="http://schemas.microsoft.com/office/drawing/2014/main" id="{8F51855B-BFF2-1C19-07F9-E70F06B1E18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11620" name="Rectangle 2">
            <a:extLst>
              <a:ext uri="{FF2B5EF4-FFF2-40B4-BE49-F238E27FC236}">
                <a16:creationId xmlns:a16="http://schemas.microsoft.com/office/drawing/2014/main" id="{1A486A48-0D94-5D6C-6AFA-1E4FCF33B41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0">
            <a:extLst>
              <a:ext uri="{FF2B5EF4-FFF2-40B4-BE49-F238E27FC236}">
                <a16:creationId xmlns:a16="http://schemas.microsoft.com/office/drawing/2014/main" id="{29C2E3E1-2364-5BCF-AD5B-B58B6C9F486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25D0734-4A26-43AD-AAB7-DA8594077E8D}" type="slidenum">
              <a:rPr lang="en-GB" altLang="nl-NL" sz="1300" smtClean="0"/>
              <a:pPr>
                <a:spcBef>
                  <a:spcPct val="0"/>
                </a:spcBef>
              </a:pPr>
              <a:t>64</a:t>
            </a:fld>
            <a:endParaRPr lang="en-GB" altLang="nl-NL" sz="1300"/>
          </a:p>
        </p:txBody>
      </p:sp>
      <p:sp>
        <p:nvSpPr>
          <p:cNvPr id="113667" name="Text Box 1">
            <a:extLst>
              <a:ext uri="{FF2B5EF4-FFF2-40B4-BE49-F238E27FC236}">
                <a16:creationId xmlns:a16="http://schemas.microsoft.com/office/drawing/2014/main" id="{19E5BFC8-F7AC-31C2-5DB1-38BE40391EFC}"/>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13668" name="Rectangle 2">
            <a:extLst>
              <a:ext uri="{FF2B5EF4-FFF2-40B4-BE49-F238E27FC236}">
                <a16:creationId xmlns:a16="http://schemas.microsoft.com/office/drawing/2014/main" id="{3D729041-FD32-6B61-1C8D-E92ED6AF53DB}"/>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0">
            <a:extLst>
              <a:ext uri="{FF2B5EF4-FFF2-40B4-BE49-F238E27FC236}">
                <a16:creationId xmlns:a16="http://schemas.microsoft.com/office/drawing/2014/main" id="{35B5548E-5EC7-B2A6-C580-DE740766AC2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B385DC5-9532-46D2-B362-5121B89D8790}" type="slidenum">
              <a:rPr lang="en-GB" altLang="nl-NL" sz="1300" smtClean="0"/>
              <a:pPr>
                <a:spcBef>
                  <a:spcPct val="0"/>
                </a:spcBef>
              </a:pPr>
              <a:t>65</a:t>
            </a:fld>
            <a:endParaRPr lang="en-GB" altLang="nl-NL" sz="1300"/>
          </a:p>
        </p:txBody>
      </p:sp>
      <p:sp>
        <p:nvSpPr>
          <p:cNvPr id="115715" name="Text Box 1">
            <a:extLst>
              <a:ext uri="{FF2B5EF4-FFF2-40B4-BE49-F238E27FC236}">
                <a16:creationId xmlns:a16="http://schemas.microsoft.com/office/drawing/2014/main" id="{BF409651-09FF-436B-4F0E-21626F7D2F97}"/>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15716" name="Rectangle 2">
            <a:extLst>
              <a:ext uri="{FF2B5EF4-FFF2-40B4-BE49-F238E27FC236}">
                <a16:creationId xmlns:a16="http://schemas.microsoft.com/office/drawing/2014/main" id="{02A53CCA-FCCE-31EA-5FF1-A791559C9A10}"/>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0">
            <a:extLst>
              <a:ext uri="{FF2B5EF4-FFF2-40B4-BE49-F238E27FC236}">
                <a16:creationId xmlns:a16="http://schemas.microsoft.com/office/drawing/2014/main" id="{2E74BF22-9FAC-70E2-E904-9E964AFC08A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7EAA239-72DE-40A5-BD77-8AB5C5C2F90F}" type="slidenum">
              <a:rPr lang="en-GB" altLang="nl-NL" sz="1300" smtClean="0"/>
              <a:pPr>
                <a:spcBef>
                  <a:spcPct val="0"/>
                </a:spcBef>
              </a:pPr>
              <a:t>67</a:t>
            </a:fld>
            <a:endParaRPr lang="en-GB" altLang="nl-NL" sz="1300"/>
          </a:p>
        </p:txBody>
      </p:sp>
      <p:sp>
        <p:nvSpPr>
          <p:cNvPr id="117763" name="Text Box 1">
            <a:extLst>
              <a:ext uri="{FF2B5EF4-FFF2-40B4-BE49-F238E27FC236}">
                <a16:creationId xmlns:a16="http://schemas.microsoft.com/office/drawing/2014/main" id="{A12E39AB-A820-F112-8688-E9E05FE75968}"/>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17764" name="Rectangle 2">
            <a:extLst>
              <a:ext uri="{FF2B5EF4-FFF2-40B4-BE49-F238E27FC236}">
                <a16:creationId xmlns:a16="http://schemas.microsoft.com/office/drawing/2014/main" id="{1A34F2E2-95C3-117E-665E-E3505D42C028}"/>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0">
            <a:extLst>
              <a:ext uri="{FF2B5EF4-FFF2-40B4-BE49-F238E27FC236}">
                <a16:creationId xmlns:a16="http://schemas.microsoft.com/office/drawing/2014/main" id="{56845979-F622-ACE6-F544-DCCE1274022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7BC4AEE0-55FB-4127-AC80-752F99E4779F}" type="slidenum">
              <a:rPr lang="en-GB" altLang="nl-NL" sz="1300" smtClean="0"/>
              <a:pPr>
                <a:spcBef>
                  <a:spcPct val="0"/>
                </a:spcBef>
              </a:pPr>
              <a:t>70</a:t>
            </a:fld>
            <a:endParaRPr lang="en-GB" altLang="nl-NL" sz="1300"/>
          </a:p>
        </p:txBody>
      </p:sp>
      <p:sp>
        <p:nvSpPr>
          <p:cNvPr id="121859" name="Text Box 1">
            <a:extLst>
              <a:ext uri="{FF2B5EF4-FFF2-40B4-BE49-F238E27FC236}">
                <a16:creationId xmlns:a16="http://schemas.microsoft.com/office/drawing/2014/main" id="{D47DEE39-76C3-619B-56A8-D986A748E98D}"/>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21860" name="Rectangle 2">
            <a:extLst>
              <a:ext uri="{FF2B5EF4-FFF2-40B4-BE49-F238E27FC236}">
                <a16:creationId xmlns:a16="http://schemas.microsoft.com/office/drawing/2014/main" id="{8A58DEB6-8E79-0776-88FF-6E3125606C2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0">
            <a:extLst>
              <a:ext uri="{FF2B5EF4-FFF2-40B4-BE49-F238E27FC236}">
                <a16:creationId xmlns:a16="http://schemas.microsoft.com/office/drawing/2014/main" id="{C8516408-B55D-A574-F8C1-2DA37CBD883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B699F62D-2166-4AE5-8A35-AD4B444BF68E}" type="slidenum">
              <a:rPr lang="en-GB" altLang="nl-NL" sz="1300" smtClean="0"/>
              <a:pPr>
                <a:spcBef>
                  <a:spcPct val="0"/>
                </a:spcBef>
              </a:pPr>
              <a:t>71</a:t>
            </a:fld>
            <a:endParaRPr lang="en-GB" altLang="nl-NL" sz="1300"/>
          </a:p>
        </p:txBody>
      </p:sp>
      <p:sp>
        <p:nvSpPr>
          <p:cNvPr id="123907" name="Text Box 1">
            <a:extLst>
              <a:ext uri="{FF2B5EF4-FFF2-40B4-BE49-F238E27FC236}">
                <a16:creationId xmlns:a16="http://schemas.microsoft.com/office/drawing/2014/main" id="{E2472886-C4A3-90CC-4B22-B48B86CF818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23908" name="Rectangle 2">
            <a:extLst>
              <a:ext uri="{FF2B5EF4-FFF2-40B4-BE49-F238E27FC236}">
                <a16:creationId xmlns:a16="http://schemas.microsoft.com/office/drawing/2014/main" id="{B123BB8D-353C-51F1-44C6-893C64DA860C}"/>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0">
            <a:extLst>
              <a:ext uri="{FF2B5EF4-FFF2-40B4-BE49-F238E27FC236}">
                <a16:creationId xmlns:a16="http://schemas.microsoft.com/office/drawing/2014/main" id="{A9EF5A51-AB55-D489-1FCE-FF8DCC1E8CF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D7B18D6B-70DD-4C64-990D-4A5EC58B9307}" type="slidenum">
              <a:rPr lang="en-GB" altLang="nl-NL" sz="1300" smtClean="0"/>
              <a:pPr>
                <a:spcBef>
                  <a:spcPct val="0"/>
                </a:spcBef>
              </a:pPr>
              <a:t>72</a:t>
            </a:fld>
            <a:endParaRPr lang="en-GB" altLang="nl-NL" sz="1300"/>
          </a:p>
        </p:txBody>
      </p:sp>
      <p:sp>
        <p:nvSpPr>
          <p:cNvPr id="125955" name="Text Box 1">
            <a:extLst>
              <a:ext uri="{FF2B5EF4-FFF2-40B4-BE49-F238E27FC236}">
                <a16:creationId xmlns:a16="http://schemas.microsoft.com/office/drawing/2014/main" id="{1D1E1DC3-DDEB-B029-5A61-8B19794DF73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25956" name="Rectangle 2">
            <a:extLst>
              <a:ext uri="{FF2B5EF4-FFF2-40B4-BE49-F238E27FC236}">
                <a16:creationId xmlns:a16="http://schemas.microsoft.com/office/drawing/2014/main" id="{8C8D0443-6C99-8902-195E-71812A90DE5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0">
            <a:extLst>
              <a:ext uri="{FF2B5EF4-FFF2-40B4-BE49-F238E27FC236}">
                <a16:creationId xmlns:a16="http://schemas.microsoft.com/office/drawing/2014/main" id="{D895E26E-A3CA-90C6-4FD5-6B52D6B15ED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CFA18B61-56F5-4E94-A54B-5C06F87473AB}" type="slidenum">
              <a:rPr lang="en-GB" altLang="nl-NL" sz="1300" smtClean="0"/>
              <a:pPr>
                <a:spcBef>
                  <a:spcPct val="0"/>
                </a:spcBef>
              </a:pPr>
              <a:t>74</a:t>
            </a:fld>
            <a:endParaRPr lang="en-GB" altLang="nl-NL" sz="1300"/>
          </a:p>
        </p:txBody>
      </p:sp>
      <p:sp>
        <p:nvSpPr>
          <p:cNvPr id="129027" name="Text Box 1">
            <a:extLst>
              <a:ext uri="{FF2B5EF4-FFF2-40B4-BE49-F238E27FC236}">
                <a16:creationId xmlns:a16="http://schemas.microsoft.com/office/drawing/2014/main" id="{D9C483E1-F64D-6CBC-F0CF-7B5F41B7BED2}"/>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29028" name="Rectangle 2">
            <a:extLst>
              <a:ext uri="{FF2B5EF4-FFF2-40B4-BE49-F238E27FC236}">
                <a16:creationId xmlns:a16="http://schemas.microsoft.com/office/drawing/2014/main" id="{4767E1DD-15BF-883D-C681-652AB8079B74}"/>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97736B2-AFF7-343E-FEC3-6B39AA524738}"/>
              </a:ext>
            </a:extLst>
          </p:cNvPr>
          <p:cNvSpPr>
            <a:spLocks noGrp="1" noRot="1" noChangeAspect="1" noChangeArrowheads="1" noTextEdit="1"/>
          </p:cNvSpPr>
          <p:nvPr>
            <p:ph type="sldImg"/>
          </p:nvPr>
        </p:nvSpPr>
        <p:spPr>
          <a:xfrm>
            <a:off x="1258888" y="720725"/>
            <a:ext cx="4791075" cy="3594100"/>
          </a:xfrm>
        </p:spPr>
      </p:sp>
      <p:sp>
        <p:nvSpPr>
          <p:cNvPr id="17411" name="Notes Placeholder 2">
            <a:extLst>
              <a:ext uri="{FF2B5EF4-FFF2-40B4-BE49-F238E27FC236}">
                <a16:creationId xmlns:a16="http://schemas.microsoft.com/office/drawing/2014/main" id="{79144290-5DE6-0F48-8F30-EC04C13AEE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
        <p:nvSpPr>
          <p:cNvPr id="17412" name="Slide Number Placeholder 3">
            <a:extLst>
              <a:ext uri="{FF2B5EF4-FFF2-40B4-BE49-F238E27FC236}">
                <a16:creationId xmlns:a16="http://schemas.microsoft.com/office/drawing/2014/main" id="{923253DF-02B8-18E8-74CB-473CFD0EA5FC}"/>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cs typeface="Times New Roman" panose="02020603050405020304" pitchFamily="18" charset="0"/>
              </a:defRPr>
            </a:lvl9pPr>
          </a:lstStyle>
          <a:p>
            <a:fld id="{D0BADD97-DFBA-4B25-8743-3354763DCB7D}" type="slidenum">
              <a:rPr lang="en-GB" altLang="nl-NL" sz="1300" smtClean="0">
                <a:solidFill>
                  <a:srgbClr val="000000"/>
                </a:solidFill>
                <a:latin typeface="Arial Rounded MT Bold" panose="020F0704030504030204" pitchFamily="34" charset="0"/>
                <a:cs typeface="Arial" panose="020B0604020202020204" pitchFamily="34" charset="0"/>
              </a:rPr>
              <a:pPr/>
              <a:t>8</a:t>
            </a:fld>
            <a:endParaRPr lang="en-GB" altLang="nl-NL" sz="1300">
              <a:solidFill>
                <a:srgbClr val="000000"/>
              </a:solidFill>
              <a:latin typeface="Arial Rounded MT Bold" panose="020F070403050403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a:extLst>
              <a:ext uri="{FF2B5EF4-FFF2-40B4-BE49-F238E27FC236}">
                <a16:creationId xmlns:a16="http://schemas.microsoft.com/office/drawing/2014/main" id="{B7EC0503-EB79-BF34-A7A4-E81585C7990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6110AA0C-CB7E-4E29-871A-C3D569E95F66}" type="slidenum">
              <a:rPr lang="en-GB" altLang="nl-NL" sz="1300" smtClean="0"/>
              <a:pPr>
                <a:spcBef>
                  <a:spcPct val="0"/>
                </a:spcBef>
              </a:pPr>
              <a:t>75</a:t>
            </a:fld>
            <a:endParaRPr lang="en-GB" altLang="nl-NL" sz="1300"/>
          </a:p>
        </p:txBody>
      </p:sp>
      <p:sp>
        <p:nvSpPr>
          <p:cNvPr id="131075" name="Text Box 1">
            <a:extLst>
              <a:ext uri="{FF2B5EF4-FFF2-40B4-BE49-F238E27FC236}">
                <a16:creationId xmlns:a16="http://schemas.microsoft.com/office/drawing/2014/main" id="{36EFDC09-AC65-7E68-F935-2608D28548A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31076" name="Rectangle 2">
            <a:extLst>
              <a:ext uri="{FF2B5EF4-FFF2-40B4-BE49-F238E27FC236}">
                <a16:creationId xmlns:a16="http://schemas.microsoft.com/office/drawing/2014/main" id="{6C3DA9BE-F337-6ED3-F07A-B5A59597837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0">
            <a:extLst>
              <a:ext uri="{FF2B5EF4-FFF2-40B4-BE49-F238E27FC236}">
                <a16:creationId xmlns:a16="http://schemas.microsoft.com/office/drawing/2014/main" id="{87A13269-D5C9-F94E-AA19-E0698393BE9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3355414-34DC-4B74-B460-7F4E531F1B29}" type="slidenum">
              <a:rPr lang="en-GB" altLang="nl-NL" sz="1300" smtClean="0"/>
              <a:pPr>
                <a:spcBef>
                  <a:spcPct val="0"/>
                </a:spcBef>
              </a:pPr>
              <a:t>77</a:t>
            </a:fld>
            <a:endParaRPr lang="en-GB" altLang="nl-NL" sz="1300"/>
          </a:p>
        </p:txBody>
      </p:sp>
      <p:sp>
        <p:nvSpPr>
          <p:cNvPr id="133123" name="Text Box 1">
            <a:extLst>
              <a:ext uri="{FF2B5EF4-FFF2-40B4-BE49-F238E27FC236}">
                <a16:creationId xmlns:a16="http://schemas.microsoft.com/office/drawing/2014/main" id="{E08E164E-EBE6-187F-DC51-A2D9AE8DE720}"/>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33124" name="Rectangle 2">
            <a:extLst>
              <a:ext uri="{FF2B5EF4-FFF2-40B4-BE49-F238E27FC236}">
                <a16:creationId xmlns:a16="http://schemas.microsoft.com/office/drawing/2014/main" id="{AD62D410-E46D-876E-23FC-37684CD1F9D6}"/>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0">
            <a:extLst>
              <a:ext uri="{FF2B5EF4-FFF2-40B4-BE49-F238E27FC236}">
                <a16:creationId xmlns:a16="http://schemas.microsoft.com/office/drawing/2014/main" id="{9EF6870C-7A2E-A869-D203-FDE80D1076E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D9CCF39-C41B-4143-84D9-C33C713D98C1}" type="slidenum">
              <a:rPr lang="en-GB" altLang="nl-NL" sz="1300" smtClean="0"/>
              <a:pPr>
                <a:spcBef>
                  <a:spcPct val="0"/>
                </a:spcBef>
              </a:pPr>
              <a:t>78</a:t>
            </a:fld>
            <a:endParaRPr lang="en-GB" altLang="nl-NL" sz="1300"/>
          </a:p>
        </p:txBody>
      </p:sp>
      <p:sp>
        <p:nvSpPr>
          <p:cNvPr id="135171" name="Text Box 1">
            <a:extLst>
              <a:ext uri="{FF2B5EF4-FFF2-40B4-BE49-F238E27FC236}">
                <a16:creationId xmlns:a16="http://schemas.microsoft.com/office/drawing/2014/main" id="{C16BC995-BBE1-19BB-5848-F23E2582DD2A}"/>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35172" name="Rectangle 2">
            <a:extLst>
              <a:ext uri="{FF2B5EF4-FFF2-40B4-BE49-F238E27FC236}">
                <a16:creationId xmlns:a16="http://schemas.microsoft.com/office/drawing/2014/main" id="{EE60265F-3431-70B6-D717-762E02E4290D}"/>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0">
            <a:extLst>
              <a:ext uri="{FF2B5EF4-FFF2-40B4-BE49-F238E27FC236}">
                <a16:creationId xmlns:a16="http://schemas.microsoft.com/office/drawing/2014/main" id="{9FD0B7D3-6A7E-5ED1-7400-C552E903303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02987097-C5C5-4273-A714-78144C007D21}" type="slidenum">
              <a:rPr lang="en-GB" altLang="nl-NL" sz="1300" smtClean="0"/>
              <a:pPr>
                <a:spcBef>
                  <a:spcPct val="0"/>
                </a:spcBef>
              </a:pPr>
              <a:t>79</a:t>
            </a:fld>
            <a:endParaRPr lang="en-GB" altLang="nl-NL" sz="1300"/>
          </a:p>
        </p:txBody>
      </p:sp>
      <p:sp>
        <p:nvSpPr>
          <p:cNvPr id="137219" name="Text Box 1">
            <a:extLst>
              <a:ext uri="{FF2B5EF4-FFF2-40B4-BE49-F238E27FC236}">
                <a16:creationId xmlns:a16="http://schemas.microsoft.com/office/drawing/2014/main" id="{07C33170-03DA-B81C-02CA-7CE5281B2263}"/>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137220" name="Rectangle 2">
            <a:extLst>
              <a:ext uri="{FF2B5EF4-FFF2-40B4-BE49-F238E27FC236}">
                <a16:creationId xmlns:a16="http://schemas.microsoft.com/office/drawing/2014/main" id="{C03C0922-A00B-B083-EE6E-13B4E893B65A}"/>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0">
            <a:extLst>
              <a:ext uri="{FF2B5EF4-FFF2-40B4-BE49-F238E27FC236}">
                <a16:creationId xmlns:a16="http://schemas.microsoft.com/office/drawing/2014/main" id="{BBDA0186-B3CD-E11F-5692-50942039ADD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C32C0AAB-5940-4CBA-8032-06505B3D0892}" type="slidenum">
              <a:rPr lang="en-GB" altLang="nl-NL" sz="1300" smtClean="0"/>
              <a:pPr>
                <a:spcBef>
                  <a:spcPct val="0"/>
                </a:spcBef>
              </a:pPr>
              <a:t>10</a:t>
            </a:fld>
            <a:endParaRPr lang="en-GB" altLang="nl-NL" sz="1300"/>
          </a:p>
        </p:txBody>
      </p:sp>
      <p:sp>
        <p:nvSpPr>
          <p:cNvPr id="20483" name="Text Box 1">
            <a:extLst>
              <a:ext uri="{FF2B5EF4-FFF2-40B4-BE49-F238E27FC236}">
                <a16:creationId xmlns:a16="http://schemas.microsoft.com/office/drawing/2014/main" id="{C98BD7C6-C05C-C6AC-4F37-96B23F252398}"/>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20484" name="Rectangle 2">
            <a:extLst>
              <a:ext uri="{FF2B5EF4-FFF2-40B4-BE49-F238E27FC236}">
                <a16:creationId xmlns:a16="http://schemas.microsoft.com/office/drawing/2014/main" id="{FE40847C-13A3-0473-8C1F-E2C7B2EE4054}"/>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a:extLst>
              <a:ext uri="{FF2B5EF4-FFF2-40B4-BE49-F238E27FC236}">
                <a16:creationId xmlns:a16="http://schemas.microsoft.com/office/drawing/2014/main" id="{B3C2D2BC-D511-220C-786A-AE19B6C1C96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AFF992E-7BD5-40DD-938F-3F77D8AAF5E8}" type="slidenum">
              <a:rPr lang="en-GB" altLang="nl-NL" sz="1300" smtClean="0"/>
              <a:pPr>
                <a:spcBef>
                  <a:spcPct val="0"/>
                </a:spcBef>
              </a:pPr>
              <a:t>15</a:t>
            </a:fld>
            <a:endParaRPr lang="en-GB" altLang="nl-NL" sz="1300"/>
          </a:p>
        </p:txBody>
      </p:sp>
      <p:sp>
        <p:nvSpPr>
          <p:cNvPr id="26627" name="Text Box 1">
            <a:extLst>
              <a:ext uri="{FF2B5EF4-FFF2-40B4-BE49-F238E27FC236}">
                <a16:creationId xmlns:a16="http://schemas.microsoft.com/office/drawing/2014/main" id="{D53CC17B-C35B-AD29-2496-E9BCAA905419}"/>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26628" name="Rectangle 2">
            <a:extLst>
              <a:ext uri="{FF2B5EF4-FFF2-40B4-BE49-F238E27FC236}">
                <a16:creationId xmlns:a16="http://schemas.microsoft.com/office/drawing/2014/main" id="{1A291696-F67F-8A0F-AD6C-C4F6BE3FF476}"/>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0">
            <a:extLst>
              <a:ext uri="{FF2B5EF4-FFF2-40B4-BE49-F238E27FC236}">
                <a16:creationId xmlns:a16="http://schemas.microsoft.com/office/drawing/2014/main" id="{05C20A56-0306-B787-357C-D6EC662A98D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8743DAE0-D163-46F9-89F9-3BB230D3416E}" type="slidenum">
              <a:rPr lang="en-GB" altLang="nl-NL" sz="1300" smtClean="0"/>
              <a:pPr>
                <a:spcBef>
                  <a:spcPct val="0"/>
                </a:spcBef>
              </a:pPr>
              <a:t>16</a:t>
            </a:fld>
            <a:endParaRPr lang="en-GB" altLang="nl-NL" sz="1300"/>
          </a:p>
        </p:txBody>
      </p:sp>
      <p:sp>
        <p:nvSpPr>
          <p:cNvPr id="28675" name="Text Box 1">
            <a:extLst>
              <a:ext uri="{FF2B5EF4-FFF2-40B4-BE49-F238E27FC236}">
                <a16:creationId xmlns:a16="http://schemas.microsoft.com/office/drawing/2014/main" id="{A887C2A2-879D-1EE6-DA2E-D4C051FDCB4D}"/>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28676" name="Rectangle 2">
            <a:extLst>
              <a:ext uri="{FF2B5EF4-FFF2-40B4-BE49-F238E27FC236}">
                <a16:creationId xmlns:a16="http://schemas.microsoft.com/office/drawing/2014/main" id="{9DEF46BF-F51D-75F0-8EC0-1E52C6DE25BE}"/>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0">
            <a:extLst>
              <a:ext uri="{FF2B5EF4-FFF2-40B4-BE49-F238E27FC236}">
                <a16:creationId xmlns:a16="http://schemas.microsoft.com/office/drawing/2014/main" id="{A06C5133-8CF3-C52B-BCA5-20E622139F0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82C5B5CF-E1B7-42AE-97B2-591E3269A346}" type="slidenum">
              <a:rPr lang="en-GB" altLang="nl-NL" sz="1300" smtClean="0"/>
              <a:pPr>
                <a:spcBef>
                  <a:spcPct val="0"/>
                </a:spcBef>
              </a:pPr>
              <a:t>17</a:t>
            </a:fld>
            <a:endParaRPr lang="en-GB" altLang="nl-NL" sz="1300"/>
          </a:p>
        </p:txBody>
      </p:sp>
      <p:sp>
        <p:nvSpPr>
          <p:cNvPr id="30723" name="Text Box 1">
            <a:extLst>
              <a:ext uri="{FF2B5EF4-FFF2-40B4-BE49-F238E27FC236}">
                <a16:creationId xmlns:a16="http://schemas.microsoft.com/office/drawing/2014/main" id="{D9028F97-86DD-DF2D-E562-50738056D1CB}"/>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0724" name="Rectangle 2">
            <a:extLst>
              <a:ext uri="{FF2B5EF4-FFF2-40B4-BE49-F238E27FC236}">
                <a16:creationId xmlns:a16="http://schemas.microsoft.com/office/drawing/2014/main" id="{865F4A8C-6BD8-2D6D-8529-DF8FF9D1B067}"/>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6F4525-3F7F-3FF5-E767-C75E1480930C}"/>
              </a:ext>
            </a:extLst>
          </p:cNvPr>
          <p:cNvSpPr>
            <a:spLocks noGrp="1" noChangeArrowheads="1"/>
          </p:cNvSpPr>
          <p:nvPr>
            <p:ph type="sldNum" idx="10"/>
          </p:nvPr>
        </p:nvSpPr>
        <p:spPr>
          <a:ln/>
        </p:spPr>
        <p:txBody>
          <a:bodyPr/>
          <a:lstStyle>
            <a:lvl1pPr>
              <a:defRPr/>
            </a:lvl1pPr>
          </a:lstStyle>
          <a:p>
            <a:pPr>
              <a:defRPr/>
            </a:pPr>
            <a:fld id="{E507371F-209C-4DBD-AF5E-C45168AB04D2}" type="slidenum">
              <a:rPr lang="en-GB" altLang="nl-NL"/>
              <a:pPr>
                <a:defRPr/>
              </a:pPr>
              <a:t>‹#›</a:t>
            </a:fld>
            <a:endParaRPr lang="en-GB" altLang="nl-NL"/>
          </a:p>
        </p:txBody>
      </p:sp>
    </p:spTree>
    <p:extLst>
      <p:ext uri="{BB962C8B-B14F-4D97-AF65-F5344CB8AC3E}">
        <p14:creationId xmlns:p14="http://schemas.microsoft.com/office/powerpoint/2010/main" val="296915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a:lstStyle/>
          <a:p>
            <a:endParaRPr lang="en-GB"/>
          </a:p>
        </p:txBody>
      </p:sp>
    </p:spTree>
    <p:extLst>
      <p:ext uri="{BB962C8B-B14F-4D97-AF65-F5344CB8AC3E}">
        <p14:creationId xmlns:p14="http://schemas.microsoft.com/office/powerpoint/2010/main" val="194004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anchor="ctr">
            <a:noAutofit/>
          </a:bodyPr>
          <a:lstStyle/>
          <a:p>
            <a:endParaRPr lang="en-GB"/>
          </a:p>
        </p:txBody>
      </p:sp>
    </p:spTree>
    <p:extLst>
      <p:ext uri="{BB962C8B-B14F-4D97-AF65-F5344CB8AC3E}">
        <p14:creationId xmlns:p14="http://schemas.microsoft.com/office/powerpoint/2010/main" val="89880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a:lstStyle/>
          <a:p>
            <a:endParaRPr lang="en-GB"/>
          </a:p>
        </p:txBody>
      </p:sp>
      <p:sp>
        <p:nvSpPr>
          <p:cNvPr id="12" name="PlaceHolder 2"/>
          <p:cNvSpPr>
            <a:spLocks noGrp="1"/>
          </p:cNvSpPr>
          <p:nvPr>
            <p:ph type="body"/>
          </p:nvPr>
        </p:nvSpPr>
        <p:spPr>
          <a:xfrm>
            <a:off x="457200" y="1604520"/>
            <a:ext cx="4015800" cy="1896840"/>
          </a:xfrm>
          <a:prstGeom prst="rect">
            <a:avLst/>
          </a:prstGeom>
        </p:spPr>
        <p:txBody>
          <a:bodyPr/>
          <a:lstStyle/>
          <a:p>
            <a:endParaRPr lang="en-GB"/>
          </a:p>
        </p:txBody>
      </p:sp>
      <p:sp>
        <p:nvSpPr>
          <p:cNvPr id="13" name="PlaceHolder 3"/>
          <p:cNvSpPr>
            <a:spLocks noGrp="1"/>
          </p:cNvSpPr>
          <p:nvPr>
            <p:ph type="body"/>
          </p:nvPr>
        </p:nvSpPr>
        <p:spPr>
          <a:xfrm>
            <a:off x="4674240" y="1604520"/>
            <a:ext cx="4015800" cy="3977280"/>
          </a:xfrm>
          <a:prstGeom prst="rect">
            <a:avLst/>
          </a:prstGeom>
        </p:spPr>
        <p:txBody>
          <a:bodyPr/>
          <a:lstStyle/>
          <a:p>
            <a:endParaRPr lang="en-GB"/>
          </a:p>
        </p:txBody>
      </p:sp>
      <p:sp>
        <p:nvSpPr>
          <p:cNvPr id="14" name="PlaceHolder 4"/>
          <p:cNvSpPr>
            <a:spLocks noGrp="1"/>
          </p:cNvSpPr>
          <p:nvPr>
            <p:ph type="body"/>
          </p:nvPr>
        </p:nvSpPr>
        <p:spPr>
          <a:xfrm>
            <a:off x="457200" y="3682080"/>
            <a:ext cx="4015800" cy="1896840"/>
          </a:xfrm>
          <a:prstGeom prst="rect">
            <a:avLst/>
          </a:prstGeom>
        </p:spPr>
        <p:txBody>
          <a:bodyPr/>
          <a:lstStyle/>
          <a:p>
            <a:endParaRPr lang="en-GB"/>
          </a:p>
        </p:txBody>
      </p:sp>
    </p:spTree>
    <p:extLst>
      <p:ext uri="{BB962C8B-B14F-4D97-AF65-F5344CB8AC3E}">
        <p14:creationId xmlns:p14="http://schemas.microsoft.com/office/powerpoint/2010/main" val="215269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a:lstStyle/>
          <a:p>
            <a:endParaRPr lang="en-GB"/>
          </a:p>
        </p:txBody>
      </p:sp>
      <p:sp>
        <p:nvSpPr>
          <p:cNvPr id="16" name="PlaceHolder 2"/>
          <p:cNvSpPr>
            <a:spLocks noGrp="1"/>
          </p:cNvSpPr>
          <p:nvPr>
            <p:ph type="body"/>
          </p:nvPr>
        </p:nvSpPr>
        <p:spPr>
          <a:xfrm>
            <a:off x="457200" y="1604520"/>
            <a:ext cx="4015800" cy="3977280"/>
          </a:xfrm>
          <a:prstGeom prst="rect">
            <a:avLst/>
          </a:prstGeom>
        </p:spPr>
        <p:txBody>
          <a:bodyPr/>
          <a:lstStyle/>
          <a:p>
            <a:endParaRPr lang="en-GB"/>
          </a:p>
        </p:txBody>
      </p:sp>
      <p:sp>
        <p:nvSpPr>
          <p:cNvPr id="17" name="PlaceHolder 3"/>
          <p:cNvSpPr>
            <a:spLocks noGrp="1"/>
          </p:cNvSpPr>
          <p:nvPr>
            <p:ph type="body"/>
          </p:nvPr>
        </p:nvSpPr>
        <p:spPr>
          <a:xfrm>
            <a:off x="4674240" y="1604520"/>
            <a:ext cx="4015800" cy="1896840"/>
          </a:xfrm>
          <a:prstGeom prst="rect">
            <a:avLst/>
          </a:prstGeom>
        </p:spPr>
        <p:txBody>
          <a:bodyPr/>
          <a:lstStyle/>
          <a:p>
            <a:endParaRPr lang="en-GB"/>
          </a:p>
        </p:txBody>
      </p:sp>
      <p:sp>
        <p:nvSpPr>
          <p:cNvPr id="18" name="PlaceHolder 4"/>
          <p:cNvSpPr>
            <a:spLocks noGrp="1"/>
          </p:cNvSpPr>
          <p:nvPr>
            <p:ph type="body"/>
          </p:nvPr>
        </p:nvSpPr>
        <p:spPr>
          <a:xfrm>
            <a:off x="4674240" y="3682080"/>
            <a:ext cx="4015800" cy="1896840"/>
          </a:xfrm>
          <a:prstGeom prst="rect">
            <a:avLst/>
          </a:prstGeom>
        </p:spPr>
        <p:txBody>
          <a:bodyPr/>
          <a:lstStyle/>
          <a:p>
            <a:endParaRPr lang="en-GB"/>
          </a:p>
        </p:txBody>
      </p:sp>
    </p:spTree>
    <p:extLst>
      <p:ext uri="{BB962C8B-B14F-4D97-AF65-F5344CB8AC3E}">
        <p14:creationId xmlns:p14="http://schemas.microsoft.com/office/powerpoint/2010/main" val="2471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a:lstStyle/>
          <a:p>
            <a:endParaRPr lang="en-GB"/>
          </a:p>
        </p:txBody>
      </p:sp>
      <p:sp>
        <p:nvSpPr>
          <p:cNvPr id="20" name="PlaceHolder 2"/>
          <p:cNvSpPr>
            <a:spLocks noGrp="1"/>
          </p:cNvSpPr>
          <p:nvPr>
            <p:ph type="body"/>
          </p:nvPr>
        </p:nvSpPr>
        <p:spPr>
          <a:xfrm>
            <a:off x="457200" y="1604520"/>
            <a:ext cx="4015800" cy="1896840"/>
          </a:xfrm>
          <a:prstGeom prst="rect">
            <a:avLst/>
          </a:prstGeom>
        </p:spPr>
        <p:txBody>
          <a:bodyPr/>
          <a:lstStyle/>
          <a:p>
            <a:endParaRPr lang="en-GB"/>
          </a:p>
        </p:txBody>
      </p:sp>
      <p:sp>
        <p:nvSpPr>
          <p:cNvPr id="21" name="PlaceHolder 3"/>
          <p:cNvSpPr>
            <a:spLocks noGrp="1"/>
          </p:cNvSpPr>
          <p:nvPr>
            <p:ph type="body"/>
          </p:nvPr>
        </p:nvSpPr>
        <p:spPr>
          <a:xfrm>
            <a:off x="4674240" y="1604520"/>
            <a:ext cx="4015800" cy="1896840"/>
          </a:xfrm>
          <a:prstGeom prst="rect">
            <a:avLst/>
          </a:prstGeom>
        </p:spPr>
        <p:txBody>
          <a:bodyPr/>
          <a:lstStyle/>
          <a:p>
            <a:endParaRPr lang="en-GB"/>
          </a:p>
        </p:txBody>
      </p:sp>
      <p:sp>
        <p:nvSpPr>
          <p:cNvPr id="22" name="PlaceHolder 4"/>
          <p:cNvSpPr>
            <a:spLocks noGrp="1"/>
          </p:cNvSpPr>
          <p:nvPr>
            <p:ph type="body"/>
          </p:nvPr>
        </p:nvSpPr>
        <p:spPr>
          <a:xfrm>
            <a:off x="457200" y="3682080"/>
            <a:ext cx="8229240" cy="1896840"/>
          </a:xfrm>
          <a:prstGeom prst="rect">
            <a:avLst/>
          </a:prstGeom>
        </p:spPr>
        <p:txBody>
          <a:bodyPr/>
          <a:lstStyle/>
          <a:p>
            <a:endParaRPr lang="en-GB"/>
          </a:p>
        </p:txBody>
      </p:sp>
    </p:spTree>
    <p:extLst>
      <p:ext uri="{BB962C8B-B14F-4D97-AF65-F5344CB8AC3E}">
        <p14:creationId xmlns:p14="http://schemas.microsoft.com/office/powerpoint/2010/main" val="345386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a:lstStyle/>
          <a:p>
            <a:endParaRPr lang="en-GB"/>
          </a:p>
        </p:txBody>
      </p:sp>
      <p:sp>
        <p:nvSpPr>
          <p:cNvPr id="24" name="PlaceHolder 2"/>
          <p:cNvSpPr>
            <a:spLocks noGrp="1"/>
          </p:cNvSpPr>
          <p:nvPr>
            <p:ph type="body"/>
          </p:nvPr>
        </p:nvSpPr>
        <p:spPr>
          <a:xfrm>
            <a:off x="457200" y="1604520"/>
            <a:ext cx="8229240" cy="1896840"/>
          </a:xfrm>
          <a:prstGeom prst="rect">
            <a:avLst/>
          </a:prstGeom>
        </p:spPr>
        <p:txBody>
          <a:bodyPr/>
          <a:lstStyle/>
          <a:p>
            <a:endParaRPr lang="en-GB"/>
          </a:p>
        </p:txBody>
      </p:sp>
      <p:sp>
        <p:nvSpPr>
          <p:cNvPr id="25" name="PlaceHolder 3"/>
          <p:cNvSpPr>
            <a:spLocks noGrp="1"/>
          </p:cNvSpPr>
          <p:nvPr>
            <p:ph type="body"/>
          </p:nvPr>
        </p:nvSpPr>
        <p:spPr>
          <a:xfrm>
            <a:off x="457200" y="3682080"/>
            <a:ext cx="8229240" cy="1896840"/>
          </a:xfrm>
          <a:prstGeom prst="rect">
            <a:avLst/>
          </a:prstGeom>
        </p:spPr>
        <p:txBody>
          <a:bodyPr/>
          <a:lstStyle/>
          <a:p>
            <a:endParaRPr lang="en-GB"/>
          </a:p>
        </p:txBody>
      </p:sp>
    </p:spTree>
    <p:extLst>
      <p:ext uri="{BB962C8B-B14F-4D97-AF65-F5344CB8AC3E}">
        <p14:creationId xmlns:p14="http://schemas.microsoft.com/office/powerpoint/2010/main" val="253746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a:lstStyle/>
          <a:p>
            <a:endParaRPr lang="en-GB"/>
          </a:p>
        </p:txBody>
      </p:sp>
      <p:sp>
        <p:nvSpPr>
          <p:cNvPr id="27" name="PlaceHolder 2"/>
          <p:cNvSpPr>
            <a:spLocks noGrp="1"/>
          </p:cNvSpPr>
          <p:nvPr>
            <p:ph type="body"/>
          </p:nvPr>
        </p:nvSpPr>
        <p:spPr>
          <a:xfrm>
            <a:off x="457200" y="1604520"/>
            <a:ext cx="4015800" cy="1896840"/>
          </a:xfrm>
          <a:prstGeom prst="rect">
            <a:avLst/>
          </a:prstGeom>
        </p:spPr>
        <p:txBody>
          <a:bodyPr/>
          <a:lstStyle/>
          <a:p>
            <a:endParaRPr lang="en-GB"/>
          </a:p>
        </p:txBody>
      </p:sp>
      <p:sp>
        <p:nvSpPr>
          <p:cNvPr id="28" name="PlaceHolder 3"/>
          <p:cNvSpPr>
            <a:spLocks noGrp="1"/>
          </p:cNvSpPr>
          <p:nvPr>
            <p:ph type="body"/>
          </p:nvPr>
        </p:nvSpPr>
        <p:spPr>
          <a:xfrm>
            <a:off x="4674240" y="1604520"/>
            <a:ext cx="4015800" cy="1896840"/>
          </a:xfrm>
          <a:prstGeom prst="rect">
            <a:avLst/>
          </a:prstGeom>
        </p:spPr>
        <p:txBody>
          <a:bodyPr/>
          <a:lstStyle/>
          <a:p>
            <a:endParaRPr lang="en-GB"/>
          </a:p>
        </p:txBody>
      </p:sp>
      <p:sp>
        <p:nvSpPr>
          <p:cNvPr id="29" name="PlaceHolder 4"/>
          <p:cNvSpPr>
            <a:spLocks noGrp="1"/>
          </p:cNvSpPr>
          <p:nvPr>
            <p:ph type="body"/>
          </p:nvPr>
        </p:nvSpPr>
        <p:spPr>
          <a:xfrm>
            <a:off x="457200" y="3682080"/>
            <a:ext cx="4015800" cy="1896840"/>
          </a:xfrm>
          <a:prstGeom prst="rect">
            <a:avLst/>
          </a:prstGeom>
        </p:spPr>
        <p:txBody>
          <a:bodyPr/>
          <a:lstStyle/>
          <a:p>
            <a:endParaRPr lang="en-GB"/>
          </a:p>
        </p:txBody>
      </p:sp>
      <p:sp>
        <p:nvSpPr>
          <p:cNvPr id="30" name="PlaceHolder 5"/>
          <p:cNvSpPr>
            <a:spLocks noGrp="1"/>
          </p:cNvSpPr>
          <p:nvPr>
            <p:ph type="body"/>
          </p:nvPr>
        </p:nvSpPr>
        <p:spPr>
          <a:xfrm>
            <a:off x="4674240" y="3682080"/>
            <a:ext cx="4015800" cy="1896840"/>
          </a:xfrm>
          <a:prstGeom prst="rect">
            <a:avLst/>
          </a:prstGeom>
        </p:spPr>
        <p:txBody>
          <a:bodyPr/>
          <a:lstStyle/>
          <a:p>
            <a:endParaRPr lang="en-GB"/>
          </a:p>
        </p:txBody>
      </p:sp>
    </p:spTree>
    <p:extLst>
      <p:ext uri="{BB962C8B-B14F-4D97-AF65-F5344CB8AC3E}">
        <p14:creationId xmlns:p14="http://schemas.microsoft.com/office/powerpoint/2010/main" val="320519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a:lstStyle/>
          <a:p>
            <a:endParaRPr lang="en-GB"/>
          </a:p>
        </p:txBody>
      </p:sp>
      <p:sp>
        <p:nvSpPr>
          <p:cNvPr id="32" name="PlaceHolder 2"/>
          <p:cNvSpPr>
            <a:spLocks noGrp="1"/>
          </p:cNvSpPr>
          <p:nvPr>
            <p:ph type="body"/>
          </p:nvPr>
        </p:nvSpPr>
        <p:spPr>
          <a:xfrm>
            <a:off x="457200" y="1604520"/>
            <a:ext cx="2649600" cy="1896840"/>
          </a:xfrm>
          <a:prstGeom prst="rect">
            <a:avLst/>
          </a:prstGeom>
        </p:spPr>
        <p:txBody>
          <a:bodyPr/>
          <a:lstStyle/>
          <a:p>
            <a:endParaRPr lang="en-GB"/>
          </a:p>
        </p:txBody>
      </p:sp>
      <p:sp>
        <p:nvSpPr>
          <p:cNvPr id="33" name="PlaceHolder 3"/>
          <p:cNvSpPr>
            <a:spLocks noGrp="1"/>
          </p:cNvSpPr>
          <p:nvPr>
            <p:ph type="body"/>
          </p:nvPr>
        </p:nvSpPr>
        <p:spPr>
          <a:xfrm>
            <a:off x="3239640" y="1604520"/>
            <a:ext cx="2649600" cy="1896840"/>
          </a:xfrm>
          <a:prstGeom prst="rect">
            <a:avLst/>
          </a:prstGeom>
        </p:spPr>
        <p:txBody>
          <a:bodyPr/>
          <a:lstStyle/>
          <a:p>
            <a:endParaRPr lang="en-GB"/>
          </a:p>
        </p:txBody>
      </p:sp>
      <p:sp>
        <p:nvSpPr>
          <p:cNvPr id="34" name="PlaceHolder 4"/>
          <p:cNvSpPr>
            <a:spLocks noGrp="1"/>
          </p:cNvSpPr>
          <p:nvPr>
            <p:ph type="body"/>
          </p:nvPr>
        </p:nvSpPr>
        <p:spPr>
          <a:xfrm>
            <a:off x="6022080" y="1604520"/>
            <a:ext cx="2649600" cy="1896840"/>
          </a:xfrm>
          <a:prstGeom prst="rect">
            <a:avLst/>
          </a:prstGeom>
        </p:spPr>
        <p:txBody>
          <a:bodyPr/>
          <a:lstStyle/>
          <a:p>
            <a:endParaRPr lang="en-GB"/>
          </a:p>
        </p:txBody>
      </p:sp>
      <p:sp>
        <p:nvSpPr>
          <p:cNvPr id="35" name="PlaceHolder 5"/>
          <p:cNvSpPr>
            <a:spLocks noGrp="1"/>
          </p:cNvSpPr>
          <p:nvPr>
            <p:ph type="body"/>
          </p:nvPr>
        </p:nvSpPr>
        <p:spPr>
          <a:xfrm>
            <a:off x="457200" y="3682080"/>
            <a:ext cx="2649600" cy="1896840"/>
          </a:xfrm>
          <a:prstGeom prst="rect">
            <a:avLst/>
          </a:prstGeom>
        </p:spPr>
        <p:txBody>
          <a:bodyPr/>
          <a:lstStyle/>
          <a:p>
            <a:endParaRPr lang="en-GB"/>
          </a:p>
        </p:txBody>
      </p:sp>
      <p:sp>
        <p:nvSpPr>
          <p:cNvPr id="36" name="PlaceHolder 6"/>
          <p:cNvSpPr>
            <a:spLocks noGrp="1"/>
          </p:cNvSpPr>
          <p:nvPr>
            <p:ph type="body"/>
          </p:nvPr>
        </p:nvSpPr>
        <p:spPr>
          <a:xfrm>
            <a:off x="3239640" y="3682080"/>
            <a:ext cx="2649600" cy="1896840"/>
          </a:xfrm>
          <a:prstGeom prst="rect">
            <a:avLst/>
          </a:prstGeom>
        </p:spPr>
        <p:txBody>
          <a:bodyPr/>
          <a:lstStyle/>
          <a:p>
            <a:endParaRPr lang="en-GB"/>
          </a:p>
        </p:txBody>
      </p:sp>
      <p:sp>
        <p:nvSpPr>
          <p:cNvPr id="37" name="PlaceHolder 7"/>
          <p:cNvSpPr>
            <a:spLocks noGrp="1"/>
          </p:cNvSpPr>
          <p:nvPr>
            <p:ph type="body"/>
          </p:nvPr>
        </p:nvSpPr>
        <p:spPr>
          <a:xfrm>
            <a:off x="6022080" y="3682080"/>
            <a:ext cx="2649600" cy="1896840"/>
          </a:xfrm>
          <a:prstGeom prst="rect">
            <a:avLst/>
          </a:prstGeom>
        </p:spPr>
        <p:txBody>
          <a:bodyPr/>
          <a:lstStyle/>
          <a:p>
            <a:endParaRPr lang="en-GB"/>
          </a:p>
        </p:txBody>
      </p:sp>
    </p:spTree>
    <p:extLst>
      <p:ext uri="{BB962C8B-B14F-4D97-AF65-F5344CB8AC3E}">
        <p14:creationId xmlns:p14="http://schemas.microsoft.com/office/powerpoint/2010/main" val="421094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C6520D-DAC6-8ED6-D074-A3D94F3A6795}"/>
              </a:ext>
            </a:extLst>
          </p:cNvPr>
          <p:cNvSpPr>
            <a:spLocks noGrp="1" noChangeArrowheads="1"/>
          </p:cNvSpPr>
          <p:nvPr>
            <p:ph type="sldNum" idx="10"/>
          </p:nvPr>
        </p:nvSpPr>
        <p:spPr>
          <a:ln/>
        </p:spPr>
        <p:txBody>
          <a:bodyPr/>
          <a:lstStyle>
            <a:lvl1pPr>
              <a:defRPr/>
            </a:lvl1pPr>
          </a:lstStyle>
          <a:p>
            <a:pPr>
              <a:defRPr/>
            </a:pPr>
            <a:fld id="{DA02124D-05F8-457D-9B8B-B25163040663}" type="slidenum">
              <a:rPr lang="en-GB" altLang="nl-NL"/>
              <a:pPr>
                <a:defRPr/>
              </a:pPr>
              <a:t>‹#›</a:t>
            </a:fld>
            <a:endParaRPr lang="en-GB" altLang="nl-NL"/>
          </a:p>
        </p:txBody>
      </p:sp>
    </p:spTree>
    <p:extLst>
      <p:ext uri="{BB962C8B-B14F-4D97-AF65-F5344CB8AC3E}">
        <p14:creationId xmlns:p14="http://schemas.microsoft.com/office/powerpoint/2010/main" val="41181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73238"/>
            <a:ext cx="3806825"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773238"/>
            <a:ext cx="3806825"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5834B0-7E7C-5092-B8B3-5F5DBEA3ABBD}"/>
              </a:ext>
            </a:extLst>
          </p:cNvPr>
          <p:cNvSpPr>
            <a:spLocks noGrp="1" noChangeArrowheads="1"/>
          </p:cNvSpPr>
          <p:nvPr>
            <p:ph type="sldNum" idx="10"/>
          </p:nvPr>
        </p:nvSpPr>
        <p:spPr>
          <a:ln/>
        </p:spPr>
        <p:txBody>
          <a:bodyPr/>
          <a:lstStyle>
            <a:lvl1pPr>
              <a:defRPr/>
            </a:lvl1pPr>
          </a:lstStyle>
          <a:p>
            <a:pPr>
              <a:defRPr/>
            </a:pPr>
            <a:fld id="{E0FB6645-8348-4DB1-AD86-D43A0EAD86BF}" type="slidenum">
              <a:rPr lang="en-GB" altLang="nl-NL"/>
              <a:pPr>
                <a:defRPr/>
              </a:pPr>
              <a:t>‹#›</a:t>
            </a:fld>
            <a:endParaRPr lang="en-GB" altLang="nl-NL"/>
          </a:p>
        </p:txBody>
      </p:sp>
    </p:spTree>
    <p:extLst>
      <p:ext uri="{BB962C8B-B14F-4D97-AF65-F5344CB8AC3E}">
        <p14:creationId xmlns:p14="http://schemas.microsoft.com/office/powerpoint/2010/main" val="104837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8577A20-2C9F-1ACB-D643-58CCD32F81BE}"/>
              </a:ext>
            </a:extLst>
          </p:cNvPr>
          <p:cNvSpPr>
            <a:spLocks noGrp="1" noChangeArrowheads="1"/>
          </p:cNvSpPr>
          <p:nvPr>
            <p:ph type="sldNum" idx="10"/>
          </p:nvPr>
        </p:nvSpPr>
        <p:spPr>
          <a:ln/>
        </p:spPr>
        <p:txBody>
          <a:bodyPr/>
          <a:lstStyle>
            <a:lvl1pPr>
              <a:defRPr/>
            </a:lvl1pPr>
          </a:lstStyle>
          <a:p>
            <a:pPr>
              <a:defRPr/>
            </a:pPr>
            <a:fld id="{20E4F4D0-DDFA-4A19-9274-EFEC638B426C}" type="slidenum">
              <a:rPr lang="en-GB" altLang="nl-NL"/>
              <a:pPr>
                <a:defRPr/>
              </a:pPr>
              <a:t>‹#›</a:t>
            </a:fld>
            <a:endParaRPr lang="en-GB" altLang="nl-NL"/>
          </a:p>
        </p:txBody>
      </p:sp>
    </p:spTree>
    <p:extLst>
      <p:ext uri="{BB962C8B-B14F-4D97-AF65-F5344CB8AC3E}">
        <p14:creationId xmlns:p14="http://schemas.microsoft.com/office/powerpoint/2010/main" val="238461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8795" y="332656"/>
            <a:ext cx="7766050" cy="936104"/>
          </a:xfrm>
        </p:spPr>
        <p:txBody>
          <a:bodyPr/>
          <a:lstStyle/>
          <a:p>
            <a:r>
              <a:rPr lang="en-US"/>
              <a:t>Click to edit Master title style</a:t>
            </a:r>
          </a:p>
        </p:txBody>
      </p:sp>
      <p:sp>
        <p:nvSpPr>
          <p:cNvPr id="3" name="Rectangle 4">
            <a:extLst>
              <a:ext uri="{FF2B5EF4-FFF2-40B4-BE49-F238E27FC236}">
                <a16:creationId xmlns:a16="http://schemas.microsoft.com/office/drawing/2014/main" id="{94610D17-25E8-024E-E5B7-80C5C88BA220}"/>
              </a:ext>
            </a:extLst>
          </p:cNvPr>
          <p:cNvSpPr>
            <a:spLocks noGrp="1" noChangeArrowheads="1"/>
          </p:cNvSpPr>
          <p:nvPr>
            <p:ph type="sldNum" idx="10"/>
          </p:nvPr>
        </p:nvSpPr>
        <p:spPr>
          <a:ln/>
        </p:spPr>
        <p:txBody>
          <a:bodyPr/>
          <a:lstStyle>
            <a:lvl1pPr>
              <a:defRPr/>
            </a:lvl1pPr>
          </a:lstStyle>
          <a:p>
            <a:pPr>
              <a:defRPr/>
            </a:pPr>
            <a:fld id="{8F7E0066-AFEF-4C90-A39E-6941EA84EBE7}" type="slidenum">
              <a:rPr lang="en-GB" altLang="nl-NL"/>
              <a:pPr>
                <a:defRPr/>
              </a:pPr>
              <a:t>‹#›</a:t>
            </a:fld>
            <a:endParaRPr lang="en-GB" altLang="nl-NL"/>
          </a:p>
        </p:txBody>
      </p:sp>
    </p:spTree>
    <p:extLst>
      <p:ext uri="{BB962C8B-B14F-4D97-AF65-F5344CB8AC3E}">
        <p14:creationId xmlns:p14="http://schemas.microsoft.com/office/powerpoint/2010/main" val="143711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26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a:lstStyle/>
          <a:p>
            <a:endParaRPr lang="en-GB"/>
          </a:p>
        </p:txBody>
      </p:sp>
      <p:sp>
        <p:nvSpPr>
          <p:cNvPr id="3" name="PlaceHolder 2"/>
          <p:cNvSpPr>
            <a:spLocks noGrp="1"/>
          </p:cNvSpPr>
          <p:nvPr>
            <p:ph type="subTitle"/>
          </p:nvPr>
        </p:nvSpPr>
        <p:spPr>
          <a:xfrm>
            <a:off x="457200" y="1604520"/>
            <a:ext cx="8229240" cy="3977280"/>
          </a:xfrm>
          <a:prstGeom prst="rect">
            <a:avLst/>
          </a:prstGeom>
        </p:spPr>
        <p:txBody>
          <a:bodyPr anchor="ctr">
            <a:noAutofit/>
          </a:bodyPr>
          <a:lstStyle/>
          <a:p>
            <a:endParaRPr lang="en-GB"/>
          </a:p>
        </p:txBody>
      </p:sp>
    </p:spTree>
    <p:extLst>
      <p:ext uri="{BB962C8B-B14F-4D97-AF65-F5344CB8AC3E}">
        <p14:creationId xmlns:p14="http://schemas.microsoft.com/office/powerpoint/2010/main" val="334361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a:lstStyle/>
          <a:p>
            <a:endParaRPr lang="en-GB"/>
          </a:p>
        </p:txBody>
      </p:sp>
      <p:sp>
        <p:nvSpPr>
          <p:cNvPr id="5" name="PlaceHolder 2"/>
          <p:cNvSpPr>
            <a:spLocks noGrp="1"/>
          </p:cNvSpPr>
          <p:nvPr>
            <p:ph type="body"/>
          </p:nvPr>
        </p:nvSpPr>
        <p:spPr>
          <a:xfrm>
            <a:off x="457200" y="1604520"/>
            <a:ext cx="8229240" cy="3977280"/>
          </a:xfrm>
          <a:prstGeom prst="rect">
            <a:avLst/>
          </a:prstGeom>
        </p:spPr>
        <p:txBody>
          <a:bodyPr/>
          <a:lstStyle/>
          <a:p>
            <a:endParaRPr lang="en-GB"/>
          </a:p>
        </p:txBody>
      </p:sp>
    </p:spTree>
    <p:extLst>
      <p:ext uri="{BB962C8B-B14F-4D97-AF65-F5344CB8AC3E}">
        <p14:creationId xmlns:p14="http://schemas.microsoft.com/office/powerpoint/2010/main" val="21662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a:lstStyle/>
          <a:p>
            <a:endParaRPr lang="en-GB"/>
          </a:p>
        </p:txBody>
      </p:sp>
      <p:sp>
        <p:nvSpPr>
          <p:cNvPr id="7" name="PlaceHolder 2"/>
          <p:cNvSpPr>
            <a:spLocks noGrp="1"/>
          </p:cNvSpPr>
          <p:nvPr>
            <p:ph type="body"/>
          </p:nvPr>
        </p:nvSpPr>
        <p:spPr>
          <a:xfrm>
            <a:off x="457200" y="1604520"/>
            <a:ext cx="4015800" cy="3977280"/>
          </a:xfrm>
          <a:prstGeom prst="rect">
            <a:avLst/>
          </a:prstGeom>
        </p:spPr>
        <p:txBody>
          <a:bodyPr/>
          <a:lstStyle/>
          <a:p>
            <a:endParaRPr lang="en-GB"/>
          </a:p>
        </p:txBody>
      </p:sp>
      <p:sp>
        <p:nvSpPr>
          <p:cNvPr id="8" name="PlaceHolder 3"/>
          <p:cNvSpPr>
            <a:spLocks noGrp="1"/>
          </p:cNvSpPr>
          <p:nvPr>
            <p:ph type="body"/>
          </p:nvPr>
        </p:nvSpPr>
        <p:spPr>
          <a:xfrm>
            <a:off x="4674240" y="1604520"/>
            <a:ext cx="4015800" cy="3977280"/>
          </a:xfrm>
          <a:prstGeom prst="rect">
            <a:avLst/>
          </a:prstGeom>
        </p:spPr>
        <p:txBody>
          <a:bodyPr/>
          <a:lstStyle/>
          <a:p>
            <a:endParaRPr lang="en-GB"/>
          </a:p>
        </p:txBody>
      </p:sp>
    </p:spTree>
    <p:extLst>
      <p:ext uri="{BB962C8B-B14F-4D97-AF65-F5344CB8AC3E}">
        <p14:creationId xmlns:p14="http://schemas.microsoft.com/office/powerpoint/2010/main" val="4226733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9B3F094-90E2-C2D1-A9B8-20A7DCBE7998}"/>
              </a:ext>
            </a:extLst>
          </p:cNvPr>
          <p:cNvSpPr>
            <a:spLocks noGrp="1" noChangeArrowheads="1"/>
          </p:cNvSpPr>
          <p:nvPr>
            <p:ph type="title"/>
          </p:nvPr>
        </p:nvSpPr>
        <p:spPr bwMode="auto">
          <a:xfrm>
            <a:off x="714375" y="266700"/>
            <a:ext cx="77660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nl-NL"/>
              <a:t>Click to edit the title text format</a:t>
            </a:r>
          </a:p>
        </p:txBody>
      </p:sp>
      <p:sp>
        <p:nvSpPr>
          <p:cNvPr id="1027" name="Rectangle 2">
            <a:extLst>
              <a:ext uri="{FF2B5EF4-FFF2-40B4-BE49-F238E27FC236}">
                <a16:creationId xmlns:a16="http://schemas.microsoft.com/office/drawing/2014/main" id="{1DF2A4F9-B5B4-5707-21CA-E79D03A8B51E}"/>
              </a:ext>
            </a:extLst>
          </p:cNvPr>
          <p:cNvSpPr>
            <a:spLocks noGrp="1" noChangeArrowheads="1"/>
          </p:cNvSpPr>
          <p:nvPr>
            <p:ph type="body" idx="1"/>
          </p:nvPr>
        </p:nvSpPr>
        <p:spPr bwMode="auto">
          <a:xfrm>
            <a:off x="714375" y="1044575"/>
            <a:ext cx="776605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nl-NL"/>
              <a:t>Click to edit the outline text format</a:t>
            </a:r>
          </a:p>
          <a:p>
            <a:pPr lvl="1"/>
            <a:r>
              <a:rPr lang="en-GB" altLang="nl-NL"/>
              <a:t>Second Outline Level</a:t>
            </a:r>
          </a:p>
          <a:p>
            <a:pPr lvl="2"/>
            <a:r>
              <a:rPr lang="en-GB" altLang="nl-NL"/>
              <a:t>Third Outline Level</a:t>
            </a:r>
          </a:p>
          <a:p>
            <a:pPr lvl="3"/>
            <a:r>
              <a:rPr lang="en-GB" altLang="nl-NL"/>
              <a:t>Fourth Outline Level</a:t>
            </a:r>
          </a:p>
          <a:p>
            <a:pPr lvl="4"/>
            <a:r>
              <a:rPr lang="en-GB" altLang="nl-NL"/>
              <a:t>Fifth Outline Level</a:t>
            </a:r>
          </a:p>
          <a:p>
            <a:pPr lvl="4"/>
            <a:r>
              <a:rPr lang="en-GB" altLang="nl-NL"/>
              <a:t>Sixth Outline Level</a:t>
            </a:r>
          </a:p>
          <a:p>
            <a:pPr lvl="4"/>
            <a:r>
              <a:rPr lang="en-GB" altLang="nl-NL"/>
              <a:t>Seventh Outline Level</a:t>
            </a:r>
          </a:p>
          <a:p>
            <a:pPr lvl="4"/>
            <a:r>
              <a:rPr lang="en-GB" altLang="nl-NL"/>
              <a:t>Eighth Outline Level</a:t>
            </a:r>
          </a:p>
          <a:p>
            <a:pPr lvl="4"/>
            <a:r>
              <a:rPr lang="en-GB" altLang="nl-NL"/>
              <a:t>Ninth Outline Level</a:t>
            </a:r>
          </a:p>
        </p:txBody>
      </p:sp>
      <p:sp>
        <p:nvSpPr>
          <p:cNvPr id="1028" name="Text Box 3">
            <a:extLst>
              <a:ext uri="{FF2B5EF4-FFF2-40B4-BE49-F238E27FC236}">
                <a16:creationId xmlns:a16="http://schemas.microsoft.com/office/drawing/2014/main" id="{D9DF08A1-0945-086D-E17D-A6CB55DA62D1}"/>
              </a:ext>
            </a:extLst>
          </p:cNvPr>
          <p:cNvSpPr txBox="1">
            <a:spLocks noChangeArrowheads="1"/>
          </p:cNvSpPr>
          <p:nvPr/>
        </p:nvSpPr>
        <p:spPr bwMode="auto">
          <a:xfrm>
            <a:off x="2627313" y="6237288"/>
            <a:ext cx="396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42B2E369-E4BD-F71E-FB27-7570A3434E05}"/>
              </a:ext>
            </a:extLst>
          </p:cNvPr>
          <p:cNvSpPr>
            <a:spLocks noGrp="1" noChangeArrowheads="1"/>
          </p:cNvSpPr>
          <p:nvPr>
            <p:ph type="sldNum"/>
          </p:nvPr>
        </p:nvSpPr>
        <p:spPr bwMode="auto">
          <a:xfrm>
            <a:off x="6553200" y="6248400"/>
            <a:ext cx="1898650"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400">
                <a:solidFill>
                  <a:srgbClr val="000000"/>
                </a:solidFill>
                <a:latin typeface="Arial Rounded MT Bold" panose="020F0704030504030204" pitchFamily="34" charset="0"/>
                <a:cs typeface="Arial" panose="020B0604020202020204" pitchFamily="34" charset="0"/>
              </a:defRPr>
            </a:lvl1pPr>
          </a:lstStyle>
          <a:p>
            <a:pPr>
              <a:defRPr/>
            </a:pPr>
            <a:fld id="{5F10069B-7790-416C-8352-2646543239DF}" type="slidenum">
              <a:rPr lang="en-GB" altLang="nl-NL"/>
              <a:pPr>
                <a:defRPr/>
              </a:pPr>
              <a:t>‹#›</a:t>
            </a:fld>
            <a:endParaRPr lang="en-GB" altLang="nl-NL"/>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ftr="0" dt="0"/>
  <p:txStyles>
    <p:titleStyle>
      <a:lvl1pPr algn="ctr" defTabSz="457200" rtl="0" eaLnBrk="0" fontAlgn="base" hangingPunct="0">
        <a:lnSpc>
          <a:spcPct val="134000"/>
        </a:lnSpc>
        <a:spcBef>
          <a:spcPct val="0"/>
        </a:spcBef>
        <a:spcAft>
          <a:spcPct val="0"/>
        </a:spcAft>
        <a:buClr>
          <a:srgbClr val="000000"/>
        </a:buClr>
        <a:buSzPct val="100000"/>
        <a:buFont typeface="Times New Roman" panose="02020603050405020304" pitchFamily="18" charset="0"/>
        <a:defRPr sz="2800">
          <a:solidFill>
            <a:srgbClr val="FF0000"/>
          </a:solidFill>
          <a:latin typeface="Arial Rounded MT Bold" panose="020F0704030504030204" pitchFamily="34" charset="0"/>
          <a:ea typeface="+mj-ea"/>
          <a:cs typeface="+mj-cs"/>
        </a:defRPr>
      </a:lvl1pPr>
      <a:lvl2pPr algn="ctr" defTabSz="457200" rtl="0" eaLnBrk="0" fontAlgn="base" hangingPunct="0">
        <a:lnSpc>
          <a:spcPct val="134000"/>
        </a:lnSpc>
        <a:spcBef>
          <a:spcPct val="0"/>
        </a:spcBef>
        <a:spcAft>
          <a:spcPct val="0"/>
        </a:spcAft>
        <a:buClr>
          <a:srgbClr val="000000"/>
        </a:buClr>
        <a:buSzPct val="100000"/>
        <a:buFont typeface="Times New Roman" panose="02020603050405020304" pitchFamily="18" charset="0"/>
        <a:defRPr sz="2800">
          <a:solidFill>
            <a:srgbClr val="FF0000"/>
          </a:solidFill>
          <a:latin typeface="Arial Rounded MT Bold" panose="020F0704030504030204" pitchFamily="34" charset="0"/>
          <a:cs typeface="Times New Roman" pitchFamily="16" charset="0"/>
        </a:defRPr>
      </a:lvl2pPr>
      <a:lvl3pPr algn="ctr" defTabSz="457200" rtl="0" eaLnBrk="0" fontAlgn="base" hangingPunct="0">
        <a:lnSpc>
          <a:spcPct val="134000"/>
        </a:lnSpc>
        <a:spcBef>
          <a:spcPct val="0"/>
        </a:spcBef>
        <a:spcAft>
          <a:spcPct val="0"/>
        </a:spcAft>
        <a:buClr>
          <a:srgbClr val="000000"/>
        </a:buClr>
        <a:buSzPct val="100000"/>
        <a:buFont typeface="Times New Roman" panose="02020603050405020304" pitchFamily="18" charset="0"/>
        <a:defRPr sz="2800">
          <a:solidFill>
            <a:srgbClr val="FF0000"/>
          </a:solidFill>
          <a:latin typeface="Arial Rounded MT Bold" panose="020F0704030504030204" pitchFamily="34" charset="0"/>
          <a:cs typeface="Times New Roman" pitchFamily="16" charset="0"/>
        </a:defRPr>
      </a:lvl3pPr>
      <a:lvl4pPr algn="ctr" defTabSz="457200" rtl="0" eaLnBrk="0" fontAlgn="base" hangingPunct="0">
        <a:lnSpc>
          <a:spcPct val="134000"/>
        </a:lnSpc>
        <a:spcBef>
          <a:spcPct val="0"/>
        </a:spcBef>
        <a:spcAft>
          <a:spcPct val="0"/>
        </a:spcAft>
        <a:buClr>
          <a:srgbClr val="000000"/>
        </a:buClr>
        <a:buSzPct val="100000"/>
        <a:buFont typeface="Times New Roman" panose="02020603050405020304" pitchFamily="18" charset="0"/>
        <a:defRPr sz="2800">
          <a:solidFill>
            <a:srgbClr val="FF0000"/>
          </a:solidFill>
          <a:latin typeface="Arial Rounded MT Bold" panose="020F0704030504030204" pitchFamily="34" charset="0"/>
          <a:cs typeface="Times New Roman" pitchFamily="16" charset="0"/>
        </a:defRPr>
      </a:lvl4pPr>
      <a:lvl5pPr algn="ctr" defTabSz="457200" rtl="0" eaLnBrk="0" fontAlgn="base" hangingPunct="0">
        <a:lnSpc>
          <a:spcPct val="134000"/>
        </a:lnSpc>
        <a:spcBef>
          <a:spcPct val="0"/>
        </a:spcBef>
        <a:spcAft>
          <a:spcPct val="0"/>
        </a:spcAft>
        <a:buClr>
          <a:srgbClr val="000000"/>
        </a:buClr>
        <a:buSzPct val="100000"/>
        <a:buFont typeface="Times New Roman" panose="02020603050405020304" pitchFamily="18" charset="0"/>
        <a:defRPr sz="2800">
          <a:solidFill>
            <a:srgbClr val="FF0000"/>
          </a:solidFill>
          <a:latin typeface="Arial Rounded MT Bold" panose="020F0704030504030204" pitchFamily="34" charset="0"/>
          <a:cs typeface="Times New Roman" pitchFamily="16" charset="0"/>
        </a:defRPr>
      </a:lvl5pPr>
      <a:lvl6pPr marL="2514600" indent="-228600" algn="ctr" defTabSz="457200" rtl="0" fontAlgn="base">
        <a:lnSpc>
          <a:spcPct val="134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57200" rtl="0" fontAlgn="base">
        <a:lnSpc>
          <a:spcPct val="134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57200" rtl="0" fontAlgn="base">
        <a:lnSpc>
          <a:spcPct val="134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57200" rtl="0" fontAlgn="base">
        <a:lnSpc>
          <a:spcPct val="134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p:titleStyle>
    <p:bodyStyle>
      <a:lvl1pPr marL="342900" indent="-342900" algn="l" defTabSz="457200" rtl="0" eaLnBrk="0" fontAlgn="base" hangingPunct="0">
        <a:lnSpc>
          <a:spcPct val="134000"/>
        </a:lnSpc>
        <a:spcBef>
          <a:spcPts val="600"/>
        </a:spcBef>
        <a:spcAft>
          <a:spcPct val="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1pPr>
      <a:lvl2pPr marL="742950" indent="-285750" algn="l" defTabSz="457200" rtl="0" eaLnBrk="0" fontAlgn="base" hangingPunct="0">
        <a:lnSpc>
          <a:spcPct val="134000"/>
        </a:lnSpc>
        <a:spcBef>
          <a:spcPts val="600"/>
        </a:spcBef>
        <a:spcAft>
          <a:spcPct val="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cs typeface="+mn-cs"/>
        </a:defRPr>
      </a:lvl2pPr>
      <a:lvl3pPr marL="1143000" indent="-228600" algn="l" defTabSz="457200" rtl="0" eaLnBrk="0" fontAlgn="base" hangingPunct="0">
        <a:lnSpc>
          <a:spcPct val="134000"/>
        </a:lnSpc>
        <a:spcBef>
          <a:spcPts val="600"/>
        </a:spcBef>
        <a:spcAft>
          <a:spcPct val="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cs typeface="+mn-cs"/>
        </a:defRPr>
      </a:lvl3pPr>
      <a:lvl4pPr marL="1600200" indent="-228600" algn="l" defTabSz="457200" rtl="0" eaLnBrk="0" fontAlgn="base" hangingPunct="0">
        <a:lnSpc>
          <a:spcPct val="134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cs typeface="+mn-cs"/>
        </a:defRPr>
      </a:lvl4pPr>
      <a:lvl5pPr marL="2057400" indent="-228600" algn="l" defTabSz="457200" rtl="0" eaLnBrk="0" fontAlgn="base" hangingPunct="0">
        <a:lnSpc>
          <a:spcPct val="134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cs typeface="+mn-cs"/>
        </a:defRPr>
      </a:lvl5pPr>
      <a:lvl6pPr marL="2514600" indent="-228600" algn="l" defTabSz="457200" rtl="0" fontAlgn="base">
        <a:lnSpc>
          <a:spcPct val="134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134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134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134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PlaceHolder 1">
            <a:extLst>
              <a:ext uri="{FF2B5EF4-FFF2-40B4-BE49-F238E27FC236}">
                <a16:creationId xmlns:a16="http://schemas.microsoft.com/office/drawing/2014/main" id="{9871BCFE-6F55-B4CA-FEBB-9698725A1033}"/>
              </a:ext>
            </a:extLst>
          </p:cNvPr>
          <p:cNvSpPr>
            <a:spLocks noGrp="1" noChangeArrowheads="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 name="PlaceHolder 2">
            <a:extLst>
              <a:ext uri="{FF2B5EF4-FFF2-40B4-BE49-F238E27FC236}">
                <a16:creationId xmlns:a16="http://schemas.microsoft.com/office/drawing/2014/main" id="{6842AA5F-A39B-EB5E-B4C7-2F80619B4949}"/>
              </a:ext>
            </a:extLst>
          </p:cNvPr>
          <p:cNvSpPr>
            <a:spLocks noGrp="1"/>
          </p:cNvSpPr>
          <p:nvPr>
            <p:ph type="body"/>
          </p:nvPr>
        </p:nvSpPr>
        <p:spPr>
          <a:xfrm>
            <a:off x="457200" y="1604963"/>
            <a:ext cx="8229600" cy="3976687"/>
          </a:xfrm>
          <a:prstGeom prst="rect">
            <a:avLst/>
          </a:prstGeom>
        </p:spPr>
        <p:txBody>
          <a:bodyPr lIns="0" tIns="0" rIns="0" bIns="0">
            <a:normAutofit/>
          </a:bodyPr>
          <a:lstStyle/>
          <a:p>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5"/>
            <a:r>
              <a:rPr lang="en-GB"/>
              <a:t>Sixth Outline Level</a:t>
            </a:r>
          </a:p>
          <a:p>
            <a:pPr lvl="6"/>
            <a:r>
              <a:rPr lang="en-GB"/>
              <a:t>Seventh Outline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src-blog.microsoft.com/2019/07/16/a-proactive-approach-to-more-secure-cod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hyperlink" Target="https://www.chromium.org/Home/chromium-security/memory-safety"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ustomXml" Target="../ink/ink7.xml"/><Relationship Id="rId5" Type="http://schemas.openxmlformats.org/officeDocument/2006/relationships/image" Target="../media/image15.png"/><Relationship Id="rId4" Type="http://schemas.openxmlformats.org/officeDocument/2006/relationships/customXml" Target="../ink/ink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ustomXml" Target="../ink/ink9.xml"/><Relationship Id="rId5" Type="http://schemas.openxmlformats.org/officeDocument/2006/relationships/image" Target="../media/image16.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ustomXml" Target="../ink/ink13.xml"/><Relationship Id="rId5" Type="http://schemas.openxmlformats.org/officeDocument/2006/relationships/image" Target="../media/image19.png"/><Relationship Id="rId4" Type="http://schemas.openxmlformats.org/officeDocument/2006/relationships/customXml" Target="../ink/ink1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738E2992-842E-3ADB-E99C-7473808A5809}"/>
              </a:ext>
            </a:extLst>
          </p:cNvPr>
          <p:cNvSpPr>
            <a:spLocks noGrp="1" noChangeArrowheads="1"/>
          </p:cNvSpPr>
          <p:nvPr>
            <p:ph type="title"/>
          </p:nvPr>
        </p:nvSpPr>
        <p:spPr>
          <a:xfrm>
            <a:off x="685800" y="1268413"/>
            <a:ext cx="7772400" cy="22447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000"/>
              <a:t>Software Security</a:t>
            </a:r>
            <a:br>
              <a:rPr lang="en-GB" altLang="nl-NL" sz="3200"/>
            </a:br>
            <a:r>
              <a:rPr lang="en-GB" altLang="nl-NL" sz="3200"/>
              <a:t>Memory corruption</a:t>
            </a:r>
            <a:br>
              <a:rPr lang="en-GB" altLang="nl-NL" sz="3200"/>
            </a:br>
            <a:r>
              <a:rPr lang="en-GB" altLang="nl-NL" sz="3200"/>
              <a:t> </a:t>
            </a:r>
            <a:br>
              <a:rPr lang="en-GB" altLang="nl-NL" sz="3200"/>
            </a:br>
            <a:r>
              <a:rPr lang="en-GB" altLang="nl-NL" sz="2400"/>
              <a:t>public enemy number 1</a:t>
            </a:r>
          </a:p>
        </p:txBody>
      </p:sp>
      <p:sp>
        <p:nvSpPr>
          <p:cNvPr id="5123" name="Rectangle 2">
            <a:extLst>
              <a:ext uri="{FF2B5EF4-FFF2-40B4-BE49-F238E27FC236}">
                <a16:creationId xmlns:a16="http://schemas.microsoft.com/office/drawing/2014/main" id="{3A3EC3B4-1C5B-E8FD-438E-A6D0203790D8}"/>
              </a:ext>
            </a:extLst>
          </p:cNvPr>
          <p:cNvSpPr>
            <a:spLocks noGrp="1" noChangeArrowheads="1"/>
          </p:cNvSpPr>
          <p:nvPr>
            <p:ph type="subTitle" idx="4294967295"/>
          </p:nvPr>
        </p:nvSpPr>
        <p:spPr>
          <a:xfrm>
            <a:off x="1295400" y="3505200"/>
            <a:ext cx="6400800" cy="2581275"/>
          </a:xfrm>
        </p:spPr>
        <p:txBody>
          <a:bodyPr/>
          <a:lstStyle/>
          <a:p>
            <a:pPr marL="0" indent="0" algn="ctr" eaLnBrk="1" hangingPunct="1">
              <a:lnSpc>
                <a:spcPct val="100000"/>
              </a:lnSpc>
              <a:spcBef>
                <a:spcPts val="7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2800">
                <a:solidFill>
                  <a:srgbClr val="009900"/>
                </a:solidFill>
              </a:rPr>
              <a:t>Erik Poll</a:t>
            </a:r>
          </a:p>
          <a:p>
            <a:pPr marL="0" indent="0" algn="ct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solidFill>
                  <a:srgbClr val="3333CC"/>
                </a:solidFill>
              </a:rPr>
              <a:t>Digital Security</a:t>
            </a:r>
          </a:p>
          <a:p>
            <a:pPr marL="0" indent="0" algn="ct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Radboud University Nijmegen</a:t>
            </a:r>
          </a:p>
          <a:p>
            <a:pPr marL="0" indent="0" algn="ctr" eaLnBrk="1" hangingPunct="1">
              <a:lnSpc>
                <a:spcPct val="100000"/>
              </a:lnSpc>
              <a:spcBef>
                <a:spcPts val="4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600"/>
          </a:p>
          <a:p>
            <a:pPr marL="0" indent="0" algn="ct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a:p>
            <a:pPr marL="0" indent="0" algn="ct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descr=" 11266">
            <a:extLst>
              <a:ext uri="{FF2B5EF4-FFF2-40B4-BE49-F238E27FC236}">
                <a16:creationId xmlns:a16="http://schemas.microsoft.com/office/drawing/2014/main" id="{EE275284-5C0B-9975-274D-7EDF7DB31F0A}"/>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Essence of the problem</a:t>
            </a:r>
          </a:p>
        </p:txBody>
      </p:sp>
      <p:sp>
        <p:nvSpPr>
          <p:cNvPr id="4098" name="Rectangle 2" descr=" 4098">
            <a:extLst>
              <a:ext uri="{FF2B5EF4-FFF2-40B4-BE49-F238E27FC236}">
                <a16:creationId xmlns:a16="http://schemas.microsoft.com/office/drawing/2014/main" id="{07394AC1-98FB-B641-ECB8-18C3BB437A24}"/>
              </a:ext>
            </a:extLst>
          </p:cNvPr>
          <p:cNvSpPr>
            <a:spLocks noGrp="1" noChangeArrowheads="1"/>
          </p:cNvSpPr>
          <p:nvPr>
            <p:ph idx="1"/>
          </p:nvPr>
        </p:nvSpPr>
        <p:spPr>
          <a:xfrm>
            <a:off x="714375" y="1044575"/>
            <a:ext cx="7766050" cy="5203825"/>
          </a:xfrm>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What does the C program below do?</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sz="1800" dirty="0"/>
          </a:p>
          <a:p>
            <a:pPr lvl="1"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8000"/>
                </a:solidFill>
                <a:latin typeface="Courier New" panose="02070309020205020404" pitchFamily="49" charset="0"/>
                <a:cs typeface="Courier New" panose="02070309020205020404" pitchFamily="49" charset="0"/>
              </a:rPr>
              <a:t>char buffer[4];</a:t>
            </a:r>
          </a:p>
          <a:p>
            <a:pPr lvl="1"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8000"/>
                </a:solidFill>
                <a:latin typeface="Courier New" panose="02070309020205020404" pitchFamily="49" charset="0"/>
                <a:cs typeface="Courier New" panose="02070309020205020404" pitchFamily="49" charset="0"/>
              </a:rPr>
              <a:t>buffer[4] = 'a';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8000"/>
                </a:solidFill>
                <a:latin typeface="Courier New" panose="02070309020205020404" pitchFamily="49" charset="0"/>
                <a:cs typeface="Courier New" panose="02070309020205020404" pitchFamily="49" charset="0"/>
              </a:rPr>
              <a:t>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dirty="0">
                <a:solidFill>
                  <a:schemeClr val="tx1">
                    <a:lumMod val="100000"/>
                  </a:schemeClr>
                </a:solidFill>
              </a:rPr>
              <a:t>We don’t know!</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solidFill>
                <a:schemeClr val="tx1"/>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dirty="0">
                <a:solidFill>
                  <a:schemeClr val="tx1">
                    <a:lumMod val="100000"/>
                  </a:schemeClr>
                </a:solidFill>
              </a:rPr>
              <a:t>This is defined to be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i="1" dirty="0">
              <a:solidFill>
                <a:schemeClr val="tx1"/>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i="1" dirty="0">
                <a:solidFill>
                  <a:schemeClr val="tx1">
                    <a:lumMod val="100000"/>
                  </a:schemeClr>
                </a:solidFill>
              </a:rPr>
              <a:t>ANYTHING </a:t>
            </a:r>
            <a:r>
              <a:rPr lang="en-GB" altLang="nl-NL" dirty="0">
                <a:solidFill>
                  <a:schemeClr val="tx1">
                    <a:lumMod val="100000"/>
                  </a:schemeClr>
                </a:solidFill>
              </a:rPr>
              <a:t>can happen</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p:txBody>
      </p:sp>
      <p:pic>
        <p:nvPicPr>
          <p:cNvPr id="16389" name="Picture 1" descr=" 9221">
            <a:extLst>
              <a:ext uri="{FF2B5EF4-FFF2-40B4-BE49-F238E27FC236}">
                <a16:creationId xmlns:a16="http://schemas.microsoft.com/office/drawing/2014/main" id="{90440496-DBBF-882E-00FA-6A3B763E7B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636963"/>
            <a:ext cx="19986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1">
            <a:extLst>
              <a:ext uri="{FF2B5EF4-FFF2-40B4-BE49-F238E27FC236}">
                <a16:creationId xmlns:a16="http://schemas.microsoft.com/office/drawing/2014/main" id="{D55949AD-382F-B415-8640-91E6CACE17A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0B214D0-1C6D-463A-8DDE-E6F541F14F7D}" type="slidenum">
              <a:rPr lang="en-GB" altLang="nl-NL" smtClean="0"/>
              <a:pPr/>
              <a:t>10</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Tijdelijke aanduiding voor inhoud 4">
            <a:extLst>
              <a:ext uri="{FF2B5EF4-FFF2-40B4-BE49-F238E27FC236}">
                <a16:creationId xmlns:a16="http://schemas.microsoft.com/office/drawing/2014/main" id="{D98115E1-8D4C-CED7-11D9-7BDCE84829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25538"/>
            <a:ext cx="8885238" cy="4997450"/>
          </a:xfrm>
        </p:spPr>
      </p:pic>
      <p:sp>
        <p:nvSpPr>
          <p:cNvPr id="21507" name="Titel 1">
            <a:extLst>
              <a:ext uri="{FF2B5EF4-FFF2-40B4-BE49-F238E27FC236}">
                <a16:creationId xmlns:a16="http://schemas.microsoft.com/office/drawing/2014/main" id="{197140CA-9F4F-CBE8-5C17-1C99ED9577E2}"/>
              </a:ext>
            </a:extLst>
          </p:cNvPr>
          <p:cNvSpPr>
            <a:spLocks noGrp="1" noChangeArrowheads="1"/>
          </p:cNvSpPr>
          <p:nvPr>
            <p:ph type="title"/>
          </p:nvPr>
        </p:nvSpPr>
        <p:spPr>
          <a:xfrm>
            <a:off x="720725" y="200025"/>
            <a:ext cx="7766050" cy="766763"/>
          </a:xfrm>
        </p:spPr>
        <p:txBody>
          <a:bodyPr/>
          <a:lstStyle/>
          <a:p>
            <a:r>
              <a:rPr lang="en-GB" altLang="en-US" sz="4000" baseline="-25000">
                <a:latin typeface="Pieces NFI" panose="02000000000000000000" pitchFamily="2" charset="0"/>
              </a:rPr>
              <a:t>undefined</a:t>
            </a:r>
            <a:r>
              <a:rPr lang="en-GB" altLang="en-US" sz="2400"/>
              <a:t> behaviour: </a:t>
            </a:r>
            <a:r>
              <a:rPr lang="en-GB" altLang="en-US" sz="3200" b="1" i="1" u="sng"/>
              <a:t>anything</a:t>
            </a:r>
            <a:r>
              <a:rPr lang="en-GB" altLang="en-US" sz="2400"/>
              <a:t>  can happen</a:t>
            </a:r>
          </a:p>
        </p:txBody>
      </p:sp>
      <p:sp>
        <p:nvSpPr>
          <p:cNvPr id="21508" name="Tijdelijke aanduiding voor dianummer 3">
            <a:extLst>
              <a:ext uri="{FF2B5EF4-FFF2-40B4-BE49-F238E27FC236}">
                <a16:creationId xmlns:a16="http://schemas.microsoft.com/office/drawing/2014/main" id="{80B6E5FB-DCE1-F23C-43B3-975ADDBE9E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altLang="nl-NL"/>
              <a:t>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Tijdelijke aanduiding voor inhoud 4">
            <a:extLst>
              <a:ext uri="{FF2B5EF4-FFF2-40B4-BE49-F238E27FC236}">
                <a16:creationId xmlns:a16="http://schemas.microsoft.com/office/drawing/2014/main" id="{7628E1F4-4DE7-9878-5D40-305ED6ECBD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346200"/>
            <a:ext cx="8510587" cy="4930775"/>
          </a:xfrm>
        </p:spPr>
      </p:pic>
      <p:sp>
        <p:nvSpPr>
          <p:cNvPr id="22531" name="Tijdelijke aanduiding voor dianummer 3">
            <a:extLst>
              <a:ext uri="{FF2B5EF4-FFF2-40B4-BE49-F238E27FC236}">
                <a16:creationId xmlns:a16="http://schemas.microsoft.com/office/drawing/2014/main" id="{E467D2FF-EE73-73F2-3E9F-533DB7C860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GB" altLang="nl-NL"/>
              <a:t>7</a:t>
            </a:r>
          </a:p>
        </p:txBody>
      </p:sp>
      <p:sp>
        <p:nvSpPr>
          <p:cNvPr id="22532" name="Titel 1">
            <a:extLst>
              <a:ext uri="{FF2B5EF4-FFF2-40B4-BE49-F238E27FC236}">
                <a16:creationId xmlns:a16="http://schemas.microsoft.com/office/drawing/2014/main" id="{44E32464-4011-F8B8-9175-B1097EDE0EE2}"/>
              </a:ext>
            </a:extLst>
          </p:cNvPr>
          <p:cNvSpPr>
            <a:spLocks noGrp="1" noChangeArrowheads="1"/>
          </p:cNvSpPr>
          <p:nvPr>
            <p:ph type="title"/>
          </p:nvPr>
        </p:nvSpPr>
        <p:spPr>
          <a:xfrm>
            <a:off x="720725" y="200025"/>
            <a:ext cx="7766050" cy="766763"/>
          </a:xfrm>
        </p:spPr>
        <p:txBody>
          <a:bodyPr/>
          <a:lstStyle/>
          <a:p>
            <a:r>
              <a:rPr lang="en-GB" altLang="en-US" sz="4000" baseline="-25000">
                <a:latin typeface="Pieces NFI" panose="02000000000000000000" pitchFamily="2" charset="0"/>
              </a:rPr>
              <a:t>undefined</a:t>
            </a:r>
            <a:r>
              <a:rPr lang="en-GB" altLang="en-US" sz="2400"/>
              <a:t> behaviour: </a:t>
            </a:r>
            <a:r>
              <a:rPr lang="en-GB" altLang="en-US" sz="3600" b="1" i="1" u="sng"/>
              <a:t>anything</a:t>
            </a:r>
            <a:r>
              <a:rPr lang="en-GB" altLang="en-US" sz="2400"/>
              <a:t>  can happen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16564BA8-2BA4-9847-FD84-4A74946AD18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8B8600B-051B-491A-AE7C-D40CA6CCA72F}" type="slidenum">
              <a:rPr lang="en-GB" altLang="nl-NL" smtClean="0"/>
              <a:pPr/>
              <a:t>13</a:t>
            </a:fld>
            <a:endParaRPr lang="en-GB" alt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A852B0E2-5C39-F75A-FD28-556D2729F765}"/>
              </a:ext>
            </a:extLst>
          </p:cNvPr>
          <p:cNvSpPr>
            <a:spLocks noGrp="1" noChangeArrowheads="1"/>
          </p:cNvSpPr>
          <p:nvPr>
            <p:ph type="title"/>
          </p:nvPr>
        </p:nvSpPr>
        <p:spPr>
          <a:xfrm>
            <a:off x="720725" y="200025"/>
            <a:ext cx="7766050" cy="766763"/>
          </a:xfrm>
        </p:spPr>
        <p:txBody>
          <a:bodyPr/>
          <a:lstStyle/>
          <a:p>
            <a:r>
              <a:rPr lang="en-GB" altLang="en-US" sz="4000" baseline="-25000">
                <a:latin typeface="Pieces NFI" panose="02000000000000000000" pitchFamily="2" charset="0"/>
              </a:rPr>
              <a:t>undefined</a:t>
            </a:r>
            <a:r>
              <a:rPr lang="en-GB" altLang="en-US" sz="2400"/>
              <a:t> behaviour: </a:t>
            </a:r>
            <a:r>
              <a:rPr lang="en-GB" altLang="en-US" sz="2400" b="1" i="1" u="sng"/>
              <a:t>nothing </a:t>
            </a:r>
            <a:r>
              <a:rPr lang="en-GB" altLang="en-US" sz="2400"/>
              <a:t> may happen</a:t>
            </a:r>
          </a:p>
        </p:txBody>
      </p:sp>
      <p:sp>
        <p:nvSpPr>
          <p:cNvPr id="24579" name="Slide Number Placeholder 1">
            <a:extLst>
              <a:ext uri="{FF2B5EF4-FFF2-40B4-BE49-F238E27FC236}">
                <a16:creationId xmlns:a16="http://schemas.microsoft.com/office/drawing/2014/main" id="{21FFE135-F840-01FA-6A05-0E8046C9FF3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CE701F2-EB9E-4AC3-8C85-B6B37CBC6727}" type="slidenum">
              <a:rPr lang="en-GB" altLang="nl-NL" smtClean="0"/>
              <a:pPr/>
              <a:t>14</a:t>
            </a:fld>
            <a:endParaRPr lang="en-GB" alt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B79AE171-1C82-A600-E50B-8D0F1A6DE314}"/>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a:t>Anything attackers wants?</a:t>
            </a:r>
            <a:endParaRPr lang="en-GB" altLang="nl-NL" sz="2400"/>
          </a:p>
        </p:txBody>
      </p:sp>
      <p:sp>
        <p:nvSpPr>
          <p:cNvPr id="21507" name="Rectangle 2">
            <a:extLst>
              <a:ext uri="{FF2B5EF4-FFF2-40B4-BE49-F238E27FC236}">
                <a16:creationId xmlns:a16="http://schemas.microsoft.com/office/drawing/2014/main" id="{909E0000-479B-0DF8-A065-5F9EBE5E8A2B}"/>
              </a:ext>
            </a:extLst>
          </p:cNvPr>
          <p:cNvSpPr>
            <a:spLocks noGrp="1" noChangeArrowheads="1"/>
          </p:cNvSpPr>
          <p:nvPr>
            <p:ph idx="1"/>
          </p:nvPr>
        </p:nvSpPr>
        <p:spPr>
          <a:xfrm>
            <a:off x="893763" y="1047750"/>
            <a:ext cx="8070850" cy="5203825"/>
          </a:xfrm>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solidFill>
                  <a:schemeClr val="bg2">
                    <a:lumMod val="75000"/>
                  </a:schemeClr>
                </a:solidFill>
              </a:rPr>
              <a:t>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chemeClr val="bg2">
                    <a:lumMod val="75000"/>
                  </a:schemeClr>
                </a:solidFill>
                <a:latin typeface="Courier New" panose="02070309020205020404" pitchFamily="49" charset="0"/>
                <a:cs typeface="Courier New" panose="02070309020205020404" pitchFamily="49" charset="0"/>
              </a:rPr>
              <a:t>    </a:t>
            </a:r>
            <a:r>
              <a:rPr lang="en-GB" altLang="nl-NL" b="1" dirty="0">
                <a:solidFill>
                  <a:srgbClr val="009900"/>
                </a:solidFill>
                <a:latin typeface="Courier New" panose="02070309020205020404" pitchFamily="49" charset="0"/>
                <a:cs typeface="Courier New" panose="02070309020205020404" pitchFamily="49" charset="0"/>
              </a:rPr>
              <a:t>char buffer[4];</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9900"/>
                </a:solidFill>
                <a:latin typeface="Courier New" panose="02070309020205020404" pitchFamily="49" charset="0"/>
                <a:cs typeface="Courier New" panose="02070309020205020404" pitchFamily="49" charset="0"/>
              </a:rPr>
              <a:t>    buffer[4] = 'a';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200" b="1" dirty="0">
                <a:solidFill>
                  <a:srgbClr val="008000"/>
                </a:solidFill>
                <a:latin typeface="Courier New" panose="02070309020205020404" pitchFamily="49" charset="0"/>
                <a:cs typeface="Courier New" panose="02070309020205020404" pitchFamily="49" charset="0"/>
              </a:rPr>
              <a:t>  </a:t>
            </a:r>
            <a:endParaRPr lang="en-GB" altLang="nl-NL" sz="1200" dirty="0"/>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dirty="0"/>
              <a:t>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marL="0" indent="0" eaLnBrk="1" hangingPunct="1">
              <a:lnSpc>
                <a:spcPct val="100000"/>
              </a:lnSpc>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dirty="0"/>
              <a:t>If we are </a:t>
            </a:r>
            <a:r>
              <a:rPr lang="nl-NL" altLang="nl-NL" i="1" dirty="0">
                <a:solidFill>
                  <a:schemeClr val="accent2"/>
                </a:solidFill>
              </a:rPr>
              <a:t>lucky</a:t>
            </a:r>
            <a:r>
              <a:rPr lang="nl-NL" altLang="nl-NL" dirty="0"/>
              <a:t> : program crashes with </a:t>
            </a:r>
            <a:r>
              <a:rPr lang="nl-NL" altLang="nl-NL" b="1" dirty="0">
                <a:solidFill>
                  <a:srgbClr val="FF0000"/>
                </a:solidFill>
                <a:latin typeface="Courier New" panose="02070309020205020404" pitchFamily="49" charset="0"/>
                <a:cs typeface="Courier New" panose="02070309020205020404" pitchFamily="49" charset="0"/>
              </a:rPr>
              <a:t>SEGMENTATION FAULT</a:t>
            </a:r>
          </a:p>
          <a:p>
            <a:pPr eaLnBrk="1" hangingPunct="1">
              <a:lnSpc>
                <a:spcPct val="10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nl-NL" altLang="nl-NL" sz="1100" dirty="0">
              <a:solidFill>
                <a:srgbClr val="008000"/>
              </a:solidFill>
            </a:endParaRPr>
          </a:p>
          <a:p>
            <a:pPr marL="0" indent="0" eaLnBrk="1" hangingPunct="1">
              <a:lnSpc>
                <a:spcPct val="100000"/>
              </a:lnSpc>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dirty="0">
                <a:solidFill>
                  <a:schemeClr val="tx2"/>
                </a:solidFill>
              </a:rPr>
              <a:t>If we are </a:t>
            </a:r>
            <a:r>
              <a:rPr lang="nl-NL" altLang="nl-NL" i="1" dirty="0">
                <a:solidFill>
                  <a:schemeClr val="accent2"/>
                </a:solidFill>
              </a:rPr>
              <a:t>unlucky </a:t>
            </a:r>
            <a:r>
              <a:rPr lang="nl-NL" altLang="nl-NL" dirty="0">
                <a:solidFill>
                  <a:schemeClr val="tx2"/>
                </a:solidFill>
              </a:rPr>
              <a:t>: program does not crash, but silently allows  </a:t>
            </a:r>
          </a:p>
          <a:p>
            <a:pPr marL="0" indent="0" eaLnBrk="1" hangingPunct="1">
              <a:lnSpc>
                <a:spcPct val="100000"/>
              </a:lnSpc>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dirty="0">
                <a:solidFill>
                  <a:schemeClr val="tx2"/>
                </a:solidFill>
              </a:rPr>
              <a:t>      </a:t>
            </a:r>
            <a:r>
              <a:rPr lang="nl-NL" altLang="nl-NL" dirty="0">
                <a:solidFill>
                  <a:srgbClr val="FF0000"/>
                </a:solidFill>
              </a:rPr>
              <a:t>data corruption </a:t>
            </a:r>
            <a:r>
              <a:rPr lang="nl-NL" altLang="nl-NL" dirty="0">
                <a:solidFill>
                  <a:schemeClr val="tx2"/>
                </a:solidFill>
              </a:rPr>
              <a:t>or  </a:t>
            </a:r>
            <a:r>
              <a:rPr lang="nl-NL" altLang="nl-NL" dirty="0">
                <a:solidFill>
                  <a:srgbClr val="FF0000"/>
                </a:solidFill>
              </a:rPr>
              <a:t>remote code execution (RCE)  </a:t>
            </a:r>
            <a:r>
              <a:rPr lang="nl-NL" altLang="nl-NL" dirty="0">
                <a:solidFill>
                  <a:schemeClr val="tx1"/>
                </a:solidFill>
              </a:rPr>
              <a:t> </a:t>
            </a:r>
            <a:endParaRPr lang="nl-NL" altLang="nl-NL" sz="1800" dirty="0">
              <a:solidFill>
                <a:schemeClr val="tx1"/>
              </a:solidFill>
            </a:endParaRPr>
          </a:p>
          <a:p>
            <a:pPr marL="0" indent="0" eaLnBrk="1" hangingPunct="1">
              <a:lnSpc>
                <a:spcPct val="100000"/>
              </a:lnSpc>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dirty="0">
                <a:solidFill>
                  <a:schemeClr val="tx1"/>
                </a:solidFill>
              </a:rPr>
              <a:t>which is especially dangerous if attacker controls the value </a:t>
            </a:r>
            <a:r>
              <a:rPr lang="en-GB" altLang="nl-NL" b="1" dirty="0">
                <a:solidFill>
                  <a:schemeClr val="tx1"/>
                </a:solidFill>
                <a:latin typeface="Courier New" panose="02070309020205020404" pitchFamily="49" charset="0"/>
                <a:cs typeface="Courier New" panose="02070309020205020404" pitchFamily="49" charset="0"/>
              </a:rPr>
              <a:t>'a'</a:t>
            </a:r>
            <a:endParaRPr lang="nl-NL" altLang="nl-NL" dirty="0">
              <a:solidFill>
                <a:schemeClr val="tx1"/>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p:txBody>
      </p:sp>
      <p:sp>
        <p:nvSpPr>
          <p:cNvPr id="25604" name="Slide Number Placeholder 1">
            <a:extLst>
              <a:ext uri="{FF2B5EF4-FFF2-40B4-BE49-F238E27FC236}">
                <a16:creationId xmlns:a16="http://schemas.microsoft.com/office/drawing/2014/main" id="{ABF62283-5FCE-5E33-C461-6E6A3DC5100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EF2DB47-FFC8-4FDC-92AF-0FE909E60575}" type="slidenum">
              <a:rPr lang="en-GB" altLang="nl-NL" smtClean="0"/>
              <a:pPr/>
              <a:t>15</a:t>
            </a:fld>
            <a:endParaRPr lang="en-GB" alt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ED2026B5-626B-09AF-2556-3B6C37179FCB}"/>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u="sng"/>
              <a:t>Nothing</a:t>
            </a:r>
            <a:r>
              <a:rPr lang="en-GB" altLang="en-US" sz="2400"/>
              <a:t> may happen</a:t>
            </a:r>
            <a:endParaRPr lang="en-GB" altLang="nl-NL" sz="2400"/>
          </a:p>
        </p:txBody>
      </p:sp>
      <p:sp>
        <p:nvSpPr>
          <p:cNvPr id="4098" name="Rectangle 2">
            <a:extLst>
              <a:ext uri="{FF2B5EF4-FFF2-40B4-BE49-F238E27FC236}">
                <a16:creationId xmlns:a16="http://schemas.microsoft.com/office/drawing/2014/main" id="{E6A36833-18A2-F1D0-A792-5BD725613F21}"/>
              </a:ext>
            </a:extLst>
          </p:cNvPr>
          <p:cNvSpPr>
            <a:spLocks noGrp="1" noChangeArrowheads="1"/>
          </p:cNvSpPr>
          <p:nvPr>
            <p:ph idx="1"/>
          </p:nvPr>
        </p:nvSpPr>
        <p:spPr>
          <a:xfrm>
            <a:off x="714375" y="1044575"/>
            <a:ext cx="7766050" cy="5203825"/>
          </a:xfrm>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 </a:t>
            </a:r>
            <a:endParaRPr lang="en-GB" altLang="nl-NL" b="1" dirty="0">
              <a:solidFill>
                <a:srgbClr val="008000"/>
              </a:solidFill>
              <a:latin typeface="Courier New" panose="02070309020205020404" pitchFamily="49" charset="0"/>
              <a:cs typeface="Courier New" panose="02070309020205020404" pitchFamily="49" charset="0"/>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8000"/>
                </a:solidFill>
                <a:latin typeface="Courier New" panose="02070309020205020404" pitchFamily="49" charset="0"/>
                <a:cs typeface="Courier New" panose="02070309020205020404" pitchFamily="49" charset="0"/>
              </a:rPr>
              <a:t>    </a:t>
            </a:r>
            <a:r>
              <a:rPr lang="en-GB" altLang="nl-NL" b="1" dirty="0">
                <a:solidFill>
                  <a:srgbClr val="009900"/>
                </a:solidFill>
                <a:latin typeface="Courier New" panose="02070309020205020404" pitchFamily="49" charset="0"/>
                <a:cs typeface="Courier New" panose="02070309020205020404" pitchFamily="49" charset="0"/>
              </a:rPr>
              <a:t>char buffer[4];</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9900"/>
                </a:solidFill>
                <a:latin typeface="Courier New" panose="02070309020205020404" pitchFamily="49" charset="0"/>
                <a:cs typeface="Courier New" panose="02070309020205020404" pitchFamily="49" charset="0"/>
              </a:rPr>
              <a:t>    buffer[4] = 'a';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b="1" dirty="0">
                <a:solidFill>
                  <a:srgbClr val="008000"/>
                </a:solidFill>
                <a:latin typeface="Courier New" panose="02070309020205020404" pitchFamily="49" charset="0"/>
                <a:cs typeface="Courier New" panose="02070309020205020404" pitchFamily="49" charset="0"/>
              </a:rPr>
              <a:t>      </a:t>
            </a:r>
            <a:endParaRPr lang="en-GB" altLang="nl-NL" dirty="0">
              <a:solidFill>
                <a:schemeClr val="tx1"/>
              </a:solidFill>
            </a:endParaRPr>
          </a:p>
          <a:p>
            <a:pPr marL="0" indent="0"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dirty="0">
                <a:solidFill>
                  <a:schemeClr val="tx1"/>
                </a:solidFill>
              </a:rPr>
              <a:t>A compiler could </a:t>
            </a:r>
            <a:r>
              <a:rPr lang="en-GB" altLang="nl-NL" i="1" u="sng" dirty="0">
                <a:solidFill>
                  <a:schemeClr val="tx1"/>
                </a:solidFill>
              </a:rPr>
              <a:t>remove</a:t>
            </a:r>
            <a:r>
              <a:rPr lang="en-GB" altLang="nl-NL" dirty="0">
                <a:solidFill>
                  <a:schemeClr val="tx1"/>
                </a:solidFill>
              </a:rPr>
              <a:t>  the assignment above,                          </a:t>
            </a:r>
            <a:r>
              <a:rPr lang="en-GB" altLang="nl-NL" dirty="0" err="1">
                <a:solidFill>
                  <a:schemeClr val="tx1"/>
                </a:solidFill>
              </a:rPr>
              <a:t>ie</a:t>
            </a:r>
            <a:r>
              <a:rPr lang="en-GB" altLang="nl-NL" dirty="0">
                <a:solidFill>
                  <a:schemeClr val="tx1"/>
                </a:solidFill>
              </a:rPr>
              <a:t>. </a:t>
            </a:r>
            <a:r>
              <a:rPr lang="en-GB" altLang="nl-NL" dirty="0">
                <a:solidFill>
                  <a:srgbClr val="FF0000"/>
                </a:solidFill>
              </a:rPr>
              <a:t>do </a:t>
            </a:r>
            <a:r>
              <a:rPr lang="en-GB" altLang="nl-NL" i="1" dirty="0">
                <a:solidFill>
                  <a:srgbClr val="FF0000"/>
                </a:solidFill>
              </a:rPr>
              <a:t>nothing</a:t>
            </a:r>
          </a:p>
          <a:p>
            <a:pPr marL="0" indent="0"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solidFill>
                <a:schemeClr val="tx1"/>
              </a:solidFill>
            </a:endParaRPr>
          </a:p>
          <a:p>
            <a:pPr marL="400050" lvl="1" indent="0"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solidFill>
                  <a:schemeClr val="tx1"/>
                </a:solidFill>
              </a:rPr>
              <a:t>Compilers actually do this (as part of optimisation) and this can cause security problems; examples later &amp; in the lecture notes.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solidFill>
                <a:schemeClr val="tx1"/>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p:txBody>
      </p:sp>
      <p:sp>
        <p:nvSpPr>
          <p:cNvPr id="27652" name="Slide Number Placeholder 1">
            <a:extLst>
              <a:ext uri="{FF2B5EF4-FFF2-40B4-BE49-F238E27FC236}">
                <a16:creationId xmlns:a16="http://schemas.microsoft.com/office/drawing/2014/main" id="{8A5F9907-7662-645B-0870-EC24316125E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CA1F982-7B17-48CB-B90B-74064853D6ED}" type="slidenum">
              <a:rPr lang="en-GB" altLang="nl-NL" smtClean="0"/>
              <a:pPr/>
              <a:t>16</a:t>
            </a:fld>
            <a:endParaRPr lang="en-GB" altLang="nl-N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descr=" 19458">
            <a:extLst>
              <a:ext uri="{FF2B5EF4-FFF2-40B4-BE49-F238E27FC236}">
                <a16:creationId xmlns:a16="http://schemas.microsoft.com/office/drawing/2014/main" id="{A98FF1B2-5538-9D21-ED8D-73187E2F4FB0}"/>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Solution to this problem</a:t>
            </a:r>
          </a:p>
        </p:txBody>
      </p:sp>
      <p:sp>
        <p:nvSpPr>
          <p:cNvPr id="4100" name="Rectangle 2" descr=" 4100">
            <a:extLst>
              <a:ext uri="{FF2B5EF4-FFF2-40B4-BE49-F238E27FC236}">
                <a16:creationId xmlns:a16="http://schemas.microsoft.com/office/drawing/2014/main" id="{24DD0FC7-2527-0066-FD57-13E5602B307F}"/>
              </a:ext>
            </a:extLst>
          </p:cNvPr>
          <p:cNvSpPr>
            <a:spLocks noGrp="1" noChangeArrowheads="1"/>
          </p:cNvSpPr>
          <p:nvPr>
            <p:ph idx="1"/>
          </p:nvPr>
        </p:nvSpPr>
        <p:spPr/>
        <p:txBody>
          <a:bodyPr/>
          <a:lstStyle/>
          <a:p>
            <a:pPr marL="336550"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accent2">
                    <a:lumMod val="100000"/>
                  </a:schemeClr>
                </a:solidFill>
              </a:rPr>
              <a:t>Check array bounds at runtime</a:t>
            </a:r>
          </a:p>
          <a:p>
            <a:pPr marL="736600" lvl="1" indent="-279400" eaLnBrk="1" hangingPunct="1">
              <a:lnSpc>
                <a:spcPct val="100000"/>
              </a:lnSpc>
              <a:spcBef>
                <a:spcPts val="45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Algol 60 proposed this back in 1960!</a:t>
            </a:r>
          </a:p>
          <a:p>
            <a:pPr marL="336550"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accent2">
                    <a:lumMod val="100000"/>
                  </a:schemeClr>
                </a:solidFill>
              </a:rPr>
              <a:t>Unfortunately, C and C++ have not adopted this solution.</a:t>
            </a:r>
          </a:p>
          <a:p>
            <a:pPr marL="736600" lvl="1"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i="1" dirty="0">
                <a:solidFill>
                  <a:schemeClr val="accent2">
                    <a:lumMod val="100000"/>
                  </a:schemeClr>
                </a:solidFill>
              </a:rPr>
              <a:t>Why?</a:t>
            </a:r>
            <a:r>
              <a:rPr lang="en-GB" altLang="nl-NL" dirty="0">
                <a:solidFill>
                  <a:schemeClr val="accent2">
                    <a:lumMod val="100000"/>
                  </a:schemeClr>
                </a:solidFill>
              </a:rPr>
              <a:t>  </a:t>
            </a:r>
          </a:p>
          <a:p>
            <a:pPr marL="736600" lvl="1"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accent2">
                    <a:lumMod val="100000"/>
                  </a:schemeClr>
                </a:solidFill>
              </a:rPr>
              <a:t>For </a:t>
            </a:r>
            <a:r>
              <a:rPr lang="en-GB" altLang="nl-NL" sz="2800" baseline="-25000" dirty="0">
                <a:solidFill>
                  <a:srgbClr val="FF0000"/>
                </a:solidFill>
                <a:latin typeface="Pieces NFI" panose="02000000000000000000" pitchFamily="2" charset="0"/>
              </a:rPr>
              <a:t>efficiency</a:t>
            </a:r>
            <a:endParaRPr lang="en-GB" altLang="nl-NL" sz="2800" baseline="-25000" dirty="0">
              <a:solidFill>
                <a:schemeClr val="accent2">
                  <a:lumMod val="100000"/>
                </a:schemeClr>
              </a:solidFill>
              <a:latin typeface="Pieces NFI" panose="02000000000000000000" pitchFamily="2" charset="0"/>
            </a:endParaRPr>
          </a:p>
          <a:p>
            <a:pPr marL="800100" lvl="2" indent="0" eaLnBrk="1" hangingPunct="1">
              <a:lnSpc>
                <a:spcPct val="100000"/>
              </a:lnSpc>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tx2"/>
                </a:solidFill>
              </a:rPr>
              <a:t>Regrettably, people often </a:t>
            </a:r>
            <a:r>
              <a:rPr lang="en-GB" altLang="nl-NL" dirty="0">
                <a:solidFill>
                  <a:schemeClr val="tx1"/>
                </a:solidFill>
              </a:rPr>
              <a:t>choose</a:t>
            </a:r>
            <a:r>
              <a:rPr lang="en-GB" altLang="nl-NL" dirty="0">
                <a:solidFill>
                  <a:srgbClr val="008000"/>
                </a:solidFill>
              </a:rPr>
              <a:t> performance </a:t>
            </a:r>
            <a:r>
              <a:rPr lang="en-GB" altLang="nl-NL" dirty="0">
                <a:solidFill>
                  <a:schemeClr val="tx1"/>
                </a:solidFill>
              </a:rPr>
              <a:t>over</a:t>
            </a:r>
            <a:r>
              <a:rPr lang="en-GB" altLang="nl-NL" dirty="0">
                <a:solidFill>
                  <a:srgbClr val="008000"/>
                </a:solidFill>
              </a:rPr>
              <a:t> security</a:t>
            </a:r>
            <a:endParaRPr lang="en-GB" altLang="nl-NL" dirty="0">
              <a:solidFill>
                <a:schemeClr val="accent2"/>
              </a:solidFill>
            </a:endParaRPr>
          </a:p>
          <a:p>
            <a:pPr marL="336550"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tx2"/>
                </a:solidFill>
              </a:rPr>
              <a:t>As a result, buffer overflows have been the no 1 security problem in software ever since</a:t>
            </a:r>
          </a:p>
          <a:p>
            <a:pPr marL="736600" lvl="1" indent="-336550" eaLnBrk="1" hangingPunct="1">
              <a:lnSpc>
                <a:spcPct val="100000"/>
              </a:lnSpc>
              <a:buFont typeface="Times New Roman" pitchFamily="1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Check out </a:t>
            </a:r>
            <a:r>
              <a:rPr lang="en-GB" altLang="nl-NL" sz="1800" dirty="0">
                <a:solidFill>
                  <a:schemeClr val="tx2"/>
                </a:solidFill>
              </a:rPr>
              <a:t>CVEs</a:t>
            </a:r>
            <a:r>
              <a:rPr lang="en-GB" altLang="nl-NL" sz="1800" dirty="0">
                <a:solidFill>
                  <a:schemeClr val="accent2"/>
                </a:solidFill>
              </a:rPr>
              <a:t> </a:t>
            </a:r>
            <a:r>
              <a:rPr lang="en-GB" altLang="nl-NL" sz="1800" dirty="0"/>
              <a:t>mentioning buffer (or buffer%20overflow) </a:t>
            </a:r>
          </a:p>
          <a:p>
            <a:pPr marL="400050" lvl="1" indent="0"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solidFill>
                  <a:schemeClr val="tx1"/>
                </a:solidFill>
                <a:latin typeface="+mj-lt"/>
              </a:rPr>
              <a:t>       https://cve.mitre.org/cgi-bin/cvekey.cgi?keyword=</a:t>
            </a:r>
            <a:r>
              <a:rPr lang="en-GB" altLang="nl-NL" sz="1800" u="sng" dirty="0">
                <a:solidFill>
                  <a:schemeClr val="tx1"/>
                </a:solidFill>
                <a:latin typeface="+mj-lt"/>
              </a:rPr>
              <a:t>buffer</a:t>
            </a:r>
            <a:endParaRPr lang="en-GB" altLang="nl-NL" dirty="0">
              <a:solidFill>
                <a:schemeClr val="tx2"/>
              </a:solidFill>
              <a:latin typeface="+mj-lt"/>
            </a:endParaRPr>
          </a:p>
          <a:p>
            <a:pPr marL="336550"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Fortunately: Perl, Python, Go, Java, C#, PHP, </a:t>
            </a:r>
            <a:r>
              <a:rPr lang="en-GB" altLang="nl-NL" dirty="0" err="1"/>
              <a:t>Javascript</a:t>
            </a:r>
            <a:r>
              <a:rPr lang="en-GB" altLang="nl-NL" dirty="0"/>
              <a:t>, Swift, Visual Basic and Rust </a:t>
            </a:r>
            <a:r>
              <a:rPr lang="en-GB" altLang="nl-NL" i="1" dirty="0"/>
              <a:t>do </a:t>
            </a:r>
            <a:r>
              <a:rPr lang="en-GB" altLang="nl-NL" dirty="0"/>
              <a:t> check array bounds</a:t>
            </a:r>
          </a:p>
          <a:p>
            <a:pPr marL="336550" indent="-336550" eaLnBrk="1" hangingPunct="1">
              <a:lnSpc>
                <a:spcPct val="100000"/>
              </a:lnSpc>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altLang="nl-NL" dirty="0"/>
          </a:p>
          <a:p>
            <a:pPr marL="336550" indent="-336550" eaLnBrk="1" hangingPunct="1">
              <a:lnSpc>
                <a:spcPct val="100000"/>
              </a:lnSpc>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sz="1800" dirty="0"/>
          </a:p>
          <a:p>
            <a:pPr eaLnBrk="1" hangingPunct="1">
              <a:lnSpc>
                <a:spcPct val="100000"/>
              </a:lnSpc>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solidFill>
                <a:schemeClr val="accent2"/>
              </a:solidFill>
            </a:endParaRPr>
          </a:p>
          <a:p>
            <a:pPr marL="0" indent="0" eaLnBrk="1" hangingPunct="1">
              <a:lnSpc>
                <a:spcPct val="100000"/>
              </a:lnSpc>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altLang="nl-NL" dirty="0">
              <a:solidFill>
                <a:schemeClr val="accent2"/>
              </a:solidFill>
            </a:endParaRPr>
          </a:p>
          <a:p>
            <a:pPr marL="336550" indent="-336550" eaLnBrk="1" hangingPunct="1">
              <a:lnSpc>
                <a:spcPct val="100000"/>
              </a:lnSpc>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a:p>
            <a:pPr marL="336550" indent="-336550" eaLnBrk="1" hangingPunct="1">
              <a:lnSpc>
                <a:spcPct val="100000"/>
              </a:lnSpc>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p:txBody>
      </p:sp>
      <p:sp>
        <p:nvSpPr>
          <p:cNvPr id="29700" name="Slide Number Placeholder 1">
            <a:extLst>
              <a:ext uri="{FF2B5EF4-FFF2-40B4-BE49-F238E27FC236}">
                <a16:creationId xmlns:a16="http://schemas.microsoft.com/office/drawing/2014/main" id="{CB47403D-A61E-81F9-F033-FF5B7368D3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8DDE597-2D24-419E-8C5D-BFE8E5A414E1}" type="slidenum">
              <a:rPr lang="en-GB" altLang="nl-NL" smtClean="0"/>
              <a:pPr/>
              <a:t>17</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5243E4D-E355-149C-7C75-DF0F5D80FAC2}"/>
              </a:ext>
            </a:extLst>
          </p:cNvPr>
          <p:cNvSpPr>
            <a:spLocks noGrp="1" noChangeArrowheads="1"/>
          </p:cNvSpPr>
          <p:nvPr>
            <p:ph type="title"/>
          </p:nvPr>
        </p:nvSpPr>
        <p:spPr>
          <a:xfrm>
            <a:off x="463550" y="368300"/>
            <a:ext cx="6523038" cy="766763"/>
          </a:xfrm>
        </p:spPr>
        <p:txBody>
          <a:bodyPr/>
          <a:lstStyle/>
          <a:p>
            <a:r>
              <a:rPr lang="nl-NL" altLang="nl-NL" sz="2000"/>
              <a:t>Tony Hoare </a:t>
            </a:r>
            <a:r>
              <a:rPr lang="nl-NL" altLang="nl-NL" sz="2000">
                <a:solidFill>
                  <a:schemeClr val="tx1"/>
                </a:solidFill>
              </a:rPr>
              <a:t>on design principles of </a:t>
            </a:r>
            <a:r>
              <a:rPr lang="nl-NL" altLang="nl-NL" sz="2000"/>
              <a:t>ALGOL 60</a:t>
            </a:r>
          </a:p>
        </p:txBody>
      </p:sp>
      <p:sp>
        <p:nvSpPr>
          <p:cNvPr id="3" name="Content Placeholder 2">
            <a:extLst>
              <a:ext uri="{FF2B5EF4-FFF2-40B4-BE49-F238E27FC236}">
                <a16:creationId xmlns:a16="http://schemas.microsoft.com/office/drawing/2014/main" id="{3C88F7AC-5506-405B-CDC0-5DFBE3221D38}"/>
              </a:ext>
            </a:extLst>
          </p:cNvPr>
          <p:cNvSpPr>
            <a:spLocks noGrp="1"/>
          </p:cNvSpPr>
          <p:nvPr>
            <p:ph idx="1"/>
          </p:nvPr>
        </p:nvSpPr>
        <p:spPr>
          <a:xfrm>
            <a:off x="750888" y="1296988"/>
            <a:ext cx="7766050" cy="5173662"/>
          </a:xfrm>
        </p:spPr>
        <p:txBody>
          <a:bodyPr>
            <a:normAutofit fontScale="92500"/>
          </a:bodyPr>
          <a:lstStyle/>
          <a:p>
            <a:pPr>
              <a:buFont typeface="Times New Roman" panose="02020603050405020304" pitchFamily="18" charset="0"/>
              <a:buNone/>
              <a:defRPr/>
            </a:pPr>
            <a:r>
              <a:rPr lang="en-US" sz="1900" dirty="0"/>
              <a:t>In his Turing Award lecture in 1980</a:t>
            </a:r>
          </a:p>
          <a:p>
            <a:pPr>
              <a:buFont typeface="Times New Roman" panose="02020603050405020304" pitchFamily="18" charset="0"/>
              <a:buNone/>
              <a:defRPr/>
            </a:pPr>
            <a:r>
              <a:rPr lang="en-US" sz="1900" dirty="0"/>
              <a:t>     “The first principle was </a:t>
            </a:r>
            <a:r>
              <a:rPr lang="en-US" sz="1900" i="1" dirty="0"/>
              <a:t>security </a:t>
            </a:r>
            <a:r>
              <a:rPr lang="en-US" sz="1900" dirty="0"/>
              <a:t>: ... </a:t>
            </a:r>
            <a:r>
              <a:rPr lang="en-US" sz="1900" dirty="0">
                <a:solidFill>
                  <a:schemeClr val="accent2"/>
                </a:solidFill>
              </a:rPr>
              <a:t>every subscript was checked at run time against both the upper and the lower declared bounds of the array. </a:t>
            </a:r>
            <a:r>
              <a:rPr lang="en-US" sz="1900" dirty="0"/>
              <a:t>Many years later we asked our customers whether they wished an option to switch off these checks in the interests of efficiency. Unanimously, they urged us not to - they knew how frequently subscript errors occur on production runs where failure to detect them could be disastrous.</a:t>
            </a:r>
          </a:p>
          <a:p>
            <a:pPr>
              <a:buFont typeface="Times New Roman" panose="02020603050405020304" pitchFamily="18" charset="0"/>
              <a:buNone/>
              <a:defRPr/>
            </a:pPr>
            <a:r>
              <a:rPr lang="en-US" sz="1900" dirty="0">
                <a:solidFill>
                  <a:schemeClr val="accent2"/>
                </a:solidFill>
              </a:rPr>
              <a:t>     I note with fear and horror that even in 1980, language designers and users have not learned this lesson. In any respectable branch of engineering, failure to observe such elementary precautions would have long been against the </a:t>
            </a:r>
            <a:r>
              <a:rPr lang="en-GB" sz="1900" dirty="0">
                <a:solidFill>
                  <a:schemeClr val="accent2"/>
                </a:solidFill>
              </a:rPr>
              <a:t>law</a:t>
            </a:r>
            <a:r>
              <a:rPr lang="en-GB" sz="1900" dirty="0"/>
              <a:t>.”</a:t>
            </a:r>
            <a:endParaRPr lang="en-GB" dirty="0"/>
          </a:p>
          <a:p>
            <a:pPr>
              <a:buFont typeface="Times New Roman" panose="02020603050405020304" pitchFamily="18" charset="0"/>
              <a:buNone/>
              <a:defRPr/>
            </a:pPr>
            <a:r>
              <a:rPr lang="en-GB" sz="1600" dirty="0"/>
              <a:t>[C.A.R. Hoare, The Emperor’s Old Clothes, </a:t>
            </a:r>
            <a:r>
              <a:rPr lang="en-US" sz="1600" dirty="0"/>
              <a:t>Communications of the ACM, </a:t>
            </a:r>
            <a:r>
              <a:rPr lang="en-US" sz="1600" dirty="0">
                <a:solidFill>
                  <a:srgbClr val="FF0000"/>
                </a:solidFill>
              </a:rPr>
              <a:t>1980</a:t>
            </a:r>
            <a:r>
              <a:rPr lang="en-US" sz="1600" dirty="0"/>
              <a:t>]</a:t>
            </a:r>
            <a:endParaRPr lang="en-GB" sz="1600" dirty="0"/>
          </a:p>
        </p:txBody>
      </p:sp>
      <p:pic>
        <p:nvPicPr>
          <p:cNvPr id="31748" name="Picture 1">
            <a:extLst>
              <a:ext uri="{FF2B5EF4-FFF2-40B4-BE49-F238E27FC236}">
                <a16:creationId xmlns:a16="http://schemas.microsoft.com/office/drawing/2014/main" id="{E43F5A4F-7711-61D2-A73E-57AA2458B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6588" y="188913"/>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1">
            <a:extLst>
              <a:ext uri="{FF2B5EF4-FFF2-40B4-BE49-F238E27FC236}">
                <a16:creationId xmlns:a16="http://schemas.microsoft.com/office/drawing/2014/main" id="{E88E9B86-3455-1465-1208-774923A63B2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00C31CBE-9DA1-4A00-9B3C-915CF7CA6FC6}" type="slidenum">
              <a:rPr lang="en-GB" altLang="nl-NL" smtClean="0"/>
              <a:pPr/>
              <a:t>18</a:t>
            </a:fld>
            <a:endParaRPr lang="en-GB" alt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17ED2F3-4719-8799-F0BC-73B61988FDEA}"/>
              </a:ext>
            </a:extLst>
          </p:cNvPr>
          <p:cNvSpPr>
            <a:spLocks noGrp="1" noChangeArrowheads="1"/>
          </p:cNvSpPr>
          <p:nvPr>
            <p:ph type="title"/>
          </p:nvPr>
        </p:nvSpPr>
        <p:spPr/>
        <p:txBody>
          <a:bodyPr/>
          <a:lstStyle/>
          <a:p>
            <a:r>
              <a:rPr lang="en-US" altLang="en-US"/>
              <a:t>Hope on the horizon?   </a:t>
            </a:r>
            <a:r>
              <a:rPr lang="en-US" altLang="en-US" sz="2000"/>
              <a:t> </a:t>
            </a:r>
            <a:endParaRPr lang="en-GB" altLang="en-US"/>
          </a:p>
        </p:txBody>
      </p:sp>
      <p:sp>
        <p:nvSpPr>
          <p:cNvPr id="3" name="Content Placeholder 2">
            <a:extLst>
              <a:ext uri="{FF2B5EF4-FFF2-40B4-BE49-F238E27FC236}">
                <a16:creationId xmlns:a16="http://schemas.microsoft.com/office/drawing/2014/main" id="{0C7EA41C-1AD1-6222-E1F4-DAFFC882D9B8}"/>
              </a:ext>
            </a:extLst>
          </p:cNvPr>
          <p:cNvSpPr>
            <a:spLocks noGrp="1"/>
          </p:cNvSpPr>
          <p:nvPr>
            <p:ph idx="1"/>
          </p:nvPr>
        </p:nvSpPr>
        <p:spPr/>
        <p:txBody>
          <a:bodyPr/>
          <a:lstStyle/>
          <a:p>
            <a:pPr marL="0" indent="0">
              <a:buFont typeface="Times New Roman" panose="02020603050405020304" pitchFamily="18" charset="0"/>
              <a:buNone/>
              <a:defRPr/>
            </a:pPr>
            <a:endParaRPr lang="en-US" dirty="0"/>
          </a:p>
          <a:p>
            <a:pPr marL="0" indent="0">
              <a:buFont typeface="Times New Roman" panose="02020603050405020304" pitchFamily="18" charset="0"/>
              <a:buNone/>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marL="0" indent="0">
              <a:buFont typeface="Times New Roman" panose="02020603050405020304" pitchFamily="18" charset="0"/>
              <a:buNone/>
              <a:defRPr/>
            </a:pPr>
            <a:r>
              <a:rPr lang="en-GB" dirty="0"/>
              <a:t>especially thanks to </a:t>
            </a:r>
            <a:r>
              <a:rPr lang="en-GB" dirty="0">
                <a:solidFill>
                  <a:srgbClr val="009900"/>
                </a:solidFill>
              </a:rPr>
              <a:t>Rust</a:t>
            </a:r>
            <a:r>
              <a:rPr lang="en-GB" dirty="0"/>
              <a:t> </a:t>
            </a:r>
          </a:p>
          <a:p>
            <a:pPr marL="0" indent="0" algn="r">
              <a:buFont typeface="Times New Roman" panose="02020603050405020304" pitchFamily="18" charset="0"/>
              <a:buNone/>
              <a:defRPr/>
            </a:pPr>
            <a:r>
              <a:rPr lang="en-GB" sz="1600" dirty="0"/>
              <a:t>https://www.cisa.gov/case-memory-safe-roadmaps</a:t>
            </a:r>
          </a:p>
        </p:txBody>
      </p:sp>
      <p:sp>
        <p:nvSpPr>
          <p:cNvPr id="32772" name="Slide Number Placeholder 3">
            <a:extLst>
              <a:ext uri="{FF2B5EF4-FFF2-40B4-BE49-F238E27FC236}">
                <a16:creationId xmlns:a16="http://schemas.microsoft.com/office/drawing/2014/main" id="{6D03181C-279B-916C-355A-2F94A6C4715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ED56C2A-6C20-4A25-8827-F04A3B82CD56}" type="slidenum">
              <a:rPr lang="en-GB" altLang="nl-NL" smtClean="0"/>
              <a:pPr/>
              <a:t>19</a:t>
            </a:fld>
            <a:endParaRPr lang="en-GB" altLang="nl-NL"/>
          </a:p>
        </p:txBody>
      </p:sp>
      <p:pic>
        <p:nvPicPr>
          <p:cNvPr id="6" name="Picture 5">
            <a:extLst>
              <a:ext uri="{FF2B5EF4-FFF2-40B4-BE49-F238E27FC236}">
                <a16:creationId xmlns:a16="http://schemas.microsoft.com/office/drawing/2014/main" id="{0F5DA8FB-27CE-F5AF-0869-04B0EE4006A5}"/>
              </a:ext>
            </a:extLst>
          </p:cNvPr>
          <p:cNvPicPr>
            <a:picLocks noChangeAspect="1"/>
          </p:cNvPicPr>
          <p:nvPr/>
        </p:nvPicPr>
        <p:blipFill>
          <a:blip r:embed="rId2"/>
          <a:stretch>
            <a:fillRect/>
          </a:stretch>
        </p:blipFill>
        <p:spPr>
          <a:xfrm>
            <a:off x="1116013" y="1196975"/>
            <a:ext cx="2930525" cy="39703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FA57FF7-8753-B132-B8C3-07C4DA909923}"/>
              </a:ext>
            </a:extLst>
          </p:cNvPr>
          <p:cNvPicPr>
            <a:picLocks noChangeAspect="1"/>
          </p:cNvPicPr>
          <p:nvPr/>
        </p:nvPicPr>
        <p:blipFill>
          <a:blip r:embed="rId3"/>
          <a:stretch>
            <a:fillRect/>
          </a:stretch>
        </p:blipFill>
        <p:spPr>
          <a:xfrm>
            <a:off x="4613275" y="1196975"/>
            <a:ext cx="3022600" cy="3994150"/>
          </a:xfrm>
          <a:prstGeom prst="rect">
            <a:avLst/>
          </a:prstGeom>
          <a:ln>
            <a:noFill/>
          </a:ln>
          <a:effectLst>
            <a:outerShdw blurRad="292100" dist="139700" dir="2700000" algn="tl" rotWithShape="0">
              <a:srgbClr val="333333">
                <a:alpha val="65000"/>
              </a:srgbClr>
            </a:outerShdw>
          </a:effectLst>
        </p:spPr>
      </p:pic>
      <p:pic>
        <p:nvPicPr>
          <p:cNvPr id="32775" name="Picture 11" descr="A black background with a black square&#10;&#10;Description automatically generated with medium confidence">
            <a:extLst>
              <a:ext uri="{FF2B5EF4-FFF2-40B4-BE49-F238E27FC236}">
                <a16:creationId xmlns:a16="http://schemas.microsoft.com/office/drawing/2014/main" id="{80F5128C-AB49-C64F-8DE6-9EA53829F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5369719"/>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7">
            <a:extLst>
              <a:ext uri="{FF2B5EF4-FFF2-40B4-BE49-F238E27FC236}">
                <a16:creationId xmlns:a16="http://schemas.microsoft.com/office/drawing/2014/main" id="{5B995374-6556-14E6-572D-45C650629D83}"/>
              </a:ext>
            </a:extLst>
          </p:cNvPr>
          <p:cNvGrpSpPr>
            <a:grpSpLocks/>
          </p:cNvGrpSpPr>
          <p:nvPr/>
        </p:nvGrpSpPr>
        <p:grpSpPr bwMode="auto">
          <a:xfrm>
            <a:off x="539750" y="1316038"/>
            <a:ext cx="7353300" cy="3511550"/>
            <a:chOff x="457197" y="1268760"/>
            <a:chExt cx="8405088" cy="3512791"/>
          </a:xfrm>
        </p:grpSpPr>
        <p:grpSp>
          <p:nvGrpSpPr>
            <p:cNvPr id="7175" name="Group 44">
              <a:extLst>
                <a:ext uri="{FF2B5EF4-FFF2-40B4-BE49-F238E27FC236}">
                  <a16:creationId xmlns:a16="http://schemas.microsoft.com/office/drawing/2014/main" id="{23381FEC-310A-BE2C-6A96-A091C205D29B}"/>
                </a:ext>
              </a:extLst>
            </p:cNvPr>
            <p:cNvGrpSpPr>
              <a:grpSpLocks/>
            </p:cNvGrpSpPr>
            <p:nvPr/>
          </p:nvGrpSpPr>
          <p:grpSpPr bwMode="auto">
            <a:xfrm>
              <a:off x="457197" y="1276201"/>
              <a:ext cx="2625969" cy="3505350"/>
              <a:chOff x="457197" y="1276200"/>
              <a:chExt cx="2625969" cy="5054103"/>
            </a:xfrm>
          </p:grpSpPr>
          <p:sp>
            <p:nvSpPr>
              <p:cNvPr id="4" name="CustomShape 7">
                <a:extLst>
                  <a:ext uri="{FF2B5EF4-FFF2-40B4-BE49-F238E27FC236}">
                    <a16:creationId xmlns:a16="http://schemas.microsoft.com/office/drawing/2014/main" id="{B54E6B32-B45B-0C63-0D71-C9921FC7B1B3}"/>
                  </a:ext>
                </a:extLst>
              </p:cNvPr>
              <p:cNvSpPr/>
              <p:nvPr/>
            </p:nvSpPr>
            <p:spPr>
              <a:xfrm>
                <a:off x="457197" y="1276920"/>
                <a:ext cx="2625683" cy="469391"/>
              </a:xfrm>
              <a:prstGeom prst="rect">
                <a:avLst/>
              </a:prstGeom>
              <a:solidFill>
                <a:srgbClr val="FF9933"/>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marL="228600" indent="-228600" algn="ctr" defTabSz="914400" eaLnBrk="1" fontAlgn="auto" hangingPunct="1">
                  <a:spcBef>
                    <a:spcPts val="0"/>
                  </a:spcBef>
                  <a:spcAft>
                    <a:spcPts val="0"/>
                  </a:spcAft>
                  <a:buFontTx/>
                  <a:buAutoNum type="arabicPeriod"/>
                  <a:tabLst>
                    <a:tab pos="0" algn="l"/>
                  </a:tabLst>
                  <a:defRPr/>
                </a:pPr>
                <a:r>
                  <a:rPr lang="en-US" sz="900" b="1" spc="-1" dirty="0">
                    <a:solidFill>
                      <a:prstClr val="black"/>
                    </a:solidFill>
                  </a:rPr>
                  <a:t>Out-of-bounds Write</a:t>
                </a:r>
                <a:br>
                  <a:rPr lang="en-US" sz="900" b="1" spc="-1" dirty="0">
                    <a:solidFill>
                      <a:prstClr val="black"/>
                    </a:solidFill>
                  </a:rPr>
                </a:br>
                <a:r>
                  <a:rPr lang="en-US" sz="900" b="1" spc="-1" dirty="0">
                    <a:solidFill>
                      <a:prstClr val="black"/>
                    </a:solidFill>
                  </a:rPr>
                  <a:t> (CWE-787)</a:t>
                </a:r>
                <a:endParaRPr lang="en-GB" sz="900" b="1" spc="-1" dirty="0">
                  <a:solidFill>
                    <a:prstClr val="black"/>
                  </a:solidFill>
                </a:endParaRPr>
              </a:p>
            </p:txBody>
          </p:sp>
          <p:sp>
            <p:nvSpPr>
              <p:cNvPr id="5" name="CustomShape 7">
                <a:extLst>
                  <a:ext uri="{FF2B5EF4-FFF2-40B4-BE49-F238E27FC236}">
                    <a16:creationId xmlns:a16="http://schemas.microsoft.com/office/drawing/2014/main" id="{3883C439-A728-7C31-DBDA-1C362C771F5C}"/>
                  </a:ext>
                </a:extLst>
              </p:cNvPr>
              <p:cNvSpPr/>
              <p:nvPr/>
            </p:nvSpPr>
            <p:spPr>
              <a:xfrm>
                <a:off x="457197" y="1849346"/>
                <a:ext cx="2625683" cy="469391"/>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2. Cross Site Scripting (XSS)                   (CWE-79)</a:t>
                </a:r>
                <a:endParaRPr lang="en-GB" sz="900" b="1" spc="-1" dirty="0">
                  <a:solidFill>
                    <a:prstClr val="black"/>
                  </a:solidFill>
                </a:endParaRPr>
              </a:p>
            </p:txBody>
          </p:sp>
          <p:sp>
            <p:nvSpPr>
              <p:cNvPr id="12" name="CustomShape 7">
                <a:extLst>
                  <a:ext uri="{FF2B5EF4-FFF2-40B4-BE49-F238E27FC236}">
                    <a16:creationId xmlns:a16="http://schemas.microsoft.com/office/drawing/2014/main" id="{3251F689-5A64-BC05-5767-E77FF17D18BE}"/>
                  </a:ext>
                </a:extLst>
              </p:cNvPr>
              <p:cNvSpPr/>
              <p:nvPr/>
            </p:nvSpPr>
            <p:spPr>
              <a:xfrm>
                <a:off x="457197" y="2996490"/>
                <a:ext cx="2625683" cy="469389"/>
              </a:xfrm>
              <a:prstGeom prst="rect">
                <a:avLst/>
              </a:prstGeom>
              <a:solidFill>
                <a:srgbClr val="FF9933"/>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4. Use After Free </a:t>
                </a:r>
                <a:br>
                  <a:rPr lang="en-US" sz="900" b="1" spc="-1" dirty="0">
                    <a:solidFill>
                      <a:prstClr val="black"/>
                    </a:solidFill>
                  </a:rPr>
                </a:br>
                <a:r>
                  <a:rPr lang="en-US" sz="900" b="1" spc="-1" dirty="0">
                    <a:solidFill>
                      <a:prstClr val="black"/>
                    </a:solidFill>
                  </a:rPr>
                  <a:t>(CWE-416)</a:t>
                </a:r>
                <a:endParaRPr lang="en-GB" sz="900" b="1" spc="-1" dirty="0">
                  <a:solidFill>
                    <a:prstClr val="black"/>
                  </a:solidFill>
                </a:endParaRPr>
              </a:p>
            </p:txBody>
          </p:sp>
          <p:sp>
            <p:nvSpPr>
              <p:cNvPr id="13" name="CustomShape 7">
                <a:extLst>
                  <a:ext uri="{FF2B5EF4-FFF2-40B4-BE49-F238E27FC236}">
                    <a16:creationId xmlns:a16="http://schemas.microsoft.com/office/drawing/2014/main" id="{F5923D33-4608-C1C1-BA94-0BC123F405A6}"/>
                  </a:ext>
                </a:extLst>
              </p:cNvPr>
              <p:cNvSpPr/>
              <p:nvPr/>
            </p:nvSpPr>
            <p:spPr>
              <a:xfrm>
                <a:off x="457197" y="4141343"/>
                <a:ext cx="2625683" cy="469389"/>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6. Improper Input Validation</a:t>
                </a:r>
                <a:br>
                  <a:rPr lang="en-US" sz="900" b="1" spc="-1" dirty="0">
                    <a:solidFill>
                      <a:prstClr val="black"/>
                    </a:solidFill>
                  </a:rPr>
                </a:br>
                <a:r>
                  <a:rPr lang="en-US" sz="900" b="1" spc="-1" dirty="0">
                    <a:solidFill>
                      <a:prstClr val="black"/>
                    </a:solidFill>
                  </a:rPr>
                  <a:t> (CWE-20</a:t>
                </a:r>
                <a:r>
                  <a:rPr lang="en-US" sz="900" b="1" spc="-1" dirty="0">
                    <a:solidFill>
                      <a:prstClr val="white"/>
                    </a:solidFill>
                  </a:rPr>
                  <a:t>)</a:t>
                </a:r>
                <a:endParaRPr lang="en-GB" sz="900" b="1" spc="-1" dirty="0">
                  <a:solidFill>
                    <a:prstClr val="white"/>
                  </a:solidFill>
                </a:endParaRPr>
              </a:p>
            </p:txBody>
          </p:sp>
          <p:sp>
            <p:nvSpPr>
              <p:cNvPr id="14" name="CustomShape 7">
                <a:extLst>
                  <a:ext uri="{FF2B5EF4-FFF2-40B4-BE49-F238E27FC236}">
                    <a16:creationId xmlns:a16="http://schemas.microsoft.com/office/drawing/2014/main" id="{62955FD3-7FC2-E855-5C92-57A689ADA188}"/>
                  </a:ext>
                </a:extLst>
              </p:cNvPr>
              <p:cNvSpPr/>
              <p:nvPr/>
            </p:nvSpPr>
            <p:spPr>
              <a:xfrm>
                <a:off x="457197" y="4716059"/>
                <a:ext cx="2625683" cy="467100"/>
              </a:xfrm>
              <a:prstGeom prst="rect">
                <a:avLst/>
              </a:prstGeom>
              <a:solidFill>
                <a:srgbClr val="FF9933"/>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7. Out-of-bounds Read</a:t>
                </a:r>
                <a:br>
                  <a:rPr lang="en-US" sz="900" b="1" spc="-1" dirty="0">
                    <a:solidFill>
                      <a:prstClr val="black"/>
                    </a:solidFill>
                  </a:rPr>
                </a:br>
                <a:r>
                  <a:rPr lang="en-US" sz="900" b="1" spc="-1" dirty="0">
                    <a:solidFill>
                      <a:prstClr val="black"/>
                    </a:solidFill>
                  </a:rPr>
                  <a:t> (CWE-125)</a:t>
                </a:r>
                <a:endParaRPr lang="en-GB" sz="900" b="1" spc="-1" dirty="0">
                  <a:solidFill>
                    <a:prstClr val="black"/>
                  </a:solidFill>
                </a:endParaRPr>
              </a:p>
            </p:txBody>
          </p:sp>
          <p:sp>
            <p:nvSpPr>
              <p:cNvPr id="15" name="CustomShape 7">
                <a:extLst>
                  <a:ext uri="{FF2B5EF4-FFF2-40B4-BE49-F238E27FC236}">
                    <a16:creationId xmlns:a16="http://schemas.microsoft.com/office/drawing/2014/main" id="{84902F31-03BD-BEA4-52BA-9912C15B3946}"/>
                  </a:ext>
                </a:extLst>
              </p:cNvPr>
              <p:cNvSpPr/>
              <p:nvPr/>
            </p:nvSpPr>
            <p:spPr>
              <a:xfrm>
                <a:off x="457197" y="2424063"/>
                <a:ext cx="2625683" cy="467100"/>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3. SQL injection</a:t>
                </a:r>
                <a:br>
                  <a:rPr lang="en-US" sz="900" b="1" spc="-1" dirty="0">
                    <a:solidFill>
                      <a:prstClr val="black"/>
                    </a:solidFill>
                  </a:rPr>
                </a:br>
                <a:r>
                  <a:rPr lang="en-US" sz="900" b="1" spc="-1" dirty="0">
                    <a:solidFill>
                      <a:prstClr val="black"/>
                    </a:solidFill>
                  </a:rPr>
                  <a:t> (CWE-89)</a:t>
                </a:r>
                <a:endParaRPr lang="en-GB" sz="900" b="1" spc="-1" dirty="0">
                  <a:solidFill>
                    <a:prstClr val="black"/>
                  </a:solidFill>
                </a:endParaRPr>
              </a:p>
            </p:txBody>
          </p:sp>
          <p:sp>
            <p:nvSpPr>
              <p:cNvPr id="16" name="CustomShape 7">
                <a:extLst>
                  <a:ext uri="{FF2B5EF4-FFF2-40B4-BE49-F238E27FC236}">
                    <a16:creationId xmlns:a16="http://schemas.microsoft.com/office/drawing/2014/main" id="{242A3FDE-8791-D404-356E-76A90DCE898A}"/>
                  </a:ext>
                </a:extLst>
              </p:cNvPr>
              <p:cNvSpPr/>
              <p:nvPr/>
            </p:nvSpPr>
            <p:spPr>
              <a:xfrm>
                <a:off x="457197" y="5288486"/>
                <a:ext cx="2625683" cy="469391"/>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8. Path Traversal</a:t>
                </a:r>
                <a:br>
                  <a:rPr lang="en-US" sz="900" b="1" spc="-1" dirty="0">
                    <a:solidFill>
                      <a:prstClr val="black"/>
                    </a:solidFill>
                  </a:rPr>
                </a:br>
                <a:r>
                  <a:rPr lang="en-US" sz="900" b="1" spc="-1" dirty="0">
                    <a:solidFill>
                      <a:prstClr val="black"/>
                    </a:solidFill>
                  </a:rPr>
                  <a:t> (CWE-22)</a:t>
                </a:r>
                <a:endParaRPr lang="en-GB" sz="900" b="1" spc="-1" dirty="0">
                  <a:solidFill>
                    <a:prstClr val="black"/>
                  </a:solidFill>
                </a:endParaRPr>
              </a:p>
            </p:txBody>
          </p:sp>
          <p:sp>
            <p:nvSpPr>
              <p:cNvPr id="17" name="CustomShape 7">
                <a:extLst>
                  <a:ext uri="{FF2B5EF4-FFF2-40B4-BE49-F238E27FC236}">
                    <a16:creationId xmlns:a16="http://schemas.microsoft.com/office/drawing/2014/main" id="{4C48B355-AFC6-69D3-3387-D88A3205857A}"/>
                  </a:ext>
                </a:extLst>
              </p:cNvPr>
              <p:cNvSpPr/>
              <p:nvPr/>
            </p:nvSpPr>
            <p:spPr>
              <a:xfrm>
                <a:off x="457197" y="5860912"/>
                <a:ext cx="2625683" cy="469391"/>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9. Client-Side Request Forgery (CSRF)  (CWE-352)</a:t>
                </a:r>
                <a:endParaRPr lang="en-GB" sz="900" b="1" spc="-1" dirty="0">
                  <a:solidFill>
                    <a:prstClr val="white"/>
                  </a:solidFill>
                </a:endParaRPr>
              </a:p>
            </p:txBody>
          </p:sp>
          <p:sp>
            <p:nvSpPr>
              <p:cNvPr id="42" name="CustomShape 7">
                <a:extLst>
                  <a:ext uri="{FF2B5EF4-FFF2-40B4-BE49-F238E27FC236}">
                    <a16:creationId xmlns:a16="http://schemas.microsoft.com/office/drawing/2014/main" id="{F978F8EB-3D1A-AD05-4419-76658B24490A}"/>
                  </a:ext>
                </a:extLst>
              </p:cNvPr>
              <p:cNvSpPr/>
              <p:nvPr/>
            </p:nvSpPr>
            <p:spPr>
              <a:xfrm>
                <a:off x="457197" y="3568917"/>
                <a:ext cx="2625683" cy="469389"/>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5. OS Command Injection</a:t>
                </a:r>
              </a:p>
              <a:p>
                <a:pPr algn="ctr" defTabSz="914400" eaLnBrk="1" fontAlgn="auto" hangingPunct="1">
                  <a:spcBef>
                    <a:spcPts val="0"/>
                  </a:spcBef>
                  <a:spcAft>
                    <a:spcPts val="0"/>
                  </a:spcAft>
                  <a:tabLst>
                    <a:tab pos="0" algn="l"/>
                  </a:tabLst>
                  <a:defRPr/>
                </a:pPr>
                <a:r>
                  <a:rPr lang="en-US" sz="900" b="1" spc="-1" dirty="0">
                    <a:solidFill>
                      <a:prstClr val="black"/>
                    </a:solidFill>
                  </a:rPr>
                  <a:t> (CWE-78</a:t>
                </a:r>
                <a:r>
                  <a:rPr lang="en-US" sz="900" b="1" spc="-1" dirty="0">
                    <a:solidFill>
                      <a:prstClr val="white"/>
                    </a:solidFill>
                  </a:rPr>
                  <a:t>)</a:t>
                </a:r>
                <a:endParaRPr lang="en-GB" sz="900" b="1" spc="-1" dirty="0">
                  <a:solidFill>
                    <a:prstClr val="white"/>
                  </a:solidFill>
                </a:endParaRPr>
              </a:p>
            </p:txBody>
          </p:sp>
        </p:grpSp>
        <p:grpSp>
          <p:nvGrpSpPr>
            <p:cNvPr id="7176" name="Group 45">
              <a:extLst>
                <a:ext uri="{FF2B5EF4-FFF2-40B4-BE49-F238E27FC236}">
                  <a16:creationId xmlns:a16="http://schemas.microsoft.com/office/drawing/2014/main" id="{887CFEBA-1D1F-E749-11B1-A1AF88BF7B71}"/>
                </a:ext>
              </a:extLst>
            </p:cNvPr>
            <p:cNvGrpSpPr>
              <a:grpSpLocks/>
            </p:cNvGrpSpPr>
            <p:nvPr/>
          </p:nvGrpSpPr>
          <p:grpSpPr bwMode="auto">
            <a:xfrm>
              <a:off x="3346753" y="1268760"/>
              <a:ext cx="2625973" cy="3114586"/>
              <a:chOff x="3434860" y="1268760"/>
              <a:chExt cx="2625973" cy="4465548"/>
            </a:xfrm>
          </p:grpSpPr>
          <p:sp>
            <p:nvSpPr>
              <p:cNvPr id="18" name="CustomShape 7">
                <a:extLst>
                  <a:ext uri="{FF2B5EF4-FFF2-40B4-BE49-F238E27FC236}">
                    <a16:creationId xmlns:a16="http://schemas.microsoft.com/office/drawing/2014/main" id="{1263141F-3021-E38B-74E9-E60E31B4BE80}"/>
                  </a:ext>
                </a:extLst>
              </p:cNvPr>
              <p:cNvSpPr/>
              <p:nvPr/>
            </p:nvSpPr>
            <p:spPr>
              <a:xfrm>
                <a:off x="3434100" y="1268760"/>
                <a:ext cx="2627498" cy="469039"/>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10. Unrestricted Upload of </a:t>
                </a:r>
                <a:r>
                  <a:rPr lang="en-US" sz="900" b="1" spc="-1" dirty="0" err="1">
                    <a:solidFill>
                      <a:prstClr val="black"/>
                    </a:solidFill>
                  </a:rPr>
                  <a:t>Dangerou</a:t>
                </a:r>
                <a:r>
                  <a:rPr lang="en-US" sz="900" b="1" spc="-1" dirty="0">
                    <a:solidFill>
                      <a:prstClr val="black"/>
                    </a:solidFill>
                  </a:rPr>
                  <a:t>s File Type (CWE-434)</a:t>
                </a:r>
                <a:endParaRPr lang="en-GB" sz="900" b="1" spc="-1" dirty="0">
                  <a:solidFill>
                    <a:prstClr val="black"/>
                  </a:solidFill>
                </a:endParaRPr>
              </a:p>
            </p:txBody>
          </p:sp>
          <p:sp>
            <p:nvSpPr>
              <p:cNvPr id="19" name="CustomShape 7">
                <a:extLst>
                  <a:ext uri="{FF2B5EF4-FFF2-40B4-BE49-F238E27FC236}">
                    <a16:creationId xmlns:a16="http://schemas.microsoft.com/office/drawing/2014/main" id="{AF7847EA-1623-CE39-DAE7-D5C6DE2970CA}"/>
                  </a:ext>
                </a:extLst>
              </p:cNvPr>
              <p:cNvSpPr/>
              <p:nvPr/>
            </p:nvSpPr>
            <p:spPr>
              <a:xfrm>
                <a:off x="3434100" y="1840258"/>
                <a:ext cx="2627498" cy="469039"/>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11. Missing </a:t>
                </a:r>
                <a:r>
                  <a:rPr lang="en-US" sz="900" b="1" spc="-1" dirty="0" err="1">
                    <a:solidFill>
                      <a:prstClr val="white"/>
                    </a:solidFill>
                  </a:rPr>
                  <a:t>Authorisation</a:t>
                </a:r>
                <a:br>
                  <a:rPr lang="en-US" sz="900" b="1" spc="-1" dirty="0">
                    <a:solidFill>
                      <a:prstClr val="white"/>
                    </a:solidFill>
                  </a:rPr>
                </a:br>
                <a:r>
                  <a:rPr lang="en-US" sz="900" b="1" spc="-1" dirty="0">
                    <a:solidFill>
                      <a:prstClr val="white"/>
                    </a:solidFill>
                  </a:rPr>
                  <a:t> (CWE-862)</a:t>
                </a:r>
                <a:endParaRPr lang="en-GB" sz="900" b="1" spc="-1" dirty="0">
                  <a:solidFill>
                    <a:prstClr val="white"/>
                  </a:solidFill>
                </a:endParaRPr>
              </a:p>
            </p:txBody>
          </p:sp>
          <p:sp>
            <p:nvSpPr>
              <p:cNvPr id="20" name="CustomShape 7">
                <a:extLst>
                  <a:ext uri="{FF2B5EF4-FFF2-40B4-BE49-F238E27FC236}">
                    <a16:creationId xmlns:a16="http://schemas.microsoft.com/office/drawing/2014/main" id="{8DC4DFA1-8E31-AA6F-F6AA-CFB5188E6F55}"/>
                  </a:ext>
                </a:extLst>
              </p:cNvPr>
              <p:cNvSpPr/>
              <p:nvPr/>
            </p:nvSpPr>
            <p:spPr>
              <a:xfrm>
                <a:off x="3434100" y="2980979"/>
                <a:ext cx="2627498" cy="469039"/>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13. Improper Authentication</a:t>
                </a:r>
                <a:br>
                  <a:rPr lang="en-US" sz="900" b="1" spc="-1" dirty="0">
                    <a:solidFill>
                      <a:prstClr val="white"/>
                    </a:solidFill>
                  </a:rPr>
                </a:br>
                <a:r>
                  <a:rPr lang="en-US" sz="900" b="1" spc="-1" dirty="0">
                    <a:solidFill>
                      <a:prstClr val="white"/>
                    </a:solidFill>
                  </a:rPr>
                  <a:t> (CWE-287)</a:t>
                </a:r>
                <a:endParaRPr lang="en-GB" sz="900" b="1" spc="-1" dirty="0">
                  <a:solidFill>
                    <a:prstClr val="white"/>
                  </a:solidFill>
                </a:endParaRPr>
              </a:p>
            </p:txBody>
          </p:sp>
          <p:sp>
            <p:nvSpPr>
              <p:cNvPr id="21" name="CustomShape 7">
                <a:extLst>
                  <a:ext uri="{FF2B5EF4-FFF2-40B4-BE49-F238E27FC236}">
                    <a16:creationId xmlns:a16="http://schemas.microsoft.com/office/drawing/2014/main" id="{951667B5-E7D8-1830-3F4F-88C30A13DD95}"/>
                  </a:ext>
                </a:extLst>
              </p:cNvPr>
              <p:cNvSpPr/>
              <p:nvPr/>
            </p:nvSpPr>
            <p:spPr>
              <a:xfrm>
                <a:off x="3434100" y="3552477"/>
                <a:ext cx="2627498" cy="469039"/>
              </a:xfrm>
              <a:prstGeom prst="rect">
                <a:avLst/>
              </a:prstGeom>
              <a:solidFill>
                <a:schemeClr val="accent3">
                  <a:lumMod val="85000"/>
                </a:schemeClr>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14. Integer Overflow or Wraparound </a:t>
                </a:r>
                <a:br>
                  <a:rPr lang="en-US" sz="900" b="1" spc="-1" dirty="0">
                    <a:solidFill>
                      <a:prstClr val="black"/>
                    </a:solidFill>
                  </a:rPr>
                </a:br>
                <a:r>
                  <a:rPr lang="en-US" sz="900" b="1" spc="-1" dirty="0">
                    <a:solidFill>
                      <a:prstClr val="black"/>
                    </a:solidFill>
                  </a:rPr>
                  <a:t>(CWE-190)</a:t>
                </a:r>
                <a:endParaRPr lang="en-GB" sz="900" b="1" spc="-1" dirty="0">
                  <a:solidFill>
                    <a:prstClr val="black"/>
                  </a:solidFill>
                </a:endParaRPr>
              </a:p>
            </p:txBody>
          </p:sp>
          <p:sp>
            <p:nvSpPr>
              <p:cNvPr id="22" name="CustomShape 7">
                <a:extLst>
                  <a:ext uri="{FF2B5EF4-FFF2-40B4-BE49-F238E27FC236}">
                    <a16:creationId xmlns:a16="http://schemas.microsoft.com/office/drawing/2014/main" id="{EBAD6FC0-30E5-5C11-1403-66A3DE8B7E3C}"/>
                  </a:ext>
                </a:extLst>
              </p:cNvPr>
              <p:cNvSpPr/>
              <p:nvPr/>
            </p:nvSpPr>
            <p:spPr>
              <a:xfrm>
                <a:off x="3434100" y="4123977"/>
                <a:ext cx="2627498" cy="469039"/>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15. </a:t>
                </a:r>
                <a:r>
                  <a:rPr lang="en-US" sz="900" b="1" spc="-1" dirty="0" err="1">
                    <a:solidFill>
                      <a:prstClr val="black"/>
                    </a:solidFill>
                  </a:rPr>
                  <a:t>Deserialisation</a:t>
                </a:r>
                <a:r>
                  <a:rPr lang="en-US" sz="900" b="1" spc="-1" dirty="0">
                    <a:solidFill>
                      <a:prstClr val="black"/>
                    </a:solidFill>
                  </a:rPr>
                  <a:t> of Untrusted Data</a:t>
                </a:r>
                <a:br>
                  <a:rPr lang="en-US" sz="900" b="1" spc="-1" dirty="0">
                    <a:solidFill>
                      <a:prstClr val="black"/>
                    </a:solidFill>
                  </a:rPr>
                </a:br>
                <a:r>
                  <a:rPr lang="en-US" sz="900" b="1" spc="-1" dirty="0">
                    <a:solidFill>
                      <a:prstClr val="black"/>
                    </a:solidFill>
                  </a:rPr>
                  <a:t> (CWE-502)</a:t>
                </a:r>
                <a:endParaRPr lang="en-GB" sz="900" b="1" spc="-1" dirty="0">
                  <a:solidFill>
                    <a:prstClr val="black"/>
                  </a:solidFill>
                </a:endParaRPr>
              </a:p>
            </p:txBody>
          </p:sp>
          <p:sp>
            <p:nvSpPr>
              <p:cNvPr id="23" name="CustomShape 7">
                <a:extLst>
                  <a:ext uri="{FF2B5EF4-FFF2-40B4-BE49-F238E27FC236}">
                    <a16:creationId xmlns:a16="http://schemas.microsoft.com/office/drawing/2014/main" id="{5320CF68-D076-08CC-9FB8-9B3B287B59A8}"/>
                  </a:ext>
                </a:extLst>
              </p:cNvPr>
              <p:cNvSpPr/>
              <p:nvPr/>
            </p:nvSpPr>
            <p:spPr>
              <a:xfrm>
                <a:off x="3434100" y="2409480"/>
                <a:ext cx="2627498" cy="469039"/>
              </a:xfrm>
              <a:prstGeom prst="rect">
                <a:avLst/>
              </a:prstGeom>
              <a:solidFill>
                <a:srgbClr val="FF9933"/>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12. NULL Pointer Deference</a:t>
                </a:r>
                <a:br>
                  <a:rPr lang="en-US" sz="900" b="1" spc="-1" dirty="0">
                    <a:solidFill>
                      <a:prstClr val="black"/>
                    </a:solidFill>
                  </a:rPr>
                </a:br>
                <a:r>
                  <a:rPr lang="en-US" sz="900" b="1" spc="-1" dirty="0">
                    <a:solidFill>
                      <a:prstClr val="black"/>
                    </a:solidFill>
                  </a:rPr>
                  <a:t> (CWE-476)</a:t>
                </a:r>
                <a:endParaRPr lang="en-GB" sz="900" b="1" spc="-1" dirty="0">
                  <a:solidFill>
                    <a:prstClr val="black"/>
                  </a:solidFill>
                </a:endParaRPr>
              </a:p>
            </p:txBody>
          </p:sp>
          <p:sp>
            <p:nvSpPr>
              <p:cNvPr id="24" name="CustomShape 7">
                <a:extLst>
                  <a:ext uri="{FF2B5EF4-FFF2-40B4-BE49-F238E27FC236}">
                    <a16:creationId xmlns:a16="http://schemas.microsoft.com/office/drawing/2014/main" id="{6AEB0952-EC2E-C668-4550-3D2890F0E009}"/>
                  </a:ext>
                </a:extLst>
              </p:cNvPr>
              <p:cNvSpPr/>
              <p:nvPr/>
            </p:nvSpPr>
            <p:spPr>
              <a:xfrm>
                <a:off x="3434100" y="4693199"/>
                <a:ext cx="2627498" cy="469039"/>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16. Command Injection</a:t>
                </a:r>
                <a:br>
                  <a:rPr lang="en-US" sz="900" b="1" spc="-1" dirty="0">
                    <a:solidFill>
                      <a:prstClr val="black"/>
                    </a:solidFill>
                  </a:rPr>
                </a:br>
                <a:r>
                  <a:rPr lang="en-US" sz="900" b="1" spc="-1" dirty="0">
                    <a:solidFill>
                      <a:prstClr val="black"/>
                    </a:solidFill>
                  </a:rPr>
                  <a:t> (CWE-77)</a:t>
                </a:r>
                <a:endParaRPr lang="en-GB" sz="900" b="1" spc="-1" dirty="0">
                  <a:solidFill>
                    <a:prstClr val="black"/>
                  </a:solidFill>
                </a:endParaRPr>
              </a:p>
            </p:txBody>
          </p:sp>
          <p:sp>
            <p:nvSpPr>
              <p:cNvPr id="25" name="CustomShape 7">
                <a:extLst>
                  <a:ext uri="{FF2B5EF4-FFF2-40B4-BE49-F238E27FC236}">
                    <a16:creationId xmlns:a16="http://schemas.microsoft.com/office/drawing/2014/main" id="{849BC72C-3B1F-2F2F-6D02-04404E9B510C}"/>
                  </a:ext>
                </a:extLst>
              </p:cNvPr>
              <p:cNvSpPr/>
              <p:nvPr/>
            </p:nvSpPr>
            <p:spPr>
              <a:xfrm>
                <a:off x="3434100" y="5264697"/>
                <a:ext cx="2627498" cy="469039"/>
              </a:xfrm>
              <a:prstGeom prst="rect">
                <a:avLst/>
              </a:prstGeom>
              <a:solidFill>
                <a:srgbClr val="FF9933"/>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17. Improper Restriction of Operations on Memory Buffer Bounds (CWE-119)</a:t>
                </a:r>
                <a:endParaRPr lang="en-GB" sz="900" b="1" spc="-1" dirty="0">
                  <a:solidFill>
                    <a:prstClr val="black"/>
                  </a:solidFill>
                </a:endParaRPr>
              </a:p>
            </p:txBody>
          </p:sp>
        </p:grpSp>
        <p:grpSp>
          <p:nvGrpSpPr>
            <p:cNvPr id="7177" name="Group 46">
              <a:extLst>
                <a:ext uri="{FF2B5EF4-FFF2-40B4-BE49-F238E27FC236}">
                  <a16:creationId xmlns:a16="http://schemas.microsoft.com/office/drawing/2014/main" id="{A4EB95FB-2837-ECA0-C892-E9B063C0E98E}"/>
                </a:ext>
              </a:extLst>
            </p:cNvPr>
            <p:cNvGrpSpPr>
              <a:grpSpLocks/>
            </p:cNvGrpSpPr>
            <p:nvPr/>
          </p:nvGrpSpPr>
          <p:grpSpPr bwMode="auto">
            <a:xfrm>
              <a:off x="6236312" y="1276200"/>
              <a:ext cx="2625973" cy="3108050"/>
              <a:chOff x="6236312" y="1276200"/>
              <a:chExt cx="2625973" cy="4459038"/>
            </a:xfrm>
          </p:grpSpPr>
          <p:sp>
            <p:nvSpPr>
              <p:cNvPr id="26" name="CustomShape 7">
                <a:extLst>
                  <a:ext uri="{FF2B5EF4-FFF2-40B4-BE49-F238E27FC236}">
                    <a16:creationId xmlns:a16="http://schemas.microsoft.com/office/drawing/2014/main" id="{AFEF075F-B010-A6BB-06FE-15BFAF4A515F}"/>
                  </a:ext>
                </a:extLst>
              </p:cNvPr>
              <p:cNvSpPr/>
              <p:nvPr/>
            </p:nvSpPr>
            <p:spPr>
              <a:xfrm>
                <a:off x="6236602" y="1276918"/>
                <a:ext cx="2625683" cy="469340"/>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18. Hardcoded Credentials </a:t>
                </a:r>
                <a:br>
                  <a:rPr lang="en-US" sz="900" b="1" spc="-1" dirty="0">
                    <a:solidFill>
                      <a:prstClr val="white"/>
                    </a:solidFill>
                  </a:rPr>
                </a:br>
                <a:r>
                  <a:rPr lang="en-US" sz="900" b="1" spc="-1" dirty="0">
                    <a:solidFill>
                      <a:prstClr val="white"/>
                    </a:solidFill>
                  </a:rPr>
                  <a:t>(CWE-798)</a:t>
                </a:r>
                <a:endParaRPr lang="en-GB" sz="900" b="1" spc="-1" dirty="0">
                  <a:solidFill>
                    <a:prstClr val="white"/>
                  </a:solidFill>
                </a:endParaRPr>
              </a:p>
            </p:txBody>
          </p:sp>
          <p:sp>
            <p:nvSpPr>
              <p:cNvPr id="27" name="CustomShape 7">
                <a:extLst>
                  <a:ext uri="{FF2B5EF4-FFF2-40B4-BE49-F238E27FC236}">
                    <a16:creationId xmlns:a16="http://schemas.microsoft.com/office/drawing/2014/main" id="{4C900CC3-2315-1A56-EC2A-EA155037C3DE}"/>
                  </a:ext>
                </a:extLst>
              </p:cNvPr>
              <p:cNvSpPr/>
              <p:nvPr/>
            </p:nvSpPr>
            <p:spPr>
              <a:xfrm>
                <a:off x="6236602" y="1846505"/>
                <a:ext cx="2625683" cy="469340"/>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19. Server-Side Request Forgery (CSRF) (CWE-918)</a:t>
                </a:r>
                <a:endParaRPr lang="en-GB" sz="900" b="1" spc="-1" dirty="0">
                  <a:solidFill>
                    <a:prstClr val="black"/>
                  </a:solidFill>
                </a:endParaRPr>
              </a:p>
            </p:txBody>
          </p:sp>
          <p:sp>
            <p:nvSpPr>
              <p:cNvPr id="28" name="CustomShape 7">
                <a:extLst>
                  <a:ext uri="{FF2B5EF4-FFF2-40B4-BE49-F238E27FC236}">
                    <a16:creationId xmlns:a16="http://schemas.microsoft.com/office/drawing/2014/main" id="{F0DD31C9-EDD8-FD50-307D-D8A28119F6B2}"/>
                  </a:ext>
                </a:extLst>
              </p:cNvPr>
              <p:cNvSpPr/>
              <p:nvPr/>
            </p:nvSpPr>
            <p:spPr>
              <a:xfrm>
                <a:off x="6236602" y="2985680"/>
                <a:ext cx="2625683" cy="469340"/>
              </a:xfrm>
              <a:prstGeom prst="rect">
                <a:avLst/>
              </a:prstGeom>
              <a:solidFill>
                <a:schemeClr val="accent3">
                  <a:lumMod val="85000"/>
                </a:schemeClr>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21. Race </a:t>
                </a:r>
                <a:r>
                  <a:rPr lang="en-US" sz="900" b="1" spc="-1" dirty="0" err="1">
                    <a:solidFill>
                      <a:prstClr val="black"/>
                    </a:solidFill>
                  </a:rPr>
                  <a:t>Condiiton</a:t>
                </a:r>
                <a:r>
                  <a:rPr lang="en-US" sz="900" b="1" spc="-1" dirty="0">
                    <a:solidFill>
                      <a:prstClr val="black"/>
                    </a:solidFill>
                  </a:rPr>
                  <a:t> </a:t>
                </a:r>
                <a:br>
                  <a:rPr lang="en-US" sz="900" b="1" spc="-1" dirty="0">
                    <a:solidFill>
                      <a:prstClr val="black"/>
                    </a:solidFill>
                  </a:rPr>
                </a:br>
                <a:r>
                  <a:rPr lang="en-US" sz="900" b="1" spc="-1" dirty="0">
                    <a:solidFill>
                      <a:prstClr val="black"/>
                    </a:solidFill>
                  </a:rPr>
                  <a:t>(CWE-362)</a:t>
                </a:r>
                <a:endParaRPr lang="en-GB" sz="900" b="1" spc="-1" dirty="0">
                  <a:solidFill>
                    <a:prstClr val="black"/>
                  </a:solidFill>
                </a:endParaRPr>
              </a:p>
            </p:txBody>
          </p:sp>
          <p:sp>
            <p:nvSpPr>
              <p:cNvPr id="29" name="CustomShape 7">
                <a:extLst>
                  <a:ext uri="{FF2B5EF4-FFF2-40B4-BE49-F238E27FC236}">
                    <a16:creationId xmlns:a16="http://schemas.microsoft.com/office/drawing/2014/main" id="{0EAA3253-6032-572F-08D9-F1F176C947D6}"/>
                  </a:ext>
                </a:extLst>
              </p:cNvPr>
              <p:cNvSpPr/>
              <p:nvPr/>
            </p:nvSpPr>
            <p:spPr>
              <a:xfrm>
                <a:off x="6236602" y="3557546"/>
                <a:ext cx="2625683" cy="469340"/>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22. Improper </a:t>
                </a:r>
                <a:r>
                  <a:rPr lang="en-US" sz="900" b="1" spc="-1" dirty="0" err="1">
                    <a:solidFill>
                      <a:prstClr val="white"/>
                    </a:solidFill>
                  </a:rPr>
                  <a:t>Privilige</a:t>
                </a:r>
                <a:r>
                  <a:rPr lang="en-US" sz="900" b="1" spc="-1" dirty="0">
                    <a:solidFill>
                      <a:prstClr val="white"/>
                    </a:solidFill>
                  </a:rPr>
                  <a:t> Management</a:t>
                </a:r>
                <a:br>
                  <a:rPr lang="en-US" sz="900" b="1" spc="-1" dirty="0">
                    <a:solidFill>
                      <a:prstClr val="white"/>
                    </a:solidFill>
                  </a:rPr>
                </a:br>
                <a:r>
                  <a:rPr lang="en-US" sz="900" b="1" spc="-1" dirty="0">
                    <a:solidFill>
                      <a:prstClr val="white"/>
                    </a:solidFill>
                  </a:rPr>
                  <a:t> (CWE-269)</a:t>
                </a:r>
                <a:endParaRPr lang="en-GB" sz="900" b="1" spc="-1" dirty="0">
                  <a:solidFill>
                    <a:prstClr val="white"/>
                  </a:solidFill>
                </a:endParaRPr>
              </a:p>
            </p:txBody>
          </p:sp>
          <p:sp>
            <p:nvSpPr>
              <p:cNvPr id="30" name="CustomShape 7">
                <a:extLst>
                  <a:ext uri="{FF2B5EF4-FFF2-40B4-BE49-F238E27FC236}">
                    <a16:creationId xmlns:a16="http://schemas.microsoft.com/office/drawing/2014/main" id="{FFC62EC9-CDB6-7DC5-19DC-F6C9E1A49470}"/>
                  </a:ext>
                </a:extLst>
              </p:cNvPr>
              <p:cNvSpPr/>
              <p:nvPr/>
            </p:nvSpPr>
            <p:spPr>
              <a:xfrm>
                <a:off x="6236602" y="4127134"/>
                <a:ext cx="2625683" cy="469340"/>
              </a:xfrm>
              <a:prstGeom prst="rect">
                <a:avLst/>
              </a:prstGeom>
              <a:solidFill>
                <a:srgbClr val="FFE575"/>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black"/>
                    </a:solidFill>
                  </a:rPr>
                  <a:t>23. Code Injection</a:t>
                </a:r>
                <a:br>
                  <a:rPr lang="en-US" sz="900" b="1" spc="-1" dirty="0">
                    <a:solidFill>
                      <a:prstClr val="black"/>
                    </a:solidFill>
                  </a:rPr>
                </a:br>
                <a:r>
                  <a:rPr lang="en-US" sz="900" b="1" spc="-1" dirty="0">
                    <a:solidFill>
                      <a:prstClr val="black"/>
                    </a:solidFill>
                  </a:rPr>
                  <a:t>(CWE-94)</a:t>
                </a:r>
                <a:endParaRPr lang="en-GB" sz="900" b="1" spc="-1" dirty="0">
                  <a:solidFill>
                    <a:prstClr val="black"/>
                  </a:solidFill>
                </a:endParaRPr>
              </a:p>
            </p:txBody>
          </p:sp>
          <p:sp>
            <p:nvSpPr>
              <p:cNvPr id="31" name="CustomShape 7">
                <a:extLst>
                  <a:ext uri="{FF2B5EF4-FFF2-40B4-BE49-F238E27FC236}">
                    <a16:creationId xmlns:a16="http://schemas.microsoft.com/office/drawing/2014/main" id="{5C5CF7C4-60E1-E808-86AA-746805D9644C}"/>
                  </a:ext>
                </a:extLst>
              </p:cNvPr>
              <p:cNvSpPr/>
              <p:nvPr/>
            </p:nvSpPr>
            <p:spPr>
              <a:xfrm>
                <a:off x="6236602" y="2416092"/>
                <a:ext cx="2625683" cy="469340"/>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20. Missing Authentication</a:t>
                </a:r>
                <a:br>
                  <a:rPr lang="en-US" sz="900" b="1" spc="-1" dirty="0">
                    <a:solidFill>
                      <a:prstClr val="white"/>
                    </a:solidFill>
                  </a:rPr>
                </a:br>
                <a:r>
                  <a:rPr lang="en-US" sz="900" b="1" spc="-1" dirty="0">
                    <a:solidFill>
                      <a:prstClr val="white"/>
                    </a:solidFill>
                  </a:rPr>
                  <a:t> (CWE-306)</a:t>
                </a:r>
                <a:endParaRPr lang="en-GB" sz="900" b="1" spc="-1" dirty="0">
                  <a:solidFill>
                    <a:prstClr val="white"/>
                  </a:solidFill>
                </a:endParaRPr>
              </a:p>
            </p:txBody>
          </p:sp>
          <p:sp>
            <p:nvSpPr>
              <p:cNvPr id="32" name="CustomShape 7">
                <a:extLst>
                  <a:ext uri="{FF2B5EF4-FFF2-40B4-BE49-F238E27FC236}">
                    <a16:creationId xmlns:a16="http://schemas.microsoft.com/office/drawing/2014/main" id="{81BC5B77-8961-060E-1423-3C8E859AFD4F}"/>
                  </a:ext>
                </a:extLst>
              </p:cNvPr>
              <p:cNvSpPr/>
              <p:nvPr/>
            </p:nvSpPr>
            <p:spPr>
              <a:xfrm>
                <a:off x="6236602" y="4696721"/>
                <a:ext cx="2625683" cy="469340"/>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24. Incorrect </a:t>
                </a:r>
                <a:r>
                  <a:rPr lang="en-US" sz="900" b="1" spc="-1" dirty="0" err="1">
                    <a:solidFill>
                      <a:prstClr val="white"/>
                    </a:solidFill>
                  </a:rPr>
                  <a:t>Authorisation</a:t>
                </a:r>
                <a:br>
                  <a:rPr lang="en-US" sz="900" b="1" spc="-1" dirty="0">
                    <a:solidFill>
                      <a:prstClr val="white"/>
                    </a:solidFill>
                  </a:rPr>
                </a:br>
                <a:r>
                  <a:rPr lang="en-US" sz="900" b="1" spc="-1" dirty="0">
                    <a:solidFill>
                      <a:prstClr val="white"/>
                    </a:solidFill>
                  </a:rPr>
                  <a:t> (CWE-863)</a:t>
                </a:r>
                <a:endParaRPr lang="en-GB" sz="900" b="1" spc="-1" dirty="0">
                  <a:solidFill>
                    <a:prstClr val="white"/>
                  </a:solidFill>
                </a:endParaRPr>
              </a:p>
            </p:txBody>
          </p:sp>
          <p:sp>
            <p:nvSpPr>
              <p:cNvPr id="33" name="CustomShape 7">
                <a:extLst>
                  <a:ext uri="{FF2B5EF4-FFF2-40B4-BE49-F238E27FC236}">
                    <a16:creationId xmlns:a16="http://schemas.microsoft.com/office/drawing/2014/main" id="{149AA6BA-BB55-9FF3-46BE-9A334B8FC295}"/>
                  </a:ext>
                </a:extLst>
              </p:cNvPr>
              <p:cNvSpPr/>
              <p:nvPr/>
            </p:nvSpPr>
            <p:spPr>
              <a:xfrm>
                <a:off x="6236602" y="5266308"/>
                <a:ext cx="2625683" cy="469340"/>
              </a:xfrm>
              <a:prstGeom prst="rect">
                <a:avLst/>
              </a:prstGeom>
              <a:solidFill>
                <a:srgbClr val="008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defTabSz="914400" eaLnBrk="1" fontAlgn="auto" hangingPunct="1">
                  <a:spcBef>
                    <a:spcPts val="0"/>
                  </a:spcBef>
                  <a:spcAft>
                    <a:spcPts val="0"/>
                  </a:spcAft>
                  <a:tabLst>
                    <a:tab pos="0" algn="l"/>
                  </a:tabLst>
                  <a:defRPr/>
                </a:pPr>
                <a:r>
                  <a:rPr lang="en-US" sz="900" b="1" spc="-1" dirty="0">
                    <a:solidFill>
                      <a:prstClr val="white"/>
                    </a:solidFill>
                  </a:rPr>
                  <a:t>25. Incorrect Default Permissions           (CWE-276)</a:t>
                </a:r>
                <a:endParaRPr lang="en-GB" sz="900" b="1" spc="-1" dirty="0">
                  <a:solidFill>
                    <a:prstClr val="white"/>
                  </a:solidFill>
                </a:endParaRPr>
              </a:p>
            </p:txBody>
          </p:sp>
        </p:grpSp>
      </p:grpSp>
      <p:sp>
        <p:nvSpPr>
          <p:cNvPr id="7171" name="Title 5">
            <a:extLst>
              <a:ext uri="{FF2B5EF4-FFF2-40B4-BE49-F238E27FC236}">
                <a16:creationId xmlns:a16="http://schemas.microsoft.com/office/drawing/2014/main" id="{BED793E9-F273-F6CC-0460-67D6AF227AE7}"/>
              </a:ext>
            </a:extLst>
          </p:cNvPr>
          <p:cNvSpPr>
            <a:spLocks noGrp="1" noChangeArrowheads="1"/>
          </p:cNvSpPr>
          <p:nvPr>
            <p:ph type="title"/>
          </p:nvPr>
        </p:nvSpPr>
        <p:spPr>
          <a:xfrm>
            <a:off x="457200" y="273050"/>
            <a:ext cx="8229600" cy="1144588"/>
          </a:xfrm>
        </p:spPr>
        <p:txBody>
          <a:bodyPr/>
          <a:lstStyle/>
          <a:p>
            <a:pPr algn="ctr" eaLnBrk="1" hangingPunct="1"/>
            <a:r>
              <a:rPr lang="en-US" altLang="en-US" sz="3200">
                <a:solidFill>
                  <a:srgbClr val="FF0000"/>
                </a:solidFill>
                <a:latin typeface="Arial Rounded MT Bold" panose="020F0704030504030204" pitchFamily="34" charset="0"/>
              </a:rPr>
              <a:t>CWE Top 25      </a:t>
            </a:r>
            <a:r>
              <a:rPr lang="en-US" altLang="en-US" sz="1800">
                <a:latin typeface="Arial Rounded MT Bold" panose="020F0704030504030204" pitchFamily="34" charset="0"/>
              </a:rPr>
              <a:t>https://cwe.mitre.org/top25 </a:t>
            </a:r>
            <a:endParaRPr lang="en-GB" altLang="en-US" sz="1800">
              <a:latin typeface="Arial Rounded MT Bold" panose="020F0704030504030204" pitchFamily="34" charset="0"/>
            </a:endParaRPr>
          </a:p>
        </p:txBody>
      </p:sp>
      <p:pic>
        <p:nvPicPr>
          <p:cNvPr id="7172" name="Picture 8">
            <a:extLst>
              <a:ext uri="{FF2B5EF4-FFF2-40B4-BE49-F238E27FC236}">
                <a16:creationId xmlns:a16="http://schemas.microsoft.com/office/drawing/2014/main" id="{0ADA250E-95A1-6426-E2E5-59B60F4EB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700" y="4914900"/>
            <a:ext cx="963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3">
            <a:extLst>
              <a:ext uri="{FF2B5EF4-FFF2-40B4-BE49-F238E27FC236}">
                <a16:creationId xmlns:a16="http://schemas.microsoft.com/office/drawing/2014/main" id="{FCD84144-EAAE-A4D9-2B84-98DC1E6D4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78425"/>
            <a:ext cx="15478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5">
            <a:extLst>
              <a:ext uri="{FF2B5EF4-FFF2-40B4-BE49-F238E27FC236}">
                <a16:creationId xmlns:a16="http://schemas.microsoft.com/office/drawing/2014/main" id="{2D6AC155-F223-ED5D-6470-7F67DDCE3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767" t="3064" r="11581" b="-7219"/>
          <a:stretch>
            <a:fillRect/>
          </a:stretch>
        </p:blipFill>
        <p:spPr bwMode="auto">
          <a:xfrm>
            <a:off x="2030413" y="5372100"/>
            <a:ext cx="49149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descr=" 24578">
            <a:extLst>
              <a:ext uri="{FF2B5EF4-FFF2-40B4-BE49-F238E27FC236}">
                <a16:creationId xmlns:a16="http://schemas.microsoft.com/office/drawing/2014/main" id="{ECCD5B9F-D9C7-2C63-B9BD-E2A5591074DF}"/>
              </a:ext>
            </a:extLst>
          </p:cNvPr>
          <p:cNvSpPr>
            <a:spLocks noGrp="1" noChangeArrowheads="1"/>
          </p:cNvSpPr>
          <p:nvPr>
            <p:ph type="title"/>
          </p:nvPr>
        </p:nvSpPr>
        <p:spPr>
          <a:xfrm>
            <a:off x="827088" y="277813"/>
            <a:ext cx="7766050" cy="766762"/>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More memory corruption problems</a:t>
            </a:r>
          </a:p>
        </p:txBody>
      </p:sp>
      <p:sp>
        <p:nvSpPr>
          <p:cNvPr id="8196" name="Rectangle 2" descr=" 8196">
            <a:extLst>
              <a:ext uri="{FF2B5EF4-FFF2-40B4-BE49-F238E27FC236}">
                <a16:creationId xmlns:a16="http://schemas.microsoft.com/office/drawing/2014/main" id="{C04BDAAC-5EB2-19B7-2DDD-90855147B148}"/>
              </a:ext>
            </a:extLst>
          </p:cNvPr>
          <p:cNvSpPr>
            <a:spLocks noGrp="1" noChangeArrowheads="1"/>
          </p:cNvSpPr>
          <p:nvPr>
            <p:ph idx="1"/>
          </p:nvPr>
        </p:nvSpPr>
        <p:spPr/>
        <p:txBody>
          <a:bodyPr/>
          <a:lstStyle/>
          <a:p>
            <a:pPr marL="0" indent="0" eaLnBrk="1" hangingPunct="1">
              <a:lnSpc>
                <a:spcPct val="100000"/>
              </a:lnSpc>
              <a:buClr>
                <a:srgbClr val="3333CC"/>
              </a:buClr>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dirty="0" err="1">
                <a:solidFill>
                  <a:schemeClr val="tx1"/>
                </a:solidFill>
              </a:rPr>
              <a:t>Errors</a:t>
            </a:r>
            <a:r>
              <a:rPr lang="nl-NL" dirty="0">
                <a:solidFill>
                  <a:schemeClr val="tx1"/>
                </a:solidFill>
              </a:rPr>
              <a:t> with </a:t>
            </a:r>
            <a:r>
              <a:rPr lang="nl-NL" dirty="0">
                <a:solidFill>
                  <a:schemeClr val="accent2"/>
                </a:solidFill>
              </a:rPr>
              <a:t>pointers </a:t>
            </a:r>
            <a:r>
              <a:rPr lang="nl-NL" dirty="0">
                <a:solidFill>
                  <a:schemeClr val="tx1"/>
                </a:solidFill>
              </a:rPr>
              <a:t>and with </a:t>
            </a:r>
            <a:r>
              <a:rPr lang="en-GB" dirty="0">
                <a:solidFill>
                  <a:schemeClr val="accent2"/>
                </a:solidFill>
              </a:rPr>
              <a:t>dynamic memory </a:t>
            </a:r>
            <a:r>
              <a:rPr lang="en-GB" dirty="0">
                <a:solidFill>
                  <a:schemeClr val="tx1"/>
                </a:solidFill>
              </a:rPr>
              <a:t>(aka</a:t>
            </a:r>
            <a:r>
              <a:rPr lang="en-GB" dirty="0">
                <a:solidFill>
                  <a:schemeClr val="accent2"/>
                </a:solidFill>
              </a:rPr>
              <a:t> the heap</a:t>
            </a:r>
            <a:r>
              <a:rPr lang="en-GB" dirty="0">
                <a:solidFill>
                  <a:schemeClr val="tx1"/>
                </a:solidFill>
              </a:rPr>
              <a:t>)</a:t>
            </a:r>
          </a:p>
          <a:p>
            <a:pPr marL="0" indent="0" eaLnBrk="1" hangingPunct="1">
              <a:lnSpc>
                <a:spcPct val="100000"/>
              </a:lnSpc>
              <a:buClr>
                <a:srgbClr val="3333CC"/>
              </a:buClr>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dirty="0">
              <a:solidFill>
                <a:schemeClr val="accent2"/>
              </a:solidFill>
            </a:endParaRPr>
          </a:p>
          <a:p>
            <a:pPr eaLnBrk="1" hangingPunct="1">
              <a:lnSpc>
                <a:spcPct val="100000"/>
              </a:lnSpc>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i="1" dirty="0"/>
              <a:t>Have you ever written a C(++) program that uses </a:t>
            </a:r>
            <a:r>
              <a:rPr lang="en-GB" i="1" dirty="0">
                <a:solidFill>
                  <a:srgbClr val="FF0000"/>
                </a:solidFill>
              </a:rPr>
              <a:t>pointers</a:t>
            </a:r>
            <a:r>
              <a:rPr lang="en-GB" i="1" dirty="0"/>
              <a:t>? </a:t>
            </a:r>
          </a:p>
          <a:p>
            <a:pPr eaLnBrk="1" hangingPunct="1">
              <a:lnSpc>
                <a:spcPct val="100000"/>
              </a:lnSpc>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i="1" dirty="0"/>
              <a:t>Have you ever had such a program crashing?</a:t>
            </a:r>
          </a:p>
          <a:p>
            <a:pPr marL="0" indent="0" eaLnBrk="1" hangingPunct="1">
              <a:lnSpc>
                <a:spcPct val="100000"/>
              </a:lnSpc>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i="1" dirty="0"/>
          </a:p>
          <a:p>
            <a:pPr eaLnBrk="1" hangingPunct="1">
              <a:lnSpc>
                <a:spcPct val="100000"/>
              </a:lnSpc>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i="1" dirty="0"/>
              <a:t>Have you even written a C(++) program that uses </a:t>
            </a:r>
            <a:r>
              <a:rPr lang="en-GB" i="1" dirty="0">
                <a:solidFill>
                  <a:srgbClr val="FF0000"/>
                </a:solidFill>
              </a:rPr>
              <a:t>dynamic</a:t>
            </a:r>
            <a:r>
              <a:rPr lang="en-GB" i="1" dirty="0">
                <a:solidFill>
                  <a:srgbClr val="C00000"/>
                </a:solidFill>
              </a:rPr>
              <a:t> </a:t>
            </a:r>
            <a:r>
              <a:rPr lang="en-GB" i="1" dirty="0">
                <a:solidFill>
                  <a:srgbClr val="FF0000"/>
                </a:solidFill>
              </a:rPr>
              <a:t>memory</a:t>
            </a:r>
            <a:r>
              <a:rPr lang="en-GB" i="1" dirty="0"/>
              <a:t>, </a:t>
            </a:r>
            <a:r>
              <a:rPr lang="en-GB" i="1" dirty="0" err="1"/>
              <a:t>ie</a:t>
            </a:r>
            <a:r>
              <a:rPr lang="en-GB" i="1" dirty="0"/>
              <a:t>.  </a:t>
            </a:r>
            <a:r>
              <a:rPr lang="en-GB" b="1" dirty="0" err="1">
                <a:solidFill>
                  <a:srgbClr val="008000"/>
                </a:solidFill>
                <a:latin typeface="Courier New" panose="02070309020205020404" pitchFamily="49" charset="0"/>
                <a:cs typeface="Courier New" panose="02070309020205020404" pitchFamily="49" charset="0"/>
              </a:rPr>
              <a:t>malloc</a:t>
            </a:r>
            <a:r>
              <a:rPr lang="en-GB" b="1" dirty="0">
                <a:solidFill>
                  <a:srgbClr val="008000"/>
                </a:solidFill>
                <a:latin typeface="Courier New" panose="02070309020205020404" pitchFamily="49" charset="0"/>
                <a:cs typeface="Courier New" panose="02070309020205020404" pitchFamily="49" charset="0"/>
              </a:rPr>
              <a:t>()</a:t>
            </a:r>
            <a:r>
              <a:rPr lang="en-GB" dirty="0">
                <a:solidFill>
                  <a:srgbClr val="008000"/>
                </a:solidFill>
              </a:rPr>
              <a:t> </a:t>
            </a:r>
            <a:r>
              <a:rPr lang="en-GB" i="1" dirty="0">
                <a:solidFill>
                  <a:schemeClr val="tx1">
                    <a:lumMod val="100000"/>
                  </a:schemeClr>
                </a:solidFill>
              </a:rPr>
              <a:t>and</a:t>
            </a:r>
            <a:r>
              <a:rPr lang="en-GB" dirty="0">
                <a:solidFill>
                  <a:schemeClr val="tx1">
                    <a:lumMod val="100000"/>
                  </a:schemeClr>
                </a:solidFill>
              </a:rPr>
              <a:t>  </a:t>
            </a:r>
            <a:r>
              <a:rPr lang="en-GB" b="1" dirty="0">
                <a:solidFill>
                  <a:srgbClr val="008000"/>
                </a:solidFill>
                <a:latin typeface="Courier New" panose="02070309020205020404" pitchFamily="49" charset="0"/>
                <a:cs typeface="Courier New" panose="02070309020205020404" pitchFamily="49" charset="0"/>
              </a:rPr>
              <a:t>free()</a:t>
            </a:r>
            <a:r>
              <a:rPr lang="en-GB" i="1" dirty="0"/>
              <a:t>?</a:t>
            </a:r>
          </a:p>
          <a:p>
            <a:pPr eaLnBrk="1" hangingPunct="1">
              <a:lnSpc>
                <a:spcPct val="100000"/>
              </a:lnSpc>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i="1" dirty="0"/>
              <a:t>Have you ever had such a program crashing?</a:t>
            </a:r>
          </a:p>
          <a:p>
            <a:pPr marL="457200" lvl="1" indent="0" eaLnBrk="1" hangingPunct="1">
              <a:lnSpc>
                <a:spcPct val="100000"/>
              </a:lnSpc>
              <a:buClr>
                <a:srgbClr val="3333CC"/>
              </a:buClr>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dirty="0">
              <a:solidFill>
                <a:schemeClr val="accent2"/>
              </a:solidFill>
            </a:endParaRPr>
          </a:p>
          <a:p>
            <a:pPr marL="0" indent="0" eaLnBrk="1" hangingPunct="1">
              <a:lnSpc>
                <a:spcPct val="100000"/>
              </a:lnSpc>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chemeClr val="tx1">
                    <a:lumMod val="100000"/>
                  </a:schemeClr>
                </a:solidFill>
              </a:rPr>
              <a:t>In C/C++, the programmer is responsible for </a:t>
            </a:r>
            <a:r>
              <a:rPr lang="en-GB" dirty="0">
                <a:solidFill>
                  <a:schemeClr val="accent2">
                    <a:lumMod val="100000"/>
                  </a:schemeClr>
                </a:solidFill>
              </a:rPr>
              <a:t>memory management</a:t>
            </a:r>
            <a:r>
              <a:rPr lang="en-GB" dirty="0">
                <a:solidFill>
                  <a:schemeClr val="tx1">
                    <a:lumMod val="100000"/>
                  </a:schemeClr>
                </a:solidFill>
              </a:rPr>
              <a:t> and this is very error-prone</a:t>
            </a:r>
          </a:p>
          <a:p>
            <a:pPr marL="336550" indent="-27940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a:solidFill>
                  <a:schemeClr val="tx1">
                    <a:lumMod val="100000"/>
                  </a:schemeClr>
                </a:solidFill>
              </a:rPr>
              <a:t>Technical term: C and C++ do not offer </a:t>
            </a:r>
            <a:r>
              <a:rPr lang="en-US" dirty="0">
                <a:solidFill>
                  <a:schemeClr val="accent2">
                    <a:lumMod val="100000"/>
                  </a:schemeClr>
                </a:solidFill>
              </a:rPr>
              <a:t>memory-safety  </a:t>
            </a:r>
            <a:r>
              <a:rPr lang="en-US" b="1" dirty="0">
                <a:solidFill>
                  <a:schemeClr val="accent2">
                    <a:lumMod val="100000"/>
                  </a:schemeClr>
                </a:solidFill>
              </a:rPr>
              <a:t>         </a:t>
            </a:r>
            <a:r>
              <a:rPr lang="en-US" sz="1800" b="1" dirty="0">
                <a:solidFill>
                  <a:schemeClr val="accent2">
                    <a:lumMod val="100000"/>
                  </a:schemeClr>
                </a:solidFill>
              </a:rPr>
              <a:t>     </a:t>
            </a:r>
          </a:p>
        </p:txBody>
      </p:sp>
      <p:sp>
        <p:nvSpPr>
          <p:cNvPr id="33796" name="Slide Number Placeholder 1">
            <a:extLst>
              <a:ext uri="{FF2B5EF4-FFF2-40B4-BE49-F238E27FC236}">
                <a16:creationId xmlns:a16="http://schemas.microsoft.com/office/drawing/2014/main" id="{ED6B365C-1389-67DF-7DC4-493E8FA35DF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33E94BE-DE74-4F93-9FAE-CAFD96A5C5EA}" type="slidenum">
              <a:rPr lang="en-GB" altLang="nl-NL" smtClean="0"/>
              <a:pPr/>
              <a:t>20</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descr=" 27650">
            <a:extLst>
              <a:ext uri="{FF2B5EF4-FFF2-40B4-BE49-F238E27FC236}">
                <a16:creationId xmlns:a16="http://schemas.microsoft.com/office/drawing/2014/main" id="{2414DC39-22EA-63BA-D0BA-1AC7D733C854}"/>
              </a:ext>
            </a:extLst>
          </p:cNvPr>
          <p:cNvSpPr>
            <a:spLocks noGrp="1" noChangeArrowheads="1"/>
          </p:cNvSpPr>
          <p:nvPr>
            <p:ph type="title"/>
          </p:nvPr>
        </p:nvSpPr>
        <p:spPr/>
        <p:txBody>
          <a:bodyPr/>
          <a:lstStyle/>
          <a:p>
            <a:r>
              <a:rPr lang="en-GB" altLang="en-US"/>
              <a:t>Spot all (potential) defects</a:t>
            </a:r>
          </a:p>
        </p:txBody>
      </p:sp>
      <p:sp>
        <p:nvSpPr>
          <p:cNvPr id="3" name="Tijdelijke aanduiding voor inhoud 2" descr=" 3">
            <a:extLst>
              <a:ext uri="{FF2B5EF4-FFF2-40B4-BE49-F238E27FC236}">
                <a16:creationId xmlns:a16="http://schemas.microsoft.com/office/drawing/2014/main" id="{477E11E6-8C2A-9924-0F2C-1D8E0F25FC20}"/>
              </a:ext>
            </a:extLst>
          </p:cNvPr>
          <p:cNvSpPr>
            <a:spLocks noGrp="1"/>
          </p:cNvSpPr>
          <p:nvPr>
            <p:ph idx="1"/>
          </p:nvPr>
        </p:nvSpPr>
        <p:spPr>
          <a:xfrm>
            <a:off x="1116013" y="1039813"/>
            <a:ext cx="4649787" cy="4999037"/>
          </a:xfrm>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1000</a:t>
            </a:r>
            <a:r>
              <a:rPr lang="en-GB" altLang="nl-NL" sz="1100" b="1" dirty="0">
                <a:latin typeface="Courier New" panose="02070309020205020404" pitchFamily="49" charset="0"/>
              </a:rPr>
              <a:t> </a:t>
            </a:r>
            <a:r>
              <a:rPr lang="en-GB" altLang="nl-NL" sz="1400" b="1" dirty="0">
                <a:latin typeface="Courier New" panose="02070309020205020404" pitchFamily="49" charset="0"/>
              </a:rPr>
              <a:t> </a:t>
            </a:r>
            <a:r>
              <a:rPr lang="en-GB" altLang="nl-NL" sz="1800" b="1" dirty="0">
                <a:latin typeface="Courier New" panose="02070309020205020404" pitchFamily="49" charset="0"/>
              </a:rPr>
              <a:t>…</a:t>
            </a:r>
          </a:p>
          <a:p>
            <a:pPr marL="0" indent="0"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1001</a:t>
            </a:r>
            <a:r>
              <a:rPr lang="en-GB" altLang="nl-NL" sz="1800" b="1" dirty="0">
                <a:latin typeface="Courier New" panose="02070309020205020404" pitchFamily="49" charset="0"/>
              </a:rPr>
              <a:t> void f(){ </a:t>
            </a:r>
          </a:p>
          <a:p>
            <a:pPr marL="0" indent="0"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1002</a:t>
            </a:r>
            <a:r>
              <a:rPr lang="en-GB" altLang="nl-NL" sz="1800" b="1" dirty="0">
                <a:latin typeface="Courier New" panose="02070309020205020404" pitchFamily="49" charset="0"/>
              </a:rPr>
              <a:t>   char* </a:t>
            </a:r>
            <a:r>
              <a:rPr lang="en-GB" altLang="nl-NL" sz="1800" b="1" dirty="0" err="1">
                <a:solidFill>
                  <a:srgbClr val="009900"/>
                </a:solidFill>
                <a:latin typeface="Courier New" panose="02070309020205020404" pitchFamily="49" charset="0"/>
              </a:rPr>
              <a:t>buf</a:t>
            </a:r>
            <a:r>
              <a:rPr lang="en-GB" altLang="nl-NL" sz="1800" b="1" dirty="0">
                <a:solidFill>
                  <a:srgbClr val="009900"/>
                </a:solidFill>
                <a:latin typeface="Courier New" panose="02070309020205020404" pitchFamily="49" charset="0"/>
              </a:rPr>
              <a:t>, buf1, buf24;</a:t>
            </a:r>
          </a:p>
          <a:p>
            <a:pPr marL="0" indent="0"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1003</a:t>
            </a:r>
            <a:r>
              <a:rPr lang="en-GB" altLang="nl-NL" sz="1800" b="1" dirty="0">
                <a:latin typeface="Courier New" panose="02070309020205020404" pitchFamily="49" charset="0"/>
              </a:rPr>
              <a:t>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 = </a:t>
            </a:r>
            <a:r>
              <a:rPr lang="en-GB" altLang="nl-NL" sz="1800" b="1" dirty="0" err="1">
                <a:solidFill>
                  <a:schemeClr val="tx1"/>
                </a:solidFill>
                <a:latin typeface="Courier New" panose="02070309020205020404" pitchFamily="49" charset="0"/>
              </a:rPr>
              <a:t>malloc</a:t>
            </a:r>
            <a:r>
              <a:rPr lang="en-GB" altLang="nl-NL" sz="1800" b="1" dirty="0">
                <a:solidFill>
                  <a:schemeClr val="tx1"/>
                </a:solidFill>
                <a:latin typeface="Courier New" panose="02070309020205020404" pitchFamily="49" charset="0"/>
              </a:rPr>
              <a:t>(100</a:t>
            </a:r>
            <a:r>
              <a:rPr lang="en-GB" altLang="nl-NL" sz="1800"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1004</a:t>
            </a:r>
            <a:r>
              <a:rPr lang="en-GB" altLang="nl-NL" sz="1800" b="1" dirty="0">
                <a:latin typeface="Courier New" panose="02070309020205020404" pitchFamily="49" charset="0"/>
              </a:rPr>
              <a:t>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[0] = ’a’;</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r>
              <a:rPr lang="en-GB" altLang="nl-NL" sz="1600" b="1" dirty="0">
                <a:latin typeface="Courier New" panose="02070309020205020404" pitchFamily="49" charset="0"/>
              </a:rPr>
              <a:t>...</a:t>
            </a:r>
            <a:endParaRPr lang="en-GB" altLang="nl-NL" sz="1800"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98991</a:t>
            </a:r>
            <a:r>
              <a:rPr lang="en-GB" altLang="nl-NL" sz="1800" b="1" dirty="0">
                <a:latin typeface="Courier New" panose="02070309020205020404" pitchFamily="49" charset="0"/>
              </a:rPr>
              <a:t>   free(buf24);</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 98992</a:t>
            </a:r>
            <a:r>
              <a:rPr lang="en-GB" altLang="nl-NL" sz="1800" b="1" dirty="0">
                <a:latin typeface="Courier New" panose="02070309020205020404" pitchFamily="49" charset="0"/>
              </a:rPr>
              <a:t>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[0] = ’b’;</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999991</a:t>
            </a:r>
            <a:r>
              <a:rPr lang="en-GB" altLang="nl-NL" sz="1800" b="1" dirty="0">
                <a:latin typeface="Courier New" panose="02070309020205020404" pitchFamily="49" charset="0"/>
              </a:rPr>
              <a:t>   free(</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999992</a:t>
            </a:r>
            <a:r>
              <a:rPr lang="en-GB" altLang="nl-NL" sz="1800" b="1" dirty="0">
                <a:latin typeface="Courier New" panose="02070309020205020404" pitchFamily="49" charset="0"/>
              </a:rPr>
              <a:t>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[0] = ’c’;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999993</a:t>
            </a:r>
            <a:r>
              <a:rPr lang="en-GB" altLang="nl-NL" sz="1800" b="1" dirty="0">
                <a:latin typeface="Courier New" panose="02070309020205020404" pitchFamily="49" charset="0"/>
              </a:rPr>
              <a:t>   buf1 = </a:t>
            </a:r>
            <a:r>
              <a:rPr lang="en-GB" altLang="nl-NL" sz="1800" b="1" dirty="0" err="1">
                <a:latin typeface="Courier New" panose="02070309020205020404" pitchFamily="49" charset="0"/>
              </a:rPr>
              <a:t>malloc</a:t>
            </a:r>
            <a:r>
              <a:rPr lang="en-GB" altLang="nl-NL" sz="1800" b="1" dirty="0">
                <a:latin typeface="Courier New" panose="02070309020205020404" pitchFamily="49" charset="0"/>
              </a:rPr>
              <a:t>(100);</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999994</a:t>
            </a:r>
            <a:r>
              <a:rPr lang="en-GB" altLang="nl-NL" sz="1800" b="1" dirty="0">
                <a:latin typeface="Courier New" panose="02070309020205020404" pitchFamily="49" charset="0"/>
              </a:rPr>
              <a:t>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[0] = ’d’</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400" b="1" dirty="0">
                <a:latin typeface="Courier New" panose="02070309020205020404" pitchFamily="49" charset="0"/>
              </a:rPr>
              <a:t>999995</a:t>
            </a:r>
            <a:r>
              <a:rPr lang="en-GB" altLang="nl-NL" sz="1800" b="1" dirty="0">
                <a:latin typeface="Courier New" panose="02070309020205020404" pitchFamily="49" charset="0"/>
              </a:rPr>
              <a:t> }  </a:t>
            </a:r>
            <a:endParaRPr lang="en-GB" sz="1800" dirty="0"/>
          </a:p>
        </p:txBody>
      </p:sp>
      <p:sp>
        <p:nvSpPr>
          <p:cNvPr id="57349" name="Tekstvak 11" descr=" 5">
            <a:extLst>
              <a:ext uri="{FF2B5EF4-FFF2-40B4-BE49-F238E27FC236}">
                <a16:creationId xmlns:a16="http://schemas.microsoft.com/office/drawing/2014/main" id="{8D0F31A7-1C2E-F071-0B01-666D38BD2B6F}"/>
              </a:ext>
            </a:extLst>
          </p:cNvPr>
          <p:cNvSpPr txBox="1">
            <a:spLocks noChangeArrowheads="1"/>
          </p:cNvSpPr>
          <p:nvPr/>
        </p:nvSpPr>
        <p:spPr bwMode="auto">
          <a:xfrm>
            <a:off x="5367338" y="2638425"/>
            <a:ext cx="316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i="1">
                <a:solidFill>
                  <a:schemeClr val="accent2"/>
                </a:solidFill>
                <a:latin typeface="Arial Rounded MT Bold" panose="020F0704030504030204" pitchFamily="34" charset="0"/>
              </a:rPr>
              <a:t>potential</a:t>
            </a:r>
            <a:r>
              <a:rPr lang="en-GB" altLang="en-US" sz="1800">
                <a:solidFill>
                  <a:schemeClr val="accent2"/>
                </a:solidFill>
                <a:latin typeface="Arial Rounded MT Bold" panose="020F0704030504030204" pitchFamily="34" charset="0"/>
              </a:rPr>
              <a:t> use-after-free</a:t>
            </a:r>
          </a:p>
          <a:p>
            <a:r>
              <a:rPr lang="en-GB" altLang="en-US" sz="1800">
                <a:solidFill>
                  <a:schemeClr val="tx1"/>
                </a:solidFill>
                <a:latin typeface="Arial Rounded MT Bold" panose="020F0704030504030204" pitchFamily="34" charset="0"/>
              </a:rPr>
              <a:t>if buf &amp; buf24 are </a:t>
            </a:r>
            <a:r>
              <a:rPr lang="en-GB" altLang="en-US" sz="1800">
                <a:solidFill>
                  <a:srgbClr val="FF0000"/>
                </a:solidFill>
                <a:latin typeface="Arial Rounded MT Bold" panose="020F0704030504030204" pitchFamily="34" charset="0"/>
              </a:rPr>
              <a:t>aliased</a:t>
            </a:r>
          </a:p>
        </p:txBody>
      </p:sp>
      <p:sp>
        <p:nvSpPr>
          <p:cNvPr id="57350" name="Tekstvak 9" descr=" 6">
            <a:extLst>
              <a:ext uri="{FF2B5EF4-FFF2-40B4-BE49-F238E27FC236}">
                <a16:creationId xmlns:a16="http://schemas.microsoft.com/office/drawing/2014/main" id="{6372E9F7-1532-3E40-D9F6-5C25B5128DA1}"/>
              </a:ext>
            </a:extLst>
          </p:cNvPr>
          <p:cNvSpPr txBox="1">
            <a:spLocks noChangeArrowheads="1"/>
          </p:cNvSpPr>
          <p:nvPr/>
        </p:nvSpPr>
        <p:spPr bwMode="auto">
          <a:xfrm>
            <a:off x="5434013" y="1898650"/>
            <a:ext cx="3101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accent2"/>
                </a:solidFill>
                <a:latin typeface="Arial Rounded MT Bold" panose="020F0704030504030204" pitchFamily="34" charset="0"/>
              </a:rPr>
              <a:t>null dereference                          </a:t>
            </a:r>
            <a:r>
              <a:rPr lang="en-GB" altLang="en-US" sz="1800">
                <a:solidFill>
                  <a:schemeClr val="tx1"/>
                </a:solidFill>
                <a:latin typeface="Arial Rounded MT Bold" panose="020F0704030504030204" pitchFamily="34" charset="0"/>
              </a:rPr>
              <a:t>if malloc failed</a:t>
            </a:r>
          </a:p>
        </p:txBody>
      </p:sp>
      <p:sp>
        <p:nvSpPr>
          <p:cNvPr id="57351" name="Tekstvak 5" descr=" 7">
            <a:extLst>
              <a:ext uri="{FF2B5EF4-FFF2-40B4-BE49-F238E27FC236}">
                <a16:creationId xmlns:a16="http://schemas.microsoft.com/office/drawing/2014/main" id="{5ED97731-BA36-4014-786C-1592FC67FA28}"/>
              </a:ext>
            </a:extLst>
          </p:cNvPr>
          <p:cNvSpPr txBox="1">
            <a:spLocks noChangeArrowheads="1"/>
          </p:cNvSpPr>
          <p:nvPr/>
        </p:nvSpPr>
        <p:spPr bwMode="auto">
          <a:xfrm>
            <a:off x="4956175" y="3522663"/>
            <a:ext cx="3332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accent2"/>
                </a:solidFill>
                <a:latin typeface="Arial Rounded MT Bold" panose="020F0704030504030204" pitchFamily="34" charset="0"/>
              </a:rPr>
              <a:t>use-after-free; </a:t>
            </a:r>
            <a:r>
              <a:rPr lang="en-GB" altLang="en-US" sz="1800">
                <a:solidFill>
                  <a:schemeClr val="tx1"/>
                </a:solidFill>
                <a:latin typeface="Arial Rounded MT Bold" panose="020F0704030504030204" pitchFamily="34" charset="0"/>
              </a:rPr>
              <a:t>buf[0] points to de-allocated memory</a:t>
            </a:r>
          </a:p>
        </p:txBody>
      </p:sp>
      <p:sp>
        <p:nvSpPr>
          <p:cNvPr id="57352" name="Tekstvak 7" descr=" 8">
            <a:extLst>
              <a:ext uri="{FF2B5EF4-FFF2-40B4-BE49-F238E27FC236}">
                <a16:creationId xmlns:a16="http://schemas.microsoft.com/office/drawing/2014/main" id="{6F06EA63-8065-503F-83B5-BF7B5CD76858}"/>
              </a:ext>
            </a:extLst>
          </p:cNvPr>
          <p:cNvSpPr txBox="1">
            <a:spLocks noChangeArrowheads="1"/>
          </p:cNvSpPr>
          <p:nvPr/>
        </p:nvSpPr>
        <p:spPr bwMode="auto">
          <a:xfrm>
            <a:off x="4403725" y="5416550"/>
            <a:ext cx="3560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accent2"/>
                </a:solidFill>
                <a:latin typeface="Arial Rounded MT Bold" panose="020F0704030504030204" pitchFamily="34" charset="0"/>
              </a:rPr>
              <a:t>use-after-free, </a:t>
            </a:r>
            <a:r>
              <a:rPr lang="en-GB" altLang="en-US" sz="1800">
                <a:solidFill>
                  <a:schemeClr val="tx1"/>
                </a:solidFill>
                <a:latin typeface="Arial Rounded MT Bold" panose="020F0704030504030204" pitchFamily="34" charset="0"/>
              </a:rPr>
              <a:t>but now buf[0] may point to memory that has been re-allocated for buf1</a:t>
            </a:r>
          </a:p>
        </p:txBody>
      </p:sp>
      <p:cxnSp>
        <p:nvCxnSpPr>
          <p:cNvPr id="57353" name="Rechte verbindingslijn met pijl 8" descr=" 10">
            <a:extLst>
              <a:ext uri="{FF2B5EF4-FFF2-40B4-BE49-F238E27FC236}">
                <a16:creationId xmlns:a16="http://schemas.microsoft.com/office/drawing/2014/main" id="{F7E7F65A-E991-AC45-1F39-8C5639982CF5}"/>
              </a:ext>
            </a:extLst>
          </p:cNvPr>
          <p:cNvCxnSpPr>
            <a:cxnSpLocks noChangeShapeType="1"/>
          </p:cNvCxnSpPr>
          <p:nvPr/>
        </p:nvCxnSpPr>
        <p:spPr bwMode="auto">
          <a:xfrm flipH="1">
            <a:off x="4211638" y="2128838"/>
            <a:ext cx="1155700" cy="4191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4" name="Rechte verbindingslijn met pijl 10" descr=" 11">
            <a:extLst>
              <a:ext uri="{FF2B5EF4-FFF2-40B4-BE49-F238E27FC236}">
                <a16:creationId xmlns:a16="http://schemas.microsoft.com/office/drawing/2014/main" id="{4C81FA52-EE52-2095-8D71-FFD4B1A9F0C9}"/>
              </a:ext>
            </a:extLst>
          </p:cNvPr>
          <p:cNvCxnSpPr>
            <a:cxnSpLocks noChangeShapeType="1"/>
          </p:cNvCxnSpPr>
          <p:nvPr/>
        </p:nvCxnSpPr>
        <p:spPr bwMode="auto">
          <a:xfrm flipH="1">
            <a:off x="4062413" y="3070225"/>
            <a:ext cx="1304925" cy="5461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5" name="Rechte verbindingslijn met pijl 6" descr=" 14">
            <a:extLst>
              <a:ext uri="{FF2B5EF4-FFF2-40B4-BE49-F238E27FC236}">
                <a16:creationId xmlns:a16="http://schemas.microsoft.com/office/drawing/2014/main" id="{13FFE271-147D-4388-534F-2321577F7885}"/>
              </a:ext>
            </a:extLst>
          </p:cNvPr>
          <p:cNvCxnSpPr>
            <a:cxnSpLocks noChangeShapeType="1"/>
          </p:cNvCxnSpPr>
          <p:nvPr/>
        </p:nvCxnSpPr>
        <p:spPr bwMode="auto">
          <a:xfrm flipH="1" flipV="1">
            <a:off x="3924300" y="5300663"/>
            <a:ext cx="479425" cy="288925"/>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6" name="Rechte verbindingslijn met pijl 4" descr=" 16">
            <a:extLst>
              <a:ext uri="{FF2B5EF4-FFF2-40B4-BE49-F238E27FC236}">
                <a16:creationId xmlns:a16="http://schemas.microsoft.com/office/drawing/2014/main" id="{71B0C4BE-3997-AA68-6E1B-8C9CD3797D37}"/>
              </a:ext>
            </a:extLst>
          </p:cNvPr>
          <p:cNvCxnSpPr>
            <a:cxnSpLocks noChangeShapeType="1"/>
          </p:cNvCxnSpPr>
          <p:nvPr/>
        </p:nvCxnSpPr>
        <p:spPr bwMode="auto">
          <a:xfrm flipH="1">
            <a:off x="4171950" y="3933825"/>
            <a:ext cx="831850" cy="6985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7357" name="Tekstvak 13" descr=" 17">
            <a:extLst>
              <a:ext uri="{FF2B5EF4-FFF2-40B4-BE49-F238E27FC236}">
                <a16:creationId xmlns:a16="http://schemas.microsoft.com/office/drawing/2014/main" id="{B1C006E3-64AC-8377-2EB8-EA2A300254D1}"/>
              </a:ext>
            </a:extLst>
          </p:cNvPr>
          <p:cNvSpPr txBox="1">
            <a:spLocks noChangeArrowheads="1"/>
          </p:cNvSpPr>
          <p:nvPr/>
        </p:nvSpPr>
        <p:spPr bwMode="auto">
          <a:xfrm>
            <a:off x="5262563" y="4259263"/>
            <a:ext cx="3332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800">
                <a:solidFill>
                  <a:schemeClr val="accent2"/>
                </a:solidFill>
                <a:latin typeface="Arial Rounded MT Bold" panose="020F0704030504030204" pitchFamily="34" charset="0"/>
              </a:rPr>
              <a:t>memory leak; </a:t>
            </a:r>
            <a:r>
              <a:rPr lang="en-GB" altLang="en-US" sz="1800">
                <a:solidFill>
                  <a:schemeClr val="tx1"/>
                </a:solidFill>
                <a:latin typeface="Arial Rounded MT Bold" panose="020F0704030504030204" pitchFamily="34" charset="0"/>
              </a:rPr>
              <a:t>pointer </a:t>
            </a:r>
            <a:r>
              <a:rPr lang="en-GB" altLang="en-US" sz="1800" b="1">
                <a:solidFill>
                  <a:schemeClr val="tx1"/>
                </a:solidFill>
                <a:latin typeface="Courier New" panose="02070309020205020404" pitchFamily="49" charset="0"/>
                <a:cs typeface="Courier New" panose="02070309020205020404" pitchFamily="49" charset="0"/>
              </a:rPr>
              <a:t>buf1</a:t>
            </a:r>
            <a:r>
              <a:rPr lang="en-GB" altLang="en-US" sz="1800">
                <a:solidFill>
                  <a:schemeClr val="tx1"/>
                </a:solidFill>
                <a:latin typeface="Arial Rounded MT Bold" panose="020F0704030504030204" pitchFamily="34" charset="0"/>
              </a:rPr>
              <a:t> to this memory is lost &amp; memory is never freed</a:t>
            </a:r>
          </a:p>
        </p:txBody>
      </p:sp>
      <p:cxnSp>
        <p:nvCxnSpPr>
          <p:cNvPr id="57358" name="Rechte verbindingslijn met pijl 12" descr=" 18">
            <a:extLst>
              <a:ext uri="{FF2B5EF4-FFF2-40B4-BE49-F238E27FC236}">
                <a16:creationId xmlns:a16="http://schemas.microsoft.com/office/drawing/2014/main" id="{27B9F24A-F398-11E5-7F3C-F09E94313BAC}"/>
              </a:ext>
            </a:extLst>
          </p:cNvPr>
          <p:cNvCxnSpPr>
            <a:cxnSpLocks noChangeShapeType="1"/>
          </p:cNvCxnSpPr>
          <p:nvPr/>
        </p:nvCxnSpPr>
        <p:spPr bwMode="auto">
          <a:xfrm flipH="1">
            <a:off x="4789488" y="4559300"/>
            <a:ext cx="493712" cy="27940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5854" name="Slide Number Placeholder 1">
            <a:extLst>
              <a:ext uri="{FF2B5EF4-FFF2-40B4-BE49-F238E27FC236}">
                <a16:creationId xmlns:a16="http://schemas.microsoft.com/office/drawing/2014/main" id="{158E51A1-2E84-65F7-6B51-2A7D7D13CBA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80EB241-71AE-46C2-9941-9628B652D724}" type="slidenum">
              <a:rPr lang="en-GB" altLang="nl-NL" smtClean="0"/>
              <a:pPr/>
              <a:t>21</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73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3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73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73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57351" grpId="0"/>
      <p:bldP spid="57352" grpId="0"/>
      <p:bldP spid="573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D8936198-C3E4-75CE-BF82-AF0721419C7A}"/>
              </a:ext>
            </a:extLst>
          </p:cNvPr>
          <p:cNvSpPr>
            <a:spLocks noGrp="1" noChangeArrowheads="1"/>
          </p:cNvSpPr>
          <p:nvPr>
            <p:ph type="title"/>
          </p:nvPr>
        </p:nvSpPr>
        <p:spPr/>
        <p:txBody>
          <a:bodyPr/>
          <a:lstStyle/>
          <a:p>
            <a:r>
              <a:rPr lang="en-GB" altLang="en-US" sz="2400"/>
              <a:t>Causes of memory corruption problems</a:t>
            </a:r>
          </a:p>
        </p:txBody>
      </p:sp>
      <p:sp>
        <p:nvSpPr>
          <p:cNvPr id="3" name="Tijdelijke aanduiding voor inhoud 2">
            <a:extLst>
              <a:ext uri="{FF2B5EF4-FFF2-40B4-BE49-F238E27FC236}">
                <a16:creationId xmlns:a16="http://schemas.microsoft.com/office/drawing/2014/main" id="{011BC0F6-ED62-D4A9-7DEC-BE1EAAC8508D}"/>
              </a:ext>
            </a:extLst>
          </p:cNvPr>
          <p:cNvSpPr>
            <a:spLocks noGrp="1"/>
          </p:cNvSpPr>
          <p:nvPr>
            <p:ph idx="1"/>
          </p:nvPr>
        </p:nvSpPr>
        <p:spPr>
          <a:xfrm>
            <a:off x="714375" y="981075"/>
            <a:ext cx="7766050" cy="4999038"/>
          </a:xfrm>
        </p:spPr>
        <p:txBody>
          <a:bodyPr/>
          <a:lstStyle/>
          <a:p>
            <a:pPr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chemeClr val="accent2"/>
                </a:solidFill>
              </a:rPr>
              <a:t>Access outside array bounds </a:t>
            </a:r>
            <a:r>
              <a:rPr lang="en-GB" dirty="0">
                <a:solidFill>
                  <a:schemeClr val="tx1"/>
                </a:solidFill>
              </a:rPr>
              <a:t>aka</a:t>
            </a:r>
            <a:r>
              <a:rPr lang="en-GB" dirty="0">
                <a:solidFill>
                  <a:schemeClr val="accent2"/>
                </a:solidFill>
              </a:rPr>
              <a:t> </a:t>
            </a:r>
            <a:r>
              <a:rPr lang="en-GB" dirty="0">
                <a:solidFill>
                  <a:srgbClr val="FF0000"/>
                </a:solidFill>
              </a:rPr>
              <a:t>buffer overflow</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err="1">
                <a:solidFill>
                  <a:schemeClr val="accent2"/>
                </a:solidFill>
              </a:rPr>
              <a:t>overread</a:t>
            </a:r>
            <a:r>
              <a:rPr lang="en-GB" sz="1800" dirty="0">
                <a:solidFill>
                  <a:schemeClr val="accent2"/>
                </a:solidFill>
              </a:rPr>
              <a:t> </a:t>
            </a:r>
            <a:r>
              <a:rPr lang="en-GB" sz="1800" dirty="0">
                <a:solidFill>
                  <a:schemeClr val="tx1"/>
                </a:solidFill>
              </a:rPr>
              <a:t>or</a:t>
            </a:r>
            <a:r>
              <a:rPr lang="en-GB" sz="1800" dirty="0">
                <a:solidFill>
                  <a:schemeClr val="accent2"/>
                </a:solidFill>
              </a:rPr>
              <a:t> overwrite</a:t>
            </a:r>
          </a:p>
          <a:p>
            <a:pPr marL="914400" lvl="2" indent="0" eaLnBrk="1" hangingPunct="1">
              <a:lnSpc>
                <a:spcPct val="100000"/>
              </a:lnSpc>
              <a:spcBef>
                <a:spcPts val="45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600" dirty="0" err="1">
                <a:solidFill>
                  <a:schemeClr val="tx1"/>
                </a:solidFill>
              </a:rPr>
              <a:t>overreads</a:t>
            </a:r>
            <a:r>
              <a:rPr lang="en-GB" sz="1600" dirty="0">
                <a:solidFill>
                  <a:schemeClr val="tx1"/>
                </a:solidFill>
              </a:rPr>
              <a:t> are not a corruption issue, but </a:t>
            </a:r>
            <a:r>
              <a:rPr lang="en-GB" sz="1600" i="1" dirty="0">
                <a:solidFill>
                  <a:schemeClr val="tx1"/>
                </a:solidFill>
              </a:rPr>
              <a:t>confidentiality</a:t>
            </a:r>
            <a:r>
              <a:rPr lang="en-GB" sz="1600" dirty="0">
                <a:solidFill>
                  <a:schemeClr val="tx1"/>
                </a:solidFill>
              </a:rPr>
              <a:t>  issue</a:t>
            </a:r>
          </a:p>
          <a:p>
            <a:pPr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rgbClr val="FF0000"/>
                </a:solidFill>
              </a:rPr>
              <a:t>Pointer trouble</a:t>
            </a:r>
            <a:r>
              <a:rPr lang="en-GB" dirty="0">
                <a:solidFill>
                  <a:schemeClr val="accent2"/>
                </a:solidFill>
              </a:rPr>
              <a:t>: </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buggy pointer arithmetic, </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dereferencing </a:t>
            </a:r>
            <a:r>
              <a:rPr lang="en-GB" sz="1800" dirty="0">
                <a:solidFill>
                  <a:srgbClr val="009900"/>
                </a:solidFill>
              </a:rPr>
              <a:t>null pointer, </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using a </a:t>
            </a:r>
            <a:r>
              <a:rPr lang="en-GB" sz="1800" dirty="0">
                <a:solidFill>
                  <a:srgbClr val="009900"/>
                </a:solidFill>
              </a:rPr>
              <a:t>dangling pointer </a:t>
            </a:r>
            <a:r>
              <a:rPr lang="en-GB" sz="1800" dirty="0">
                <a:solidFill>
                  <a:schemeClr val="accent2"/>
                </a:solidFill>
              </a:rPr>
              <a:t>aka</a:t>
            </a:r>
            <a:r>
              <a:rPr lang="en-GB" sz="1800" dirty="0">
                <a:solidFill>
                  <a:srgbClr val="008000"/>
                </a:solidFill>
              </a:rPr>
              <a:t> </a:t>
            </a:r>
            <a:r>
              <a:rPr lang="en-GB" sz="1800" dirty="0">
                <a:solidFill>
                  <a:srgbClr val="009900"/>
                </a:solidFill>
              </a:rPr>
              <a:t>stale pointer</a:t>
            </a:r>
            <a:r>
              <a:rPr lang="en-GB" sz="1800" dirty="0">
                <a:solidFill>
                  <a:schemeClr val="tx2"/>
                </a:solidFill>
              </a:rPr>
              <a:t> </a:t>
            </a:r>
          </a:p>
          <a:p>
            <a:pPr lvl="2"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tx1"/>
                </a:solidFill>
              </a:rPr>
              <a:t>caused by e.g. </a:t>
            </a:r>
            <a:r>
              <a:rPr lang="en-GB" sz="1800" dirty="0">
                <a:solidFill>
                  <a:srgbClr val="009900"/>
                </a:solidFill>
              </a:rPr>
              <a:t>use-after-free</a:t>
            </a:r>
            <a:r>
              <a:rPr lang="en-GB" sz="1800" dirty="0">
                <a:solidFill>
                  <a:schemeClr val="accent2"/>
                </a:solidFill>
              </a:rPr>
              <a:t> </a:t>
            </a:r>
            <a:r>
              <a:rPr lang="en-GB" sz="1800" dirty="0">
                <a:solidFill>
                  <a:schemeClr val="tx1"/>
                </a:solidFill>
              </a:rPr>
              <a:t>or</a:t>
            </a:r>
            <a:r>
              <a:rPr lang="en-GB" sz="1800" dirty="0">
                <a:solidFill>
                  <a:schemeClr val="accent2"/>
                </a:solidFill>
              </a:rPr>
              <a:t> </a:t>
            </a:r>
            <a:r>
              <a:rPr lang="en-GB" sz="1800" dirty="0">
                <a:solidFill>
                  <a:srgbClr val="009900"/>
                </a:solidFill>
              </a:rPr>
              <a:t>double-free</a:t>
            </a:r>
          </a:p>
          <a:p>
            <a:pPr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rgbClr val="FF0000"/>
                </a:solidFill>
              </a:rPr>
              <a:t>Memory management problems</a:t>
            </a:r>
            <a:r>
              <a:rPr lang="en-GB" dirty="0">
                <a:solidFill>
                  <a:schemeClr val="accent2"/>
                </a:solidFill>
              </a:rPr>
              <a:t>:</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Forgetting to check for failures in allocation </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Forgetting to de-allocate, aka </a:t>
            </a:r>
            <a:r>
              <a:rPr lang="en-GB" sz="1800" dirty="0">
                <a:solidFill>
                  <a:srgbClr val="009900"/>
                </a:solidFill>
              </a:rPr>
              <a:t>memory leaks </a:t>
            </a:r>
          </a:p>
          <a:p>
            <a:pPr lvl="2"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600" dirty="0">
                <a:solidFill>
                  <a:schemeClr val="tx1"/>
                </a:solidFill>
              </a:rPr>
              <a:t>not a corruption issue, but an </a:t>
            </a:r>
            <a:r>
              <a:rPr lang="en-GB" sz="1600" i="1" dirty="0">
                <a:solidFill>
                  <a:schemeClr val="tx1"/>
                </a:solidFill>
              </a:rPr>
              <a:t>availability</a:t>
            </a:r>
            <a:r>
              <a:rPr lang="en-GB" sz="1600" dirty="0">
                <a:solidFill>
                  <a:schemeClr val="tx1"/>
                </a:solidFill>
              </a:rPr>
              <a:t>  issue</a:t>
            </a:r>
          </a:p>
          <a:p>
            <a:pPr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rgbClr val="FF0000"/>
                </a:solidFill>
              </a:rPr>
              <a:t>Other ways to cause memory corruption</a:t>
            </a:r>
            <a:r>
              <a:rPr lang="en-GB" dirty="0">
                <a:solidFill>
                  <a:schemeClr val="accent2"/>
                </a:solidFill>
              </a:rPr>
              <a:t>: </a:t>
            </a: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sz="1800" dirty="0">
                <a:solidFill>
                  <a:schemeClr val="accent2"/>
                </a:solidFill>
              </a:rPr>
              <a:t>type unsafety</a:t>
            </a:r>
            <a:r>
              <a:rPr lang="en-GB" sz="1800" dirty="0">
                <a:solidFill>
                  <a:schemeClr val="tx1"/>
                </a:solidFill>
              </a:rPr>
              <a:t>, incl. </a:t>
            </a:r>
            <a:r>
              <a:rPr lang="en-GB" sz="1800" dirty="0">
                <a:solidFill>
                  <a:schemeClr val="accent2"/>
                </a:solidFill>
              </a:rPr>
              <a:t>unsafe type cast</a:t>
            </a:r>
            <a:endParaRPr lang="en-GB" sz="1800" dirty="0">
              <a:solidFill>
                <a:schemeClr val="tx1"/>
              </a:solidFill>
            </a:endParaRPr>
          </a:p>
          <a:p>
            <a:pPr lvl="1" eaLnBrk="1" hangingPunct="1">
              <a:lnSpc>
                <a:spcPct val="100000"/>
              </a:lnSpc>
              <a:spcBef>
                <a:spcPts val="45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sz="1600" dirty="0">
              <a:solidFill>
                <a:schemeClr val="tx1"/>
              </a:solidFill>
            </a:endParaRPr>
          </a:p>
          <a:p>
            <a:pPr marL="0" indent="0">
              <a:buFont typeface="Times New Roman" panose="02020603050405020304" pitchFamily="18" charset="0"/>
              <a:buNone/>
              <a:defRPr/>
            </a:pPr>
            <a:endParaRPr lang="en-GB" dirty="0"/>
          </a:p>
        </p:txBody>
      </p:sp>
      <p:sp>
        <p:nvSpPr>
          <p:cNvPr id="36868" name="Slide Number Placeholder 1">
            <a:extLst>
              <a:ext uri="{FF2B5EF4-FFF2-40B4-BE49-F238E27FC236}">
                <a16:creationId xmlns:a16="http://schemas.microsoft.com/office/drawing/2014/main" id="{A70A7283-443E-54AD-B3D9-291227F3695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1FABEFB-027E-4BDF-BD04-5F9D1B951BAF}" type="slidenum">
              <a:rPr lang="en-GB" altLang="nl-NL" smtClean="0"/>
              <a:pPr/>
              <a:t>22</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5305D138-6B82-6776-244D-503990A5B74D}"/>
              </a:ext>
            </a:extLst>
          </p:cNvPr>
          <p:cNvSpPr>
            <a:spLocks noGrp="1" noChangeArrowheads="1"/>
          </p:cNvSpPr>
          <p:nvPr>
            <p:ph type="title"/>
          </p:nvPr>
        </p:nvSpPr>
        <p:spPr>
          <a:xfrm>
            <a:off x="685800" y="2130425"/>
            <a:ext cx="7772400" cy="14700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a:t>Exploiting this</a:t>
            </a:r>
          </a:p>
        </p:txBody>
      </p:sp>
      <p:sp>
        <p:nvSpPr>
          <p:cNvPr id="37891" name="Rectangle 2">
            <a:extLst>
              <a:ext uri="{FF2B5EF4-FFF2-40B4-BE49-F238E27FC236}">
                <a16:creationId xmlns:a16="http://schemas.microsoft.com/office/drawing/2014/main" id="{D23838B8-D981-66E1-14A7-BC378415EA93}"/>
              </a:ext>
            </a:extLst>
          </p:cNvPr>
          <p:cNvSpPr>
            <a:spLocks noGrp="1" noChangeArrowheads="1"/>
          </p:cNvSpPr>
          <p:nvPr>
            <p:ph type="subTitle" idx="4294967295"/>
          </p:nvPr>
        </p:nvSpPr>
        <p:spPr>
          <a:xfrm>
            <a:off x="1371600" y="4064000"/>
            <a:ext cx="6400800" cy="1757363"/>
          </a:xfrm>
        </p:spPr>
        <p:txBody>
          <a:bodyPr lIns="0" tIns="0" rIns="0" bIns="0" anchor="ctr"/>
          <a:lstStyle/>
          <a:p>
            <a:pPr marL="0" indent="0" algn="ctr" eaLnBrk="1" hangingPunct="1">
              <a:buFont typeface="Times New Roman" panose="02020603050405020304" pitchFamily="18" charset="0"/>
              <a:buNone/>
            </a:pPr>
            <a:endParaRPr lang="en-US" altLang="nl-NL"/>
          </a:p>
        </p:txBody>
      </p:sp>
      <p:sp>
        <p:nvSpPr>
          <p:cNvPr id="37892" name="Slide Number Placeholder 1">
            <a:extLst>
              <a:ext uri="{FF2B5EF4-FFF2-40B4-BE49-F238E27FC236}">
                <a16:creationId xmlns:a16="http://schemas.microsoft.com/office/drawing/2014/main" id="{3DCCC778-1318-2311-AD50-597A3F77C66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4D63FA6-C54D-4EA6-B5ED-E7E081324A90}" type="slidenum">
              <a:rPr lang="en-GB" altLang="nl-NL" smtClean="0"/>
              <a:pPr/>
              <a:t>23</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956E4633-4C95-6808-6A2A-61FACDBA54E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Process memory layout</a:t>
            </a:r>
          </a:p>
        </p:txBody>
      </p:sp>
      <p:sp>
        <p:nvSpPr>
          <p:cNvPr id="39939" name="Text Box 2">
            <a:extLst>
              <a:ext uri="{FF2B5EF4-FFF2-40B4-BE49-F238E27FC236}">
                <a16:creationId xmlns:a16="http://schemas.microsoft.com/office/drawing/2014/main" id="{55D01770-B894-2616-FDF2-93F8DD5DAFC4}"/>
              </a:ext>
            </a:extLst>
          </p:cNvPr>
          <p:cNvSpPr txBox="1">
            <a:spLocks noChangeArrowheads="1"/>
          </p:cNvSpPr>
          <p:nvPr/>
        </p:nvSpPr>
        <p:spPr bwMode="auto">
          <a:xfrm>
            <a:off x="2185988" y="1898650"/>
            <a:ext cx="4114800" cy="1295400"/>
          </a:xfrm>
          <a:prstGeom prst="rect">
            <a:avLst/>
          </a:prstGeom>
          <a:solidFill>
            <a:srgbClr val="00CC00"/>
          </a:solidFill>
          <a:ln w="12600">
            <a:solidFill>
              <a:srgbClr val="000000"/>
            </a:solidFill>
            <a:miter lim="800000"/>
            <a:headEnd/>
            <a:tailEnd/>
          </a:ln>
        </p:spPr>
        <p:txBody>
          <a:bodyPr wrap="none" lIns="90000" tIns="46800" rIns="90000" bIns="46800" anchor="ct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Arguments/ Environment</a:t>
            </a:r>
          </a:p>
          <a:p>
            <a:pPr>
              <a:buClr>
                <a:srgbClr val="000000"/>
              </a:buClr>
              <a:buSzPct val="100000"/>
              <a:buFont typeface="Times New Roman" panose="02020603050405020304" pitchFamily="18" charset="0"/>
              <a:buNone/>
            </a:pPr>
            <a:endParaRPr lang="en-GB" altLang="en-US">
              <a:solidFill>
                <a:srgbClr val="000000"/>
              </a:solidFill>
              <a:latin typeface="Arial Rounded MT Bold" panose="020F0704030504030204" pitchFamily="34" charset="0"/>
              <a:cs typeface="Arial" panose="020B0604020202020204" pitchFamily="34" charset="0"/>
            </a:endParaRPr>
          </a:p>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Stack</a:t>
            </a:r>
          </a:p>
        </p:txBody>
      </p:sp>
      <p:sp>
        <p:nvSpPr>
          <p:cNvPr id="39940" name="Text Box 3">
            <a:extLst>
              <a:ext uri="{FF2B5EF4-FFF2-40B4-BE49-F238E27FC236}">
                <a16:creationId xmlns:a16="http://schemas.microsoft.com/office/drawing/2014/main" id="{341887F7-0316-2D52-6008-BEF854E051A4}"/>
              </a:ext>
            </a:extLst>
          </p:cNvPr>
          <p:cNvSpPr txBox="1">
            <a:spLocks noChangeArrowheads="1"/>
          </p:cNvSpPr>
          <p:nvPr/>
        </p:nvSpPr>
        <p:spPr bwMode="auto">
          <a:xfrm>
            <a:off x="2185988" y="3203575"/>
            <a:ext cx="4114800" cy="939800"/>
          </a:xfrm>
          <a:prstGeom prst="rect">
            <a:avLst/>
          </a:prstGeom>
          <a:solidFill>
            <a:srgbClr val="FFFFFF"/>
          </a:solidFill>
          <a:ln w="12600">
            <a:solidFill>
              <a:srgbClr val="000000"/>
            </a:solidFill>
            <a:miter lim="800000"/>
            <a:headEnd/>
            <a:tailEnd/>
          </a:ln>
        </p:spPr>
        <p:txBody>
          <a:bodyPr wrap="none" lIns="90000" tIns="46800" rIns="90000" bIns="46800" anchor="ct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Unused Memory</a:t>
            </a:r>
          </a:p>
        </p:txBody>
      </p:sp>
      <p:sp>
        <p:nvSpPr>
          <p:cNvPr id="39941" name="Text Box 4">
            <a:extLst>
              <a:ext uri="{FF2B5EF4-FFF2-40B4-BE49-F238E27FC236}">
                <a16:creationId xmlns:a16="http://schemas.microsoft.com/office/drawing/2014/main" id="{9514A575-168D-F596-27E9-220F2C29A719}"/>
              </a:ext>
            </a:extLst>
          </p:cNvPr>
          <p:cNvSpPr txBox="1">
            <a:spLocks noChangeArrowheads="1"/>
          </p:cNvSpPr>
          <p:nvPr/>
        </p:nvSpPr>
        <p:spPr bwMode="auto">
          <a:xfrm>
            <a:off x="2185988" y="4149725"/>
            <a:ext cx="4114800" cy="2133600"/>
          </a:xfrm>
          <a:prstGeom prst="rect">
            <a:avLst/>
          </a:prstGeom>
          <a:solidFill>
            <a:srgbClr val="FFCC00"/>
          </a:solidFill>
          <a:ln w="12600">
            <a:solidFill>
              <a:srgbClr val="000000"/>
            </a:solidFill>
            <a:miter lim="800000"/>
            <a:headEnd/>
            <a:tailEnd/>
          </a:ln>
        </p:spPr>
        <p:txBody>
          <a:bodyPr wrap="none" lIns="90000" tIns="46800" rIns="90000" bIns="46800" anchor="ct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Heap (dynamic data)</a:t>
            </a:r>
            <a:r>
              <a:rPr lang="ar-SA" altLang="en-US">
                <a:solidFill>
                  <a:srgbClr val="000000"/>
                </a:solidFill>
                <a:latin typeface="Arial Rounded MT Bold" panose="020F0704030504030204" pitchFamily="34" charset="0"/>
                <a:cs typeface="Arial" panose="020B0604020202020204" pitchFamily="34" charset="0"/>
              </a:rPr>
              <a:t>‏</a:t>
            </a:r>
            <a:endParaRPr lang="en-GB" altLang="en-US">
              <a:solidFill>
                <a:srgbClr val="000000"/>
              </a:solidFill>
              <a:latin typeface="Arial Rounded MT Bold" panose="020F0704030504030204" pitchFamily="34" charset="0"/>
              <a:cs typeface="Arial" panose="020B0604020202020204" pitchFamily="34" charset="0"/>
            </a:endParaRPr>
          </a:p>
          <a:p>
            <a:pPr>
              <a:buClr>
                <a:srgbClr val="000000"/>
              </a:buClr>
              <a:buSzPct val="100000"/>
              <a:buFont typeface="Times New Roman" panose="02020603050405020304" pitchFamily="18" charset="0"/>
              <a:buNone/>
            </a:pPr>
            <a:endParaRPr lang="en-GB" altLang="en-US">
              <a:solidFill>
                <a:srgbClr val="000000"/>
              </a:solidFill>
              <a:latin typeface="Arial Rounded MT Bold" panose="020F0704030504030204" pitchFamily="34" charset="0"/>
              <a:cs typeface="Arial" panose="020B0604020202020204" pitchFamily="34" charset="0"/>
            </a:endParaRPr>
          </a:p>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Static Data </a:t>
            </a:r>
          </a:p>
          <a:p>
            <a:pPr>
              <a:buClr>
                <a:srgbClr val="000000"/>
              </a:buClr>
              <a:buSzPct val="100000"/>
              <a:buFont typeface="Times New Roman" panose="02020603050405020304" pitchFamily="18" charset="0"/>
              <a:buNone/>
            </a:pPr>
            <a:endParaRPr lang="en-GB" altLang="en-US">
              <a:solidFill>
                <a:srgbClr val="000000"/>
              </a:solidFill>
              <a:latin typeface="Arial Rounded MT Bold" panose="020F0704030504030204" pitchFamily="34" charset="0"/>
              <a:cs typeface="Arial" panose="020B0604020202020204" pitchFamily="34" charset="0"/>
            </a:endParaRPr>
          </a:p>
          <a:p>
            <a:pPr>
              <a:buClr>
                <a:srgbClr val="000000"/>
              </a:buClr>
              <a:buSzPct val="100000"/>
              <a:buFont typeface="Times New Roman" panose="02020603050405020304" pitchFamily="18" charset="0"/>
              <a:buNone/>
            </a:pPr>
            <a:r>
              <a:rPr lang="en-GB" altLang="en-US">
                <a:solidFill>
                  <a:srgbClr val="000000"/>
                </a:solidFill>
                <a:latin typeface="Arial Rounded MT Bold" panose="020F0704030504030204" pitchFamily="34" charset="0"/>
                <a:cs typeface="Arial" panose="020B0604020202020204" pitchFamily="34" charset="0"/>
              </a:rPr>
              <a:t>Program Code </a:t>
            </a:r>
            <a:r>
              <a:rPr lang="en-GB" altLang="en-US" sz="2800" b="1">
                <a:solidFill>
                  <a:srgbClr val="000000"/>
                </a:solidFill>
                <a:latin typeface="Arial Rounded MT Bold" panose="020F0704030504030204" pitchFamily="34" charset="0"/>
                <a:cs typeface="Arial" panose="020B0604020202020204" pitchFamily="34" charset="0"/>
              </a:rPr>
              <a:t>   </a:t>
            </a:r>
            <a:r>
              <a:rPr lang="en-GB" altLang="en-US" sz="2800" b="1">
                <a:solidFill>
                  <a:srgbClr val="000000"/>
                </a:solidFill>
                <a:latin typeface="Courier New" panose="02070309020205020404" pitchFamily="49" charset="0"/>
                <a:cs typeface="Arial" panose="020B0604020202020204" pitchFamily="34" charset="0"/>
              </a:rPr>
              <a:t>.text</a:t>
            </a:r>
          </a:p>
        </p:txBody>
      </p:sp>
      <p:sp>
        <p:nvSpPr>
          <p:cNvPr id="39942" name="Text Box 5">
            <a:extLst>
              <a:ext uri="{FF2B5EF4-FFF2-40B4-BE49-F238E27FC236}">
                <a16:creationId xmlns:a16="http://schemas.microsoft.com/office/drawing/2014/main" id="{B1CF6AFF-694D-741E-B6E0-D498288E30EC}"/>
              </a:ext>
            </a:extLst>
          </p:cNvPr>
          <p:cNvSpPr txBox="1">
            <a:spLocks noChangeArrowheads="1"/>
          </p:cNvSpPr>
          <p:nvPr/>
        </p:nvSpPr>
        <p:spPr bwMode="auto">
          <a:xfrm>
            <a:off x="704850" y="5589588"/>
            <a:ext cx="14827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Low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addresses</a:t>
            </a:r>
          </a:p>
        </p:txBody>
      </p:sp>
      <p:sp>
        <p:nvSpPr>
          <p:cNvPr id="39943" name="Text Box 6">
            <a:extLst>
              <a:ext uri="{FF2B5EF4-FFF2-40B4-BE49-F238E27FC236}">
                <a16:creationId xmlns:a16="http://schemas.microsoft.com/office/drawing/2014/main" id="{EB22D198-6D2E-9E1E-1496-E5104799A7A3}"/>
              </a:ext>
            </a:extLst>
          </p:cNvPr>
          <p:cNvSpPr txBox="1">
            <a:spLocks noChangeArrowheads="1"/>
          </p:cNvSpPr>
          <p:nvPr/>
        </p:nvSpPr>
        <p:spPr bwMode="auto">
          <a:xfrm>
            <a:off x="750888" y="1943100"/>
            <a:ext cx="14827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High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addresses</a:t>
            </a:r>
          </a:p>
        </p:txBody>
      </p:sp>
      <p:sp>
        <p:nvSpPr>
          <p:cNvPr id="39944" name="AutoShape 7">
            <a:extLst>
              <a:ext uri="{FF2B5EF4-FFF2-40B4-BE49-F238E27FC236}">
                <a16:creationId xmlns:a16="http://schemas.microsoft.com/office/drawing/2014/main" id="{CC192D3A-60B6-8C45-8A2D-0B367B26A603}"/>
              </a:ext>
            </a:extLst>
          </p:cNvPr>
          <p:cNvSpPr>
            <a:spLocks noChangeArrowheads="1"/>
          </p:cNvSpPr>
          <p:nvPr/>
        </p:nvSpPr>
        <p:spPr bwMode="auto">
          <a:xfrm>
            <a:off x="6416675" y="2214563"/>
            <a:ext cx="396875" cy="914400"/>
          </a:xfrm>
          <a:prstGeom prst="downArrow">
            <a:avLst>
              <a:gd name="adj1" fmla="val 50000"/>
              <a:gd name="adj2" fmla="val 57600"/>
            </a:avLst>
          </a:prstGeom>
          <a:gradFill rotWithShape="0">
            <a:gsLst>
              <a:gs pos="0">
                <a:srgbClr val="91A5CD"/>
              </a:gs>
              <a:gs pos="100000">
                <a:srgbClr val="FEFEFE"/>
              </a:gs>
            </a:gsLst>
            <a:lin ang="13500000" scaled="1"/>
          </a:gradFill>
          <a:ln w="1260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9945" name="Text Box 8">
            <a:extLst>
              <a:ext uri="{FF2B5EF4-FFF2-40B4-BE49-F238E27FC236}">
                <a16:creationId xmlns:a16="http://schemas.microsoft.com/office/drawing/2014/main" id="{60545620-61BB-5ED8-1320-2F8B3E5C3EE8}"/>
              </a:ext>
            </a:extLst>
          </p:cNvPr>
          <p:cNvSpPr txBox="1">
            <a:spLocks noChangeArrowheads="1"/>
          </p:cNvSpPr>
          <p:nvPr/>
        </p:nvSpPr>
        <p:spPr bwMode="auto">
          <a:xfrm>
            <a:off x="6823075" y="2033588"/>
            <a:ext cx="19034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Stack grows</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down,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by procedure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calls</a:t>
            </a:r>
          </a:p>
        </p:txBody>
      </p:sp>
      <p:sp>
        <p:nvSpPr>
          <p:cNvPr id="39946" name="AutoShape 9">
            <a:extLst>
              <a:ext uri="{FF2B5EF4-FFF2-40B4-BE49-F238E27FC236}">
                <a16:creationId xmlns:a16="http://schemas.microsoft.com/office/drawing/2014/main" id="{9CFE21F9-7C78-740D-FB29-532925BCCE68}"/>
              </a:ext>
            </a:extLst>
          </p:cNvPr>
          <p:cNvSpPr>
            <a:spLocks noChangeArrowheads="1"/>
          </p:cNvSpPr>
          <p:nvPr/>
        </p:nvSpPr>
        <p:spPr bwMode="auto">
          <a:xfrm flipV="1">
            <a:off x="6372225" y="4103688"/>
            <a:ext cx="396875" cy="914400"/>
          </a:xfrm>
          <a:prstGeom prst="downArrow">
            <a:avLst>
              <a:gd name="adj1" fmla="val 50000"/>
              <a:gd name="adj2" fmla="val 57600"/>
            </a:avLst>
          </a:prstGeom>
          <a:gradFill rotWithShape="0">
            <a:gsLst>
              <a:gs pos="0">
                <a:srgbClr val="91A5CD"/>
              </a:gs>
              <a:gs pos="100000">
                <a:srgbClr val="FEFEFE"/>
              </a:gs>
            </a:gsLst>
            <a:lin ang="13500000" scaled="1"/>
          </a:gradFill>
          <a:ln w="1260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39947" name="Text Box 10">
            <a:extLst>
              <a:ext uri="{FF2B5EF4-FFF2-40B4-BE49-F238E27FC236}">
                <a16:creationId xmlns:a16="http://schemas.microsoft.com/office/drawing/2014/main" id="{28A5AA81-91BF-92B4-36C8-C885E55E1DF5}"/>
              </a:ext>
            </a:extLst>
          </p:cNvPr>
          <p:cNvSpPr txBox="1">
            <a:spLocks noChangeArrowheads="1"/>
          </p:cNvSpPr>
          <p:nvPr/>
        </p:nvSpPr>
        <p:spPr bwMode="auto">
          <a:xfrm>
            <a:off x="6869113" y="4149725"/>
            <a:ext cx="18827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Heap grows</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up,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eg. by malloc </a:t>
            </a:r>
          </a:p>
          <a:p>
            <a:pP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and new</a:t>
            </a:r>
          </a:p>
        </p:txBody>
      </p:sp>
      <p:sp>
        <p:nvSpPr>
          <p:cNvPr id="39948" name="Text Box 11">
            <a:extLst>
              <a:ext uri="{FF2B5EF4-FFF2-40B4-BE49-F238E27FC236}">
                <a16:creationId xmlns:a16="http://schemas.microsoft.com/office/drawing/2014/main" id="{FA3AFE3E-BC1F-45DF-DE2B-2B79EE75A851}"/>
              </a:ext>
            </a:extLst>
          </p:cNvPr>
          <p:cNvSpPr txBox="1">
            <a:spLocks noChangeArrowheads="1"/>
          </p:cNvSpPr>
          <p:nvPr/>
        </p:nvSpPr>
        <p:spPr bwMode="auto">
          <a:xfrm>
            <a:off x="4956175" y="4914900"/>
            <a:ext cx="1247775" cy="520700"/>
          </a:xfrm>
          <a:prstGeom prst="rect">
            <a:avLst/>
          </a:prstGeom>
          <a:noFill/>
          <a:ln w="126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Lst>
              <a:defRPr sz="2000">
                <a:solidFill>
                  <a:srgbClr val="000000"/>
                </a:solidFill>
                <a:latin typeface="Arial Rounded MT Bold" panose="020F0704030504030204" pitchFamily="34" charset="0"/>
              </a:defRPr>
            </a:lvl9pPr>
          </a:lstStyle>
          <a:p>
            <a:pPr algn="r" eaLnBrk="1" hangingPunct="1">
              <a:lnSpc>
                <a:spcPct val="100000"/>
              </a:lnSpc>
              <a:spcBef>
                <a:spcPct val="0"/>
              </a:spcBef>
              <a:buFont typeface="Times New Roman" panose="02020603050405020304" pitchFamily="18" charset="0"/>
              <a:buNone/>
            </a:pPr>
            <a:r>
              <a:rPr lang="en-GB" altLang="nl-NL" sz="2800" b="1">
                <a:latin typeface="Courier New" panose="02070309020205020404" pitchFamily="49" charset="0"/>
                <a:cs typeface="Arial" panose="020B0604020202020204" pitchFamily="34" charset="0"/>
              </a:rPr>
              <a:t>.data</a:t>
            </a:r>
          </a:p>
        </p:txBody>
      </p:sp>
      <p:sp>
        <p:nvSpPr>
          <p:cNvPr id="39949" name="Line 12">
            <a:extLst>
              <a:ext uri="{FF2B5EF4-FFF2-40B4-BE49-F238E27FC236}">
                <a16:creationId xmlns:a16="http://schemas.microsoft.com/office/drawing/2014/main" id="{3FBA0099-106E-0549-9DC4-0DA7FEF8ACD1}"/>
              </a:ext>
            </a:extLst>
          </p:cNvPr>
          <p:cNvSpPr>
            <a:spLocks noChangeShapeType="1"/>
          </p:cNvSpPr>
          <p:nvPr/>
        </p:nvSpPr>
        <p:spPr bwMode="auto">
          <a:xfrm>
            <a:off x="2181225" y="5715000"/>
            <a:ext cx="411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9950" name="Slide Number Placeholder 1">
            <a:extLst>
              <a:ext uri="{FF2B5EF4-FFF2-40B4-BE49-F238E27FC236}">
                <a16:creationId xmlns:a16="http://schemas.microsoft.com/office/drawing/2014/main" id="{81A9901C-D4E1-EDF2-3B4A-9BD460D96A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5F32814-91EB-424D-9973-D601AB6740F2}" type="slidenum">
              <a:rPr lang="en-GB" altLang="nl-NL" smtClean="0"/>
              <a:pPr/>
              <a:t>24</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descr=" 32770">
            <a:extLst>
              <a:ext uri="{FF2B5EF4-FFF2-40B4-BE49-F238E27FC236}">
                <a16:creationId xmlns:a16="http://schemas.microsoft.com/office/drawing/2014/main" id="{94BBB517-CFB4-1015-323B-FA0953D492B5}"/>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layout</a:t>
            </a:r>
          </a:p>
        </p:txBody>
      </p:sp>
      <p:sp>
        <p:nvSpPr>
          <p:cNvPr id="41987" name="Rectangle 2" descr=" 32771">
            <a:extLst>
              <a:ext uri="{FF2B5EF4-FFF2-40B4-BE49-F238E27FC236}">
                <a16:creationId xmlns:a16="http://schemas.microsoft.com/office/drawing/2014/main" id="{4C75B178-CEC4-40CA-7750-C123711C6B62}"/>
              </a:ext>
            </a:extLst>
          </p:cNvPr>
          <p:cNvSpPr>
            <a:spLocks noGrp="1" noChangeArrowheads="1"/>
          </p:cNvSpPr>
          <p:nvPr>
            <p:ph idx="1"/>
          </p:nvPr>
        </p:nvSpPr>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   The stack consists of </a:t>
            </a:r>
            <a:r>
              <a:rPr lang="en-GB" altLang="nl-NL">
                <a:solidFill>
                  <a:srgbClr val="009900"/>
                </a:solidFill>
              </a:rPr>
              <a:t>Activation Records </a:t>
            </a:r>
            <a:r>
              <a:rPr lang="en-GB" altLang="nl-NL">
                <a:solidFill>
                  <a:schemeClr val="tx1"/>
                </a:solidFill>
              </a:rPr>
              <a:t>aka</a:t>
            </a:r>
            <a:r>
              <a:rPr lang="en-GB" altLang="nl-NL">
                <a:solidFill>
                  <a:srgbClr val="009900"/>
                </a:solidFill>
              </a:rPr>
              <a:t> stack frames</a:t>
            </a:r>
            <a:r>
              <a:rPr lang="en-GB" altLang="nl-NL"/>
              <a:t>:</a:t>
            </a:r>
          </a:p>
        </p:txBody>
      </p:sp>
      <p:sp>
        <p:nvSpPr>
          <p:cNvPr id="48133" name="Text Box 3" descr=" 32773">
            <a:extLst>
              <a:ext uri="{FF2B5EF4-FFF2-40B4-BE49-F238E27FC236}">
                <a16:creationId xmlns:a16="http://schemas.microsoft.com/office/drawing/2014/main" id="{43EFAFD6-7C23-B17E-2BDC-DE7127EFD51D}"/>
              </a:ext>
            </a:extLst>
          </p:cNvPr>
          <p:cNvSpPr txBox="1">
            <a:spLocks noChangeArrowheads="1"/>
          </p:cNvSpPr>
          <p:nvPr/>
        </p:nvSpPr>
        <p:spPr bwMode="auto">
          <a:xfrm>
            <a:off x="1331913" y="2349500"/>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main()</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8134" name="Text Box 4" descr=" 10246">
            <a:extLst>
              <a:ext uri="{FF2B5EF4-FFF2-40B4-BE49-F238E27FC236}">
                <a16:creationId xmlns:a16="http://schemas.microsoft.com/office/drawing/2014/main" id="{1320C506-26B1-ED21-0215-300AE58C0861}"/>
              </a:ext>
            </a:extLst>
          </p:cNvPr>
          <p:cNvSpPr txBox="1">
            <a:spLocks noChangeArrowheads="1"/>
          </p:cNvSpPr>
          <p:nvPr/>
        </p:nvSpPr>
        <p:spPr bwMode="auto">
          <a:xfrm>
            <a:off x="1331913" y="2835275"/>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f()</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8135" name="AutoShape 5" descr=" 32775">
            <a:extLst>
              <a:ext uri="{FF2B5EF4-FFF2-40B4-BE49-F238E27FC236}">
                <a16:creationId xmlns:a16="http://schemas.microsoft.com/office/drawing/2014/main" id="{CECE11E0-A780-FE12-5134-6C01DC251983}"/>
              </a:ext>
            </a:extLst>
          </p:cNvPr>
          <p:cNvSpPr>
            <a:spLocks noChangeArrowheads="1"/>
          </p:cNvSpPr>
          <p:nvPr/>
        </p:nvSpPr>
        <p:spPr bwMode="auto">
          <a:xfrm>
            <a:off x="549275" y="2420938"/>
            <a:ext cx="460375" cy="1295400"/>
          </a:xfrm>
          <a:prstGeom prst="downArrow">
            <a:avLst>
              <a:gd name="adj1" fmla="val 50000"/>
              <a:gd name="adj2" fmla="val 70045"/>
            </a:avLst>
          </a:prstGeom>
          <a:gradFill rotWithShape="0">
            <a:gsLst>
              <a:gs pos="0">
                <a:srgbClr val="91A5CD"/>
              </a:gs>
              <a:gs pos="100000">
                <a:srgbClr val="FEFEFE"/>
              </a:gs>
            </a:gsLst>
            <a:lin ang="13500000" scaled="1"/>
          </a:gradFill>
          <a:ln w="1260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8136" name="Text Box 6" descr=" 32776">
            <a:extLst>
              <a:ext uri="{FF2B5EF4-FFF2-40B4-BE49-F238E27FC236}">
                <a16:creationId xmlns:a16="http://schemas.microsoft.com/office/drawing/2014/main" id="{457B25F5-78FC-5926-B963-9CED227AD545}"/>
              </a:ext>
            </a:extLst>
          </p:cNvPr>
          <p:cNvSpPr txBox="1">
            <a:spLocks noChangeArrowheads="1"/>
          </p:cNvSpPr>
          <p:nvPr/>
        </p:nvSpPr>
        <p:spPr bwMode="auto">
          <a:xfrm>
            <a:off x="246063" y="3943350"/>
            <a:ext cx="15605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buClr>
                <a:srgbClr val="000000"/>
              </a:buClr>
              <a:buSzPct val="100000"/>
              <a:buFont typeface="Times New Roman" panose="02020603050405020304" pitchFamily="18" charset="0"/>
              <a:buNone/>
            </a:pPr>
            <a:r>
              <a:rPr lang="en-GB" altLang="en-US" sz="1800">
                <a:solidFill>
                  <a:srgbClr val="000000"/>
                </a:solidFill>
                <a:latin typeface="Arial Rounded MT Bold" panose="020F0704030504030204" pitchFamily="34" charset="0"/>
                <a:cs typeface="Arial" panose="020B0604020202020204" pitchFamily="34" charset="0"/>
              </a:rPr>
              <a:t>Stack grows</a:t>
            </a:r>
          </a:p>
          <a:p>
            <a:pPr>
              <a:buClr>
                <a:srgbClr val="000000"/>
              </a:buClr>
              <a:buSzPct val="100000"/>
              <a:buFont typeface="Times New Roman" panose="02020603050405020304" pitchFamily="18" charset="0"/>
              <a:buNone/>
            </a:pPr>
            <a:r>
              <a:rPr lang="en-GB" altLang="en-US" sz="1800">
                <a:solidFill>
                  <a:srgbClr val="000000"/>
                </a:solidFill>
                <a:latin typeface="Arial Rounded MT Bold" panose="020F0704030504030204" pitchFamily="34" charset="0"/>
                <a:cs typeface="Arial" panose="020B0604020202020204" pitchFamily="34" charset="0"/>
              </a:rPr>
              <a:t>downwards</a:t>
            </a:r>
          </a:p>
        </p:txBody>
      </p:sp>
      <p:sp>
        <p:nvSpPr>
          <p:cNvPr id="48137" name="Line 7" descr=" 10249">
            <a:extLst>
              <a:ext uri="{FF2B5EF4-FFF2-40B4-BE49-F238E27FC236}">
                <a16:creationId xmlns:a16="http://schemas.microsoft.com/office/drawing/2014/main" id="{3A80BF13-EE00-A614-8371-A068DF375417}"/>
              </a:ext>
            </a:extLst>
          </p:cNvPr>
          <p:cNvSpPr>
            <a:spLocks noChangeShapeType="1"/>
          </p:cNvSpPr>
          <p:nvPr/>
        </p:nvSpPr>
        <p:spPr bwMode="auto">
          <a:xfrm flipV="1">
            <a:off x="3402013" y="1982788"/>
            <a:ext cx="2538412" cy="8667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8138" name="Line 8" descr=" 10250">
            <a:extLst>
              <a:ext uri="{FF2B5EF4-FFF2-40B4-BE49-F238E27FC236}">
                <a16:creationId xmlns:a16="http://schemas.microsoft.com/office/drawing/2014/main" id="{E5E7F82F-A9E4-C4ED-A75F-93ED30CD5C7C}"/>
              </a:ext>
            </a:extLst>
          </p:cNvPr>
          <p:cNvSpPr>
            <a:spLocks noChangeShapeType="1"/>
          </p:cNvSpPr>
          <p:nvPr/>
        </p:nvSpPr>
        <p:spPr bwMode="auto">
          <a:xfrm>
            <a:off x="3402013" y="3294063"/>
            <a:ext cx="2538412" cy="4222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1994" name="Text Box 9" descr=" 32779">
            <a:extLst>
              <a:ext uri="{FF2B5EF4-FFF2-40B4-BE49-F238E27FC236}">
                <a16:creationId xmlns:a16="http://schemas.microsoft.com/office/drawing/2014/main" id="{1D495E8C-C0A7-5AA8-C1CE-83B5CDF7A9AB}"/>
              </a:ext>
            </a:extLst>
          </p:cNvPr>
          <p:cNvSpPr txBox="1">
            <a:spLocks noChangeArrowheads="1"/>
          </p:cNvSpPr>
          <p:nvPr/>
        </p:nvSpPr>
        <p:spPr bwMode="auto">
          <a:xfrm>
            <a:off x="2232025" y="3879850"/>
            <a:ext cx="4321175" cy="2617788"/>
          </a:xfrm>
          <a:prstGeom prst="rect">
            <a:avLst/>
          </a:prstGeom>
          <a:solidFill>
            <a:srgbClr val="FFFF99"/>
          </a:solidFill>
          <a:ln w="9360">
            <a:solidFill>
              <a:srgbClr val="000000"/>
            </a:solidFill>
            <a:miter lim="800000"/>
            <a:headEnd/>
            <a:tailEnd/>
          </a:ln>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f(int x)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char[8] 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gets(buf);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main() {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f(…); </a:t>
            </a:r>
            <a:r>
              <a:rPr lang="en-GB" altLang="nl-NL" sz="240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format_hard_disk(){…}</a:t>
            </a:r>
          </a:p>
        </p:txBody>
      </p:sp>
      <p:sp>
        <p:nvSpPr>
          <p:cNvPr id="48140" name="Rectangle 10" descr=" 10252">
            <a:extLst>
              <a:ext uri="{FF2B5EF4-FFF2-40B4-BE49-F238E27FC236}">
                <a16:creationId xmlns:a16="http://schemas.microsoft.com/office/drawing/2014/main" id="{90329C16-6937-216C-10B5-5D4A09A8414E}"/>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48141" name="Rectangle 11" descr=" 10253">
            <a:extLst>
              <a:ext uri="{FF2B5EF4-FFF2-40B4-BE49-F238E27FC236}">
                <a16:creationId xmlns:a16="http://schemas.microsoft.com/office/drawing/2014/main" id="{591F46CE-56E6-F602-869C-02CA061F4C50}"/>
              </a:ext>
            </a:extLst>
          </p:cNvPr>
          <p:cNvSpPr>
            <a:spLocks noChangeArrowheads="1"/>
          </p:cNvSpPr>
          <p:nvPr/>
        </p:nvSpPr>
        <p:spPr bwMode="auto">
          <a:xfrm>
            <a:off x="5922963" y="24209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return address</a:t>
            </a:r>
          </a:p>
        </p:txBody>
      </p:sp>
      <p:sp>
        <p:nvSpPr>
          <p:cNvPr id="48142" name="Rectangle 12" descr=" 10254">
            <a:extLst>
              <a:ext uri="{FF2B5EF4-FFF2-40B4-BE49-F238E27FC236}">
                <a16:creationId xmlns:a16="http://schemas.microsoft.com/office/drawing/2014/main" id="{53799BE5-4373-8DA1-AD29-F5B11071C734}"/>
              </a:ext>
            </a:extLst>
          </p:cNvPr>
          <p:cNvSpPr>
            <a:spLocks noChangeArrowheads="1"/>
          </p:cNvSpPr>
          <p:nvPr/>
        </p:nvSpPr>
        <p:spPr bwMode="auto">
          <a:xfrm>
            <a:off x="5922963" y="28527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buf[4..7]</a:t>
            </a:r>
          </a:p>
        </p:txBody>
      </p:sp>
      <p:sp>
        <p:nvSpPr>
          <p:cNvPr id="48143" name="Rectangle 13" descr=" 10255">
            <a:extLst>
              <a:ext uri="{FF2B5EF4-FFF2-40B4-BE49-F238E27FC236}">
                <a16:creationId xmlns:a16="http://schemas.microsoft.com/office/drawing/2014/main" id="{EF64CFEA-20C4-AC9C-F49E-D0E7FD501236}"/>
              </a:ext>
            </a:extLst>
          </p:cNvPr>
          <p:cNvSpPr>
            <a:spLocks noChangeArrowheads="1"/>
          </p:cNvSpPr>
          <p:nvPr/>
        </p:nvSpPr>
        <p:spPr bwMode="auto">
          <a:xfrm>
            <a:off x="5922963" y="32845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buf[0..3]</a:t>
            </a:r>
          </a:p>
        </p:txBody>
      </p:sp>
      <p:sp>
        <p:nvSpPr>
          <p:cNvPr id="48144" name="AutoShape 14" descr=" 10256">
            <a:extLst>
              <a:ext uri="{FF2B5EF4-FFF2-40B4-BE49-F238E27FC236}">
                <a16:creationId xmlns:a16="http://schemas.microsoft.com/office/drawing/2014/main" id="{9F115A40-15A3-24E2-00FE-3F8CE0E6768B}"/>
              </a:ext>
            </a:extLst>
          </p:cNvPr>
          <p:cNvSpPr>
            <a:spLocks noChangeArrowheads="1"/>
          </p:cNvSpPr>
          <p:nvPr/>
        </p:nvSpPr>
        <p:spPr bwMode="auto">
          <a:xfrm rot="10800000">
            <a:off x="8315325" y="2849563"/>
            <a:ext cx="433388" cy="866775"/>
          </a:xfrm>
          <a:prstGeom prst="downArrow">
            <a:avLst>
              <a:gd name="adj1" fmla="val 50000"/>
              <a:gd name="adj2" fmla="val 70009"/>
            </a:avLst>
          </a:prstGeom>
          <a:gradFill rotWithShape="0">
            <a:gsLst>
              <a:gs pos="0">
                <a:srgbClr val="91A5CD"/>
              </a:gs>
              <a:gs pos="100000">
                <a:srgbClr val="FEFEFE"/>
              </a:gs>
            </a:gsLst>
            <a:lin ang="13500000" scaled="1"/>
          </a:gradFill>
          <a:ln w="1260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cs typeface="Arial" panose="020B0604020202020204" pitchFamily="34" charset="0"/>
            </a:endParaRPr>
          </a:p>
        </p:txBody>
      </p:sp>
      <p:sp>
        <p:nvSpPr>
          <p:cNvPr id="48145" name="Text Box 15" descr=" 10257">
            <a:extLst>
              <a:ext uri="{FF2B5EF4-FFF2-40B4-BE49-F238E27FC236}">
                <a16:creationId xmlns:a16="http://schemas.microsoft.com/office/drawing/2014/main" id="{D18EA0A0-CDA3-E8FB-754E-28622DC823C6}"/>
              </a:ext>
            </a:extLst>
          </p:cNvPr>
          <p:cNvSpPr txBox="1">
            <a:spLocks noChangeArrowheads="1"/>
          </p:cNvSpPr>
          <p:nvPr/>
        </p:nvSpPr>
        <p:spPr bwMode="auto">
          <a:xfrm>
            <a:off x="6919913" y="3902075"/>
            <a:ext cx="195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1800">
                <a:solidFill>
                  <a:srgbClr val="000000"/>
                </a:solidFill>
                <a:latin typeface="Arial Rounded MT Bold" panose="020F0704030504030204" pitchFamily="34" charset="0"/>
                <a:cs typeface="Arial" panose="020B0604020202020204" pitchFamily="34" charset="0"/>
              </a:rPr>
              <a:t>Buffer </a:t>
            </a:r>
            <a:r>
              <a:rPr lang="en-GB" altLang="en-US" sz="1800" b="1">
                <a:solidFill>
                  <a:srgbClr val="000000"/>
                </a:solidFill>
                <a:latin typeface="Courier New" panose="02070309020205020404" pitchFamily="49" charset="0"/>
                <a:cs typeface="Courier New" panose="02070309020205020404" pitchFamily="49" charset="0"/>
              </a:rPr>
              <a:t>buf</a:t>
            </a:r>
            <a:r>
              <a:rPr lang="en-GB" altLang="en-US" sz="1800">
                <a:solidFill>
                  <a:srgbClr val="000000"/>
                </a:solidFill>
                <a:latin typeface="Arial Rounded MT Bold" panose="020F0704030504030204" pitchFamily="34" charset="0"/>
                <a:cs typeface="Arial" panose="020B0604020202020204" pitchFamily="34" charset="0"/>
              </a:rPr>
              <a:t> goes</a:t>
            </a:r>
          </a:p>
          <a:p>
            <a:pPr algn="ctr">
              <a:buClr>
                <a:srgbClr val="000000"/>
              </a:buClr>
              <a:buSzPct val="100000"/>
              <a:buFont typeface="Times New Roman" panose="02020603050405020304" pitchFamily="18" charset="0"/>
              <a:buNone/>
            </a:pPr>
            <a:r>
              <a:rPr lang="en-GB" altLang="en-US" sz="1800">
                <a:solidFill>
                  <a:srgbClr val="000000"/>
                </a:solidFill>
                <a:latin typeface="Arial Rounded MT Bold" panose="020F0704030504030204" pitchFamily="34" charset="0"/>
                <a:cs typeface="Arial" panose="020B0604020202020204" pitchFamily="34" charset="0"/>
              </a:rPr>
              <a:t>upwards</a:t>
            </a:r>
          </a:p>
        </p:txBody>
      </p:sp>
      <p:cxnSp>
        <p:nvCxnSpPr>
          <p:cNvPr id="48146" name="AutoShape 16" descr=" 10258">
            <a:extLst>
              <a:ext uri="{FF2B5EF4-FFF2-40B4-BE49-F238E27FC236}">
                <a16:creationId xmlns:a16="http://schemas.microsoft.com/office/drawing/2014/main" id="{CABD894C-7F67-154C-9137-0ECC431544DA}"/>
              </a:ext>
            </a:extLst>
          </p:cNvPr>
          <p:cNvCxnSpPr>
            <a:cxnSpLocks noChangeShapeType="1"/>
          </p:cNvCxnSpPr>
          <p:nvPr/>
        </p:nvCxnSpPr>
        <p:spPr bwMode="auto">
          <a:xfrm flipH="1">
            <a:off x="3402013" y="2708275"/>
            <a:ext cx="2520950" cy="2903538"/>
          </a:xfrm>
          <a:prstGeom prst="curvedConnector3">
            <a:avLst>
              <a:gd name="adj1" fmla="val 50000"/>
            </a:avLst>
          </a:prstGeom>
          <a:noFill/>
          <a:ln w="2844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2002" name="Slide Number Placeholder 1">
            <a:extLst>
              <a:ext uri="{FF2B5EF4-FFF2-40B4-BE49-F238E27FC236}">
                <a16:creationId xmlns:a16="http://schemas.microsoft.com/office/drawing/2014/main" id="{D8792871-AEDD-F877-181D-D8FAA54F3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C6FB293-66BE-469F-B340-AAF88641697E}" type="slidenum">
              <a:rPr lang="en-GB" altLang="nl-NL" smtClean="0"/>
              <a:pPr/>
              <a:t>25</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1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1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1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1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1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81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P spid="48135" grpId="0" animBg="1"/>
      <p:bldP spid="48136" grpId="0"/>
      <p:bldP spid="48140" grpId="0" animBg="1"/>
      <p:bldP spid="48141" grpId="0" animBg="1"/>
      <p:bldP spid="48142" grpId="0" animBg="1"/>
      <p:bldP spid="48143" grpId="0" animBg="1"/>
      <p:bldP spid="48144" grpId="0" animBg="1"/>
      <p:bldP spid="481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descr=" 34818">
            <a:extLst>
              <a:ext uri="{FF2B5EF4-FFF2-40B4-BE49-F238E27FC236}">
                <a16:creationId xmlns:a16="http://schemas.microsoft.com/office/drawing/2014/main" id="{421D6613-38E0-E87F-22D6-FFA991527859}"/>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overflow attack - case 1  </a:t>
            </a:r>
          </a:p>
        </p:txBody>
      </p:sp>
      <p:sp>
        <p:nvSpPr>
          <p:cNvPr id="44035" name="Rectangle 2" descr=" 25604">
            <a:extLst>
              <a:ext uri="{FF2B5EF4-FFF2-40B4-BE49-F238E27FC236}">
                <a16:creationId xmlns:a16="http://schemas.microsoft.com/office/drawing/2014/main" id="{7B9E8C0A-AEFB-E2B3-2090-E751012116E8}"/>
              </a:ext>
            </a:extLst>
          </p:cNvPr>
          <p:cNvSpPr>
            <a:spLocks noGrp="1" noChangeArrowheads="1"/>
          </p:cNvSpPr>
          <p:nvPr>
            <p:ph idx="1"/>
          </p:nvPr>
        </p:nvSpPr>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i="1"/>
              <a:t>What if  </a:t>
            </a:r>
            <a:r>
              <a:rPr lang="en-GB" altLang="nl-NL" b="1" i="1">
                <a:latin typeface="Courier New" panose="02070309020205020404" pitchFamily="49" charset="0"/>
                <a:cs typeface="Courier New" panose="02070309020205020404" pitchFamily="49" charset="0"/>
              </a:rPr>
              <a:t>gets()</a:t>
            </a:r>
            <a:r>
              <a:rPr lang="en-GB" altLang="nl-NL" i="1"/>
              <a:t> reads </a:t>
            </a:r>
            <a:r>
              <a:rPr lang="en-GB" altLang="nl-NL" i="1">
                <a:solidFill>
                  <a:schemeClr val="tx1"/>
                </a:solidFill>
              </a:rPr>
              <a:t>more than 8 bytes ?</a:t>
            </a:r>
          </a:p>
          <a:p>
            <a:pPr eaLnBrk="1" hangingPunct="1">
              <a:lnSpc>
                <a:spcPct val="100000"/>
              </a:lnSpc>
              <a:buFont typeface="Times New Roman" panose="02020603050405020304" pitchFamily="18" charset="0"/>
              <a:buChar char=" "/>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a:solidFill>
                  <a:srgbClr val="FF0000"/>
                </a:solidFill>
              </a:rPr>
              <a:t>                     </a:t>
            </a:r>
            <a:r>
              <a:rPr lang="nl-NL" altLang="nl-NL" u="sng">
                <a:solidFill>
                  <a:srgbClr val="FF0000"/>
                </a:solidFill>
              </a:rPr>
              <a:t>                           </a:t>
            </a:r>
            <a:r>
              <a:rPr lang="nl-NL" altLang="nl-NL">
                <a:solidFill>
                  <a:srgbClr val="FF0000"/>
                </a:solidFill>
              </a:rPr>
              <a:t> </a:t>
            </a:r>
            <a:endParaRPr lang="en-GB" altLang="nl-NL">
              <a:solidFill>
                <a:srgbClr val="FF0000"/>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p:txBody>
      </p:sp>
      <p:sp>
        <p:nvSpPr>
          <p:cNvPr id="44036" name="Text Box 3" descr=" 34821">
            <a:extLst>
              <a:ext uri="{FF2B5EF4-FFF2-40B4-BE49-F238E27FC236}">
                <a16:creationId xmlns:a16="http://schemas.microsoft.com/office/drawing/2014/main" id="{A02679C9-4D2D-ADD6-96B6-531E93E50B46}"/>
              </a:ext>
            </a:extLst>
          </p:cNvPr>
          <p:cNvSpPr txBox="1">
            <a:spLocks noChangeArrowheads="1"/>
          </p:cNvSpPr>
          <p:nvPr/>
        </p:nvSpPr>
        <p:spPr bwMode="auto">
          <a:xfrm>
            <a:off x="1331913" y="2349500"/>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main()</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4037" name="Text Box 4" descr=" 34822">
            <a:extLst>
              <a:ext uri="{FF2B5EF4-FFF2-40B4-BE49-F238E27FC236}">
                <a16:creationId xmlns:a16="http://schemas.microsoft.com/office/drawing/2014/main" id="{DFE01DF8-144A-4B73-CC43-5A7301D9C32A}"/>
              </a:ext>
            </a:extLst>
          </p:cNvPr>
          <p:cNvSpPr txBox="1">
            <a:spLocks noChangeArrowheads="1"/>
          </p:cNvSpPr>
          <p:nvPr/>
        </p:nvSpPr>
        <p:spPr bwMode="auto">
          <a:xfrm>
            <a:off x="1331913" y="2835275"/>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f()</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4038" name="Line 7" descr=" 34823">
            <a:extLst>
              <a:ext uri="{FF2B5EF4-FFF2-40B4-BE49-F238E27FC236}">
                <a16:creationId xmlns:a16="http://schemas.microsoft.com/office/drawing/2014/main" id="{F74F77FF-3482-CF0C-FA1F-496CC193EF13}"/>
              </a:ext>
            </a:extLst>
          </p:cNvPr>
          <p:cNvSpPr>
            <a:spLocks noChangeShapeType="1"/>
          </p:cNvSpPr>
          <p:nvPr/>
        </p:nvSpPr>
        <p:spPr bwMode="auto">
          <a:xfrm flipV="1">
            <a:off x="3402013" y="1982788"/>
            <a:ext cx="2538412" cy="8223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4039" name="Line 8" descr=" 34824">
            <a:extLst>
              <a:ext uri="{FF2B5EF4-FFF2-40B4-BE49-F238E27FC236}">
                <a16:creationId xmlns:a16="http://schemas.microsoft.com/office/drawing/2014/main" id="{3580D60B-050E-ACF9-E80A-814428AB8A23}"/>
              </a:ext>
            </a:extLst>
          </p:cNvPr>
          <p:cNvSpPr>
            <a:spLocks noChangeShapeType="1"/>
          </p:cNvSpPr>
          <p:nvPr/>
        </p:nvSpPr>
        <p:spPr bwMode="auto">
          <a:xfrm>
            <a:off x="3446463" y="3294063"/>
            <a:ext cx="2493962" cy="4222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4040" name="Text Box 9" descr=" 34825">
            <a:extLst>
              <a:ext uri="{FF2B5EF4-FFF2-40B4-BE49-F238E27FC236}">
                <a16:creationId xmlns:a16="http://schemas.microsoft.com/office/drawing/2014/main" id="{C94EDFBE-5211-DB1F-665B-DD71FF693646}"/>
              </a:ext>
            </a:extLst>
          </p:cNvPr>
          <p:cNvSpPr txBox="1">
            <a:spLocks noChangeArrowheads="1"/>
          </p:cNvSpPr>
          <p:nvPr/>
        </p:nvSpPr>
        <p:spPr bwMode="auto">
          <a:xfrm>
            <a:off x="2286000" y="3857625"/>
            <a:ext cx="4267200" cy="2617788"/>
          </a:xfrm>
          <a:prstGeom prst="rect">
            <a:avLst/>
          </a:prstGeom>
          <a:solidFill>
            <a:srgbClr val="FFFF99"/>
          </a:solidFill>
          <a:ln w="9360">
            <a:solidFill>
              <a:srgbClr val="000000"/>
            </a:solidFill>
            <a:miter lim="800000"/>
            <a:headEnd/>
            <a:tailEnd/>
          </a:ln>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f(int x)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char[8] 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gets(buf);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main() {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f(…); </a:t>
            </a:r>
            <a:r>
              <a:rPr lang="en-GB" altLang="nl-NL" sz="240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format_hard_disk(){…}</a:t>
            </a:r>
          </a:p>
        </p:txBody>
      </p:sp>
      <p:sp>
        <p:nvSpPr>
          <p:cNvPr id="44041" name="Rectangle 10" descr=" 34826">
            <a:extLst>
              <a:ext uri="{FF2B5EF4-FFF2-40B4-BE49-F238E27FC236}">
                <a16:creationId xmlns:a16="http://schemas.microsoft.com/office/drawing/2014/main" id="{03747A25-CFA0-D731-56A9-1C3359FD1D1E}"/>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44042" name="Rectangle 11" descr=" 34827">
            <a:extLst>
              <a:ext uri="{FF2B5EF4-FFF2-40B4-BE49-F238E27FC236}">
                <a16:creationId xmlns:a16="http://schemas.microsoft.com/office/drawing/2014/main" id="{84EB89AD-EE44-B2D6-8CD1-54C741100C76}"/>
              </a:ext>
            </a:extLst>
          </p:cNvPr>
          <p:cNvSpPr>
            <a:spLocks noChangeArrowheads="1"/>
          </p:cNvSpPr>
          <p:nvPr/>
        </p:nvSpPr>
        <p:spPr bwMode="auto">
          <a:xfrm>
            <a:off x="5922963" y="2420938"/>
            <a:ext cx="2160587" cy="431800"/>
          </a:xfrm>
          <a:prstGeom prst="rect">
            <a:avLst/>
          </a:prstGeom>
          <a:solidFill>
            <a:srgbClr val="33CC33"/>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chemeClr val="tx1"/>
                </a:solidFill>
                <a:latin typeface="Arial Rounded MT Bold" panose="020F0704030504030204" pitchFamily="34" charset="0"/>
                <a:cs typeface="Arial" panose="020B0604020202020204" pitchFamily="34" charset="0"/>
              </a:rPr>
              <a:t>return address</a:t>
            </a:r>
          </a:p>
        </p:txBody>
      </p:sp>
      <p:sp>
        <p:nvSpPr>
          <p:cNvPr id="44043" name="Rectangle 12" descr=" 34828">
            <a:extLst>
              <a:ext uri="{FF2B5EF4-FFF2-40B4-BE49-F238E27FC236}">
                <a16:creationId xmlns:a16="http://schemas.microsoft.com/office/drawing/2014/main" id="{6494E997-ADCB-57E3-612A-194066D79FDF}"/>
              </a:ext>
            </a:extLst>
          </p:cNvPr>
          <p:cNvSpPr>
            <a:spLocks noChangeArrowheads="1"/>
          </p:cNvSpPr>
          <p:nvPr/>
        </p:nvSpPr>
        <p:spPr bwMode="auto">
          <a:xfrm>
            <a:off x="5922963" y="28527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buf[4..7]</a:t>
            </a:r>
          </a:p>
        </p:txBody>
      </p:sp>
      <p:sp>
        <p:nvSpPr>
          <p:cNvPr id="44044" name="Rectangle 13" descr=" 34829">
            <a:extLst>
              <a:ext uri="{FF2B5EF4-FFF2-40B4-BE49-F238E27FC236}">
                <a16:creationId xmlns:a16="http://schemas.microsoft.com/office/drawing/2014/main" id="{9F59773F-4CFC-A5DB-6AA6-69B6BD15E06E}"/>
              </a:ext>
            </a:extLst>
          </p:cNvPr>
          <p:cNvSpPr>
            <a:spLocks noChangeArrowheads="1"/>
          </p:cNvSpPr>
          <p:nvPr/>
        </p:nvSpPr>
        <p:spPr bwMode="auto">
          <a:xfrm>
            <a:off x="5922963" y="32845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buf[0..3]</a:t>
            </a:r>
          </a:p>
        </p:txBody>
      </p:sp>
      <p:cxnSp>
        <p:nvCxnSpPr>
          <p:cNvPr id="44045" name="AutoShape 16" descr=" 15">
            <a:extLst>
              <a:ext uri="{FF2B5EF4-FFF2-40B4-BE49-F238E27FC236}">
                <a16:creationId xmlns:a16="http://schemas.microsoft.com/office/drawing/2014/main" id="{BD68353D-AB06-2592-BEBD-C59C0130338D}"/>
              </a:ext>
            </a:extLst>
          </p:cNvPr>
          <p:cNvCxnSpPr>
            <a:cxnSpLocks noChangeShapeType="1"/>
          </p:cNvCxnSpPr>
          <p:nvPr/>
        </p:nvCxnSpPr>
        <p:spPr bwMode="auto">
          <a:xfrm flipH="1">
            <a:off x="3402013" y="2708275"/>
            <a:ext cx="2520950" cy="2903538"/>
          </a:xfrm>
          <a:prstGeom prst="curvedConnector3">
            <a:avLst>
              <a:gd name="adj1" fmla="val 50000"/>
            </a:avLst>
          </a:prstGeom>
          <a:noFill/>
          <a:ln w="2844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4046" name="Slide Number Placeholder 1">
            <a:extLst>
              <a:ext uri="{FF2B5EF4-FFF2-40B4-BE49-F238E27FC236}">
                <a16:creationId xmlns:a16="http://schemas.microsoft.com/office/drawing/2014/main" id="{6870F7F7-D0CF-5099-D23B-D0735CCB4A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22DCC2C-BAF6-408F-A2D3-B00DA312ADE7}" type="slidenum">
              <a:rPr lang="en-GB" altLang="nl-NL" smtClean="0"/>
              <a:pPr/>
              <a:t>26</a:t>
            </a:fld>
            <a:endParaRPr lang="en-GB" altLang="nl-NL"/>
          </a:p>
        </p:txBody>
      </p:sp>
    </p:spTree>
  </p:cSld>
  <p:clrMapOvr>
    <a:masterClrMapping/>
  </p:clrMapOvr>
  <p:transition spd="med">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descr=" 34818">
            <a:extLst>
              <a:ext uri="{FF2B5EF4-FFF2-40B4-BE49-F238E27FC236}">
                <a16:creationId xmlns:a16="http://schemas.microsoft.com/office/drawing/2014/main" id="{FDE111DA-CEE0-29F0-8C3A-42F96CCBD087}"/>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overflow attack - case 1  </a:t>
            </a:r>
          </a:p>
        </p:txBody>
      </p:sp>
      <p:sp>
        <p:nvSpPr>
          <p:cNvPr id="46083" name="Rectangle 2" descr=" 25604">
            <a:extLst>
              <a:ext uri="{FF2B5EF4-FFF2-40B4-BE49-F238E27FC236}">
                <a16:creationId xmlns:a16="http://schemas.microsoft.com/office/drawing/2014/main" id="{CB24F4F6-4728-F69D-7542-6A46E5DC4E33}"/>
              </a:ext>
            </a:extLst>
          </p:cNvPr>
          <p:cNvSpPr>
            <a:spLocks noGrp="1" noChangeArrowheads="1"/>
          </p:cNvSpPr>
          <p:nvPr>
            <p:ph idx="1"/>
          </p:nvPr>
        </p:nvSpPr>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i="1"/>
              <a:t>What if  </a:t>
            </a:r>
            <a:r>
              <a:rPr lang="en-GB" altLang="nl-NL" b="1" i="1">
                <a:latin typeface="Courier New" panose="02070309020205020404" pitchFamily="49" charset="0"/>
                <a:cs typeface="Courier New" panose="02070309020205020404" pitchFamily="49" charset="0"/>
              </a:rPr>
              <a:t>gets()</a:t>
            </a:r>
            <a:r>
              <a:rPr lang="en-GB" altLang="nl-NL" i="1"/>
              <a:t> reads </a:t>
            </a:r>
            <a:r>
              <a:rPr lang="en-GB" altLang="nl-NL" i="1">
                <a:solidFill>
                  <a:schemeClr val="tx1"/>
                </a:solidFill>
              </a:rPr>
              <a:t>more than 8 bytes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a:solidFill>
                  <a:srgbClr val="FF0000"/>
                </a:solidFill>
              </a:rPr>
              <a:t>Attacker can jump to </a:t>
            </a:r>
            <a:r>
              <a:rPr lang="nl-NL" altLang="nl-NL" u="sng">
                <a:solidFill>
                  <a:srgbClr val="FF0000"/>
                </a:solidFill>
              </a:rPr>
              <a:t>arbitrary point in the code</a:t>
            </a:r>
            <a:r>
              <a:rPr lang="nl-NL" altLang="nl-NL">
                <a:solidFill>
                  <a:srgbClr val="FF0000"/>
                </a:solidFill>
              </a:rPr>
              <a:t>!</a:t>
            </a:r>
            <a:endParaRPr lang="en-GB" altLang="nl-NL">
              <a:solidFill>
                <a:srgbClr val="FF0000"/>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p:txBody>
      </p:sp>
      <p:sp>
        <p:nvSpPr>
          <p:cNvPr id="46084" name="Text Box 3" descr=" 34821">
            <a:extLst>
              <a:ext uri="{FF2B5EF4-FFF2-40B4-BE49-F238E27FC236}">
                <a16:creationId xmlns:a16="http://schemas.microsoft.com/office/drawing/2014/main" id="{FFE6BA43-65AF-E0B1-6B6E-E0E499E22DE6}"/>
              </a:ext>
            </a:extLst>
          </p:cNvPr>
          <p:cNvSpPr txBox="1">
            <a:spLocks noChangeArrowheads="1"/>
          </p:cNvSpPr>
          <p:nvPr/>
        </p:nvSpPr>
        <p:spPr bwMode="auto">
          <a:xfrm>
            <a:off x="1331913" y="2349500"/>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main()</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6085" name="Text Box 4" descr=" 34822">
            <a:extLst>
              <a:ext uri="{FF2B5EF4-FFF2-40B4-BE49-F238E27FC236}">
                <a16:creationId xmlns:a16="http://schemas.microsoft.com/office/drawing/2014/main" id="{69771663-632A-DADA-7B3B-02C36127FB40}"/>
              </a:ext>
            </a:extLst>
          </p:cNvPr>
          <p:cNvSpPr txBox="1">
            <a:spLocks noChangeArrowheads="1"/>
          </p:cNvSpPr>
          <p:nvPr/>
        </p:nvSpPr>
        <p:spPr bwMode="auto">
          <a:xfrm>
            <a:off x="1331913" y="2835275"/>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a:cs typeface="Arial" panose="020B0604020202020204" pitchFamily="34" charset="0"/>
              </a:rPr>
              <a:t>AR</a:t>
            </a:r>
            <a:r>
              <a:rPr lang="en-GB" altLang="nl-NL" sz="2400">
                <a:cs typeface="Arial" panose="020B0604020202020204" pitchFamily="34" charset="0"/>
              </a:rPr>
              <a:t> </a:t>
            </a:r>
            <a:r>
              <a:rPr lang="en-GB" altLang="nl-NL" sz="2400" b="1">
                <a:latin typeface="Courier New" panose="02070309020205020404" pitchFamily="49" charset="0"/>
                <a:cs typeface="Arial" panose="020B0604020202020204" pitchFamily="34" charset="0"/>
              </a:rPr>
              <a:t>f()</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6086" name="Line 7" descr=" 34823">
            <a:extLst>
              <a:ext uri="{FF2B5EF4-FFF2-40B4-BE49-F238E27FC236}">
                <a16:creationId xmlns:a16="http://schemas.microsoft.com/office/drawing/2014/main" id="{9ED02F1B-0188-0B5B-BB52-C2353463EE1E}"/>
              </a:ext>
            </a:extLst>
          </p:cNvPr>
          <p:cNvSpPr>
            <a:spLocks noChangeShapeType="1"/>
          </p:cNvSpPr>
          <p:nvPr/>
        </p:nvSpPr>
        <p:spPr bwMode="auto">
          <a:xfrm flipV="1">
            <a:off x="3402013" y="1982788"/>
            <a:ext cx="2538412" cy="8223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6087" name="Line 8" descr=" 34824">
            <a:extLst>
              <a:ext uri="{FF2B5EF4-FFF2-40B4-BE49-F238E27FC236}">
                <a16:creationId xmlns:a16="http://schemas.microsoft.com/office/drawing/2014/main" id="{81A82408-A6B8-C887-3DAC-85CB34CF7AE0}"/>
              </a:ext>
            </a:extLst>
          </p:cNvPr>
          <p:cNvSpPr>
            <a:spLocks noChangeShapeType="1"/>
          </p:cNvSpPr>
          <p:nvPr/>
        </p:nvSpPr>
        <p:spPr bwMode="auto">
          <a:xfrm>
            <a:off x="3446463" y="3294063"/>
            <a:ext cx="2493962" cy="4222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6088" name="Text Box 9" descr=" 34825">
            <a:extLst>
              <a:ext uri="{FF2B5EF4-FFF2-40B4-BE49-F238E27FC236}">
                <a16:creationId xmlns:a16="http://schemas.microsoft.com/office/drawing/2014/main" id="{3AC6B0B5-E707-682D-FC3F-A8E8146E668A}"/>
              </a:ext>
            </a:extLst>
          </p:cNvPr>
          <p:cNvSpPr txBox="1">
            <a:spLocks noChangeArrowheads="1"/>
          </p:cNvSpPr>
          <p:nvPr/>
        </p:nvSpPr>
        <p:spPr bwMode="auto">
          <a:xfrm>
            <a:off x="2286000" y="3857625"/>
            <a:ext cx="4267200" cy="2617788"/>
          </a:xfrm>
          <a:prstGeom prst="rect">
            <a:avLst/>
          </a:prstGeom>
          <a:solidFill>
            <a:srgbClr val="FFFF99"/>
          </a:solidFill>
          <a:ln w="9360">
            <a:solidFill>
              <a:srgbClr val="000000"/>
            </a:solidFill>
            <a:miter lim="800000"/>
            <a:headEnd/>
            <a:tailEnd/>
          </a:ln>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f(int x)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char[8] 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gets(buf);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main() {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f(…); </a:t>
            </a:r>
            <a:r>
              <a:rPr lang="en-GB" altLang="nl-NL" sz="240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format_hard_disk(){…}</a:t>
            </a:r>
          </a:p>
        </p:txBody>
      </p:sp>
      <p:sp>
        <p:nvSpPr>
          <p:cNvPr id="46089" name="Rectangle 10" descr=" 34826">
            <a:extLst>
              <a:ext uri="{FF2B5EF4-FFF2-40B4-BE49-F238E27FC236}">
                <a16:creationId xmlns:a16="http://schemas.microsoft.com/office/drawing/2014/main" id="{287734A6-E89B-76EB-1DBE-36637B73643E}"/>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46090" name="Rectangle 11" descr=" 34827">
            <a:extLst>
              <a:ext uri="{FF2B5EF4-FFF2-40B4-BE49-F238E27FC236}">
                <a16:creationId xmlns:a16="http://schemas.microsoft.com/office/drawing/2014/main" id="{A3D312ED-2D4A-2FF7-7C3C-F69393135712}"/>
              </a:ext>
            </a:extLst>
          </p:cNvPr>
          <p:cNvSpPr>
            <a:spLocks noChangeArrowheads="1"/>
          </p:cNvSpPr>
          <p:nvPr/>
        </p:nvSpPr>
        <p:spPr bwMode="auto">
          <a:xfrm>
            <a:off x="5922963" y="2420938"/>
            <a:ext cx="2160587" cy="431800"/>
          </a:xfrm>
          <a:prstGeom prst="rect">
            <a:avLst/>
          </a:prstGeom>
          <a:solidFill>
            <a:srgbClr val="33CC33"/>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chemeClr val="tx1"/>
                </a:solidFill>
                <a:latin typeface="Arial Rounded MT Bold" panose="020F0704030504030204" pitchFamily="34" charset="0"/>
                <a:cs typeface="Arial" panose="020B0604020202020204" pitchFamily="34" charset="0"/>
              </a:rPr>
              <a:t>return address</a:t>
            </a:r>
          </a:p>
        </p:txBody>
      </p:sp>
      <p:sp>
        <p:nvSpPr>
          <p:cNvPr id="46091" name="Rectangle 12" descr=" 34828">
            <a:extLst>
              <a:ext uri="{FF2B5EF4-FFF2-40B4-BE49-F238E27FC236}">
                <a16:creationId xmlns:a16="http://schemas.microsoft.com/office/drawing/2014/main" id="{EC7F522E-4363-0B23-B492-EC2ECB64D00C}"/>
              </a:ext>
            </a:extLst>
          </p:cNvPr>
          <p:cNvSpPr>
            <a:spLocks noChangeArrowheads="1"/>
          </p:cNvSpPr>
          <p:nvPr/>
        </p:nvSpPr>
        <p:spPr bwMode="auto">
          <a:xfrm>
            <a:off x="5922963" y="28527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buf[4..7]</a:t>
            </a:r>
          </a:p>
        </p:txBody>
      </p:sp>
      <p:sp>
        <p:nvSpPr>
          <p:cNvPr id="46092" name="Rectangle 13" descr=" 34829">
            <a:extLst>
              <a:ext uri="{FF2B5EF4-FFF2-40B4-BE49-F238E27FC236}">
                <a16:creationId xmlns:a16="http://schemas.microsoft.com/office/drawing/2014/main" id="{302F8F7F-35D7-F26D-C7D8-C27C68753E82}"/>
              </a:ext>
            </a:extLst>
          </p:cNvPr>
          <p:cNvSpPr>
            <a:spLocks noChangeArrowheads="1"/>
          </p:cNvSpPr>
          <p:nvPr/>
        </p:nvSpPr>
        <p:spPr bwMode="auto">
          <a:xfrm>
            <a:off x="5922963" y="32845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buf[0..3]</a:t>
            </a:r>
          </a:p>
        </p:txBody>
      </p:sp>
      <p:sp>
        <p:nvSpPr>
          <p:cNvPr id="46093" name="Freeform 16" descr=" 11282">
            <a:extLst>
              <a:ext uri="{FF2B5EF4-FFF2-40B4-BE49-F238E27FC236}">
                <a16:creationId xmlns:a16="http://schemas.microsoft.com/office/drawing/2014/main" id="{204DACF9-8634-3AC3-BCB4-C10AAEE452CE}"/>
              </a:ext>
            </a:extLst>
          </p:cNvPr>
          <p:cNvSpPr>
            <a:spLocks/>
          </p:cNvSpPr>
          <p:nvPr/>
        </p:nvSpPr>
        <p:spPr bwMode="auto">
          <a:xfrm>
            <a:off x="927100" y="2663825"/>
            <a:ext cx="5265738" cy="3556000"/>
          </a:xfrm>
          <a:custGeom>
            <a:avLst/>
            <a:gdLst>
              <a:gd name="T0" fmla="*/ 2147483646 w 2883"/>
              <a:gd name="T1" fmla="*/ 0 h 1840"/>
              <a:gd name="T2" fmla="*/ 2147483646 w 2883"/>
              <a:gd name="T3" fmla="*/ 2147483646 h 1840"/>
              <a:gd name="T4" fmla="*/ 2147483646 w 2883"/>
              <a:gd name="T5" fmla="*/ 2147483646 h 1840"/>
              <a:gd name="T6" fmla="*/ 0 60000 65536"/>
              <a:gd name="T7" fmla="*/ 0 60000 65536"/>
              <a:gd name="T8" fmla="*/ 0 60000 65536"/>
              <a:gd name="T9" fmla="*/ 0 w 2883"/>
              <a:gd name="T10" fmla="*/ 0 h 1840"/>
              <a:gd name="T11" fmla="*/ 2883 w 2883"/>
              <a:gd name="T12" fmla="*/ 1840 h 1840"/>
            </a:gdLst>
            <a:ahLst/>
            <a:cxnLst>
              <a:cxn ang="T6">
                <a:pos x="T0" y="T1"/>
              </a:cxn>
              <a:cxn ang="T7">
                <a:pos x="T2" y="T3"/>
              </a:cxn>
              <a:cxn ang="T8">
                <a:pos x="T4" y="T5"/>
              </a:cxn>
            </a:cxnLst>
            <a:rect l="T9" t="T10" r="T11" b="T12"/>
            <a:pathLst>
              <a:path w="2883" h="1840">
                <a:moveTo>
                  <a:pt x="2883" y="0"/>
                </a:moveTo>
                <a:cubicBezTo>
                  <a:pt x="2423" y="133"/>
                  <a:pt x="246" y="237"/>
                  <a:pt x="123" y="799"/>
                </a:cubicBezTo>
                <a:cubicBezTo>
                  <a:pt x="0" y="1361"/>
                  <a:pt x="612" y="1623"/>
                  <a:pt x="741" y="1840"/>
                </a:cubicBezTo>
              </a:path>
            </a:pathLst>
          </a:custGeom>
          <a:noFill/>
          <a:ln w="2844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 name="Tekstvak 1">
            <a:extLst>
              <a:ext uri="{FF2B5EF4-FFF2-40B4-BE49-F238E27FC236}">
                <a16:creationId xmlns:a16="http://schemas.microsoft.com/office/drawing/2014/main" id="{1D3C8DF3-3E00-54C0-02FC-A6942D4E6017}"/>
              </a:ext>
            </a:extLst>
          </p:cNvPr>
          <p:cNvSpPr txBox="1">
            <a:spLocks noChangeArrowheads="1"/>
          </p:cNvSpPr>
          <p:nvPr/>
        </p:nvSpPr>
        <p:spPr bwMode="auto">
          <a:xfrm>
            <a:off x="6559550" y="4464050"/>
            <a:ext cx="1851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chemeClr val="tx1"/>
                </a:solidFill>
                <a:latin typeface="Arial Rounded MT Bold" panose="020F0704030504030204" pitchFamily="34" charset="0"/>
              </a:rPr>
              <a:t>code </a:t>
            </a:r>
            <a:r>
              <a:rPr lang="en-GB" altLang="en-US" i="1">
                <a:solidFill>
                  <a:srgbClr val="FF0000"/>
                </a:solidFill>
                <a:latin typeface="Arial Rounded MT Bold" panose="020F0704030504030204" pitchFamily="34" charset="0"/>
              </a:rPr>
              <a:t>reuse</a:t>
            </a:r>
          </a:p>
          <a:p>
            <a:r>
              <a:rPr lang="en-GB" altLang="en-US">
                <a:solidFill>
                  <a:schemeClr val="tx1"/>
                </a:solidFill>
                <a:latin typeface="Arial Rounded MT Bold" panose="020F0704030504030204" pitchFamily="34" charset="0"/>
              </a:rPr>
              <a:t>attack</a:t>
            </a:r>
          </a:p>
        </p:txBody>
      </p:sp>
      <p:sp>
        <p:nvSpPr>
          <p:cNvPr id="46095" name="Slide Number Placeholder 2">
            <a:extLst>
              <a:ext uri="{FF2B5EF4-FFF2-40B4-BE49-F238E27FC236}">
                <a16:creationId xmlns:a16="http://schemas.microsoft.com/office/drawing/2014/main" id="{CB86E39D-6E8A-407D-A915-28129954350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13559B6-5037-4504-AF63-714EC1F9D60E}" type="slidenum">
              <a:rPr lang="en-GB" altLang="nl-NL" smtClean="0"/>
              <a:pPr/>
              <a:t>27</a:t>
            </a:fld>
            <a:endParaRPr lang="en-GB" altLang="nl-NL"/>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E9C7EC3E-D4B3-A9F1-C855-8F0A5D0EA6F5}"/>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overflow attack - case 2</a:t>
            </a:r>
          </a:p>
        </p:txBody>
      </p:sp>
      <p:sp>
        <p:nvSpPr>
          <p:cNvPr id="48131" name="Rectangle 2">
            <a:extLst>
              <a:ext uri="{FF2B5EF4-FFF2-40B4-BE49-F238E27FC236}">
                <a16:creationId xmlns:a16="http://schemas.microsoft.com/office/drawing/2014/main" id="{9663DB37-EAE4-3B67-ACC5-3A85FE5E254C}"/>
              </a:ext>
            </a:extLst>
          </p:cNvPr>
          <p:cNvSpPr>
            <a:spLocks noGrp="1" noChangeArrowheads="1"/>
          </p:cNvSpPr>
          <p:nvPr>
            <p:ph idx="1"/>
          </p:nvPr>
        </p:nvSpPr>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i="1"/>
              <a:t>What if  </a:t>
            </a:r>
            <a:r>
              <a:rPr lang="en-GB" altLang="nl-NL" b="1" i="1">
                <a:latin typeface="Courier New" panose="02070309020205020404" pitchFamily="49" charset="0"/>
                <a:cs typeface="Courier New" panose="02070309020205020404" pitchFamily="49" charset="0"/>
              </a:rPr>
              <a:t>gets()</a:t>
            </a:r>
            <a:r>
              <a:rPr lang="en-GB" altLang="nl-NL" i="1"/>
              <a:t> reads </a:t>
            </a:r>
            <a:r>
              <a:rPr lang="en-GB" altLang="nl-NL" i="1">
                <a:solidFill>
                  <a:schemeClr val="tx1"/>
                </a:solidFill>
              </a:rPr>
              <a:t>more than 8 bytes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a:solidFill>
                  <a:srgbClr val="FF0000"/>
                </a:solidFill>
              </a:rPr>
              <a:t>Attackers can also jump to </a:t>
            </a:r>
            <a:r>
              <a:rPr lang="nl-NL" altLang="nl-NL" u="sng">
                <a:solidFill>
                  <a:srgbClr val="FF0000"/>
                </a:solidFill>
              </a:rPr>
              <a:t>their own code</a:t>
            </a:r>
            <a:r>
              <a:rPr lang="nl-NL" altLang="nl-NL">
                <a:solidFill>
                  <a:srgbClr val="FF0000"/>
                </a:solidFill>
              </a:rPr>
              <a:t> (aka shell code)</a:t>
            </a:r>
            <a:endParaRPr lang="en-GB" altLang="nl-NL">
              <a:solidFill>
                <a:srgbClr val="FF0000"/>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p:txBody>
      </p:sp>
      <p:sp>
        <p:nvSpPr>
          <p:cNvPr id="48132" name="Text Box 3">
            <a:extLst>
              <a:ext uri="{FF2B5EF4-FFF2-40B4-BE49-F238E27FC236}">
                <a16:creationId xmlns:a16="http://schemas.microsoft.com/office/drawing/2014/main" id="{9BC54D1B-0A8B-FE05-8D6A-F42808D445C4}"/>
              </a:ext>
            </a:extLst>
          </p:cNvPr>
          <p:cNvSpPr txBox="1">
            <a:spLocks noChangeArrowheads="1"/>
          </p:cNvSpPr>
          <p:nvPr/>
        </p:nvSpPr>
        <p:spPr bwMode="auto">
          <a:xfrm>
            <a:off x="1331913" y="2349500"/>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2400">
                <a:cs typeface="Arial" panose="020B0604020202020204" pitchFamily="34" charset="0"/>
              </a:rPr>
              <a:t>AR </a:t>
            </a:r>
            <a:r>
              <a:rPr lang="en-GB" altLang="nl-NL" sz="2400" b="1">
                <a:latin typeface="Courier New" panose="02070309020205020404" pitchFamily="49" charset="0"/>
                <a:cs typeface="Arial" panose="020B0604020202020204" pitchFamily="34" charset="0"/>
              </a:rPr>
              <a:t>main()</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8133" name="Text Box 4">
            <a:extLst>
              <a:ext uri="{FF2B5EF4-FFF2-40B4-BE49-F238E27FC236}">
                <a16:creationId xmlns:a16="http://schemas.microsoft.com/office/drawing/2014/main" id="{6694E6EC-F1D2-38A3-368A-73F2530FE194}"/>
              </a:ext>
            </a:extLst>
          </p:cNvPr>
          <p:cNvSpPr txBox="1">
            <a:spLocks noChangeArrowheads="1"/>
          </p:cNvSpPr>
          <p:nvPr/>
        </p:nvSpPr>
        <p:spPr bwMode="auto">
          <a:xfrm>
            <a:off x="1331913" y="2835275"/>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2400">
                <a:cs typeface="Arial" panose="020B0604020202020204" pitchFamily="34" charset="0"/>
              </a:rPr>
              <a:t>AR </a:t>
            </a:r>
            <a:r>
              <a:rPr lang="en-GB" altLang="nl-NL" sz="2400" b="1">
                <a:latin typeface="Courier New" panose="02070309020205020404" pitchFamily="49" charset="0"/>
                <a:cs typeface="Arial" panose="020B0604020202020204" pitchFamily="34" charset="0"/>
              </a:rPr>
              <a:t>f()</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48134" name="Line 7">
            <a:extLst>
              <a:ext uri="{FF2B5EF4-FFF2-40B4-BE49-F238E27FC236}">
                <a16:creationId xmlns:a16="http://schemas.microsoft.com/office/drawing/2014/main" id="{145DAAC7-EF63-BAAD-4D81-6BDE4DFD591C}"/>
              </a:ext>
            </a:extLst>
          </p:cNvPr>
          <p:cNvSpPr>
            <a:spLocks noChangeShapeType="1"/>
          </p:cNvSpPr>
          <p:nvPr/>
        </p:nvSpPr>
        <p:spPr bwMode="auto">
          <a:xfrm flipV="1">
            <a:off x="3402013" y="1982788"/>
            <a:ext cx="2538412" cy="8223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8135" name="Line 8">
            <a:extLst>
              <a:ext uri="{FF2B5EF4-FFF2-40B4-BE49-F238E27FC236}">
                <a16:creationId xmlns:a16="http://schemas.microsoft.com/office/drawing/2014/main" id="{DED5CB57-F488-5E7A-73F2-577EF2495A53}"/>
              </a:ext>
            </a:extLst>
          </p:cNvPr>
          <p:cNvSpPr>
            <a:spLocks noChangeShapeType="1"/>
          </p:cNvSpPr>
          <p:nvPr/>
        </p:nvSpPr>
        <p:spPr bwMode="auto">
          <a:xfrm>
            <a:off x="3446463" y="3294063"/>
            <a:ext cx="2493962" cy="4222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8136" name="Text Box 9">
            <a:extLst>
              <a:ext uri="{FF2B5EF4-FFF2-40B4-BE49-F238E27FC236}">
                <a16:creationId xmlns:a16="http://schemas.microsoft.com/office/drawing/2014/main" id="{AEDCFF48-8BDD-743E-0919-A5402AFB2C9A}"/>
              </a:ext>
            </a:extLst>
          </p:cNvPr>
          <p:cNvSpPr txBox="1">
            <a:spLocks noChangeArrowheads="1"/>
          </p:cNvSpPr>
          <p:nvPr/>
        </p:nvSpPr>
        <p:spPr bwMode="auto">
          <a:xfrm>
            <a:off x="2286000" y="3857625"/>
            <a:ext cx="4267200" cy="2617788"/>
          </a:xfrm>
          <a:prstGeom prst="rect">
            <a:avLst/>
          </a:prstGeom>
          <a:solidFill>
            <a:srgbClr val="FFFF99"/>
          </a:solidFill>
          <a:ln w="9360">
            <a:solidFill>
              <a:srgbClr val="000000"/>
            </a:solidFill>
            <a:miter lim="800000"/>
            <a:headEnd/>
            <a:tailEnd/>
          </a:ln>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f(int x)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char[8] 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gets(buf);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main() {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f(…); </a:t>
            </a:r>
            <a:r>
              <a:rPr lang="en-GB" altLang="nl-NL" sz="240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format_hard_disk(){…}</a:t>
            </a:r>
          </a:p>
        </p:txBody>
      </p:sp>
      <p:sp>
        <p:nvSpPr>
          <p:cNvPr id="48137" name="Rectangle 10">
            <a:extLst>
              <a:ext uri="{FF2B5EF4-FFF2-40B4-BE49-F238E27FC236}">
                <a16:creationId xmlns:a16="http://schemas.microsoft.com/office/drawing/2014/main" id="{F49E8699-7FBF-F0FD-7C7C-F41EC20A60BB}"/>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48138" name="Rectangle 11">
            <a:extLst>
              <a:ext uri="{FF2B5EF4-FFF2-40B4-BE49-F238E27FC236}">
                <a16:creationId xmlns:a16="http://schemas.microsoft.com/office/drawing/2014/main" id="{4242C650-27C9-BF5C-267B-A59662AA4743}"/>
              </a:ext>
            </a:extLst>
          </p:cNvPr>
          <p:cNvSpPr>
            <a:spLocks noChangeArrowheads="1"/>
          </p:cNvSpPr>
          <p:nvPr/>
        </p:nvSpPr>
        <p:spPr bwMode="auto">
          <a:xfrm>
            <a:off x="5922963" y="2420938"/>
            <a:ext cx="2160587" cy="431800"/>
          </a:xfrm>
          <a:prstGeom prst="rect">
            <a:avLst/>
          </a:prstGeom>
          <a:solidFill>
            <a:srgbClr val="33CC33"/>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return address</a:t>
            </a:r>
          </a:p>
        </p:txBody>
      </p:sp>
      <p:sp>
        <p:nvSpPr>
          <p:cNvPr id="48139" name="Rectangle 12">
            <a:extLst>
              <a:ext uri="{FF2B5EF4-FFF2-40B4-BE49-F238E27FC236}">
                <a16:creationId xmlns:a16="http://schemas.microsoft.com/office/drawing/2014/main" id="{3A907469-8163-DB3A-88BA-DB7EB8E25BF1}"/>
              </a:ext>
            </a:extLst>
          </p:cNvPr>
          <p:cNvSpPr>
            <a:spLocks noChangeArrowheads="1"/>
          </p:cNvSpPr>
          <p:nvPr/>
        </p:nvSpPr>
        <p:spPr bwMode="auto">
          <a:xfrm>
            <a:off x="5922963" y="28527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nl-NL" altLang="nl-NL" b="1">
                <a:latin typeface="Courier New" panose="02070309020205020404" pitchFamily="49" charset="0"/>
                <a:cs typeface="Arial" panose="020B0604020202020204" pitchFamily="34" charset="0"/>
              </a:rPr>
              <a:t>/bin/sh </a:t>
            </a:r>
            <a:endParaRPr lang="en-GB" altLang="nl-NL" b="1">
              <a:latin typeface="Courier New" panose="02070309020205020404" pitchFamily="49" charset="0"/>
              <a:cs typeface="Arial" panose="020B0604020202020204" pitchFamily="34" charset="0"/>
            </a:endParaRPr>
          </a:p>
        </p:txBody>
      </p:sp>
      <p:sp>
        <p:nvSpPr>
          <p:cNvPr id="48140" name="Rectangle 13">
            <a:extLst>
              <a:ext uri="{FF2B5EF4-FFF2-40B4-BE49-F238E27FC236}">
                <a16:creationId xmlns:a16="http://schemas.microsoft.com/office/drawing/2014/main" id="{7BE88B3C-4C9E-F5C9-B1D1-6426E9C794C3}"/>
              </a:ext>
            </a:extLst>
          </p:cNvPr>
          <p:cNvSpPr>
            <a:spLocks noChangeArrowheads="1"/>
          </p:cNvSpPr>
          <p:nvPr/>
        </p:nvSpPr>
        <p:spPr bwMode="auto">
          <a:xfrm>
            <a:off x="5922963" y="32845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nl-NL" altLang="nl-NL" b="1">
                <a:latin typeface="Courier New" panose="02070309020205020404" pitchFamily="49" charset="0"/>
                <a:cs typeface="Arial" panose="020B0604020202020204" pitchFamily="34" charset="0"/>
              </a:rPr>
              <a:t>exec </a:t>
            </a:r>
            <a:endParaRPr lang="en-GB" altLang="nl-NL" b="1">
              <a:latin typeface="Courier New" panose="02070309020205020404" pitchFamily="49" charset="0"/>
              <a:cs typeface="Arial" panose="020B0604020202020204" pitchFamily="34" charset="0"/>
            </a:endParaRPr>
          </a:p>
        </p:txBody>
      </p:sp>
      <p:sp>
        <p:nvSpPr>
          <p:cNvPr id="10" name="Freeform 9">
            <a:extLst>
              <a:ext uri="{FF2B5EF4-FFF2-40B4-BE49-F238E27FC236}">
                <a16:creationId xmlns:a16="http://schemas.microsoft.com/office/drawing/2014/main" id="{EAF7D3D7-8FDD-FD7D-ED3C-703B7E9F0794}"/>
              </a:ext>
            </a:extLst>
          </p:cNvPr>
          <p:cNvSpPr/>
          <p:nvPr/>
        </p:nvSpPr>
        <p:spPr bwMode="auto">
          <a:xfrm>
            <a:off x="4714875" y="2708275"/>
            <a:ext cx="1312863" cy="765175"/>
          </a:xfrm>
          <a:custGeom>
            <a:avLst/>
            <a:gdLst>
              <a:gd name="connsiteX0" fmla="*/ 1086744 w 1086744"/>
              <a:gd name="connsiteY0" fmla="*/ 0 h 569844"/>
              <a:gd name="connsiteX1" fmla="*/ 66 w 1086744"/>
              <a:gd name="connsiteY1" fmla="*/ 265044 h 569844"/>
              <a:gd name="connsiteX2" fmla="*/ 1033735 w 1086744"/>
              <a:gd name="connsiteY2" fmla="*/ 569844 h 569844"/>
            </a:gdLst>
            <a:ahLst/>
            <a:cxnLst>
              <a:cxn ang="0">
                <a:pos x="connsiteX0" y="connsiteY0"/>
              </a:cxn>
              <a:cxn ang="0">
                <a:pos x="connsiteX1" y="connsiteY1"/>
              </a:cxn>
              <a:cxn ang="0">
                <a:pos x="connsiteX2" y="connsiteY2"/>
              </a:cxn>
            </a:cxnLst>
            <a:rect l="l" t="t" r="r" b="b"/>
            <a:pathLst>
              <a:path w="1086744" h="569844">
                <a:moveTo>
                  <a:pt x="1086744" y="0"/>
                </a:moveTo>
                <a:cubicBezTo>
                  <a:pt x="547822" y="85035"/>
                  <a:pt x="8901" y="170070"/>
                  <a:pt x="66" y="265044"/>
                </a:cubicBezTo>
                <a:cubicBezTo>
                  <a:pt x="-8769" y="360018"/>
                  <a:pt x="865874" y="519044"/>
                  <a:pt x="1033735" y="569844"/>
                </a:cubicBezTo>
              </a:path>
            </a:pathLst>
          </a:custGeom>
          <a:ln>
            <a:solidFill>
              <a:srgbClr val="FF0000"/>
            </a:solidFill>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a:lstStyle/>
          <a:p>
            <a:pPr eaLnBrk="1" hangingPunct="1">
              <a:lnSpc>
                <a:spcPct val="86000"/>
              </a:lnSpc>
              <a:buClr>
                <a:srgbClr val="000000"/>
              </a:buClr>
              <a:buSzPct val="100000"/>
              <a:buFont typeface="Times New Roman" pitchFamily="16" charset="0"/>
              <a:buNone/>
              <a:defRPr/>
            </a:pPr>
            <a:endParaRPr lang="en-GB">
              <a:solidFill>
                <a:schemeClr val="bg1"/>
              </a:solidFill>
              <a:latin typeface="Times New Roman" pitchFamily="16" charset="0"/>
              <a:cs typeface="Times New Roman" pitchFamily="16" charset="0"/>
            </a:endParaRPr>
          </a:p>
        </p:txBody>
      </p:sp>
      <p:sp>
        <p:nvSpPr>
          <p:cNvPr id="15" name="Tekstvak 14">
            <a:extLst>
              <a:ext uri="{FF2B5EF4-FFF2-40B4-BE49-F238E27FC236}">
                <a16:creationId xmlns:a16="http://schemas.microsoft.com/office/drawing/2014/main" id="{89B3DE35-77D1-E787-9046-0753E5BA58B8}"/>
              </a:ext>
            </a:extLst>
          </p:cNvPr>
          <p:cNvSpPr txBox="1">
            <a:spLocks noChangeArrowheads="1"/>
          </p:cNvSpPr>
          <p:nvPr/>
        </p:nvSpPr>
        <p:spPr bwMode="auto">
          <a:xfrm>
            <a:off x="6559550" y="4464050"/>
            <a:ext cx="2287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chemeClr val="tx1"/>
                </a:solidFill>
                <a:latin typeface="Arial Rounded MT Bold" panose="020F0704030504030204" pitchFamily="34" charset="0"/>
              </a:rPr>
              <a:t>code </a:t>
            </a:r>
            <a:r>
              <a:rPr lang="en-GB" altLang="en-US" i="1">
                <a:solidFill>
                  <a:srgbClr val="FF0000"/>
                </a:solidFill>
                <a:latin typeface="Arial Rounded MT Bold" panose="020F0704030504030204" pitchFamily="34" charset="0"/>
              </a:rPr>
              <a:t>injection</a:t>
            </a:r>
          </a:p>
          <a:p>
            <a:r>
              <a:rPr lang="en-GB" altLang="en-US">
                <a:solidFill>
                  <a:schemeClr val="tx1"/>
                </a:solidFill>
                <a:latin typeface="Arial Rounded MT Bold" panose="020F0704030504030204" pitchFamily="34" charset="0"/>
              </a:rPr>
              <a:t>attack</a:t>
            </a:r>
          </a:p>
        </p:txBody>
      </p:sp>
      <p:sp>
        <p:nvSpPr>
          <p:cNvPr id="48143" name="Slide Number Placeholder 1">
            <a:extLst>
              <a:ext uri="{FF2B5EF4-FFF2-40B4-BE49-F238E27FC236}">
                <a16:creationId xmlns:a16="http://schemas.microsoft.com/office/drawing/2014/main" id="{0AB03496-4E18-97B4-76DE-A0786B1BC60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B7D1DB7-9034-4233-B03D-26BE2893EBF4}" type="slidenum">
              <a:rPr lang="en-GB" altLang="nl-NL" smtClean="0"/>
              <a:pPr/>
              <a:t>28</a:t>
            </a:fld>
            <a:endParaRPr lang="en-GB" alt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2607CDC3-4C82-471D-5B0B-59D2ADF0F9B6}"/>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overflow attack - case 2</a:t>
            </a:r>
          </a:p>
        </p:txBody>
      </p:sp>
      <p:sp>
        <p:nvSpPr>
          <p:cNvPr id="50179" name="Rectangle 2">
            <a:extLst>
              <a:ext uri="{FF2B5EF4-FFF2-40B4-BE49-F238E27FC236}">
                <a16:creationId xmlns:a16="http://schemas.microsoft.com/office/drawing/2014/main" id="{5026F8E1-3129-52DE-4FF7-5BA21141FC77}"/>
              </a:ext>
            </a:extLst>
          </p:cNvPr>
          <p:cNvSpPr>
            <a:spLocks noGrp="1" noChangeArrowheads="1"/>
          </p:cNvSpPr>
          <p:nvPr>
            <p:ph idx="1"/>
          </p:nvPr>
        </p:nvSpPr>
        <p:spPr/>
        <p:txBody>
          <a:bodyPr/>
          <a:lstStyle/>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i="1"/>
              <a:t>What if  </a:t>
            </a:r>
            <a:r>
              <a:rPr lang="en-GB" altLang="nl-NL" b="1" i="1">
                <a:latin typeface="Courier New" panose="02070309020205020404" pitchFamily="49" charset="0"/>
                <a:cs typeface="Courier New" panose="02070309020205020404" pitchFamily="49" charset="0"/>
              </a:rPr>
              <a:t>gets()</a:t>
            </a:r>
            <a:r>
              <a:rPr lang="en-GB" altLang="nl-NL" i="1"/>
              <a:t> reads </a:t>
            </a:r>
            <a:r>
              <a:rPr lang="en-GB" altLang="nl-NL" i="1">
                <a:solidFill>
                  <a:schemeClr val="tx1"/>
                </a:solidFill>
              </a:rPr>
              <a:t>more than 8 bytes ?</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a:solidFill>
                  <a:srgbClr val="FF0000"/>
                </a:solidFill>
              </a:rPr>
              <a:t>Attacker can jump to </a:t>
            </a:r>
            <a:r>
              <a:rPr lang="nl-NL" altLang="nl-NL" u="sng">
                <a:solidFill>
                  <a:srgbClr val="FF0000"/>
                </a:solidFill>
              </a:rPr>
              <a:t>his own code</a:t>
            </a:r>
            <a:r>
              <a:rPr lang="nl-NL" altLang="nl-NL">
                <a:solidFill>
                  <a:srgbClr val="FF0000"/>
                </a:solidFill>
              </a:rPr>
              <a:t> (aka shell code)</a:t>
            </a:r>
            <a:endParaRPr lang="en-GB" altLang="nl-NL">
              <a:solidFill>
                <a:srgbClr val="FF0000"/>
              </a:solidFill>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p:txBody>
      </p:sp>
      <p:sp>
        <p:nvSpPr>
          <p:cNvPr id="50180" name="Text Box 3">
            <a:extLst>
              <a:ext uri="{FF2B5EF4-FFF2-40B4-BE49-F238E27FC236}">
                <a16:creationId xmlns:a16="http://schemas.microsoft.com/office/drawing/2014/main" id="{95E3F83D-3148-6663-42F2-D37B1024C7E6}"/>
              </a:ext>
            </a:extLst>
          </p:cNvPr>
          <p:cNvSpPr txBox="1">
            <a:spLocks noChangeArrowheads="1"/>
          </p:cNvSpPr>
          <p:nvPr/>
        </p:nvSpPr>
        <p:spPr bwMode="auto">
          <a:xfrm>
            <a:off x="1331913" y="2349500"/>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2400">
                <a:cs typeface="Arial" panose="020B0604020202020204" pitchFamily="34" charset="0"/>
              </a:rPr>
              <a:t>AR </a:t>
            </a:r>
            <a:r>
              <a:rPr lang="en-GB" altLang="nl-NL" sz="2400" b="1">
                <a:latin typeface="Courier New" panose="02070309020205020404" pitchFamily="49" charset="0"/>
                <a:cs typeface="Arial" panose="020B0604020202020204" pitchFamily="34" charset="0"/>
              </a:rPr>
              <a:t>main()</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50181" name="Text Box 4">
            <a:extLst>
              <a:ext uri="{FF2B5EF4-FFF2-40B4-BE49-F238E27FC236}">
                <a16:creationId xmlns:a16="http://schemas.microsoft.com/office/drawing/2014/main" id="{49C7B0BD-BE5A-8006-FB21-A13C30A94240}"/>
              </a:ext>
            </a:extLst>
          </p:cNvPr>
          <p:cNvSpPr txBox="1">
            <a:spLocks noChangeArrowheads="1"/>
          </p:cNvSpPr>
          <p:nvPr/>
        </p:nvSpPr>
        <p:spPr bwMode="auto">
          <a:xfrm>
            <a:off x="1331913" y="2835275"/>
            <a:ext cx="2073275" cy="466725"/>
          </a:xfrm>
          <a:prstGeom prst="rect">
            <a:avLst/>
          </a:prstGeom>
          <a:solidFill>
            <a:srgbClr val="00CC00"/>
          </a:solidFill>
          <a:ln w="1260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2400">
                <a:cs typeface="Arial" panose="020B0604020202020204" pitchFamily="34" charset="0"/>
              </a:rPr>
              <a:t>AR </a:t>
            </a:r>
            <a:r>
              <a:rPr lang="en-GB" altLang="nl-NL" sz="2400" b="1">
                <a:latin typeface="Courier New" panose="02070309020205020404" pitchFamily="49" charset="0"/>
                <a:cs typeface="Arial" panose="020B0604020202020204" pitchFamily="34" charset="0"/>
              </a:rPr>
              <a:t>f()</a:t>
            </a:r>
            <a:r>
              <a:rPr lang="ar-SA" altLang="nl-NL" sz="2400" b="1">
                <a:latin typeface="Courier New" panose="02070309020205020404" pitchFamily="49" charset="0"/>
                <a:cs typeface="Arial" panose="020B0604020202020204" pitchFamily="34" charset="0"/>
              </a:rPr>
              <a:t>‏</a:t>
            </a:r>
            <a:endParaRPr lang="en-GB" altLang="nl-NL" sz="2400" b="1">
              <a:latin typeface="Courier New" panose="02070309020205020404" pitchFamily="49" charset="0"/>
              <a:cs typeface="Arial" panose="020B0604020202020204" pitchFamily="34" charset="0"/>
            </a:endParaRPr>
          </a:p>
        </p:txBody>
      </p:sp>
      <p:sp>
        <p:nvSpPr>
          <p:cNvPr id="50182" name="Line 7">
            <a:extLst>
              <a:ext uri="{FF2B5EF4-FFF2-40B4-BE49-F238E27FC236}">
                <a16:creationId xmlns:a16="http://schemas.microsoft.com/office/drawing/2014/main" id="{095008EF-3469-16C4-2E8F-994DC2030058}"/>
              </a:ext>
            </a:extLst>
          </p:cNvPr>
          <p:cNvSpPr>
            <a:spLocks noChangeShapeType="1"/>
          </p:cNvSpPr>
          <p:nvPr/>
        </p:nvSpPr>
        <p:spPr bwMode="auto">
          <a:xfrm flipV="1">
            <a:off x="3402013" y="1982788"/>
            <a:ext cx="2538412" cy="8223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50183" name="Line 8">
            <a:extLst>
              <a:ext uri="{FF2B5EF4-FFF2-40B4-BE49-F238E27FC236}">
                <a16:creationId xmlns:a16="http://schemas.microsoft.com/office/drawing/2014/main" id="{BA1BC012-8BF2-86FD-09A1-4465132DC120}"/>
              </a:ext>
            </a:extLst>
          </p:cNvPr>
          <p:cNvSpPr>
            <a:spLocks noChangeShapeType="1"/>
          </p:cNvSpPr>
          <p:nvPr/>
        </p:nvSpPr>
        <p:spPr bwMode="auto">
          <a:xfrm>
            <a:off x="3446463" y="3294063"/>
            <a:ext cx="2493962" cy="4222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50184" name="Text Box 9">
            <a:extLst>
              <a:ext uri="{FF2B5EF4-FFF2-40B4-BE49-F238E27FC236}">
                <a16:creationId xmlns:a16="http://schemas.microsoft.com/office/drawing/2014/main" id="{B91076A5-0C16-9ABD-1A53-080C5125A030}"/>
              </a:ext>
            </a:extLst>
          </p:cNvPr>
          <p:cNvSpPr txBox="1">
            <a:spLocks noChangeArrowheads="1"/>
          </p:cNvSpPr>
          <p:nvPr/>
        </p:nvSpPr>
        <p:spPr bwMode="auto">
          <a:xfrm>
            <a:off x="2286000" y="3857625"/>
            <a:ext cx="4267200" cy="2617788"/>
          </a:xfrm>
          <a:prstGeom prst="rect">
            <a:avLst/>
          </a:prstGeom>
          <a:solidFill>
            <a:srgbClr val="FFFF99"/>
          </a:solidFill>
          <a:ln w="9360">
            <a:solidFill>
              <a:srgbClr val="000000"/>
            </a:solidFill>
            <a:miter lim="800000"/>
            <a:headEnd/>
            <a:tailEnd/>
          </a:ln>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f(int x)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char[8] 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gets(buf);</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main() { </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  f(…); </a:t>
            </a:r>
            <a:r>
              <a:rPr lang="en-GB" altLang="nl-NL" sz="240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void format_hard_disk(){…}</a:t>
            </a:r>
          </a:p>
        </p:txBody>
      </p:sp>
      <p:sp>
        <p:nvSpPr>
          <p:cNvPr id="50185" name="Rectangle 10">
            <a:extLst>
              <a:ext uri="{FF2B5EF4-FFF2-40B4-BE49-F238E27FC236}">
                <a16:creationId xmlns:a16="http://schemas.microsoft.com/office/drawing/2014/main" id="{886C89E4-73C0-F8FE-4DD9-E510B5603814}"/>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50186" name="Rectangle 11">
            <a:extLst>
              <a:ext uri="{FF2B5EF4-FFF2-40B4-BE49-F238E27FC236}">
                <a16:creationId xmlns:a16="http://schemas.microsoft.com/office/drawing/2014/main" id="{427B6DFC-66A9-219C-7043-2467E48C0996}"/>
              </a:ext>
            </a:extLst>
          </p:cNvPr>
          <p:cNvSpPr>
            <a:spLocks noChangeArrowheads="1"/>
          </p:cNvSpPr>
          <p:nvPr/>
        </p:nvSpPr>
        <p:spPr bwMode="auto">
          <a:xfrm>
            <a:off x="5922963" y="24209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i="1">
                <a:solidFill>
                  <a:srgbClr val="000000"/>
                </a:solidFill>
                <a:latin typeface="Arial Rounded MT Bold" panose="020F0704030504030204" pitchFamily="34" charset="0"/>
                <a:cs typeface="Arial" panose="020B0604020202020204" pitchFamily="34" charset="0"/>
              </a:rPr>
              <a:t>return address</a:t>
            </a:r>
          </a:p>
        </p:txBody>
      </p:sp>
      <p:sp>
        <p:nvSpPr>
          <p:cNvPr id="50187" name="Rectangle 12">
            <a:extLst>
              <a:ext uri="{FF2B5EF4-FFF2-40B4-BE49-F238E27FC236}">
                <a16:creationId xmlns:a16="http://schemas.microsoft.com/office/drawing/2014/main" id="{4A7142B9-041B-2002-CDAC-F1A9EEFAF6E4}"/>
              </a:ext>
            </a:extLst>
          </p:cNvPr>
          <p:cNvSpPr>
            <a:spLocks noChangeArrowheads="1"/>
          </p:cNvSpPr>
          <p:nvPr/>
        </p:nvSpPr>
        <p:spPr bwMode="auto">
          <a:xfrm>
            <a:off x="5922963" y="28527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nl-NL" altLang="nl-NL" b="1">
                <a:latin typeface="Courier New" panose="02070309020205020404" pitchFamily="49" charset="0"/>
                <a:cs typeface="Arial" panose="020B0604020202020204" pitchFamily="34" charset="0"/>
              </a:rPr>
              <a:t>/bin/sh </a:t>
            </a:r>
            <a:endParaRPr lang="en-GB" altLang="nl-NL" b="1">
              <a:latin typeface="Courier New" panose="02070309020205020404" pitchFamily="49" charset="0"/>
              <a:cs typeface="Arial" panose="020B0604020202020204" pitchFamily="34" charset="0"/>
            </a:endParaRPr>
          </a:p>
        </p:txBody>
      </p:sp>
      <p:sp>
        <p:nvSpPr>
          <p:cNvPr id="50188" name="Rectangle 13">
            <a:extLst>
              <a:ext uri="{FF2B5EF4-FFF2-40B4-BE49-F238E27FC236}">
                <a16:creationId xmlns:a16="http://schemas.microsoft.com/office/drawing/2014/main" id="{0B634467-E13E-BA9F-B109-24A3CA8DB592}"/>
              </a:ext>
            </a:extLst>
          </p:cNvPr>
          <p:cNvSpPr>
            <a:spLocks noChangeArrowheads="1"/>
          </p:cNvSpPr>
          <p:nvPr/>
        </p:nvSpPr>
        <p:spPr bwMode="auto">
          <a:xfrm>
            <a:off x="5922963" y="3284538"/>
            <a:ext cx="2160587" cy="431800"/>
          </a:xfrm>
          <a:prstGeom prst="rect">
            <a:avLst/>
          </a:prstGeom>
          <a:solidFill>
            <a:srgbClr val="FF66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nl-NL" altLang="nl-NL" b="1">
                <a:latin typeface="Courier New" panose="02070309020205020404" pitchFamily="49" charset="0"/>
                <a:cs typeface="Arial" panose="020B0604020202020204" pitchFamily="34" charset="0"/>
              </a:rPr>
              <a:t>exec </a:t>
            </a:r>
            <a:endParaRPr lang="en-GB" altLang="nl-NL" b="1">
              <a:latin typeface="Courier New" panose="02070309020205020404" pitchFamily="49" charset="0"/>
              <a:cs typeface="Arial" panose="020B0604020202020204" pitchFamily="34" charset="0"/>
            </a:endParaRPr>
          </a:p>
        </p:txBody>
      </p:sp>
      <p:sp>
        <p:nvSpPr>
          <p:cNvPr id="10" name="Freeform 9">
            <a:extLst>
              <a:ext uri="{FF2B5EF4-FFF2-40B4-BE49-F238E27FC236}">
                <a16:creationId xmlns:a16="http://schemas.microsoft.com/office/drawing/2014/main" id="{E881BE6F-9EA6-07AC-9BD5-DC192E843E78}"/>
              </a:ext>
            </a:extLst>
          </p:cNvPr>
          <p:cNvSpPr/>
          <p:nvPr/>
        </p:nvSpPr>
        <p:spPr bwMode="auto">
          <a:xfrm>
            <a:off x="4852988" y="2708275"/>
            <a:ext cx="1312862" cy="765175"/>
          </a:xfrm>
          <a:custGeom>
            <a:avLst/>
            <a:gdLst>
              <a:gd name="connsiteX0" fmla="*/ 1086744 w 1086744"/>
              <a:gd name="connsiteY0" fmla="*/ 0 h 569844"/>
              <a:gd name="connsiteX1" fmla="*/ 66 w 1086744"/>
              <a:gd name="connsiteY1" fmla="*/ 265044 h 569844"/>
              <a:gd name="connsiteX2" fmla="*/ 1033735 w 1086744"/>
              <a:gd name="connsiteY2" fmla="*/ 569844 h 569844"/>
            </a:gdLst>
            <a:ahLst/>
            <a:cxnLst>
              <a:cxn ang="0">
                <a:pos x="connsiteX0" y="connsiteY0"/>
              </a:cxn>
              <a:cxn ang="0">
                <a:pos x="connsiteX1" y="connsiteY1"/>
              </a:cxn>
              <a:cxn ang="0">
                <a:pos x="connsiteX2" y="connsiteY2"/>
              </a:cxn>
            </a:cxnLst>
            <a:rect l="l" t="t" r="r" b="b"/>
            <a:pathLst>
              <a:path w="1086744" h="569844">
                <a:moveTo>
                  <a:pt x="1086744" y="0"/>
                </a:moveTo>
                <a:cubicBezTo>
                  <a:pt x="547822" y="85035"/>
                  <a:pt x="8901" y="170070"/>
                  <a:pt x="66" y="265044"/>
                </a:cubicBezTo>
                <a:cubicBezTo>
                  <a:pt x="-8769" y="360018"/>
                  <a:pt x="865874" y="519044"/>
                  <a:pt x="1033735" y="569844"/>
                </a:cubicBezTo>
              </a:path>
            </a:pathLst>
          </a:custGeom>
          <a:ln>
            <a:solidFill>
              <a:srgbClr val="FF0000"/>
            </a:solidFill>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a:lstStyle/>
          <a:p>
            <a:pPr eaLnBrk="1" hangingPunct="1">
              <a:lnSpc>
                <a:spcPct val="86000"/>
              </a:lnSpc>
              <a:buClr>
                <a:srgbClr val="000000"/>
              </a:buClr>
              <a:buSzPct val="100000"/>
              <a:buFont typeface="Times New Roman" pitchFamily="16" charset="0"/>
              <a:buNone/>
              <a:defRPr/>
            </a:pPr>
            <a:endParaRPr lang="en-GB">
              <a:solidFill>
                <a:schemeClr val="bg1"/>
              </a:solidFill>
              <a:latin typeface="Times New Roman" pitchFamily="16" charset="0"/>
              <a:cs typeface="Times New Roman" pitchFamily="16" charset="0"/>
            </a:endParaRPr>
          </a:p>
        </p:txBody>
      </p:sp>
      <p:sp>
        <p:nvSpPr>
          <p:cNvPr id="15" name="AutoShape 17">
            <a:extLst>
              <a:ext uri="{FF2B5EF4-FFF2-40B4-BE49-F238E27FC236}">
                <a16:creationId xmlns:a16="http://schemas.microsoft.com/office/drawing/2014/main" id="{945553CC-C16B-1F77-8FDD-A30421386591}"/>
              </a:ext>
            </a:extLst>
          </p:cNvPr>
          <p:cNvSpPr>
            <a:spLocks noChangeArrowheads="1"/>
          </p:cNvSpPr>
          <p:nvPr/>
        </p:nvSpPr>
        <p:spPr bwMode="auto">
          <a:xfrm>
            <a:off x="2124075" y="2805113"/>
            <a:ext cx="6577013" cy="3278187"/>
          </a:xfrm>
          <a:prstGeom prst="wedgeEllipseCallout">
            <a:avLst>
              <a:gd name="adj1" fmla="val -46280"/>
              <a:gd name="adj2" fmla="val -20378"/>
            </a:avLst>
          </a:prstGeom>
          <a:solidFill>
            <a:srgbClr val="FFFF00"/>
          </a:solidFill>
          <a:ln>
            <a:noFill/>
          </a:ln>
        </p:spPr>
        <p:txBody>
          <a:bodyPr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panose="020B0604020202020204" pitchFamily="34" charset="0"/>
              </a:defRPr>
            </a:lvl9pPr>
          </a:lstStyle>
          <a:p>
            <a:pPr algn="ctr" eaLnBrk="1" hangingPunct="1">
              <a:lnSpc>
                <a:spcPct val="100000"/>
              </a:lnSpc>
              <a:spcBef>
                <a:spcPct val="0"/>
              </a:spcBef>
              <a:buFont typeface="Times New Roman" panose="02020603050405020304" pitchFamily="18" charset="0"/>
              <a:buNone/>
              <a:defRPr/>
            </a:pPr>
            <a:r>
              <a:rPr lang="en-GB" altLang="nl-NL" sz="3600" b="1" i="1" dirty="0">
                <a:latin typeface="+mn-lt"/>
                <a:cs typeface="Arial" panose="020B0604020202020204" pitchFamily="34" charset="0"/>
              </a:rPr>
              <a:t>never</a:t>
            </a:r>
            <a:r>
              <a:rPr lang="en-GB" altLang="nl-NL" sz="3600" b="1" dirty="0">
                <a:latin typeface="+mn-lt"/>
                <a:cs typeface="Arial" panose="020B0604020202020204" pitchFamily="34" charset="0"/>
              </a:rPr>
              <a:t> use </a:t>
            </a:r>
            <a:r>
              <a:rPr lang="en-GB" altLang="nl-NL" sz="3600" b="1" dirty="0">
                <a:latin typeface="Courier New" panose="02070309020205020404" pitchFamily="49" charset="0"/>
                <a:cs typeface="Courier New" panose="02070309020205020404" pitchFamily="49" charset="0"/>
              </a:rPr>
              <a:t>gets!</a:t>
            </a:r>
          </a:p>
          <a:p>
            <a:pPr algn="ctr" eaLnBrk="1" hangingPunct="1">
              <a:lnSpc>
                <a:spcPct val="100000"/>
              </a:lnSpc>
              <a:spcBef>
                <a:spcPct val="0"/>
              </a:spcBef>
              <a:buFont typeface="Times New Roman" panose="02020603050405020304" pitchFamily="18" charset="0"/>
              <a:buNone/>
              <a:defRPr/>
            </a:pPr>
            <a:endParaRPr lang="en-GB" altLang="nl-NL" sz="3600" b="1" dirty="0">
              <a:latin typeface="Courier New" panose="02070309020205020404" pitchFamily="49" charset="0"/>
              <a:cs typeface="Courier New" panose="02070309020205020404" pitchFamily="49" charset="0"/>
            </a:endParaRPr>
          </a:p>
          <a:p>
            <a:pPr algn="ctr" eaLnBrk="1" hangingPunct="1">
              <a:lnSpc>
                <a:spcPct val="100000"/>
              </a:lnSpc>
              <a:spcBef>
                <a:spcPct val="0"/>
              </a:spcBef>
              <a:buFont typeface="Times New Roman" panose="02020603050405020304" pitchFamily="18" charset="0"/>
              <a:buNone/>
              <a:defRPr/>
            </a:pPr>
            <a:r>
              <a:rPr lang="nl-NL" altLang="nl-NL" sz="2400" b="1" dirty="0">
                <a:latin typeface="Courier New" panose="02070309020205020404" pitchFamily="49" charset="0"/>
                <a:cs typeface="Courier New" panose="02070309020205020404" pitchFamily="49" charset="0"/>
              </a:rPr>
              <a:t>gets</a:t>
            </a:r>
            <a:r>
              <a:rPr lang="nl-NL" altLang="nl-NL" sz="2400" b="1" dirty="0">
                <a:latin typeface="+mn-lt"/>
                <a:cs typeface="Arial" panose="020B0604020202020204" pitchFamily="34" charset="0"/>
              </a:rPr>
              <a:t> has been removed from</a:t>
            </a:r>
          </a:p>
          <a:p>
            <a:pPr algn="ctr" eaLnBrk="1" hangingPunct="1">
              <a:lnSpc>
                <a:spcPct val="100000"/>
              </a:lnSpc>
              <a:spcBef>
                <a:spcPct val="0"/>
              </a:spcBef>
              <a:buFont typeface="Times New Roman" panose="02020603050405020304" pitchFamily="18" charset="0"/>
              <a:buNone/>
              <a:defRPr/>
            </a:pPr>
            <a:r>
              <a:rPr lang="nl-NL" altLang="nl-NL" sz="2400" b="1" dirty="0">
                <a:latin typeface="+mn-lt"/>
                <a:cs typeface="Arial" panose="020B0604020202020204" pitchFamily="34" charset="0"/>
              </a:rPr>
              <a:t> the C standard in 2011</a:t>
            </a:r>
            <a:endParaRPr lang="en-GB" altLang="nl-NL" sz="2400" b="1" dirty="0">
              <a:latin typeface="+mn-lt"/>
              <a:cs typeface="Arial" panose="020B0604020202020204" pitchFamily="34" charset="0"/>
            </a:endParaRPr>
          </a:p>
        </p:txBody>
      </p:sp>
      <p:sp>
        <p:nvSpPr>
          <p:cNvPr id="50191" name="Slide Number Placeholder 1">
            <a:extLst>
              <a:ext uri="{FF2B5EF4-FFF2-40B4-BE49-F238E27FC236}">
                <a16:creationId xmlns:a16="http://schemas.microsoft.com/office/drawing/2014/main" id="{BD16EE73-25CC-9460-4AEA-B49DCF4277A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A367F40-F100-4C05-97C5-82FB54137861}" type="slidenum">
              <a:rPr lang="en-GB" altLang="nl-NL" smtClean="0"/>
              <a:pPr/>
              <a:t>29</a:t>
            </a:fld>
            <a:endParaRPr lang="en-GB" altLang="nl-NL"/>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3">
            <a:extLst>
              <a:ext uri="{FF2B5EF4-FFF2-40B4-BE49-F238E27FC236}">
                <a16:creationId xmlns:a16="http://schemas.microsoft.com/office/drawing/2014/main" id="{DAA8D830-A7FA-25AC-631C-CE9FCDF8D333}"/>
              </a:ext>
            </a:extLst>
          </p:cNvPr>
          <p:cNvSpPr>
            <a:spLocks noGrp="1" noChangeArrowheads="1"/>
          </p:cNvSpPr>
          <p:nvPr>
            <p:ph type="title"/>
          </p:nvPr>
        </p:nvSpPr>
        <p:spPr/>
        <p:txBody>
          <a:bodyPr/>
          <a:lstStyle/>
          <a:p>
            <a:r>
              <a:rPr lang="en-GB" altLang="en-US" sz="2400"/>
              <a:t>Memory corruption vulns vs the rest  </a:t>
            </a:r>
            <a:br>
              <a:rPr lang="en-GB" altLang="en-US" sz="2400"/>
            </a:br>
            <a:r>
              <a:rPr lang="en-GB" altLang="en-US" sz="1800"/>
              <a:t>at  Microsoft 2006-2018</a:t>
            </a:r>
            <a:endParaRPr lang="en-GB" altLang="en-US" sz="2400"/>
          </a:p>
        </p:txBody>
      </p:sp>
      <p:sp>
        <p:nvSpPr>
          <p:cNvPr id="8195" name="Tijdelijke aanduiding voor dianummer 2">
            <a:extLst>
              <a:ext uri="{FF2B5EF4-FFF2-40B4-BE49-F238E27FC236}">
                <a16:creationId xmlns:a16="http://schemas.microsoft.com/office/drawing/2014/main" id="{F24FF826-9A84-E0EA-9A90-F98B38F40F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B18EC7F-D231-4CC4-8C95-331D3EFC4232}" type="slidenum">
              <a:rPr lang="en-GB" altLang="nl-NL" smtClean="0"/>
              <a:pPr/>
              <a:t>3</a:t>
            </a:fld>
            <a:endParaRPr lang="en-GB" altLang="nl-NL"/>
          </a:p>
        </p:txBody>
      </p:sp>
      <p:pic>
        <p:nvPicPr>
          <p:cNvPr id="8196" name="Afbeelding 5">
            <a:extLst>
              <a:ext uri="{FF2B5EF4-FFF2-40B4-BE49-F238E27FC236}">
                <a16:creationId xmlns:a16="http://schemas.microsoft.com/office/drawing/2014/main" id="{DEC329F9-20F5-8411-903E-F93334DA07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068388"/>
            <a:ext cx="9213851"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kstvak 8">
            <a:extLst>
              <a:ext uri="{FF2B5EF4-FFF2-40B4-BE49-F238E27FC236}">
                <a16:creationId xmlns:a16="http://schemas.microsoft.com/office/drawing/2014/main" id="{0E1323B8-E374-B1AA-4AFE-F41550869194}"/>
              </a:ext>
            </a:extLst>
          </p:cNvPr>
          <p:cNvSpPr txBox="1">
            <a:spLocks noChangeArrowheads="1"/>
          </p:cNvSpPr>
          <p:nvPr/>
        </p:nvSpPr>
        <p:spPr bwMode="auto">
          <a:xfrm>
            <a:off x="971550" y="538321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NL" sz="1200">
                <a:solidFill>
                  <a:schemeClr val="tx1"/>
                </a:solidFill>
                <a:latin typeface="Arial Rounded MT Bold" panose="020F0704030504030204" pitchFamily="34" charset="0"/>
              </a:rPr>
              <a:t>[Source: </a:t>
            </a:r>
            <a:r>
              <a:rPr lang="en-GB" altLang="en-NL" sz="1200">
                <a:solidFill>
                  <a:schemeClr val="accent2"/>
                </a:solidFill>
                <a:latin typeface="Arial Rounded MT Bold" panose="020F0704030504030204" pitchFamily="34" charset="0"/>
                <a:hlinkClick r:id="rId3"/>
              </a:rPr>
              <a:t>https://msrc-blog.microsoft.com/2019/07/16/a-proactive-approach-to-more-secure-code</a:t>
            </a:r>
            <a:r>
              <a:rPr lang="en-GB" altLang="en-NL" sz="1200">
                <a:solidFill>
                  <a:schemeClr val="accent2"/>
                </a:solidFill>
                <a:latin typeface="Arial Rounded MT Bold" panose="020F0704030504030204" pitchFamily="34" charset="0"/>
              </a:rPr>
              <a:t>  </a:t>
            </a:r>
          </a:p>
          <a:p>
            <a:r>
              <a:rPr lang="en-GB" altLang="en-NL" sz="1200">
                <a:solidFill>
                  <a:schemeClr val="tx1"/>
                </a:solidFill>
                <a:latin typeface="Arial Rounded MT Bold" panose="020F0704030504030204" pitchFamily="34" charset="0"/>
              </a:rPr>
              <a:t> and  </a:t>
            </a:r>
            <a:r>
              <a:rPr lang="en-US" altLang="en-NL" sz="1200" i="1">
                <a:solidFill>
                  <a:schemeClr val="tx1"/>
                </a:solidFill>
                <a:latin typeface="Arial Rounded MT Bold" panose="020F0704030504030204" pitchFamily="34" charset="0"/>
              </a:rPr>
              <a:t>“Trends, challenge, and shifts in software vulnerability mitigation</a:t>
            </a:r>
            <a:r>
              <a:rPr lang="en-US" altLang="en-NL" sz="1200">
                <a:solidFill>
                  <a:schemeClr val="tx1"/>
                </a:solidFill>
                <a:latin typeface="Arial Rounded MT Bold" panose="020F0704030504030204" pitchFamily="34" charset="0"/>
              </a:rPr>
              <a:t>”, </a:t>
            </a:r>
            <a:r>
              <a:rPr lang="en-GB" altLang="en-NL" sz="1200">
                <a:solidFill>
                  <a:schemeClr val="tx1"/>
                </a:solidFill>
                <a:latin typeface="Arial Rounded MT Bold" panose="020F0704030504030204" pitchFamily="34" charset="0"/>
              </a:rPr>
              <a:t>presentation by Matt Miller at BlueHat IL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F98AB98-CFBE-95CC-C862-856A23154EEF}"/>
              </a:ext>
            </a:extLst>
          </p:cNvPr>
          <p:cNvSpPr>
            <a:spLocks noGrp="1" noChangeArrowheads="1"/>
          </p:cNvSpPr>
          <p:nvPr>
            <p:ph type="title"/>
          </p:nvPr>
        </p:nvSpPr>
        <p:spPr/>
        <p:txBody>
          <a:bodyPr/>
          <a:lstStyle/>
          <a:p>
            <a:r>
              <a:rPr lang="nl-NL" altLang="en-US" sz="2400"/>
              <a:t>Code </a:t>
            </a:r>
            <a:r>
              <a:rPr lang="nl-NL" altLang="en-US" sz="2400" i="1"/>
              <a:t>injection</a:t>
            </a:r>
            <a:r>
              <a:rPr lang="nl-NL" altLang="en-US" sz="2400"/>
              <a:t>  vs code </a:t>
            </a:r>
            <a:r>
              <a:rPr lang="nl-NL" altLang="en-US" sz="2400" i="1"/>
              <a:t>reuse</a:t>
            </a:r>
            <a:endParaRPr lang="en-GB" altLang="en-US" sz="2400"/>
          </a:p>
        </p:txBody>
      </p:sp>
      <p:sp>
        <p:nvSpPr>
          <p:cNvPr id="3" name="Content Placeholder 2">
            <a:extLst>
              <a:ext uri="{FF2B5EF4-FFF2-40B4-BE49-F238E27FC236}">
                <a16:creationId xmlns:a16="http://schemas.microsoft.com/office/drawing/2014/main" id="{9EFC7E45-32EE-894D-DBF0-2949C999A932}"/>
              </a:ext>
            </a:extLst>
          </p:cNvPr>
          <p:cNvSpPr>
            <a:spLocks noGrp="1"/>
          </p:cNvSpPr>
          <p:nvPr>
            <p:ph idx="1"/>
          </p:nvPr>
        </p:nvSpPr>
        <p:spPr/>
        <p:txBody>
          <a:bodyPr/>
          <a:lstStyle/>
          <a:p>
            <a:pPr marL="0" indent="0">
              <a:buFont typeface="Times New Roman" panose="02020603050405020304" pitchFamily="18" charset="0"/>
              <a:buNone/>
              <a:defRPr/>
            </a:pPr>
            <a:r>
              <a:rPr lang="nl-NL" dirty="0" err="1"/>
              <a:t>Two</a:t>
            </a:r>
            <a:r>
              <a:rPr lang="nl-NL" dirty="0"/>
              <a:t> types of attacks in these examples</a:t>
            </a:r>
          </a:p>
          <a:p>
            <a:pPr marL="0" indent="0">
              <a:lnSpc>
                <a:spcPct val="100000"/>
              </a:lnSpc>
              <a:buFont typeface="Times New Roman" panose="02020603050405020304" pitchFamily="18" charset="0"/>
              <a:buNone/>
              <a:defRPr/>
            </a:pPr>
            <a:r>
              <a:rPr lang="nl-NL" dirty="0">
                <a:solidFill>
                  <a:schemeClr val="accent2"/>
                </a:solidFill>
              </a:rPr>
              <a:t>(2) is a code </a:t>
            </a:r>
            <a:r>
              <a:rPr lang="nl-NL" i="1" dirty="0" err="1">
                <a:solidFill>
                  <a:srgbClr val="FF0000"/>
                </a:solidFill>
              </a:rPr>
              <a:t>injection</a:t>
            </a:r>
            <a:r>
              <a:rPr lang="nl-NL" dirty="0">
                <a:solidFill>
                  <a:schemeClr val="accent2"/>
                </a:solidFill>
              </a:rPr>
              <a:t>  attack                                                                </a:t>
            </a:r>
          </a:p>
          <a:p>
            <a:pPr marL="400050" lvl="1" indent="0">
              <a:lnSpc>
                <a:spcPct val="100000"/>
              </a:lnSpc>
              <a:buFont typeface="Times New Roman" panose="02020603050405020304" pitchFamily="18" charset="0"/>
              <a:buNone/>
              <a:defRPr/>
            </a:pPr>
            <a:r>
              <a:rPr lang="nl-NL" sz="1800" dirty="0" err="1">
                <a:solidFill>
                  <a:srgbClr val="008000"/>
                </a:solidFill>
              </a:rPr>
              <a:t>attackers</a:t>
            </a:r>
            <a:r>
              <a:rPr lang="nl-NL" sz="1800" dirty="0">
                <a:solidFill>
                  <a:srgbClr val="008000"/>
                </a:solidFill>
              </a:rPr>
              <a:t> </a:t>
            </a:r>
            <a:r>
              <a:rPr lang="nl-NL" sz="1800" dirty="0" err="1">
                <a:solidFill>
                  <a:srgbClr val="008000"/>
                </a:solidFill>
              </a:rPr>
              <a:t>inject</a:t>
            </a:r>
            <a:r>
              <a:rPr lang="nl-NL" sz="1800" dirty="0">
                <a:solidFill>
                  <a:srgbClr val="008000"/>
                </a:solidFill>
              </a:rPr>
              <a:t> </a:t>
            </a:r>
            <a:r>
              <a:rPr lang="nl-NL" sz="1800" dirty="0" err="1">
                <a:solidFill>
                  <a:srgbClr val="008000"/>
                </a:solidFill>
              </a:rPr>
              <a:t>their</a:t>
            </a:r>
            <a:r>
              <a:rPr lang="nl-NL" sz="1800" dirty="0">
                <a:solidFill>
                  <a:srgbClr val="008000"/>
                </a:solidFill>
              </a:rPr>
              <a:t> own shell code in </a:t>
            </a:r>
            <a:r>
              <a:rPr lang="nl-NL" sz="1800" dirty="0" err="1">
                <a:solidFill>
                  <a:srgbClr val="008000"/>
                </a:solidFill>
              </a:rPr>
              <a:t>some</a:t>
            </a:r>
            <a:r>
              <a:rPr lang="nl-NL" sz="1800" dirty="0">
                <a:solidFill>
                  <a:srgbClr val="008000"/>
                </a:solidFill>
              </a:rPr>
              <a:t> buffer                                      </a:t>
            </a:r>
            <a:r>
              <a:rPr lang="nl-NL" sz="1800" dirty="0" err="1">
                <a:solidFill>
                  <a:srgbClr val="008000"/>
                </a:solidFill>
              </a:rPr>
              <a:t>and</a:t>
            </a:r>
            <a:r>
              <a:rPr lang="nl-NL" sz="1800" dirty="0">
                <a:solidFill>
                  <a:srgbClr val="008000"/>
                </a:solidFill>
              </a:rPr>
              <a:t> corrupt return addresss to point to this code                         </a:t>
            </a:r>
          </a:p>
          <a:p>
            <a:pPr marL="0" indent="0">
              <a:lnSpc>
                <a:spcPct val="100000"/>
              </a:lnSpc>
              <a:buFont typeface="Times New Roman" panose="02020603050405020304" pitchFamily="18" charset="0"/>
              <a:buNone/>
              <a:defRPr/>
            </a:pPr>
            <a:r>
              <a:rPr lang="nl-NL" sz="1800" dirty="0">
                <a:solidFill>
                  <a:srgbClr val="008000"/>
                </a:solidFill>
              </a:rPr>
              <a:t>      </a:t>
            </a:r>
            <a:r>
              <a:rPr lang="nl-NL" sz="1800" dirty="0">
                <a:solidFill>
                  <a:schemeClr val="tx1"/>
                </a:solidFill>
              </a:rPr>
              <a:t>In the example,</a:t>
            </a:r>
            <a:r>
              <a:rPr lang="nl-NL" altLang="nl-NL" sz="1800" b="1" dirty="0">
                <a:solidFill>
                  <a:srgbClr val="008000"/>
                </a:solidFill>
                <a:latin typeface="Courier New" panose="02070309020205020404" pitchFamily="49" charset="0"/>
                <a:cs typeface="Arial" panose="020B0604020202020204" pitchFamily="34" charset="0"/>
              </a:rPr>
              <a:t> </a:t>
            </a:r>
            <a:r>
              <a:rPr lang="nl-NL" altLang="nl-NL" sz="1800" b="1" dirty="0">
                <a:latin typeface="Courier New" panose="02070309020205020404" pitchFamily="49" charset="0"/>
                <a:cs typeface="Arial" panose="020B0604020202020204" pitchFamily="34" charset="0"/>
              </a:rPr>
              <a:t>exec('/bin/sh')</a:t>
            </a:r>
            <a:endParaRPr lang="nl-NL" sz="1800" dirty="0">
              <a:solidFill>
                <a:srgbClr val="008000"/>
              </a:solidFill>
            </a:endParaRPr>
          </a:p>
          <a:p>
            <a:pPr marL="457200" lvl="1" indent="0">
              <a:lnSpc>
                <a:spcPct val="100000"/>
              </a:lnSpc>
              <a:buFont typeface="Times New Roman" panose="02020603050405020304" pitchFamily="18" charset="0"/>
              <a:buNone/>
              <a:defRPr/>
            </a:pPr>
            <a:r>
              <a:rPr lang="nl-NL" sz="1800" dirty="0"/>
              <a:t>This is the classic buffer overflow attack                                                   </a:t>
            </a:r>
          </a:p>
          <a:p>
            <a:pPr marL="457200" lvl="1" indent="0">
              <a:lnSpc>
                <a:spcPct val="100000"/>
              </a:lnSpc>
              <a:buFont typeface="Times New Roman" panose="02020603050405020304" pitchFamily="18" charset="0"/>
              <a:buNone/>
              <a:defRPr/>
            </a:pPr>
            <a:r>
              <a:rPr lang="nl-NL" sz="1600" dirty="0"/>
              <a:t>                   [Smashing the stack for fun and profit, Aleph One, 1996]</a:t>
            </a:r>
          </a:p>
          <a:p>
            <a:pPr marL="0" indent="0">
              <a:lnSpc>
                <a:spcPct val="100000"/>
              </a:lnSpc>
              <a:buFont typeface="Times New Roman" panose="02020603050405020304" pitchFamily="18" charset="0"/>
              <a:buNone/>
              <a:defRPr/>
            </a:pPr>
            <a:r>
              <a:rPr lang="nl-NL" dirty="0">
                <a:solidFill>
                  <a:schemeClr val="accent2"/>
                </a:solidFill>
              </a:rPr>
              <a:t>(1) is a code </a:t>
            </a:r>
            <a:r>
              <a:rPr lang="nl-NL" i="1" dirty="0" err="1">
                <a:solidFill>
                  <a:srgbClr val="FF0000"/>
                </a:solidFill>
              </a:rPr>
              <a:t>reuse</a:t>
            </a:r>
            <a:r>
              <a:rPr lang="nl-NL" i="1" dirty="0">
                <a:solidFill>
                  <a:srgbClr val="FF0000"/>
                </a:solidFill>
              </a:rPr>
              <a:t> </a:t>
            </a:r>
            <a:r>
              <a:rPr lang="nl-NL" dirty="0">
                <a:solidFill>
                  <a:schemeClr val="accent2"/>
                </a:solidFill>
              </a:rPr>
              <a:t> attack                                                                               </a:t>
            </a:r>
          </a:p>
          <a:p>
            <a:pPr marL="0" indent="0">
              <a:lnSpc>
                <a:spcPct val="100000"/>
              </a:lnSpc>
              <a:buFont typeface="Times New Roman" panose="02020603050405020304" pitchFamily="18" charset="0"/>
              <a:buNone/>
              <a:defRPr/>
            </a:pPr>
            <a:r>
              <a:rPr lang="nl-NL" sz="1800" dirty="0">
                <a:solidFill>
                  <a:schemeClr val="accent2"/>
                </a:solidFill>
              </a:rPr>
              <a:t>      </a:t>
            </a:r>
            <a:r>
              <a:rPr lang="nl-NL" sz="1800" dirty="0" err="1">
                <a:solidFill>
                  <a:srgbClr val="008000"/>
                </a:solidFill>
              </a:rPr>
              <a:t>attackers</a:t>
            </a:r>
            <a:r>
              <a:rPr lang="nl-NL" sz="1800" dirty="0">
                <a:solidFill>
                  <a:srgbClr val="008000"/>
                </a:solidFill>
              </a:rPr>
              <a:t> corrupt return address to point to existing code                             </a:t>
            </a:r>
          </a:p>
          <a:p>
            <a:pPr marL="0" indent="0">
              <a:lnSpc>
                <a:spcPct val="100000"/>
              </a:lnSpc>
              <a:buFont typeface="Times New Roman" panose="02020603050405020304" pitchFamily="18" charset="0"/>
              <a:buNone/>
              <a:defRPr/>
            </a:pPr>
            <a:r>
              <a:rPr lang="nl-NL" sz="1800" dirty="0">
                <a:solidFill>
                  <a:schemeClr val="tx1"/>
                </a:solidFill>
              </a:rPr>
              <a:t>      In the example, </a:t>
            </a:r>
            <a:r>
              <a:rPr lang="en-GB" altLang="nl-NL" sz="1800" b="1" dirty="0" err="1">
                <a:solidFill>
                  <a:schemeClr val="tx1"/>
                </a:solidFill>
                <a:latin typeface="Courier New" panose="02070309020205020404" pitchFamily="49" charset="0"/>
                <a:cs typeface="Arial" panose="020B0604020202020204" pitchFamily="34" charset="0"/>
              </a:rPr>
              <a:t>format_hard_disk</a:t>
            </a:r>
            <a:r>
              <a:rPr lang="en-GB" altLang="nl-NL" sz="1800" b="1" dirty="0">
                <a:latin typeface="Courier New" panose="02070309020205020404" pitchFamily="49" charset="0"/>
                <a:cs typeface="Arial" panose="020B0604020202020204" pitchFamily="34" charset="0"/>
              </a:rPr>
              <a:t> </a:t>
            </a:r>
          </a:p>
          <a:p>
            <a:pPr marL="0" indent="0">
              <a:lnSpc>
                <a:spcPct val="100000"/>
              </a:lnSpc>
              <a:buFont typeface="Times New Roman" panose="02020603050405020304" pitchFamily="18" charset="0"/>
              <a:buNone/>
              <a:defRPr/>
            </a:pPr>
            <a:endParaRPr lang="nl-NL" sz="1800" dirty="0">
              <a:solidFill>
                <a:srgbClr val="008000"/>
              </a:solidFill>
            </a:endParaRPr>
          </a:p>
          <a:p>
            <a:pPr marL="0" indent="0">
              <a:lnSpc>
                <a:spcPct val="150000"/>
              </a:lnSpc>
              <a:buFont typeface="Times New Roman" panose="02020603050405020304" pitchFamily="18" charset="0"/>
              <a:buNone/>
              <a:defRPr/>
            </a:pPr>
            <a:r>
              <a:rPr lang="nl-NL" dirty="0">
                <a:solidFill>
                  <a:schemeClr val="accent2"/>
                </a:solidFill>
              </a:rPr>
              <a:t>Lots of details to get right!  </a:t>
            </a:r>
          </a:p>
          <a:p>
            <a:pPr>
              <a:lnSpc>
                <a:spcPct val="100000"/>
              </a:lnSpc>
              <a:defRPr/>
            </a:pPr>
            <a:r>
              <a:rPr lang="nl-NL" sz="1800" dirty="0">
                <a:solidFill>
                  <a:schemeClr val="tx1"/>
                </a:solidFill>
              </a:rPr>
              <a:t>knowing precise location of return address and other data on stack, knowing address of code to jump to, .... </a:t>
            </a:r>
          </a:p>
        </p:txBody>
      </p:sp>
      <p:sp>
        <p:nvSpPr>
          <p:cNvPr id="52228" name="Slide Number Placeholder 1">
            <a:extLst>
              <a:ext uri="{FF2B5EF4-FFF2-40B4-BE49-F238E27FC236}">
                <a16:creationId xmlns:a16="http://schemas.microsoft.com/office/drawing/2014/main" id="{B6B42F9D-834D-F7CE-3ECC-94EC9F4CDCA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56F9010-A22A-451B-ACF0-81D87F605024}" type="slidenum">
              <a:rPr lang="en-GB" altLang="nl-NL" smtClean="0"/>
              <a:pPr/>
              <a:t>30</a:t>
            </a:fld>
            <a:endParaRPr lang="en-GB" altLang="nl-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descr=" 43010">
            <a:extLst>
              <a:ext uri="{FF2B5EF4-FFF2-40B4-BE49-F238E27FC236}">
                <a16:creationId xmlns:a16="http://schemas.microsoft.com/office/drawing/2014/main" id="{49696C25-3F14-DEA6-FE58-A482F8A05105}"/>
              </a:ext>
            </a:extLst>
          </p:cNvPr>
          <p:cNvSpPr>
            <a:spLocks noGrp="1" noChangeArrowheads="1"/>
          </p:cNvSpPr>
          <p:nvPr>
            <p:ph type="title"/>
          </p:nvPr>
        </p:nvSpPr>
        <p:spPr/>
        <p:txBody>
          <a:bodyPr/>
          <a:lstStyle/>
          <a:p>
            <a:r>
              <a:rPr lang="en-US" altLang="nl-NL" sz="2400"/>
              <a:t>What  to attack? Corrupting the </a:t>
            </a:r>
            <a:r>
              <a:rPr lang="en-US" altLang="nl-NL" sz="2400" i="1" u="sng"/>
              <a:t>stack</a:t>
            </a:r>
            <a:endParaRPr lang="en-GB" altLang="nl-NL" sz="2400" i="1" u="sng"/>
          </a:p>
        </p:txBody>
      </p:sp>
      <p:sp>
        <p:nvSpPr>
          <p:cNvPr id="3" name="Content Placeholder 2" descr=" 3">
            <a:extLst>
              <a:ext uri="{FF2B5EF4-FFF2-40B4-BE49-F238E27FC236}">
                <a16:creationId xmlns:a16="http://schemas.microsoft.com/office/drawing/2014/main" id="{D6522269-4643-ED07-A088-F6ABB89A6CED}"/>
              </a:ext>
            </a:extLst>
          </p:cNvPr>
          <p:cNvSpPr>
            <a:spLocks noGrp="1"/>
          </p:cNvSpPr>
          <p:nvPr>
            <p:ph idx="1"/>
          </p:nvPr>
        </p:nvSpPr>
        <p:spPr>
          <a:xfrm>
            <a:off x="685800" y="4003675"/>
            <a:ext cx="8458200" cy="2444750"/>
          </a:xfrm>
        </p:spPr>
        <p:txBody>
          <a:bodyPr/>
          <a:lstStyle/>
          <a:p>
            <a:pPr>
              <a:lnSpc>
                <a:spcPct val="100000"/>
              </a:lnSpc>
              <a:buFont typeface="Times New Roman" panose="02020603050405020304" pitchFamily="18" charset="0"/>
              <a:buNone/>
              <a:defRPr/>
            </a:pPr>
            <a:r>
              <a:rPr lang="en-US" altLang="nl-NL" sz="1800" dirty="0"/>
              <a:t>Suppose attacker can overflow </a:t>
            </a:r>
            <a:r>
              <a:rPr lang="en-GB" altLang="nl-NL" sz="1800" b="1" dirty="0">
                <a:solidFill>
                  <a:srgbClr val="008000"/>
                </a:solidFill>
                <a:latin typeface="Courier New" panose="02070309020205020404" pitchFamily="49" charset="0"/>
              </a:rPr>
              <a:t>username</a:t>
            </a:r>
            <a:r>
              <a:rPr lang="en-US" altLang="nl-NL" sz="1800" dirty="0"/>
              <a:t> </a:t>
            </a:r>
          </a:p>
          <a:p>
            <a:pPr>
              <a:lnSpc>
                <a:spcPct val="100000"/>
              </a:lnSpc>
              <a:buFont typeface="Times New Roman" panose="02020603050405020304" pitchFamily="18" charset="0"/>
              <a:buNone/>
              <a:defRPr/>
            </a:pPr>
            <a:r>
              <a:rPr lang="en-US" altLang="nl-NL" sz="1800" dirty="0"/>
              <a:t>This can corrupt the return address, but also other data on the stack:   </a:t>
            </a:r>
          </a:p>
          <a:p>
            <a:pPr marL="0" indent="0">
              <a:lnSpc>
                <a:spcPct val="100000"/>
              </a:lnSpc>
              <a:buFont typeface="Times New Roman" panose="02020603050405020304" pitchFamily="18" charset="0"/>
              <a:buNone/>
              <a:defRPr/>
            </a:pPr>
            <a:r>
              <a:rPr lang="en-US" altLang="nl-NL" sz="1800" dirty="0"/>
              <a:t>      </a:t>
            </a:r>
            <a:r>
              <a:rPr lang="en-GB" altLang="nl-NL" sz="1800" b="1" dirty="0" err="1">
                <a:solidFill>
                  <a:srgbClr val="009900"/>
                </a:solidFill>
                <a:latin typeface="Courier New" panose="02070309020205020404" pitchFamily="49" charset="0"/>
              </a:rPr>
              <a:t>is_super_user</a:t>
            </a:r>
            <a:r>
              <a:rPr lang="en-GB" altLang="nl-NL" sz="1800" b="1" dirty="0">
                <a:solidFill>
                  <a:srgbClr val="009900"/>
                </a:solidFill>
                <a:latin typeface="Courier New" panose="02070309020205020404" pitchFamily="49" charset="0"/>
              </a:rPr>
              <a:t>, </a:t>
            </a:r>
            <a:r>
              <a:rPr lang="en-GB" altLang="nl-NL" sz="1800" b="1" dirty="0" err="1">
                <a:solidFill>
                  <a:srgbClr val="009900"/>
                </a:solidFill>
                <a:latin typeface="Courier New" panose="02070309020205020404" pitchFamily="49" charset="0"/>
              </a:rPr>
              <a:t>diskquota</a:t>
            </a:r>
            <a:r>
              <a:rPr lang="en-GB" altLang="nl-NL" sz="1800" b="1" dirty="0">
                <a:solidFill>
                  <a:srgbClr val="009900"/>
                </a:solidFill>
                <a:latin typeface="Courier New" panose="02070309020205020404" pitchFamily="49" charset="0"/>
              </a:rPr>
              <a:t>,</a:t>
            </a:r>
            <a:r>
              <a:rPr lang="nl-NL" altLang="nl-NL" sz="1800" b="1" dirty="0">
                <a:solidFill>
                  <a:srgbClr val="009900"/>
                </a:solidFill>
                <a:latin typeface="Courier New" panose="02070309020205020404" pitchFamily="49" charset="0"/>
                <a:cs typeface="Arial" panose="020B0604020202020204" pitchFamily="34" charset="0"/>
              </a:rPr>
              <a:t> </a:t>
            </a:r>
            <a:r>
              <a:rPr lang="nl-NL" altLang="nl-NL" sz="1800" b="1" dirty="0" err="1">
                <a:solidFill>
                  <a:srgbClr val="009900"/>
                </a:solidFill>
                <a:latin typeface="Courier New" panose="02070309020205020404" pitchFamily="49" charset="0"/>
                <a:cs typeface="Arial" panose="020B0604020202020204" pitchFamily="34" charset="0"/>
              </a:rPr>
              <a:t>filename</a:t>
            </a:r>
            <a:r>
              <a:rPr lang="en-GB" altLang="nl-NL" sz="1800" b="1" dirty="0">
                <a:solidFill>
                  <a:srgbClr val="009900"/>
                </a:solidFill>
                <a:latin typeface="Courier New" panose="02070309020205020404" pitchFamily="49" charset="0"/>
              </a:rPr>
              <a:t>, </a:t>
            </a:r>
            <a:r>
              <a:rPr lang="en-US" altLang="nl-NL" sz="1800" b="1" dirty="0">
                <a:solidFill>
                  <a:srgbClr val="9933FF"/>
                </a:solidFill>
                <a:latin typeface="Courier New" panose="02070309020205020404" pitchFamily="49" charset="0"/>
                <a:cs typeface="Courier New" panose="02070309020205020404" pitchFamily="49" charset="0"/>
              </a:rPr>
              <a:t>x</a:t>
            </a:r>
            <a:r>
              <a:rPr lang="en-US" altLang="nl-NL" sz="1800" dirty="0">
                <a:solidFill>
                  <a:srgbClr val="9933FF"/>
                </a:solidFill>
                <a:latin typeface="Courier New" panose="02070309020205020404" pitchFamily="49" charset="0"/>
                <a:cs typeface="Courier New" panose="02070309020205020404" pitchFamily="49" charset="0"/>
              </a:rPr>
              <a:t>, </a:t>
            </a:r>
            <a:r>
              <a:rPr lang="en-US" altLang="nl-NL" sz="1800" b="1" dirty="0">
                <a:solidFill>
                  <a:srgbClr val="9933FF"/>
                </a:solidFill>
                <a:latin typeface="Courier New" panose="02070309020205020404" pitchFamily="49" charset="0"/>
                <a:cs typeface="Courier New" panose="02070309020205020404" pitchFamily="49" charset="0"/>
              </a:rPr>
              <a:t>b</a:t>
            </a:r>
            <a:r>
              <a:rPr lang="en-US" altLang="nl-NL" sz="1800" dirty="0">
                <a:solidFill>
                  <a:srgbClr val="9933FF"/>
                </a:solidFill>
                <a:latin typeface="Courier New" panose="02070309020205020404" pitchFamily="49" charset="0"/>
                <a:cs typeface="Courier New" panose="02070309020205020404" pitchFamily="49" charset="0"/>
              </a:rPr>
              <a:t>, </a:t>
            </a:r>
            <a:r>
              <a:rPr lang="en-GB" altLang="nl-NL" sz="1800" b="1" dirty="0" err="1">
                <a:solidFill>
                  <a:srgbClr val="9933FF"/>
                </a:solidFill>
                <a:latin typeface="Courier New" panose="02070309020205020404" pitchFamily="49" charset="0"/>
              </a:rPr>
              <a:t>error_handler</a:t>
            </a:r>
            <a:r>
              <a:rPr lang="en-GB" altLang="nl-NL" sz="1800" b="1" dirty="0">
                <a:solidFill>
                  <a:srgbClr val="9933FF"/>
                </a:solidFill>
                <a:latin typeface="Courier New" panose="02070309020205020404" pitchFamily="49" charset="0"/>
              </a:rPr>
              <a:t> </a:t>
            </a:r>
          </a:p>
          <a:p>
            <a:pPr>
              <a:lnSpc>
                <a:spcPct val="100000"/>
              </a:lnSpc>
              <a:defRPr/>
            </a:pPr>
            <a:r>
              <a:rPr lang="en-US" altLang="nl-NL" sz="1800" dirty="0"/>
              <a:t>But not </a:t>
            </a:r>
            <a:r>
              <a:rPr lang="en-US" altLang="nl-NL" sz="1800" b="1" dirty="0">
                <a:solidFill>
                  <a:srgbClr val="009900"/>
                </a:solidFill>
                <a:latin typeface="Courier New" panose="02070309020205020404" pitchFamily="49" charset="0"/>
                <a:cs typeface="Arial" panose="020B0604020202020204" pitchFamily="34" charset="0"/>
              </a:rPr>
              <a:t>j</a:t>
            </a:r>
            <a:r>
              <a:rPr lang="en-US" altLang="nl-NL" sz="1800" dirty="0"/>
              <a:t>, unless the compiler chooses to allocate variables in a different order, which the compiler is free to do</a:t>
            </a:r>
            <a:endParaRPr lang="en-US" altLang="nl-NL" sz="1800" dirty="0">
              <a:solidFill>
                <a:schemeClr val="tx1">
                  <a:lumMod val="100000"/>
                </a:schemeClr>
              </a:solidFill>
            </a:endParaRPr>
          </a:p>
          <a:p>
            <a:pPr>
              <a:lnSpc>
                <a:spcPct val="100000"/>
              </a:lnSpc>
              <a:defRPr/>
            </a:pPr>
            <a:r>
              <a:rPr lang="en-US" altLang="nl-NL" sz="1800" dirty="0">
                <a:solidFill>
                  <a:schemeClr val="tx1"/>
                </a:solidFill>
              </a:rPr>
              <a:t>Corruption</a:t>
            </a:r>
            <a:r>
              <a:rPr lang="en-US" altLang="nl-NL" sz="1800" dirty="0">
                <a:solidFill>
                  <a:schemeClr val="accent2">
                    <a:lumMod val="100000"/>
                  </a:schemeClr>
                </a:solidFill>
              </a:rPr>
              <a:t> function pointers</a:t>
            </a:r>
            <a:r>
              <a:rPr lang="en-US" altLang="nl-NL" sz="1800" dirty="0"/>
              <a:t> such as </a:t>
            </a:r>
            <a:r>
              <a:rPr lang="en-GB" altLang="nl-NL" sz="1800" b="1" dirty="0" err="1">
                <a:solidFill>
                  <a:schemeClr val="tx1">
                    <a:lumMod val="100000"/>
                  </a:schemeClr>
                </a:solidFill>
                <a:latin typeface="Courier New" panose="02070309020205020404" pitchFamily="49" charset="0"/>
              </a:rPr>
              <a:t>error_handler</a:t>
            </a:r>
            <a:r>
              <a:rPr lang="en-GB" altLang="nl-NL" sz="1800" b="1" dirty="0">
                <a:solidFill>
                  <a:schemeClr val="tx1">
                    <a:lumMod val="100000"/>
                  </a:schemeClr>
                </a:solidFill>
                <a:latin typeface="Courier New" panose="02070309020205020404" pitchFamily="49" charset="0"/>
              </a:rPr>
              <a:t> </a:t>
            </a:r>
            <a:r>
              <a:rPr lang="en-GB" altLang="nl-NL" sz="1800" dirty="0">
                <a:solidFill>
                  <a:schemeClr val="tx1">
                    <a:lumMod val="100000"/>
                  </a:schemeClr>
                </a:solidFill>
              </a:rPr>
              <a:t>is particularly interesting! </a:t>
            </a:r>
            <a:r>
              <a:rPr lang="en-GB" altLang="nl-NL" sz="1800" i="1" dirty="0">
                <a:solidFill>
                  <a:schemeClr val="tx1">
                    <a:lumMod val="100000"/>
                  </a:schemeClr>
                </a:solidFill>
              </a:rPr>
              <a:t>Why?</a:t>
            </a:r>
            <a:endParaRPr lang="en-US" altLang="nl-NL" sz="1800" i="1" dirty="0"/>
          </a:p>
        </p:txBody>
      </p:sp>
      <p:sp>
        <p:nvSpPr>
          <p:cNvPr id="54276" name="Text Box 9" descr=" 43012">
            <a:extLst>
              <a:ext uri="{FF2B5EF4-FFF2-40B4-BE49-F238E27FC236}">
                <a16:creationId xmlns:a16="http://schemas.microsoft.com/office/drawing/2014/main" id="{703E2D7A-AC73-B1F0-7F51-F4E18A5FBA79}"/>
              </a:ext>
            </a:extLst>
          </p:cNvPr>
          <p:cNvSpPr txBox="1">
            <a:spLocks noChangeArrowheads="1"/>
          </p:cNvSpPr>
          <p:nvPr/>
        </p:nvSpPr>
        <p:spPr bwMode="auto">
          <a:xfrm>
            <a:off x="1042988" y="1139825"/>
            <a:ext cx="6913562" cy="2863850"/>
          </a:xfrm>
          <a:prstGeom prst="rect">
            <a:avLst/>
          </a:prstGeom>
          <a:noFill/>
          <a:ln w="936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void </a:t>
            </a:r>
            <a:r>
              <a:rPr lang="en-GB" altLang="nl-NL" sz="1800" b="1">
                <a:solidFill>
                  <a:schemeClr val="tx1"/>
                </a:solidFill>
                <a:latin typeface="Courier New" panose="02070309020205020404" pitchFamily="49" charset="0"/>
                <a:cs typeface="Arial" panose="020B0604020202020204" pitchFamily="34" charset="0"/>
              </a:rPr>
              <a:t>f</a:t>
            </a:r>
            <a:r>
              <a:rPr lang="en-GB" altLang="nl-NL" sz="1800" b="1">
                <a:latin typeface="Courier New" panose="02070309020205020404" pitchFamily="49" charset="0"/>
                <a:cs typeface="Arial" panose="020B0604020202020204" pitchFamily="34" charset="0"/>
              </a:rPr>
              <a:t>(int </a:t>
            </a:r>
            <a:r>
              <a:rPr lang="en-GB" altLang="nl-NL" sz="1800" b="1">
                <a:solidFill>
                  <a:srgbClr val="9933FF"/>
                </a:solidFill>
                <a:latin typeface="Courier New" panose="02070309020205020404" pitchFamily="49" charset="0"/>
                <a:cs typeface="Arial" panose="020B0604020202020204" pitchFamily="34" charset="0"/>
              </a:rPr>
              <a:t>x</a:t>
            </a:r>
            <a:r>
              <a:rPr lang="en-GB" altLang="nl-NL" sz="1800" b="1">
                <a:latin typeface="Courier New" panose="02070309020205020404" pitchFamily="49" charset="0"/>
                <a:cs typeface="Arial" panose="020B0604020202020204" pitchFamily="34" charset="0"/>
              </a:rPr>
              <a: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void(*</a:t>
            </a:r>
            <a:r>
              <a:rPr lang="en-GB" altLang="nl-NL" sz="1800" b="1">
                <a:solidFill>
                  <a:srgbClr val="9933FF"/>
                </a:solidFill>
                <a:latin typeface="Courier New" panose="02070309020205020404" pitchFamily="49" charset="0"/>
                <a:cs typeface="Arial" panose="020B0604020202020204" pitchFamily="34" charset="0"/>
              </a:rPr>
              <a:t>error_handler</a:t>
            </a:r>
            <a:r>
              <a:rPr lang="en-GB" altLang="nl-NL" sz="1800" b="1">
                <a:latin typeface="Courier New" panose="02070309020205020404" pitchFamily="49" charset="0"/>
                <a:cs typeface="Arial" panose="020B0604020202020204" pitchFamily="34" charset="0"/>
              </a:rPr>
              <a:t>)(int),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bool </a:t>
            </a:r>
            <a:r>
              <a:rPr lang="en-GB" altLang="nl-NL" sz="1800" b="1">
                <a:solidFill>
                  <a:srgbClr val="9933FF"/>
                </a:solidFill>
                <a:latin typeface="Courier New" panose="02070309020205020404" pitchFamily="49" charset="0"/>
                <a:cs typeface="Arial" panose="020B0604020202020204" pitchFamily="34" charset="0"/>
              </a:rPr>
              <a:t>b</a:t>
            </a:r>
            <a:r>
              <a:rPr lang="en-GB" altLang="nl-NL" sz="1800" b="1">
                <a:latin typeface="Courier New" panose="02070309020205020404" pitchFamily="49" charset="0"/>
                <a:cs typeface="Arial" panose="020B0604020202020204" pitchFamily="34" charset="0"/>
              </a:rPr>
              <a: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int  </a:t>
            </a:r>
            <a:r>
              <a:rPr lang="en-GB" altLang="nl-NL" sz="1800" b="1">
                <a:solidFill>
                  <a:srgbClr val="008000"/>
                </a:solidFill>
                <a:latin typeface="Courier New" panose="02070309020205020404" pitchFamily="49" charset="0"/>
                <a:cs typeface="Arial" panose="020B0604020202020204" pitchFamily="34" charset="0"/>
              </a:rPr>
              <a:t>diskquota </a:t>
            </a:r>
            <a:r>
              <a:rPr lang="en-GB" altLang="nl-NL" sz="1800" b="1">
                <a:solidFill>
                  <a:schemeClr val="tx1"/>
                </a:solidFill>
                <a:latin typeface="Courier New" panose="02070309020205020404" pitchFamily="49" charset="0"/>
                <a:cs typeface="Arial" panose="020B0604020202020204" pitchFamily="34" charset="0"/>
              </a:rPr>
              <a:t>= 200;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bool </a:t>
            </a:r>
            <a:r>
              <a:rPr lang="en-GB" altLang="nl-NL" sz="1800" b="1">
                <a:solidFill>
                  <a:srgbClr val="008000"/>
                </a:solidFill>
                <a:latin typeface="Courier New" panose="02070309020205020404" pitchFamily="49" charset="0"/>
                <a:cs typeface="Arial" panose="020B0604020202020204" pitchFamily="34" charset="0"/>
              </a:rPr>
              <a:t>is_super_user </a:t>
            </a:r>
            <a:r>
              <a:rPr lang="en-GB" altLang="nl-NL" sz="1800" b="1">
                <a:solidFill>
                  <a:schemeClr val="tx1"/>
                </a:solidFill>
                <a:latin typeface="Courier New" panose="02070309020205020404" pitchFamily="49" charset="0"/>
                <a:cs typeface="Arial" panose="020B0604020202020204" pitchFamily="34" charset="0"/>
              </a:rPr>
              <a:t>= false;</a:t>
            </a:r>
          </a:p>
          <a:p>
            <a:pPr>
              <a:lnSpc>
                <a:spcPct val="100000"/>
              </a:lnSpc>
              <a:spcBef>
                <a:spcPct val="0"/>
              </a:spcBef>
              <a:buFont typeface="Times New Roman" panose="02020603050405020304" pitchFamily="18" charset="0"/>
              <a:buNone/>
            </a:pPr>
            <a:r>
              <a:rPr lang="nl-NL" altLang="nl-NL" sz="1800" b="1">
                <a:latin typeface="Courier New" panose="02070309020205020404" pitchFamily="49" charset="0"/>
                <a:cs typeface="Arial" panose="020B0604020202020204" pitchFamily="34" charset="0"/>
              </a:rPr>
              <a:t>  char* </a:t>
            </a:r>
            <a:r>
              <a:rPr lang="nl-NL" altLang="nl-NL" sz="1800" b="1">
                <a:solidFill>
                  <a:srgbClr val="008000"/>
                </a:solidFill>
                <a:latin typeface="Courier New" panose="02070309020205020404" pitchFamily="49" charset="0"/>
                <a:cs typeface="Arial" panose="020B0604020202020204" pitchFamily="34" charset="0"/>
              </a:rPr>
              <a:t>filename</a:t>
            </a:r>
            <a:r>
              <a:rPr lang="nl-NL" altLang="nl-NL" sz="1800" b="1">
                <a:latin typeface="Courier New" panose="02070309020205020404" pitchFamily="49" charset="0"/>
                <a:cs typeface="Arial" panose="020B0604020202020204" pitchFamily="34" charset="0"/>
              </a:rPr>
              <a:t> = "/tmp/scratchpad";</a:t>
            </a:r>
            <a:r>
              <a:rPr lang="en-GB" altLang="nl-NL" sz="1800" b="1">
                <a:latin typeface="Courier New" panose="02070309020205020404" pitchFamily="49" charset="0"/>
                <a:cs typeface="Arial" panose="020B0604020202020204" pitchFamily="34" charset="0"/>
              </a:rPr>
              <a: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char[8] </a:t>
            </a:r>
            <a:r>
              <a:rPr lang="en-GB" altLang="nl-NL" sz="1800" b="1">
                <a:solidFill>
                  <a:srgbClr val="008000"/>
                </a:solidFill>
                <a:latin typeface="Courier New" panose="02070309020205020404" pitchFamily="49" charset="0"/>
                <a:cs typeface="Arial" panose="020B0604020202020204" pitchFamily="34" charset="0"/>
              </a:rPr>
              <a:t>username</a:t>
            </a:r>
            <a:r>
              <a:rPr lang="en-GB" altLang="nl-NL" sz="1800"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US" altLang="nl-NL" sz="1800" b="1">
                <a:latin typeface="Courier New" panose="02070309020205020404" pitchFamily="49" charset="0"/>
                <a:cs typeface="Arial" panose="020B0604020202020204" pitchFamily="34" charset="0"/>
              </a:rPr>
              <a:t>  int </a:t>
            </a:r>
            <a:r>
              <a:rPr lang="en-US" altLang="nl-NL" sz="1800" b="1">
                <a:solidFill>
                  <a:srgbClr val="008000"/>
                </a:solidFill>
                <a:latin typeface="Courier New" panose="02070309020205020404" pitchFamily="49" charset="0"/>
                <a:cs typeface="Arial" panose="020B0604020202020204" pitchFamily="34" charset="0"/>
              </a:rPr>
              <a:t>j</a:t>
            </a:r>
            <a:r>
              <a:rPr lang="en-US" altLang="nl-NL" sz="1800" b="1">
                <a:latin typeface="Courier New" panose="02070309020205020404" pitchFamily="49" charset="0"/>
                <a:cs typeface="Arial" panose="020B0604020202020204" pitchFamily="34" charset="0"/>
              </a:rPr>
              <a:t> = 12; </a:t>
            </a:r>
          </a:p>
          <a:p>
            <a:pPr>
              <a:lnSpc>
                <a:spcPct val="100000"/>
              </a:lnSpc>
              <a:spcBef>
                <a:spcPct val="0"/>
              </a:spcBef>
              <a:buFont typeface="Times New Roman" panose="02020603050405020304" pitchFamily="18" charset="0"/>
              <a:buNone/>
            </a:pPr>
            <a:r>
              <a:rPr lang="en-US" altLang="nl-NL" sz="1800" b="1">
                <a:latin typeface="Courier New" panose="02070309020205020404" pitchFamily="49" charset="0"/>
                <a:cs typeface="Arial" panose="020B0604020202020204" pitchFamily="34" charset="0"/>
              </a:rPr>
              <a:t>  ...</a:t>
            </a:r>
            <a:endParaRPr lang="en-GB" altLang="nl-NL" sz="1800" b="1">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a:t>
            </a:r>
          </a:p>
        </p:txBody>
      </p:sp>
      <p:sp>
        <p:nvSpPr>
          <p:cNvPr id="60422" name="Tekstvak 1">
            <a:extLst>
              <a:ext uri="{FF2B5EF4-FFF2-40B4-BE49-F238E27FC236}">
                <a16:creationId xmlns:a16="http://schemas.microsoft.com/office/drawing/2014/main" id="{6480E020-49A7-118C-77DF-26A0FFD3BDD3}"/>
              </a:ext>
            </a:extLst>
          </p:cNvPr>
          <p:cNvSpPr txBox="1">
            <a:spLocks noChangeArrowheads="1"/>
          </p:cNvSpPr>
          <p:nvPr/>
        </p:nvSpPr>
        <p:spPr bwMode="auto">
          <a:xfrm>
            <a:off x="6596063" y="989013"/>
            <a:ext cx="196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800">
                <a:solidFill>
                  <a:schemeClr val="accent2"/>
                </a:solidFill>
                <a:latin typeface="Arial Rounded MT Bold" panose="020F0704030504030204" pitchFamily="34" charset="0"/>
              </a:rPr>
              <a:t>function pointer</a:t>
            </a:r>
          </a:p>
        </p:txBody>
      </p:sp>
      <p:cxnSp>
        <p:nvCxnSpPr>
          <p:cNvPr id="5" name="Rechte verbindingslijn met pijl 4">
            <a:extLst>
              <a:ext uri="{FF2B5EF4-FFF2-40B4-BE49-F238E27FC236}">
                <a16:creationId xmlns:a16="http://schemas.microsoft.com/office/drawing/2014/main" id="{ABA42F79-77F6-20EC-6D52-DD9C4905B49E}"/>
              </a:ext>
            </a:extLst>
          </p:cNvPr>
          <p:cNvCxnSpPr/>
          <p:nvPr/>
        </p:nvCxnSpPr>
        <p:spPr bwMode="auto">
          <a:xfrm flipH="1">
            <a:off x="5580063" y="1216025"/>
            <a:ext cx="1039812" cy="341313"/>
          </a:xfrm>
          <a:prstGeom prst="straightConnector1">
            <a:avLst/>
          </a:prstGeom>
          <a:solidFill>
            <a:srgbClr val="00B8FF"/>
          </a:solidFill>
          <a:ln w="19050" cap="flat" cmpd="sng" algn="ctr">
            <a:solidFill>
              <a:schemeClr val="accent6"/>
            </a:solidFill>
            <a:prstDash val="solid"/>
            <a:round/>
            <a:headEnd type="none" w="med" len="med"/>
            <a:tailEnd type="triangle"/>
          </a:ln>
          <a:effectLst/>
        </p:spPr>
      </p:cxnSp>
      <p:sp>
        <p:nvSpPr>
          <p:cNvPr id="54279" name="Slide Number Placeholder 1">
            <a:extLst>
              <a:ext uri="{FF2B5EF4-FFF2-40B4-BE49-F238E27FC236}">
                <a16:creationId xmlns:a16="http://schemas.microsoft.com/office/drawing/2014/main" id="{BF98690B-1190-461A-A229-B57E4AE7735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CD8258D-1FC1-429B-A5B2-392537D92BA1}" type="slidenum">
              <a:rPr lang="en-GB" altLang="nl-NL" smtClean="0"/>
              <a:pPr/>
              <a:t>31</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descr=" 44034">
            <a:extLst>
              <a:ext uri="{FF2B5EF4-FFF2-40B4-BE49-F238E27FC236}">
                <a16:creationId xmlns:a16="http://schemas.microsoft.com/office/drawing/2014/main" id="{6E1AFEE3-5A83-AAE1-6108-E07388E2CF2D}"/>
              </a:ext>
            </a:extLst>
          </p:cNvPr>
          <p:cNvSpPr>
            <a:spLocks noGrp="1" noChangeArrowheads="1"/>
          </p:cNvSpPr>
          <p:nvPr>
            <p:ph type="title"/>
          </p:nvPr>
        </p:nvSpPr>
        <p:spPr/>
        <p:txBody>
          <a:bodyPr/>
          <a:lstStyle/>
          <a:p>
            <a:r>
              <a:rPr lang="en-US" altLang="nl-NL" sz="2400"/>
              <a:t>What  to attack? Corrupting data on the </a:t>
            </a:r>
            <a:r>
              <a:rPr lang="en-US" altLang="nl-NL" sz="2400" i="1" u="sng"/>
              <a:t>heap</a:t>
            </a:r>
            <a:endParaRPr lang="en-GB" altLang="nl-NL" sz="2400" i="1" u="sng"/>
          </a:p>
        </p:txBody>
      </p:sp>
      <p:sp>
        <p:nvSpPr>
          <p:cNvPr id="55299" name="Text Box 9" descr=" 44035">
            <a:extLst>
              <a:ext uri="{FF2B5EF4-FFF2-40B4-BE49-F238E27FC236}">
                <a16:creationId xmlns:a16="http://schemas.microsoft.com/office/drawing/2014/main" id="{AE7489EB-59C1-B8B4-8CE2-6A4B9C77DA0B}"/>
              </a:ext>
            </a:extLst>
          </p:cNvPr>
          <p:cNvSpPr txBox="1">
            <a:spLocks noChangeArrowheads="1"/>
          </p:cNvSpPr>
          <p:nvPr/>
        </p:nvSpPr>
        <p:spPr bwMode="auto">
          <a:xfrm>
            <a:off x="900113" y="1341438"/>
            <a:ext cx="671512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struct BankAccount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int  </a:t>
            </a:r>
            <a:r>
              <a:rPr lang="en-GB" altLang="nl-NL" sz="1800" b="1">
                <a:solidFill>
                  <a:srgbClr val="008000"/>
                </a:solidFill>
                <a:latin typeface="Courier New" panose="02070309020205020404" pitchFamily="49" charset="0"/>
                <a:cs typeface="Arial" panose="020B0604020202020204" pitchFamily="34" charset="0"/>
              </a:rPr>
              <a:t>number</a:t>
            </a:r>
            <a:r>
              <a:rPr lang="en-GB" altLang="nl-NL" sz="1800" b="1">
                <a:latin typeface="Courier New" panose="02070309020205020404" pitchFamily="49" charset="0"/>
                <a:cs typeface="Arial" panose="020B0604020202020204" pitchFamily="34" charset="0"/>
              </a:rPr>
              <a:t>; </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char </a:t>
            </a:r>
            <a:r>
              <a:rPr lang="en-GB" altLang="nl-NL" sz="1800" b="1">
                <a:solidFill>
                  <a:srgbClr val="008000"/>
                </a:solidFill>
                <a:latin typeface="Courier New" panose="02070309020205020404" pitchFamily="49" charset="0"/>
                <a:cs typeface="Arial" panose="020B0604020202020204" pitchFamily="34" charset="0"/>
              </a:rPr>
              <a:t>username[20]</a:t>
            </a:r>
            <a:r>
              <a:rPr lang="en-GB" altLang="nl-NL" sz="1800"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  int  </a:t>
            </a:r>
            <a:r>
              <a:rPr lang="en-GB" altLang="nl-NL" sz="1800" b="1">
                <a:solidFill>
                  <a:srgbClr val="008000"/>
                </a:solidFill>
                <a:latin typeface="Courier New" panose="02070309020205020404" pitchFamily="49" charset="0"/>
                <a:cs typeface="Arial" panose="020B0604020202020204" pitchFamily="34" charset="0"/>
              </a:rPr>
              <a:t>balance</a:t>
            </a:r>
            <a:r>
              <a:rPr lang="en-GB" altLang="nl-NL" sz="1800" b="1">
                <a:latin typeface="Courier New" panose="02070309020205020404" pitchFamily="49" charset="0"/>
                <a:cs typeface="Arial" panose="020B0604020202020204" pitchFamily="34" charset="0"/>
              </a:rPr>
              <a:t>;</a:t>
            </a:r>
            <a:endParaRPr lang="en-GB" altLang="nl-NL" sz="1800" b="1">
              <a:solidFill>
                <a:srgbClr val="008000"/>
              </a:solidFill>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a:t>
            </a:r>
          </a:p>
          <a:p>
            <a:pPr>
              <a:lnSpc>
                <a:spcPct val="100000"/>
              </a:lnSpc>
              <a:spcBef>
                <a:spcPct val="0"/>
              </a:spcBef>
              <a:buFont typeface="Times New Roman" panose="02020603050405020304" pitchFamily="18" charset="0"/>
              <a:buNone/>
            </a:pPr>
            <a:endParaRPr lang="nl-NL" altLang="nl-NL" b="1">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endParaRPr lang="nl-NL" altLang="nl-NL" b="1">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endParaRPr lang="nl-NL" altLang="nl-NL" b="1">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endParaRPr lang="nl-NL" altLang="nl-NL" b="1">
              <a:latin typeface="Courier New" panose="02070309020205020404" pitchFamily="49" charset="0"/>
              <a:cs typeface="Arial" panose="020B0604020202020204" pitchFamily="34" charset="0"/>
            </a:endParaRPr>
          </a:p>
          <a:p>
            <a:pPr>
              <a:lnSpc>
                <a:spcPct val="100000"/>
              </a:lnSpc>
              <a:spcBef>
                <a:spcPct val="0"/>
              </a:spcBef>
              <a:buFont typeface="Times New Roman" panose="02020603050405020304" pitchFamily="18" charset="0"/>
              <a:buNone/>
            </a:pPr>
            <a:endParaRPr lang="nl-NL" altLang="nl-NL" b="1">
              <a:latin typeface="Courier New" panose="02070309020205020404" pitchFamily="49" charset="0"/>
              <a:cs typeface="Arial" panose="020B0604020202020204" pitchFamily="34" charset="0"/>
            </a:endParaRPr>
          </a:p>
        </p:txBody>
      </p:sp>
      <p:sp>
        <p:nvSpPr>
          <p:cNvPr id="5" name="TextBox 4" descr=" 5">
            <a:extLst>
              <a:ext uri="{FF2B5EF4-FFF2-40B4-BE49-F238E27FC236}">
                <a16:creationId xmlns:a16="http://schemas.microsoft.com/office/drawing/2014/main" id="{19484A69-E5D0-CA63-9E35-9B2C2218F336}"/>
              </a:ext>
            </a:extLst>
          </p:cNvPr>
          <p:cNvSpPr txBox="1">
            <a:spLocks noChangeArrowheads="1"/>
          </p:cNvSpPr>
          <p:nvPr/>
        </p:nvSpPr>
        <p:spPr bwMode="auto">
          <a:xfrm>
            <a:off x="827088" y="3398838"/>
            <a:ext cx="7624762" cy="2236787"/>
          </a:xfrm>
          <a:prstGeom prst="rect">
            <a:avLst/>
          </a:prstGeom>
          <a:noFill/>
          <a:ln>
            <a:noFill/>
          </a:ln>
        </p:spPr>
        <p:txBody>
          <a:bodyPr>
            <a:spAutoFit/>
          </a:bodyPr>
          <a:lstStyle/>
          <a:p>
            <a:pPr eaLnBrk="1" hangingPunct="1">
              <a:lnSpc>
                <a:spcPct val="86000"/>
              </a:lnSpc>
              <a:buClr>
                <a:srgbClr val="000000"/>
              </a:buClr>
              <a:buSzPct val="100000"/>
              <a:buFont typeface="Times New Roman" panose="02020603050405020304" pitchFamily="18" charset="0"/>
              <a:buNone/>
              <a:defRPr/>
            </a:pPr>
            <a:r>
              <a:rPr lang="en-US" altLang="en-US" sz="1800" dirty="0">
                <a:solidFill>
                  <a:schemeClr val="tx1"/>
                </a:solidFill>
                <a:latin typeface="Arial Rounded MT Bold" panose="020F0704030504030204" pitchFamily="34" charset="0"/>
                <a:cs typeface="Arial" panose="020B0604020202020204" pitchFamily="34" charset="0"/>
              </a:rPr>
              <a:t>Suppose attacker can overflow </a:t>
            </a:r>
            <a:r>
              <a:rPr lang="en-GB" altLang="en-US" sz="1800" b="1" dirty="0">
                <a:solidFill>
                  <a:srgbClr val="008000"/>
                </a:solidFill>
                <a:latin typeface="Courier New" panose="02070309020205020404" pitchFamily="49" charset="0"/>
                <a:cs typeface="Arial" panose="020B0604020202020204" pitchFamily="34" charset="0"/>
              </a:rPr>
              <a:t>username</a:t>
            </a:r>
            <a:endParaRPr lang="en-GB" altLang="en-US" sz="1800" b="1" dirty="0">
              <a:solidFill>
                <a:srgbClr val="00B050"/>
              </a:solidFill>
              <a:latin typeface="Courier New" panose="02070309020205020404" pitchFamily="49" charset="0"/>
              <a:cs typeface="Arial" panose="020B0604020202020204" pitchFamily="34" charset="0"/>
            </a:endParaRPr>
          </a:p>
          <a:p>
            <a:pPr eaLnBrk="1" hangingPunct="1">
              <a:lnSpc>
                <a:spcPct val="86000"/>
              </a:lnSpc>
              <a:buClr>
                <a:srgbClr val="000000"/>
              </a:buClr>
              <a:buSzPct val="100000"/>
              <a:buFont typeface="Times New Roman" panose="02020603050405020304" pitchFamily="18" charset="0"/>
              <a:buNone/>
              <a:defRPr/>
            </a:pPr>
            <a:endParaRPr lang="en-GB" altLang="en-US" sz="1800" b="1" dirty="0">
              <a:solidFill>
                <a:srgbClr val="00B050"/>
              </a:solidFill>
              <a:latin typeface="Arial Rounded MT Bold" panose="020F0704030504030204" pitchFamily="34" charset="0"/>
              <a:cs typeface="Arial" panose="020B0604020202020204" pitchFamily="34" charset="0"/>
            </a:endParaRPr>
          </a:p>
          <a:p>
            <a:pPr eaLnBrk="1" hangingPunct="1">
              <a:lnSpc>
                <a:spcPct val="86000"/>
              </a:lnSpc>
              <a:buClr>
                <a:srgbClr val="000000"/>
              </a:buClr>
              <a:buSzPct val="100000"/>
              <a:defRPr/>
            </a:pPr>
            <a:r>
              <a:rPr lang="en-US" altLang="en-US" sz="1800" dirty="0">
                <a:solidFill>
                  <a:schemeClr val="tx1">
                    <a:lumMod val="100000"/>
                  </a:schemeClr>
                </a:solidFill>
                <a:latin typeface="Arial Rounded MT Bold" panose="020F0704030504030204" pitchFamily="34" charset="0"/>
                <a:cs typeface="Arial" panose="020B0604020202020204" pitchFamily="34" charset="0"/>
              </a:rPr>
              <a:t>This can corrupt other fields in the </a:t>
            </a:r>
            <a:r>
              <a:rPr lang="en-US" altLang="en-US" sz="1800" dirty="0" err="1">
                <a:solidFill>
                  <a:schemeClr val="tx1">
                    <a:lumMod val="100000"/>
                  </a:schemeClr>
                </a:solidFill>
                <a:latin typeface="Arial Rounded MT Bold" panose="020F0704030504030204" pitchFamily="34" charset="0"/>
                <a:cs typeface="Arial" panose="020B0604020202020204" pitchFamily="34" charset="0"/>
              </a:rPr>
              <a:t>struct</a:t>
            </a:r>
            <a:endParaRPr lang="en-US" altLang="en-US" sz="1800" dirty="0">
              <a:solidFill>
                <a:schemeClr val="tx1">
                  <a:lumMod val="100000"/>
                </a:schemeClr>
              </a:solidFill>
              <a:latin typeface="Arial Rounded MT Bold" panose="020F0704030504030204" pitchFamily="34" charset="0"/>
              <a:cs typeface="Arial" panose="020B0604020202020204" pitchFamily="34" charset="0"/>
            </a:endParaRPr>
          </a:p>
          <a:p>
            <a:pPr eaLnBrk="1" hangingPunct="1">
              <a:lnSpc>
                <a:spcPct val="86000"/>
              </a:lnSpc>
              <a:buClr>
                <a:srgbClr val="000000"/>
              </a:buClr>
              <a:buSzPct val="100000"/>
              <a:defRPr/>
            </a:pPr>
            <a:endParaRPr lang="en-US" altLang="en-US" sz="1800" b="1" dirty="0">
              <a:solidFill>
                <a:schemeClr val="tx1">
                  <a:lumMod val="100000"/>
                </a:schemeClr>
              </a:solidFill>
              <a:latin typeface="Arial Rounded MT Bold" panose="020F0704030504030204" pitchFamily="34" charset="0"/>
              <a:cs typeface="Courier New" panose="02070309020205020404" pitchFamily="49" charset="0"/>
            </a:endParaRPr>
          </a:p>
          <a:p>
            <a:pPr marL="285750" indent="-285750" eaLnBrk="1" hangingPunct="1">
              <a:lnSpc>
                <a:spcPct val="86000"/>
              </a:lnSpc>
              <a:buClr>
                <a:srgbClr val="000000"/>
              </a:buClr>
              <a:buSzPct val="100000"/>
              <a:buFont typeface="Arial" panose="020B0604020202020204" pitchFamily="34" charset="0"/>
              <a:buChar char="•"/>
              <a:defRPr/>
            </a:pPr>
            <a:r>
              <a:rPr lang="en-US" altLang="en-US" sz="1800" dirty="0">
                <a:solidFill>
                  <a:schemeClr val="tx1">
                    <a:lumMod val="100000"/>
                  </a:schemeClr>
                </a:solidFill>
                <a:latin typeface="Arial Rounded MT Bold" panose="020F0704030504030204" pitchFamily="34" charset="0"/>
                <a:cs typeface="Arial" panose="020B0604020202020204" pitchFamily="34" charset="0"/>
              </a:rPr>
              <a:t>Which fields depends on the order of the fields in memory. </a:t>
            </a:r>
          </a:p>
          <a:p>
            <a:pPr eaLnBrk="1" hangingPunct="1">
              <a:lnSpc>
                <a:spcPct val="86000"/>
              </a:lnSpc>
              <a:buClr>
                <a:srgbClr val="000000"/>
              </a:buClr>
              <a:buSzPct val="100000"/>
              <a:defRPr/>
            </a:pPr>
            <a:r>
              <a:rPr lang="en-US" altLang="en-US" sz="1800" dirty="0">
                <a:solidFill>
                  <a:schemeClr val="tx1">
                    <a:lumMod val="100000"/>
                  </a:schemeClr>
                </a:solidFill>
                <a:latin typeface="Arial Rounded MT Bold" panose="020F0704030504030204" pitchFamily="34" charset="0"/>
                <a:cs typeface="Arial" panose="020B0604020202020204" pitchFamily="34" charset="0"/>
              </a:rPr>
              <a:t>     </a:t>
            </a:r>
          </a:p>
          <a:p>
            <a:pPr eaLnBrk="1" hangingPunct="1">
              <a:lnSpc>
                <a:spcPct val="86000"/>
              </a:lnSpc>
              <a:buClr>
                <a:srgbClr val="000000"/>
              </a:buClr>
              <a:buSzPct val="100000"/>
              <a:defRPr/>
            </a:pPr>
            <a:r>
              <a:rPr lang="en-US" altLang="en-US" sz="1800" dirty="0">
                <a:solidFill>
                  <a:schemeClr val="tx1">
                    <a:lumMod val="100000"/>
                  </a:schemeClr>
                </a:solidFill>
                <a:latin typeface="Arial Rounded MT Bold" panose="020F0704030504030204" pitchFamily="34" charset="0"/>
                <a:cs typeface="Arial" panose="020B0604020202020204" pitchFamily="34" charset="0"/>
              </a:rPr>
              <a:t>     The compiler is free to choose this.</a:t>
            </a:r>
            <a:endParaRPr lang="en-US" altLang="en-US" sz="1800" b="1" dirty="0">
              <a:solidFill>
                <a:schemeClr val="tx1">
                  <a:lumMod val="100000"/>
                </a:schemeClr>
              </a:solidFill>
              <a:latin typeface="Arial Rounded MT Bold" panose="020F0704030504030204" pitchFamily="34" charset="0"/>
              <a:cs typeface="Courier New" panose="02070309020205020404" pitchFamily="49" charset="0"/>
            </a:endParaRPr>
          </a:p>
          <a:p>
            <a:pPr eaLnBrk="1" hangingPunct="1">
              <a:lnSpc>
                <a:spcPct val="86000"/>
              </a:lnSpc>
              <a:buClr>
                <a:srgbClr val="000000"/>
              </a:buClr>
              <a:buSzPct val="100000"/>
              <a:buFont typeface="Times New Roman" panose="02020603050405020304" pitchFamily="18" charset="0"/>
              <a:buNone/>
              <a:defRPr/>
            </a:pPr>
            <a:endParaRPr lang="en-US" altLang="en-US" sz="1800" b="1" dirty="0">
              <a:solidFill>
                <a:schemeClr val="tx1"/>
              </a:solidFill>
              <a:latin typeface="Courier New" panose="02070309020205020404" pitchFamily="49" charset="0"/>
              <a:cs typeface="Courier New" panose="02070309020205020404" pitchFamily="49" charset="0"/>
            </a:endParaRPr>
          </a:p>
          <a:p>
            <a:pPr eaLnBrk="1" hangingPunct="1">
              <a:lnSpc>
                <a:spcPct val="86000"/>
              </a:lnSpc>
              <a:buClr>
                <a:srgbClr val="000000"/>
              </a:buClr>
              <a:buSzPct val="100000"/>
              <a:buFont typeface="Times New Roman" panose="02020603050405020304" pitchFamily="18" charset="0"/>
              <a:buNone/>
              <a:defRPr/>
            </a:pPr>
            <a:endParaRPr lang="en-US" altLang="en-US" sz="1800" dirty="0">
              <a:solidFill>
                <a:schemeClr val="tx1"/>
              </a:solidFill>
              <a:latin typeface="Arial Rounded MT Bold" panose="020F0704030504030204" pitchFamily="34" charset="0"/>
              <a:cs typeface="Arial" panose="020B0604020202020204" pitchFamily="34" charset="0"/>
            </a:endParaRPr>
          </a:p>
        </p:txBody>
      </p:sp>
      <p:sp>
        <p:nvSpPr>
          <p:cNvPr id="55301" name="Slide Number Placeholder 1">
            <a:extLst>
              <a:ext uri="{FF2B5EF4-FFF2-40B4-BE49-F238E27FC236}">
                <a16:creationId xmlns:a16="http://schemas.microsoft.com/office/drawing/2014/main" id="{E66AA1BA-FAE8-5EB3-0D18-CC7C04A9FEF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DF3AD13-2BEB-4AE1-8258-BF82ADB1F26E}" type="slidenum">
              <a:rPr lang="en-GB" altLang="nl-NL" smtClean="0"/>
              <a:pPr/>
              <a:t>32</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descr=" 44034">
            <a:extLst>
              <a:ext uri="{FF2B5EF4-FFF2-40B4-BE49-F238E27FC236}">
                <a16:creationId xmlns:a16="http://schemas.microsoft.com/office/drawing/2014/main" id="{308A445A-20E0-CE7F-C80B-4FE842437796}"/>
              </a:ext>
            </a:extLst>
          </p:cNvPr>
          <p:cNvSpPr>
            <a:spLocks noGrp="1" noChangeArrowheads="1"/>
          </p:cNvSpPr>
          <p:nvPr>
            <p:ph type="title"/>
          </p:nvPr>
        </p:nvSpPr>
        <p:spPr/>
        <p:txBody>
          <a:bodyPr/>
          <a:lstStyle/>
          <a:p>
            <a:r>
              <a:rPr lang="en-US" altLang="nl-NL" sz="2400"/>
              <a:t>What  to attack? Corrupting </a:t>
            </a:r>
            <a:r>
              <a:rPr lang="en-US" altLang="nl-NL" sz="2400" i="1" u="sng"/>
              <a:t>vtables on the heap</a:t>
            </a:r>
            <a:endParaRPr lang="en-GB" altLang="nl-NL" sz="2400" i="1" u="sng"/>
          </a:p>
        </p:txBody>
      </p:sp>
      <p:sp>
        <p:nvSpPr>
          <p:cNvPr id="2" name="Tijdelijke aanduiding voor inhoud 1">
            <a:extLst>
              <a:ext uri="{FF2B5EF4-FFF2-40B4-BE49-F238E27FC236}">
                <a16:creationId xmlns:a16="http://schemas.microsoft.com/office/drawing/2014/main" id="{323AE704-9FA7-2F6A-DCAF-29B5DEA3CF6A}"/>
              </a:ext>
            </a:extLst>
          </p:cNvPr>
          <p:cNvSpPr>
            <a:spLocks noGrp="1"/>
          </p:cNvSpPr>
          <p:nvPr>
            <p:ph idx="1"/>
          </p:nvPr>
        </p:nvSpPr>
        <p:spPr>
          <a:xfrm>
            <a:off x="714375" y="1044575"/>
            <a:ext cx="8105775" cy="4999038"/>
          </a:xfrm>
        </p:spPr>
        <p:txBody>
          <a:bodyPr/>
          <a:lstStyle/>
          <a:p>
            <a:pPr eaLnBrk="1" hangingPunct="1">
              <a:lnSpc>
                <a:spcPct val="86000"/>
              </a:lnSpc>
              <a:buFont typeface="Times New Roman" panose="02020603050405020304" pitchFamily="18" charset="0"/>
              <a:buNone/>
              <a:defRPr/>
            </a:pPr>
            <a:r>
              <a:rPr lang="en-US" altLang="en-US" sz="1800" dirty="0">
                <a:solidFill>
                  <a:schemeClr val="tx1"/>
                </a:solidFill>
                <a:cs typeface="Arial" panose="020B0604020202020204" pitchFamily="34" charset="0"/>
              </a:rPr>
              <a:t>C++ code uses </a:t>
            </a:r>
            <a:r>
              <a:rPr lang="en-US" altLang="en-US" sz="1800" dirty="0">
                <a:solidFill>
                  <a:schemeClr val="accent2"/>
                </a:solidFill>
                <a:cs typeface="Arial" panose="020B0604020202020204" pitchFamily="34" charset="0"/>
              </a:rPr>
              <a:t>late binding </a:t>
            </a:r>
            <a:r>
              <a:rPr lang="en-US" altLang="en-US" sz="1800" dirty="0">
                <a:solidFill>
                  <a:schemeClr val="tx1"/>
                </a:solidFill>
                <a:cs typeface="Arial" panose="020B0604020202020204" pitchFamily="34" charset="0"/>
              </a:rPr>
              <a:t>to resolve (so-called virtual) </a:t>
            </a:r>
            <a:r>
              <a:rPr lang="en-US" altLang="en-US" sz="1800" dirty="0">
                <a:solidFill>
                  <a:schemeClr val="accent2"/>
                </a:solidFill>
                <a:cs typeface="Arial" panose="020B0604020202020204" pitchFamily="34" charset="0"/>
              </a:rPr>
              <a:t>method calls</a:t>
            </a:r>
          </a:p>
          <a:p>
            <a:pPr eaLnBrk="1" hangingPunct="1">
              <a:lnSpc>
                <a:spcPct val="86000"/>
              </a:lnSpc>
              <a:buFont typeface="Times New Roman" panose="02020603050405020304" pitchFamily="18" charset="0"/>
              <a:buNone/>
              <a:defRPr/>
            </a:pPr>
            <a:endParaRPr lang="en-US" altLang="en-US" dirty="0">
              <a:solidFill>
                <a:schemeClr val="accent2"/>
              </a:solidFill>
              <a:cs typeface="Arial" panose="020B0604020202020204" pitchFamily="34" charset="0"/>
            </a:endParaRPr>
          </a:p>
          <a:p>
            <a:pPr marL="0" indent="0">
              <a:lnSpc>
                <a:spcPct val="100000"/>
              </a:lnSpc>
              <a:buFont typeface="Times New Roman" panose="02020603050405020304" pitchFamily="18" charset="0"/>
              <a:buNone/>
              <a:defRPr/>
            </a:pPr>
            <a:r>
              <a:rPr lang="en-GB" altLang="nl-NL" sz="1800" b="1" dirty="0">
                <a:solidFill>
                  <a:srgbClr val="009900"/>
                </a:solidFill>
                <a:latin typeface="Courier New" panose="02070309020205020404" pitchFamily="49" charset="0"/>
                <a:cs typeface="Arial" panose="020B0604020202020204" pitchFamily="34" charset="0"/>
              </a:rPr>
              <a:t>  Rectangle r;  </a:t>
            </a:r>
          </a:p>
          <a:p>
            <a:pPr marL="0" indent="0">
              <a:lnSpc>
                <a:spcPct val="100000"/>
              </a:lnSpc>
              <a:buFont typeface="Times New Roman" panose="02020603050405020304" pitchFamily="18" charset="0"/>
              <a:buNone/>
              <a:defRPr/>
            </a:pPr>
            <a:r>
              <a:rPr lang="en-GB" altLang="nl-NL" sz="1800" b="1" dirty="0">
                <a:solidFill>
                  <a:srgbClr val="009900"/>
                </a:solidFill>
                <a:latin typeface="Courier New" panose="02070309020205020404" pitchFamily="49" charset="0"/>
                <a:cs typeface="Arial" panose="020B0604020202020204" pitchFamily="34" charset="0"/>
              </a:rPr>
              <a:t>  Circle c;  </a:t>
            </a:r>
          </a:p>
          <a:p>
            <a:pPr marL="0" indent="0">
              <a:lnSpc>
                <a:spcPct val="100000"/>
              </a:lnSpc>
              <a:buFont typeface="Times New Roman" panose="02020603050405020304" pitchFamily="18" charset="0"/>
              <a:buNone/>
              <a:defRPr/>
            </a:pPr>
            <a:r>
              <a:rPr lang="en-GB" altLang="nl-NL" sz="1800" b="1" dirty="0">
                <a:solidFill>
                  <a:srgbClr val="009900"/>
                </a:solidFill>
                <a:latin typeface="Courier New" panose="02070309020205020404" pitchFamily="49" charset="0"/>
                <a:cs typeface="Arial" panose="020B0604020202020204" pitchFamily="34" charset="0"/>
              </a:rPr>
              <a:t>  Shape s;</a:t>
            </a:r>
          </a:p>
          <a:p>
            <a:pPr marL="0" indent="0">
              <a:lnSpc>
                <a:spcPct val="100000"/>
              </a:lnSpc>
              <a:buFont typeface="Times New Roman" panose="02020603050405020304" pitchFamily="18" charset="0"/>
              <a:buNone/>
              <a:defRPr/>
            </a:pPr>
            <a:endParaRPr lang="en-GB" altLang="nl-NL" sz="1600" b="1" dirty="0">
              <a:solidFill>
                <a:schemeClr val="tx1"/>
              </a:solidFill>
              <a:latin typeface="Courier New" panose="02070309020205020404" pitchFamily="49" charset="0"/>
              <a:cs typeface="Arial" panose="020B0604020202020204" pitchFamily="34" charset="0"/>
            </a:endParaRPr>
          </a:p>
          <a:p>
            <a:pPr marL="0" indent="0">
              <a:lnSpc>
                <a:spcPct val="100000"/>
              </a:lnSpc>
              <a:buFont typeface="Times New Roman" panose="02020603050405020304" pitchFamily="18" charset="0"/>
              <a:buNone/>
              <a:defRPr/>
            </a:pPr>
            <a:r>
              <a:rPr lang="en-GB" altLang="nl-NL" sz="1800" b="1" dirty="0">
                <a:solidFill>
                  <a:schemeClr val="tx1"/>
                </a:solidFill>
                <a:latin typeface="Courier New" panose="02070309020205020404" pitchFamily="49" charset="0"/>
                <a:cs typeface="Arial" panose="020B0604020202020204" pitchFamily="34" charset="0"/>
              </a:rPr>
              <a:t>  _</a:t>
            </a:r>
            <a:r>
              <a:rPr lang="en-GB" altLang="nl-NL" sz="1800" b="1" dirty="0" err="1">
                <a:solidFill>
                  <a:schemeClr val="tx1"/>
                </a:solidFill>
                <a:latin typeface="Courier New" panose="02070309020205020404" pitchFamily="49" charset="0"/>
                <a:cs typeface="Arial" panose="020B0604020202020204" pitchFamily="34" charset="0"/>
              </a:rPr>
              <a:t>surface_area</a:t>
            </a:r>
            <a:r>
              <a:rPr lang="en-GB" altLang="nl-NL" sz="1800" b="1" dirty="0">
                <a:solidFill>
                  <a:schemeClr val="tx1"/>
                </a:solidFill>
                <a:latin typeface="Courier New" panose="02070309020205020404" pitchFamily="49" charset="0"/>
                <a:cs typeface="Arial" panose="020B0604020202020204" pitchFamily="34" charset="0"/>
              </a:rPr>
              <a:t> = </a:t>
            </a:r>
            <a:r>
              <a:rPr lang="en-GB" altLang="nl-NL" sz="1800" b="1" dirty="0" err="1">
                <a:solidFill>
                  <a:schemeClr val="accent2"/>
                </a:solidFill>
                <a:latin typeface="Courier New" panose="02070309020205020404" pitchFamily="49" charset="0"/>
                <a:cs typeface="Arial" panose="020B0604020202020204" pitchFamily="34" charset="0"/>
              </a:rPr>
              <a:t>r.area</a:t>
            </a:r>
            <a:r>
              <a:rPr lang="en-GB" altLang="nl-NL" sz="1800" b="1" dirty="0">
                <a:solidFill>
                  <a:schemeClr val="accent2"/>
                </a:solidFill>
                <a:latin typeface="Courier New" panose="02070309020205020404" pitchFamily="49" charset="0"/>
                <a:cs typeface="Arial" panose="020B0604020202020204" pitchFamily="34" charset="0"/>
              </a:rPr>
              <a:t>() </a:t>
            </a:r>
            <a:r>
              <a:rPr lang="en-GB" altLang="nl-NL" sz="1800" b="1" dirty="0">
                <a:solidFill>
                  <a:schemeClr val="tx1"/>
                </a:solidFill>
                <a:latin typeface="Courier New" panose="02070309020205020404" pitchFamily="49" charset="0"/>
                <a:cs typeface="Arial" panose="020B0604020202020204" pitchFamily="34" charset="0"/>
              </a:rPr>
              <a:t>+ </a:t>
            </a:r>
            <a:r>
              <a:rPr lang="en-GB" altLang="nl-NL" sz="1800" b="1" dirty="0" err="1">
                <a:solidFill>
                  <a:schemeClr val="accent2"/>
                </a:solidFill>
                <a:latin typeface="Courier New" panose="02070309020205020404" pitchFamily="49" charset="0"/>
                <a:cs typeface="Arial" panose="020B0604020202020204" pitchFamily="34" charset="0"/>
              </a:rPr>
              <a:t>c.area</a:t>
            </a:r>
            <a:r>
              <a:rPr lang="en-GB" altLang="nl-NL" sz="1800" b="1" dirty="0">
                <a:solidFill>
                  <a:schemeClr val="accent2"/>
                </a:solidFill>
                <a:latin typeface="Courier New" panose="02070309020205020404" pitchFamily="49" charset="0"/>
                <a:cs typeface="Arial" panose="020B0604020202020204" pitchFamily="34" charset="0"/>
              </a:rPr>
              <a:t>()</a:t>
            </a:r>
            <a:r>
              <a:rPr lang="en-GB" altLang="nl-NL" sz="1800" b="1" dirty="0">
                <a:solidFill>
                  <a:schemeClr val="tx1"/>
                </a:solidFill>
                <a:latin typeface="Courier New" panose="02070309020205020404" pitchFamily="49" charset="0"/>
                <a:cs typeface="Arial" panose="020B0604020202020204" pitchFamily="34" charset="0"/>
              </a:rPr>
              <a:t> + </a:t>
            </a:r>
            <a:r>
              <a:rPr lang="en-GB" altLang="nl-NL" sz="1800" b="1" dirty="0" err="1">
                <a:solidFill>
                  <a:schemeClr val="accent2"/>
                </a:solidFill>
                <a:latin typeface="Courier New" panose="02070309020205020404" pitchFamily="49" charset="0"/>
                <a:cs typeface="Arial" panose="020B0604020202020204" pitchFamily="34" charset="0"/>
              </a:rPr>
              <a:t>s.area</a:t>
            </a:r>
            <a:r>
              <a:rPr lang="en-GB" altLang="nl-NL" sz="1800" b="1" dirty="0">
                <a:solidFill>
                  <a:schemeClr val="accent2"/>
                </a:solidFill>
                <a:latin typeface="Courier New" panose="02070309020205020404" pitchFamily="49" charset="0"/>
                <a:cs typeface="Arial" panose="020B0604020202020204" pitchFamily="34" charset="0"/>
              </a:rPr>
              <a:t>();</a:t>
            </a:r>
            <a:endParaRPr lang="nl-NL" altLang="nl-NL" sz="1600" b="1" dirty="0">
              <a:solidFill>
                <a:schemeClr val="tx1"/>
              </a:solidFill>
              <a:latin typeface="Courier New" panose="02070309020205020404" pitchFamily="49" charset="0"/>
              <a:cs typeface="Arial" panose="020B0604020202020204" pitchFamily="34" charset="0"/>
            </a:endParaRPr>
          </a:p>
          <a:p>
            <a:pPr eaLnBrk="1" hangingPunct="1">
              <a:lnSpc>
                <a:spcPct val="86000"/>
              </a:lnSpc>
              <a:buFont typeface="Times New Roman" panose="02020603050405020304" pitchFamily="18" charset="0"/>
              <a:buNone/>
              <a:defRPr/>
            </a:pPr>
            <a:endParaRPr lang="en-US" altLang="en-US" dirty="0">
              <a:solidFill>
                <a:schemeClr val="tx1"/>
              </a:solidFill>
              <a:cs typeface="Arial" panose="020B0604020202020204" pitchFamily="34" charset="0"/>
            </a:endParaRPr>
          </a:p>
          <a:p>
            <a:pPr eaLnBrk="1" hangingPunct="1">
              <a:lnSpc>
                <a:spcPct val="86000"/>
              </a:lnSpc>
              <a:buFont typeface="Times New Roman" panose="02020603050405020304" pitchFamily="18" charset="0"/>
              <a:buNone/>
              <a:defRPr/>
            </a:pPr>
            <a:r>
              <a:rPr lang="en-GB" altLang="en-US" sz="1800" dirty="0">
                <a:solidFill>
                  <a:schemeClr val="tx1"/>
                </a:solidFill>
                <a:cs typeface="Arial" panose="020B0604020202020204" pitchFamily="34" charset="0"/>
              </a:rPr>
              <a:t>Which code to execute for </a:t>
            </a:r>
            <a:r>
              <a:rPr lang="en-GB" altLang="en-US" sz="1800" b="1" dirty="0" err="1">
                <a:solidFill>
                  <a:schemeClr val="tx1"/>
                </a:solidFill>
                <a:latin typeface="Courier New" panose="02070309020205020404" pitchFamily="49" charset="0"/>
                <a:cs typeface="Courier New" panose="02070309020205020404" pitchFamily="49" charset="0"/>
              </a:rPr>
              <a:t>s.area</a:t>
            </a:r>
            <a:r>
              <a:rPr lang="en-GB" altLang="en-US" sz="1800" b="1" dirty="0">
                <a:solidFill>
                  <a:schemeClr val="tx1"/>
                </a:solidFill>
                <a:latin typeface="Courier New" panose="02070309020205020404" pitchFamily="49" charset="0"/>
                <a:cs typeface="Courier New" panose="02070309020205020404" pitchFamily="49" charset="0"/>
              </a:rPr>
              <a:t>()</a:t>
            </a:r>
            <a:r>
              <a:rPr lang="en-GB" altLang="en-US" sz="1800" dirty="0">
                <a:solidFill>
                  <a:schemeClr val="tx1"/>
                </a:solidFill>
                <a:cs typeface="Arial" panose="020B0604020202020204" pitchFamily="34" charset="0"/>
              </a:rPr>
              <a:t> is determined at runtime.</a:t>
            </a:r>
          </a:p>
          <a:p>
            <a:pPr eaLnBrk="1" hangingPunct="1">
              <a:lnSpc>
                <a:spcPct val="86000"/>
              </a:lnSpc>
              <a:buFont typeface="Times New Roman" panose="02020603050405020304" pitchFamily="18" charset="0"/>
              <a:buNone/>
              <a:defRPr/>
            </a:pPr>
            <a:endParaRPr lang="en-GB" altLang="en-US" dirty="0">
              <a:solidFill>
                <a:schemeClr val="tx1"/>
              </a:solidFill>
              <a:cs typeface="Arial" panose="020B0604020202020204" pitchFamily="34" charset="0"/>
            </a:endParaRPr>
          </a:p>
          <a:p>
            <a:pPr eaLnBrk="1" hangingPunct="1">
              <a:lnSpc>
                <a:spcPct val="86000"/>
              </a:lnSpc>
              <a:buFont typeface="Times New Roman" panose="02020603050405020304" pitchFamily="18" charset="0"/>
              <a:buNone/>
              <a:defRPr/>
            </a:pPr>
            <a:r>
              <a:rPr lang="en-GB" altLang="en-US" sz="1800" dirty="0">
                <a:solidFill>
                  <a:schemeClr val="tx1"/>
                </a:solidFill>
                <a:cs typeface="Arial" panose="020B0604020202020204" pitchFamily="34" charset="0"/>
              </a:rPr>
              <a:t>To do this,  a </a:t>
            </a:r>
            <a:r>
              <a:rPr lang="en-GB" altLang="en-US" sz="1800" dirty="0">
                <a:solidFill>
                  <a:schemeClr val="accent2"/>
                </a:solidFill>
                <a:cs typeface="Arial" panose="020B0604020202020204" pitchFamily="34" charset="0"/>
              </a:rPr>
              <a:t>table of function pointers</a:t>
            </a:r>
            <a:r>
              <a:rPr lang="en-GB" altLang="en-US" sz="1800" dirty="0">
                <a:solidFill>
                  <a:schemeClr val="tx1"/>
                </a:solidFill>
                <a:cs typeface="Arial" panose="020B0604020202020204" pitchFamily="34" charset="0"/>
              </a:rPr>
              <a:t>, the </a:t>
            </a:r>
            <a:r>
              <a:rPr lang="en-GB" altLang="en-US" sz="1800" b="1" dirty="0" err="1">
                <a:solidFill>
                  <a:srgbClr val="9933FF"/>
                </a:solidFill>
                <a:latin typeface="Courier New" panose="02070309020205020404" pitchFamily="49" charset="0"/>
                <a:cs typeface="Courier New" panose="02070309020205020404" pitchFamily="49" charset="0"/>
              </a:rPr>
              <a:t>vtable</a:t>
            </a:r>
            <a:r>
              <a:rPr lang="en-GB" altLang="en-US" sz="1800" dirty="0">
                <a:solidFill>
                  <a:schemeClr val="tx1"/>
                </a:solidFill>
                <a:cs typeface="Arial" panose="020B0604020202020204" pitchFamily="34" charset="0"/>
              </a:rPr>
              <a:t>, </a:t>
            </a:r>
          </a:p>
          <a:p>
            <a:pPr eaLnBrk="1" hangingPunct="1">
              <a:lnSpc>
                <a:spcPct val="86000"/>
              </a:lnSpc>
              <a:buFont typeface="Times New Roman" panose="02020603050405020304" pitchFamily="18" charset="0"/>
              <a:buNone/>
              <a:defRPr/>
            </a:pPr>
            <a:r>
              <a:rPr lang="en-GB" altLang="en-US" sz="1800" dirty="0">
                <a:solidFill>
                  <a:schemeClr val="tx1"/>
                </a:solidFill>
                <a:cs typeface="Arial" panose="020B0604020202020204" pitchFamily="34" charset="0"/>
              </a:rPr>
              <a:t>is maintained that tells which code to execute for each method</a:t>
            </a:r>
          </a:p>
          <a:p>
            <a:pPr eaLnBrk="1" hangingPunct="1">
              <a:lnSpc>
                <a:spcPct val="86000"/>
              </a:lnSpc>
              <a:buFont typeface="Times New Roman" panose="02020603050405020304" pitchFamily="18" charset="0"/>
              <a:buNone/>
              <a:defRPr/>
            </a:pPr>
            <a:endParaRPr lang="en-GB" altLang="en-US" sz="1800" b="1" dirty="0">
              <a:solidFill>
                <a:schemeClr val="tx1"/>
              </a:solidFill>
              <a:latin typeface="Courier New" panose="02070309020205020404" pitchFamily="49" charset="0"/>
              <a:cs typeface="Arial" panose="020B0604020202020204" pitchFamily="34" charset="0"/>
            </a:endParaRPr>
          </a:p>
          <a:p>
            <a:pPr eaLnBrk="1" hangingPunct="1">
              <a:lnSpc>
                <a:spcPct val="86000"/>
              </a:lnSpc>
              <a:buFont typeface="Times New Roman" panose="02020603050405020304" pitchFamily="18" charset="0"/>
              <a:buNone/>
              <a:defRPr/>
            </a:pPr>
            <a:r>
              <a:rPr lang="en-US" altLang="en-US" sz="1800" dirty="0">
                <a:solidFill>
                  <a:schemeClr val="tx1"/>
                </a:solidFill>
                <a:cs typeface="Courier New" panose="02070309020205020404" pitchFamily="49" charset="0"/>
              </a:rPr>
              <a:t>This provides many function pointers for attackers to mess with!</a:t>
            </a:r>
          </a:p>
          <a:p>
            <a:pPr marL="0" indent="0">
              <a:buFont typeface="Times New Roman" panose="02020603050405020304" pitchFamily="18" charset="0"/>
              <a:buNone/>
              <a:defRPr/>
            </a:pPr>
            <a:endParaRPr lang="en-GB" dirty="0"/>
          </a:p>
        </p:txBody>
      </p:sp>
      <p:sp>
        <p:nvSpPr>
          <p:cNvPr id="56324" name="Slide Number Placeholder 2">
            <a:extLst>
              <a:ext uri="{FF2B5EF4-FFF2-40B4-BE49-F238E27FC236}">
                <a16:creationId xmlns:a16="http://schemas.microsoft.com/office/drawing/2014/main" id="{0651065F-25A1-00C8-1481-DCBF3C1F423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A80F597-A100-4A60-80D8-4406B083947D}" type="slidenum">
              <a:rPr lang="en-GB" altLang="nl-NL" smtClean="0"/>
              <a:pPr/>
              <a:t>33</a:t>
            </a:fld>
            <a:endParaRPr lang="en-GB" altLang="nl-NL"/>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FF4F5318-992F-9B22-8BFD-113271B34937}"/>
              </a:ext>
            </a:extLst>
          </p:cNvPr>
          <p:cNvSpPr>
            <a:spLocks noGrp="1" noChangeArrowheads="1"/>
          </p:cNvSpPr>
          <p:nvPr>
            <p:ph type="title"/>
          </p:nvPr>
        </p:nvSpPr>
        <p:spPr/>
        <p:txBody>
          <a:bodyPr/>
          <a:lstStyle/>
          <a:p>
            <a:r>
              <a:rPr lang="en-GB" altLang="en-US" sz="2000"/>
              <a:t>Recurring theme in attacks: </a:t>
            </a:r>
            <a:r>
              <a:rPr lang="en-GB" altLang="en-US"/>
              <a:t>breaking abstractions</a:t>
            </a:r>
          </a:p>
        </p:txBody>
      </p:sp>
      <p:sp>
        <p:nvSpPr>
          <p:cNvPr id="57347" name="Tijdelijke aanduiding voor inhoud 2">
            <a:extLst>
              <a:ext uri="{FF2B5EF4-FFF2-40B4-BE49-F238E27FC236}">
                <a16:creationId xmlns:a16="http://schemas.microsoft.com/office/drawing/2014/main" id="{60B523FC-BC4C-5CB3-F75F-7277ADB71A09}"/>
              </a:ext>
            </a:extLst>
          </p:cNvPr>
          <p:cNvSpPr>
            <a:spLocks noGrp="1" noChangeArrowheads="1"/>
          </p:cNvSpPr>
          <p:nvPr>
            <p:ph idx="1"/>
          </p:nvPr>
        </p:nvSpPr>
        <p:spPr/>
        <p:txBody>
          <a:bodyPr/>
          <a:lstStyle/>
          <a:p>
            <a:endParaRPr lang="en-US" altLang="en-US"/>
          </a:p>
        </p:txBody>
      </p:sp>
      <p:pic>
        <p:nvPicPr>
          <p:cNvPr id="57348" name="Afbeelding 5">
            <a:extLst>
              <a:ext uri="{FF2B5EF4-FFF2-40B4-BE49-F238E27FC236}">
                <a16:creationId xmlns:a16="http://schemas.microsoft.com/office/drawing/2014/main" id="{D9C9C38F-9E84-9147-512F-AF4C3F300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016000"/>
            <a:ext cx="9164638"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1">
            <a:extLst>
              <a:ext uri="{FF2B5EF4-FFF2-40B4-BE49-F238E27FC236}">
                <a16:creationId xmlns:a16="http://schemas.microsoft.com/office/drawing/2014/main" id="{9589BF31-2744-1BAB-9309-BF77FA436C6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7172A49-7FC2-444C-815A-4A09847FD84A}" type="slidenum">
              <a:rPr lang="en-GB" altLang="nl-NL" smtClean="0"/>
              <a:pPr/>
              <a:t>34</a:t>
            </a:fld>
            <a:endParaRPr lang="en-GB" alt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F192B419-311B-ADB1-3F8B-B88E3F529FE0}"/>
              </a:ext>
            </a:extLst>
          </p:cNvPr>
          <p:cNvSpPr>
            <a:spLocks noGrp="1" noChangeArrowheads="1"/>
          </p:cNvSpPr>
          <p:nvPr>
            <p:ph type="title"/>
          </p:nvPr>
        </p:nvSpPr>
        <p:spPr>
          <a:xfrm>
            <a:off x="685800" y="2130425"/>
            <a:ext cx="7772400" cy="14700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a:t>Spotting the problem</a:t>
            </a:r>
          </a:p>
        </p:txBody>
      </p:sp>
      <p:sp>
        <p:nvSpPr>
          <p:cNvPr id="58371" name="Rectangle 2">
            <a:extLst>
              <a:ext uri="{FF2B5EF4-FFF2-40B4-BE49-F238E27FC236}">
                <a16:creationId xmlns:a16="http://schemas.microsoft.com/office/drawing/2014/main" id="{9BF70F3A-664C-D9EE-06BF-C10213D9A0CF}"/>
              </a:ext>
            </a:extLst>
          </p:cNvPr>
          <p:cNvSpPr>
            <a:spLocks noGrp="1" noChangeArrowheads="1"/>
          </p:cNvSpPr>
          <p:nvPr>
            <p:ph type="subTitle" idx="4294967295"/>
          </p:nvPr>
        </p:nvSpPr>
        <p:spPr>
          <a:xfrm>
            <a:off x="1371600" y="4064000"/>
            <a:ext cx="6400800" cy="1757363"/>
          </a:xfrm>
        </p:spPr>
        <p:txBody>
          <a:bodyPr lIns="0" tIns="0" rIns="0" bIns="0" anchor="ctr"/>
          <a:lstStyle/>
          <a:p>
            <a:pPr marL="0" indent="0" algn="ctr" eaLnBrk="1" hangingPunct="1">
              <a:buFont typeface="Times New Roman" panose="02020603050405020304" pitchFamily="18" charset="0"/>
              <a:buNone/>
            </a:pPr>
            <a:endParaRPr lang="en-US"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0AF3E-DDF8-E81D-F47C-C4084FAFDEDA}"/>
              </a:ext>
            </a:extLst>
          </p:cNvPr>
          <p:cNvSpPr>
            <a:spLocks noGrp="1"/>
          </p:cNvSpPr>
          <p:nvPr>
            <p:ph idx="1"/>
          </p:nvPr>
        </p:nvSpPr>
        <p:spPr/>
        <p:txBody>
          <a:bodyPr/>
          <a:lstStyle/>
          <a:p>
            <a:pPr>
              <a:defRPr/>
            </a:pPr>
            <a:r>
              <a:rPr lang="nl-NL" sz="1800" dirty="0"/>
              <a:t>A </a:t>
            </a:r>
            <a:r>
              <a:rPr lang="nl-NL" sz="1800" b="1" dirty="0" err="1">
                <a:latin typeface="Courier New" panose="02070309020205020404" pitchFamily="49" charset="0"/>
                <a:cs typeface="Courier New" panose="02070309020205020404" pitchFamily="49" charset="0"/>
              </a:rPr>
              <a:t>char</a:t>
            </a:r>
            <a:r>
              <a:rPr lang="nl-NL" sz="1800" dirty="0"/>
              <a:t> in C is </a:t>
            </a:r>
            <a:r>
              <a:rPr lang="nl-NL" sz="1800" dirty="0" err="1"/>
              <a:t>always</a:t>
            </a:r>
            <a:r>
              <a:rPr lang="nl-NL" sz="1800" dirty="0"/>
              <a:t> </a:t>
            </a:r>
            <a:r>
              <a:rPr lang="nl-NL" sz="1800" dirty="0" err="1"/>
              <a:t>exactly</a:t>
            </a:r>
            <a:r>
              <a:rPr lang="nl-NL" sz="1800" dirty="0"/>
              <a:t> </a:t>
            </a:r>
            <a:r>
              <a:rPr lang="nl-NL" sz="1800" dirty="0" err="1"/>
              <a:t>one</a:t>
            </a:r>
            <a:r>
              <a:rPr lang="nl-NL" sz="1800" dirty="0"/>
              <a:t> byte</a:t>
            </a:r>
          </a:p>
          <a:p>
            <a:pPr>
              <a:defRPr/>
            </a:pPr>
            <a:r>
              <a:rPr lang="nl-NL" sz="1800" dirty="0"/>
              <a:t>A string is a </a:t>
            </a:r>
            <a:r>
              <a:rPr lang="nl-NL" sz="1800" dirty="0">
                <a:solidFill>
                  <a:schemeClr val="accent2"/>
                </a:solidFill>
              </a:rPr>
              <a:t>sequence of </a:t>
            </a:r>
            <a:r>
              <a:rPr lang="nl-NL" sz="1800" b="1" dirty="0" err="1">
                <a:solidFill>
                  <a:schemeClr val="tx1"/>
                </a:solidFill>
                <a:latin typeface="Courier New" panose="02070309020205020404" pitchFamily="49" charset="0"/>
                <a:cs typeface="Courier New" panose="02070309020205020404" pitchFamily="49" charset="0"/>
              </a:rPr>
              <a:t>char</a:t>
            </a:r>
            <a:r>
              <a:rPr lang="nl-NL" sz="1800" dirty="0" err="1">
                <a:solidFill>
                  <a:schemeClr val="tx1"/>
                </a:solidFill>
              </a:rPr>
              <a:t>s</a:t>
            </a:r>
            <a:r>
              <a:rPr lang="nl-NL" sz="1800" dirty="0">
                <a:solidFill>
                  <a:schemeClr val="accent2"/>
                </a:solidFill>
              </a:rPr>
              <a:t> </a:t>
            </a:r>
            <a:r>
              <a:rPr lang="nl-NL" sz="1800" dirty="0" err="1">
                <a:solidFill>
                  <a:schemeClr val="accent2"/>
                </a:solidFill>
              </a:rPr>
              <a:t>terminated</a:t>
            </a:r>
            <a:r>
              <a:rPr lang="nl-NL" sz="1800" dirty="0">
                <a:solidFill>
                  <a:schemeClr val="accent2"/>
                </a:solidFill>
              </a:rPr>
              <a:t> by a</a:t>
            </a:r>
            <a:r>
              <a:rPr lang="nl-NL" sz="1800" dirty="0">
                <a:solidFill>
                  <a:srgbClr val="008000"/>
                </a:solidFill>
              </a:rPr>
              <a:t> </a:t>
            </a:r>
            <a:r>
              <a:rPr lang="nl-NL" sz="1800" dirty="0">
                <a:solidFill>
                  <a:srgbClr val="FF0000"/>
                </a:solidFill>
              </a:rPr>
              <a:t>NULL byte</a:t>
            </a:r>
          </a:p>
          <a:p>
            <a:pPr>
              <a:defRPr/>
            </a:pPr>
            <a:r>
              <a:rPr lang="nl-NL" sz="1800" dirty="0"/>
              <a:t>String variables are </a:t>
            </a:r>
            <a:r>
              <a:rPr lang="nl-NL" sz="1800" dirty="0">
                <a:solidFill>
                  <a:schemeClr val="accent2"/>
                </a:solidFill>
              </a:rPr>
              <a:t>pointers </a:t>
            </a:r>
            <a:r>
              <a:rPr lang="nl-NL" sz="1800" dirty="0">
                <a:solidFill>
                  <a:schemeClr val="tx1"/>
                </a:solidFill>
              </a:rPr>
              <a:t>of type </a:t>
            </a:r>
            <a:r>
              <a:rPr lang="nl-NL" sz="1800" b="1" dirty="0" err="1">
                <a:solidFill>
                  <a:schemeClr val="tx1"/>
                </a:solidFill>
                <a:latin typeface="Courier New" panose="02070309020205020404" pitchFamily="49" charset="0"/>
                <a:cs typeface="Courier New" panose="02070309020205020404" pitchFamily="49" charset="0"/>
              </a:rPr>
              <a:t>char</a:t>
            </a:r>
            <a:r>
              <a:rPr lang="nl-NL" sz="1800" b="1" dirty="0">
                <a:solidFill>
                  <a:schemeClr val="tx1"/>
                </a:solidFill>
                <a:latin typeface="Courier New" panose="02070309020205020404" pitchFamily="49" charset="0"/>
                <a:cs typeface="Courier New" panose="02070309020205020404" pitchFamily="49" charset="0"/>
              </a:rPr>
              <a:t>* </a:t>
            </a:r>
            <a:endParaRPr lang="nl-NL" sz="1800" b="1" dirty="0">
              <a:latin typeface="Courier New" panose="02070309020205020404" pitchFamily="49" charset="0"/>
              <a:cs typeface="Courier New" panose="02070309020205020404" pitchFamily="49" charset="0"/>
            </a:endParaRPr>
          </a:p>
          <a:p>
            <a:pPr marL="0" indent="0">
              <a:lnSpc>
                <a:spcPct val="200000"/>
              </a:lnSpc>
              <a:buFont typeface="Times New Roman" panose="02020603050405020304" pitchFamily="18" charset="0"/>
              <a:buNone/>
              <a:defRPr/>
            </a:pPr>
            <a:r>
              <a:rPr lang="nl-NL" b="1" dirty="0">
                <a:solidFill>
                  <a:srgbClr val="008000"/>
                </a:solidFill>
                <a:latin typeface="Courier New" panose="02070309020205020404" pitchFamily="49" charset="0"/>
                <a:cs typeface="Courier New" panose="02070309020205020404" pitchFamily="49" charset="0"/>
              </a:rPr>
              <a:t>   char* </a:t>
            </a:r>
            <a:r>
              <a:rPr lang="nl-NL" b="1" dirty="0">
                <a:latin typeface="Courier New" panose="02070309020205020404" pitchFamily="49" charset="0"/>
                <a:cs typeface="Courier New" panose="02070309020205020404" pitchFamily="49" charset="0"/>
              </a:rPr>
              <a:t>str = "hello";   // a string </a:t>
            </a:r>
            <a:r>
              <a:rPr lang="nl-NL" b="1" dirty="0" err="1">
                <a:latin typeface="Courier New" panose="02070309020205020404" pitchFamily="49" charset="0"/>
                <a:cs typeface="Courier New" panose="02070309020205020404" pitchFamily="49" charset="0"/>
              </a:rPr>
              <a:t>str</a:t>
            </a:r>
            <a:r>
              <a:rPr lang="nl-NL" b="1" dirty="0">
                <a:latin typeface="Courier New" panose="02070309020205020404" pitchFamily="49" charset="0"/>
                <a:cs typeface="Courier New" panose="02070309020205020404" pitchFamily="49" charset="0"/>
              </a:rPr>
              <a:t> </a:t>
            </a:r>
          </a:p>
          <a:p>
            <a:pPr marL="0" indent="0">
              <a:buFont typeface="Times New Roman" panose="02020603050405020304" pitchFamily="18" charset="0"/>
              <a:buNone/>
              <a:defRPr/>
            </a:pPr>
            <a:r>
              <a:rPr lang="nl-NL" b="1" dirty="0">
                <a:latin typeface="Courier New" panose="02070309020205020404" pitchFamily="49" charset="0"/>
                <a:cs typeface="Courier New" panose="02070309020205020404" pitchFamily="49" charset="0"/>
              </a:rPr>
              <a:t> </a:t>
            </a:r>
          </a:p>
          <a:p>
            <a:pPr marL="0" indent="0">
              <a:buFont typeface="Times New Roman" panose="02020603050405020304" pitchFamily="18" charset="0"/>
              <a:buNone/>
              <a:defRPr/>
            </a:pPr>
            <a:endParaRPr lang="nl-NL" b="1" dirty="0">
              <a:solidFill>
                <a:srgbClr val="008000"/>
              </a:solidFill>
              <a:latin typeface="Courier New" panose="02070309020205020404" pitchFamily="49" charset="0"/>
              <a:cs typeface="Courier New" panose="02070309020205020404" pitchFamily="49" charset="0"/>
            </a:endParaRPr>
          </a:p>
          <a:p>
            <a:pPr marL="0" indent="0">
              <a:buFont typeface="Times New Roman" panose="02020603050405020304" pitchFamily="18" charset="0"/>
              <a:buNone/>
              <a:defRPr/>
            </a:pPr>
            <a:endParaRPr lang="nl-NL" b="1" dirty="0">
              <a:solidFill>
                <a:srgbClr val="008000"/>
              </a:solidFill>
              <a:latin typeface="Courier New" panose="02070309020205020404" pitchFamily="49" charset="0"/>
              <a:cs typeface="Courier New" panose="02070309020205020404" pitchFamily="49" charset="0"/>
            </a:endParaRPr>
          </a:p>
          <a:p>
            <a:pPr marL="0" indent="0">
              <a:buFont typeface="Times New Roman" panose="02020603050405020304" pitchFamily="18" charset="0"/>
              <a:buNone/>
              <a:defRPr/>
            </a:pPr>
            <a:endParaRPr lang="nl-NL" b="1" dirty="0">
              <a:solidFill>
                <a:srgbClr val="008000"/>
              </a:solidFill>
              <a:latin typeface="Courier New" panose="02070309020205020404" pitchFamily="49" charset="0"/>
              <a:cs typeface="Courier New" panose="02070309020205020404" pitchFamily="49" charset="0"/>
            </a:endParaRPr>
          </a:p>
          <a:p>
            <a:pPr marL="0" indent="0">
              <a:buFont typeface="Times New Roman" panose="02020603050405020304" pitchFamily="18" charset="0"/>
              <a:buNone/>
              <a:defRPr/>
            </a:pPr>
            <a:endParaRPr lang="nl-NL" b="1" dirty="0">
              <a:solidFill>
                <a:srgbClr val="008000"/>
              </a:solidFill>
              <a:latin typeface="Courier New" panose="02070309020205020404" pitchFamily="49" charset="0"/>
              <a:cs typeface="Courier New" panose="02070309020205020404" pitchFamily="49" charset="0"/>
            </a:endParaRPr>
          </a:p>
          <a:p>
            <a:pPr marL="0" indent="0">
              <a:buFont typeface="Times New Roman" panose="02020603050405020304" pitchFamily="18" charset="0"/>
              <a:buNone/>
              <a:defRPr/>
            </a:pPr>
            <a:r>
              <a:rPr lang="nl-NL" sz="1800" dirty="0">
                <a:solidFill>
                  <a:schemeClr val="tx1"/>
                </a:solidFill>
                <a:cs typeface="Courier New" panose="02070309020205020404" pitchFamily="49" charset="0"/>
              </a:rPr>
              <a:t>Here</a:t>
            </a:r>
            <a:r>
              <a:rPr lang="nl-NL" b="1" dirty="0">
                <a:solidFill>
                  <a:srgbClr val="008000"/>
                </a:solidFill>
                <a:latin typeface="Courier New" panose="02070309020205020404" pitchFamily="49" charset="0"/>
                <a:cs typeface="Courier New" panose="02070309020205020404" pitchFamily="49" charset="0"/>
              </a:rPr>
              <a:t> </a:t>
            </a:r>
            <a:r>
              <a:rPr lang="nl-NL" b="1" dirty="0" err="1">
                <a:solidFill>
                  <a:srgbClr val="008000"/>
                </a:solidFill>
                <a:latin typeface="Courier New" panose="02070309020205020404" pitchFamily="49" charset="0"/>
                <a:cs typeface="Courier New" panose="02070309020205020404" pitchFamily="49" charset="0"/>
              </a:rPr>
              <a:t>strlen</a:t>
            </a:r>
            <a:r>
              <a:rPr lang="nl-NL" b="1" dirty="0">
                <a:latin typeface="Courier New" panose="02070309020205020404" pitchFamily="49" charset="0"/>
                <a:cs typeface="Courier New" panose="02070309020205020404" pitchFamily="49" charset="0"/>
              </a:rPr>
              <a:t>(</a:t>
            </a:r>
            <a:r>
              <a:rPr lang="nl-NL" b="1" dirty="0" err="1">
                <a:latin typeface="Courier New" panose="02070309020205020404" pitchFamily="49" charset="0"/>
                <a:cs typeface="Courier New" panose="02070309020205020404" pitchFamily="49" charset="0"/>
              </a:rPr>
              <a:t>str</a:t>
            </a:r>
            <a:r>
              <a:rPr lang="nl-NL" b="1" dirty="0">
                <a:latin typeface="Courier New" panose="02070309020205020404" pitchFamily="49" charset="0"/>
                <a:cs typeface="Courier New" panose="02070309020205020404" pitchFamily="49" charset="0"/>
              </a:rPr>
              <a:t>) </a:t>
            </a:r>
            <a:r>
              <a:rPr lang="nl-NL" dirty="0" err="1">
                <a:cs typeface="Courier New" panose="02070309020205020404" pitchFamily="49" charset="0"/>
              </a:rPr>
              <a:t>will</a:t>
            </a:r>
            <a:r>
              <a:rPr lang="nl-NL" dirty="0">
                <a:cs typeface="Courier New" panose="02070309020205020404" pitchFamily="49" charset="0"/>
              </a:rPr>
              <a:t> </a:t>
            </a:r>
            <a:r>
              <a:rPr lang="nl-NL" dirty="0" err="1">
                <a:cs typeface="Courier New" panose="02070309020205020404" pitchFamily="49" charset="0"/>
              </a:rPr>
              <a:t>be</a:t>
            </a:r>
            <a:r>
              <a:rPr lang="nl-NL" dirty="0">
                <a:latin typeface="Courier New" panose="02070309020205020404" pitchFamily="49" charset="0"/>
                <a:cs typeface="Courier New" panose="02070309020205020404" pitchFamily="49" charset="0"/>
              </a:rPr>
              <a:t> </a:t>
            </a:r>
            <a:r>
              <a:rPr lang="nl-NL" b="1" dirty="0">
                <a:latin typeface="Courier New" panose="02070309020205020404" pitchFamily="49" charset="0"/>
                <a:cs typeface="Courier New" panose="02070309020205020404" pitchFamily="49" charset="0"/>
              </a:rPr>
              <a:t>5  </a:t>
            </a:r>
          </a:p>
        </p:txBody>
      </p:sp>
      <p:graphicFrame>
        <p:nvGraphicFramePr>
          <p:cNvPr id="7" name="Table 5">
            <a:extLst>
              <a:ext uri="{FF2B5EF4-FFF2-40B4-BE49-F238E27FC236}">
                <a16:creationId xmlns:a16="http://schemas.microsoft.com/office/drawing/2014/main" id="{DD529011-24F2-4A50-EC8B-998318B36729}"/>
              </a:ext>
            </a:extLst>
          </p:cNvPr>
          <p:cNvGraphicFramePr>
            <a:graphicFrameLocks noGrp="1"/>
          </p:cNvGraphicFramePr>
          <p:nvPr/>
        </p:nvGraphicFramePr>
        <p:xfrm>
          <a:off x="1763713" y="3209925"/>
          <a:ext cx="773112" cy="369888"/>
        </p:xfrm>
        <a:graphic>
          <a:graphicData uri="http://schemas.openxmlformats.org/drawingml/2006/table">
            <a:tbl>
              <a:tblPr bandRow="1">
                <a:tableStyleId>{5C22544A-7EE6-4342-B048-85BDC9FD1C3A}</a:tableStyleId>
              </a:tblPr>
              <a:tblGrid>
                <a:gridCol w="773112">
                  <a:extLst>
                    <a:ext uri="{9D8B030D-6E8A-4147-A177-3AD203B41FA5}">
                      <a16:colId xmlns:a16="http://schemas.microsoft.com/office/drawing/2014/main" val="20000"/>
                    </a:ext>
                  </a:extLst>
                </a:gridCol>
              </a:tblGrid>
              <a:tr h="369888">
                <a:tc>
                  <a:txBody>
                    <a:bodyPr/>
                    <a:lstStyle/>
                    <a:p>
                      <a:pPr algn="ctr"/>
                      <a:r>
                        <a:rPr lang="en-GB" sz="1800" b="1" dirty="0" err="1">
                          <a:solidFill>
                            <a:schemeClr val="tx1"/>
                          </a:solidFill>
                          <a:latin typeface="Courier New" panose="02070309020205020404" pitchFamily="49" charset="0"/>
                          <a:cs typeface="Courier New" panose="02070309020205020404" pitchFamily="49" charset="0"/>
                        </a:rPr>
                        <a:t>str</a:t>
                      </a:r>
                      <a:endParaRPr lang="en-GB" sz="1800" b="1" dirty="0">
                        <a:solidFill>
                          <a:schemeClr val="tx1"/>
                        </a:solidFill>
                        <a:latin typeface="Courier New" panose="02070309020205020404" pitchFamily="49" charset="0"/>
                        <a:cs typeface="Courier New" panose="02070309020205020404" pitchFamily="49" charset="0"/>
                      </a:endParaRPr>
                    </a:p>
                  </a:txBody>
                  <a:tcPr marL="91210" marR="91210" marT="45602" marB="456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DF53418F-60A2-D7AE-92F5-B1433AACB825}"/>
              </a:ext>
            </a:extLst>
          </p:cNvPr>
          <p:cNvGraphicFramePr>
            <a:graphicFrameLocks noGrp="1"/>
          </p:cNvGraphicFramePr>
          <p:nvPr/>
        </p:nvGraphicFramePr>
        <p:xfrm>
          <a:off x="1371600" y="3946525"/>
          <a:ext cx="6096000" cy="1484312"/>
        </p:xfrm>
        <a:graphic>
          <a:graphicData uri="http://schemas.openxmlformats.org/drawingml/2006/table">
            <a:tbl>
              <a:tblPr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1078">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078">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1078">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latin typeface="Courier New" panose="02070309020205020404" pitchFamily="49" charset="0"/>
                          <a:cs typeface="Courier New" panose="02070309020205020404" pitchFamily="49" charset="0"/>
                        </a:rPr>
                        <a:t>h</a:t>
                      </a:r>
                      <a:endParaRPr lang="en-GB" sz="1800" b="1" dirty="0">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latin typeface="Courier New" panose="02070309020205020404" pitchFamily="49" charset="0"/>
                          <a:cs typeface="Courier New" panose="02070309020205020404" pitchFamily="49" charset="0"/>
                        </a:rPr>
                        <a:t>e</a:t>
                      </a:r>
                      <a:endParaRPr lang="en-GB" sz="1800" b="1" dirty="0">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latin typeface="Courier New" panose="02070309020205020404" pitchFamily="49" charset="0"/>
                          <a:cs typeface="Courier New" panose="02070309020205020404" pitchFamily="49" charset="0"/>
                        </a:rPr>
                        <a:t>l</a:t>
                      </a:r>
                      <a:endParaRPr lang="en-GB" sz="1800" b="1" dirty="0">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latin typeface="Courier New" panose="02070309020205020404" pitchFamily="49" charset="0"/>
                          <a:cs typeface="Courier New" panose="02070309020205020404" pitchFamily="49" charset="0"/>
                        </a:rPr>
                        <a:t>l</a:t>
                      </a:r>
                      <a:endParaRPr lang="en-GB" sz="1800" b="1" dirty="0">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latin typeface="Courier New" panose="02070309020205020404" pitchFamily="49" charset="0"/>
                          <a:cs typeface="Courier New" panose="02070309020205020404" pitchFamily="49" charset="0"/>
                        </a:rPr>
                        <a:t>o</a:t>
                      </a:r>
                      <a:endParaRPr lang="en-GB" sz="1800" b="1" dirty="0">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dirty="0">
                          <a:solidFill>
                            <a:srgbClr val="FF0000"/>
                          </a:solidFill>
                          <a:latin typeface="Courier New" panose="02070309020205020404" pitchFamily="49" charset="0"/>
                          <a:cs typeface="Courier New" panose="02070309020205020404" pitchFamily="49" charset="0"/>
                        </a:rPr>
                        <a:t>\0</a:t>
                      </a:r>
                      <a:endParaRPr lang="en-GB" sz="1800" b="1" dirty="0">
                        <a:solidFill>
                          <a:srgbClr val="FF0000"/>
                        </a:solidFill>
                        <a:latin typeface="Courier New" panose="02070309020205020404" pitchFamily="49" charset="0"/>
                        <a:cs typeface="Courier New" panose="02070309020205020404" pitchFamily="49" charset="0"/>
                      </a:endParaRPr>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1078">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800" dirty="0"/>
                    </a:p>
                  </a:txBody>
                  <a:tcPr marT="45749" marB="457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65601" name="Straight Arrow Connector 7">
            <a:extLst>
              <a:ext uri="{FF2B5EF4-FFF2-40B4-BE49-F238E27FC236}">
                <a16:creationId xmlns:a16="http://schemas.microsoft.com/office/drawing/2014/main" id="{251F526B-F5F4-32A8-0BFA-69C6D4814EA4}"/>
              </a:ext>
            </a:extLst>
          </p:cNvPr>
          <p:cNvCxnSpPr>
            <a:cxnSpLocks noChangeShapeType="1"/>
          </p:cNvCxnSpPr>
          <p:nvPr/>
        </p:nvCxnSpPr>
        <p:spPr bwMode="auto">
          <a:xfrm>
            <a:off x="2268538" y="3544888"/>
            <a:ext cx="1006475" cy="127476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483" name="Title 1">
            <a:extLst>
              <a:ext uri="{FF2B5EF4-FFF2-40B4-BE49-F238E27FC236}">
                <a16:creationId xmlns:a16="http://schemas.microsoft.com/office/drawing/2014/main" id="{1A7EF2AE-65A5-6997-637D-631893DA561E}"/>
              </a:ext>
            </a:extLst>
          </p:cNvPr>
          <p:cNvSpPr>
            <a:spLocks noGrp="1" noChangeArrowheads="1"/>
          </p:cNvSpPr>
          <p:nvPr>
            <p:ph type="title"/>
          </p:nvPr>
        </p:nvSpPr>
        <p:spPr/>
        <p:txBody>
          <a:bodyPr/>
          <a:lstStyle/>
          <a:p>
            <a:r>
              <a:rPr lang="nl-NL" altLang="en-US" sz="2400"/>
              <a:t>Reminder: C chars &amp; strings</a:t>
            </a:r>
            <a:endParaRPr lang="en-GB" altLang="en-US" sz="2400"/>
          </a:p>
        </p:txBody>
      </p:sp>
      <p:sp>
        <p:nvSpPr>
          <p:cNvPr id="60484" name="Slide Number Placeholder 1">
            <a:extLst>
              <a:ext uri="{FF2B5EF4-FFF2-40B4-BE49-F238E27FC236}">
                <a16:creationId xmlns:a16="http://schemas.microsoft.com/office/drawing/2014/main" id="{6C751FA0-563F-A800-7876-E61E76292AF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0751419-F632-4958-848C-3799F23AD126}" type="slidenum">
              <a:rPr lang="en-GB" altLang="nl-NL" smtClean="0"/>
              <a:pPr/>
              <a:t>36</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6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A8F46060-805C-F29B-388E-0442FEF86DB8}"/>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Example: </a:t>
            </a:r>
            <a:r>
              <a:rPr lang="en-GB" altLang="nl-NL" sz="2400" b="1">
                <a:latin typeface="Courier New" panose="02070309020205020404" pitchFamily="49" charset="0"/>
              </a:rPr>
              <a:t>gets</a:t>
            </a:r>
          </a:p>
        </p:txBody>
      </p:sp>
      <p:sp>
        <p:nvSpPr>
          <p:cNvPr id="61443" name="Rectangle 2">
            <a:extLst>
              <a:ext uri="{FF2B5EF4-FFF2-40B4-BE49-F238E27FC236}">
                <a16:creationId xmlns:a16="http://schemas.microsoft.com/office/drawing/2014/main" id="{AEB7E324-B2B1-4745-A691-39957FCDCA75}"/>
              </a:ext>
            </a:extLst>
          </p:cNvPr>
          <p:cNvSpPr>
            <a:spLocks noGrp="1" noChangeArrowheads="1"/>
          </p:cNvSpPr>
          <p:nvPr>
            <p:ph idx="1"/>
          </p:nvPr>
        </p:nvSpPr>
        <p:spPr/>
        <p:txBody>
          <a:bodyPr/>
          <a:lstStyle/>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buf[20];</a:t>
            </a:r>
          </a:p>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b="1">
                <a:solidFill>
                  <a:srgbClr val="3333CC"/>
                </a:solidFill>
                <a:latin typeface="Courier New" panose="02070309020205020404" pitchFamily="49" charset="0"/>
              </a:rPr>
              <a:t> </a:t>
            </a:r>
            <a:r>
              <a:rPr lang="en-GB" altLang="nl-NL" b="1">
                <a:solidFill>
                  <a:schemeClr val="accent2"/>
                </a:solidFill>
                <a:latin typeface="Courier New" panose="02070309020205020404" pitchFamily="49" charset="0"/>
              </a:rPr>
              <a:t>gets(buf); </a:t>
            </a:r>
            <a:r>
              <a:rPr lang="en-GB" altLang="nl-NL" b="1">
                <a:latin typeface="Courier New" panose="02070309020205020404" pitchFamily="49" charset="0"/>
              </a:rPr>
              <a:t>// read user input until </a:t>
            </a:r>
          </a:p>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b="1">
                <a:latin typeface="Courier New" panose="02070309020205020404" pitchFamily="49" charset="0"/>
              </a:rPr>
              <a:t>            // first EoL or EoF character</a:t>
            </a:r>
          </a:p>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altLang="nl-NL" b="1">
              <a:latin typeface="Courier New" panose="02070309020205020404" pitchFamily="49" charset="0"/>
            </a:endParaRPr>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i="1">
                <a:solidFill>
                  <a:srgbClr val="008000"/>
                </a:solidFill>
              </a:rPr>
              <a:t>Never</a:t>
            </a:r>
            <a:r>
              <a:rPr lang="en-GB" altLang="nl-NL">
                <a:solidFill>
                  <a:srgbClr val="008000"/>
                </a:solidFill>
              </a:rPr>
              <a:t>  use </a:t>
            </a:r>
            <a:r>
              <a:rPr lang="en-GB" altLang="nl-NL" b="1">
                <a:solidFill>
                  <a:srgbClr val="008000"/>
                </a:solidFill>
                <a:latin typeface="Courier New" panose="02070309020205020404" pitchFamily="49" charset="0"/>
              </a:rPr>
              <a:t>gets</a:t>
            </a:r>
          </a:p>
          <a:p>
            <a:pPr marL="736600" lvl="1"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b="1">
                <a:solidFill>
                  <a:srgbClr val="008000"/>
                </a:solidFill>
                <a:latin typeface="Courier New" panose="02070309020205020404" pitchFamily="49" charset="0"/>
              </a:rPr>
              <a:t>gets </a:t>
            </a:r>
            <a:r>
              <a:rPr lang="en-GB" altLang="nl-NL"/>
              <a:t>has been removed from the C library                         so this code will no longer compile</a:t>
            </a:r>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altLang="nl-NL"/>
              <a:t>Use </a:t>
            </a:r>
            <a:r>
              <a:rPr lang="en-GB" altLang="nl-NL" b="1">
                <a:solidFill>
                  <a:srgbClr val="008000"/>
                </a:solidFill>
                <a:latin typeface="Courier New" panose="02070309020205020404" pitchFamily="49" charset="0"/>
              </a:rPr>
              <a:t>fgets(buf, size, file)</a:t>
            </a:r>
            <a:r>
              <a:rPr lang="en-GB" altLang="nl-NL">
                <a:solidFill>
                  <a:srgbClr val="008000"/>
                </a:solidFill>
              </a:rPr>
              <a:t> </a:t>
            </a:r>
            <a:r>
              <a:rPr lang="en-GB" altLang="nl-NL"/>
              <a:t>instead</a:t>
            </a:r>
          </a:p>
          <a:p>
            <a:pPr marL="336550" indent="-336550" eaLnBrk="1" hangingPunct="1">
              <a:lnSpc>
                <a:spcPct val="10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altLang="nl-NL"/>
          </a:p>
          <a:p>
            <a:pPr marL="336550" indent="-336550" eaLnBrk="1" hangingPunct="1">
              <a:lnSpc>
                <a:spcPct val="10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altLang="nl-NL"/>
          </a:p>
          <a:p>
            <a:pPr marL="336550" indent="-336550" eaLnBrk="1" hangingPunct="1">
              <a:lnSpc>
                <a:spcPct val="10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altLang="nl-NL"/>
          </a:p>
        </p:txBody>
      </p:sp>
      <p:sp>
        <p:nvSpPr>
          <p:cNvPr id="61444" name="Slide Number Placeholder 1">
            <a:extLst>
              <a:ext uri="{FF2B5EF4-FFF2-40B4-BE49-F238E27FC236}">
                <a16:creationId xmlns:a16="http://schemas.microsoft.com/office/drawing/2014/main" id="{73FFB86D-F0F6-9232-3D1D-62F948377F8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41C9DA4-C416-498B-8C93-BC1635C697A5}" type="slidenum">
              <a:rPr lang="en-GB" altLang="nl-NL" smtClean="0"/>
              <a:pPr/>
              <a:t>37</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descr=" 50178">
            <a:extLst>
              <a:ext uri="{FF2B5EF4-FFF2-40B4-BE49-F238E27FC236}">
                <a16:creationId xmlns:a16="http://schemas.microsoft.com/office/drawing/2014/main" id="{126EA5E2-2BE6-27C0-C37B-74B9687D93E5}"/>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Example: </a:t>
            </a:r>
            <a:r>
              <a:rPr lang="en-GB" altLang="nl-NL" sz="2400" b="1">
                <a:latin typeface="Courier New" panose="02070309020205020404" pitchFamily="49" charset="0"/>
              </a:rPr>
              <a:t>strcpy</a:t>
            </a:r>
          </a:p>
        </p:txBody>
      </p:sp>
      <p:sp>
        <p:nvSpPr>
          <p:cNvPr id="43011" name="Rectangle 2" descr=" 43011">
            <a:extLst>
              <a:ext uri="{FF2B5EF4-FFF2-40B4-BE49-F238E27FC236}">
                <a16:creationId xmlns:a16="http://schemas.microsoft.com/office/drawing/2014/main" id="{A305402D-699D-9140-163A-31EDC3E5FD56}"/>
              </a:ext>
            </a:extLst>
          </p:cNvPr>
          <p:cNvSpPr>
            <a:spLocks noGrp="1" noChangeArrowheads="1"/>
          </p:cNvSpPr>
          <p:nvPr>
            <p:ph idx="1"/>
          </p:nvPr>
        </p:nvSpPr>
        <p:spPr/>
        <p:txBody>
          <a:bodyPr/>
          <a:lstStyle/>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b="1" dirty="0">
                <a:solidFill>
                  <a:srgbClr val="3333CC"/>
                </a:solidFill>
                <a:latin typeface="Courier New" panose="02070309020205020404" pitchFamily="49" charset="0"/>
              </a:rPr>
              <a:t> </a:t>
            </a:r>
            <a:r>
              <a:rPr lang="en-GB" altLang="nl-NL" b="1" dirty="0">
                <a:latin typeface="Courier New" panose="02070309020205020404" pitchFamily="49" charset="0"/>
              </a:rPr>
              <a:t>char </a:t>
            </a:r>
            <a:r>
              <a:rPr lang="en-GB" altLang="nl-NL" b="1" dirty="0" err="1">
                <a:latin typeface="Courier New" panose="02070309020205020404" pitchFamily="49" charset="0"/>
              </a:rPr>
              <a:t>dest</a:t>
            </a:r>
            <a:r>
              <a:rPr lang="en-GB" altLang="nl-NL" b="1" dirty="0">
                <a:latin typeface="Courier New" panose="02070309020205020404" pitchFamily="49" charset="0"/>
              </a:rPr>
              <a:t>[20];</a:t>
            </a:r>
          </a:p>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strcpy</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src</a:t>
            </a:r>
            <a:r>
              <a:rPr lang="en-GB" altLang="nl-NL" b="1" dirty="0">
                <a:solidFill>
                  <a:srgbClr val="3333CC"/>
                </a:solidFill>
                <a:latin typeface="Courier New" panose="02070309020205020404" pitchFamily="49" charset="0"/>
              </a:rPr>
              <a:t>); </a:t>
            </a:r>
            <a:r>
              <a:rPr lang="en-GB" altLang="nl-NL" b="1" dirty="0">
                <a:latin typeface="Courier New" panose="02070309020205020404" pitchFamily="49" charset="0"/>
              </a:rPr>
              <a:t>// copies string </a:t>
            </a:r>
            <a:r>
              <a:rPr lang="en-GB" altLang="nl-NL" b="1" dirty="0" err="1">
                <a:latin typeface="Courier New" panose="02070309020205020404" pitchFamily="49" charset="0"/>
              </a:rPr>
              <a:t>src</a:t>
            </a:r>
            <a:r>
              <a:rPr lang="en-GB" altLang="nl-NL" b="1" dirty="0">
                <a:latin typeface="Courier New" panose="02070309020205020404" pitchFamily="49" charset="0"/>
              </a:rPr>
              <a:t> to </a:t>
            </a:r>
            <a:r>
              <a:rPr lang="en-GB" altLang="nl-NL" b="1" dirty="0" err="1">
                <a:latin typeface="Courier New" panose="02070309020205020404" pitchFamily="49" charset="0"/>
              </a:rPr>
              <a:t>dest</a:t>
            </a:r>
            <a:endParaRPr lang="en-GB" altLang="nl-NL" b="1" dirty="0">
              <a:latin typeface="Courier New" panose="02070309020205020404" pitchFamily="49" charset="0"/>
            </a:endParaRPr>
          </a:p>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dirty="0">
              <a:solidFill>
                <a:srgbClr val="3333CC"/>
              </a:solidFill>
              <a:latin typeface="Courier New" panose="02070309020205020404" pitchFamily="49" charset="0"/>
            </a:endParaRPr>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dirty="0"/>
              <a:t> </a:t>
            </a:r>
            <a:r>
              <a:rPr lang="en-GB" altLang="nl-NL" b="1" dirty="0" err="1">
                <a:latin typeface="Courier New" panose="02070309020205020404" pitchFamily="49" charset="0"/>
              </a:rPr>
              <a:t>strcpy</a:t>
            </a:r>
            <a:r>
              <a:rPr lang="en-GB" altLang="nl-NL" sz="2800" dirty="0"/>
              <a:t> </a:t>
            </a:r>
            <a:r>
              <a:rPr lang="en-GB" altLang="nl-NL" dirty="0"/>
              <a:t>assumes that 1)   </a:t>
            </a:r>
            <a:r>
              <a:rPr lang="en-GB" altLang="nl-NL" b="1" dirty="0" err="1">
                <a:latin typeface="Courier New" panose="02070309020205020404" pitchFamily="49" charset="0"/>
              </a:rPr>
              <a:t>dest</a:t>
            </a:r>
            <a:r>
              <a:rPr lang="en-GB" altLang="nl-NL" dirty="0"/>
              <a:t>  is long enough  </a:t>
            </a:r>
          </a:p>
          <a:p>
            <a:pPr marL="336550" indent="-336550" eaLnBrk="1" hangingPunct="1">
              <a:lnSpc>
                <a:spcPct val="100000"/>
              </a:lnSpc>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dirty="0"/>
              <a:t>                                         and 2)    </a:t>
            </a:r>
            <a:r>
              <a:rPr lang="en-GB" altLang="nl-NL" b="1" dirty="0" err="1">
                <a:latin typeface="Courier New" panose="02070309020205020404" pitchFamily="49" charset="0"/>
              </a:rPr>
              <a:t>src</a:t>
            </a:r>
            <a:r>
              <a:rPr lang="en-GB" altLang="nl-NL" b="1" dirty="0">
                <a:latin typeface="Courier New" panose="02070309020205020404" pitchFamily="49" charset="0"/>
              </a:rPr>
              <a:t> </a:t>
            </a:r>
            <a:r>
              <a:rPr lang="en-GB" altLang="nl-NL" dirty="0"/>
              <a:t> is null-terminated </a:t>
            </a:r>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dirty="0"/>
              <a:t>Use </a:t>
            </a:r>
            <a:r>
              <a:rPr lang="en-GB" altLang="nl-NL" b="1" dirty="0" err="1">
                <a:solidFill>
                  <a:srgbClr val="009900"/>
                </a:solidFill>
                <a:latin typeface="Courier New" panose="02070309020205020404" pitchFamily="49" charset="0"/>
              </a:rPr>
              <a:t>strncpy</a:t>
            </a:r>
            <a:r>
              <a:rPr lang="en-GB" altLang="nl-NL" b="1" dirty="0">
                <a:solidFill>
                  <a:srgbClr val="009900"/>
                </a:solidFill>
                <a:latin typeface="Courier New" panose="02070309020205020404" pitchFamily="49" charset="0"/>
              </a:rPr>
              <a:t>(</a:t>
            </a:r>
            <a:r>
              <a:rPr lang="en-GB" altLang="nl-NL" b="1" dirty="0" err="1">
                <a:solidFill>
                  <a:srgbClr val="009900"/>
                </a:solidFill>
                <a:latin typeface="Courier New" panose="02070309020205020404" pitchFamily="49" charset="0"/>
              </a:rPr>
              <a:t>dest</a:t>
            </a:r>
            <a:r>
              <a:rPr lang="en-GB" altLang="nl-NL" b="1" dirty="0">
                <a:solidFill>
                  <a:srgbClr val="009900"/>
                </a:solidFill>
                <a:latin typeface="Courier New" panose="02070309020205020404" pitchFamily="49" charset="0"/>
              </a:rPr>
              <a:t>, </a:t>
            </a:r>
            <a:r>
              <a:rPr lang="en-GB" altLang="nl-NL" b="1" dirty="0" err="1">
                <a:solidFill>
                  <a:srgbClr val="009900"/>
                </a:solidFill>
                <a:latin typeface="Courier New" panose="02070309020205020404" pitchFamily="49" charset="0"/>
              </a:rPr>
              <a:t>src</a:t>
            </a:r>
            <a:r>
              <a:rPr lang="en-GB" altLang="nl-NL" b="1" dirty="0">
                <a:solidFill>
                  <a:srgbClr val="009900"/>
                </a:solidFill>
                <a:latin typeface="Courier New" panose="02070309020205020404" pitchFamily="49" charset="0"/>
              </a:rPr>
              <a:t>, size)</a:t>
            </a:r>
            <a:r>
              <a:rPr lang="en-GB" altLang="nl-NL" dirty="0"/>
              <a:t> instead</a:t>
            </a:r>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nl-NL" altLang="nl-NL" dirty="0"/>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nl-NL" altLang="nl-NL" dirty="0"/>
          </a:p>
          <a:p>
            <a:pPr marL="0" indent="0"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sz="1800" dirty="0">
                <a:cs typeface="Courier New" panose="02070309020205020404" pitchFamily="49" charset="0"/>
              </a:rPr>
              <a:t>Beware of </a:t>
            </a:r>
            <a:r>
              <a:rPr lang="nl-NL" sz="1800" dirty="0" err="1">
                <a:cs typeface="Courier New" panose="02070309020205020404" pitchFamily="49" charset="0"/>
              </a:rPr>
              <a:t>difference</a:t>
            </a:r>
            <a:r>
              <a:rPr lang="nl-NL" sz="1800" dirty="0">
                <a:cs typeface="Courier New" panose="02070309020205020404" pitchFamily="49" charset="0"/>
              </a:rPr>
              <a:t> </a:t>
            </a:r>
            <a:r>
              <a:rPr lang="nl-NL" sz="1800" dirty="0" err="1">
                <a:cs typeface="Courier New" panose="02070309020205020404" pitchFamily="49" charset="0"/>
              </a:rPr>
              <a:t>between</a:t>
            </a:r>
            <a:r>
              <a:rPr lang="nl-NL" sz="1800" dirty="0">
                <a:cs typeface="Courier New" panose="02070309020205020404" pitchFamily="49" charset="0"/>
              </a:rPr>
              <a:t>  </a:t>
            </a:r>
            <a:r>
              <a:rPr lang="nl-NL" sz="1800" b="1" dirty="0" err="1">
                <a:solidFill>
                  <a:srgbClr val="009900"/>
                </a:solidFill>
                <a:latin typeface="Courier New" panose="02070309020205020404" pitchFamily="49" charset="0"/>
                <a:cs typeface="Courier New" panose="02070309020205020404" pitchFamily="49" charset="0"/>
              </a:rPr>
              <a:t>sizeof</a:t>
            </a:r>
            <a:r>
              <a:rPr lang="nl-NL" sz="1800" b="1" dirty="0">
                <a:latin typeface="Courier New" panose="02070309020205020404" pitchFamily="49" charset="0"/>
                <a:cs typeface="Courier New" panose="02070309020205020404" pitchFamily="49" charset="0"/>
              </a:rPr>
              <a:t> </a:t>
            </a:r>
            <a:r>
              <a:rPr lang="nl-NL" sz="1800" dirty="0" err="1">
                <a:cs typeface="Courier New" panose="02070309020205020404" pitchFamily="49" charset="0"/>
              </a:rPr>
              <a:t>and</a:t>
            </a:r>
            <a:r>
              <a:rPr lang="nl-NL" sz="1800" dirty="0">
                <a:cs typeface="Courier New" panose="02070309020205020404" pitchFamily="49" charset="0"/>
              </a:rPr>
              <a:t>  </a:t>
            </a:r>
            <a:r>
              <a:rPr lang="nl-NL" sz="1800" b="1" dirty="0" err="1">
                <a:solidFill>
                  <a:schemeClr val="accent2"/>
                </a:solidFill>
                <a:latin typeface="Courier New" panose="02070309020205020404" pitchFamily="49" charset="0"/>
                <a:cs typeface="Courier New" panose="02070309020205020404" pitchFamily="49" charset="0"/>
              </a:rPr>
              <a:t>strlen</a:t>
            </a:r>
            <a:endParaRPr lang="nl-NL" sz="1800" dirty="0">
              <a:solidFill>
                <a:schemeClr val="accent2"/>
              </a:solidFill>
              <a:cs typeface="Courier New" panose="02070309020205020404" pitchFamily="49" charset="0"/>
            </a:endParaRPr>
          </a:p>
          <a:p>
            <a:pPr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sz="1800" b="1" dirty="0">
                <a:latin typeface="Courier New" panose="02070309020205020404" pitchFamily="49" charset="0"/>
                <a:cs typeface="Courier New" panose="02070309020205020404" pitchFamily="49" charset="0"/>
              </a:rPr>
              <a:t>  </a:t>
            </a:r>
            <a:r>
              <a:rPr lang="nl-NL" sz="1800" b="1" dirty="0" err="1">
                <a:latin typeface="Courier New" panose="02070309020205020404" pitchFamily="49" charset="0"/>
                <a:cs typeface="Courier New" panose="02070309020205020404" pitchFamily="49" charset="0"/>
              </a:rPr>
              <a:t>sizeof</a:t>
            </a:r>
            <a:r>
              <a:rPr lang="nl-NL" sz="1800" b="1" dirty="0">
                <a:latin typeface="Courier New" panose="02070309020205020404" pitchFamily="49" charset="0"/>
                <a:cs typeface="Courier New" panose="02070309020205020404" pitchFamily="49" charset="0"/>
              </a:rPr>
              <a:t>(</a:t>
            </a:r>
            <a:r>
              <a:rPr lang="nl-NL" sz="1800" b="1" dirty="0" err="1">
                <a:latin typeface="Courier New" panose="02070309020205020404" pitchFamily="49" charset="0"/>
                <a:cs typeface="Courier New" panose="02070309020205020404" pitchFamily="49" charset="0"/>
              </a:rPr>
              <a:t>dest</a:t>
            </a:r>
            <a:r>
              <a:rPr lang="nl-NL" sz="1800" b="1" dirty="0">
                <a:latin typeface="Courier New" panose="02070309020205020404" pitchFamily="49" charset="0"/>
                <a:cs typeface="Courier New" panose="02070309020205020404" pitchFamily="49" charset="0"/>
              </a:rPr>
              <a:t>) = 20      // </a:t>
            </a:r>
            <a:r>
              <a:rPr lang="nl-NL" sz="1800" b="1" dirty="0" err="1">
                <a:solidFill>
                  <a:srgbClr val="009900"/>
                </a:solidFill>
                <a:latin typeface="Courier New" panose="02070309020205020404" pitchFamily="49" charset="0"/>
                <a:cs typeface="Courier New" panose="02070309020205020404" pitchFamily="49" charset="0"/>
              </a:rPr>
              <a:t>size</a:t>
            </a:r>
            <a:r>
              <a:rPr lang="nl-NL" sz="1800" b="1" dirty="0">
                <a:solidFill>
                  <a:srgbClr val="009900"/>
                </a:solidFill>
                <a:latin typeface="Courier New" panose="02070309020205020404" pitchFamily="49" charset="0"/>
                <a:cs typeface="Courier New" panose="02070309020205020404" pitchFamily="49" charset="0"/>
              </a:rPr>
              <a:t> of </a:t>
            </a:r>
            <a:r>
              <a:rPr lang="nl-NL" sz="1800" b="1" dirty="0" err="1">
                <a:solidFill>
                  <a:srgbClr val="009900"/>
                </a:solidFill>
                <a:latin typeface="Courier New" panose="02070309020205020404" pitchFamily="49" charset="0"/>
                <a:cs typeface="Courier New" panose="02070309020205020404" pitchFamily="49" charset="0"/>
              </a:rPr>
              <a:t>an</a:t>
            </a:r>
            <a:r>
              <a:rPr lang="nl-NL" sz="1800" b="1" dirty="0">
                <a:solidFill>
                  <a:srgbClr val="009900"/>
                </a:solidFill>
                <a:latin typeface="Courier New" panose="02070309020205020404" pitchFamily="49" charset="0"/>
                <a:cs typeface="Courier New" panose="02070309020205020404" pitchFamily="49" charset="0"/>
              </a:rPr>
              <a:t> array</a:t>
            </a:r>
            <a:endParaRPr lang="nl-NL" sz="1800" dirty="0">
              <a:solidFill>
                <a:srgbClr val="009900"/>
              </a:solidFill>
              <a:cs typeface="Courier New" panose="02070309020205020404" pitchFamily="49" charset="0"/>
            </a:endParaRPr>
          </a:p>
          <a:p>
            <a:pPr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sz="1800" b="1" dirty="0">
                <a:latin typeface="Courier New" panose="02070309020205020404" pitchFamily="49" charset="0"/>
                <a:cs typeface="Courier New" panose="02070309020205020404" pitchFamily="49" charset="0"/>
              </a:rPr>
              <a:t>  </a:t>
            </a:r>
            <a:r>
              <a:rPr lang="nl-NL" sz="1800" b="1" dirty="0" err="1">
                <a:latin typeface="Courier New" panose="02070309020205020404" pitchFamily="49" charset="0"/>
                <a:cs typeface="Courier New" panose="02070309020205020404" pitchFamily="49" charset="0"/>
              </a:rPr>
              <a:t>strlen</a:t>
            </a:r>
            <a:r>
              <a:rPr lang="nl-NL" sz="1800" b="1" dirty="0">
                <a:latin typeface="Courier New" panose="02070309020205020404" pitchFamily="49" charset="0"/>
                <a:cs typeface="Courier New" panose="02070309020205020404" pitchFamily="49" charset="0"/>
              </a:rPr>
              <a:t>(</a:t>
            </a:r>
            <a:r>
              <a:rPr lang="nl-NL" sz="1800" b="1" dirty="0" err="1">
                <a:latin typeface="Courier New" panose="02070309020205020404" pitchFamily="49" charset="0"/>
                <a:cs typeface="Courier New" panose="02070309020205020404" pitchFamily="49" charset="0"/>
              </a:rPr>
              <a:t>dest</a:t>
            </a:r>
            <a:r>
              <a:rPr lang="nl-NL" sz="1800" b="1" dirty="0">
                <a:latin typeface="Courier New" panose="02070309020205020404" pitchFamily="49" charset="0"/>
                <a:cs typeface="Courier New" panose="02070309020205020404" pitchFamily="49" charset="0"/>
              </a:rPr>
              <a:t>) = </a:t>
            </a:r>
            <a:r>
              <a:rPr lang="nl-NL" sz="1800" b="1" dirty="0" err="1">
                <a:latin typeface="Courier New" panose="02070309020205020404" pitchFamily="49" charset="0"/>
                <a:cs typeface="Courier New" panose="02070309020205020404" pitchFamily="49" charset="0"/>
              </a:rPr>
              <a:t>number</a:t>
            </a:r>
            <a:r>
              <a:rPr lang="nl-NL" sz="1800" b="1" dirty="0">
                <a:latin typeface="Courier New" panose="02070309020205020404" pitchFamily="49" charset="0"/>
                <a:cs typeface="Courier New" panose="02070309020205020404" pitchFamily="49" charset="0"/>
              </a:rPr>
              <a:t> of </a:t>
            </a:r>
            <a:r>
              <a:rPr lang="nl-NL" sz="1800" b="1" dirty="0" err="1">
                <a:latin typeface="Courier New" panose="02070309020205020404" pitchFamily="49" charset="0"/>
                <a:cs typeface="Courier New" panose="02070309020205020404" pitchFamily="49" charset="0"/>
              </a:rPr>
              <a:t>chars</a:t>
            </a:r>
            <a:r>
              <a:rPr lang="nl-NL" sz="1800" b="1" dirty="0">
                <a:latin typeface="Courier New" panose="02070309020205020404" pitchFamily="49" charset="0"/>
                <a:cs typeface="Courier New" panose="02070309020205020404" pitchFamily="49" charset="0"/>
              </a:rPr>
              <a:t> up </a:t>
            </a:r>
            <a:r>
              <a:rPr lang="nl-NL" sz="1800" b="1" dirty="0" err="1">
                <a:latin typeface="Courier New" panose="02070309020205020404" pitchFamily="49" charset="0"/>
                <a:cs typeface="Courier New" panose="02070309020205020404" pitchFamily="49" charset="0"/>
              </a:rPr>
              <a:t>to</a:t>
            </a:r>
            <a:r>
              <a:rPr lang="nl-NL" sz="1800" b="1" dirty="0">
                <a:latin typeface="Courier New" panose="02070309020205020404" pitchFamily="49" charset="0"/>
                <a:cs typeface="Courier New" panose="02070309020205020404" pitchFamily="49" charset="0"/>
              </a:rPr>
              <a:t> first </a:t>
            </a:r>
            <a:r>
              <a:rPr lang="nl-NL" sz="1800" b="1" dirty="0" err="1">
                <a:latin typeface="Courier New" panose="02070309020205020404" pitchFamily="49" charset="0"/>
                <a:cs typeface="Courier New" panose="02070309020205020404" pitchFamily="49" charset="0"/>
              </a:rPr>
              <a:t>null</a:t>
            </a:r>
            <a:r>
              <a:rPr lang="nl-NL" sz="1800" b="1" dirty="0">
                <a:latin typeface="Courier New" panose="02070309020205020404" pitchFamily="49" charset="0"/>
                <a:cs typeface="Courier New" panose="02070309020205020404" pitchFamily="49" charset="0"/>
              </a:rPr>
              <a:t> byte</a:t>
            </a:r>
          </a:p>
          <a:p>
            <a:pPr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sz="1800" b="1" dirty="0">
                <a:latin typeface="Courier New" panose="02070309020205020404" pitchFamily="49" charset="0"/>
                <a:cs typeface="Courier New" panose="02070309020205020404" pitchFamily="49" charset="0"/>
              </a:rPr>
              <a:t>                         // </a:t>
            </a:r>
            <a:r>
              <a:rPr lang="nl-NL" sz="1800" b="1" dirty="0" err="1">
                <a:solidFill>
                  <a:schemeClr val="accent2"/>
                </a:solidFill>
                <a:latin typeface="Courier New" panose="02070309020205020404" pitchFamily="49" charset="0"/>
                <a:cs typeface="Courier New" panose="02070309020205020404" pitchFamily="49" charset="0"/>
              </a:rPr>
              <a:t>length</a:t>
            </a:r>
            <a:r>
              <a:rPr lang="nl-NL" sz="1800" b="1" dirty="0">
                <a:solidFill>
                  <a:schemeClr val="accent2"/>
                </a:solidFill>
                <a:latin typeface="Courier New" panose="02070309020205020404" pitchFamily="49" charset="0"/>
                <a:cs typeface="Courier New" panose="02070309020205020404" pitchFamily="49" charset="0"/>
              </a:rPr>
              <a:t> of a string</a:t>
            </a:r>
          </a:p>
          <a:p>
            <a:pPr eaLnBrk="1" hangingPunct="1">
              <a:lnSpc>
                <a:spcPct val="100000"/>
              </a:lnSpc>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b="1" dirty="0">
                <a:latin typeface="Courier New" panose="02070309020205020404" pitchFamily="49" charset="0"/>
                <a:cs typeface="Courier New" panose="02070309020205020404" pitchFamily="49" charset="0"/>
              </a:rPr>
              <a:t>    </a:t>
            </a:r>
            <a:endParaRPr lang="nl-NL" altLang="nl-NL" dirty="0"/>
          </a:p>
          <a:p>
            <a:pPr marL="336550" indent="-336550" eaLnBrk="1" hangingPunct="1">
              <a:lnSpc>
                <a:spcPct val="100000"/>
              </a:lnSpc>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nl-NL" altLang="nl-NL" dirty="0"/>
          </a:p>
        </p:txBody>
      </p:sp>
      <p:sp>
        <p:nvSpPr>
          <p:cNvPr id="63492" name="Slide Number Placeholder 1">
            <a:extLst>
              <a:ext uri="{FF2B5EF4-FFF2-40B4-BE49-F238E27FC236}">
                <a16:creationId xmlns:a16="http://schemas.microsoft.com/office/drawing/2014/main" id="{05AF8804-E26F-557A-B842-FA979162FE7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8182485-4529-4E71-986C-5A1B8473EEF9}" type="slidenum">
              <a:rPr lang="en-GB" altLang="nl-NL" smtClean="0"/>
              <a:pPr/>
              <a:t>38</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D81A0CD2-8164-E84A-79A5-1660ED347D3B}"/>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r>
              <a:rPr lang="ar-SA" altLang="nl-NL" sz="2400"/>
              <a:t>‏</a:t>
            </a:r>
            <a:endParaRPr lang="en-GB" altLang="nl-NL" sz="2400"/>
          </a:p>
        </p:txBody>
      </p:sp>
      <p:sp>
        <p:nvSpPr>
          <p:cNvPr id="65539" name="Rectangle 2">
            <a:extLst>
              <a:ext uri="{FF2B5EF4-FFF2-40B4-BE49-F238E27FC236}">
                <a16:creationId xmlns:a16="http://schemas.microsoft.com/office/drawing/2014/main" id="{FB0456F6-F456-1F89-73E3-BAF18FE5D41F}"/>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err="1">
                <a:solidFill>
                  <a:srgbClr val="008000"/>
                </a:solidFill>
                <a:latin typeface="Courier New" panose="02070309020205020404" pitchFamily="49" charset="0"/>
              </a:rPr>
              <a:t>buf</a:t>
            </a:r>
            <a:r>
              <a:rPr lang="en-GB" altLang="nl-NL" b="1" dirty="0">
                <a:latin typeface="Courier New" panose="02070309020205020404" pitchFamily="49" charset="0"/>
              </a:rPr>
              <a:t>[20];</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a:solidFill>
                  <a:srgbClr val="008000"/>
                </a:solidFill>
                <a:latin typeface="Courier New" panose="02070309020205020404" pitchFamily="49" charset="0"/>
              </a:rPr>
              <a:t>prefix</a:t>
            </a:r>
            <a:r>
              <a:rPr lang="en-GB" altLang="nl-NL" b="1" dirty="0">
                <a:latin typeface="Courier New" panose="02070309020205020404" pitchFamily="49" charset="0"/>
              </a:rPr>
              <a:t>[] = "http://";</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a:solidFill>
                  <a:srgbClr val="008000"/>
                </a:solidFill>
                <a:latin typeface="Courier New" panose="02070309020205020404" pitchFamily="49" charset="0"/>
              </a:rPr>
              <a:t>path</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solidFill>
                  <a:srgbClr val="3333CC"/>
                </a:solidFill>
                <a:latin typeface="Courier New" panose="02070309020205020404" pitchFamily="49" charset="0"/>
              </a:rPr>
              <a:t>strcpy</a:t>
            </a:r>
            <a:r>
              <a:rPr lang="en-GB" altLang="nl-NL" b="1" dirty="0">
                <a:latin typeface="Courier New" panose="02070309020205020404" pitchFamily="49" charset="0"/>
              </a:rPr>
              <a:t>(</a:t>
            </a:r>
            <a:r>
              <a:rPr lang="en-GB" altLang="nl-NL" b="1" dirty="0" err="1">
                <a:latin typeface="Courier New" panose="02070309020205020404" pitchFamily="49" charset="0"/>
              </a:rPr>
              <a:t>buf</a:t>
            </a:r>
            <a:r>
              <a:rPr lang="en-GB" altLang="nl-NL" b="1" dirty="0">
                <a:latin typeface="Courier New" panose="02070309020205020404" pitchFamily="49" charset="0"/>
              </a:rPr>
              <a:t>, prefix);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 copies the string prefix to </a:t>
            </a:r>
            <a:r>
              <a:rPr lang="en-GB" altLang="nl-NL" b="1" dirty="0" err="1">
                <a:latin typeface="Courier New" panose="02070309020205020404" pitchFamily="49" charset="0"/>
              </a:rPr>
              <a:t>buf</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solidFill>
                  <a:srgbClr val="3333CC"/>
                </a:solidFill>
                <a:latin typeface="Courier New" panose="02070309020205020404" pitchFamily="49" charset="0"/>
              </a:rPr>
              <a:t>strncat</a:t>
            </a:r>
            <a:r>
              <a:rPr lang="en-GB" altLang="nl-NL" b="1" dirty="0">
                <a:latin typeface="Courier New" panose="02070309020205020404" pitchFamily="49" charset="0"/>
              </a:rPr>
              <a:t>(</a:t>
            </a:r>
            <a:r>
              <a:rPr lang="en-GB" altLang="nl-NL" b="1" dirty="0" err="1">
                <a:latin typeface="Courier New" panose="02070309020205020404" pitchFamily="49" charset="0"/>
              </a:rPr>
              <a:t>buf</a:t>
            </a:r>
            <a:r>
              <a:rPr lang="en-GB" altLang="nl-NL" b="1" dirty="0">
                <a:latin typeface="Courier New" panose="02070309020205020404" pitchFamily="49" charset="0"/>
              </a:rPr>
              <a:t>, path, </a:t>
            </a:r>
            <a:r>
              <a:rPr lang="en-GB" altLang="nl-NL" b="1" dirty="0" err="1">
                <a:latin typeface="Courier New" panose="02070309020205020404" pitchFamily="49" charset="0"/>
              </a:rPr>
              <a:t>sizeof</a:t>
            </a:r>
            <a:r>
              <a:rPr lang="en-GB" altLang="nl-NL" b="1" dirty="0">
                <a:latin typeface="Courier New" panose="02070309020205020404" pitchFamily="49" charset="0"/>
              </a:rPr>
              <a:t>(</a:t>
            </a:r>
            <a:r>
              <a:rPr lang="en-GB" altLang="nl-NL" b="1" dirty="0" err="1">
                <a:latin typeface="Courier New" panose="02070309020205020404" pitchFamily="49" charset="0"/>
              </a:rPr>
              <a:t>buf</a:t>
            </a:r>
            <a:r>
              <a:rPr lang="en-GB" altLang="nl-NL"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 concatenates path to the string </a:t>
            </a:r>
            <a:r>
              <a:rPr lang="en-GB" altLang="nl-NL" b="1" dirty="0" err="1">
                <a:latin typeface="Courier New" panose="02070309020205020404" pitchFamily="49" charset="0"/>
              </a:rPr>
              <a:t>buf</a:t>
            </a:r>
            <a:endParaRPr lang="en-GB" altLang="nl-NL" b="1" dirty="0">
              <a:latin typeface="Courier New" panose="02070309020205020404" pitchFamily="49" charset="0"/>
            </a:endParaRPr>
          </a:p>
        </p:txBody>
      </p:sp>
      <p:sp>
        <p:nvSpPr>
          <p:cNvPr id="65540" name="Slide Number Placeholder 1">
            <a:extLst>
              <a:ext uri="{FF2B5EF4-FFF2-40B4-BE49-F238E27FC236}">
                <a16:creationId xmlns:a16="http://schemas.microsoft.com/office/drawing/2014/main" id="{5935294B-68BE-3427-B8DC-53B742BF9DE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DE50B70-41D6-48C6-A9FD-B003491CD459}" type="slidenum">
              <a:rPr lang="en-GB" altLang="nl-NL" smtClean="0"/>
              <a:pPr/>
              <a:t>39</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B5719E9-098F-A3DD-BF45-8F2BD7A13A2E}"/>
              </a:ext>
            </a:extLst>
          </p:cNvPr>
          <p:cNvSpPr>
            <a:spLocks noGrp="1" noChangeArrowheads="1"/>
          </p:cNvSpPr>
          <p:nvPr>
            <p:ph type="title"/>
          </p:nvPr>
        </p:nvSpPr>
        <p:spPr/>
        <p:txBody>
          <a:bodyPr/>
          <a:lstStyle/>
          <a:p>
            <a:r>
              <a:rPr lang="en-US" altLang="en-NL" sz="2000" dirty="0"/>
              <a:t>Memory corruption bugs in Chromium project – since 2015</a:t>
            </a:r>
            <a:endParaRPr lang="en-NL" altLang="en-NL" sz="2000" dirty="0"/>
          </a:p>
        </p:txBody>
      </p:sp>
      <p:sp>
        <p:nvSpPr>
          <p:cNvPr id="9219" name="Content Placeholder 2">
            <a:extLst>
              <a:ext uri="{FF2B5EF4-FFF2-40B4-BE49-F238E27FC236}">
                <a16:creationId xmlns:a16="http://schemas.microsoft.com/office/drawing/2014/main" id="{2080EEF6-1B8A-9A08-690A-7657E65F1456}"/>
              </a:ext>
            </a:extLst>
          </p:cNvPr>
          <p:cNvSpPr>
            <a:spLocks noGrp="1" noChangeArrowheads="1"/>
          </p:cNvSpPr>
          <p:nvPr>
            <p:ph idx="1"/>
          </p:nvPr>
        </p:nvSpPr>
        <p:spPr>
          <a:xfrm>
            <a:off x="714375" y="1044575"/>
            <a:ext cx="7961313" cy="4999038"/>
          </a:xfrm>
        </p:spPr>
        <p:txBody>
          <a:bodyPr/>
          <a:lstStyle/>
          <a:p>
            <a:pPr marL="0" indent="0">
              <a:lnSpc>
                <a:spcPct val="100000"/>
              </a:lnSpc>
              <a:buFont typeface="Times New Roman" panose="02020603050405020304" pitchFamily="18" charset="0"/>
              <a:buNone/>
            </a:pPr>
            <a:r>
              <a:rPr lang="en-US" altLang="en-NL" sz="1800" dirty="0"/>
              <a:t>70% of high severity &amp; critical security bugs are memory unsafety problems  </a:t>
            </a:r>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endParaRPr lang="en-US" altLang="en-NL" sz="1400" dirty="0"/>
          </a:p>
          <a:p>
            <a:pPr marL="0" indent="0">
              <a:buFont typeface="Times New Roman" panose="02020603050405020304" pitchFamily="18" charset="0"/>
              <a:buNone/>
            </a:pPr>
            <a:r>
              <a:rPr lang="en-US" altLang="en-NL" sz="1600" dirty="0"/>
              <a:t>5 of the 130 critical security flaws in Chrome were </a:t>
            </a:r>
            <a:r>
              <a:rPr lang="en-US" altLang="en-NL" sz="1600" i="1" dirty="0"/>
              <a:t>not</a:t>
            </a:r>
            <a:r>
              <a:rPr lang="en-US" altLang="en-NL" sz="1600" dirty="0"/>
              <a:t>  clearly due to memory corruption</a:t>
            </a:r>
          </a:p>
          <a:p>
            <a:pPr marL="0" indent="0">
              <a:buFont typeface="Times New Roman" panose="02020603050405020304" pitchFamily="18" charset="0"/>
              <a:buNone/>
            </a:pPr>
            <a:r>
              <a:rPr lang="en-US" altLang="en-NL" sz="1200" dirty="0"/>
              <a:t>[Source: </a:t>
            </a:r>
            <a:r>
              <a:rPr lang="en-US" altLang="en-NL" sz="1200" dirty="0">
                <a:solidFill>
                  <a:schemeClr val="accent2"/>
                </a:solidFill>
                <a:hlinkClick r:id="rId2"/>
              </a:rPr>
              <a:t>https://www.chromium.org/Home/chromium-security/memory-safety</a:t>
            </a:r>
            <a:r>
              <a:rPr lang="en-US" altLang="en-NL" sz="1200" dirty="0">
                <a:solidFill>
                  <a:schemeClr val="accent2"/>
                </a:solidFill>
              </a:rPr>
              <a:t> </a:t>
            </a:r>
            <a:r>
              <a:rPr lang="en-US" altLang="en-NL" sz="1200" dirty="0"/>
              <a:t>]</a:t>
            </a:r>
            <a:endParaRPr lang="en-NL" altLang="en-NL" sz="1200" dirty="0"/>
          </a:p>
        </p:txBody>
      </p:sp>
      <p:sp>
        <p:nvSpPr>
          <p:cNvPr id="9220" name="Slide Number Placeholder 3">
            <a:extLst>
              <a:ext uri="{FF2B5EF4-FFF2-40B4-BE49-F238E27FC236}">
                <a16:creationId xmlns:a16="http://schemas.microsoft.com/office/drawing/2014/main" id="{241963E3-D355-50C1-95D3-048F30B21EC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EC22A1AF-208C-4891-BD93-B2BC89C123F7}" type="slidenum">
              <a:rPr lang="en-GB" altLang="nl-NL" smtClean="0"/>
              <a:pPr/>
              <a:t>4</a:t>
            </a:fld>
            <a:endParaRPr lang="en-GB" altLang="nl-NL"/>
          </a:p>
        </p:txBody>
      </p:sp>
      <p:pic>
        <p:nvPicPr>
          <p:cNvPr id="9221" name="Picture 4">
            <a:extLst>
              <a:ext uri="{FF2B5EF4-FFF2-40B4-BE49-F238E27FC236}">
                <a16:creationId xmlns:a16="http://schemas.microsoft.com/office/drawing/2014/main" id="{880E8318-D968-B7FD-9883-ADAF49CB1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648"/>
          <a:stretch>
            <a:fillRect/>
          </a:stretch>
        </p:blipFill>
        <p:spPr bwMode="auto">
          <a:xfrm>
            <a:off x="1714500" y="1773238"/>
            <a:ext cx="5715000"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FB1AF0E-EA89-A5AB-2567-BDC0EBB8B230}"/>
                  </a:ext>
                </a:extLst>
              </p14:cNvPr>
              <p14:cNvContentPartPr/>
              <p14:nvPr/>
            </p14:nvContentPartPr>
            <p14:xfrm>
              <a:off x="6461360" y="2640453"/>
              <a:ext cx="867240" cy="14400"/>
            </p14:xfrm>
          </p:contentPart>
        </mc:Choice>
        <mc:Fallback xmlns="">
          <p:pic>
            <p:nvPicPr>
              <p:cNvPr id="6" name="Ink 5">
                <a:extLst>
                  <a:ext uri="{FF2B5EF4-FFF2-40B4-BE49-F238E27FC236}">
                    <a16:creationId xmlns:a16="http://schemas.microsoft.com/office/drawing/2014/main" id="{4FB1AF0E-EA89-A5AB-2567-BDC0EBB8B230}"/>
                  </a:ext>
                </a:extLst>
              </p:cNvPr>
              <p:cNvPicPr/>
              <p:nvPr/>
            </p:nvPicPr>
            <p:blipFill>
              <a:blip r:embed="rId5"/>
              <a:stretch>
                <a:fillRect/>
              </a:stretch>
            </p:blipFill>
            <p:spPr>
              <a:xfrm>
                <a:off x="6407360" y="2532453"/>
                <a:ext cx="974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82E87F2-2FAC-05D6-D867-4ED2913863E5}"/>
                  </a:ext>
                </a:extLst>
              </p14:cNvPr>
              <p14:cNvContentPartPr/>
              <p14:nvPr/>
            </p14:nvContentPartPr>
            <p14:xfrm>
              <a:off x="6495200" y="2762853"/>
              <a:ext cx="760320" cy="14760"/>
            </p14:xfrm>
          </p:contentPart>
        </mc:Choice>
        <mc:Fallback xmlns="">
          <p:pic>
            <p:nvPicPr>
              <p:cNvPr id="7" name="Ink 6">
                <a:extLst>
                  <a:ext uri="{FF2B5EF4-FFF2-40B4-BE49-F238E27FC236}">
                    <a16:creationId xmlns:a16="http://schemas.microsoft.com/office/drawing/2014/main" id="{882E87F2-2FAC-05D6-D867-4ED2913863E5}"/>
                  </a:ext>
                </a:extLst>
              </p:cNvPr>
              <p:cNvPicPr/>
              <p:nvPr/>
            </p:nvPicPr>
            <p:blipFill>
              <a:blip r:embed="rId7"/>
              <a:stretch>
                <a:fillRect/>
              </a:stretch>
            </p:blipFill>
            <p:spPr>
              <a:xfrm>
                <a:off x="6441200" y="2654853"/>
                <a:ext cx="867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27189A0-EA89-5BDD-6A95-288C7F69A056}"/>
                  </a:ext>
                </a:extLst>
              </p14:cNvPr>
              <p14:cNvContentPartPr/>
              <p14:nvPr/>
            </p14:nvContentPartPr>
            <p14:xfrm>
              <a:off x="1808000" y="4388613"/>
              <a:ext cx="1356480" cy="14040"/>
            </p14:xfrm>
          </p:contentPart>
        </mc:Choice>
        <mc:Fallback xmlns="">
          <p:pic>
            <p:nvPicPr>
              <p:cNvPr id="8" name="Ink 7">
                <a:extLst>
                  <a:ext uri="{FF2B5EF4-FFF2-40B4-BE49-F238E27FC236}">
                    <a16:creationId xmlns:a16="http://schemas.microsoft.com/office/drawing/2014/main" id="{427189A0-EA89-5BDD-6A95-288C7F69A056}"/>
                  </a:ext>
                </a:extLst>
              </p:cNvPr>
              <p:cNvPicPr/>
              <p:nvPr/>
            </p:nvPicPr>
            <p:blipFill>
              <a:blip r:embed="rId9"/>
              <a:stretch>
                <a:fillRect/>
              </a:stretch>
            </p:blipFill>
            <p:spPr>
              <a:xfrm>
                <a:off x="1754000" y="4280613"/>
                <a:ext cx="14641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2BF9D5AD-D538-2C25-1F7E-243D584B92E0}"/>
                  </a:ext>
                </a:extLst>
              </p14:cNvPr>
              <p14:cNvContentPartPr/>
              <p14:nvPr/>
            </p14:nvContentPartPr>
            <p14:xfrm>
              <a:off x="1747520" y="4541973"/>
              <a:ext cx="1455840" cy="70560"/>
            </p14:xfrm>
          </p:contentPart>
        </mc:Choice>
        <mc:Fallback xmlns="">
          <p:pic>
            <p:nvPicPr>
              <p:cNvPr id="10" name="Ink 9">
                <a:extLst>
                  <a:ext uri="{FF2B5EF4-FFF2-40B4-BE49-F238E27FC236}">
                    <a16:creationId xmlns:a16="http://schemas.microsoft.com/office/drawing/2014/main" id="{2BF9D5AD-D538-2C25-1F7E-243D584B92E0}"/>
                  </a:ext>
                </a:extLst>
              </p:cNvPr>
              <p:cNvPicPr/>
              <p:nvPr/>
            </p:nvPicPr>
            <p:blipFill>
              <a:blip r:embed="rId11"/>
              <a:stretch>
                <a:fillRect/>
              </a:stretch>
            </p:blipFill>
            <p:spPr>
              <a:xfrm>
                <a:off x="1693520" y="4433973"/>
                <a:ext cx="1563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A73E818-94FF-B944-C29C-208B4E132449}"/>
                  </a:ext>
                </a:extLst>
              </p14:cNvPr>
              <p14:cNvContentPartPr/>
              <p14:nvPr/>
            </p14:nvContentPartPr>
            <p14:xfrm>
              <a:off x="5079680" y="4002693"/>
              <a:ext cx="360" cy="360"/>
            </p14:xfrm>
          </p:contentPart>
        </mc:Choice>
        <mc:Fallback xmlns="">
          <p:pic>
            <p:nvPicPr>
              <p:cNvPr id="15" name="Ink 14">
                <a:extLst>
                  <a:ext uri="{FF2B5EF4-FFF2-40B4-BE49-F238E27FC236}">
                    <a16:creationId xmlns:a16="http://schemas.microsoft.com/office/drawing/2014/main" id="{EA73E818-94FF-B944-C29C-208B4E132449}"/>
                  </a:ext>
                </a:extLst>
              </p:cNvPr>
              <p:cNvPicPr/>
              <p:nvPr/>
            </p:nvPicPr>
            <p:blipFill>
              <a:blip r:embed="rId19"/>
              <a:stretch>
                <a:fillRect/>
              </a:stretch>
            </p:blipFill>
            <p:spPr>
              <a:xfrm>
                <a:off x="5025680" y="3894693"/>
                <a:ext cx="108000" cy="21600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descr=" 54274">
            <a:extLst>
              <a:ext uri="{FF2B5EF4-FFF2-40B4-BE49-F238E27FC236}">
                <a16:creationId xmlns:a16="http://schemas.microsoft.com/office/drawing/2014/main" id="{FDF4F672-7A38-725D-8B58-9D441305B44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(1)</a:t>
            </a:r>
            <a:r>
              <a:rPr lang="ar-SA" altLang="nl-NL" sz="2400"/>
              <a:t>‏</a:t>
            </a:r>
            <a:endParaRPr lang="en-GB" altLang="nl-NL" sz="2400"/>
          </a:p>
        </p:txBody>
      </p:sp>
      <p:sp>
        <p:nvSpPr>
          <p:cNvPr id="67587" name="Rectangle 2" descr=" 54275">
            <a:extLst>
              <a:ext uri="{FF2B5EF4-FFF2-40B4-BE49-F238E27FC236}">
                <a16:creationId xmlns:a16="http://schemas.microsoft.com/office/drawing/2014/main" id="{8A82D60C-B78E-3E3B-AFFD-FACCA12D3960}"/>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err="1">
                <a:solidFill>
                  <a:srgbClr val="008000"/>
                </a:solidFill>
                <a:latin typeface="Courier New" panose="02070309020205020404" pitchFamily="49" charset="0"/>
              </a:rPr>
              <a:t>buf</a:t>
            </a:r>
            <a:r>
              <a:rPr lang="en-GB" altLang="nl-NL" b="1" dirty="0">
                <a:latin typeface="Courier New" panose="02070309020205020404" pitchFamily="49" charset="0"/>
              </a:rPr>
              <a:t>[20];</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a:solidFill>
                  <a:srgbClr val="008000"/>
                </a:solidFill>
                <a:latin typeface="Courier New" panose="02070309020205020404" pitchFamily="49" charset="0"/>
              </a:rPr>
              <a:t>prefix</a:t>
            </a:r>
            <a:r>
              <a:rPr lang="en-GB" altLang="nl-NL" b="1" dirty="0">
                <a:latin typeface="Courier New" panose="02070309020205020404" pitchFamily="49" charset="0"/>
              </a:rPr>
              <a:t>[] = "http://";</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a:solidFill>
                  <a:srgbClr val="008000"/>
                </a:solidFill>
                <a:latin typeface="Courier New" panose="02070309020205020404" pitchFamily="49" charset="0"/>
              </a:rPr>
              <a:t>path</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solidFill>
                  <a:srgbClr val="3333CC"/>
                </a:solidFill>
                <a:latin typeface="Courier New" panose="02070309020205020404" pitchFamily="49" charset="0"/>
              </a:rPr>
              <a:t>strcpy</a:t>
            </a:r>
            <a:r>
              <a:rPr lang="en-GB" altLang="nl-NL" b="1" dirty="0">
                <a:latin typeface="Courier New" panose="02070309020205020404" pitchFamily="49" charset="0"/>
              </a:rPr>
              <a:t>(</a:t>
            </a:r>
            <a:r>
              <a:rPr lang="en-GB" altLang="nl-NL" b="1" dirty="0" err="1">
                <a:latin typeface="Courier New" panose="02070309020205020404" pitchFamily="49" charset="0"/>
              </a:rPr>
              <a:t>buf</a:t>
            </a:r>
            <a:r>
              <a:rPr lang="en-GB" altLang="nl-NL" b="1" dirty="0">
                <a:latin typeface="Courier New" panose="02070309020205020404" pitchFamily="49" charset="0"/>
              </a:rPr>
              <a:t>, prefix);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 copies the string prefix to </a:t>
            </a:r>
            <a:r>
              <a:rPr lang="en-GB" altLang="nl-NL" b="1" dirty="0" err="1">
                <a:latin typeface="Courier New" panose="02070309020205020404" pitchFamily="49" charset="0"/>
              </a:rPr>
              <a:t>buf</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solidFill>
                  <a:srgbClr val="3333CC"/>
                </a:solidFill>
                <a:latin typeface="Courier New" panose="02070309020205020404" pitchFamily="49" charset="0"/>
              </a:rPr>
              <a:t>strncat</a:t>
            </a:r>
            <a:r>
              <a:rPr lang="en-GB" altLang="nl-NL" b="1" dirty="0">
                <a:latin typeface="Courier New" panose="02070309020205020404" pitchFamily="49" charset="0"/>
              </a:rPr>
              <a:t>(</a:t>
            </a:r>
            <a:r>
              <a:rPr lang="en-GB" altLang="nl-NL" b="1" dirty="0" err="1">
                <a:latin typeface="Courier New" panose="02070309020205020404" pitchFamily="49" charset="0"/>
              </a:rPr>
              <a:t>buf</a:t>
            </a:r>
            <a:r>
              <a:rPr lang="en-GB" altLang="nl-NL" b="1" dirty="0">
                <a:latin typeface="Courier New" panose="02070309020205020404" pitchFamily="49" charset="0"/>
              </a:rPr>
              <a:t>, path, </a:t>
            </a:r>
            <a:r>
              <a:rPr lang="en-GB" altLang="nl-NL" b="1" dirty="0" err="1">
                <a:solidFill>
                  <a:srgbClr val="FF0000"/>
                </a:solidFill>
                <a:latin typeface="Courier New" panose="02070309020205020404" pitchFamily="49" charset="0"/>
              </a:rPr>
              <a:t>sizeof</a:t>
            </a:r>
            <a:r>
              <a:rPr lang="en-GB" altLang="nl-NL" b="1" dirty="0">
                <a:solidFill>
                  <a:srgbClr val="FF0000"/>
                </a:solidFill>
                <a:latin typeface="Courier New" panose="02070309020205020404" pitchFamily="49" charset="0"/>
              </a:rPr>
              <a:t>(</a:t>
            </a:r>
            <a:r>
              <a:rPr lang="en-GB" altLang="nl-NL" b="1" dirty="0" err="1">
                <a:solidFill>
                  <a:srgbClr val="FF0000"/>
                </a:solidFill>
                <a:latin typeface="Courier New" panose="02070309020205020404" pitchFamily="49" charset="0"/>
              </a:rPr>
              <a:t>buf</a:t>
            </a:r>
            <a:r>
              <a:rPr lang="en-GB" altLang="nl-NL" b="1" dirty="0">
                <a:solidFill>
                  <a:srgbClr val="FF0000"/>
                </a:solidFill>
                <a:latin typeface="Courier New" panose="02070309020205020404" pitchFamily="49" charset="0"/>
              </a:rPr>
              <a:t>)</a:t>
            </a:r>
            <a:r>
              <a:rPr lang="en-GB" altLang="nl-NL"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 concatenates path to the string </a:t>
            </a:r>
            <a:r>
              <a:rPr lang="en-GB" altLang="nl-NL" b="1" dirty="0" err="1">
                <a:latin typeface="Courier New" panose="02070309020205020404" pitchFamily="49" charset="0"/>
              </a:rPr>
              <a:t>buf</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p:txBody>
      </p:sp>
      <p:sp>
        <p:nvSpPr>
          <p:cNvPr id="76805" name="Text Box 3" descr=" 3">
            <a:extLst>
              <a:ext uri="{FF2B5EF4-FFF2-40B4-BE49-F238E27FC236}">
                <a16:creationId xmlns:a16="http://schemas.microsoft.com/office/drawing/2014/main" id="{9F68A12A-0888-4606-2BF3-48D1DF6D148F}"/>
              </a:ext>
            </a:extLst>
          </p:cNvPr>
          <p:cNvSpPr txBox="1">
            <a:spLocks noChangeArrowheads="1"/>
          </p:cNvSpPr>
          <p:nvPr/>
        </p:nvSpPr>
        <p:spPr bwMode="auto">
          <a:xfrm>
            <a:off x="4067175" y="4292600"/>
            <a:ext cx="4572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spcBef>
                <a:spcPts val="1250"/>
              </a:spcBef>
              <a:buClr>
                <a:srgbClr val="000000"/>
              </a:buClr>
              <a:buSzPct val="100000"/>
              <a:buFont typeface="Times New Roman" panose="02020603050405020304" pitchFamily="18" charset="0"/>
              <a:buNone/>
            </a:pPr>
            <a:r>
              <a:rPr lang="en-GB" altLang="en-US" sz="2000" dirty="0" err="1">
                <a:solidFill>
                  <a:srgbClr val="008000"/>
                </a:solidFill>
                <a:latin typeface="Arial Rounded MT Bold" panose="020F0704030504030204" pitchFamily="34" charset="0"/>
                <a:cs typeface="Arial" panose="020B0604020202020204" pitchFamily="34" charset="0"/>
              </a:rPr>
              <a:t>strncat’s</a:t>
            </a:r>
            <a:r>
              <a:rPr lang="en-GB" altLang="en-US" sz="2000" dirty="0">
                <a:solidFill>
                  <a:srgbClr val="008000"/>
                </a:solidFill>
                <a:latin typeface="Arial Rounded MT Bold" panose="020F0704030504030204" pitchFamily="34" charset="0"/>
                <a:cs typeface="Arial" panose="020B0604020202020204" pitchFamily="34" charset="0"/>
              </a:rPr>
              <a:t> 3rd parameter is number of chars to copy, not the buffer size</a:t>
            </a:r>
            <a:endParaRPr lang="nl-NL" altLang="en-US" sz="2000" dirty="0">
              <a:solidFill>
                <a:srgbClr val="008000"/>
              </a:solidFill>
              <a:latin typeface="Arial Rounded MT Bold" panose="020F0704030504030204" pitchFamily="34" charset="0"/>
              <a:cs typeface="Arial" panose="020B0604020202020204" pitchFamily="34" charset="0"/>
            </a:endParaRPr>
          </a:p>
          <a:p>
            <a:pPr algn="r" eaLnBrk="1" hangingPunct="1">
              <a:spcBef>
                <a:spcPts val="1250"/>
              </a:spcBef>
              <a:buClr>
                <a:srgbClr val="000000"/>
              </a:buClr>
              <a:buSzPct val="100000"/>
              <a:buFont typeface="Times New Roman" panose="02020603050405020304" pitchFamily="18" charset="0"/>
              <a:buNone/>
            </a:pPr>
            <a:r>
              <a:rPr lang="nl-NL" altLang="en-US" sz="2000" dirty="0">
                <a:solidFill>
                  <a:srgbClr val="008000"/>
                </a:solidFill>
                <a:latin typeface="Arial Rounded MT Bold" panose="020F0704030504030204" pitchFamily="34" charset="0"/>
                <a:cs typeface="Arial" panose="020B0604020202020204" pitchFamily="34" charset="0"/>
              </a:rPr>
              <a:t>So this should be </a:t>
            </a:r>
            <a:r>
              <a:rPr lang="nl-NL" altLang="en-US" sz="2000" b="1" dirty="0">
                <a:solidFill>
                  <a:srgbClr val="FF0000"/>
                </a:solidFill>
                <a:latin typeface="Courier New" panose="02070309020205020404" pitchFamily="49" charset="0"/>
                <a:cs typeface="Courier New" panose="02070309020205020404" pitchFamily="49" charset="0"/>
              </a:rPr>
              <a:t>sizeof(buf)-7</a:t>
            </a:r>
            <a:endParaRPr lang="en-GB" altLang="en-US" sz="2000" b="1" dirty="0">
              <a:solidFill>
                <a:srgbClr val="FF0000"/>
              </a:solidFill>
              <a:latin typeface="Courier New" panose="02070309020205020404" pitchFamily="49" charset="0"/>
              <a:cs typeface="Courier New" panose="02070309020205020404" pitchFamily="49" charset="0"/>
            </a:endParaRPr>
          </a:p>
        </p:txBody>
      </p:sp>
      <p:sp>
        <p:nvSpPr>
          <p:cNvPr id="76806" name="Freeform 4" descr=" 4">
            <a:extLst>
              <a:ext uri="{FF2B5EF4-FFF2-40B4-BE49-F238E27FC236}">
                <a16:creationId xmlns:a16="http://schemas.microsoft.com/office/drawing/2014/main" id="{81758D2C-E429-01BF-BC03-22B43F40FEDF}"/>
              </a:ext>
            </a:extLst>
          </p:cNvPr>
          <p:cNvSpPr>
            <a:spLocks/>
          </p:cNvSpPr>
          <p:nvPr/>
        </p:nvSpPr>
        <p:spPr bwMode="auto">
          <a:xfrm>
            <a:off x="4284663" y="3540125"/>
            <a:ext cx="74612" cy="879475"/>
          </a:xfrm>
          <a:custGeom>
            <a:avLst/>
            <a:gdLst>
              <a:gd name="T0" fmla="*/ 2147483646 w 208"/>
              <a:gd name="T1" fmla="*/ 2147483646 h 2444"/>
              <a:gd name="T2" fmla="*/ 0 w 208"/>
              <a:gd name="T3" fmla="*/ 0 h 2444"/>
              <a:gd name="T4" fmla="*/ 0 60000 65536"/>
              <a:gd name="T5" fmla="*/ 0 60000 65536"/>
              <a:gd name="T6" fmla="*/ 0 w 208"/>
              <a:gd name="T7" fmla="*/ 0 h 2444"/>
              <a:gd name="T8" fmla="*/ 208 w 208"/>
              <a:gd name="T9" fmla="*/ 2444 h 2444"/>
            </a:gdLst>
            <a:ahLst/>
            <a:cxnLst>
              <a:cxn ang="T4">
                <a:pos x="T0" y="T1"/>
              </a:cxn>
              <a:cxn ang="T5">
                <a:pos x="T2" y="T3"/>
              </a:cxn>
            </a:cxnLst>
            <a:rect l="T6" t="T7" r="T8" b="T9"/>
            <a:pathLst>
              <a:path w="208" h="2444">
                <a:moveTo>
                  <a:pt x="207" y="2443"/>
                </a:moveTo>
                <a:lnTo>
                  <a:pt x="0" y="0"/>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590" name="Slide Number Placeholder 1">
            <a:extLst>
              <a:ext uri="{FF2B5EF4-FFF2-40B4-BE49-F238E27FC236}">
                <a16:creationId xmlns:a16="http://schemas.microsoft.com/office/drawing/2014/main" id="{04052B32-EC09-8DA4-009C-AD3F041FA6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9C5275E-E1AC-4456-9F38-8BDE87B73E8C}" type="slidenum">
              <a:rPr lang="en-GB" altLang="nl-NL" smtClean="0"/>
              <a:pPr/>
              <a:t>40</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50356593-524B-6376-FDAC-F7428BA3244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(2)</a:t>
            </a:r>
            <a:r>
              <a:rPr lang="ar-SA" altLang="nl-NL" sz="2400"/>
              <a:t>‏</a:t>
            </a:r>
            <a:endParaRPr lang="en-GB" altLang="nl-NL" sz="2400"/>
          </a:p>
        </p:txBody>
      </p:sp>
      <p:sp>
        <p:nvSpPr>
          <p:cNvPr id="70659" name="Rectangle 2">
            <a:extLst>
              <a:ext uri="{FF2B5EF4-FFF2-40B4-BE49-F238E27FC236}">
                <a16:creationId xmlns:a16="http://schemas.microsoft.com/office/drawing/2014/main" id="{ABBACE45-120C-686D-898C-0EA01C269AFE}"/>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a:t>
            </a:r>
            <a:r>
              <a:rPr lang="en-GB" altLang="nl-NL" b="1">
                <a:solidFill>
                  <a:srgbClr val="008000"/>
                </a:solidFill>
                <a:latin typeface="Courier New" panose="02070309020205020404" pitchFamily="49" charset="0"/>
              </a:rPr>
              <a:t>src</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dest</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base_url</a:t>
            </a:r>
            <a:r>
              <a:rPr lang="en-GB" altLang="nl-NL" b="1">
                <a:latin typeface="Courier New" panose="02070309020205020404" pitchFamily="49" charset="0"/>
              </a:rPr>
              <a:t> = "www.ru.nl";</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strncpy</a:t>
            </a:r>
            <a:r>
              <a:rPr lang="en-GB" altLang="nl-NL" b="1">
                <a:latin typeface="Courier New" panose="02070309020205020404" pitchFamily="49" charset="0"/>
              </a:rPr>
              <a:t>(src, base_url, 9);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base_url to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latin typeface="Courier New" panose="02070309020205020404" pitchFamily="49" charset="0"/>
              </a:rPr>
              <a:t> </a:t>
            </a:r>
            <a:r>
              <a:rPr lang="en-GB" altLang="nl-NL" b="1">
                <a:solidFill>
                  <a:srgbClr val="3333CC"/>
                </a:solidFill>
                <a:latin typeface="Courier New" panose="02070309020205020404" pitchFamily="49" charset="0"/>
              </a:rPr>
              <a:t>strcpy</a:t>
            </a:r>
            <a:r>
              <a:rPr lang="en-GB" altLang="nl-NL" b="1">
                <a:latin typeface="Courier New" panose="02070309020205020404" pitchFamily="49" charset="0"/>
              </a:rPr>
              <a:t>(dest,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src to dest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    </a:t>
            </a:r>
          </a:p>
        </p:txBody>
      </p:sp>
      <p:sp>
        <p:nvSpPr>
          <p:cNvPr id="70660" name="Slide Number Placeholder 1">
            <a:extLst>
              <a:ext uri="{FF2B5EF4-FFF2-40B4-BE49-F238E27FC236}">
                <a16:creationId xmlns:a16="http://schemas.microsoft.com/office/drawing/2014/main" id="{F3A36A5C-6C04-8A01-0375-66C82F8A723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846B0D9-2B6B-44F1-9074-2D4E41486957}" type="slidenum">
              <a:rPr lang="en-GB" altLang="nl-NL" smtClean="0"/>
              <a:pPr/>
              <a:t>41</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51C7E3A-0886-2264-EDBF-17F6D5DED0EF}"/>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a:t>
            </a:r>
            <a:r>
              <a:rPr lang="en-GB" altLang="nl-NL" b="1">
                <a:solidFill>
                  <a:srgbClr val="008000"/>
                </a:solidFill>
                <a:latin typeface="Courier New" panose="02070309020205020404" pitchFamily="49" charset="0"/>
              </a:rPr>
              <a:t>src</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dest</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base_url</a:t>
            </a:r>
            <a:r>
              <a:rPr lang="en-GB" altLang="nl-NL" b="1">
                <a:latin typeface="Courier New" panose="02070309020205020404" pitchFamily="49" charset="0"/>
              </a:rPr>
              <a:t> = "www.ru.nl";</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solidFill>
                  <a:srgbClr val="FF0000"/>
                </a:solidFill>
                <a:latin typeface="Courier New" panose="02070309020205020404" pitchFamily="49" charset="0"/>
              </a:rPr>
              <a:t>strncpy</a:t>
            </a:r>
            <a:r>
              <a:rPr lang="en-GB" altLang="nl-NL" b="1">
                <a:latin typeface="Courier New" panose="02070309020205020404" pitchFamily="49" charset="0"/>
              </a:rPr>
              <a:t>(src, base_url, </a:t>
            </a:r>
            <a:r>
              <a:rPr lang="en-GB" altLang="nl-NL" b="1">
                <a:solidFill>
                  <a:srgbClr val="FF0000"/>
                </a:solidFill>
                <a:latin typeface="Courier New" panose="02070309020205020404" pitchFamily="49" charset="0"/>
              </a:rPr>
              <a:t>9</a:t>
            </a:r>
            <a:r>
              <a:rPr lang="en-GB" altLang="nl-NL" b="1">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base_url to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latin typeface="Courier New" panose="02070309020205020404" pitchFamily="49" charset="0"/>
              </a:rPr>
              <a:t> </a:t>
            </a:r>
            <a:r>
              <a:rPr lang="en-GB" altLang="nl-NL" b="1">
                <a:solidFill>
                  <a:srgbClr val="3333CC"/>
                </a:solidFill>
                <a:latin typeface="Courier New" panose="02070309020205020404" pitchFamily="49" charset="0"/>
              </a:rPr>
              <a:t>strcpy</a:t>
            </a:r>
            <a:r>
              <a:rPr lang="en-GB" altLang="nl-NL" b="1">
                <a:latin typeface="Courier New" panose="02070309020205020404" pitchFamily="49" charset="0"/>
              </a:rPr>
              <a:t>(dest,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src to dest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    </a:t>
            </a:r>
          </a:p>
        </p:txBody>
      </p:sp>
      <p:sp>
        <p:nvSpPr>
          <p:cNvPr id="72707" name="Line 4">
            <a:extLst>
              <a:ext uri="{FF2B5EF4-FFF2-40B4-BE49-F238E27FC236}">
                <a16:creationId xmlns:a16="http://schemas.microsoft.com/office/drawing/2014/main" id="{69D49763-9E5E-E4A2-F002-B21718F02F12}"/>
              </a:ext>
            </a:extLst>
          </p:cNvPr>
          <p:cNvSpPr>
            <a:spLocks noChangeShapeType="1"/>
          </p:cNvSpPr>
          <p:nvPr/>
        </p:nvSpPr>
        <p:spPr bwMode="auto">
          <a:xfrm flipH="1">
            <a:off x="5292725" y="1998663"/>
            <a:ext cx="819150" cy="782637"/>
          </a:xfrm>
          <a:prstGeom prst="line">
            <a:avLst/>
          </a:prstGeom>
          <a:noFill/>
          <a:ln w="698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08" name="Rectangle 1">
            <a:extLst>
              <a:ext uri="{FF2B5EF4-FFF2-40B4-BE49-F238E27FC236}">
                <a16:creationId xmlns:a16="http://schemas.microsoft.com/office/drawing/2014/main" id="{C30F2B4A-D012-DB84-6FBE-0610BEF2B87B}"/>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(2)</a:t>
            </a:r>
            <a:r>
              <a:rPr lang="ar-SA" altLang="nl-NL" sz="2400"/>
              <a:t>‏</a:t>
            </a:r>
            <a:endParaRPr lang="en-GB" altLang="nl-NL" sz="2400"/>
          </a:p>
        </p:txBody>
      </p:sp>
      <p:sp>
        <p:nvSpPr>
          <p:cNvPr id="72709" name="Text Box 3">
            <a:extLst>
              <a:ext uri="{FF2B5EF4-FFF2-40B4-BE49-F238E27FC236}">
                <a16:creationId xmlns:a16="http://schemas.microsoft.com/office/drawing/2014/main" id="{59E38EB7-BF87-2A5D-859E-CCACF4AA665E}"/>
              </a:ext>
            </a:extLst>
          </p:cNvPr>
          <p:cNvSpPr txBox="1">
            <a:spLocks noChangeArrowheads="1"/>
          </p:cNvSpPr>
          <p:nvPr/>
        </p:nvSpPr>
        <p:spPr bwMode="auto">
          <a:xfrm>
            <a:off x="4211638" y="1162050"/>
            <a:ext cx="4378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algn="r" eaLnBrk="1" hangingPunct="1">
              <a:spcBef>
                <a:spcPts val="1250"/>
              </a:spcBef>
              <a:buClr>
                <a:srgbClr val="000000"/>
              </a:buClr>
              <a:buSzPct val="100000"/>
              <a:buFont typeface="Times New Roman" panose="02020603050405020304" pitchFamily="18" charset="0"/>
              <a:buNone/>
            </a:pPr>
            <a:r>
              <a:rPr lang="en-GB" altLang="en-US" sz="2000" b="1">
                <a:solidFill>
                  <a:srgbClr val="008000"/>
                </a:solidFill>
                <a:latin typeface="Courier New" panose="02070309020205020404" pitchFamily="49" charset="0"/>
                <a:cs typeface="Arial" panose="020B0604020202020204" pitchFamily="34" charset="0"/>
              </a:rPr>
              <a:t>base_url </a:t>
            </a:r>
            <a:r>
              <a:rPr lang="en-GB" altLang="en-US" sz="2000">
                <a:solidFill>
                  <a:srgbClr val="008000"/>
                </a:solidFill>
                <a:latin typeface="Arial Rounded MT Bold" panose="020F0704030504030204" pitchFamily="34" charset="0"/>
                <a:cs typeface="Arial" panose="020B0604020202020204" pitchFamily="34" charset="0"/>
              </a:rPr>
              <a:t>is 10 chars long, incl. its null terminator, so</a:t>
            </a:r>
            <a:r>
              <a:rPr lang="en-GB" altLang="en-US" sz="2000" b="1">
                <a:solidFill>
                  <a:srgbClr val="008000"/>
                </a:solidFill>
                <a:latin typeface="Arial Rounded MT Bold" panose="020F0704030504030204" pitchFamily="34" charset="0"/>
                <a:cs typeface="Arial" panose="020B0604020202020204" pitchFamily="34" charset="0"/>
              </a:rPr>
              <a:t> </a:t>
            </a:r>
            <a:r>
              <a:rPr lang="en-GB" altLang="en-US" sz="2000" b="1">
                <a:solidFill>
                  <a:srgbClr val="008000"/>
                </a:solidFill>
                <a:latin typeface="Courier New" panose="02070309020205020404" pitchFamily="49" charset="0"/>
                <a:cs typeface="Courier New" panose="02070309020205020404" pitchFamily="49" charset="0"/>
              </a:rPr>
              <a:t>src</a:t>
            </a:r>
            <a:r>
              <a:rPr lang="en-GB" altLang="en-US" sz="2000">
                <a:solidFill>
                  <a:srgbClr val="008000"/>
                </a:solidFill>
                <a:latin typeface="Arial Rounded MT Bold" panose="020F0704030504030204" pitchFamily="34" charset="0"/>
                <a:cs typeface="Arial" panose="020B0604020202020204" pitchFamily="34" charset="0"/>
              </a:rPr>
              <a:t> will not be null-terminated</a:t>
            </a:r>
          </a:p>
        </p:txBody>
      </p:sp>
      <p:sp>
        <p:nvSpPr>
          <p:cNvPr id="72710" name="Slide Number Placeholder 1">
            <a:extLst>
              <a:ext uri="{FF2B5EF4-FFF2-40B4-BE49-F238E27FC236}">
                <a16:creationId xmlns:a16="http://schemas.microsoft.com/office/drawing/2014/main" id="{4DA8675A-1D58-96B2-CEFD-CBA5A5A1301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0450577-2418-4635-8523-07B58353DFAD}" type="slidenum">
              <a:rPr lang="en-GB" altLang="nl-NL" smtClean="0"/>
              <a:pPr/>
              <a:t>42</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B7A383C5-170D-2D7A-688E-25DD9B3C0EEF}"/>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(2) </a:t>
            </a:r>
          </a:p>
        </p:txBody>
      </p:sp>
      <p:sp>
        <p:nvSpPr>
          <p:cNvPr id="74755" name="Rectangle 2">
            <a:extLst>
              <a:ext uri="{FF2B5EF4-FFF2-40B4-BE49-F238E27FC236}">
                <a16:creationId xmlns:a16="http://schemas.microsoft.com/office/drawing/2014/main" id="{A0098A0B-B541-8ADB-84C7-82816C31CD67}"/>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a:t>
            </a:r>
            <a:r>
              <a:rPr lang="en-GB" altLang="nl-NL" b="1">
                <a:solidFill>
                  <a:srgbClr val="008000"/>
                </a:solidFill>
                <a:latin typeface="Courier New" panose="02070309020205020404" pitchFamily="49" charset="0"/>
              </a:rPr>
              <a:t>src</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dest</a:t>
            </a:r>
            <a:r>
              <a:rPr lang="en-GB" altLang="nl-NL" b="1">
                <a:latin typeface="Courier New" panose="02070309020205020404" pitchFamily="49" charset="0"/>
              </a:rPr>
              <a:t>[9];</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base_url</a:t>
            </a:r>
            <a:r>
              <a:rPr lang="en-GB" altLang="nl-NL" b="1">
                <a:latin typeface="Courier New" panose="02070309020205020404" pitchFamily="49" charset="0"/>
              </a:rPr>
              <a:t> = ”www.ru.nl”;</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solidFill>
                  <a:srgbClr val="FF0000"/>
                </a:solidFill>
                <a:latin typeface="Courier New" panose="02070309020205020404" pitchFamily="49" charset="0"/>
              </a:rPr>
              <a:t>strncpy</a:t>
            </a:r>
            <a:r>
              <a:rPr lang="en-GB" altLang="nl-NL" b="1">
                <a:latin typeface="Courier New" panose="02070309020205020404" pitchFamily="49" charset="0"/>
              </a:rPr>
              <a:t>(src, base_url, </a:t>
            </a:r>
            <a:r>
              <a:rPr lang="en-GB" altLang="nl-NL" b="1">
                <a:solidFill>
                  <a:srgbClr val="FF0000"/>
                </a:solidFill>
                <a:latin typeface="Courier New" panose="02070309020205020404" pitchFamily="49" charset="0"/>
              </a:rPr>
              <a:t>9</a:t>
            </a:r>
            <a:r>
              <a:rPr lang="en-GB" altLang="nl-NL" b="1">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base_url to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latin typeface="Courier New" panose="02070309020205020404" pitchFamily="49" charset="0"/>
              </a:rPr>
              <a:t> </a:t>
            </a:r>
            <a:r>
              <a:rPr lang="en-GB" altLang="nl-NL" b="1">
                <a:solidFill>
                  <a:srgbClr val="FF0000"/>
                </a:solidFill>
                <a:latin typeface="Courier New" panose="02070309020205020404" pitchFamily="49" charset="0"/>
              </a:rPr>
              <a:t>strcpy</a:t>
            </a:r>
            <a:r>
              <a:rPr lang="en-GB" altLang="nl-NL" b="1">
                <a:latin typeface="Courier New" panose="02070309020205020404" pitchFamily="49" charset="0"/>
              </a:rPr>
              <a:t>(dest, src);</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 copies src to dest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  </a:t>
            </a:r>
          </a:p>
        </p:txBody>
      </p:sp>
      <p:sp>
        <p:nvSpPr>
          <p:cNvPr id="74756" name="Text Box 5">
            <a:extLst>
              <a:ext uri="{FF2B5EF4-FFF2-40B4-BE49-F238E27FC236}">
                <a16:creationId xmlns:a16="http://schemas.microsoft.com/office/drawing/2014/main" id="{979F2640-4A81-11C6-775B-680F4B37DD1D}"/>
              </a:ext>
            </a:extLst>
          </p:cNvPr>
          <p:cNvSpPr txBox="1">
            <a:spLocks noChangeArrowheads="1"/>
          </p:cNvSpPr>
          <p:nvPr/>
        </p:nvSpPr>
        <p:spPr bwMode="auto">
          <a:xfrm>
            <a:off x="2249488" y="4697413"/>
            <a:ext cx="52419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algn="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so </a:t>
            </a:r>
            <a:r>
              <a:rPr lang="en-GB" altLang="en-US" sz="2000" b="1">
                <a:solidFill>
                  <a:srgbClr val="008000"/>
                </a:solidFill>
                <a:latin typeface="Courier New" panose="02070309020205020404" pitchFamily="49" charset="0"/>
                <a:cs typeface="Arial" panose="020B0604020202020204" pitchFamily="34" charset="0"/>
              </a:rPr>
              <a:t>strcpy</a:t>
            </a:r>
            <a:r>
              <a:rPr lang="en-GB" altLang="en-US" sz="2000">
                <a:solidFill>
                  <a:srgbClr val="008000"/>
                </a:solidFill>
                <a:latin typeface="Arial Rounded MT Bold" panose="020F0704030504030204" pitchFamily="34" charset="0"/>
                <a:cs typeface="Arial" panose="020B0604020202020204" pitchFamily="34" charset="0"/>
              </a:rPr>
              <a:t> will overrun the buffer </a:t>
            </a:r>
            <a:r>
              <a:rPr lang="en-GB" altLang="en-US" sz="2000" b="1">
                <a:solidFill>
                  <a:srgbClr val="008000"/>
                </a:solidFill>
                <a:latin typeface="Courier New" panose="02070309020205020404" pitchFamily="49" charset="0"/>
                <a:cs typeface="Arial" panose="020B0604020202020204" pitchFamily="34" charset="0"/>
              </a:rPr>
              <a:t>dest, </a:t>
            </a:r>
          </a:p>
          <a:p>
            <a:pPr algn="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because</a:t>
            </a:r>
            <a:r>
              <a:rPr lang="en-GB" altLang="en-US" sz="2000" b="1">
                <a:solidFill>
                  <a:srgbClr val="008000"/>
                </a:solidFill>
                <a:latin typeface="Courier New" panose="02070309020205020404" pitchFamily="49" charset="0"/>
                <a:cs typeface="Arial" panose="020B0604020202020204" pitchFamily="34" charset="0"/>
              </a:rPr>
              <a:t> src </a:t>
            </a:r>
            <a:r>
              <a:rPr lang="en-GB" altLang="en-US" sz="2000">
                <a:solidFill>
                  <a:srgbClr val="008000"/>
                </a:solidFill>
                <a:latin typeface="Arial Rounded MT Bold" panose="020F0704030504030204" pitchFamily="34" charset="0"/>
                <a:cs typeface="Arial" panose="020B0604020202020204" pitchFamily="34" charset="0"/>
              </a:rPr>
              <a:t>is not null-terminated</a:t>
            </a:r>
          </a:p>
        </p:txBody>
      </p:sp>
      <p:sp>
        <p:nvSpPr>
          <p:cNvPr id="74757" name="Line 6">
            <a:extLst>
              <a:ext uri="{FF2B5EF4-FFF2-40B4-BE49-F238E27FC236}">
                <a16:creationId xmlns:a16="http://schemas.microsoft.com/office/drawing/2014/main" id="{4BAB0B07-C263-CA6F-09D8-B0FDD3414BF4}"/>
              </a:ext>
            </a:extLst>
          </p:cNvPr>
          <p:cNvSpPr>
            <a:spLocks noChangeShapeType="1"/>
          </p:cNvSpPr>
          <p:nvPr/>
        </p:nvSpPr>
        <p:spPr bwMode="auto">
          <a:xfrm flipH="1" flipV="1">
            <a:off x="1763713" y="3789363"/>
            <a:ext cx="785812" cy="908050"/>
          </a:xfrm>
          <a:prstGeom prst="line">
            <a:avLst/>
          </a:prstGeom>
          <a:noFill/>
          <a:ln w="5724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58" name="Line 4">
            <a:extLst>
              <a:ext uri="{FF2B5EF4-FFF2-40B4-BE49-F238E27FC236}">
                <a16:creationId xmlns:a16="http://schemas.microsoft.com/office/drawing/2014/main" id="{CA78CD6A-0025-727F-48B7-C8F8EA7CDABA}"/>
              </a:ext>
            </a:extLst>
          </p:cNvPr>
          <p:cNvSpPr>
            <a:spLocks noChangeShapeType="1"/>
          </p:cNvSpPr>
          <p:nvPr/>
        </p:nvSpPr>
        <p:spPr bwMode="auto">
          <a:xfrm flipH="1">
            <a:off x="5292725" y="1998663"/>
            <a:ext cx="819150" cy="782637"/>
          </a:xfrm>
          <a:prstGeom prst="line">
            <a:avLst/>
          </a:prstGeom>
          <a:noFill/>
          <a:ln w="698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59" name="Text Box 3">
            <a:extLst>
              <a:ext uri="{FF2B5EF4-FFF2-40B4-BE49-F238E27FC236}">
                <a16:creationId xmlns:a16="http://schemas.microsoft.com/office/drawing/2014/main" id="{FD5BE1EF-8A09-6292-F8D2-20F615EFEF9F}"/>
              </a:ext>
            </a:extLst>
          </p:cNvPr>
          <p:cNvSpPr txBox="1">
            <a:spLocks noChangeArrowheads="1"/>
          </p:cNvSpPr>
          <p:nvPr/>
        </p:nvSpPr>
        <p:spPr bwMode="auto">
          <a:xfrm>
            <a:off x="4211638" y="1162050"/>
            <a:ext cx="4378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algn="r" eaLnBrk="1" hangingPunct="1">
              <a:spcBef>
                <a:spcPts val="1250"/>
              </a:spcBef>
              <a:buClr>
                <a:srgbClr val="000000"/>
              </a:buClr>
              <a:buSzPct val="100000"/>
              <a:buFont typeface="Times New Roman" panose="02020603050405020304" pitchFamily="18" charset="0"/>
              <a:buNone/>
            </a:pPr>
            <a:r>
              <a:rPr lang="en-GB" altLang="en-US" sz="2000" b="1">
                <a:solidFill>
                  <a:srgbClr val="008000"/>
                </a:solidFill>
                <a:latin typeface="Courier New" panose="02070309020205020404" pitchFamily="49" charset="0"/>
                <a:cs typeface="Arial" panose="020B0604020202020204" pitchFamily="34" charset="0"/>
              </a:rPr>
              <a:t>base_url </a:t>
            </a:r>
            <a:r>
              <a:rPr lang="en-GB" altLang="en-US" sz="2000">
                <a:solidFill>
                  <a:srgbClr val="008000"/>
                </a:solidFill>
                <a:latin typeface="Arial Rounded MT Bold" panose="020F0704030504030204" pitchFamily="34" charset="0"/>
                <a:cs typeface="Arial" panose="020B0604020202020204" pitchFamily="34" charset="0"/>
              </a:rPr>
              <a:t>is 10 chars long, incl. its null terminator, so</a:t>
            </a:r>
            <a:r>
              <a:rPr lang="en-GB" altLang="en-US" sz="2000" b="1">
                <a:solidFill>
                  <a:srgbClr val="008000"/>
                </a:solidFill>
                <a:latin typeface="Arial Rounded MT Bold" panose="020F0704030504030204" pitchFamily="34" charset="0"/>
                <a:cs typeface="Arial" panose="020B0604020202020204" pitchFamily="34" charset="0"/>
              </a:rPr>
              <a:t> </a:t>
            </a:r>
            <a:r>
              <a:rPr lang="en-GB" altLang="en-US" sz="2000" b="1">
                <a:solidFill>
                  <a:srgbClr val="008000"/>
                </a:solidFill>
                <a:latin typeface="Courier New" panose="02070309020205020404" pitchFamily="49" charset="0"/>
                <a:cs typeface="Courier New" panose="02070309020205020404" pitchFamily="49" charset="0"/>
              </a:rPr>
              <a:t>src</a:t>
            </a:r>
            <a:r>
              <a:rPr lang="en-GB" altLang="en-US" sz="2000">
                <a:solidFill>
                  <a:srgbClr val="008000"/>
                </a:solidFill>
                <a:latin typeface="Arial Rounded MT Bold" panose="020F0704030504030204" pitchFamily="34" charset="0"/>
                <a:cs typeface="Arial" panose="020B0604020202020204" pitchFamily="34" charset="0"/>
              </a:rPr>
              <a:t> will not be null-terminated</a:t>
            </a:r>
          </a:p>
        </p:txBody>
      </p:sp>
      <p:sp>
        <p:nvSpPr>
          <p:cNvPr id="74760" name="Slide Number Placeholder 1">
            <a:extLst>
              <a:ext uri="{FF2B5EF4-FFF2-40B4-BE49-F238E27FC236}">
                <a16:creationId xmlns:a16="http://schemas.microsoft.com/office/drawing/2014/main" id="{CD74D8C0-04CF-7319-0A98-3FA4AD30F69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E6BDAB1-E2EE-4E83-80E5-590F5F9E1300}" type="slidenum">
              <a:rPr lang="en-GB" altLang="nl-NL" smtClean="0"/>
              <a:pPr/>
              <a:t>43</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8D5CEC1F-DA30-D5D4-F981-F0DD399E5FF9}"/>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Example: </a:t>
            </a:r>
            <a:r>
              <a:rPr lang="en-GB" altLang="nl-NL" sz="2400" b="1">
                <a:latin typeface="Courier New" panose="02070309020205020404" pitchFamily="49" charset="0"/>
              </a:rPr>
              <a:t>strcpy </a:t>
            </a:r>
            <a:r>
              <a:rPr lang="en-GB" altLang="nl-NL" sz="2400"/>
              <a:t>and </a:t>
            </a:r>
            <a:r>
              <a:rPr lang="en-GB" altLang="nl-NL" sz="2400" b="1">
                <a:latin typeface="Courier New" panose="02070309020205020404" pitchFamily="49" charset="0"/>
              </a:rPr>
              <a:t>strncpy</a:t>
            </a:r>
          </a:p>
        </p:txBody>
      </p:sp>
      <p:sp>
        <p:nvSpPr>
          <p:cNvPr id="52227" name="Rectangle 2">
            <a:extLst>
              <a:ext uri="{FF2B5EF4-FFF2-40B4-BE49-F238E27FC236}">
                <a16:creationId xmlns:a16="http://schemas.microsoft.com/office/drawing/2014/main" id="{7E60E054-E609-28AC-86B3-BE1CA255A2B2}"/>
              </a:ext>
            </a:extLst>
          </p:cNvPr>
          <p:cNvSpPr>
            <a:spLocks noGrp="1" noChangeArrowheads="1"/>
          </p:cNvSpPr>
          <p:nvPr>
            <p:ph idx="1"/>
          </p:nvPr>
        </p:nvSpPr>
        <p:spPr/>
        <p:txBody>
          <a:bodyPr/>
          <a:lstStyle/>
          <a:p>
            <a:pPr marL="0" indent="0"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Don’t replace</a:t>
            </a: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r>
              <a:rPr lang="en-GB" altLang="nl-NL" b="1" dirty="0" err="1">
                <a:solidFill>
                  <a:srgbClr val="3333CC"/>
                </a:solidFill>
                <a:latin typeface="Courier New" panose="02070309020205020404" pitchFamily="49" charset="0"/>
              </a:rPr>
              <a:t>strcpy</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src</a:t>
            </a:r>
            <a:r>
              <a:rPr lang="en-GB" altLang="nl-NL" b="1" dirty="0">
                <a:solidFill>
                  <a:srgbClr val="3333CC"/>
                </a:solidFill>
                <a:latin typeface="Courier New" panose="02070309020205020404" pitchFamily="49" charset="0"/>
              </a:rPr>
              <a:t>)</a:t>
            </a:r>
            <a:r>
              <a:rPr lang="ar-SA" altLang="nl-NL" b="1" dirty="0">
                <a:solidFill>
                  <a:srgbClr val="3333CC"/>
                </a:solidFill>
                <a:latin typeface="Courier New" panose="02070309020205020404" pitchFamily="49" charset="0"/>
              </a:rPr>
              <a:t>‏</a:t>
            </a:r>
            <a:endParaRPr lang="en-GB" altLang="nl-NL" b="1" dirty="0">
              <a:solidFill>
                <a:srgbClr val="3333CC"/>
              </a:solidFill>
              <a:latin typeface="Courier New" panose="02070309020205020404" pitchFamily="49" charset="0"/>
            </a:endParaRP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with  </a:t>
            </a: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r>
              <a:rPr lang="en-GB" altLang="nl-NL" b="1" dirty="0" err="1">
                <a:solidFill>
                  <a:srgbClr val="3333CC"/>
                </a:solidFill>
                <a:latin typeface="Courier New" panose="02070309020205020404" pitchFamily="49" charset="0"/>
              </a:rPr>
              <a:t>strncpy</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src</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sizeof</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a:t>
            </a:r>
            <a:r>
              <a:rPr lang="ar-SA" altLang="nl-NL" b="1" dirty="0">
                <a:solidFill>
                  <a:srgbClr val="3333CC"/>
                </a:solidFill>
                <a:latin typeface="Courier New" panose="02070309020205020404" pitchFamily="49" charset="0"/>
              </a:rPr>
              <a:t>‏</a:t>
            </a:r>
            <a:endParaRPr lang="en-GB" altLang="nl-NL" b="1" dirty="0">
              <a:solidFill>
                <a:srgbClr val="3333CC"/>
              </a:solidFill>
              <a:latin typeface="Courier New" panose="02070309020205020404" pitchFamily="49" charset="0"/>
            </a:endParaRP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but with</a:t>
            </a: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r>
              <a:rPr lang="en-GB" altLang="nl-NL" b="1" dirty="0" err="1">
                <a:solidFill>
                  <a:srgbClr val="3333CC"/>
                </a:solidFill>
                <a:latin typeface="Courier New" panose="02070309020205020404" pitchFamily="49" charset="0"/>
              </a:rPr>
              <a:t>strncpy</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src</a:t>
            </a: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sizeof</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)-1)</a:t>
            </a:r>
            <a:r>
              <a:rPr lang="ar-SA" altLang="nl-NL" b="1" dirty="0">
                <a:solidFill>
                  <a:srgbClr val="3333CC"/>
                </a:solidFill>
                <a:latin typeface="Courier New" panose="02070309020205020404" pitchFamily="49" charset="0"/>
              </a:rPr>
              <a:t>‏</a:t>
            </a:r>
            <a:endParaRPr lang="en-GB" altLang="nl-NL" b="1" dirty="0">
              <a:solidFill>
                <a:srgbClr val="3333CC"/>
              </a:solidFill>
              <a:latin typeface="Courier New" panose="02070309020205020404" pitchFamily="49" charset="0"/>
            </a:endParaRP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solidFill>
                  <a:srgbClr val="3333CC"/>
                </a:solidFill>
                <a:latin typeface="Courier New" panose="02070309020205020404" pitchFamily="49" charset="0"/>
              </a:rPr>
              <a:t>    </a:t>
            </a:r>
            <a:r>
              <a:rPr lang="en-GB" altLang="nl-NL" b="1" dirty="0" err="1">
                <a:solidFill>
                  <a:srgbClr val="3333CC"/>
                </a:solidFill>
                <a:latin typeface="Courier New" panose="02070309020205020404" pitchFamily="49" charset="0"/>
              </a:rPr>
              <a:t>dst</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sizeof</a:t>
            </a:r>
            <a:r>
              <a:rPr lang="en-GB" altLang="nl-NL" b="1" dirty="0">
                <a:solidFill>
                  <a:srgbClr val="3333CC"/>
                </a:solidFill>
                <a:latin typeface="Courier New" panose="02070309020205020404" pitchFamily="49" charset="0"/>
              </a:rPr>
              <a:t>(</a:t>
            </a:r>
            <a:r>
              <a:rPr lang="en-GB" altLang="nl-NL" b="1" dirty="0" err="1">
                <a:solidFill>
                  <a:srgbClr val="3333CC"/>
                </a:solidFill>
                <a:latin typeface="Courier New" panose="02070309020205020404" pitchFamily="49" charset="0"/>
              </a:rPr>
              <a:t>dest</a:t>
            </a:r>
            <a:r>
              <a:rPr lang="en-GB" altLang="nl-NL" b="1" dirty="0">
                <a:solidFill>
                  <a:srgbClr val="3333CC"/>
                </a:solidFill>
                <a:latin typeface="Courier New" panose="02070309020205020404" pitchFamily="49" charset="0"/>
              </a:rPr>
              <a:t>)-1] = '\0';</a:t>
            </a:r>
            <a:r>
              <a:rPr lang="en-GB" altLang="nl-NL" b="1" dirty="0">
                <a:latin typeface="Courier New" panose="02070309020205020404" pitchFamily="49" charset="0"/>
              </a:rPr>
              <a:t> </a:t>
            </a: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if you want </a:t>
            </a:r>
            <a:r>
              <a:rPr lang="en-GB" altLang="nl-NL" b="1" dirty="0" err="1">
                <a:latin typeface="Courier New" panose="02070309020205020404" pitchFamily="49" charset="0"/>
              </a:rPr>
              <a:t>dest</a:t>
            </a:r>
            <a:r>
              <a:rPr lang="en-GB" altLang="nl-NL" dirty="0"/>
              <a:t> to be null-terminated!</a:t>
            </a:r>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a:p>
            <a:pPr marL="0" indent="0"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NB: a </a:t>
            </a:r>
            <a:r>
              <a:rPr lang="en-GB" altLang="nl-NL" dirty="0">
                <a:solidFill>
                  <a:schemeClr val="accent2"/>
                </a:solidFill>
              </a:rPr>
              <a:t>strongly typed programming language </a:t>
            </a:r>
            <a:r>
              <a:rPr lang="en-GB" altLang="nl-NL" dirty="0"/>
              <a:t>would </a:t>
            </a:r>
            <a:r>
              <a:rPr lang="en-GB" altLang="nl-NL" i="1" dirty="0"/>
              <a:t>guarantee</a:t>
            </a:r>
            <a:r>
              <a:rPr lang="en-GB" altLang="nl-NL" dirty="0"/>
              <a:t>  that strings are always null-terminated,                    without the programmer having to worry about this...</a:t>
            </a:r>
          </a:p>
        </p:txBody>
      </p:sp>
      <p:sp>
        <p:nvSpPr>
          <p:cNvPr id="76804" name="Slide Number Placeholder 1">
            <a:extLst>
              <a:ext uri="{FF2B5EF4-FFF2-40B4-BE49-F238E27FC236}">
                <a16:creationId xmlns:a16="http://schemas.microsoft.com/office/drawing/2014/main" id="{BD83CF42-7D76-D00C-A570-E79387B8A2A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79D9909-6DB4-4201-BD04-BF804958FE70}" type="slidenum">
              <a:rPr lang="en-GB" altLang="nl-NL" smtClean="0"/>
              <a:pPr/>
              <a:t>44</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747F14C-81E2-9AF3-055D-9B832C35A130}"/>
              </a:ext>
            </a:extLst>
          </p:cNvPr>
          <p:cNvSpPr>
            <a:spLocks noGrp="1" noChangeArrowheads="1"/>
          </p:cNvSpPr>
          <p:nvPr>
            <p:ph type="title"/>
          </p:nvPr>
        </p:nvSpPr>
        <p:spPr/>
        <p:txBody>
          <a:bodyPr/>
          <a:lstStyle/>
          <a:p>
            <a:r>
              <a:rPr lang="en-US" altLang="en-NL" sz="2400" dirty="0"/>
              <a:t>Better libraries</a:t>
            </a:r>
            <a:endParaRPr lang="en-NL" altLang="en-NL" sz="2400" dirty="0"/>
          </a:p>
        </p:txBody>
      </p:sp>
      <p:sp>
        <p:nvSpPr>
          <p:cNvPr id="66563" name="Content Placeholder 2">
            <a:extLst>
              <a:ext uri="{FF2B5EF4-FFF2-40B4-BE49-F238E27FC236}">
                <a16:creationId xmlns:a16="http://schemas.microsoft.com/office/drawing/2014/main" id="{4BDEC7D6-04E7-7F70-3F75-5F9EA4CCAEAE}"/>
              </a:ext>
            </a:extLst>
          </p:cNvPr>
          <p:cNvSpPr>
            <a:spLocks noGrp="1" noChangeArrowheads="1"/>
          </p:cNvSpPr>
          <p:nvPr>
            <p:ph idx="1"/>
          </p:nvPr>
        </p:nvSpPr>
        <p:spPr/>
        <p:txBody>
          <a:bodyPr/>
          <a:lstStyle/>
          <a:p>
            <a:pPr marL="0" indent="0" eaLnBrk="1" hangingPunct="1">
              <a:lnSpc>
                <a:spcPct val="90000"/>
              </a:lnSpc>
              <a:spcBef>
                <a:spcPts val="500"/>
              </a:spcBef>
              <a:buClr>
                <a:schemeClr val="tx1"/>
              </a:buClr>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tx1"/>
                </a:solidFill>
              </a:rPr>
              <a:t>Keeping track of the space left in buffers when using </a:t>
            </a:r>
            <a:r>
              <a:rPr lang="en-GB" altLang="nl-NL" sz="1800" b="1" dirty="0" err="1">
                <a:solidFill>
                  <a:srgbClr val="3333CC"/>
                </a:solidFill>
                <a:latin typeface="Courier New" panose="02070309020205020404" pitchFamily="49" charset="0"/>
              </a:rPr>
              <a:t>strncpy</a:t>
            </a:r>
            <a:r>
              <a:rPr lang="en-GB" altLang="nl-NL" sz="1800" dirty="0">
                <a:solidFill>
                  <a:schemeClr val="tx1"/>
                </a:solidFill>
              </a:rPr>
              <a:t> and </a:t>
            </a:r>
            <a:r>
              <a:rPr lang="en-GB" altLang="nl-NL" sz="1800" b="1" dirty="0" err="1">
                <a:solidFill>
                  <a:srgbClr val="3333CC"/>
                </a:solidFill>
                <a:latin typeface="Courier New" panose="02070309020205020404" pitchFamily="49" charset="0"/>
              </a:rPr>
              <a:t>strncat</a:t>
            </a:r>
            <a:r>
              <a:rPr lang="en-GB" altLang="nl-NL" sz="1800" dirty="0">
                <a:solidFill>
                  <a:schemeClr val="tx1"/>
                </a:solidFill>
              </a:rPr>
              <a:t> is error-prone. </a:t>
            </a:r>
          </a:p>
          <a:p>
            <a:pPr marL="0" indent="0" eaLnBrk="1" hangingPunct="1">
              <a:lnSpc>
                <a:spcPct val="90000"/>
              </a:lnSpc>
              <a:spcBef>
                <a:spcPts val="500"/>
              </a:spcBef>
              <a:buClr>
                <a:schemeClr val="tx1"/>
              </a:buClr>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tx1"/>
                </a:solidFill>
              </a:rPr>
              <a:t>Another problem: </a:t>
            </a:r>
            <a:r>
              <a:rPr lang="en-GB" altLang="nl-NL" sz="1800" b="1" dirty="0" err="1">
                <a:solidFill>
                  <a:srgbClr val="3333CC"/>
                </a:solidFill>
                <a:latin typeface="Courier New" panose="02070309020205020404" pitchFamily="49" charset="0"/>
              </a:rPr>
              <a:t>strncpy</a:t>
            </a:r>
            <a:r>
              <a:rPr lang="en-GB" altLang="nl-NL" sz="1800" dirty="0">
                <a:solidFill>
                  <a:schemeClr val="tx1"/>
                </a:solidFill>
              </a:rPr>
              <a:t> </a:t>
            </a:r>
            <a:r>
              <a:rPr lang="en-GB" altLang="nl-NL" sz="1800" dirty="0"/>
              <a:t>and </a:t>
            </a:r>
            <a:r>
              <a:rPr lang="en-GB" altLang="nl-NL" sz="1800" b="1" dirty="0" err="1">
                <a:solidFill>
                  <a:srgbClr val="3333CC"/>
                </a:solidFill>
                <a:latin typeface="Courier New" panose="02070309020205020404" pitchFamily="49" charset="0"/>
              </a:rPr>
              <a:t>strncat</a:t>
            </a:r>
            <a:r>
              <a:rPr lang="en-GB" altLang="nl-NL" sz="1800" dirty="0">
                <a:solidFill>
                  <a:schemeClr val="tx1"/>
                </a:solidFill>
              </a:rPr>
              <a:t> are not guaranteed to return a null-terminated string.  </a:t>
            </a:r>
          </a:p>
          <a:p>
            <a:pPr marL="0" indent="0" eaLnBrk="1" hangingPunct="1">
              <a:lnSpc>
                <a:spcPct val="90000"/>
              </a:lnSpc>
              <a:spcBef>
                <a:spcPts val="500"/>
              </a:spcBef>
              <a:buClr>
                <a:schemeClr val="tx1"/>
              </a:buClr>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sz="1200" dirty="0">
              <a:solidFill>
                <a:schemeClr val="tx1"/>
              </a:solidFill>
            </a:endParaRPr>
          </a:p>
          <a:p>
            <a:pPr eaLnBrk="1" hangingPunct="1">
              <a:lnSpc>
                <a:spcPct val="9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tx1"/>
                </a:solidFill>
              </a:rPr>
              <a:t>FreeBSD introduced </a:t>
            </a:r>
            <a:r>
              <a:rPr lang="en-GB" altLang="nl-NL" sz="1800" b="1" dirty="0" err="1">
                <a:solidFill>
                  <a:srgbClr val="009900"/>
                </a:solidFill>
                <a:latin typeface="Courier New" panose="02070309020205020404" pitchFamily="49" charset="0"/>
              </a:rPr>
              <a:t>strlcpy</a:t>
            </a:r>
            <a:r>
              <a:rPr lang="en-GB" altLang="nl-NL" sz="1800" b="1" dirty="0">
                <a:latin typeface="Courier New" panose="02070309020205020404" pitchFamily="49" charset="0"/>
              </a:rPr>
              <a:t>(</a:t>
            </a:r>
            <a:r>
              <a:rPr lang="en-GB" altLang="nl-NL" sz="1800" b="1" dirty="0" err="1">
                <a:latin typeface="Courier New" panose="02070309020205020404" pitchFamily="49" charset="0"/>
              </a:rPr>
              <a:t>dst,src,size</a:t>
            </a:r>
            <a:r>
              <a:rPr lang="en-GB" altLang="nl-NL" sz="1800" b="1" dirty="0">
                <a:latin typeface="Courier New" panose="02070309020205020404" pitchFamily="49" charset="0"/>
              </a:rPr>
              <a:t>)</a:t>
            </a:r>
            <a:r>
              <a:rPr lang="en-GB" altLang="nl-NL" sz="1800" dirty="0"/>
              <a:t> and </a:t>
            </a:r>
            <a:r>
              <a:rPr lang="en-GB" altLang="nl-NL" sz="1800" b="1" dirty="0" err="1">
                <a:solidFill>
                  <a:srgbClr val="009900"/>
                </a:solidFill>
                <a:latin typeface="Courier New" panose="02070309020205020404" pitchFamily="49" charset="0"/>
              </a:rPr>
              <a:t>strlcat</a:t>
            </a:r>
            <a:r>
              <a:rPr lang="en-GB" altLang="nl-NL" sz="1800" b="1" dirty="0">
                <a:latin typeface="Courier New" panose="02070309020205020404" pitchFamily="49" charset="0"/>
              </a:rPr>
              <a:t>(</a:t>
            </a:r>
            <a:r>
              <a:rPr lang="en-GB" altLang="nl-NL" sz="1800" b="1" dirty="0" err="1">
                <a:latin typeface="Courier New" panose="02070309020205020404" pitchFamily="49" charset="0"/>
              </a:rPr>
              <a:t>dst,src,size</a:t>
            </a:r>
            <a:r>
              <a:rPr lang="en-GB" altLang="nl-NL" sz="1800" b="1" dirty="0">
                <a:latin typeface="Courier New" panose="02070309020205020404" pitchFamily="49" charset="0"/>
              </a:rPr>
              <a:t>)</a:t>
            </a:r>
            <a:r>
              <a:rPr lang="en-GB" altLang="nl-NL" sz="1800" dirty="0">
                <a:solidFill>
                  <a:schemeClr val="tx1"/>
                </a:solidFill>
              </a:rPr>
              <a:t> as safer alternatives:</a:t>
            </a:r>
          </a:p>
          <a:p>
            <a:pPr lvl="1" eaLnBrk="1" hangingPunct="1">
              <a:lnSpc>
                <a:spcPct val="9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Results are guaranteed be null-terminated strings</a:t>
            </a:r>
          </a:p>
          <a:p>
            <a:pPr lvl="1" eaLnBrk="1" hangingPunct="1">
              <a:lnSpc>
                <a:spcPct val="9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b="1" dirty="0">
                <a:latin typeface="Courier New" panose="02070309020205020404" pitchFamily="49" charset="0"/>
              </a:rPr>
              <a:t>size</a:t>
            </a:r>
            <a:r>
              <a:rPr lang="en-GB" altLang="nl-NL" sz="1800" dirty="0"/>
              <a:t> is the size of destination array </a:t>
            </a:r>
            <a:r>
              <a:rPr lang="en-GB" altLang="nl-NL" sz="1800" b="1" dirty="0" err="1">
                <a:latin typeface="Courier New" panose="02070309020205020404" pitchFamily="49" charset="0"/>
              </a:rPr>
              <a:t>dst</a:t>
            </a:r>
            <a:r>
              <a:rPr lang="en-GB" altLang="nl-NL" sz="1800" dirty="0"/>
              <a:t>, not the maximum length copied</a:t>
            </a:r>
          </a:p>
          <a:p>
            <a:pPr eaLnBrk="1" hangingPunct="1">
              <a:lnSpc>
                <a:spcPct val="9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Microsoft introduced </a:t>
            </a:r>
            <a:r>
              <a:rPr lang="en-GB" altLang="nl-NL" sz="1800" b="1" dirty="0" err="1">
                <a:solidFill>
                  <a:srgbClr val="009900"/>
                </a:solidFill>
                <a:latin typeface="Courier New" panose="02070309020205020404" pitchFamily="49" charset="0"/>
              </a:rPr>
              <a:t>strncpy_s</a:t>
            </a:r>
            <a:r>
              <a:rPr lang="en-GB" altLang="nl-NL" sz="1800" dirty="0">
                <a:solidFill>
                  <a:schemeClr val="tx1"/>
                </a:solidFill>
              </a:rPr>
              <a:t> and </a:t>
            </a:r>
            <a:r>
              <a:rPr lang="en-GB" altLang="nl-NL" sz="1800" b="1" dirty="0" err="1">
                <a:solidFill>
                  <a:srgbClr val="009900"/>
                </a:solidFill>
                <a:latin typeface="Courier New" panose="02070309020205020404" pitchFamily="49" charset="0"/>
              </a:rPr>
              <a:t>strncat_s</a:t>
            </a:r>
            <a:r>
              <a:rPr lang="en-GB" altLang="nl-NL" sz="1800" dirty="0">
                <a:solidFill>
                  <a:schemeClr val="tx1"/>
                </a:solidFill>
              </a:rPr>
              <a:t> and a safe string library </a:t>
            </a:r>
            <a:r>
              <a:rPr lang="en-GB" altLang="nl-NL" sz="1800" dirty="0" err="1">
                <a:solidFill>
                  <a:srgbClr val="009900"/>
                </a:solidFill>
              </a:rPr>
              <a:t>strsafe.h</a:t>
            </a:r>
            <a:r>
              <a:rPr lang="en-GB" altLang="nl-NL" sz="1800" dirty="0">
                <a:solidFill>
                  <a:srgbClr val="009900"/>
                </a:solidFill>
              </a:rPr>
              <a:t> </a:t>
            </a:r>
            <a:endParaRPr lang="en-GB" altLang="nl-NL" b="1" dirty="0">
              <a:latin typeface="Courier New" panose="02070309020205020404" pitchFamily="49" charset="0"/>
              <a:cs typeface="Courier New" panose="02070309020205020404" pitchFamily="49" charset="0"/>
            </a:endParaRPr>
          </a:p>
          <a:p>
            <a:pPr eaLnBrk="1" hangingPunct="1">
              <a:lnSpc>
                <a:spcPct val="10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err="1">
                <a:solidFill>
                  <a:srgbClr val="009900"/>
                </a:solidFill>
              </a:rPr>
              <a:t>glib.h</a:t>
            </a:r>
            <a:r>
              <a:rPr lang="en-GB" altLang="nl-NL" sz="1800" dirty="0">
                <a:solidFill>
                  <a:srgbClr val="009900"/>
                </a:solidFill>
              </a:rPr>
              <a:t> </a:t>
            </a:r>
            <a:r>
              <a:rPr lang="en-GB" altLang="nl-NL" sz="1800" dirty="0"/>
              <a:t>provides </a:t>
            </a:r>
            <a:r>
              <a:rPr lang="en-GB" altLang="nl-NL" sz="1800" b="1" dirty="0" err="1">
                <a:solidFill>
                  <a:srgbClr val="009900"/>
                </a:solidFill>
                <a:latin typeface="Courier New" panose="02070309020205020404" pitchFamily="49" charset="0"/>
                <a:cs typeface="Courier New" panose="02070309020205020404" pitchFamily="49" charset="0"/>
              </a:rPr>
              <a:t>Gstring</a:t>
            </a:r>
            <a:r>
              <a:rPr lang="en-GB" altLang="nl-NL" sz="1800" dirty="0"/>
              <a:t> type for dynamically growing null-terminated strings in C</a:t>
            </a:r>
            <a:endParaRPr lang="en-GB" altLang="nl-NL" sz="1800" dirty="0">
              <a:solidFill>
                <a:srgbClr val="009900"/>
              </a:solidFill>
            </a:endParaRPr>
          </a:p>
          <a:p>
            <a:pPr eaLnBrk="1" hangingPunct="1">
              <a:lnSpc>
                <a:spcPct val="100000"/>
              </a:lnSpc>
              <a:spcBef>
                <a:spcPts val="50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rgbClr val="009900"/>
                </a:solidFill>
              </a:rPr>
              <a:t>C++ string objects </a:t>
            </a:r>
            <a:r>
              <a:rPr lang="en-GB" altLang="nl-NL" sz="1800" dirty="0"/>
              <a:t>are less error-prone than C strings</a:t>
            </a:r>
          </a:p>
          <a:p>
            <a:pPr lvl="1" eaLnBrk="1" hangingPunct="1">
              <a:lnSpc>
                <a:spcPct val="100000"/>
              </a:lnSpc>
              <a:spcBef>
                <a:spcPts val="450"/>
              </a:spcBef>
              <a:buClr>
                <a:schemeClr val="tx1"/>
              </a:buClr>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but </a:t>
            </a:r>
            <a:r>
              <a:rPr lang="en-GB" altLang="nl-NL" sz="1800" b="1" dirty="0">
                <a:latin typeface="Courier New" panose="02070309020205020404" pitchFamily="49" charset="0"/>
              </a:rPr>
              <a:t>data()</a:t>
            </a:r>
            <a:r>
              <a:rPr lang="en-GB" altLang="nl-NL" sz="1800" dirty="0"/>
              <a:t> and </a:t>
            </a:r>
            <a:r>
              <a:rPr lang="en-GB" altLang="nl-NL" sz="1800" b="1" dirty="0">
                <a:latin typeface="Courier New" panose="02070309020205020404" pitchFamily="49" charset="0"/>
              </a:rPr>
              <a:t>c-str()</a:t>
            </a:r>
            <a:r>
              <a:rPr lang="en-GB" altLang="nl-NL" sz="1800" dirty="0"/>
              <a:t>return a C string, </a:t>
            </a:r>
            <a:r>
              <a:rPr lang="en-GB" altLang="nl-NL" sz="1800" dirty="0" err="1"/>
              <a:t>ie</a:t>
            </a:r>
            <a:r>
              <a:rPr lang="en-GB" altLang="nl-NL" sz="1800" dirty="0"/>
              <a:t>. a </a:t>
            </a:r>
            <a:r>
              <a:rPr lang="en-GB" altLang="nl-NL" sz="1800" b="1" dirty="0">
                <a:latin typeface="Courier New" panose="02070309020205020404" pitchFamily="49" charset="0"/>
              </a:rPr>
              <a:t>char*,</a:t>
            </a:r>
            <a:r>
              <a:rPr lang="en-GB" altLang="nl-NL" sz="1800" dirty="0"/>
              <a:t> and result of </a:t>
            </a:r>
            <a:r>
              <a:rPr lang="en-GB" altLang="nl-NL" sz="1800" b="1" dirty="0">
                <a:latin typeface="Courier New" panose="02070309020205020404" pitchFamily="49" charset="0"/>
              </a:rPr>
              <a:t>data()</a:t>
            </a:r>
            <a:r>
              <a:rPr lang="en-GB" altLang="nl-NL" sz="1800" dirty="0"/>
              <a:t>is not always null-terminated on all platforms</a:t>
            </a:r>
          </a:p>
          <a:p>
            <a:pPr marL="457200" lvl="1" indent="0" eaLnBrk="1" hangingPunct="1">
              <a:lnSpc>
                <a:spcPct val="90000"/>
              </a:lnSpc>
              <a:spcBef>
                <a:spcPts val="45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nl-NL" altLang="nl-NL" sz="1800" dirty="0"/>
          </a:p>
          <a:p>
            <a:pPr>
              <a:defRPr/>
            </a:pPr>
            <a:endParaRPr lang="en-NL" altLang="en-NL" dirty="0"/>
          </a:p>
        </p:txBody>
      </p:sp>
      <p:sp>
        <p:nvSpPr>
          <p:cNvPr id="69636" name="Slide Number Placeholder 3">
            <a:extLst>
              <a:ext uri="{FF2B5EF4-FFF2-40B4-BE49-F238E27FC236}">
                <a16:creationId xmlns:a16="http://schemas.microsoft.com/office/drawing/2014/main" id="{3498B757-EE01-7E33-65B5-E80A5F30700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70CB7E0-E20E-4F73-B1DB-0FDF35446592}" type="slidenum">
              <a:rPr lang="en-GB" altLang="nl-NL" smtClean="0"/>
              <a:pPr/>
              <a:t>45</a:t>
            </a:fld>
            <a:endParaRPr lang="en-GB" altLang="nl-NL"/>
          </a:p>
        </p:txBody>
      </p:sp>
    </p:spTree>
    <p:extLst>
      <p:ext uri="{BB962C8B-B14F-4D97-AF65-F5344CB8AC3E}">
        <p14:creationId xmlns:p14="http://schemas.microsoft.com/office/powerpoint/2010/main" val="18657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descr=" 66562">
            <a:extLst>
              <a:ext uri="{FF2B5EF4-FFF2-40B4-BE49-F238E27FC236}">
                <a16:creationId xmlns:a16="http://schemas.microsoft.com/office/drawing/2014/main" id="{98DD553B-2D2F-F39C-29D0-EE4B6710BDA3}"/>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(3)</a:t>
            </a:r>
            <a:r>
              <a:rPr lang="ar-SA" altLang="nl-NL" sz="2400"/>
              <a:t>‏</a:t>
            </a:r>
            <a:endParaRPr lang="en-GB" altLang="nl-NL" sz="2400"/>
          </a:p>
        </p:txBody>
      </p:sp>
      <p:sp>
        <p:nvSpPr>
          <p:cNvPr id="78851" name="Rectangle 2" descr=" 66563">
            <a:extLst>
              <a:ext uri="{FF2B5EF4-FFF2-40B4-BE49-F238E27FC236}">
                <a16:creationId xmlns:a16="http://schemas.microsoft.com/office/drawing/2014/main" id="{4C63CB25-D6C2-5869-0FEE-60B3649CE7D7}"/>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char *</a:t>
            </a:r>
            <a:r>
              <a:rPr lang="en-GB" altLang="nl-NL" b="1">
                <a:solidFill>
                  <a:srgbClr val="008000"/>
                </a:solidFill>
                <a:latin typeface="Courier New" panose="02070309020205020404" pitchFamily="49" charset="0"/>
              </a:rPr>
              <a:t>buf</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int  </a:t>
            </a:r>
            <a:r>
              <a:rPr lang="en-GB" altLang="nl-NL" b="1">
                <a:solidFill>
                  <a:srgbClr val="008000"/>
                </a:solidFill>
                <a:latin typeface="Courier New" panose="02070309020205020404" pitchFamily="49" charset="0"/>
              </a:rPr>
              <a:t>len</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b="1">
                <a:latin typeface="Courier New" panose="02070309020205020404" pitchFamily="49" charset="0"/>
              </a:rPr>
              <a:t> ...</a:t>
            </a: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buf = </a:t>
            </a:r>
            <a:r>
              <a:rPr lang="en-GB" altLang="nl-NL" b="1">
                <a:solidFill>
                  <a:schemeClr val="accent2"/>
                </a:solidFill>
                <a:latin typeface="Courier New" panose="02070309020205020404" pitchFamily="49" charset="0"/>
              </a:rPr>
              <a:t>malloc</a:t>
            </a:r>
            <a:r>
              <a:rPr lang="en-GB" altLang="nl-NL" b="1">
                <a:latin typeface="Courier New" panose="02070309020205020404" pitchFamily="49" charset="0"/>
              </a:rPr>
              <a:t>(MAX(len,1024)); // allocate buffer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r>
              <a:rPr lang="en-GB" altLang="nl-NL" b="1">
                <a:solidFill>
                  <a:schemeClr val="accent2"/>
                </a:solidFill>
                <a:latin typeface="Courier New" panose="02070309020205020404" pitchFamily="49" charset="0"/>
              </a:rPr>
              <a:t>read</a:t>
            </a:r>
            <a:r>
              <a:rPr lang="en-GB" altLang="nl-NL" b="1">
                <a:latin typeface="Courier New" panose="02070309020205020404" pitchFamily="49" charset="0"/>
              </a:rPr>
              <a:t>(fd,buf,len);  // read len bytes into buf</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p>
        </p:txBody>
      </p:sp>
      <p:sp>
        <p:nvSpPr>
          <p:cNvPr id="89093" name="Text Box 4" descr=" 66565">
            <a:extLst>
              <a:ext uri="{FF2B5EF4-FFF2-40B4-BE49-F238E27FC236}">
                <a16:creationId xmlns:a16="http://schemas.microsoft.com/office/drawing/2014/main" id="{376B69B4-25E4-CD31-1D07-C243583E2C0A}"/>
              </a:ext>
            </a:extLst>
          </p:cNvPr>
          <p:cNvSpPr txBox="1">
            <a:spLocks noChangeArrowheads="1"/>
          </p:cNvSpPr>
          <p:nvPr/>
        </p:nvSpPr>
        <p:spPr bwMode="auto">
          <a:xfrm>
            <a:off x="3419475" y="3632200"/>
            <a:ext cx="47847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algn="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What happens if </a:t>
            </a:r>
            <a:r>
              <a:rPr lang="en-GB" altLang="en-US" sz="2000" b="1">
                <a:solidFill>
                  <a:srgbClr val="008000"/>
                </a:solidFill>
                <a:latin typeface="Courier New" panose="02070309020205020404" pitchFamily="49" charset="0"/>
                <a:cs typeface="Courier New" panose="02070309020205020404" pitchFamily="49" charset="0"/>
              </a:rPr>
              <a:t>len </a:t>
            </a:r>
            <a:r>
              <a:rPr lang="en-GB" altLang="en-US" sz="2000">
                <a:solidFill>
                  <a:srgbClr val="008000"/>
                </a:solidFill>
                <a:latin typeface="Arial Rounded MT Bold" panose="020F0704030504030204" pitchFamily="34" charset="0"/>
                <a:cs typeface="Arial" panose="020B0604020202020204" pitchFamily="34" charset="0"/>
              </a:rPr>
              <a:t>is negative?</a:t>
            </a:r>
          </a:p>
        </p:txBody>
      </p:sp>
      <p:sp>
        <p:nvSpPr>
          <p:cNvPr id="89094" name="Text Box 6" descr=" 25606">
            <a:extLst>
              <a:ext uri="{FF2B5EF4-FFF2-40B4-BE49-F238E27FC236}">
                <a16:creationId xmlns:a16="http://schemas.microsoft.com/office/drawing/2014/main" id="{B1069BA7-B53B-36E4-159A-5C7E53A1B397}"/>
              </a:ext>
            </a:extLst>
          </p:cNvPr>
          <p:cNvSpPr txBox="1">
            <a:spLocks noChangeArrowheads="1"/>
          </p:cNvSpPr>
          <p:nvPr/>
        </p:nvSpPr>
        <p:spPr bwMode="auto">
          <a:xfrm>
            <a:off x="1103313" y="4175125"/>
            <a:ext cx="6716712"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The length parameter of </a:t>
            </a:r>
            <a:r>
              <a:rPr lang="en-GB" altLang="nl-NL" sz="2000" b="1">
                <a:solidFill>
                  <a:srgbClr val="008000"/>
                </a:solidFill>
                <a:latin typeface="Courier New" panose="02070309020205020404" pitchFamily="49" charset="0"/>
              </a:rPr>
              <a:t>read</a:t>
            </a:r>
            <a:r>
              <a:rPr lang="en-GB" altLang="en-US" sz="2000">
                <a:solidFill>
                  <a:srgbClr val="008000"/>
                </a:solidFill>
                <a:latin typeface="Arial Rounded MT Bold" panose="020F0704030504030204" pitchFamily="34" charset="0"/>
                <a:cs typeface="Arial" panose="020B0604020202020204" pitchFamily="34" charset="0"/>
              </a:rPr>
              <a:t>  is </a:t>
            </a:r>
            <a:r>
              <a:rPr lang="en-GB" altLang="en-US" sz="2000">
                <a:solidFill>
                  <a:srgbClr val="FF0000"/>
                </a:solidFill>
                <a:latin typeface="Arial Rounded MT Bold" panose="020F0704030504030204" pitchFamily="34" charset="0"/>
                <a:cs typeface="Arial" panose="020B0604020202020204" pitchFamily="34" charset="0"/>
              </a:rPr>
              <a:t>unsigned!</a:t>
            </a:r>
            <a:endParaRPr lang="en-GB" altLang="en-US" sz="2000">
              <a:solidFill>
                <a:srgbClr val="008000"/>
              </a:solidFill>
              <a:latin typeface="Arial Rounded MT Bold" panose="020F0704030504030204" pitchFamily="34" charset="0"/>
              <a:cs typeface="Arial" panose="020B0604020202020204" pitchFamily="34" charset="0"/>
            </a:endParaRPr>
          </a:p>
          <a:p>
            <a:pP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So negative </a:t>
            </a:r>
            <a:r>
              <a:rPr lang="en-GB" altLang="en-US" sz="2000" b="1">
                <a:solidFill>
                  <a:srgbClr val="008000"/>
                </a:solidFill>
                <a:latin typeface="Courier New" panose="02070309020205020404" pitchFamily="49" charset="0"/>
                <a:cs typeface="Courier New" panose="02070309020205020404" pitchFamily="49" charset="0"/>
              </a:rPr>
              <a:t>len </a:t>
            </a:r>
            <a:r>
              <a:rPr lang="en-GB" altLang="en-US" sz="2000">
                <a:solidFill>
                  <a:srgbClr val="008000"/>
                </a:solidFill>
                <a:latin typeface="Arial Rounded MT Bold" panose="020F0704030504030204" pitchFamily="34" charset="0"/>
                <a:cs typeface="Arial" panose="020B0604020202020204" pitchFamily="34" charset="0"/>
              </a:rPr>
              <a:t>is interpreted as a big positive one! </a:t>
            </a:r>
          </a:p>
          <a:p>
            <a:pP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AAAAAAAAARGH! </a:t>
            </a:r>
          </a:p>
          <a:p>
            <a:pPr eaLnBrk="1" hangingPunct="1">
              <a:buClr>
                <a:srgbClr val="000000"/>
              </a:buClr>
              <a:buSzPct val="100000"/>
              <a:buFont typeface="Times New Roman" panose="02020603050405020304" pitchFamily="18" charset="0"/>
              <a:buNone/>
            </a:pPr>
            <a:endParaRPr lang="en-GB" altLang="en-US" sz="1800">
              <a:solidFill>
                <a:srgbClr val="008000"/>
              </a:solidFill>
              <a:latin typeface="Arial Rounded MT Bold" panose="020F0704030504030204" pitchFamily="34" charset="0"/>
              <a:cs typeface="Arial" panose="020B0604020202020204" pitchFamily="34" charset="0"/>
            </a:endParaRPr>
          </a:p>
          <a:p>
            <a:pPr eaLnBrk="1" hangingPunct="1">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cs typeface="Arial" panose="020B0604020202020204" pitchFamily="34" charset="0"/>
              </a:rPr>
              <a:t>(At the exam, you’re not expected to remember  </a:t>
            </a:r>
          </a:p>
          <a:p>
            <a:pPr eaLnBrk="1" hangingPunct="1">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cs typeface="Arial" panose="020B0604020202020204" pitchFamily="34" charset="0"/>
              </a:rPr>
              <a:t>  that </a:t>
            </a:r>
            <a:r>
              <a:rPr lang="en-GB" altLang="nl-NL" sz="1800" b="1">
                <a:solidFill>
                  <a:schemeClr val="tx1"/>
                </a:solidFill>
                <a:latin typeface="Courier New" panose="02070309020205020404" pitchFamily="49" charset="0"/>
              </a:rPr>
              <a:t>read</a:t>
            </a:r>
            <a:r>
              <a:rPr lang="en-GB" altLang="en-US" sz="1800">
                <a:solidFill>
                  <a:schemeClr val="tx1"/>
                </a:solidFill>
                <a:latin typeface="Arial Rounded MT Bold" panose="020F0704030504030204" pitchFamily="34" charset="0"/>
                <a:cs typeface="Arial" panose="020B0604020202020204" pitchFamily="34" charset="0"/>
              </a:rPr>
              <a:t> treats its 3</a:t>
            </a:r>
            <a:r>
              <a:rPr lang="en-GB" altLang="en-US" sz="1800" baseline="30000">
                <a:solidFill>
                  <a:schemeClr val="tx1"/>
                </a:solidFill>
                <a:latin typeface="Arial Rounded MT Bold" panose="020F0704030504030204" pitchFamily="34" charset="0"/>
                <a:cs typeface="Arial" panose="020B0604020202020204" pitchFamily="34" charset="0"/>
              </a:rPr>
              <a:t>rd</a:t>
            </a:r>
            <a:r>
              <a:rPr lang="en-GB" altLang="en-US" sz="1800">
                <a:solidFill>
                  <a:schemeClr val="tx1"/>
                </a:solidFill>
                <a:latin typeface="Arial Rounded MT Bold" panose="020F0704030504030204" pitchFamily="34" charset="0"/>
                <a:cs typeface="Arial" panose="020B0604020202020204" pitchFamily="34" charset="0"/>
              </a:rPr>
              <a:t> argument as an unsigned int)</a:t>
            </a:r>
          </a:p>
        </p:txBody>
      </p:sp>
      <p:sp>
        <p:nvSpPr>
          <p:cNvPr id="89095" name="Freeform 3" descr=" 66567">
            <a:extLst>
              <a:ext uri="{FF2B5EF4-FFF2-40B4-BE49-F238E27FC236}">
                <a16:creationId xmlns:a16="http://schemas.microsoft.com/office/drawing/2014/main" id="{A85492FB-A4B8-47E2-ECAC-91C86073DA73}"/>
              </a:ext>
            </a:extLst>
          </p:cNvPr>
          <p:cNvSpPr>
            <a:spLocks/>
          </p:cNvSpPr>
          <p:nvPr/>
        </p:nvSpPr>
        <p:spPr bwMode="auto">
          <a:xfrm flipV="1">
            <a:off x="3203575" y="3319463"/>
            <a:ext cx="647700" cy="469900"/>
          </a:xfrm>
          <a:custGeom>
            <a:avLst/>
            <a:gdLst>
              <a:gd name="T0" fmla="*/ 2147483646 w 1126"/>
              <a:gd name="T1" fmla="*/ 0 h 1875"/>
              <a:gd name="T2" fmla="*/ 0 w 1126"/>
              <a:gd name="T3" fmla="*/ 2147483646 h 1875"/>
              <a:gd name="T4" fmla="*/ 0 60000 65536"/>
              <a:gd name="T5" fmla="*/ 0 60000 65536"/>
              <a:gd name="T6" fmla="*/ 0 w 1126"/>
              <a:gd name="T7" fmla="*/ 0 h 1875"/>
              <a:gd name="T8" fmla="*/ 1126 w 1126"/>
              <a:gd name="T9" fmla="*/ 1875 h 1875"/>
            </a:gdLst>
            <a:ahLst/>
            <a:cxnLst>
              <a:cxn ang="T4">
                <a:pos x="T0" y="T1"/>
              </a:cxn>
              <a:cxn ang="T5">
                <a:pos x="T2" y="T3"/>
              </a:cxn>
            </a:cxnLst>
            <a:rect l="T6" t="T7" r="T8" b="T9"/>
            <a:pathLst>
              <a:path w="1126" h="1875">
                <a:moveTo>
                  <a:pt x="1125" y="0"/>
                </a:moveTo>
                <a:lnTo>
                  <a:pt x="0" y="1874"/>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5" name="Slide Number Placeholder 1">
            <a:extLst>
              <a:ext uri="{FF2B5EF4-FFF2-40B4-BE49-F238E27FC236}">
                <a16:creationId xmlns:a16="http://schemas.microsoft.com/office/drawing/2014/main" id="{28DB1150-49A3-6E52-012B-FC64BD24C67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081E11A-5F60-490D-9B55-46699964FC03}" type="slidenum">
              <a:rPr lang="en-GB" altLang="nl-NL" smtClean="0"/>
              <a:pPr/>
              <a:t>46</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909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909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24E20173-5CAB-D1FB-82B9-44D30E38968A}"/>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(3)</a:t>
            </a:r>
            <a:r>
              <a:rPr lang="ar-SA" altLang="nl-NL" sz="2400"/>
              <a:t>‏</a:t>
            </a:r>
            <a:endParaRPr lang="en-GB" altLang="nl-NL" sz="2400"/>
          </a:p>
        </p:txBody>
      </p:sp>
      <p:sp>
        <p:nvSpPr>
          <p:cNvPr id="80899" name="Rectangle 2">
            <a:extLst>
              <a:ext uri="{FF2B5EF4-FFF2-40B4-BE49-F238E27FC236}">
                <a16:creationId xmlns:a16="http://schemas.microsoft.com/office/drawing/2014/main" id="{2B79200A-4244-360A-52CF-61303E36A3FE}"/>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a:t>
            </a:r>
            <a:r>
              <a:rPr lang="en-GB" altLang="nl-NL" b="1">
                <a:solidFill>
                  <a:srgbClr val="008000"/>
                </a:solidFill>
                <a:latin typeface="Courier New" panose="02070309020205020404" pitchFamily="49" charset="0"/>
              </a:rPr>
              <a:t>buf</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int  </a:t>
            </a:r>
            <a:r>
              <a:rPr lang="en-GB" altLang="nl-NL" b="1">
                <a:solidFill>
                  <a:srgbClr val="008000"/>
                </a:solidFill>
                <a:latin typeface="Courier New" panose="02070309020205020404" pitchFamily="49" charset="0"/>
              </a:rPr>
              <a:t>len</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b="1">
                <a:latin typeface="Courier New" panose="02070309020205020404" pitchFamily="49" charset="0"/>
              </a:rPr>
              <a:t> ...</a:t>
            </a: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r>
              <a:rPr lang="en-GB" altLang="nl-NL" b="1">
                <a:solidFill>
                  <a:srgbClr val="008000"/>
                </a:solidFill>
                <a:latin typeface="Courier New" panose="02070309020205020404" pitchFamily="49" charset="0"/>
              </a:rPr>
              <a:t>if (len &lt; 0)</a:t>
            </a:r>
            <a:r>
              <a:rPr lang="ar-SA" altLang="nl-NL" b="1">
                <a:solidFill>
                  <a:srgbClr val="008000"/>
                </a:solidFill>
                <a:latin typeface="Courier New" panose="02070309020205020404" pitchFamily="49" charset="0"/>
              </a:rPr>
              <a:t>‏</a:t>
            </a:r>
            <a:endParaRPr lang="en-GB" altLang="nl-NL" b="1">
              <a:solidFill>
                <a:srgbClr val="008000"/>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008000"/>
                </a:solidFill>
                <a:latin typeface="Courier New" panose="02070309020205020404" pitchFamily="49" charset="0"/>
              </a:rPr>
              <a:t>    {error ("negative length"); return;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buf = malloc(MAX(len,1024));</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read(fd,buf,len);</a:t>
            </a:r>
          </a:p>
          <a:p>
            <a:pPr eaLnBrk="1" hangingPunct="1">
              <a:lnSpc>
                <a:spcPct val="100000"/>
              </a:lnSpc>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a:solidFill>
                  <a:schemeClr val="tx1"/>
                </a:solidFill>
              </a:rPr>
              <a:t>Note that </a:t>
            </a:r>
            <a:r>
              <a:rPr lang="en-GB" altLang="nl-NL" sz="1800" b="1">
                <a:solidFill>
                  <a:schemeClr val="tx1"/>
                </a:solidFill>
                <a:latin typeface="Courier New" panose="02070309020205020404" pitchFamily="49" charset="0"/>
              </a:rPr>
              <a:t>buf</a:t>
            </a:r>
            <a:r>
              <a:rPr lang="en-GB" altLang="nl-NL" sz="1800">
                <a:solidFill>
                  <a:schemeClr val="tx1"/>
                </a:solidFill>
              </a:rPr>
              <a:t> is not guaranteed to be null-terminated;                                 we ignore this for now.</a:t>
            </a:r>
          </a:p>
        </p:txBody>
      </p:sp>
      <p:sp>
        <p:nvSpPr>
          <p:cNvPr id="80900" name="Slide Number Placeholder 1">
            <a:extLst>
              <a:ext uri="{FF2B5EF4-FFF2-40B4-BE49-F238E27FC236}">
                <a16:creationId xmlns:a16="http://schemas.microsoft.com/office/drawing/2014/main" id="{9F39B364-8661-64D9-D200-2DF6EDDD6F9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E15E4DC-C702-4FCD-B196-7C7A878C85E8}" type="slidenum">
              <a:rPr lang="en-GB" altLang="nl-NL" smtClean="0"/>
              <a:pPr/>
              <a:t>47</a:t>
            </a:fld>
            <a:endParaRPr lang="en-GB" altLang="nl-NL"/>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Freeform 3" descr=" 27651">
            <a:extLst>
              <a:ext uri="{FF2B5EF4-FFF2-40B4-BE49-F238E27FC236}">
                <a16:creationId xmlns:a16="http://schemas.microsoft.com/office/drawing/2014/main" id="{5190C702-EEC9-D08B-0CDA-82BFABC5462C}"/>
              </a:ext>
            </a:extLst>
          </p:cNvPr>
          <p:cNvSpPr>
            <a:spLocks/>
          </p:cNvSpPr>
          <p:nvPr/>
        </p:nvSpPr>
        <p:spPr bwMode="auto">
          <a:xfrm>
            <a:off x="2843213" y="1736725"/>
            <a:ext cx="908050" cy="1708150"/>
          </a:xfrm>
          <a:custGeom>
            <a:avLst/>
            <a:gdLst>
              <a:gd name="T0" fmla="*/ 2147483646 w 2523"/>
              <a:gd name="T1" fmla="*/ 0 h 4746"/>
              <a:gd name="T2" fmla="*/ 0 w 2523"/>
              <a:gd name="T3" fmla="*/ 2147483646 h 4746"/>
              <a:gd name="T4" fmla="*/ 0 60000 65536"/>
              <a:gd name="T5" fmla="*/ 0 60000 65536"/>
              <a:gd name="T6" fmla="*/ 0 w 2523"/>
              <a:gd name="T7" fmla="*/ 0 h 4746"/>
              <a:gd name="T8" fmla="*/ 2523 w 2523"/>
              <a:gd name="T9" fmla="*/ 4746 h 4746"/>
            </a:gdLst>
            <a:ahLst/>
            <a:cxnLst>
              <a:cxn ang="T4">
                <a:pos x="T0" y="T1"/>
              </a:cxn>
              <a:cxn ang="T5">
                <a:pos x="T2" y="T3"/>
              </a:cxn>
            </a:cxnLst>
            <a:rect l="T6" t="T7" r="T8" b="T9"/>
            <a:pathLst>
              <a:path w="2523" h="4746">
                <a:moveTo>
                  <a:pt x="2522" y="0"/>
                </a:moveTo>
                <a:lnTo>
                  <a:pt x="0" y="4745"/>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7" name="Rectangle 1" descr=" 70658">
            <a:extLst>
              <a:ext uri="{FF2B5EF4-FFF2-40B4-BE49-F238E27FC236}">
                <a16:creationId xmlns:a16="http://schemas.microsoft.com/office/drawing/2014/main" id="{8B1713B3-6D56-B968-B70D-2E17D5A56B40}"/>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(3)</a:t>
            </a:r>
            <a:r>
              <a:rPr lang="ar-SA" altLang="nl-NL" sz="2400"/>
              <a:t>‏</a:t>
            </a:r>
            <a:endParaRPr lang="en-GB" altLang="nl-NL" sz="2400"/>
          </a:p>
        </p:txBody>
      </p:sp>
      <p:sp>
        <p:nvSpPr>
          <p:cNvPr id="82948" name="Rectangle 2" descr=" 70659">
            <a:extLst>
              <a:ext uri="{FF2B5EF4-FFF2-40B4-BE49-F238E27FC236}">
                <a16:creationId xmlns:a16="http://schemas.microsoft.com/office/drawing/2014/main" id="{DAC4BFF0-A838-719A-E18D-2198772C989E}"/>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rgbClr val="3333CC"/>
                </a:solidFill>
                <a:latin typeface="Courier New" panose="02070309020205020404" pitchFamily="49" charset="0"/>
              </a:rPr>
              <a:t> </a:t>
            </a:r>
            <a:r>
              <a:rPr lang="en-GB" altLang="nl-NL" b="1">
                <a:latin typeface="Courier New" panose="02070309020205020404" pitchFamily="49" charset="0"/>
              </a:rPr>
              <a:t>char *</a:t>
            </a:r>
            <a:r>
              <a:rPr lang="en-GB" altLang="nl-NL" b="1">
                <a:solidFill>
                  <a:srgbClr val="008000"/>
                </a:solidFill>
                <a:latin typeface="Courier New" panose="02070309020205020404" pitchFamily="49" charset="0"/>
              </a:rPr>
              <a:t>buf</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int  </a:t>
            </a:r>
            <a:r>
              <a:rPr lang="en-GB" altLang="nl-NL" b="1">
                <a:solidFill>
                  <a:srgbClr val="008000"/>
                </a:solidFill>
                <a:latin typeface="Courier New" panose="02070309020205020404" pitchFamily="49" charset="0"/>
              </a:rPr>
              <a:t>len</a:t>
            </a:r>
            <a:r>
              <a:rPr lang="en-GB" altLang="nl-NL" b="1">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b="1">
                <a:latin typeface="Courier New" panose="02070309020205020404" pitchFamily="49" charset="0"/>
              </a:rPr>
              <a:t> ...</a:t>
            </a: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if (len &lt; 0)</a:t>
            </a:r>
            <a:r>
              <a:rPr lang="ar-SA" altLang="nl-NL" b="1">
                <a:latin typeface="Courier New" panose="02070309020205020404" pitchFamily="49" charset="0"/>
              </a:rPr>
              <a:t>‏</a:t>
            </a:r>
            <a:endParaRPr lang="en-GB" altLang="nl-NL" b="1">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{error ("negative length"); return;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buf = </a:t>
            </a:r>
            <a:r>
              <a:rPr lang="en-GB" altLang="nl-NL" b="1">
                <a:solidFill>
                  <a:srgbClr val="FF0000"/>
                </a:solidFill>
                <a:latin typeface="Courier New" panose="02070309020205020404" pitchFamily="49" charset="0"/>
              </a:rPr>
              <a:t>malloc</a:t>
            </a:r>
            <a:r>
              <a:rPr lang="en-GB" altLang="nl-NL" b="1">
                <a:latin typeface="Courier New" panose="02070309020205020404" pitchFamily="49" charset="0"/>
              </a:rPr>
              <a:t>(MAX(len,1024));</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read(fd,buf,len);</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solidFill>
                  <a:schemeClr val="tx1"/>
                </a:solidFill>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a:solidFill>
                <a:srgbClr val="FF0000"/>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a:latin typeface="Courier New" panose="02070309020205020404" pitchFamily="49" charset="0"/>
              </a:rPr>
              <a:t>  </a:t>
            </a:r>
          </a:p>
        </p:txBody>
      </p:sp>
      <p:sp>
        <p:nvSpPr>
          <p:cNvPr id="95238" name="Text Box 4" descr=" 7">
            <a:extLst>
              <a:ext uri="{FF2B5EF4-FFF2-40B4-BE49-F238E27FC236}">
                <a16:creationId xmlns:a16="http://schemas.microsoft.com/office/drawing/2014/main" id="{92DA1716-3BEB-6D3F-B619-018ED8006C23}"/>
              </a:ext>
            </a:extLst>
          </p:cNvPr>
          <p:cNvSpPr txBox="1">
            <a:spLocks noChangeArrowheads="1"/>
          </p:cNvSpPr>
          <p:nvPr/>
        </p:nvSpPr>
        <p:spPr bwMode="auto">
          <a:xfrm>
            <a:off x="3751263" y="1252538"/>
            <a:ext cx="42386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What if the malloc() fails,</a:t>
            </a:r>
          </a:p>
          <a:p>
            <a:pPr eaLnBrk="1" hangingPunct="1">
              <a:buClr>
                <a:srgbClr val="000000"/>
              </a:buClr>
              <a:buSzPct val="100000"/>
              <a:buFont typeface="Times New Roman" panose="02020603050405020304" pitchFamily="18" charset="0"/>
              <a:buNone/>
            </a:pPr>
            <a:r>
              <a:rPr lang="en-GB" altLang="en-US" sz="2000">
                <a:solidFill>
                  <a:srgbClr val="008000"/>
                </a:solidFill>
                <a:latin typeface="Arial Rounded MT Bold" panose="020F0704030504030204" pitchFamily="34" charset="0"/>
                <a:cs typeface="Arial" panose="020B0604020202020204" pitchFamily="34" charset="0"/>
              </a:rPr>
              <a:t>because we ran out of memory ?</a:t>
            </a:r>
          </a:p>
        </p:txBody>
      </p:sp>
      <p:sp>
        <p:nvSpPr>
          <p:cNvPr id="82950" name="Slide Number Placeholder 1">
            <a:extLst>
              <a:ext uri="{FF2B5EF4-FFF2-40B4-BE49-F238E27FC236}">
                <a16:creationId xmlns:a16="http://schemas.microsoft.com/office/drawing/2014/main" id="{11E4F835-A761-8354-45A8-271BD2D303D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85A3441-0CC1-4D38-BE5D-2372F2A2086D}" type="slidenum">
              <a:rPr lang="en-GB" altLang="nl-NL" smtClean="0"/>
              <a:pPr/>
              <a:t>48</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82805E5D-C086-FA1C-8161-6F812D0F51A6}"/>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(3)</a:t>
            </a:r>
            <a:r>
              <a:rPr lang="ar-SA" altLang="nl-NL" sz="2400"/>
              <a:t>‏</a:t>
            </a:r>
            <a:endParaRPr lang="en-GB" altLang="nl-NL" sz="2400"/>
          </a:p>
        </p:txBody>
      </p:sp>
      <p:sp>
        <p:nvSpPr>
          <p:cNvPr id="84995" name="Rectangle 2">
            <a:extLst>
              <a:ext uri="{FF2B5EF4-FFF2-40B4-BE49-F238E27FC236}">
                <a16:creationId xmlns:a16="http://schemas.microsoft.com/office/drawing/2014/main" id="{EB1245A0-9EC4-55F4-3D74-B1B050703904}"/>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rgbClr val="3333CC"/>
                </a:solidFill>
                <a:latin typeface="Courier New" panose="02070309020205020404" pitchFamily="49" charset="0"/>
              </a:rPr>
              <a:t> </a:t>
            </a:r>
            <a:r>
              <a:rPr lang="en-GB" altLang="nl-NL" b="1" dirty="0">
                <a:latin typeface="Courier New" panose="02070309020205020404" pitchFamily="49" charset="0"/>
              </a:rPr>
              <a:t>char *</a:t>
            </a:r>
            <a:r>
              <a:rPr lang="en-GB" altLang="nl-NL" b="1" dirty="0" err="1">
                <a:solidFill>
                  <a:srgbClr val="008000"/>
                </a:solidFill>
                <a:latin typeface="Courier New" panose="02070309020205020404" pitchFamily="49" charset="0"/>
              </a:rPr>
              <a:t>buf</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int  </a:t>
            </a:r>
            <a:r>
              <a:rPr lang="en-GB" altLang="nl-NL" b="1" dirty="0" err="1">
                <a:solidFill>
                  <a:srgbClr val="008000"/>
                </a:solidFill>
                <a:latin typeface="Courier New" panose="02070309020205020404" pitchFamily="49" charset="0"/>
              </a:rPr>
              <a:t>len</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nl-NL" altLang="nl-NL" b="1" dirty="0">
                <a:latin typeface="Courier New" panose="02070309020205020404" pitchFamily="49" charset="0"/>
              </a:rPr>
              <a:t> ...</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if (</a:t>
            </a:r>
            <a:r>
              <a:rPr lang="en-GB" altLang="nl-NL" b="1" dirty="0" err="1">
                <a:latin typeface="Courier New" panose="02070309020205020404" pitchFamily="49" charset="0"/>
              </a:rPr>
              <a:t>len</a:t>
            </a:r>
            <a:r>
              <a:rPr lang="en-GB" altLang="nl-NL" b="1" dirty="0">
                <a:latin typeface="Courier New" panose="02070309020205020404" pitchFamily="49" charset="0"/>
              </a:rPr>
              <a:t> &lt; 0)</a:t>
            </a:r>
            <a:r>
              <a:rPr lang="ar-SA" altLang="nl-NL" b="1" dirty="0">
                <a:latin typeface="Courier New" panose="02070309020205020404" pitchFamily="49" charset="0"/>
              </a:rPr>
              <a:t>‏</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{error ("negative length"); return;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b="1" dirty="0" err="1">
                <a:latin typeface="Courier New" panose="02070309020205020404" pitchFamily="49" charset="0"/>
              </a:rPr>
              <a:t>buf</a:t>
            </a:r>
            <a:r>
              <a:rPr lang="en-GB" altLang="nl-NL" b="1" dirty="0">
                <a:latin typeface="Courier New" panose="02070309020205020404" pitchFamily="49" charset="0"/>
              </a:rPr>
              <a:t> = </a:t>
            </a:r>
            <a:r>
              <a:rPr lang="en-GB" altLang="nl-NL" b="1" dirty="0">
                <a:solidFill>
                  <a:srgbClr val="FF0000"/>
                </a:solidFill>
                <a:latin typeface="Courier New" panose="02070309020205020404" pitchFamily="49" charset="0"/>
              </a:rPr>
              <a:t>malloc</a:t>
            </a:r>
            <a:r>
              <a:rPr lang="en-GB" altLang="nl-NL" b="1" dirty="0">
                <a:latin typeface="Courier New" panose="02070309020205020404" pitchFamily="49" charset="0"/>
              </a:rPr>
              <a:t>(MAX(len,1024));</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b="1" dirty="0">
                <a:solidFill>
                  <a:srgbClr val="008000"/>
                </a:solidFill>
                <a:latin typeface="Courier New" panose="02070309020205020404" pitchFamily="49" charset="0"/>
              </a:rPr>
              <a:t>if (</a:t>
            </a:r>
            <a:r>
              <a:rPr lang="en-GB" altLang="nl-NL" b="1" dirty="0" err="1">
                <a:solidFill>
                  <a:srgbClr val="008000"/>
                </a:solidFill>
                <a:latin typeface="Courier New" panose="02070309020205020404" pitchFamily="49" charset="0"/>
              </a:rPr>
              <a:t>buf</a:t>
            </a:r>
            <a:r>
              <a:rPr lang="en-GB" altLang="nl-NL" b="1" dirty="0">
                <a:solidFill>
                  <a:srgbClr val="008000"/>
                </a:solidFill>
                <a:latin typeface="Courier New" panose="02070309020205020404" pitchFamily="49" charset="0"/>
              </a:rPr>
              <a:t>==NULL) { exit(-1);}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rgbClr val="008000"/>
                </a:solidFill>
                <a:latin typeface="Courier New" panose="02070309020205020404" pitchFamily="49" charset="0"/>
              </a:rPr>
              <a:t>              // or something a bit more graceful </a:t>
            </a:r>
            <a:r>
              <a:rPr lang="nl-NL" altLang="nl-NL" b="1" dirty="0">
                <a:solidFill>
                  <a:srgbClr val="008000"/>
                </a:solidFill>
                <a:latin typeface="Courier New" panose="02070309020205020404" pitchFamily="49" charset="0"/>
              </a:rPr>
              <a:t> </a:t>
            </a:r>
            <a:endParaRPr lang="en-GB" altLang="nl-NL" b="1" dirty="0">
              <a:solidFill>
                <a:srgbClr val="008000"/>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read(</a:t>
            </a:r>
            <a:r>
              <a:rPr lang="en-GB" altLang="nl-NL" b="1" dirty="0" err="1">
                <a:latin typeface="Courier New" panose="02070309020205020404" pitchFamily="49" charset="0"/>
              </a:rPr>
              <a:t>fd,buf,len</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chemeClr val="tx1"/>
                </a:solidFill>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dirty="0">
              <a:solidFill>
                <a:srgbClr val="FF0000"/>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p>
        </p:txBody>
      </p:sp>
      <p:sp>
        <p:nvSpPr>
          <p:cNvPr id="84996" name="Slide Number Placeholder 1">
            <a:extLst>
              <a:ext uri="{FF2B5EF4-FFF2-40B4-BE49-F238E27FC236}">
                <a16:creationId xmlns:a16="http://schemas.microsoft.com/office/drawing/2014/main" id="{F1C9043F-BAB8-7A38-19F5-2D29AB4C06E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F14C2F4-0689-4FC0-AC30-7A3F75DA328C}" type="slidenum">
              <a:rPr lang="en-GB" altLang="nl-NL" smtClean="0"/>
              <a:pPr/>
              <a:t>49</a:t>
            </a:fld>
            <a:endParaRPr lang="en-GB" altLang="nl-NL"/>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4" descr=" 6148">
            <a:extLst>
              <a:ext uri="{FF2B5EF4-FFF2-40B4-BE49-F238E27FC236}">
                <a16:creationId xmlns:a16="http://schemas.microsoft.com/office/drawing/2014/main" id="{4D59E247-BCC2-DC59-75FB-78DE7A3FE324}"/>
              </a:ext>
            </a:extLst>
          </p:cNvPr>
          <p:cNvPicPr>
            <a:picLocks noChangeAspect="1"/>
          </p:cNvPicPr>
          <p:nvPr/>
        </p:nvPicPr>
        <p:blipFill>
          <a:blip r:embed="rId3">
            <a:extLst>
              <a:ext uri="{28A0092B-C50C-407E-A947-70E740481C1C}">
                <a14:useLocalDpi xmlns:a14="http://schemas.microsoft.com/office/drawing/2010/main" val="0"/>
              </a:ext>
            </a:extLst>
          </a:blip>
          <a:srcRect l="18500" t="24800" r="18500" b="27600"/>
          <a:stretch>
            <a:fillRect/>
          </a:stretch>
        </p:blipFill>
        <p:spPr bwMode="auto">
          <a:xfrm>
            <a:off x="285750" y="1866900"/>
            <a:ext cx="8383588" cy="3562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3" name="Titel 1" descr=" 6146">
            <a:extLst>
              <a:ext uri="{FF2B5EF4-FFF2-40B4-BE49-F238E27FC236}">
                <a16:creationId xmlns:a16="http://schemas.microsoft.com/office/drawing/2014/main" id="{76032C99-2B50-F253-36C2-8A7F5DA5854B}"/>
              </a:ext>
            </a:extLst>
          </p:cNvPr>
          <p:cNvSpPr>
            <a:spLocks noGrp="1" noChangeArrowheads="1"/>
          </p:cNvSpPr>
          <p:nvPr>
            <p:ph type="title"/>
          </p:nvPr>
        </p:nvSpPr>
        <p:spPr>
          <a:xfrm>
            <a:off x="698500" y="333375"/>
            <a:ext cx="7766050" cy="1150938"/>
          </a:xfrm>
        </p:spPr>
        <p:txBody>
          <a:bodyPr/>
          <a:lstStyle/>
          <a:p>
            <a:r>
              <a:rPr lang="en-GB" altLang="en-US"/>
              <a:t>Security in the development lifecycle</a:t>
            </a:r>
            <a:br>
              <a:rPr lang="en-GB" altLang="en-US"/>
            </a:br>
            <a:r>
              <a:rPr lang="en-GB" altLang="en-US" sz="1800"/>
              <a:t>(Microsoft SDL version 5.2) </a:t>
            </a:r>
            <a:endParaRPr lang="en-GB" altLang="en-US"/>
          </a:p>
        </p:txBody>
      </p:sp>
      <p:sp>
        <p:nvSpPr>
          <p:cNvPr id="10244" name="Slide Number Placeholder 2">
            <a:extLst>
              <a:ext uri="{FF2B5EF4-FFF2-40B4-BE49-F238E27FC236}">
                <a16:creationId xmlns:a16="http://schemas.microsoft.com/office/drawing/2014/main" id="{6B46681D-3FC9-A628-CCF7-00EF407D673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C97FC0E-9A6A-41DF-82E6-5469608C0FDB}" type="slidenum">
              <a:rPr lang="en-GB" altLang="nl-NL" smtClean="0"/>
              <a:pPr/>
              <a:t>5</a:t>
            </a:fld>
            <a:endParaRPr lang="en-GB" altLang="nl-NL"/>
          </a:p>
        </p:txBody>
      </p:sp>
      <p:sp>
        <p:nvSpPr>
          <p:cNvPr id="10245" name="Bijschrift met afgeronde rechthoek 5" descr=" 8">
            <a:extLst>
              <a:ext uri="{FF2B5EF4-FFF2-40B4-BE49-F238E27FC236}">
                <a16:creationId xmlns:a16="http://schemas.microsoft.com/office/drawing/2014/main" id="{A7381628-0109-ABE4-7176-82E4602E6DBA}"/>
              </a:ext>
            </a:extLst>
          </p:cNvPr>
          <p:cNvSpPr>
            <a:spLocks noChangeArrowheads="1"/>
          </p:cNvSpPr>
          <p:nvPr/>
        </p:nvSpPr>
        <p:spPr bwMode="auto">
          <a:xfrm>
            <a:off x="755650" y="5273675"/>
            <a:ext cx="2373313" cy="933450"/>
          </a:xfrm>
          <a:prstGeom prst="wedgeRoundRectCallout">
            <a:avLst>
              <a:gd name="adj1" fmla="val 96963"/>
              <a:gd name="adj2" fmla="val -118745"/>
              <a:gd name="adj3" fmla="val 16667"/>
            </a:avLst>
          </a:prstGeom>
          <a:solidFill>
            <a:srgbClr val="FFFFFF">
              <a:alpha val="34117"/>
            </a:srgbClr>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aka </a:t>
            </a:r>
            <a:r>
              <a:rPr lang="en-GB" altLang="en-US" sz="1800">
                <a:solidFill>
                  <a:schemeClr val="accent2"/>
                </a:solidFill>
                <a:latin typeface="Arial Rounded MT Bold" panose="020F0704030504030204" pitchFamily="34" charset="0"/>
              </a:rPr>
              <a:t>SAST</a:t>
            </a:r>
          </a:p>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a:t>
            </a:r>
            <a:r>
              <a:rPr lang="en-GB" altLang="en-US" sz="1800" i="1">
                <a:solidFill>
                  <a:schemeClr val="tx1"/>
                </a:solidFill>
                <a:latin typeface="Arial Rounded MT Bold" panose="020F0704030504030204" pitchFamily="34" charset="0"/>
              </a:rPr>
              <a:t>Static</a:t>
            </a:r>
            <a:r>
              <a:rPr lang="en-GB" altLang="en-US" sz="1800">
                <a:solidFill>
                  <a:schemeClr val="tx1"/>
                </a:solidFill>
                <a:latin typeface="Arial Rounded MT Bold" panose="020F0704030504030204" pitchFamily="34" charset="0"/>
              </a:rPr>
              <a:t> Application Security Testing)</a:t>
            </a:r>
          </a:p>
        </p:txBody>
      </p:sp>
      <p:sp>
        <p:nvSpPr>
          <p:cNvPr id="10246" name="Bijschrift met afgeronde rechthoek 5" descr=" 8">
            <a:extLst>
              <a:ext uri="{FF2B5EF4-FFF2-40B4-BE49-F238E27FC236}">
                <a16:creationId xmlns:a16="http://schemas.microsoft.com/office/drawing/2014/main" id="{6EF415A9-8A14-B3BA-5D95-6AD500DC802B}"/>
              </a:ext>
            </a:extLst>
          </p:cNvPr>
          <p:cNvSpPr>
            <a:spLocks noChangeArrowheads="1"/>
          </p:cNvSpPr>
          <p:nvPr/>
        </p:nvSpPr>
        <p:spPr bwMode="auto">
          <a:xfrm>
            <a:off x="5724525" y="5251450"/>
            <a:ext cx="2663825" cy="933450"/>
          </a:xfrm>
          <a:prstGeom prst="wedgeRoundRectCallout">
            <a:avLst>
              <a:gd name="adj1" fmla="val -39384"/>
              <a:gd name="adj2" fmla="val -190449"/>
              <a:gd name="adj3" fmla="val 16667"/>
            </a:avLst>
          </a:prstGeom>
          <a:solidFill>
            <a:srgbClr val="FFFFFF">
              <a:alpha val="39999"/>
            </a:srgbClr>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aka </a:t>
            </a:r>
            <a:r>
              <a:rPr lang="en-GB" altLang="en-US" sz="1800">
                <a:solidFill>
                  <a:schemeClr val="accent2"/>
                </a:solidFill>
                <a:latin typeface="Arial Rounded MT Bold" panose="020F0704030504030204" pitchFamily="34" charset="0"/>
              </a:rPr>
              <a:t>DAST</a:t>
            </a:r>
          </a:p>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(Dynamic Application Security Testing)</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3F0AE68-98B9-CAC9-5E5B-7655DB17D412}"/>
                  </a:ext>
                </a:extLst>
              </p14:cNvPr>
              <p14:cNvContentPartPr/>
              <p14:nvPr/>
            </p14:nvContentPartPr>
            <p14:xfrm>
              <a:off x="5220072" y="2925772"/>
              <a:ext cx="839880" cy="1262880"/>
            </p14:xfrm>
          </p:contentPart>
        </mc:Choice>
        <mc:Fallback xmlns="">
          <p:pic>
            <p:nvPicPr>
              <p:cNvPr id="6" name="Ink 5">
                <a:extLst>
                  <a:ext uri="{FF2B5EF4-FFF2-40B4-BE49-F238E27FC236}">
                    <a16:creationId xmlns:a16="http://schemas.microsoft.com/office/drawing/2014/main" id="{53F0AE68-98B9-CAC9-5E5B-7655DB17D412}"/>
                  </a:ext>
                </a:extLst>
              </p:cNvPr>
              <p:cNvPicPr/>
              <p:nvPr/>
            </p:nvPicPr>
            <p:blipFill>
              <a:blip r:embed="rId5"/>
              <a:stretch>
                <a:fillRect/>
              </a:stretch>
            </p:blipFill>
            <p:spPr>
              <a:xfrm>
                <a:off x="5205672" y="2911368"/>
                <a:ext cx="867960" cy="12909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5A9E1F90-3F18-FA59-8CC8-C42E3EA9BB19}"/>
                  </a:ext>
                </a:extLst>
              </p14:cNvPr>
              <p14:cNvContentPartPr/>
              <p14:nvPr/>
            </p14:nvContentPartPr>
            <p14:xfrm>
              <a:off x="4143772" y="4280722"/>
              <a:ext cx="666720" cy="509040"/>
            </p14:xfrm>
          </p:contentPart>
        </mc:Choice>
        <mc:Fallback xmlns="">
          <p:pic>
            <p:nvPicPr>
              <p:cNvPr id="8" name="Ink 7">
                <a:extLst>
                  <a:ext uri="{FF2B5EF4-FFF2-40B4-BE49-F238E27FC236}">
                    <a16:creationId xmlns:a16="http://schemas.microsoft.com/office/drawing/2014/main" id="{5A9E1F90-3F18-FA59-8CC8-C42E3EA9BB19}"/>
                  </a:ext>
                </a:extLst>
              </p:cNvPr>
              <p:cNvPicPr/>
              <p:nvPr/>
            </p:nvPicPr>
            <p:blipFill>
              <a:blip r:embed="rId7"/>
              <a:stretch>
                <a:fillRect/>
              </a:stretch>
            </p:blipFill>
            <p:spPr>
              <a:xfrm>
                <a:off x="4124692" y="4261655"/>
                <a:ext cx="704520" cy="546813"/>
              </a:xfrm>
              <a:prstGeom prst="rect">
                <a:avLst/>
              </a:prstGeom>
            </p:spPr>
          </p:pic>
        </mc:Fallback>
      </mc:AlternateContent>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9D7535BD-025C-27DC-524A-67C5C0AFAFD6}"/>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nl-NL" altLang="nl-NL" sz="2400"/>
              <a:t>Better still</a:t>
            </a:r>
            <a:endParaRPr lang="en-GB" altLang="nl-NL" sz="2400"/>
          </a:p>
        </p:txBody>
      </p:sp>
      <p:sp>
        <p:nvSpPr>
          <p:cNvPr id="87043" name="Rectangle 2">
            <a:extLst>
              <a:ext uri="{FF2B5EF4-FFF2-40B4-BE49-F238E27FC236}">
                <a16:creationId xmlns:a16="http://schemas.microsoft.com/office/drawing/2014/main" id="{67D7200E-F319-C19A-23E5-C01248C85766}"/>
              </a:ext>
            </a:extLst>
          </p:cNvPr>
          <p:cNvSpPr>
            <a:spLocks noGrp="1" noChangeArrowheads="1"/>
          </p:cNvSpPr>
          <p:nvPr>
            <p:ph idx="1"/>
          </p:nvPr>
        </p:nvSpPr>
        <p:spPr/>
        <p:txBody>
          <a:bodyPr/>
          <a:lstStyle/>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rgbClr val="3333CC"/>
                </a:solidFill>
                <a:latin typeface="Courier New" panose="02070309020205020404" pitchFamily="49" charset="0"/>
              </a:rPr>
              <a:t> </a:t>
            </a:r>
            <a:r>
              <a:rPr lang="en-GB" altLang="nl-NL" b="1" dirty="0">
                <a:latin typeface="Courier New" panose="02070309020205020404" pitchFamily="49" charset="0"/>
              </a:rPr>
              <a:t>char *</a:t>
            </a:r>
            <a:r>
              <a:rPr lang="en-GB" altLang="nl-NL" b="1" dirty="0" err="1">
                <a:solidFill>
                  <a:srgbClr val="008000"/>
                </a:solidFill>
                <a:latin typeface="Courier New" panose="02070309020205020404" pitchFamily="49" charset="0"/>
              </a:rPr>
              <a:t>buf</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b="1" dirty="0" err="1">
                <a:latin typeface="Courier New" panose="02070309020205020404" pitchFamily="49" charset="0"/>
              </a:rPr>
              <a:t>i</a:t>
            </a:r>
            <a:r>
              <a:rPr lang="nl-NL" altLang="nl-NL" b="1" dirty="0">
                <a:latin typeface="Courier New" panose="02070309020205020404" pitchFamily="49" charset="0"/>
              </a:rPr>
              <a:t>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nt</a:t>
            </a:r>
            <a:r>
              <a:rPr lang="en-GB" altLang="nl-NL" b="1" dirty="0">
                <a:latin typeface="Courier New" panose="02070309020205020404" pitchFamily="49" charset="0"/>
              </a:rPr>
              <a:t>  </a:t>
            </a:r>
            <a:r>
              <a:rPr lang="en-GB" altLang="nl-NL" b="1" dirty="0" err="1">
                <a:solidFill>
                  <a:srgbClr val="008000"/>
                </a:solidFill>
                <a:latin typeface="Courier New" panose="02070309020205020404" pitchFamily="49" charset="0"/>
              </a:rPr>
              <a:t>len</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if (</a:t>
            </a:r>
            <a:r>
              <a:rPr lang="en-GB" altLang="nl-NL" b="1" dirty="0" err="1">
                <a:latin typeface="Courier New" panose="02070309020205020404" pitchFamily="49" charset="0"/>
              </a:rPr>
              <a:t>len</a:t>
            </a:r>
            <a:r>
              <a:rPr lang="en-GB" altLang="nl-NL" b="1" dirty="0">
                <a:latin typeface="Courier New" panose="02070309020205020404" pitchFamily="49" charset="0"/>
              </a:rPr>
              <a:t> &lt; 0)</a:t>
            </a:r>
            <a:r>
              <a:rPr lang="ar-SA" altLang="nl-NL" b="1" dirty="0">
                <a:latin typeface="Courier New" panose="02070309020205020404" pitchFamily="49" charset="0"/>
              </a:rPr>
              <a:t>‏</a:t>
            </a:r>
            <a:endParaRPr lang="en-GB" altLang="nl-NL" b="1" dirty="0">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{error ("negative length"); return;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b="1" dirty="0" err="1">
                <a:latin typeface="Courier New" panose="02070309020205020404" pitchFamily="49" charset="0"/>
              </a:rPr>
              <a:t>buf</a:t>
            </a:r>
            <a:r>
              <a:rPr lang="en-GB" altLang="nl-NL" b="1" dirty="0">
                <a:latin typeface="Courier New" panose="02070309020205020404" pitchFamily="49" charset="0"/>
              </a:rPr>
              <a:t> = </a:t>
            </a:r>
            <a:r>
              <a:rPr lang="en-GB" altLang="nl-NL" b="1" dirty="0" err="1">
                <a:solidFill>
                  <a:srgbClr val="008000"/>
                </a:solidFill>
                <a:latin typeface="Courier New" panose="02070309020205020404" pitchFamily="49" charset="0"/>
              </a:rPr>
              <a:t>calloc</a:t>
            </a:r>
            <a:r>
              <a:rPr lang="en-GB" altLang="nl-NL" b="1" dirty="0">
                <a:latin typeface="Courier New" panose="02070309020205020404" pitchFamily="49" charset="0"/>
              </a:rPr>
              <a:t>(MAX(len,1024));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rgbClr val="008000"/>
                </a:solidFill>
                <a:latin typeface="Courier New" panose="02070309020205020404" pitchFamily="49" charset="0"/>
              </a:rPr>
              <a:t>       //to initialise allocate memory to 0</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chemeClr val="tx1"/>
                </a:solidFill>
                <a:latin typeface="Courier New" panose="02070309020205020404" pitchFamily="49" charset="0"/>
              </a:rPr>
              <a:t> if (</a:t>
            </a:r>
            <a:r>
              <a:rPr lang="en-GB" altLang="nl-NL" b="1" dirty="0" err="1">
                <a:solidFill>
                  <a:schemeClr val="tx1"/>
                </a:solidFill>
                <a:latin typeface="Courier New" panose="02070309020205020404" pitchFamily="49" charset="0"/>
              </a:rPr>
              <a:t>buf</a:t>
            </a:r>
            <a:r>
              <a:rPr lang="en-GB" altLang="nl-NL" b="1" dirty="0">
                <a:solidFill>
                  <a:schemeClr val="tx1"/>
                </a:solidFill>
                <a:latin typeface="Courier New" panose="02070309020205020404" pitchFamily="49" charset="0"/>
              </a:rPr>
              <a:t>==NULL) { exit(-1);} </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solidFill>
                  <a:schemeClr val="tx1"/>
                </a:solidFill>
                <a:latin typeface="Courier New" panose="02070309020205020404" pitchFamily="49" charset="0"/>
              </a:rPr>
              <a:t>              // or something a bit more graceful </a:t>
            </a:r>
            <a:r>
              <a:rPr lang="nl-NL" altLang="nl-NL" b="1" dirty="0">
                <a:solidFill>
                  <a:schemeClr val="tx1"/>
                </a:solidFill>
                <a:latin typeface="Courier New" panose="02070309020205020404" pitchFamily="49" charset="0"/>
              </a:rPr>
              <a:t> </a:t>
            </a:r>
            <a:endParaRPr lang="en-GB" altLang="nl-NL" b="1" dirty="0">
              <a:solidFill>
                <a:schemeClr val="tx1"/>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read(</a:t>
            </a:r>
            <a:r>
              <a:rPr lang="en-GB" altLang="nl-NL" b="1" dirty="0" err="1">
                <a:latin typeface="Courier New" panose="02070309020205020404" pitchFamily="49" charset="0"/>
              </a:rPr>
              <a:t>fd,buf,len</a:t>
            </a:r>
            <a:r>
              <a:rPr lang="en-GB" altLang="nl-NL" b="1" dirty="0">
                <a:latin typeface="Courier New" panose="02070309020205020404" pitchFamily="49" charset="0"/>
              </a:rPr>
              <a:t>);</a:t>
            </a: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dirty="0">
              <a:solidFill>
                <a:srgbClr val="FF0000"/>
              </a:solidFill>
              <a:latin typeface="Courier New" panose="02070309020205020404" pitchFamily="49" charset="0"/>
            </a:endParaRPr>
          </a:p>
          <a:p>
            <a:pPr eaLnBrk="1" hangingPunct="1">
              <a:lnSpc>
                <a:spcPct val="10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p>
        </p:txBody>
      </p:sp>
      <p:sp>
        <p:nvSpPr>
          <p:cNvPr id="87044" name="Slide Number Placeholder 1">
            <a:extLst>
              <a:ext uri="{FF2B5EF4-FFF2-40B4-BE49-F238E27FC236}">
                <a16:creationId xmlns:a16="http://schemas.microsoft.com/office/drawing/2014/main" id="{4E256CA0-E47C-0175-0CFF-CF4FE9D5DD5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19B4D08-5FFD-43D2-8CE0-42C6EFEBA13F}" type="slidenum">
              <a:rPr lang="en-GB" altLang="nl-NL" smtClean="0"/>
              <a:pPr/>
              <a:t>50</a:t>
            </a:fld>
            <a:endParaRPr lang="en-GB" altLang="nl-NL"/>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D9C1EED5-7A2D-FB4C-C66C-2D05083C09B4}"/>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89091" name="Rectangle 2">
            <a:extLst>
              <a:ext uri="{FF2B5EF4-FFF2-40B4-BE49-F238E27FC236}">
                <a16:creationId xmlns:a16="http://schemas.microsoft.com/office/drawing/2014/main" id="{12F12DCA-8E12-78BD-1669-CF751725461A}"/>
              </a:ext>
            </a:extLst>
          </p:cNvPr>
          <p:cNvSpPr>
            <a:spLocks noGrp="1" noChangeArrowheads="1"/>
          </p:cNvSpPr>
          <p:nvPr>
            <p:ph idx="1"/>
          </p:nvPr>
        </p:nvSpPr>
        <p:spPr/>
        <p:txBody>
          <a:bodyPr/>
          <a:lstStyle/>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#define MAX_BUF 256</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void BadCode (char* input)</a:t>
            </a:r>
            <a:r>
              <a:rPr lang="ar-SA" altLang="nl-NL" sz="1800" b="1">
                <a:latin typeface="Courier New" panose="02070309020205020404" pitchFamily="49" charset="0"/>
              </a:rPr>
              <a:t>‏</a:t>
            </a:r>
            <a:endParaRPr lang="en-GB" altLang="nl-NL" sz="1800" b="1">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short len;</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char buf[MAX_BUF];</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len = strlen(input);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if (len &lt; MAX_BUF) strcpy(buf,input);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a:t>
            </a:r>
          </a:p>
        </p:txBody>
      </p:sp>
      <p:sp>
        <p:nvSpPr>
          <p:cNvPr id="89092" name="Slide Number Placeholder 1">
            <a:extLst>
              <a:ext uri="{FF2B5EF4-FFF2-40B4-BE49-F238E27FC236}">
                <a16:creationId xmlns:a16="http://schemas.microsoft.com/office/drawing/2014/main" id="{4615BFB9-C51A-CA50-0D17-D505CA07162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6F881AD-C08F-4831-848C-47FFC34276EB}" type="slidenum">
              <a:rPr lang="en-GB" altLang="nl-NL" smtClean="0"/>
              <a:pPr/>
              <a:t>51</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descr=" 78850">
            <a:extLst>
              <a:ext uri="{FF2B5EF4-FFF2-40B4-BE49-F238E27FC236}">
                <a16:creationId xmlns:a16="http://schemas.microsoft.com/office/drawing/2014/main" id="{18089692-D5EE-9463-C6B7-53B39D7A32C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111619" name="Rectangle 2" descr=" 31746">
            <a:extLst>
              <a:ext uri="{FF2B5EF4-FFF2-40B4-BE49-F238E27FC236}">
                <a16:creationId xmlns:a16="http://schemas.microsoft.com/office/drawing/2014/main" id="{8F6A841F-3FD6-0365-3CDD-142AEAF78DE3}"/>
              </a:ext>
            </a:extLst>
          </p:cNvPr>
          <p:cNvSpPr>
            <a:spLocks noGrp="1" noChangeArrowheads="1"/>
          </p:cNvSpPr>
          <p:nvPr>
            <p:ph idx="1"/>
          </p:nvPr>
        </p:nvSpPr>
        <p:spPr/>
        <p:txBody>
          <a:bodyPr/>
          <a:lstStyle/>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#define MAX_BUF 256</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void </a:t>
            </a:r>
            <a:r>
              <a:rPr lang="en-GB" altLang="nl-NL" sz="1800" b="1" dirty="0" err="1">
                <a:latin typeface="Courier New" panose="02070309020205020404" pitchFamily="49" charset="0"/>
              </a:rPr>
              <a:t>BadCode</a:t>
            </a:r>
            <a:r>
              <a:rPr lang="en-GB" altLang="nl-NL" sz="1800" b="1" dirty="0">
                <a:latin typeface="Courier New" panose="02070309020205020404" pitchFamily="49" charset="0"/>
              </a:rPr>
              <a:t> (char* input)</a:t>
            </a:r>
            <a:r>
              <a:rPr lang="ar-SA" altLang="nl-NL" sz="1800" b="1" dirty="0">
                <a:latin typeface="Courier New" panose="02070309020205020404" pitchFamily="49" charset="0"/>
              </a:rPr>
              <a:t>‏</a:t>
            </a: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r>
              <a:rPr lang="en-GB" altLang="nl-NL" sz="1800" b="1" dirty="0">
                <a:solidFill>
                  <a:srgbClr val="FF0000"/>
                </a:solidFill>
                <a:latin typeface="Courier New" panose="02070309020205020404" pitchFamily="49" charset="0"/>
              </a:rPr>
              <a:t>short</a:t>
            </a:r>
            <a:r>
              <a:rPr lang="en-GB" altLang="nl-NL" sz="1800" b="1" dirty="0">
                <a:latin typeface="Courier New" panose="02070309020205020404" pitchFamily="49" charset="0"/>
              </a:rPr>
              <a:t> </a:t>
            </a:r>
            <a:r>
              <a:rPr lang="en-GB" altLang="nl-NL" sz="1800" b="1" dirty="0" err="1">
                <a:latin typeface="Courier New" panose="02070309020205020404" pitchFamily="49" charset="0"/>
              </a:rPr>
              <a:t>len</a:t>
            </a:r>
            <a:r>
              <a:rPr lang="en-GB" altLang="nl-NL" sz="1800" b="1" dirty="0">
                <a:latin typeface="Courier New" panose="02070309020205020404" pitchFamily="49" charset="0"/>
              </a:rPr>
              <a: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char </a:t>
            </a:r>
            <a:r>
              <a:rPr lang="en-GB" altLang="nl-NL" sz="1800" b="1" dirty="0" err="1">
                <a:latin typeface="Courier New" panose="02070309020205020404" pitchFamily="49" charset="0"/>
              </a:rPr>
              <a:t>buf</a:t>
            </a:r>
            <a:r>
              <a:rPr lang="en-GB" altLang="nl-NL" sz="1800" b="1" dirty="0">
                <a:latin typeface="Courier New" panose="02070309020205020404" pitchFamily="49" charset="0"/>
              </a:rPr>
              <a:t>[MAX_BUF];</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r>
              <a:rPr lang="en-GB" altLang="nl-NL" sz="1800" b="1" dirty="0" err="1">
                <a:latin typeface="Courier New" panose="02070309020205020404" pitchFamily="49" charset="0"/>
              </a:rPr>
              <a:t>len</a:t>
            </a:r>
            <a:r>
              <a:rPr lang="en-GB" altLang="nl-NL" sz="1800" b="1" dirty="0">
                <a:latin typeface="Courier New" panose="02070309020205020404" pitchFamily="49" charset="0"/>
              </a:rPr>
              <a:t> = </a:t>
            </a:r>
            <a:r>
              <a:rPr lang="en-GB" altLang="nl-NL" sz="1800" b="1" dirty="0" err="1">
                <a:latin typeface="Courier New" panose="02070309020205020404" pitchFamily="49" charset="0"/>
              </a:rPr>
              <a:t>strlen</a:t>
            </a:r>
            <a:r>
              <a:rPr lang="en-GB" altLang="nl-NL" sz="1800" b="1" dirty="0">
                <a:latin typeface="Courier New" panose="02070309020205020404" pitchFamily="49" charset="0"/>
              </a:rPr>
              <a:t>(input);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if (</a:t>
            </a:r>
            <a:r>
              <a:rPr lang="en-GB" altLang="nl-NL" sz="1800" b="1" dirty="0" err="1">
                <a:latin typeface="Courier New" panose="02070309020205020404" pitchFamily="49" charset="0"/>
              </a:rPr>
              <a:t>len</a:t>
            </a:r>
            <a:r>
              <a:rPr lang="en-GB" altLang="nl-NL" sz="1800" b="1" dirty="0">
                <a:latin typeface="Courier New" panose="02070309020205020404" pitchFamily="49" charset="0"/>
              </a:rPr>
              <a:t> &lt; MAX_BUF) </a:t>
            </a:r>
            <a:r>
              <a:rPr lang="en-GB" altLang="nl-NL" sz="1800" b="1" dirty="0" err="1">
                <a:latin typeface="Courier New" panose="02070309020205020404" pitchFamily="49" charset="0"/>
              </a:rPr>
              <a:t>strcpy</a:t>
            </a:r>
            <a:r>
              <a:rPr lang="en-GB" altLang="nl-NL" sz="1800" b="1" dirty="0">
                <a:latin typeface="Courier New" panose="02070309020205020404" pitchFamily="49" charset="0"/>
              </a:rPr>
              <a:t>(</a:t>
            </a:r>
            <a:r>
              <a:rPr lang="en-GB" altLang="nl-NL" sz="1800" b="1" dirty="0" err="1">
                <a:latin typeface="Courier New" panose="02070309020205020404" pitchFamily="49" charset="0"/>
              </a:rPr>
              <a:t>buf,input</a:t>
            </a:r>
            <a:r>
              <a:rPr lang="en-GB" altLang="nl-NL" sz="1800" b="1" dirty="0">
                <a:latin typeface="Courier New" panose="02070309020205020404" pitchFamily="49" charset="0"/>
              </a:rPr>
              <a: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 	</a:t>
            </a:r>
            <a:r>
              <a:rPr lang="en-GB" altLang="nl-NL" dirty="0"/>
              <a:t>The </a:t>
            </a:r>
            <a:r>
              <a:rPr lang="en-GB" altLang="nl-NL" dirty="0">
                <a:solidFill>
                  <a:srgbClr val="FF0000"/>
                </a:solidFill>
              </a:rPr>
              <a:t>integer overflow </a:t>
            </a:r>
            <a:r>
              <a:rPr lang="en-GB" altLang="nl-NL" dirty="0"/>
              <a:t>is the root problem,                               the (heap) </a:t>
            </a:r>
            <a:r>
              <a:rPr lang="en-GB" altLang="nl-NL" dirty="0">
                <a:solidFill>
                  <a:srgbClr val="FF0000"/>
                </a:solidFill>
              </a:rPr>
              <a:t>buffer overflow </a:t>
            </a:r>
            <a:r>
              <a:rPr lang="en-GB" altLang="nl-NL" dirty="0"/>
              <a:t>it causes makes it exploitable</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600" i="1" dirty="0">
                <a:solidFill>
                  <a:srgbClr val="7030A0"/>
                </a:solidFill>
              </a:rPr>
              <a:t>See </a:t>
            </a:r>
            <a:r>
              <a:rPr lang="en-GB" altLang="nl-NL" sz="1600" i="1" dirty="0">
                <a:solidFill>
                  <a:srgbClr val="7030A0"/>
                </a:solidFill>
                <a:latin typeface="+mj-lt"/>
              </a:rPr>
              <a:t>https://cve.mitre.org/cgi-bin/cvekey.cgi?keyword=</a:t>
            </a:r>
            <a:r>
              <a:rPr lang="en-GB" altLang="nl-NL" sz="1600" i="1" u="sng" dirty="0">
                <a:solidFill>
                  <a:srgbClr val="7030A0"/>
                </a:solidFill>
                <a:latin typeface="+mj-lt"/>
              </a:rPr>
              <a:t>integer+overflow</a:t>
            </a:r>
          </a:p>
        </p:txBody>
      </p:sp>
      <p:sp>
        <p:nvSpPr>
          <p:cNvPr id="111621" name="Text Box 3" descr=" 31747">
            <a:extLst>
              <a:ext uri="{FF2B5EF4-FFF2-40B4-BE49-F238E27FC236}">
                <a16:creationId xmlns:a16="http://schemas.microsoft.com/office/drawing/2014/main" id="{14CACD3E-B8EA-F1F3-31A1-78B9D549046F}"/>
              </a:ext>
            </a:extLst>
          </p:cNvPr>
          <p:cNvSpPr txBox="1">
            <a:spLocks noChangeArrowheads="1"/>
          </p:cNvSpPr>
          <p:nvPr/>
        </p:nvSpPr>
        <p:spPr bwMode="auto">
          <a:xfrm>
            <a:off x="4291013" y="1514475"/>
            <a:ext cx="4200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What if </a:t>
            </a:r>
            <a:r>
              <a:rPr lang="en-GB" altLang="en-US" sz="2000" b="1">
                <a:solidFill>
                  <a:srgbClr val="3333CC"/>
                </a:solidFill>
                <a:latin typeface="Courier New" panose="02070309020205020404" pitchFamily="49" charset="0"/>
                <a:cs typeface="Arial" panose="020B0604020202020204" pitchFamily="34" charset="0"/>
              </a:rPr>
              <a:t>in </a:t>
            </a:r>
            <a:r>
              <a:rPr lang="en-GB" altLang="en-US" sz="2000">
                <a:solidFill>
                  <a:srgbClr val="3333CC"/>
                </a:solidFill>
                <a:latin typeface="Arial Rounded MT Bold" panose="020F0704030504030204" pitchFamily="34" charset="0"/>
                <a:cs typeface="Arial" panose="020B0604020202020204" pitchFamily="34" charset="0"/>
              </a:rPr>
              <a:t>is longer than 32K ?</a:t>
            </a:r>
          </a:p>
        </p:txBody>
      </p:sp>
      <p:sp>
        <p:nvSpPr>
          <p:cNvPr id="111622" name="Text Box 4" descr=" 31748">
            <a:extLst>
              <a:ext uri="{FF2B5EF4-FFF2-40B4-BE49-F238E27FC236}">
                <a16:creationId xmlns:a16="http://schemas.microsoft.com/office/drawing/2014/main" id="{81E6E045-01DC-5CE2-14D1-B9EFB83ACC9A}"/>
              </a:ext>
            </a:extLst>
          </p:cNvPr>
          <p:cNvSpPr txBox="1">
            <a:spLocks noChangeArrowheads="1"/>
          </p:cNvSpPr>
          <p:nvPr/>
        </p:nvSpPr>
        <p:spPr bwMode="auto">
          <a:xfrm>
            <a:off x="4579938" y="2251075"/>
            <a:ext cx="3987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len may be a negative number, </a:t>
            </a:r>
          </a:p>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due to </a:t>
            </a:r>
            <a:r>
              <a:rPr lang="en-GB" altLang="en-US" sz="2000">
                <a:solidFill>
                  <a:srgbClr val="FF0000"/>
                </a:solidFill>
                <a:latin typeface="Arial Rounded MT Bold" panose="020F0704030504030204" pitchFamily="34" charset="0"/>
                <a:cs typeface="Arial" panose="020B0604020202020204" pitchFamily="34" charset="0"/>
              </a:rPr>
              <a:t>integer overflow</a:t>
            </a:r>
          </a:p>
        </p:txBody>
      </p:sp>
      <p:sp>
        <p:nvSpPr>
          <p:cNvPr id="111623" name="Freeform 5" descr=" 31749">
            <a:extLst>
              <a:ext uri="{FF2B5EF4-FFF2-40B4-BE49-F238E27FC236}">
                <a16:creationId xmlns:a16="http://schemas.microsoft.com/office/drawing/2014/main" id="{B92BBC9E-BD32-5637-E389-5AB92000DFCC}"/>
              </a:ext>
            </a:extLst>
          </p:cNvPr>
          <p:cNvSpPr>
            <a:spLocks/>
          </p:cNvSpPr>
          <p:nvPr/>
        </p:nvSpPr>
        <p:spPr bwMode="auto">
          <a:xfrm>
            <a:off x="3959225" y="2662238"/>
            <a:ext cx="849313" cy="523875"/>
          </a:xfrm>
          <a:custGeom>
            <a:avLst/>
            <a:gdLst>
              <a:gd name="T0" fmla="*/ 0 w 2360"/>
              <a:gd name="T1" fmla="*/ 2147483646 h 1456"/>
              <a:gd name="T2" fmla="*/ 2147483646 w 2360"/>
              <a:gd name="T3" fmla="*/ 0 h 1456"/>
              <a:gd name="T4" fmla="*/ 0 60000 65536"/>
              <a:gd name="T5" fmla="*/ 0 60000 65536"/>
              <a:gd name="T6" fmla="*/ 0 w 2360"/>
              <a:gd name="T7" fmla="*/ 0 h 1456"/>
              <a:gd name="T8" fmla="*/ 2360 w 2360"/>
              <a:gd name="T9" fmla="*/ 1456 h 1456"/>
            </a:gdLst>
            <a:ahLst/>
            <a:cxnLst>
              <a:cxn ang="T4">
                <a:pos x="T0" y="T1"/>
              </a:cxn>
              <a:cxn ang="T5">
                <a:pos x="T2" y="T3"/>
              </a:cxn>
            </a:cxnLst>
            <a:rect l="T6" t="T7" r="T8" b="T9"/>
            <a:pathLst>
              <a:path w="2360" h="1456">
                <a:moveTo>
                  <a:pt x="0" y="1455"/>
                </a:moveTo>
                <a:lnTo>
                  <a:pt x="2359" y="0"/>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624" name="Text Box 6" descr=" 31750">
            <a:extLst>
              <a:ext uri="{FF2B5EF4-FFF2-40B4-BE49-F238E27FC236}">
                <a16:creationId xmlns:a16="http://schemas.microsoft.com/office/drawing/2014/main" id="{D6E4EE5A-93D2-A096-FD40-3746CC8DCBEF}"/>
              </a:ext>
            </a:extLst>
          </p:cNvPr>
          <p:cNvSpPr txBox="1">
            <a:spLocks noChangeArrowheads="1"/>
          </p:cNvSpPr>
          <p:nvPr/>
        </p:nvSpPr>
        <p:spPr bwMode="auto">
          <a:xfrm>
            <a:off x="6011863" y="3101975"/>
            <a:ext cx="21891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hence: potential</a:t>
            </a:r>
          </a:p>
          <a:p>
            <a:pPr algn="ctr" eaLnBrk="1" hangingPunct="1">
              <a:buClr>
                <a:srgbClr val="000000"/>
              </a:buClr>
              <a:buSzPct val="100000"/>
              <a:buFont typeface="Times New Roman" panose="02020603050405020304" pitchFamily="18" charset="0"/>
              <a:buNone/>
            </a:pPr>
            <a:r>
              <a:rPr lang="en-GB" altLang="en-US" sz="2000">
                <a:solidFill>
                  <a:srgbClr val="FF0000"/>
                </a:solidFill>
                <a:latin typeface="Arial Rounded MT Bold" panose="020F0704030504030204" pitchFamily="34" charset="0"/>
                <a:cs typeface="Arial" panose="020B0604020202020204" pitchFamily="34" charset="0"/>
              </a:rPr>
              <a:t>buffer overflow</a:t>
            </a:r>
          </a:p>
        </p:txBody>
      </p:sp>
      <p:sp>
        <p:nvSpPr>
          <p:cNvPr id="111625" name="Freeform 7" descr=" 31751">
            <a:extLst>
              <a:ext uri="{FF2B5EF4-FFF2-40B4-BE49-F238E27FC236}">
                <a16:creationId xmlns:a16="http://schemas.microsoft.com/office/drawing/2014/main" id="{C09E529C-DA04-4D79-A704-94AE50126C60}"/>
              </a:ext>
            </a:extLst>
          </p:cNvPr>
          <p:cNvSpPr>
            <a:spLocks/>
          </p:cNvSpPr>
          <p:nvPr/>
        </p:nvSpPr>
        <p:spPr bwMode="auto">
          <a:xfrm>
            <a:off x="5095875" y="3476625"/>
            <a:ext cx="1014413" cy="334963"/>
          </a:xfrm>
          <a:custGeom>
            <a:avLst/>
            <a:gdLst>
              <a:gd name="T0" fmla="*/ 2147483646 w 2819"/>
              <a:gd name="T1" fmla="*/ 0 h 931"/>
              <a:gd name="T2" fmla="*/ 0 w 2819"/>
              <a:gd name="T3" fmla="*/ 2147483646 h 931"/>
              <a:gd name="T4" fmla="*/ 0 60000 65536"/>
              <a:gd name="T5" fmla="*/ 0 60000 65536"/>
              <a:gd name="T6" fmla="*/ 0 w 2819"/>
              <a:gd name="T7" fmla="*/ 0 h 931"/>
              <a:gd name="T8" fmla="*/ 2819 w 2819"/>
              <a:gd name="T9" fmla="*/ 931 h 931"/>
            </a:gdLst>
            <a:ahLst/>
            <a:cxnLst>
              <a:cxn ang="T4">
                <a:pos x="T0" y="T1"/>
              </a:cxn>
              <a:cxn ang="T5">
                <a:pos x="T2" y="T3"/>
              </a:cxn>
            </a:cxnLst>
            <a:rect l="T6" t="T7" r="T8" b="T9"/>
            <a:pathLst>
              <a:path w="2819" h="931">
                <a:moveTo>
                  <a:pt x="2818" y="0"/>
                </a:moveTo>
                <a:lnTo>
                  <a:pt x="0" y="930"/>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45" name="Slide Number Placeholder 1">
            <a:extLst>
              <a:ext uri="{FF2B5EF4-FFF2-40B4-BE49-F238E27FC236}">
                <a16:creationId xmlns:a16="http://schemas.microsoft.com/office/drawing/2014/main" id="{9984DDA9-8EA7-9788-1226-7E8D3B02658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26CD3BB-8CB1-455A-B3EB-2AC91E8E2434}" type="slidenum">
              <a:rPr lang="en-GB" altLang="nl-NL" smtClean="0"/>
              <a:pPr/>
              <a:t>52</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16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6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6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111622" grpId="0"/>
      <p:bldP spid="1116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descr=" 78850">
            <a:extLst>
              <a:ext uri="{FF2B5EF4-FFF2-40B4-BE49-F238E27FC236}">
                <a16:creationId xmlns:a16="http://schemas.microsoft.com/office/drawing/2014/main" id="{5B950997-5A2D-4CD3-CF7F-DAF0F5F1A40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111619" name="Rectangle 2" descr=" 31746">
            <a:extLst>
              <a:ext uri="{FF2B5EF4-FFF2-40B4-BE49-F238E27FC236}">
                <a16:creationId xmlns:a16="http://schemas.microsoft.com/office/drawing/2014/main" id="{7E86D710-76DF-C846-E2C2-60F7E25916AC}"/>
              </a:ext>
            </a:extLst>
          </p:cNvPr>
          <p:cNvSpPr>
            <a:spLocks noGrp="1" noChangeArrowheads="1"/>
          </p:cNvSpPr>
          <p:nvPr>
            <p:ph idx="1"/>
          </p:nvPr>
        </p:nvSpPr>
        <p:spPr/>
        <p:txBody>
          <a:bodyPr/>
          <a:lstStyle/>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#define MAX_BUF 256</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void </a:t>
            </a:r>
            <a:r>
              <a:rPr lang="en-GB" altLang="nl-NL" sz="1800" b="1" dirty="0" err="1">
                <a:latin typeface="Courier New" panose="02070309020205020404" pitchFamily="49" charset="0"/>
              </a:rPr>
              <a:t>BadCode</a:t>
            </a:r>
            <a:r>
              <a:rPr lang="en-GB" altLang="nl-NL" sz="1800" b="1" dirty="0">
                <a:latin typeface="Courier New" panose="02070309020205020404" pitchFamily="49" charset="0"/>
              </a:rPr>
              <a:t> (char* input)</a:t>
            </a:r>
            <a:r>
              <a:rPr lang="ar-SA" altLang="nl-NL" sz="1800" b="1" dirty="0">
                <a:latin typeface="Courier New" panose="02070309020205020404" pitchFamily="49" charset="0"/>
              </a:rPr>
              <a:t>‏</a:t>
            </a: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r>
              <a:rPr lang="en-GB" altLang="nl-NL" sz="1800" b="1" dirty="0">
                <a:solidFill>
                  <a:schemeClr val="tx1"/>
                </a:solidFill>
                <a:latin typeface="Courier New" panose="02070309020205020404" pitchFamily="49" charset="0"/>
              </a:rPr>
              <a:t>short</a:t>
            </a:r>
            <a:r>
              <a:rPr lang="en-GB" altLang="nl-NL" sz="1800" b="1" dirty="0">
                <a:latin typeface="Courier New" panose="02070309020205020404" pitchFamily="49" charset="0"/>
              </a:rPr>
              <a:t> </a:t>
            </a:r>
            <a:r>
              <a:rPr lang="en-GB" altLang="nl-NL" sz="1800" b="1" dirty="0" err="1">
                <a:latin typeface="Courier New" panose="02070309020205020404" pitchFamily="49" charset="0"/>
              </a:rPr>
              <a:t>len</a:t>
            </a:r>
            <a:r>
              <a:rPr lang="en-GB" altLang="nl-NL" sz="1800" b="1" dirty="0">
                <a:latin typeface="Courier New" panose="02070309020205020404" pitchFamily="49" charset="0"/>
              </a:rPr>
              <a: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r>
              <a:rPr lang="en-GB" altLang="nl-NL" sz="1800" b="1" dirty="0" err="1">
                <a:latin typeface="Courier New" panose="02070309020205020404" pitchFamily="49" charset="0"/>
              </a:rPr>
              <a:t>len</a:t>
            </a:r>
            <a:r>
              <a:rPr lang="en-GB" altLang="nl-NL" sz="1800" b="1" dirty="0">
                <a:latin typeface="Courier New" panose="02070309020205020404" pitchFamily="49" charset="0"/>
              </a:rPr>
              <a:t> = </a:t>
            </a:r>
            <a:r>
              <a:rPr lang="en-GB" altLang="nl-NL" sz="1800" b="1" dirty="0" err="1">
                <a:solidFill>
                  <a:srgbClr val="FF0000"/>
                </a:solidFill>
                <a:latin typeface="Courier New" panose="02070309020205020404" pitchFamily="49" charset="0"/>
              </a:rPr>
              <a:t>strlen</a:t>
            </a:r>
            <a:r>
              <a:rPr lang="en-GB" altLang="nl-NL" sz="1800" b="1" dirty="0">
                <a:solidFill>
                  <a:srgbClr val="FF0000"/>
                </a:solidFill>
                <a:latin typeface="Courier New" panose="02070309020205020404" pitchFamily="49" charset="0"/>
              </a:rPr>
              <a:t>(input);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sz="1800" b="1" dirty="0">
              <a:latin typeface="Courier New" panose="02070309020205020404" pitchFamily="49" charset="0"/>
            </a:endParaRP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b="1" dirty="0">
                <a:latin typeface="Courier New" panose="02070309020205020404" pitchFamily="49" charset="0"/>
              </a:rPr>
              <a:t>}</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    </a:t>
            </a:r>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800" dirty="0"/>
              <a:t> </a:t>
            </a:r>
            <a:endParaRPr lang="en-GB" altLang="nl-NL" dirty="0"/>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endParaRPr lang="en-GB" altLang="nl-NL" dirty="0"/>
          </a:p>
          <a:p>
            <a:pPr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GB" altLang="nl-NL" sz="1600" i="1" dirty="0">
                <a:solidFill>
                  <a:srgbClr val="7030A0"/>
                </a:solidFill>
              </a:rPr>
              <a:t> </a:t>
            </a:r>
            <a:endParaRPr lang="en-GB" altLang="nl-NL" sz="1600" i="1" u="sng" dirty="0">
              <a:solidFill>
                <a:srgbClr val="7030A0"/>
              </a:solidFill>
              <a:latin typeface="+mj-lt"/>
            </a:endParaRPr>
          </a:p>
        </p:txBody>
      </p:sp>
      <p:sp>
        <p:nvSpPr>
          <p:cNvPr id="111622" name="Text Box 4" descr=" 31748">
            <a:extLst>
              <a:ext uri="{FF2B5EF4-FFF2-40B4-BE49-F238E27FC236}">
                <a16:creationId xmlns:a16="http://schemas.microsoft.com/office/drawing/2014/main" id="{C5A6FC73-43B1-FEBA-CB40-D017E55503D2}"/>
              </a:ext>
            </a:extLst>
          </p:cNvPr>
          <p:cNvSpPr txBox="1">
            <a:spLocks noChangeArrowheads="1"/>
          </p:cNvSpPr>
          <p:nvPr/>
        </p:nvSpPr>
        <p:spPr bwMode="auto">
          <a:xfrm>
            <a:off x="4676775" y="855663"/>
            <a:ext cx="4287838"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lgn="ctr" eaLnBrk="1" hangingPunct="1">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cs typeface="Arial" panose="020B0604020202020204" pitchFamily="34" charset="0"/>
              </a:rPr>
              <a:t>Just this </a:t>
            </a:r>
            <a:r>
              <a:rPr lang="en-GB" altLang="nl-NL" sz="1800" b="1">
                <a:solidFill>
                  <a:schemeClr val="tx1"/>
                </a:solidFill>
                <a:latin typeface="Courier New" panose="02070309020205020404" pitchFamily="49" charset="0"/>
              </a:rPr>
              <a:t>strlen</a:t>
            </a:r>
            <a:r>
              <a:rPr lang="en-GB" altLang="nl-NL" sz="1800">
                <a:solidFill>
                  <a:schemeClr val="tx1"/>
                </a:solidFill>
                <a:latin typeface="Arial Rounded MT Bold" panose="020F0704030504030204" pitchFamily="34" charset="0"/>
                <a:cs typeface="Arial" panose="020B0604020202020204" pitchFamily="34" charset="0"/>
              </a:rPr>
              <a:t> call i</a:t>
            </a:r>
            <a:r>
              <a:rPr lang="en-GB" altLang="en-US" sz="1800">
                <a:solidFill>
                  <a:schemeClr val="tx1"/>
                </a:solidFill>
                <a:latin typeface="Arial Rounded MT Bold" panose="020F0704030504030204" pitchFamily="34" charset="0"/>
                <a:cs typeface="Arial" panose="020B0604020202020204" pitchFamily="34" charset="0"/>
              </a:rPr>
              <a:t>s already a potential problem:  if </a:t>
            </a:r>
            <a:r>
              <a:rPr lang="en-GB" altLang="nl-NL" sz="1800" b="1">
                <a:solidFill>
                  <a:schemeClr val="tx1"/>
                </a:solidFill>
                <a:latin typeface="Courier New" panose="02070309020205020404" pitchFamily="49" charset="0"/>
              </a:rPr>
              <a:t>input</a:t>
            </a:r>
            <a:r>
              <a:rPr lang="en-GB" altLang="en-US" sz="1800">
                <a:solidFill>
                  <a:schemeClr val="tx1"/>
                </a:solidFill>
                <a:latin typeface="Arial Rounded MT Bold" panose="020F0704030504030204" pitchFamily="34" charset="0"/>
                <a:cs typeface="Arial" panose="020B0604020202020204" pitchFamily="34" charset="0"/>
              </a:rPr>
              <a:t> is </a:t>
            </a:r>
            <a:r>
              <a:rPr lang="en-GB" altLang="en-US" sz="1800">
                <a:solidFill>
                  <a:schemeClr val="accent2"/>
                </a:solidFill>
                <a:latin typeface="Arial Rounded MT Bold" panose="020F0704030504030204" pitchFamily="34" charset="0"/>
                <a:cs typeface="Arial" panose="020B0604020202020204" pitchFamily="34" charset="0"/>
              </a:rPr>
              <a:t>null</a:t>
            </a:r>
            <a:r>
              <a:rPr lang="en-GB" altLang="en-US" sz="1800">
                <a:solidFill>
                  <a:schemeClr val="tx1"/>
                </a:solidFill>
                <a:latin typeface="Arial Rounded MT Bold" panose="020F0704030504030204" pitchFamily="34" charset="0"/>
                <a:cs typeface="Arial" panose="020B0604020202020204" pitchFamily="34" charset="0"/>
              </a:rPr>
              <a:t>  or if it is </a:t>
            </a:r>
            <a:r>
              <a:rPr lang="en-GB" altLang="en-US" sz="1800">
                <a:solidFill>
                  <a:schemeClr val="accent2"/>
                </a:solidFill>
                <a:latin typeface="Arial Rounded MT Bold" panose="020F0704030504030204" pitchFamily="34" charset="0"/>
                <a:cs typeface="Arial" panose="020B0604020202020204" pitchFamily="34" charset="0"/>
              </a:rPr>
              <a:t>not null-terminated </a:t>
            </a:r>
            <a:r>
              <a:rPr lang="en-GB" altLang="en-US" sz="1800">
                <a:solidFill>
                  <a:schemeClr val="tx1"/>
                </a:solidFill>
                <a:latin typeface="Arial Rounded MT Bold" panose="020F0704030504030204" pitchFamily="34" charset="0"/>
                <a:cs typeface="Arial" panose="020B0604020202020204" pitchFamily="34" charset="0"/>
              </a:rPr>
              <a:t>then </a:t>
            </a:r>
            <a:r>
              <a:rPr lang="en-GB" altLang="nl-NL" sz="1800" b="1">
                <a:solidFill>
                  <a:schemeClr val="tx1"/>
                </a:solidFill>
                <a:latin typeface="Courier New" panose="02070309020205020404" pitchFamily="49" charset="0"/>
              </a:rPr>
              <a:t>strlen(input) </a:t>
            </a:r>
            <a:r>
              <a:rPr lang="en-GB" altLang="nl-NL" sz="1800">
                <a:solidFill>
                  <a:schemeClr val="tx1"/>
                </a:solidFill>
                <a:latin typeface="Arial Rounded MT Bold" panose="020F0704030504030204" pitchFamily="34" charset="0"/>
                <a:cs typeface="Arial" panose="020B0604020202020204" pitchFamily="34" charset="0"/>
              </a:rPr>
              <a:t>results in</a:t>
            </a:r>
            <a:r>
              <a:rPr lang="en-GB" altLang="en-US" sz="1800">
                <a:solidFill>
                  <a:schemeClr val="tx1"/>
                </a:solidFill>
                <a:latin typeface="Arial Rounded MT Bold" panose="020F0704030504030204" pitchFamily="34" charset="0"/>
                <a:cs typeface="Arial" panose="020B0604020202020204" pitchFamily="34" charset="0"/>
              </a:rPr>
              <a:t> </a:t>
            </a:r>
            <a:r>
              <a:rPr lang="en-GB" altLang="en-US" sz="1800">
                <a:solidFill>
                  <a:srgbClr val="FF0000"/>
                </a:solidFill>
                <a:latin typeface="Pieces NFI" panose="02000000000000000000" pitchFamily="2" charset="0"/>
                <a:cs typeface="Arial" panose="020B0604020202020204" pitchFamily="34" charset="0"/>
              </a:rPr>
              <a:t>undefined</a:t>
            </a:r>
            <a:r>
              <a:rPr lang="en-GB" altLang="en-US" sz="1800">
                <a:solidFill>
                  <a:schemeClr val="tx1"/>
                </a:solidFill>
                <a:latin typeface="Arial Rounded MT Bold" panose="020F0704030504030204" pitchFamily="34" charset="0"/>
                <a:cs typeface="Arial" panose="020B0604020202020204" pitchFamily="34" charset="0"/>
              </a:rPr>
              <a:t> behaviour</a:t>
            </a:r>
          </a:p>
        </p:txBody>
      </p:sp>
      <p:sp>
        <p:nvSpPr>
          <p:cNvPr id="93189" name="Freeform 5" descr=" 31749">
            <a:extLst>
              <a:ext uri="{FF2B5EF4-FFF2-40B4-BE49-F238E27FC236}">
                <a16:creationId xmlns:a16="http://schemas.microsoft.com/office/drawing/2014/main" id="{7FEE9CAF-1BC3-96F5-D75C-56D661D9706B}"/>
              </a:ext>
            </a:extLst>
          </p:cNvPr>
          <p:cNvSpPr>
            <a:spLocks/>
          </p:cNvSpPr>
          <p:nvPr/>
        </p:nvSpPr>
        <p:spPr bwMode="auto">
          <a:xfrm>
            <a:off x="3959225" y="2662238"/>
            <a:ext cx="849313" cy="523875"/>
          </a:xfrm>
          <a:custGeom>
            <a:avLst/>
            <a:gdLst>
              <a:gd name="T0" fmla="*/ 0 w 2360"/>
              <a:gd name="T1" fmla="*/ 2147483646 h 1456"/>
              <a:gd name="T2" fmla="*/ 2147483646 w 2360"/>
              <a:gd name="T3" fmla="*/ 0 h 1456"/>
              <a:gd name="T4" fmla="*/ 0 60000 65536"/>
              <a:gd name="T5" fmla="*/ 0 60000 65536"/>
              <a:gd name="T6" fmla="*/ 0 w 2360"/>
              <a:gd name="T7" fmla="*/ 0 h 1456"/>
              <a:gd name="T8" fmla="*/ 2360 w 2360"/>
              <a:gd name="T9" fmla="*/ 1456 h 1456"/>
            </a:gdLst>
            <a:ahLst/>
            <a:cxnLst>
              <a:cxn ang="T4">
                <a:pos x="T0" y="T1"/>
              </a:cxn>
              <a:cxn ang="T5">
                <a:pos x="T2" y="T3"/>
              </a:cxn>
            </a:cxnLst>
            <a:rect l="T6" t="T7" r="T8" b="T9"/>
            <a:pathLst>
              <a:path w="2360" h="1456">
                <a:moveTo>
                  <a:pt x="0" y="1455"/>
                </a:moveTo>
                <a:lnTo>
                  <a:pt x="2359" y="0"/>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3190" name="Slide Number Placeholder 1">
            <a:extLst>
              <a:ext uri="{FF2B5EF4-FFF2-40B4-BE49-F238E27FC236}">
                <a16:creationId xmlns:a16="http://schemas.microsoft.com/office/drawing/2014/main" id="{E9305541-1C22-559D-38F7-A7847C0AE65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EEE7BC5-970D-4E7A-B4E5-B3663E4E53BB}" type="slidenum">
              <a:rPr lang="en-GB" altLang="nl-NL" smtClean="0"/>
              <a:pPr/>
              <a:t>53</a:t>
            </a:fld>
            <a:endParaRPr lang="en-GB" altLang="nl-NL"/>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descr=" 80898">
            <a:extLst>
              <a:ext uri="{FF2B5EF4-FFF2-40B4-BE49-F238E27FC236}">
                <a16:creationId xmlns:a16="http://schemas.microsoft.com/office/drawing/2014/main" id="{CBB739DC-EED3-7EE2-F9EF-2B0DE16E35A7}"/>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117763" name="Rectangle 2" descr=" 33794">
            <a:extLst>
              <a:ext uri="{FF2B5EF4-FFF2-40B4-BE49-F238E27FC236}">
                <a16:creationId xmlns:a16="http://schemas.microsoft.com/office/drawing/2014/main" id="{5C9A7477-D841-6349-4AD6-75B7E5F85208}"/>
              </a:ext>
            </a:extLst>
          </p:cNvPr>
          <p:cNvSpPr>
            <a:spLocks noGrp="1" noChangeArrowheads="1"/>
          </p:cNvSpPr>
          <p:nvPr>
            <p:ph idx="1"/>
          </p:nvPr>
        </p:nvSpPr>
        <p:spPr/>
        <p:txBody>
          <a:bodyPr/>
          <a:lstStyle/>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bool CopyStructs(InputFile* f, long count)</a:t>
            </a:r>
            <a:r>
              <a:rPr lang="ar-SA" altLang="nl-NL" sz="1800" b="1">
                <a:latin typeface="Courier New" panose="02070309020205020404" pitchFamily="49" charset="0"/>
              </a:rPr>
              <a:t>‏</a:t>
            </a:r>
            <a:endParaRPr lang="en-GB" altLang="nl-NL" sz="18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structs = </a:t>
            </a:r>
            <a:r>
              <a:rPr lang="en-GB" altLang="nl-NL" sz="1800" b="1">
                <a:solidFill>
                  <a:srgbClr val="FF0000"/>
                </a:solidFill>
                <a:latin typeface="Courier New" panose="02070309020205020404" pitchFamily="49" charset="0"/>
              </a:rPr>
              <a:t>new Structs[count];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for (long i = 0; i &lt; count; i++)</a:t>
            </a:r>
            <a:r>
              <a:rPr lang="ar-SA" altLang="nl-NL" sz="1800" b="1">
                <a:latin typeface="Courier New" panose="02070309020205020404" pitchFamily="49" charset="0"/>
              </a:rPr>
              <a:t>‏</a:t>
            </a:r>
            <a:endParaRPr lang="en-GB" altLang="nl-NL" sz="18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 if !(ReadFromFile(f,&amp;structs[i])))</a:t>
            </a:r>
            <a:r>
              <a:rPr lang="ar-SA" altLang="nl-NL" sz="1800" b="1">
                <a:latin typeface="Courier New" panose="02070309020205020404" pitchFamily="49" charset="0"/>
              </a:rPr>
              <a:t>‏</a:t>
            </a:r>
            <a:endParaRPr lang="en-GB" altLang="nl-NL" sz="18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break;</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a:t>And this integer overflow can lead to a (heap) </a:t>
            </a:r>
            <a:r>
              <a:rPr lang="en-GB" altLang="nl-NL">
                <a:solidFill>
                  <a:srgbClr val="FF0000"/>
                </a:solidFill>
              </a:rPr>
              <a:t>buffer overflow</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a:t>Since 2005 Visual Studio C++ compiler adds check to prevent this</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a:p>
        </p:txBody>
      </p:sp>
      <p:sp>
        <p:nvSpPr>
          <p:cNvPr id="117765" name="Text Box 3" descr=" 33795">
            <a:extLst>
              <a:ext uri="{FF2B5EF4-FFF2-40B4-BE49-F238E27FC236}">
                <a16:creationId xmlns:a16="http://schemas.microsoft.com/office/drawing/2014/main" id="{8D026A70-48B7-8178-9520-E7C627F837FE}"/>
              </a:ext>
            </a:extLst>
          </p:cNvPr>
          <p:cNvSpPr txBox="1">
            <a:spLocks noChangeArrowheads="1"/>
          </p:cNvSpPr>
          <p:nvPr/>
        </p:nvSpPr>
        <p:spPr bwMode="auto">
          <a:xfrm>
            <a:off x="3881438" y="3419475"/>
            <a:ext cx="43973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Lst>
              <a:defRPr sz="2400">
                <a:solidFill>
                  <a:schemeClr val="bg1"/>
                </a:solidFill>
                <a:latin typeface="Times New Roman" panose="02020603050405020304" pitchFamily="18" charset="0"/>
                <a:cs typeface="Times New Roman" panose="02020603050405020304" pitchFamily="18" charset="0"/>
              </a:defRPr>
            </a:lvl9pPr>
          </a:lstStyle>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effectively does a </a:t>
            </a:r>
          </a:p>
          <a:p>
            <a:pPr algn="ctr" eaLnBrk="1" hangingPunct="1">
              <a:buClr>
                <a:srgbClr val="000000"/>
              </a:buClr>
              <a:buSzPct val="100000"/>
              <a:buFont typeface="Times New Roman" panose="02020603050405020304" pitchFamily="18" charset="0"/>
              <a:buNone/>
            </a:pPr>
            <a:r>
              <a:rPr lang="en-GB" altLang="en-US" sz="2000" b="1">
                <a:solidFill>
                  <a:srgbClr val="3333CC"/>
                </a:solidFill>
                <a:latin typeface="Courier New" panose="02070309020205020404" pitchFamily="49" charset="0"/>
                <a:cs typeface="Arial" panose="020B0604020202020204" pitchFamily="34" charset="0"/>
              </a:rPr>
              <a:t>malloc(count*sizeof(type))</a:t>
            </a:r>
            <a:r>
              <a:rPr lang="en-GB" altLang="en-US" sz="2000" i="1">
                <a:solidFill>
                  <a:srgbClr val="3333CC"/>
                </a:solidFill>
                <a:latin typeface="Arial Rounded MT Bold" panose="020F0704030504030204" pitchFamily="34" charset="0"/>
                <a:cs typeface="Arial" panose="020B0604020202020204" pitchFamily="34" charset="0"/>
              </a:rPr>
              <a:t> </a:t>
            </a:r>
          </a:p>
          <a:p>
            <a:pPr algn="ctr" eaLnBrk="1" hangingPunct="1">
              <a:buClr>
                <a:srgbClr val="000000"/>
              </a:buClr>
              <a:buSzPct val="100000"/>
              <a:buFont typeface="Times New Roman" panose="02020603050405020304" pitchFamily="18" charset="0"/>
              <a:buNone/>
            </a:pPr>
            <a:r>
              <a:rPr lang="en-GB" altLang="en-US" sz="2000">
                <a:solidFill>
                  <a:srgbClr val="3333CC"/>
                </a:solidFill>
                <a:latin typeface="Arial Rounded MT Bold" panose="020F0704030504030204" pitchFamily="34" charset="0"/>
                <a:cs typeface="Arial" panose="020B0604020202020204" pitchFamily="34" charset="0"/>
              </a:rPr>
              <a:t>which may cause </a:t>
            </a:r>
            <a:r>
              <a:rPr lang="en-GB" altLang="en-US" sz="2000">
                <a:solidFill>
                  <a:srgbClr val="FF0000"/>
                </a:solidFill>
                <a:latin typeface="Arial Rounded MT Bold" panose="020F0704030504030204" pitchFamily="34" charset="0"/>
                <a:cs typeface="Arial" panose="020B0604020202020204" pitchFamily="34" charset="0"/>
              </a:rPr>
              <a:t>integer overflow</a:t>
            </a:r>
          </a:p>
        </p:txBody>
      </p:sp>
      <p:sp>
        <p:nvSpPr>
          <p:cNvPr id="90117" name="Freeform 4" descr=" 33796">
            <a:extLst>
              <a:ext uri="{FF2B5EF4-FFF2-40B4-BE49-F238E27FC236}">
                <a16:creationId xmlns:a16="http://schemas.microsoft.com/office/drawing/2014/main" id="{374883BE-AC1D-5C3A-82DB-9D3EEBCD166B}"/>
              </a:ext>
            </a:extLst>
          </p:cNvPr>
          <p:cNvSpPr>
            <a:spLocks/>
          </p:cNvSpPr>
          <p:nvPr/>
        </p:nvSpPr>
        <p:spPr bwMode="auto">
          <a:xfrm>
            <a:off x="5053013" y="1844675"/>
            <a:ext cx="1027112" cy="1574800"/>
          </a:xfrm>
          <a:custGeom>
            <a:avLst/>
            <a:gdLst>
              <a:gd name="T0" fmla="*/ 0 w 2364"/>
              <a:gd name="T1" fmla="*/ 0 h 3652"/>
              <a:gd name="T2" fmla="*/ 2147483646 w 2364"/>
              <a:gd name="T3" fmla="*/ 2147483646 h 3652"/>
              <a:gd name="T4" fmla="*/ 0 60000 65536"/>
              <a:gd name="T5" fmla="*/ 0 60000 65536"/>
              <a:gd name="T6" fmla="*/ 0 w 2364"/>
              <a:gd name="T7" fmla="*/ 0 h 3652"/>
              <a:gd name="T8" fmla="*/ 2364 w 2364"/>
              <a:gd name="T9" fmla="*/ 3652 h 3652"/>
            </a:gdLst>
            <a:ahLst/>
            <a:cxnLst>
              <a:cxn ang="T4">
                <a:pos x="T0" y="T1"/>
              </a:cxn>
              <a:cxn ang="T5">
                <a:pos x="T2" y="T3"/>
              </a:cxn>
            </a:cxnLst>
            <a:rect l="T6" t="T7" r="T8" b="T9"/>
            <a:pathLst>
              <a:path w="2364" h="3652">
                <a:moveTo>
                  <a:pt x="0" y="0"/>
                </a:moveTo>
                <a:lnTo>
                  <a:pt x="2363" y="3651"/>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5238" name="Slide Number Placeholder 1">
            <a:extLst>
              <a:ext uri="{FF2B5EF4-FFF2-40B4-BE49-F238E27FC236}">
                <a16:creationId xmlns:a16="http://schemas.microsoft.com/office/drawing/2014/main" id="{7732C0A6-67FF-9361-9D1F-E663420615B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AA5884A-6112-4B55-AFC3-5B3D797DF02A}" type="slidenum">
              <a:rPr lang="en-GB" altLang="nl-NL" smtClean="0"/>
              <a:pPr/>
              <a:t>54</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77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7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F527329E-8C65-F6EA-BF33-61804FB914BE}"/>
              </a:ext>
            </a:extLst>
          </p:cNvPr>
          <p:cNvSpPr>
            <a:spLocks noGrp="1" noChangeArrowheads="1"/>
          </p:cNvSpPr>
          <p:nvPr>
            <p:ph type="title"/>
          </p:nvPr>
        </p:nvSpPr>
        <p:spPr/>
        <p:txBody>
          <a:bodyPr/>
          <a:lstStyle/>
          <a:p>
            <a:r>
              <a:rPr lang="nl-NL" altLang="nl-NL" sz="2400"/>
              <a:t>NB absence of language-level security</a:t>
            </a:r>
          </a:p>
        </p:txBody>
      </p:sp>
      <p:sp>
        <p:nvSpPr>
          <p:cNvPr id="3" name="Content Placeholder 2">
            <a:extLst>
              <a:ext uri="{FF2B5EF4-FFF2-40B4-BE49-F238E27FC236}">
                <a16:creationId xmlns:a16="http://schemas.microsoft.com/office/drawing/2014/main" id="{54438F58-B725-F6F8-0180-056E732CB7A4}"/>
              </a:ext>
            </a:extLst>
          </p:cNvPr>
          <p:cNvSpPr>
            <a:spLocks noGrp="1"/>
          </p:cNvSpPr>
          <p:nvPr>
            <p:ph idx="1"/>
          </p:nvPr>
        </p:nvSpPr>
        <p:spPr/>
        <p:txBody>
          <a:bodyPr/>
          <a:lstStyle/>
          <a:p>
            <a:pPr marL="0" indent="0">
              <a:lnSpc>
                <a:spcPct val="100000"/>
              </a:lnSpc>
              <a:buFont typeface="Times New Roman" panose="02020603050405020304" pitchFamily="18" charset="0"/>
              <a:buNone/>
              <a:defRPr/>
            </a:pPr>
            <a:r>
              <a:rPr lang="nl-NL" dirty="0"/>
              <a:t>In a </a:t>
            </a:r>
            <a:r>
              <a:rPr lang="nl-NL" sz="2800" dirty="0">
                <a:solidFill>
                  <a:schemeClr val="accent2"/>
                </a:solidFill>
              </a:rPr>
              <a:t>safer</a:t>
            </a:r>
            <a:r>
              <a:rPr lang="nl-NL" dirty="0"/>
              <a:t> </a:t>
            </a:r>
            <a:r>
              <a:rPr lang="nl-NL" dirty="0" err="1"/>
              <a:t>programming</a:t>
            </a:r>
            <a:r>
              <a:rPr lang="nl-NL" dirty="0"/>
              <a:t> </a:t>
            </a:r>
            <a:r>
              <a:rPr lang="nl-NL" dirty="0" err="1"/>
              <a:t>language</a:t>
            </a:r>
            <a:r>
              <a:rPr lang="nl-NL" dirty="0"/>
              <a:t> than C/C++,                           the programmer would not have to worry about</a:t>
            </a:r>
          </a:p>
          <a:p>
            <a:pPr>
              <a:lnSpc>
                <a:spcPct val="100000"/>
              </a:lnSpc>
              <a:defRPr/>
            </a:pPr>
            <a:r>
              <a:rPr lang="nl-NL" dirty="0">
                <a:solidFill>
                  <a:schemeClr val="accent2"/>
                </a:solidFill>
              </a:rPr>
              <a:t>writing past array </a:t>
            </a:r>
            <a:r>
              <a:rPr lang="nl-NL" dirty="0" err="1">
                <a:solidFill>
                  <a:schemeClr val="accent2"/>
                </a:solidFill>
              </a:rPr>
              <a:t>bounds</a:t>
            </a:r>
            <a:r>
              <a:rPr lang="nl-NL" dirty="0">
                <a:solidFill>
                  <a:schemeClr val="accent2"/>
                </a:solidFill>
              </a:rPr>
              <a:t>  </a:t>
            </a:r>
          </a:p>
          <a:p>
            <a:pPr marL="0" indent="0">
              <a:lnSpc>
                <a:spcPct val="100000"/>
              </a:lnSpc>
              <a:buFont typeface="Times New Roman" panose="02020603050405020304" pitchFamily="18" charset="0"/>
              <a:buNone/>
              <a:defRPr/>
            </a:pPr>
            <a:r>
              <a:rPr lang="nl-NL" sz="1800" dirty="0">
                <a:solidFill>
                  <a:schemeClr val="accent2"/>
                </a:solidFill>
              </a:rPr>
              <a:t>      </a:t>
            </a:r>
            <a:r>
              <a:rPr lang="nl-NL" sz="1800" dirty="0"/>
              <a:t>(because you'd get an IndexOutOfBoundsException </a:t>
            </a:r>
            <a:r>
              <a:rPr lang="nl-NL" sz="1800" dirty="0" err="1"/>
              <a:t>instead</a:t>
            </a:r>
            <a:r>
              <a:rPr lang="nl-NL" sz="1800" dirty="0"/>
              <a:t>)</a:t>
            </a:r>
          </a:p>
          <a:p>
            <a:pPr>
              <a:lnSpc>
                <a:spcPct val="100000"/>
              </a:lnSpc>
              <a:defRPr/>
            </a:pPr>
            <a:r>
              <a:rPr lang="nl-NL" dirty="0">
                <a:solidFill>
                  <a:schemeClr val="accent2"/>
                </a:solidFill>
              </a:rPr>
              <a:t>strings </a:t>
            </a:r>
            <a:r>
              <a:rPr lang="nl-NL" dirty="0" err="1">
                <a:solidFill>
                  <a:schemeClr val="accent2"/>
                </a:solidFill>
              </a:rPr>
              <a:t>not</a:t>
            </a:r>
            <a:r>
              <a:rPr lang="nl-NL" dirty="0">
                <a:solidFill>
                  <a:schemeClr val="accent2"/>
                </a:solidFill>
              </a:rPr>
              <a:t> </a:t>
            </a:r>
            <a:r>
              <a:rPr lang="nl-NL" dirty="0" err="1">
                <a:solidFill>
                  <a:schemeClr val="accent2"/>
                </a:solidFill>
              </a:rPr>
              <a:t>having</a:t>
            </a:r>
            <a:r>
              <a:rPr lang="nl-NL" dirty="0">
                <a:solidFill>
                  <a:schemeClr val="accent2"/>
                </a:solidFill>
              </a:rPr>
              <a:t> a </a:t>
            </a:r>
            <a:r>
              <a:rPr lang="nl-NL" dirty="0" err="1">
                <a:solidFill>
                  <a:schemeClr val="accent2"/>
                </a:solidFill>
              </a:rPr>
              <a:t>null</a:t>
            </a:r>
            <a:r>
              <a:rPr lang="nl-NL" dirty="0">
                <a:solidFill>
                  <a:schemeClr val="accent2"/>
                </a:solidFill>
              </a:rPr>
              <a:t> terminator</a:t>
            </a:r>
          </a:p>
          <a:p>
            <a:pPr>
              <a:lnSpc>
                <a:spcPct val="100000"/>
              </a:lnSpc>
              <a:defRPr/>
            </a:pPr>
            <a:r>
              <a:rPr lang="nl-NL" dirty="0">
                <a:solidFill>
                  <a:schemeClr val="accent2"/>
                </a:solidFill>
              </a:rPr>
              <a:t>implicit conversions from signed to unsigned integers </a:t>
            </a:r>
            <a:r>
              <a:rPr lang="nl-NL" sz="1800" dirty="0">
                <a:solidFill>
                  <a:schemeClr val="tx1"/>
                </a:solidFill>
              </a:rPr>
              <a:t>(because the type system/compiler would forbid this or warn)</a:t>
            </a:r>
          </a:p>
          <a:p>
            <a:pPr>
              <a:lnSpc>
                <a:spcPct val="100000"/>
              </a:lnSpc>
              <a:defRPr/>
            </a:pPr>
            <a:r>
              <a:rPr lang="nl-NL" dirty="0">
                <a:solidFill>
                  <a:schemeClr val="accent2"/>
                </a:solidFill>
              </a:rPr>
              <a:t>malloc possibly returning </a:t>
            </a:r>
            <a:r>
              <a:rPr lang="nl-NL" dirty="0" err="1">
                <a:solidFill>
                  <a:schemeClr val="accent2"/>
                </a:solidFill>
              </a:rPr>
              <a:t>null</a:t>
            </a:r>
            <a:r>
              <a:rPr lang="nl-NL" dirty="0">
                <a:solidFill>
                  <a:schemeClr val="accent2"/>
                </a:solidFill>
              </a:rPr>
              <a:t>                                                             </a:t>
            </a:r>
            <a:r>
              <a:rPr lang="nl-NL" sz="1800" dirty="0"/>
              <a:t>(because you'd get an OutOfMemoryException instead)</a:t>
            </a:r>
          </a:p>
          <a:p>
            <a:pPr>
              <a:lnSpc>
                <a:spcPct val="100000"/>
              </a:lnSpc>
              <a:defRPr/>
            </a:pPr>
            <a:r>
              <a:rPr lang="nl-NL" dirty="0">
                <a:solidFill>
                  <a:schemeClr val="accent2"/>
                </a:solidFill>
              </a:rPr>
              <a:t>malloc not </a:t>
            </a:r>
            <a:r>
              <a:rPr lang="nl-NL" dirty="0" err="1">
                <a:solidFill>
                  <a:schemeClr val="accent2"/>
                </a:solidFill>
              </a:rPr>
              <a:t>initialising</a:t>
            </a:r>
            <a:r>
              <a:rPr lang="nl-NL" dirty="0">
                <a:solidFill>
                  <a:schemeClr val="accent2"/>
                </a:solidFill>
              </a:rPr>
              <a:t> memory                                                                             </a:t>
            </a:r>
            <a:r>
              <a:rPr lang="nl-NL" sz="1800" dirty="0"/>
              <a:t>(because language could always ensure default initialisation)</a:t>
            </a:r>
            <a:endParaRPr lang="nl-NL" sz="1800" dirty="0">
              <a:solidFill>
                <a:schemeClr val="accent2"/>
              </a:solidFill>
            </a:endParaRPr>
          </a:p>
          <a:p>
            <a:pPr>
              <a:lnSpc>
                <a:spcPct val="100000"/>
              </a:lnSpc>
              <a:defRPr/>
            </a:pPr>
            <a:r>
              <a:rPr lang="nl-NL" dirty="0">
                <a:solidFill>
                  <a:schemeClr val="accent2"/>
                </a:solidFill>
              </a:rPr>
              <a:t>integer overflow                                                                                        </a:t>
            </a:r>
            <a:r>
              <a:rPr lang="nl-NL" sz="1800" dirty="0"/>
              <a:t>(because you'd get </a:t>
            </a:r>
            <a:r>
              <a:rPr lang="nl-NL" sz="1800" dirty="0" err="1"/>
              <a:t>an</a:t>
            </a:r>
            <a:r>
              <a:rPr lang="nl-NL" sz="1800" dirty="0"/>
              <a:t> </a:t>
            </a:r>
            <a:r>
              <a:rPr lang="nl-NL" sz="1800" dirty="0" err="1"/>
              <a:t>IntegerOverflowException</a:t>
            </a:r>
            <a:r>
              <a:rPr lang="nl-NL" sz="1800" dirty="0"/>
              <a:t> instead)</a:t>
            </a:r>
          </a:p>
          <a:p>
            <a:pPr>
              <a:defRPr/>
            </a:pPr>
            <a:r>
              <a:rPr lang="nl-NL" sz="1800" dirty="0"/>
              <a:t>...</a:t>
            </a:r>
          </a:p>
          <a:p>
            <a:pPr>
              <a:defRPr/>
            </a:pPr>
            <a:endParaRPr lang="nl-NL" dirty="0"/>
          </a:p>
          <a:p>
            <a:pPr>
              <a:defRPr/>
            </a:pPr>
            <a:endParaRPr lang="nl-NL" dirty="0"/>
          </a:p>
        </p:txBody>
      </p:sp>
      <p:sp>
        <p:nvSpPr>
          <p:cNvPr id="97284" name="Slide Number Placeholder 1">
            <a:extLst>
              <a:ext uri="{FF2B5EF4-FFF2-40B4-BE49-F238E27FC236}">
                <a16:creationId xmlns:a16="http://schemas.microsoft.com/office/drawing/2014/main" id="{78D4DC55-340B-A005-20AF-50C540B84F0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2B96A22-3A88-40B5-9AF9-49C4EF340DBD}" type="slidenum">
              <a:rPr lang="en-GB" altLang="nl-NL" smtClean="0"/>
              <a:pPr/>
              <a:t>55</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descr=" 83970">
            <a:extLst>
              <a:ext uri="{FF2B5EF4-FFF2-40B4-BE49-F238E27FC236}">
                <a16:creationId xmlns:a16="http://schemas.microsoft.com/office/drawing/2014/main" id="{8D66BCA7-2F8F-2D0F-66F2-DC0EA5F27C1C}"/>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71683" name="Rectangle 2" descr=" 71683">
            <a:extLst>
              <a:ext uri="{FF2B5EF4-FFF2-40B4-BE49-F238E27FC236}">
                <a16:creationId xmlns:a16="http://schemas.microsoft.com/office/drawing/2014/main" id="{4B0937D5-BFF9-68DE-67B4-CFF6B7CD611A}"/>
              </a:ext>
            </a:extLst>
          </p:cNvPr>
          <p:cNvSpPr>
            <a:spLocks noGrp="1" noChangeArrowheads="1"/>
          </p:cNvSpPr>
          <p:nvPr>
            <p:ph idx="1"/>
          </p:nvPr>
        </p:nvSpPr>
        <p:spPr>
          <a:xfrm>
            <a:off x="714375" y="908050"/>
            <a:ext cx="8034338" cy="5184775"/>
          </a:xfrm>
        </p:spPr>
        <p:txBody>
          <a:bodyPr/>
          <a:lstStyle/>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1.</a:t>
            </a:r>
            <a:r>
              <a:rPr lang="nl-NL" altLang="nl-NL" sz="1800" b="1" dirty="0">
                <a:solidFill>
                  <a:schemeClr val="tx1"/>
                </a:solidFill>
                <a:latin typeface="Courier New" panose="02070309020205020404" pitchFamily="49" charset="0"/>
              </a:rPr>
              <a:t> void* f(int start) {</a:t>
            </a:r>
          </a:p>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2.</a:t>
            </a:r>
            <a:r>
              <a:rPr lang="nl-NL" altLang="nl-NL" sz="1800" b="1" dirty="0">
                <a:solidFill>
                  <a:schemeClr val="tx1"/>
                </a:solidFill>
                <a:latin typeface="Courier New" panose="02070309020205020404" pitchFamily="49" charset="0"/>
              </a:rPr>
              <a:t>    </a:t>
            </a:r>
            <a:r>
              <a:rPr lang="nl-NL" altLang="nl-NL" sz="1800" b="1" dirty="0" err="1">
                <a:solidFill>
                  <a:schemeClr val="tx1"/>
                </a:solidFill>
                <a:latin typeface="Courier New" panose="02070309020205020404" pitchFamily="49" charset="0"/>
              </a:rPr>
              <a:t>if</a:t>
            </a:r>
            <a:r>
              <a:rPr lang="nl-NL" altLang="nl-NL" sz="1800" b="1" dirty="0">
                <a:solidFill>
                  <a:schemeClr val="tx1"/>
                </a:solidFill>
                <a:latin typeface="Courier New" panose="02070309020205020404" pitchFamily="49" charset="0"/>
              </a:rPr>
              <a:t> (start+100 &lt; start) return SOME_ERROR_CODE; </a:t>
            </a:r>
          </a:p>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3.</a:t>
            </a:r>
            <a:r>
              <a:rPr lang="nl-NL" altLang="nl-NL" sz="1800" b="1" dirty="0">
                <a:solidFill>
                  <a:schemeClr val="tx1"/>
                </a:solidFill>
                <a:latin typeface="Courier New" panose="02070309020205020404" pitchFamily="49" charset="0"/>
              </a:rPr>
              <a:t>                // checks </a:t>
            </a:r>
            <a:r>
              <a:rPr lang="nl-NL" altLang="nl-NL" sz="1800" b="1" dirty="0" err="1">
                <a:solidFill>
                  <a:schemeClr val="tx1"/>
                </a:solidFill>
                <a:latin typeface="Courier New" panose="02070309020205020404" pitchFamily="49" charset="0"/>
              </a:rPr>
              <a:t>for</a:t>
            </a:r>
            <a:r>
              <a:rPr lang="nl-NL" altLang="nl-NL" sz="1800" b="1" dirty="0">
                <a:solidFill>
                  <a:schemeClr val="tx1"/>
                </a:solidFill>
                <a:latin typeface="Courier New" panose="02070309020205020404" pitchFamily="49" charset="0"/>
              </a:rPr>
              <a:t> overflow  </a:t>
            </a:r>
          </a:p>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4.</a:t>
            </a:r>
            <a:r>
              <a:rPr lang="nl-NL" altLang="nl-NL" sz="1800" b="1" dirty="0">
                <a:solidFill>
                  <a:schemeClr val="tx1"/>
                </a:solidFill>
                <a:latin typeface="Courier New" panose="02070309020205020404" pitchFamily="49" charset="0"/>
              </a:rPr>
              <a:t>    </a:t>
            </a:r>
            <a:r>
              <a:rPr lang="nl-NL" altLang="nl-NL" sz="1800" b="1" dirty="0" err="1">
                <a:solidFill>
                  <a:schemeClr val="tx1"/>
                </a:solidFill>
                <a:latin typeface="Courier New" panose="02070309020205020404" pitchFamily="49" charset="0"/>
              </a:rPr>
              <a:t>for</a:t>
            </a:r>
            <a:r>
              <a:rPr lang="nl-NL" altLang="nl-NL" sz="1800" b="1" dirty="0">
                <a:solidFill>
                  <a:schemeClr val="tx1"/>
                </a:solidFill>
                <a:latin typeface="Courier New" panose="02070309020205020404" pitchFamily="49" charset="0"/>
              </a:rPr>
              <a:t> (int i=start; i &lt; start+100; i++) {</a:t>
            </a:r>
          </a:p>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5.</a:t>
            </a:r>
            <a:r>
              <a:rPr lang="nl-NL" altLang="nl-NL" sz="1800" b="1" dirty="0">
                <a:solidFill>
                  <a:schemeClr val="tx1"/>
                </a:solidFill>
                <a:latin typeface="Courier New" panose="02070309020205020404" pitchFamily="49" charset="0"/>
              </a:rPr>
              <a:t>            . . . // i </a:t>
            </a:r>
            <a:r>
              <a:rPr lang="nl-NL" altLang="nl-NL" sz="1800" b="1" dirty="0" err="1">
                <a:solidFill>
                  <a:schemeClr val="tx1"/>
                </a:solidFill>
                <a:latin typeface="Courier New" panose="02070309020205020404" pitchFamily="49" charset="0"/>
              </a:rPr>
              <a:t>will</a:t>
            </a:r>
            <a:r>
              <a:rPr lang="nl-NL" altLang="nl-NL" sz="1800" b="1" dirty="0">
                <a:solidFill>
                  <a:schemeClr val="tx1"/>
                </a:solidFill>
                <a:latin typeface="Courier New" panose="02070309020205020404" pitchFamily="49" charset="0"/>
              </a:rPr>
              <a:t> </a:t>
            </a:r>
            <a:r>
              <a:rPr lang="nl-NL" altLang="nl-NL" sz="1800" b="1" dirty="0" err="1">
                <a:solidFill>
                  <a:schemeClr val="tx1"/>
                </a:solidFill>
                <a:latin typeface="Courier New" panose="02070309020205020404" pitchFamily="49" charset="0"/>
              </a:rPr>
              <a:t>not</a:t>
            </a:r>
            <a:r>
              <a:rPr lang="nl-NL" altLang="nl-NL" sz="1800" b="1" dirty="0">
                <a:solidFill>
                  <a:schemeClr val="tx1"/>
                </a:solidFill>
                <a:latin typeface="Courier New" panose="02070309020205020404" pitchFamily="49" charset="0"/>
              </a:rPr>
              <a:t> overflow</a:t>
            </a:r>
          </a:p>
          <a:p>
            <a:pPr marL="0" indent="0" eaLnBrk="1" hangingPunct="1">
              <a:lnSpc>
                <a:spcPct val="10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400" b="1" dirty="0">
                <a:solidFill>
                  <a:schemeClr val="tx1"/>
                </a:solidFill>
                <a:latin typeface="Courier New" panose="02070309020205020404" pitchFamily="49" charset="0"/>
              </a:rPr>
              <a:t>6.</a:t>
            </a:r>
            <a:r>
              <a:rPr lang="nl-NL" altLang="nl-NL" sz="1800" b="1" dirty="0">
                <a:solidFill>
                  <a:schemeClr val="tx1"/>
                </a:solidFill>
                <a:latin typeface="Courier New" panose="02070309020205020404" pitchFamily="49" charset="0"/>
              </a:rPr>
              <a:t> }   }</a:t>
            </a:r>
            <a:r>
              <a:rPr lang="nl-NL" altLang="nl-NL" sz="1800" dirty="0"/>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a:t>Integer overflow is </a:t>
            </a:r>
            <a:r>
              <a:rPr lang="nl-NL" altLang="nl-NL" dirty="0" err="1">
                <a:solidFill>
                  <a:srgbClr val="FF0000"/>
                </a:solidFill>
                <a:latin typeface="Pieces NFI" panose="02000000000000000000" pitchFamily="2" charset="0"/>
              </a:rPr>
              <a:t>undefined</a:t>
            </a:r>
            <a:r>
              <a:rPr lang="nl-NL" altLang="nl-NL" sz="2400" i="1" dirty="0">
                <a:solidFill>
                  <a:srgbClr val="FF0000"/>
                </a:solidFill>
              </a:rPr>
              <a:t> </a:t>
            </a:r>
            <a:r>
              <a:rPr lang="nl-NL" altLang="nl-NL" sz="1800" dirty="0" err="1">
                <a:solidFill>
                  <a:srgbClr val="FF0000"/>
                </a:solidFill>
              </a:rPr>
              <a:t>behaviour</a:t>
            </a:r>
            <a:r>
              <a:rPr lang="nl-NL" altLang="nl-NL" sz="1800" dirty="0"/>
              <a:t>! </a:t>
            </a:r>
            <a:r>
              <a:rPr lang="nl-NL" altLang="nl-NL" sz="1800" dirty="0" err="1"/>
              <a:t>This</a:t>
            </a:r>
            <a:r>
              <a:rPr lang="nl-NL" altLang="nl-NL" sz="1800" dirty="0"/>
              <a:t> means</a:t>
            </a:r>
          </a:p>
          <a:p>
            <a:pPr eaLnBrk="1" hangingPunct="1">
              <a:lnSpc>
                <a:spcPct val="90000"/>
              </a:lnSpc>
              <a:spcBef>
                <a:spcPts val="45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err="1"/>
              <a:t>You</a:t>
            </a:r>
            <a:r>
              <a:rPr lang="nl-NL" altLang="nl-NL" sz="1800" dirty="0"/>
              <a:t> </a:t>
            </a:r>
            <a:r>
              <a:rPr lang="nl-NL" altLang="nl-NL" sz="1800" dirty="0" err="1"/>
              <a:t>cannot</a:t>
            </a:r>
            <a:r>
              <a:rPr lang="nl-NL" altLang="nl-NL" sz="1800" dirty="0"/>
              <a:t> </a:t>
            </a:r>
            <a:r>
              <a:rPr lang="nl-NL" altLang="nl-NL" sz="1800" dirty="0" err="1"/>
              <a:t>assume</a:t>
            </a:r>
            <a:r>
              <a:rPr lang="nl-NL" altLang="nl-NL" sz="1800" dirty="0"/>
              <a:t> </a:t>
            </a:r>
            <a:r>
              <a:rPr lang="nl-NL" altLang="nl-NL" sz="1800" dirty="0" err="1"/>
              <a:t>that</a:t>
            </a:r>
            <a:r>
              <a:rPr lang="nl-NL" altLang="nl-NL" sz="1800" dirty="0"/>
              <a:t> overflow </a:t>
            </a:r>
            <a:r>
              <a:rPr lang="nl-NL" altLang="nl-NL" sz="1800" dirty="0" err="1"/>
              <a:t>produces</a:t>
            </a:r>
            <a:r>
              <a:rPr lang="nl-NL" altLang="nl-NL" sz="1800" dirty="0"/>
              <a:t> a </a:t>
            </a:r>
            <a:r>
              <a:rPr lang="nl-NL" altLang="nl-NL" sz="1800" dirty="0" err="1"/>
              <a:t>negative</a:t>
            </a:r>
            <a:r>
              <a:rPr lang="nl-NL" altLang="nl-NL" sz="1800" dirty="0"/>
              <a:t> </a:t>
            </a:r>
            <a:r>
              <a:rPr lang="nl-NL" altLang="nl-NL" sz="1800" dirty="0" err="1"/>
              <a:t>number</a:t>
            </a:r>
            <a:r>
              <a:rPr lang="nl-NL" altLang="nl-NL" sz="1800" dirty="0"/>
              <a:t>;       </a:t>
            </a:r>
            <a:r>
              <a:rPr lang="nl-NL" altLang="nl-NL" sz="1800" dirty="0" err="1"/>
              <a:t>so</a:t>
            </a:r>
            <a:r>
              <a:rPr lang="nl-NL" altLang="nl-NL" sz="1800" dirty="0"/>
              <a:t> line 2 is </a:t>
            </a:r>
            <a:r>
              <a:rPr lang="nl-NL" altLang="nl-NL" sz="1800" i="1" dirty="0" err="1"/>
              <a:t>not</a:t>
            </a:r>
            <a:r>
              <a:rPr lang="nl-NL" altLang="nl-NL" sz="1800" i="1" dirty="0"/>
              <a:t> </a:t>
            </a:r>
            <a:r>
              <a:rPr lang="nl-NL" altLang="nl-NL" sz="1800" dirty="0"/>
              <a:t> a </a:t>
            </a:r>
            <a:r>
              <a:rPr lang="nl-NL" altLang="nl-NL" sz="1800" dirty="0" err="1"/>
              <a:t>good</a:t>
            </a:r>
            <a:r>
              <a:rPr lang="nl-NL" altLang="nl-NL" sz="1800" dirty="0"/>
              <a:t> check </a:t>
            </a:r>
            <a:r>
              <a:rPr lang="nl-NL" altLang="nl-NL" sz="1800" dirty="0" err="1"/>
              <a:t>for</a:t>
            </a:r>
            <a:r>
              <a:rPr lang="nl-NL" altLang="nl-NL" sz="1800" dirty="0"/>
              <a:t> integer overflow.</a:t>
            </a:r>
          </a:p>
          <a:p>
            <a:pPr marL="342900" lvl="1" indent="-342900" eaLnBrk="1" hangingPunct="1">
              <a:lnSpc>
                <a:spcPct val="90000"/>
              </a:lnSpc>
              <a:spcBef>
                <a:spcPts val="450"/>
              </a:spcBef>
              <a:buFont typeface="Times New Roman" panose="02020603050405020304" pitchFamily="18"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err="1"/>
              <a:t>Worse</a:t>
            </a:r>
            <a:r>
              <a:rPr lang="nl-NL" altLang="nl-NL" sz="1800" dirty="0"/>
              <a:t> </a:t>
            </a:r>
            <a:r>
              <a:rPr lang="nl-NL" altLang="nl-NL" sz="1800" dirty="0" err="1"/>
              <a:t>still</a:t>
            </a:r>
            <a:r>
              <a:rPr lang="nl-NL" altLang="nl-NL" sz="1800" dirty="0"/>
              <a:t>, </a:t>
            </a:r>
            <a:r>
              <a:rPr lang="nl-NL" altLang="nl-NL" sz="1800" dirty="0" err="1"/>
              <a:t>if</a:t>
            </a:r>
            <a:r>
              <a:rPr lang="nl-NL" altLang="nl-NL" sz="1800" dirty="0"/>
              <a:t> integer overflow </a:t>
            </a:r>
            <a:r>
              <a:rPr lang="nl-NL" altLang="nl-NL" sz="1800" dirty="0" err="1"/>
              <a:t>occurs</a:t>
            </a:r>
            <a:r>
              <a:rPr lang="nl-NL" altLang="nl-NL" sz="1800" dirty="0"/>
              <a:t>, </a:t>
            </a:r>
            <a:r>
              <a:rPr lang="nl-NL" altLang="nl-NL" sz="1800" dirty="0" err="1"/>
              <a:t>behaviour</a:t>
            </a:r>
            <a:r>
              <a:rPr lang="nl-NL" altLang="nl-NL" sz="1800" dirty="0"/>
              <a:t> is </a:t>
            </a:r>
            <a:r>
              <a:rPr lang="nl-NL" altLang="nl-NL" sz="1800" dirty="0" err="1"/>
              <a:t>undefined</a:t>
            </a:r>
            <a:r>
              <a:rPr lang="nl-NL" altLang="nl-NL" sz="1800" dirty="0"/>
              <a:t>: </a:t>
            </a:r>
            <a:endParaRPr lang="nl-NL" altLang="nl-NL" sz="1800" dirty="0">
              <a:solidFill>
                <a:schemeClr val="tx1">
                  <a:lumMod val="100000"/>
                </a:schemeClr>
              </a:solidFill>
            </a:endParaRPr>
          </a:p>
          <a:p>
            <a:pPr marL="742950" lvl="2" indent="-342900" eaLnBrk="1" hangingPunct="1">
              <a:lnSpc>
                <a:spcPct val="90000"/>
              </a:lnSpc>
              <a:spcBef>
                <a:spcPts val="45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err="1">
                <a:solidFill>
                  <a:schemeClr val="tx1">
                    <a:lumMod val="100000"/>
                  </a:schemeClr>
                </a:solidFill>
              </a:rPr>
              <a:t>So</a:t>
            </a:r>
            <a:r>
              <a:rPr lang="nl-NL" altLang="nl-NL" sz="1800" dirty="0">
                <a:solidFill>
                  <a:schemeClr val="tx1">
                    <a:lumMod val="100000"/>
                  </a:schemeClr>
                </a:solidFill>
              </a:rPr>
              <a:t> </a:t>
            </a:r>
            <a:r>
              <a:rPr lang="nl-NL" altLang="nl-NL" sz="1800" dirty="0" err="1">
                <a:solidFill>
                  <a:schemeClr val="tx1">
                    <a:lumMod val="100000"/>
                  </a:schemeClr>
                </a:solidFill>
              </a:rPr>
              <a:t>compiled</a:t>
            </a:r>
            <a:r>
              <a:rPr lang="nl-NL" altLang="nl-NL" sz="1800" dirty="0">
                <a:solidFill>
                  <a:schemeClr val="tx1">
                    <a:lumMod val="100000"/>
                  </a:schemeClr>
                </a:solidFill>
              </a:rPr>
              <a:t> code </a:t>
            </a:r>
            <a:r>
              <a:rPr lang="nl-NL" altLang="nl-NL" sz="1800" dirty="0" err="1">
                <a:solidFill>
                  <a:schemeClr val="tx1">
                    <a:lumMod val="100000"/>
                  </a:schemeClr>
                </a:solidFill>
              </a:rPr>
              <a:t>can</a:t>
            </a:r>
            <a:r>
              <a:rPr lang="nl-NL" altLang="nl-NL" sz="1800" dirty="0">
                <a:solidFill>
                  <a:schemeClr val="tx1">
                    <a:lumMod val="100000"/>
                  </a:schemeClr>
                </a:solidFill>
              </a:rPr>
              <a:t> do </a:t>
            </a:r>
            <a:r>
              <a:rPr lang="nl-NL" altLang="nl-NL" sz="1800" i="1" dirty="0" err="1">
                <a:solidFill>
                  <a:schemeClr val="tx1">
                    <a:lumMod val="100000"/>
                  </a:schemeClr>
                </a:solidFill>
              </a:rPr>
              <a:t>anything</a:t>
            </a:r>
            <a:r>
              <a:rPr lang="nl-NL" altLang="nl-NL" sz="1800" i="1" dirty="0">
                <a:solidFill>
                  <a:schemeClr val="tx1">
                    <a:lumMod val="100000"/>
                  </a:schemeClr>
                </a:solidFill>
              </a:rPr>
              <a:t> </a:t>
            </a:r>
            <a:r>
              <a:rPr lang="nl-NL" altLang="nl-NL" sz="1800" dirty="0">
                <a:solidFill>
                  <a:schemeClr val="tx1">
                    <a:lumMod val="100000"/>
                  </a:schemeClr>
                </a:solidFill>
              </a:rPr>
              <a:t> </a:t>
            </a:r>
            <a:r>
              <a:rPr lang="nl-NL" altLang="nl-NL" sz="1800" dirty="0" err="1"/>
              <a:t>if</a:t>
            </a:r>
            <a:r>
              <a:rPr lang="nl-NL" altLang="nl-NL" sz="1800" dirty="0"/>
              <a:t> </a:t>
            </a:r>
            <a:r>
              <a:rPr lang="nl-NL" altLang="nl-NL" sz="1800" b="1" dirty="0">
                <a:solidFill>
                  <a:srgbClr val="008000"/>
                </a:solidFill>
                <a:latin typeface="Courier New" panose="02070309020205020404" pitchFamily="49" charset="0"/>
              </a:rPr>
              <a:t>start+100</a:t>
            </a:r>
            <a:r>
              <a:rPr lang="nl-NL" altLang="nl-NL" sz="1800" dirty="0"/>
              <a:t> overflows</a:t>
            </a:r>
          </a:p>
          <a:p>
            <a:pPr marL="742950" lvl="2" indent="-342900" eaLnBrk="1" hangingPunct="1">
              <a:lnSpc>
                <a:spcPct val="90000"/>
              </a:lnSpc>
              <a:spcBef>
                <a:spcPts val="45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err="1"/>
              <a:t>So</a:t>
            </a:r>
            <a:r>
              <a:rPr lang="nl-NL" altLang="nl-NL" sz="1800" dirty="0"/>
              <a:t> </a:t>
            </a:r>
            <a:r>
              <a:rPr lang="nl-NL" altLang="nl-NL" sz="1800" dirty="0" err="1"/>
              <a:t>compiled</a:t>
            </a:r>
            <a:r>
              <a:rPr lang="nl-NL" altLang="nl-NL" sz="1800" dirty="0"/>
              <a:t> code </a:t>
            </a:r>
            <a:r>
              <a:rPr lang="nl-NL" altLang="nl-NL" sz="1800" dirty="0" err="1"/>
              <a:t>can</a:t>
            </a:r>
            <a:r>
              <a:rPr lang="nl-NL" altLang="nl-NL" sz="1800" dirty="0"/>
              <a:t> do </a:t>
            </a:r>
            <a:r>
              <a:rPr lang="nl-NL" altLang="nl-NL" sz="1800" i="1" dirty="0" err="1"/>
              <a:t>nothing</a:t>
            </a:r>
            <a:r>
              <a:rPr lang="nl-NL" altLang="nl-NL" sz="1800" dirty="0"/>
              <a:t>  </a:t>
            </a:r>
            <a:r>
              <a:rPr lang="nl-NL" altLang="nl-NL" sz="1800" dirty="0" err="1"/>
              <a:t>if</a:t>
            </a:r>
            <a:r>
              <a:rPr lang="nl-NL" altLang="nl-NL" sz="1800" dirty="0"/>
              <a:t> </a:t>
            </a:r>
            <a:r>
              <a:rPr lang="nl-NL" altLang="nl-NL" sz="1800" b="1" dirty="0">
                <a:solidFill>
                  <a:srgbClr val="008000"/>
                </a:solidFill>
                <a:latin typeface="Courier New" panose="02070309020205020404" pitchFamily="49" charset="0"/>
              </a:rPr>
              <a:t>start+100</a:t>
            </a:r>
            <a:r>
              <a:rPr lang="nl-NL" altLang="nl-NL" sz="1800" dirty="0"/>
              <a:t> overflows</a:t>
            </a:r>
          </a:p>
          <a:p>
            <a:pPr marL="742950" lvl="2" indent="-342900" eaLnBrk="1" hangingPunct="1">
              <a:lnSpc>
                <a:spcPct val="90000"/>
              </a:lnSpc>
              <a:spcBef>
                <a:spcPts val="45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err="1"/>
              <a:t>This</a:t>
            </a:r>
            <a:r>
              <a:rPr lang="nl-NL" altLang="nl-NL" sz="1800" dirty="0"/>
              <a:t> means </a:t>
            </a:r>
            <a:r>
              <a:rPr lang="nl-NL" altLang="nl-NL" sz="1800" dirty="0" err="1"/>
              <a:t>the</a:t>
            </a:r>
            <a:r>
              <a:rPr lang="nl-NL" altLang="nl-NL" sz="1800" dirty="0"/>
              <a:t> compiler </a:t>
            </a:r>
            <a:r>
              <a:rPr lang="nl-NL" altLang="nl-NL" sz="1800" dirty="0" err="1"/>
              <a:t>can</a:t>
            </a:r>
            <a:r>
              <a:rPr lang="nl-NL" altLang="nl-NL" sz="1800" dirty="0"/>
              <a:t> </a:t>
            </a:r>
            <a:r>
              <a:rPr lang="nl-NL" altLang="nl-NL" sz="1800" i="1" dirty="0" err="1"/>
              <a:t>remove</a:t>
            </a:r>
            <a:r>
              <a:rPr lang="nl-NL" altLang="nl-NL" sz="1800" i="1" dirty="0"/>
              <a:t> </a:t>
            </a:r>
            <a:r>
              <a:rPr lang="nl-NL" altLang="nl-NL" sz="1800" dirty="0"/>
              <a:t> line 2</a:t>
            </a:r>
          </a:p>
          <a:p>
            <a:pPr marL="400050" lvl="2" indent="0"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nl-NL" altLang="nl-NL" sz="1800" dirty="0"/>
              <a:t>Modern C compilers are clever </a:t>
            </a:r>
            <a:r>
              <a:rPr lang="nl-NL" altLang="nl-NL" sz="1800" dirty="0" err="1"/>
              <a:t>enough</a:t>
            </a:r>
            <a:r>
              <a:rPr lang="nl-NL" altLang="nl-NL" sz="1800" dirty="0"/>
              <a:t> </a:t>
            </a:r>
            <a:r>
              <a:rPr lang="nl-NL" altLang="nl-NL" sz="1800" dirty="0" err="1"/>
              <a:t>to</a:t>
            </a:r>
            <a:r>
              <a:rPr lang="nl-NL" altLang="nl-NL" sz="1800" dirty="0"/>
              <a:t> </a:t>
            </a:r>
            <a:r>
              <a:rPr lang="nl-NL" altLang="nl-NL" sz="1800" dirty="0" err="1"/>
              <a:t>know</a:t>
            </a:r>
            <a:r>
              <a:rPr lang="nl-NL" altLang="nl-NL" sz="1800" dirty="0"/>
              <a:t> </a:t>
            </a:r>
            <a:r>
              <a:rPr lang="nl-NL" altLang="nl-NL" sz="1800" dirty="0" err="1"/>
              <a:t>that</a:t>
            </a:r>
            <a:r>
              <a:rPr lang="nl-NL" altLang="nl-NL" sz="1800" dirty="0"/>
              <a:t>  </a:t>
            </a:r>
            <a:r>
              <a:rPr lang="nl-NL" altLang="nl-NL" sz="1800" b="1" dirty="0">
                <a:solidFill>
                  <a:srgbClr val="008000"/>
                </a:solidFill>
                <a:latin typeface="Courier New" panose="02070309020205020404" pitchFamily="49" charset="0"/>
              </a:rPr>
              <a:t>x+100 &lt; x      </a:t>
            </a:r>
            <a:r>
              <a:rPr lang="nl-NL" altLang="nl-NL" sz="1800" dirty="0"/>
              <a:t>is </a:t>
            </a:r>
            <a:r>
              <a:rPr lang="nl-NL" altLang="nl-NL" sz="1800" dirty="0" err="1"/>
              <a:t>always</a:t>
            </a:r>
            <a:r>
              <a:rPr lang="nl-NL" altLang="nl-NL" sz="1800" dirty="0"/>
              <a:t> </a:t>
            </a:r>
            <a:r>
              <a:rPr lang="nl-NL" altLang="nl-NL" sz="1800" dirty="0" err="1"/>
              <a:t>false</a:t>
            </a:r>
            <a:r>
              <a:rPr lang="nl-NL" altLang="nl-NL" sz="1800" dirty="0"/>
              <a:t>, </a:t>
            </a:r>
            <a:r>
              <a:rPr lang="nl-NL" altLang="nl-NL" sz="1800" dirty="0" err="1"/>
              <a:t>and</a:t>
            </a:r>
            <a:r>
              <a:rPr lang="nl-NL" altLang="nl-NL" sz="1800" dirty="0"/>
              <a:t> </a:t>
            </a:r>
            <a:r>
              <a:rPr lang="nl-NL" altLang="nl-NL" sz="1800" dirty="0" err="1"/>
              <a:t>optimise</a:t>
            </a:r>
            <a:r>
              <a:rPr lang="nl-NL" altLang="nl-NL" sz="1800" dirty="0"/>
              <a:t> code </a:t>
            </a:r>
            <a:r>
              <a:rPr lang="nl-NL" altLang="nl-NL" sz="1800" dirty="0" err="1"/>
              <a:t>accordingly</a:t>
            </a:r>
            <a:endParaRPr lang="nl-NL" altLang="nl-NL" sz="1800" dirty="0"/>
          </a:p>
        </p:txBody>
      </p:sp>
      <p:sp>
        <p:nvSpPr>
          <p:cNvPr id="98308" name="Slide Number Placeholder 1">
            <a:extLst>
              <a:ext uri="{FF2B5EF4-FFF2-40B4-BE49-F238E27FC236}">
                <a16:creationId xmlns:a16="http://schemas.microsoft.com/office/drawing/2014/main" id="{962B28A9-9999-E3C5-ECA5-4754BC6FE2E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F126214-4F8B-4FA0-AB79-FDCFCD9C4977}" type="slidenum">
              <a:rPr lang="en-GB" altLang="nl-NL" smtClean="0"/>
              <a:pPr/>
              <a:t>56</a:t>
            </a:fld>
            <a:endParaRPr lang="en-GB" altLang="nl-NL"/>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68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1683">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16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descr=" 86018">
            <a:extLst>
              <a:ext uri="{FF2B5EF4-FFF2-40B4-BE49-F238E27FC236}">
                <a16:creationId xmlns:a16="http://schemas.microsoft.com/office/drawing/2014/main" id="{3E0803C5-D1F4-8EC0-4DDF-3A2F055D95EB}"/>
              </a:ext>
            </a:extLst>
          </p:cNvPr>
          <p:cNvSpPr>
            <a:spLocks noGrp="1" noChangeArrowheads="1"/>
          </p:cNvSpPr>
          <p:nvPr>
            <p:ph type="title"/>
          </p:nvPr>
        </p:nvSpPr>
        <p:spPr/>
        <p:txBody>
          <a:bodyPr/>
          <a:lstStyle/>
          <a:p>
            <a:r>
              <a:rPr lang="nl-NL" altLang="en-US" sz="2400"/>
              <a:t>Spot the defect!   </a:t>
            </a:r>
            <a:r>
              <a:rPr lang="nl-NL" altLang="en-US" sz="2000"/>
              <a:t>(code from Linux kernel)</a:t>
            </a:r>
            <a:r>
              <a:rPr lang="nl-NL" altLang="en-US" sz="2400"/>
              <a:t>    </a:t>
            </a:r>
            <a:r>
              <a:rPr lang="nl-NL" altLang="en-US" sz="2000"/>
              <a:t> </a:t>
            </a:r>
            <a:endParaRPr lang="en-GB" altLang="en-US" sz="2400"/>
          </a:p>
        </p:txBody>
      </p:sp>
      <p:sp>
        <p:nvSpPr>
          <p:cNvPr id="3" name="Content Placeholder 2" descr=" 3">
            <a:extLst>
              <a:ext uri="{FF2B5EF4-FFF2-40B4-BE49-F238E27FC236}">
                <a16:creationId xmlns:a16="http://schemas.microsoft.com/office/drawing/2014/main" id="{6DFF49CE-0583-6DB0-6A6C-58ABA51E7352}"/>
              </a:ext>
            </a:extLst>
          </p:cNvPr>
          <p:cNvSpPr>
            <a:spLocks noGrp="1"/>
          </p:cNvSpPr>
          <p:nvPr>
            <p:ph idx="1"/>
          </p:nvPr>
        </p:nvSpPr>
        <p:spPr>
          <a:xfrm>
            <a:off x="714375" y="1044575"/>
            <a:ext cx="7766050" cy="5203825"/>
          </a:xfrm>
        </p:spPr>
        <p:txBody>
          <a:bodyPr/>
          <a:lstStyle/>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1.</a:t>
            </a:r>
            <a:r>
              <a:rPr lang="en-GB" sz="1800" b="1" dirty="0">
                <a:latin typeface="Courier New" panose="02070309020205020404" pitchFamily="49" charset="0"/>
                <a:cs typeface="Courier New" panose="02070309020205020404" pitchFamily="49" charset="0"/>
              </a:rPr>
              <a:t> unsigned </a:t>
            </a:r>
            <a:r>
              <a:rPr lang="en-GB" sz="1800" b="1" dirty="0" err="1">
                <a:latin typeface="Courier New" panose="02070309020205020404" pitchFamily="49" charset="0"/>
                <a:cs typeface="Courier New" panose="02070309020205020404" pitchFamily="49" charset="0"/>
              </a:rPr>
              <a:t>int</a:t>
            </a:r>
            <a:r>
              <a:rPr lang="en-GB" sz="1800" b="1" dirty="0">
                <a:latin typeface="Courier New" panose="02070309020205020404" pitchFamily="49" charset="0"/>
                <a:cs typeface="Courier New" panose="02070309020205020404" pitchFamily="49" charset="0"/>
              </a:rPr>
              <a:t> </a:t>
            </a:r>
            <a:r>
              <a:rPr lang="en-GB" sz="1800" b="1" dirty="0" err="1">
                <a:solidFill>
                  <a:srgbClr val="008000"/>
                </a:solidFill>
                <a:latin typeface="Courier New" panose="02070309020205020404" pitchFamily="49" charset="0"/>
                <a:cs typeface="Courier New" panose="02070309020205020404" pitchFamily="49" charset="0"/>
              </a:rPr>
              <a:t>tun_chr_poll</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struct</a:t>
            </a:r>
            <a:r>
              <a:rPr lang="en-GB" sz="1800" b="1" dirty="0">
                <a:latin typeface="Courier New" panose="02070309020205020404" pitchFamily="49" charset="0"/>
                <a:cs typeface="Courier New" panose="02070309020205020404" pitchFamily="49" charset="0"/>
              </a:rPr>
              <a:t> file *</a:t>
            </a:r>
            <a:r>
              <a:rPr lang="en-GB" sz="1800" b="1" dirty="0">
                <a:solidFill>
                  <a:srgbClr val="008000"/>
                </a:solidFill>
                <a:latin typeface="Courier New" panose="02070309020205020404" pitchFamily="49" charset="0"/>
                <a:cs typeface="Courier New" panose="02070309020205020404" pitchFamily="49" charset="0"/>
              </a:rPr>
              <a:t>file</a:t>
            </a:r>
            <a:r>
              <a:rPr lang="en-GB" sz="1800" b="1" dirty="0">
                <a:latin typeface="Courier New" panose="02070309020205020404" pitchFamily="49" charset="0"/>
                <a:cs typeface="Courier New" panose="02070309020205020404" pitchFamily="49" charset="0"/>
              </a:rPr>
              <a:t>,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2.</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poll_table</a:t>
            </a:r>
            <a:r>
              <a:rPr lang="en-GB" sz="1800" b="1" dirty="0">
                <a:latin typeface="Courier New" panose="02070309020205020404" pitchFamily="49" charset="0"/>
                <a:cs typeface="Courier New" panose="02070309020205020404" pitchFamily="49" charset="0"/>
              </a:rPr>
              <a:t> *</a:t>
            </a:r>
            <a:r>
              <a:rPr lang="en-GB" sz="1800" b="1" dirty="0">
                <a:solidFill>
                  <a:srgbClr val="008000"/>
                </a:solidFill>
                <a:latin typeface="Courier New" panose="02070309020205020404" pitchFamily="49" charset="0"/>
                <a:cs typeface="Courier New" panose="02070309020205020404" pitchFamily="49" charset="0"/>
              </a:rPr>
              <a:t>wait</a:t>
            </a:r>
            <a:r>
              <a:rPr lang="en-GB" sz="1800" b="1" dirty="0">
                <a:latin typeface="Courier New" panose="02070309020205020404" pitchFamily="49" charset="0"/>
                <a:cs typeface="Courier New" panose="02070309020205020404" pitchFamily="49" charset="0"/>
              </a:rPr>
              <a:t>)</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3.</a:t>
            </a:r>
            <a:r>
              <a:rPr lang="en-GB" sz="1800" b="1" dirty="0">
                <a:latin typeface="Courier New" panose="02070309020205020404" pitchFamily="49" charset="0"/>
                <a:cs typeface="Courier New" panose="02070309020205020404" pitchFamily="49" charset="0"/>
              </a:rPr>
              <a:t> {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4.</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struct</a:t>
            </a:r>
            <a:r>
              <a:rPr lang="en-GB" sz="1800" b="1" dirty="0">
                <a:latin typeface="Courier New" panose="02070309020205020404" pitchFamily="49" charset="0"/>
                <a:cs typeface="Courier New" panose="02070309020205020404" pitchFamily="49" charset="0"/>
              </a:rPr>
              <a:t> sock *</a:t>
            </a:r>
            <a:r>
              <a:rPr lang="en-GB" sz="1800" b="1" dirty="0" err="1">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 </a:t>
            </a:r>
            <a:r>
              <a:rPr lang="en-GB" sz="1800" b="1" dirty="0" err="1">
                <a:solidFill>
                  <a:schemeClr val="accent2"/>
                </a:solidFill>
                <a:latin typeface="Courier New" panose="02070309020205020404" pitchFamily="49" charset="0"/>
                <a:cs typeface="Courier New" panose="02070309020205020404" pitchFamily="49" charset="0"/>
              </a:rPr>
              <a:t>tun</a:t>
            </a:r>
            <a:r>
              <a:rPr lang="en-GB" sz="1800" b="1" dirty="0">
                <a:solidFill>
                  <a:schemeClr val="accent2"/>
                </a:solidFill>
                <a:latin typeface="Courier New" panose="02070309020205020404" pitchFamily="49" charset="0"/>
                <a:cs typeface="Courier New" panose="02070309020205020404" pitchFamily="49" charset="0"/>
              </a:rPr>
              <a:t>-&gt;</a:t>
            </a:r>
            <a:r>
              <a:rPr lang="en-GB" sz="1800" b="1" dirty="0" err="1">
                <a:solidFill>
                  <a:schemeClr val="accent2"/>
                </a:solidFill>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 take </a:t>
            </a:r>
            <a:r>
              <a:rPr lang="en-GB" sz="1800" b="1" dirty="0" err="1">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field of </a:t>
            </a:r>
            <a:r>
              <a:rPr lang="en-GB" sz="1800" b="1" dirty="0" err="1">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5.</a:t>
            </a:r>
            <a:r>
              <a:rPr lang="en-GB" sz="1800" b="1" dirty="0">
                <a:latin typeface="Courier New" panose="02070309020205020404" pitchFamily="49" charset="0"/>
                <a:cs typeface="Courier New" panose="02070309020205020404" pitchFamily="49" charset="0"/>
              </a:rPr>
              <a:t>  if (</a:t>
            </a:r>
            <a:r>
              <a:rPr lang="en-GB" sz="1800" b="1" dirty="0">
                <a:solidFill>
                  <a:schemeClr val="accent2"/>
                </a:solidFill>
                <a:latin typeface="Courier New" panose="02070309020205020404" pitchFamily="49" charset="0"/>
                <a:cs typeface="Courier New" panose="02070309020205020404" pitchFamily="49" charset="0"/>
              </a:rPr>
              <a:t>!</a:t>
            </a:r>
            <a:r>
              <a:rPr lang="en-GB" sz="1800" b="1" dirty="0" err="1">
                <a:solidFill>
                  <a:schemeClr val="accent2"/>
                </a:solidFill>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return POLLERR; // return if </a:t>
            </a:r>
            <a:r>
              <a:rPr lang="en-GB" sz="1800" b="1" dirty="0" err="1">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is NULL</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6.</a:t>
            </a:r>
            <a:r>
              <a:rPr lang="en-GB" sz="1800" b="1" dirty="0">
                <a:latin typeface="Courier New" panose="02070309020205020404" pitchFamily="49" charset="0"/>
                <a:cs typeface="Courier New" panose="02070309020205020404" pitchFamily="49" charset="0"/>
              </a:rPr>
              <a:t>  ...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7.</a:t>
            </a:r>
            <a:r>
              <a:rPr lang="en-GB" sz="1800" b="1" dirty="0">
                <a:latin typeface="Courier New" panose="02070309020205020404" pitchFamily="49" charset="0"/>
                <a:cs typeface="Courier New" panose="02070309020205020404" pitchFamily="49" charset="0"/>
              </a:rPr>
              <a:t> }</a:t>
            </a:r>
          </a:p>
          <a:p>
            <a:pPr>
              <a:lnSpc>
                <a:spcPct val="100000"/>
              </a:lnSpc>
              <a:buFont typeface="Times New Roman" panose="02020603050405020304" pitchFamily="18" charset="0"/>
              <a:buChar char=" "/>
              <a:defRPr/>
            </a:pPr>
            <a:r>
              <a:rPr lang="nl-NL" sz="1800" dirty="0">
                <a:cs typeface="Courier New" panose="02070309020205020404" pitchFamily="49" charset="0"/>
              </a:rPr>
              <a:t>   </a:t>
            </a:r>
            <a:r>
              <a:rPr lang="nl-NL" sz="1800" b="1" dirty="0">
                <a:latin typeface="Courier New" panose="02070309020205020404" pitchFamily="49" charset="0"/>
                <a:cs typeface="Courier New" panose="02070309020205020404" pitchFamily="49" charset="0"/>
              </a:rPr>
              <a:t>   </a:t>
            </a:r>
            <a:r>
              <a:rPr lang="nl-NL" sz="1800" dirty="0">
                <a:cs typeface="Courier New" panose="02070309020205020404" pitchFamily="49" charset="0"/>
              </a:rPr>
              <a:t>                         </a:t>
            </a:r>
            <a:r>
              <a:rPr lang="en-GB" sz="1800" b="1" dirty="0">
                <a:latin typeface="Courier New" panose="02070309020205020404" pitchFamily="49" charset="0"/>
                <a:cs typeface="Courier New" panose="02070309020205020404" pitchFamily="49" charset="0"/>
              </a:rPr>
              <a:t>   </a:t>
            </a:r>
            <a:r>
              <a:rPr lang="en-GB" sz="1800" b="1" dirty="0">
                <a:solidFill>
                  <a:schemeClr val="tx1"/>
                </a:solidFill>
                <a:latin typeface="Courier New" panose="02070309020205020404" pitchFamily="49" charset="0"/>
                <a:cs typeface="Courier New" panose="02070309020205020404" pitchFamily="49" charset="0"/>
              </a:rPr>
              <a:t>  </a:t>
            </a:r>
            <a:r>
              <a:rPr lang="en-GB" sz="1800" b="1"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   </a:t>
            </a:r>
            <a:r>
              <a:rPr lang="en-GB" sz="2800" baseline="-25000" dirty="0">
                <a:solidFill>
                  <a:srgbClr val="FF0000"/>
                </a:solidFill>
                <a:latin typeface="Pieces NFI" panose="02000000000000000000" pitchFamily="2" charset="0"/>
                <a:cs typeface="Courier New" panose="02070309020205020404" pitchFamily="49" charset="0"/>
              </a:rPr>
              <a:t>         </a:t>
            </a:r>
            <a:r>
              <a:rPr lang="en-GB" sz="2800" baseline="-25000" dirty="0">
                <a:cs typeface="Courier New" panose="02070309020205020404" pitchFamily="49" charset="0"/>
              </a:rPr>
              <a:t> </a:t>
            </a:r>
            <a:r>
              <a:rPr lang="en-GB" sz="1800" dirty="0">
                <a:cs typeface="Courier New" panose="02070309020205020404" pitchFamily="49" charset="0"/>
              </a:rPr>
              <a:t> </a:t>
            </a:r>
          </a:p>
          <a:p>
            <a:pPr>
              <a:lnSpc>
                <a:spcPct val="100000"/>
              </a:lnSpc>
              <a:buFont typeface="Times New Roman" panose="02020603050405020304" pitchFamily="18" charset="0"/>
              <a:buChar char=" "/>
              <a:defRPr/>
            </a:pPr>
            <a:r>
              <a:rPr lang="en-GB" sz="1800" dirty="0">
                <a:cs typeface="Courier New" panose="02070309020205020404" pitchFamily="49" charset="0"/>
              </a:rPr>
              <a:t>     </a:t>
            </a:r>
            <a:r>
              <a:rPr lang="nl-NL" sz="1800" dirty="0">
                <a:cs typeface="Courier New" panose="02070309020205020404" pitchFamily="49" charset="0"/>
              </a:rPr>
              <a:t>                      </a:t>
            </a:r>
            <a:r>
              <a:rPr lang="nl-NL" sz="1800" b="1" dirty="0">
                <a:latin typeface="Courier New" panose="02070309020205020404" pitchFamily="49" charset="0"/>
                <a:cs typeface="Courier New" panose="02070309020205020404" pitchFamily="49" charset="0"/>
              </a:rPr>
              <a:t>   </a:t>
            </a:r>
            <a:r>
              <a:rPr lang="nl-NL" sz="1800" dirty="0">
                <a:cs typeface="Courier New" panose="02070309020205020404" pitchFamily="49" charset="0"/>
              </a:rPr>
              <a:t>                                                                 </a:t>
            </a:r>
            <a:br>
              <a:rPr lang="nl-NL" sz="1800" dirty="0">
                <a:cs typeface="Courier New" panose="02070309020205020404" pitchFamily="49" charset="0"/>
              </a:rPr>
            </a:br>
            <a:r>
              <a:rPr lang="nl-NL" sz="1800" dirty="0">
                <a:solidFill>
                  <a:srgbClr val="FF0000"/>
                </a:solidFill>
                <a:cs typeface="Courier New" panose="02070309020205020404" pitchFamily="49" charset="0"/>
              </a:rPr>
              <a:t>        </a:t>
            </a:r>
            <a:r>
              <a:rPr lang="nl-NL" sz="1800" dirty="0">
                <a:cs typeface="Courier New" panose="02070309020205020404" pitchFamily="49" charset="0"/>
              </a:rPr>
              <a:t>                 </a:t>
            </a:r>
            <a:endParaRPr lang="en-GB" sz="1800" dirty="0">
              <a:cs typeface="Courier New" panose="02070309020205020404" pitchFamily="49" charset="0"/>
            </a:endParaRPr>
          </a:p>
          <a:p>
            <a:pPr>
              <a:lnSpc>
                <a:spcPct val="100000"/>
              </a:lnSpc>
              <a:buFont typeface="Times New Roman" panose="02020603050405020304" pitchFamily="18" charset="0"/>
              <a:buChar char=" "/>
              <a:defRPr/>
            </a:pPr>
            <a:r>
              <a:rPr lang="nl-NL" sz="1800" dirty="0">
                <a:cs typeface="Courier New" panose="02070309020205020404" pitchFamily="49" charset="0"/>
              </a:rPr>
              <a:t>            </a:t>
            </a:r>
            <a:r>
              <a:rPr lang="nl-NL" sz="1800" dirty="0">
                <a:solidFill>
                  <a:srgbClr val="FF0000"/>
                </a:solidFill>
                <a:cs typeface="Courier New" panose="02070309020205020404" pitchFamily="49" charset="0"/>
              </a:rPr>
              <a:t>                 </a:t>
            </a:r>
            <a:r>
              <a:rPr lang="nl-NL" sz="1800" dirty="0">
                <a:cs typeface="Courier New" panose="02070309020205020404" pitchFamily="49" charset="0"/>
              </a:rPr>
              <a:t>                        </a:t>
            </a:r>
            <a:r>
              <a:rPr lang="nl-NL" sz="1800" b="1" dirty="0">
                <a:latin typeface="Courier New" panose="02070309020205020404" pitchFamily="49" charset="0"/>
                <a:cs typeface="Courier New" panose="02070309020205020404" pitchFamily="49" charset="0"/>
              </a:rPr>
              <a:t>   </a:t>
            </a:r>
            <a:r>
              <a:rPr lang="nl-NL" sz="1800" dirty="0">
                <a:cs typeface="Courier New" panose="02070309020205020404" pitchFamily="49" charset="0"/>
              </a:rPr>
              <a:t>         </a:t>
            </a:r>
            <a:br>
              <a:rPr lang="nl-NL" sz="1800" dirty="0">
                <a:cs typeface="Courier New" panose="02070309020205020404" pitchFamily="49" charset="0"/>
              </a:rPr>
            </a:br>
            <a:r>
              <a:rPr lang="nl-NL" sz="1800" dirty="0">
                <a:cs typeface="Courier New" panose="02070309020205020404" pitchFamily="49" charset="0"/>
              </a:rPr>
              <a:t>                                                  </a:t>
            </a:r>
          </a:p>
          <a:p>
            <a:pPr>
              <a:lnSpc>
                <a:spcPct val="100000"/>
              </a:lnSpc>
              <a:buFont typeface="Times New Roman" panose="02020603050405020304" pitchFamily="18" charset="0"/>
              <a:buChar char=" "/>
              <a:defRPr/>
            </a:pPr>
            <a:r>
              <a:rPr lang="nl-NL" sz="1800" dirty="0">
                <a:cs typeface="Courier New" panose="02070309020205020404" pitchFamily="49" charset="0"/>
              </a:rPr>
              <a:t>                                                          </a:t>
            </a:r>
          </a:p>
          <a:p>
            <a:pPr>
              <a:lnSpc>
                <a:spcPct val="100000"/>
              </a:lnSpc>
              <a:buFont typeface="Times New Roman" panose="02020603050405020304" pitchFamily="18" charset="0"/>
              <a:buChar char=" "/>
              <a:defRPr/>
            </a:pPr>
            <a:r>
              <a:rPr lang="nl-NL" sz="1800" dirty="0">
                <a:cs typeface="Courier New" panose="02070309020205020404" pitchFamily="49" charset="0"/>
              </a:rPr>
              <a:t>                                                                     </a:t>
            </a:r>
            <a:br>
              <a:rPr lang="nl-NL" sz="1800" dirty="0">
                <a:cs typeface="Courier New" panose="02070309020205020404" pitchFamily="49" charset="0"/>
              </a:rPr>
            </a:br>
            <a:r>
              <a:rPr lang="nl-NL" sz="1800" dirty="0">
                <a:cs typeface="Courier New" panose="02070309020205020404" pitchFamily="49" charset="0"/>
              </a:rPr>
              <a:t>                             </a:t>
            </a:r>
            <a:r>
              <a:rPr lang="en-GB" sz="1800" dirty="0"/>
              <a:t>              </a:t>
            </a:r>
            <a:endParaRPr lang="en-GB" sz="1800" dirty="0">
              <a:cs typeface="Courier New" panose="02070309020205020404" pitchFamily="49" charset="0"/>
            </a:endParaRPr>
          </a:p>
          <a:p>
            <a:pPr>
              <a:defRPr/>
            </a:pPr>
            <a:endParaRPr lang="en-GB" dirty="0"/>
          </a:p>
        </p:txBody>
      </p:sp>
      <p:sp>
        <p:nvSpPr>
          <p:cNvPr id="100356" name="Slide Number Placeholder 1">
            <a:extLst>
              <a:ext uri="{FF2B5EF4-FFF2-40B4-BE49-F238E27FC236}">
                <a16:creationId xmlns:a16="http://schemas.microsoft.com/office/drawing/2014/main" id="{6D2BA63A-2D1C-A1DF-400B-9442373BD6E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CA67252-A620-4F34-843D-EF79B6E2F32E}" type="slidenum">
              <a:rPr lang="en-GB" altLang="nl-NL" smtClean="0"/>
              <a:pPr/>
              <a:t>57</a:t>
            </a:fld>
            <a:endParaRPr lang="en-GB" altLang="nl-NL"/>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descr=" 86018">
            <a:extLst>
              <a:ext uri="{FF2B5EF4-FFF2-40B4-BE49-F238E27FC236}">
                <a16:creationId xmlns:a16="http://schemas.microsoft.com/office/drawing/2014/main" id="{7EAEA6CC-2192-BB64-8AA1-409E3533A80A}"/>
              </a:ext>
            </a:extLst>
          </p:cNvPr>
          <p:cNvSpPr>
            <a:spLocks noGrp="1" noChangeArrowheads="1"/>
          </p:cNvSpPr>
          <p:nvPr>
            <p:ph type="title"/>
          </p:nvPr>
        </p:nvSpPr>
        <p:spPr/>
        <p:txBody>
          <a:bodyPr/>
          <a:lstStyle/>
          <a:p>
            <a:r>
              <a:rPr lang="nl-NL" altLang="en-US" sz="2400"/>
              <a:t>Spot the defect!   </a:t>
            </a:r>
            <a:r>
              <a:rPr lang="nl-NL" altLang="en-US" sz="2000"/>
              <a:t>(code from Linux kernel)</a:t>
            </a:r>
            <a:r>
              <a:rPr lang="nl-NL" altLang="en-US" sz="2400"/>
              <a:t>    </a:t>
            </a:r>
            <a:r>
              <a:rPr lang="nl-NL" altLang="en-US" sz="2000"/>
              <a:t> </a:t>
            </a:r>
            <a:endParaRPr lang="en-GB" altLang="en-US" sz="2400"/>
          </a:p>
        </p:txBody>
      </p:sp>
      <p:sp>
        <p:nvSpPr>
          <p:cNvPr id="3" name="Content Placeholder 2" descr=" 3">
            <a:extLst>
              <a:ext uri="{FF2B5EF4-FFF2-40B4-BE49-F238E27FC236}">
                <a16:creationId xmlns:a16="http://schemas.microsoft.com/office/drawing/2014/main" id="{5F46EA15-AAD4-61B1-CC70-D3AFE309D2C8}"/>
              </a:ext>
            </a:extLst>
          </p:cNvPr>
          <p:cNvSpPr>
            <a:spLocks noGrp="1"/>
          </p:cNvSpPr>
          <p:nvPr>
            <p:ph idx="1"/>
          </p:nvPr>
        </p:nvSpPr>
        <p:spPr>
          <a:xfrm>
            <a:off x="714375" y="1044575"/>
            <a:ext cx="7766050" cy="5203825"/>
          </a:xfrm>
        </p:spPr>
        <p:txBody>
          <a:bodyPr/>
          <a:lstStyle/>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1.</a:t>
            </a:r>
            <a:r>
              <a:rPr lang="en-GB" sz="1800" b="1" dirty="0">
                <a:latin typeface="Courier New" panose="02070309020205020404" pitchFamily="49" charset="0"/>
                <a:cs typeface="Courier New" panose="02070309020205020404" pitchFamily="49" charset="0"/>
              </a:rPr>
              <a:t> unsigned </a:t>
            </a:r>
            <a:r>
              <a:rPr lang="en-GB" sz="1800" b="1" dirty="0" err="1">
                <a:latin typeface="Courier New" panose="02070309020205020404" pitchFamily="49" charset="0"/>
                <a:cs typeface="Courier New" panose="02070309020205020404" pitchFamily="49" charset="0"/>
              </a:rPr>
              <a:t>int</a:t>
            </a:r>
            <a:r>
              <a:rPr lang="en-GB" sz="1800" b="1" dirty="0">
                <a:latin typeface="Courier New" panose="02070309020205020404" pitchFamily="49" charset="0"/>
                <a:cs typeface="Courier New" panose="02070309020205020404" pitchFamily="49" charset="0"/>
              </a:rPr>
              <a:t> </a:t>
            </a:r>
            <a:r>
              <a:rPr lang="en-GB" sz="1800" b="1" dirty="0" err="1">
                <a:solidFill>
                  <a:srgbClr val="008000"/>
                </a:solidFill>
                <a:latin typeface="Courier New" panose="02070309020205020404" pitchFamily="49" charset="0"/>
                <a:cs typeface="Courier New" panose="02070309020205020404" pitchFamily="49" charset="0"/>
              </a:rPr>
              <a:t>tun_chr_poll</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struct</a:t>
            </a:r>
            <a:r>
              <a:rPr lang="en-GB" sz="1800" b="1" dirty="0">
                <a:latin typeface="Courier New" panose="02070309020205020404" pitchFamily="49" charset="0"/>
                <a:cs typeface="Courier New" panose="02070309020205020404" pitchFamily="49" charset="0"/>
              </a:rPr>
              <a:t> file *</a:t>
            </a:r>
            <a:r>
              <a:rPr lang="en-GB" sz="1800" b="1" dirty="0">
                <a:solidFill>
                  <a:srgbClr val="008000"/>
                </a:solidFill>
                <a:latin typeface="Courier New" panose="02070309020205020404" pitchFamily="49" charset="0"/>
                <a:cs typeface="Courier New" panose="02070309020205020404" pitchFamily="49" charset="0"/>
              </a:rPr>
              <a:t>file</a:t>
            </a:r>
            <a:r>
              <a:rPr lang="en-GB" sz="1800" b="1" dirty="0">
                <a:latin typeface="Courier New" panose="02070309020205020404" pitchFamily="49" charset="0"/>
                <a:cs typeface="Courier New" panose="02070309020205020404" pitchFamily="49" charset="0"/>
              </a:rPr>
              <a:t>,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2.</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poll_table</a:t>
            </a:r>
            <a:r>
              <a:rPr lang="en-GB" sz="1800" b="1" dirty="0">
                <a:latin typeface="Courier New" panose="02070309020205020404" pitchFamily="49" charset="0"/>
                <a:cs typeface="Courier New" panose="02070309020205020404" pitchFamily="49" charset="0"/>
              </a:rPr>
              <a:t> *</a:t>
            </a:r>
            <a:r>
              <a:rPr lang="en-GB" sz="1800" b="1" dirty="0">
                <a:solidFill>
                  <a:srgbClr val="008000"/>
                </a:solidFill>
                <a:latin typeface="Courier New" panose="02070309020205020404" pitchFamily="49" charset="0"/>
                <a:cs typeface="Courier New" panose="02070309020205020404" pitchFamily="49" charset="0"/>
              </a:rPr>
              <a:t>wait</a:t>
            </a:r>
            <a:r>
              <a:rPr lang="en-GB" sz="1800" b="1" dirty="0">
                <a:latin typeface="Courier New" panose="02070309020205020404" pitchFamily="49" charset="0"/>
                <a:cs typeface="Courier New" panose="02070309020205020404" pitchFamily="49" charset="0"/>
              </a:rPr>
              <a:t>)</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3.</a:t>
            </a:r>
            <a:r>
              <a:rPr lang="en-GB" sz="1800" b="1" dirty="0">
                <a:latin typeface="Courier New" panose="02070309020205020404" pitchFamily="49" charset="0"/>
                <a:cs typeface="Courier New" panose="02070309020205020404" pitchFamily="49" charset="0"/>
              </a:rPr>
              <a:t> {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4.</a:t>
            </a:r>
            <a:r>
              <a:rPr lang="en-GB" sz="1800" b="1" dirty="0">
                <a:latin typeface="Courier New" panose="02070309020205020404" pitchFamily="49" charset="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struct</a:t>
            </a:r>
            <a:r>
              <a:rPr lang="en-GB" sz="1800" b="1" dirty="0">
                <a:latin typeface="Courier New" panose="02070309020205020404" pitchFamily="49" charset="0"/>
                <a:cs typeface="Courier New" panose="02070309020205020404" pitchFamily="49" charset="0"/>
              </a:rPr>
              <a:t> sock *</a:t>
            </a:r>
            <a:r>
              <a:rPr lang="en-GB" sz="1800" b="1" dirty="0" err="1">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 </a:t>
            </a:r>
            <a:r>
              <a:rPr lang="en-GB" sz="1800" b="1" dirty="0" err="1">
                <a:solidFill>
                  <a:schemeClr val="accent2"/>
                </a:solidFill>
                <a:latin typeface="Courier New" panose="02070309020205020404" pitchFamily="49" charset="0"/>
                <a:cs typeface="Courier New" panose="02070309020205020404" pitchFamily="49" charset="0"/>
              </a:rPr>
              <a:t>tun</a:t>
            </a:r>
            <a:r>
              <a:rPr lang="en-GB" sz="1800" b="1" dirty="0">
                <a:solidFill>
                  <a:schemeClr val="accent2"/>
                </a:solidFill>
                <a:latin typeface="Courier New" panose="02070309020205020404" pitchFamily="49" charset="0"/>
                <a:cs typeface="Courier New" panose="02070309020205020404" pitchFamily="49" charset="0"/>
              </a:rPr>
              <a:t>-&gt;</a:t>
            </a:r>
            <a:r>
              <a:rPr lang="en-GB" sz="1800" b="1" dirty="0" err="1">
                <a:solidFill>
                  <a:schemeClr val="accent2"/>
                </a:solidFill>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 take </a:t>
            </a:r>
            <a:r>
              <a:rPr lang="en-GB" sz="1800" b="1" dirty="0" err="1">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field of </a:t>
            </a:r>
            <a:r>
              <a:rPr lang="en-GB" sz="1800" b="1" dirty="0" err="1">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5.</a:t>
            </a:r>
            <a:r>
              <a:rPr lang="en-GB" sz="1800" b="1" dirty="0">
                <a:latin typeface="Courier New" panose="02070309020205020404" pitchFamily="49" charset="0"/>
                <a:cs typeface="Courier New" panose="02070309020205020404" pitchFamily="49" charset="0"/>
              </a:rPr>
              <a:t>  if (</a:t>
            </a:r>
            <a:r>
              <a:rPr lang="en-GB" sz="1800" b="1" dirty="0">
                <a:solidFill>
                  <a:schemeClr val="accent2"/>
                </a:solidFill>
                <a:latin typeface="Courier New" panose="02070309020205020404" pitchFamily="49" charset="0"/>
                <a:cs typeface="Courier New" panose="02070309020205020404" pitchFamily="49" charset="0"/>
              </a:rPr>
              <a:t>!</a:t>
            </a:r>
            <a:r>
              <a:rPr lang="en-GB" sz="1800" b="1" dirty="0" err="1">
                <a:solidFill>
                  <a:schemeClr val="accent2"/>
                </a:solidFill>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return POLLERR; // return if </a:t>
            </a:r>
            <a:r>
              <a:rPr lang="en-GB" sz="1800" b="1" dirty="0" err="1">
                <a:latin typeface="Courier New" panose="02070309020205020404" pitchFamily="49" charset="0"/>
                <a:cs typeface="Courier New" panose="02070309020205020404" pitchFamily="49" charset="0"/>
              </a:rPr>
              <a:t>tun</a:t>
            </a:r>
            <a:r>
              <a:rPr lang="en-GB" sz="1800" b="1" dirty="0">
                <a:latin typeface="Courier New" panose="02070309020205020404" pitchFamily="49" charset="0"/>
                <a:cs typeface="Courier New" panose="02070309020205020404" pitchFamily="49" charset="0"/>
              </a:rPr>
              <a:t> is NULL</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6.</a:t>
            </a:r>
            <a:r>
              <a:rPr lang="en-GB" sz="1800" b="1" dirty="0">
                <a:latin typeface="Courier New" panose="02070309020205020404" pitchFamily="49" charset="0"/>
                <a:cs typeface="Courier New" panose="02070309020205020404" pitchFamily="49" charset="0"/>
              </a:rPr>
              <a:t>  ... </a:t>
            </a:r>
          </a:p>
          <a:p>
            <a:pPr marL="0" indent="0">
              <a:lnSpc>
                <a:spcPct val="100000"/>
              </a:lnSpc>
              <a:buFont typeface="Times New Roman" panose="02020603050405020304" pitchFamily="18" charset="0"/>
              <a:buNone/>
              <a:defRPr/>
            </a:pPr>
            <a:r>
              <a:rPr lang="en-GB" sz="1800" b="1"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7.</a:t>
            </a:r>
            <a:r>
              <a:rPr lang="en-GB" sz="1800" b="1" dirty="0">
                <a:latin typeface="Courier New" panose="02070309020205020404" pitchFamily="49" charset="0"/>
                <a:cs typeface="Courier New" panose="02070309020205020404" pitchFamily="49" charset="0"/>
              </a:rPr>
              <a:t> }</a:t>
            </a:r>
          </a:p>
          <a:p>
            <a:pPr marL="0" indent="0">
              <a:lnSpc>
                <a:spcPct val="100000"/>
              </a:lnSpc>
              <a:buFont typeface="Times New Roman" panose="02020603050405020304" pitchFamily="18" charset="0"/>
              <a:buNone/>
              <a:defRPr/>
            </a:pPr>
            <a:r>
              <a:rPr lang="nl-NL" sz="1800" dirty="0" err="1">
                <a:cs typeface="Courier New" panose="02070309020205020404" pitchFamily="49" charset="0"/>
              </a:rPr>
              <a:t>If</a:t>
            </a:r>
            <a:r>
              <a:rPr lang="nl-NL" sz="1800" dirty="0">
                <a:cs typeface="Courier New" panose="02070309020205020404" pitchFamily="49" charset="0"/>
              </a:rPr>
              <a:t> </a:t>
            </a:r>
            <a:r>
              <a:rPr lang="nl-NL" sz="1800" b="1" dirty="0" err="1">
                <a:latin typeface="Courier New" panose="02070309020205020404" pitchFamily="49" charset="0"/>
                <a:cs typeface="Courier New" panose="02070309020205020404" pitchFamily="49" charset="0"/>
              </a:rPr>
              <a:t>tun</a:t>
            </a:r>
            <a:r>
              <a:rPr lang="nl-NL" sz="1800" dirty="0">
                <a:cs typeface="Courier New" panose="02070309020205020404" pitchFamily="49" charset="0"/>
              </a:rPr>
              <a:t> is a </a:t>
            </a:r>
            <a:r>
              <a:rPr lang="nl-NL" sz="1800" dirty="0" err="1">
                <a:cs typeface="Courier New" panose="02070309020205020404" pitchFamily="49" charset="0"/>
              </a:rPr>
              <a:t>null</a:t>
            </a:r>
            <a:r>
              <a:rPr lang="nl-NL" sz="1800" dirty="0">
                <a:cs typeface="Courier New" panose="02070309020205020404" pitchFamily="49" charset="0"/>
              </a:rPr>
              <a:t> pointer, </a:t>
            </a:r>
            <a:r>
              <a:rPr lang="nl-NL" sz="1800" dirty="0" err="1">
                <a:cs typeface="Courier New" panose="02070309020205020404" pitchFamily="49" charset="0"/>
              </a:rPr>
              <a:t>then</a:t>
            </a:r>
            <a:r>
              <a:rPr lang="nl-NL" sz="1800" dirty="0">
                <a:cs typeface="Courier New" panose="02070309020205020404" pitchFamily="49" charset="0"/>
              </a:rPr>
              <a:t> </a:t>
            </a:r>
            <a:r>
              <a:rPr lang="en-GB" sz="1800" b="1" dirty="0" err="1">
                <a:latin typeface="Courier New" panose="02070309020205020404" pitchFamily="49" charset="0"/>
                <a:cs typeface="Courier New" panose="02070309020205020404" pitchFamily="49" charset="0"/>
              </a:rPr>
              <a:t>tun</a:t>
            </a:r>
            <a:r>
              <a:rPr lang="en-GB" sz="1800" b="1" dirty="0">
                <a:solidFill>
                  <a:schemeClr val="tx1">
                    <a:lumMod val="100000"/>
                  </a:schemeClr>
                </a:solidFill>
                <a:latin typeface="Courier New" panose="02070309020205020404" pitchFamily="49" charset="0"/>
                <a:cs typeface="Courier New" panose="02070309020205020404" pitchFamily="49" charset="0"/>
              </a:rPr>
              <a:t>-&gt;</a:t>
            </a:r>
            <a:r>
              <a:rPr lang="en-GB" sz="1800" b="1" dirty="0" err="1">
                <a:latin typeface="Courier New" panose="02070309020205020404" pitchFamily="49" charset="0"/>
                <a:cs typeface="Courier New" panose="02070309020205020404" pitchFamily="49" charset="0"/>
              </a:rPr>
              <a:t>sk</a:t>
            </a:r>
            <a:r>
              <a:rPr lang="en-GB" sz="1800" b="1" dirty="0">
                <a:latin typeface="Courier New" panose="02070309020205020404" pitchFamily="49" charset="0"/>
                <a:cs typeface="Courier New" panose="02070309020205020404" pitchFamily="49" charset="0"/>
              </a:rPr>
              <a:t> </a:t>
            </a:r>
            <a:r>
              <a:rPr lang="en-GB" sz="1800" dirty="0">
                <a:cs typeface="Courier New" panose="02070309020205020404" pitchFamily="49" charset="0"/>
              </a:rPr>
              <a:t>is </a:t>
            </a:r>
            <a:r>
              <a:rPr lang="en-GB" sz="2800" baseline="-25000" dirty="0">
                <a:solidFill>
                  <a:srgbClr val="FF0000"/>
                </a:solidFill>
                <a:latin typeface="Pieces NFI" panose="02000000000000000000" pitchFamily="2" charset="0"/>
                <a:cs typeface="Courier New" panose="02070309020205020404" pitchFamily="49" charset="0"/>
              </a:rPr>
              <a:t>undefined</a:t>
            </a:r>
            <a:r>
              <a:rPr lang="en-GB" sz="2800" baseline="-25000" dirty="0">
                <a:cs typeface="Courier New" panose="02070309020205020404" pitchFamily="49" charset="0"/>
              </a:rPr>
              <a:t> </a:t>
            </a:r>
            <a:r>
              <a:rPr lang="en-GB" sz="1800" dirty="0">
                <a:cs typeface="Courier New" panose="02070309020205020404" pitchFamily="49" charset="0"/>
              </a:rPr>
              <a:t> </a:t>
            </a:r>
          </a:p>
          <a:p>
            <a:pPr marL="0" indent="0">
              <a:lnSpc>
                <a:spcPct val="100000"/>
              </a:lnSpc>
              <a:buFont typeface="Times New Roman" panose="02020603050405020304" pitchFamily="18" charset="0"/>
              <a:buNone/>
              <a:defRPr/>
            </a:pPr>
            <a:r>
              <a:rPr lang="en-GB" sz="1800" dirty="0">
                <a:cs typeface="Courier New" panose="02070309020205020404" pitchFamily="49" charset="0"/>
              </a:rPr>
              <a:t>What </a:t>
            </a:r>
            <a:r>
              <a:rPr lang="nl-NL" sz="1800" dirty="0" err="1">
                <a:cs typeface="Courier New" panose="02070309020205020404" pitchFamily="49" charset="0"/>
              </a:rPr>
              <a:t>this</a:t>
            </a:r>
            <a:r>
              <a:rPr lang="nl-NL" sz="1800" dirty="0">
                <a:cs typeface="Courier New" panose="02070309020205020404" pitchFamily="49" charset="0"/>
              </a:rPr>
              <a:t> </a:t>
            </a:r>
            <a:r>
              <a:rPr lang="nl-NL" sz="1800" dirty="0" err="1">
                <a:cs typeface="Courier New" panose="02070309020205020404" pitchFamily="49" charset="0"/>
              </a:rPr>
              <a:t>function</a:t>
            </a:r>
            <a:r>
              <a:rPr lang="nl-NL" sz="1800" dirty="0">
                <a:cs typeface="Courier New" panose="02070309020205020404" pitchFamily="49" charset="0"/>
              </a:rPr>
              <a:t> does </a:t>
            </a:r>
            <a:r>
              <a:rPr lang="nl-NL" sz="1800" dirty="0" err="1">
                <a:cs typeface="Courier New" panose="02070309020205020404" pitchFamily="49" charset="0"/>
              </a:rPr>
              <a:t>when</a:t>
            </a:r>
            <a:r>
              <a:rPr lang="nl-NL" sz="1800" dirty="0">
                <a:cs typeface="Courier New" panose="02070309020205020404" pitchFamily="49" charset="0"/>
              </a:rPr>
              <a:t> </a:t>
            </a:r>
            <a:r>
              <a:rPr lang="nl-NL" sz="1800" b="1" dirty="0" err="1">
                <a:latin typeface="Courier New" panose="02070309020205020404" pitchFamily="49" charset="0"/>
                <a:cs typeface="Courier New" panose="02070309020205020404" pitchFamily="49" charset="0"/>
              </a:rPr>
              <a:t>tun</a:t>
            </a:r>
            <a:r>
              <a:rPr lang="nl-NL" sz="1800" dirty="0">
                <a:cs typeface="Courier New" panose="02070309020205020404" pitchFamily="49" charset="0"/>
              </a:rPr>
              <a:t> is </a:t>
            </a:r>
            <a:r>
              <a:rPr lang="nl-NL" sz="1800" dirty="0" err="1">
                <a:cs typeface="Courier New" panose="02070309020205020404" pitchFamily="49" charset="0"/>
              </a:rPr>
              <a:t>null</a:t>
            </a:r>
            <a:r>
              <a:rPr lang="nl-NL" sz="1800" dirty="0">
                <a:cs typeface="Courier New" panose="02070309020205020404" pitchFamily="49" charset="0"/>
              </a:rPr>
              <a:t> is </a:t>
            </a:r>
            <a:r>
              <a:rPr lang="nl-NL" sz="1800" dirty="0" err="1">
                <a:cs typeface="Courier New" panose="02070309020205020404" pitchFamily="49" charset="0"/>
              </a:rPr>
              <a:t>undefined</a:t>
            </a:r>
            <a:r>
              <a:rPr lang="nl-NL" sz="1800" dirty="0">
                <a:cs typeface="Courier New" panose="02070309020205020404" pitchFamily="49" charset="0"/>
              </a:rPr>
              <a:t>:                                           </a:t>
            </a:r>
            <a:r>
              <a:rPr lang="nl-NL" sz="1800" dirty="0">
                <a:solidFill>
                  <a:srgbClr val="FF0000"/>
                </a:solidFill>
                <a:cs typeface="Courier New" panose="02070309020205020404" pitchFamily="49" charset="0"/>
              </a:rPr>
              <a:t>ANYTHING</a:t>
            </a:r>
            <a:r>
              <a:rPr lang="nl-NL" sz="1800" dirty="0">
                <a:cs typeface="Courier New" panose="02070309020205020404" pitchFamily="49" charset="0"/>
              </a:rPr>
              <a:t> </a:t>
            </a:r>
            <a:r>
              <a:rPr lang="nl-NL" sz="1800" dirty="0" err="1">
                <a:cs typeface="Courier New" panose="02070309020205020404" pitchFamily="49" charset="0"/>
              </a:rPr>
              <a:t>may</a:t>
            </a:r>
            <a:r>
              <a:rPr lang="nl-NL" sz="1800" dirty="0">
                <a:cs typeface="Courier New" panose="02070309020205020404" pitchFamily="49" charset="0"/>
              </a:rPr>
              <a:t> happen </a:t>
            </a:r>
            <a:r>
              <a:rPr lang="nl-NL" sz="1800" dirty="0" err="1">
                <a:cs typeface="Courier New" panose="02070309020205020404" pitchFamily="49" charset="0"/>
              </a:rPr>
              <a:t>then</a:t>
            </a:r>
            <a:r>
              <a:rPr lang="nl-NL" sz="1800" dirty="0">
                <a:cs typeface="Courier New" panose="02070309020205020404" pitchFamily="49" charset="0"/>
              </a:rPr>
              <a:t>.</a:t>
            </a:r>
            <a:endParaRPr lang="en-GB" sz="1800" dirty="0">
              <a:cs typeface="Courier New" panose="02070309020205020404" pitchFamily="49" charset="0"/>
            </a:endParaRPr>
          </a:p>
          <a:p>
            <a:pPr marL="0" indent="0">
              <a:lnSpc>
                <a:spcPct val="100000"/>
              </a:lnSpc>
              <a:buFont typeface="Times New Roman" panose="02020603050405020304" pitchFamily="18" charset="0"/>
              <a:buNone/>
              <a:defRPr/>
            </a:pPr>
            <a:r>
              <a:rPr lang="nl-NL" sz="1800" dirty="0" err="1">
                <a:cs typeface="Courier New" panose="02070309020205020404" pitchFamily="49" charset="0"/>
              </a:rPr>
              <a:t>So</a:t>
            </a:r>
            <a:r>
              <a:rPr lang="nl-NL" sz="1800" dirty="0">
                <a:cs typeface="Courier New" panose="02070309020205020404" pitchFamily="49" charset="0"/>
              </a:rPr>
              <a:t> compiler </a:t>
            </a:r>
            <a:r>
              <a:rPr lang="nl-NL" sz="1800" dirty="0" err="1">
                <a:solidFill>
                  <a:srgbClr val="FF0000"/>
                </a:solidFill>
                <a:cs typeface="Courier New" panose="02070309020205020404" pitchFamily="49" charset="0"/>
              </a:rPr>
              <a:t>can</a:t>
            </a:r>
            <a:r>
              <a:rPr lang="nl-NL" sz="1800" dirty="0">
                <a:solidFill>
                  <a:srgbClr val="FF0000"/>
                </a:solidFill>
                <a:cs typeface="Courier New" panose="02070309020205020404" pitchFamily="49" charset="0"/>
              </a:rPr>
              <a:t> </a:t>
            </a:r>
            <a:r>
              <a:rPr lang="nl-NL" sz="1800" dirty="0" err="1">
                <a:solidFill>
                  <a:srgbClr val="FF0000"/>
                </a:solidFill>
                <a:cs typeface="Courier New" panose="02070309020205020404" pitchFamily="49" charset="0"/>
              </a:rPr>
              <a:t>remove</a:t>
            </a:r>
            <a:r>
              <a:rPr lang="nl-NL" sz="1800" dirty="0">
                <a:solidFill>
                  <a:srgbClr val="FF0000"/>
                </a:solidFill>
                <a:cs typeface="Courier New" panose="02070309020205020404" pitchFamily="49" charset="0"/>
              </a:rPr>
              <a:t> line 5</a:t>
            </a:r>
            <a:r>
              <a:rPr lang="nl-NL" sz="1800" dirty="0">
                <a:cs typeface="Courier New" panose="02070309020205020404" pitchFamily="49" charset="0"/>
              </a:rPr>
              <a:t>: </a:t>
            </a:r>
            <a:r>
              <a:rPr lang="nl-NL" sz="1800" dirty="0" err="1">
                <a:cs typeface="Courier New" panose="02070309020205020404" pitchFamily="49" charset="0"/>
              </a:rPr>
              <a:t>the</a:t>
            </a:r>
            <a:r>
              <a:rPr lang="nl-NL" sz="1800" dirty="0">
                <a:cs typeface="Courier New" panose="02070309020205020404" pitchFamily="49" charset="0"/>
              </a:rPr>
              <a:t> </a:t>
            </a:r>
            <a:r>
              <a:rPr lang="nl-NL" sz="1800" dirty="0" err="1">
                <a:cs typeface="Courier New" panose="02070309020205020404" pitchFamily="49" charset="0"/>
              </a:rPr>
              <a:t>behaviour</a:t>
            </a:r>
            <a:r>
              <a:rPr lang="nl-NL" sz="1800" dirty="0">
                <a:cs typeface="Courier New" panose="02070309020205020404" pitchFamily="49" charset="0"/>
              </a:rPr>
              <a:t> </a:t>
            </a:r>
            <a:r>
              <a:rPr lang="nl-NL" sz="1800" dirty="0" err="1">
                <a:cs typeface="Courier New" panose="02070309020205020404" pitchFamily="49" charset="0"/>
              </a:rPr>
              <a:t>when</a:t>
            </a:r>
            <a:r>
              <a:rPr lang="nl-NL" sz="1800" dirty="0">
                <a:cs typeface="Courier New" panose="02070309020205020404" pitchFamily="49" charset="0"/>
              </a:rPr>
              <a:t> </a:t>
            </a:r>
            <a:r>
              <a:rPr lang="nl-NL" sz="1800" b="1" dirty="0" err="1">
                <a:latin typeface="Courier New" panose="02070309020205020404" pitchFamily="49" charset="0"/>
                <a:cs typeface="Courier New" panose="02070309020205020404" pitchFamily="49" charset="0"/>
              </a:rPr>
              <a:t>tun</a:t>
            </a:r>
            <a:r>
              <a:rPr lang="nl-NL" sz="1800" dirty="0">
                <a:cs typeface="Courier New" panose="02070309020205020404" pitchFamily="49" charset="0"/>
              </a:rPr>
              <a:t> is NULL is </a:t>
            </a:r>
            <a:r>
              <a:rPr lang="nl-NL" sz="1800" dirty="0" err="1">
                <a:cs typeface="Courier New" panose="02070309020205020404" pitchFamily="49" charset="0"/>
              </a:rPr>
              <a:t>undefined</a:t>
            </a:r>
            <a:r>
              <a:rPr lang="nl-NL" sz="1800" dirty="0">
                <a:cs typeface="Courier New" panose="02070309020205020404" pitchFamily="49" charset="0"/>
              </a:rPr>
              <a:t> </a:t>
            </a:r>
            <a:r>
              <a:rPr lang="nl-NL" sz="1800" dirty="0" err="1">
                <a:cs typeface="Courier New" panose="02070309020205020404" pitchFamily="49" charset="0"/>
              </a:rPr>
              <a:t>anyway</a:t>
            </a:r>
            <a:r>
              <a:rPr lang="nl-NL" sz="1800" dirty="0">
                <a:cs typeface="Courier New" panose="02070309020205020404" pitchFamily="49" charset="0"/>
              </a:rPr>
              <a:t>, </a:t>
            </a:r>
            <a:r>
              <a:rPr lang="nl-NL" sz="1800" dirty="0" err="1">
                <a:cs typeface="Courier New" panose="02070309020205020404" pitchFamily="49" charset="0"/>
              </a:rPr>
              <a:t>so</a:t>
            </a:r>
            <a:r>
              <a:rPr lang="nl-NL" sz="1800" dirty="0">
                <a:cs typeface="Courier New" panose="02070309020205020404" pitchFamily="49" charset="0"/>
              </a:rPr>
              <a:t> </a:t>
            </a:r>
            <a:r>
              <a:rPr lang="nl-NL" sz="1800" dirty="0" err="1">
                <a:cs typeface="Courier New" panose="02070309020205020404" pitchFamily="49" charset="0"/>
              </a:rPr>
              <a:t>this</a:t>
            </a:r>
            <a:r>
              <a:rPr lang="nl-NL" sz="1800" dirty="0">
                <a:cs typeface="Courier New" panose="02070309020205020404" pitchFamily="49" charset="0"/>
              </a:rPr>
              <a:t> check is 'redundant'.</a:t>
            </a:r>
          </a:p>
          <a:p>
            <a:pPr marL="0" indent="0">
              <a:lnSpc>
                <a:spcPct val="100000"/>
              </a:lnSpc>
              <a:buFont typeface="Times New Roman" panose="02020603050405020304" pitchFamily="18" charset="0"/>
              <a:buNone/>
              <a:defRPr/>
            </a:pPr>
            <a:r>
              <a:rPr lang="nl-NL" sz="1800" dirty="0">
                <a:cs typeface="Courier New" panose="02070309020205020404" pitchFamily="49" charset="0"/>
              </a:rPr>
              <a:t>Standard compilers (</a:t>
            </a:r>
            <a:r>
              <a:rPr lang="nl-NL" sz="1800" dirty="0" err="1">
                <a:cs typeface="Courier New" panose="02070309020205020404" pitchFamily="49" charset="0"/>
              </a:rPr>
              <a:t>gcc</a:t>
            </a:r>
            <a:r>
              <a:rPr lang="nl-NL" sz="1800" dirty="0">
                <a:cs typeface="Courier New" panose="02070309020205020404" pitchFamily="49" charset="0"/>
              </a:rPr>
              <a:t>, </a:t>
            </a:r>
            <a:r>
              <a:rPr lang="nl-NL" sz="1800" dirty="0" err="1">
                <a:cs typeface="Courier New" panose="02070309020205020404" pitchFamily="49" charset="0"/>
              </a:rPr>
              <a:t>clang</a:t>
            </a:r>
            <a:r>
              <a:rPr lang="nl-NL" sz="1800" dirty="0">
                <a:cs typeface="Courier New" panose="02070309020205020404" pitchFamily="49" charset="0"/>
              </a:rPr>
              <a:t>) do </a:t>
            </a:r>
            <a:r>
              <a:rPr lang="nl-NL" sz="1800" dirty="0" err="1">
                <a:cs typeface="Courier New" panose="02070309020205020404" pitchFamily="49" charset="0"/>
              </a:rPr>
              <a:t>this</a:t>
            </a:r>
            <a:r>
              <a:rPr lang="nl-NL" sz="1800" dirty="0">
                <a:cs typeface="Courier New" panose="02070309020205020404" pitchFamily="49" charset="0"/>
              </a:rPr>
              <a:t> '</a:t>
            </a:r>
            <a:r>
              <a:rPr lang="nl-NL" sz="1800" dirty="0" err="1">
                <a:cs typeface="Courier New" panose="02070309020205020404" pitchFamily="49" charset="0"/>
              </a:rPr>
              <a:t>optimalisation</a:t>
            </a:r>
            <a:r>
              <a:rPr lang="nl-NL" sz="1800" dirty="0">
                <a:cs typeface="Courier New" panose="02070309020205020404" pitchFamily="49" charset="0"/>
              </a:rPr>
              <a:t>' !</a:t>
            </a:r>
          </a:p>
          <a:p>
            <a:pPr marL="0" indent="0">
              <a:lnSpc>
                <a:spcPct val="100000"/>
              </a:lnSpc>
              <a:buFont typeface="Times New Roman" panose="02020603050405020304" pitchFamily="18" charset="0"/>
              <a:buNone/>
              <a:defRPr/>
            </a:pPr>
            <a:r>
              <a:rPr lang="nl-NL" sz="1800" dirty="0" err="1">
                <a:cs typeface="Courier New" panose="02070309020205020404" pitchFamily="49" charset="0"/>
              </a:rPr>
              <a:t>This</a:t>
            </a:r>
            <a:r>
              <a:rPr lang="nl-NL" sz="1800" dirty="0">
                <a:cs typeface="Courier New" panose="02070309020205020404" pitchFamily="49" charset="0"/>
              </a:rPr>
              <a:t> is code </a:t>
            </a:r>
            <a:r>
              <a:rPr lang="nl-NL" sz="1800" dirty="0" err="1">
                <a:cs typeface="Courier New" panose="02070309020205020404" pitchFamily="49" charset="0"/>
              </a:rPr>
              <a:t>from</a:t>
            </a:r>
            <a:r>
              <a:rPr lang="nl-NL" sz="1800" dirty="0">
                <a:cs typeface="Courier New" panose="02070309020205020404" pitchFamily="49" charset="0"/>
              </a:rPr>
              <a:t> </a:t>
            </a:r>
            <a:r>
              <a:rPr lang="nl-NL" sz="1800" dirty="0" err="1">
                <a:cs typeface="Courier New" panose="02070309020205020404" pitchFamily="49" charset="0"/>
              </a:rPr>
              <a:t>the</a:t>
            </a:r>
            <a:r>
              <a:rPr lang="nl-NL" sz="1800" dirty="0">
                <a:cs typeface="Courier New" panose="02070309020205020404" pitchFamily="49" charset="0"/>
              </a:rPr>
              <a:t> Linux </a:t>
            </a:r>
            <a:r>
              <a:rPr lang="nl-NL" sz="1800" dirty="0" err="1">
                <a:cs typeface="Courier New" panose="02070309020205020404" pitchFamily="49" charset="0"/>
              </a:rPr>
              <a:t>kernel</a:t>
            </a:r>
            <a:r>
              <a:rPr lang="nl-NL" sz="1800" dirty="0">
                <a:cs typeface="Courier New" panose="02070309020205020404" pitchFamily="49" charset="0"/>
              </a:rPr>
              <a:t> </a:t>
            </a:r>
            <a:r>
              <a:rPr lang="nl-NL" sz="1800" dirty="0" err="1">
                <a:cs typeface="Courier New" panose="02070309020205020404" pitchFamily="49" charset="0"/>
              </a:rPr>
              <a:t>where</a:t>
            </a:r>
            <a:r>
              <a:rPr lang="nl-NL" sz="1800" dirty="0">
                <a:cs typeface="Courier New" panose="02070309020205020404" pitchFamily="49" charset="0"/>
              </a:rPr>
              <a:t> </a:t>
            </a:r>
            <a:r>
              <a:rPr lang="nl-NL" sz="1800" dirty="0" err="1">
                <a:cs typeface="Courier New" panose="02070309020205020404" pitchFamily="49" charset="0"/>
              </a:rPr>
              <a:t>removing</a:t>
            </a:r>
            <a:r>
              <a:rPr lang="nl-NL" sz="1800" dirty="0">
                <a:cs typeface="Courier New" panose="02070309020205020404" pitchFamily="49" charset="0"/>
              </a:rPr>
              <a:t> line 5 led </a:t>
            </a:r>
            <a:r>
              <a:rPr lang="nl-NL" sz="1800" dirty="0" err="1">
                <a:cs typeface="Courier New" panose="02070309020205020404" pitchFamily="49" charset="0"/>
              </a:rPr>
              <a:t>to</a:t>
            </a:r>
            <a:r>
              <a:rPr lang="nl-NL" sz="1800" dirty="0">
                <a:cs typeface="Courier New" panose="02070309020205020404" pitchFamily="49" charset="0"/>
              </a:rPr>
              <a:t> a security </a:t>
            </a:r>
            <a:r>
              <a:rPr lang="nl-NL" sz="1800" dirty="0" err="1">
                <a:cs typeface="Courier New" panose="02070309020205020404" pitchFamily="49" charset="0"/>
              </a:rPr>
              <a:t>vulnerability</a:t>
            </a:r>
            <a:r>
              <a:rPr lang="nl-NL" sz="1800" dirty="0">
                <a:cs typeface="Courier New" panose="02070309020205020404" pitchFamily="49" charset="0"/>
              </a:rPr>
              <a:t> [</a:t>
            </a:r>
            <a:r>
              <a:rPr lang="en-GB" sz="1800" dirty="0"/>
              <a:t>CVE-2009-1897]</a:t>
            </a:r>
            <a:endParaRPr lang="en-GB" sz="1800" dirty="0">
              <a:cs typeface="Courier New" panose="02070309020205020404" pitchFamily="49" charset="0"/>
            </a:endParaRPr>
          </a:p>
          <a:p>
            <a:pPr>
              <a:defRPr/>
            </a:pPr>
            <a:endParaRPr lang="en-GB" dirty="0"/>
          </a:p>
        </p:txBody>
      </p:sp>
      <p:sp>
        <p:nvSpPr>
          <p:cNvPr id="101380" name="Slide Number Placeholder 1">
            <a:extLst>
              <a:ext uri="{FF2B5EF4-FFF2-40B4-BE49-F238E27FC236}">
                <a16:creationId xmlns:a16="http://schemas.microsoft.com/office/drawing/2014/main" id="{5F8315A0-B112-80F3-9702-DCF5F3694BA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DF38521-5285-4C14-B8B2-2F04D56EEC95}" type="slidenum">
              <a:rPr lang="en-GB" altLang="nl-NL" smtClean="0"/>
              <a:pPr/>
              <a:t>58</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descr=" 87042">
            <a:extLst>
              <a:ext uri="{FF2B5EF4-FFF2-40B4-BE49-F238E27FC236}">
                <a16:creationId xmlns:a16="http://schemas.microsoft.com/office/drawing/2014/main" id="{1CED68DA-825C-413C-73A4-7E011123FD8E}"/>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a:t>Spot the defect!   </a:t>
            </a:r>
            <a:r>
              <a:rPr lang="en-GB" altLang="en-US" sz="2000"/>
              <a:t>(code from Windows kernel) </a:t>
            </a:r>
            <a:endParaRPr lang="en-GB" altLang="en-US" sz="2400"/>
          </a:p>
        </p:txBody>
      </p:sp>
      <p:sp>
        <p:nvSpPr>
          <p:cNvPr id="142339" name="Rectangle 1" descr=" 29697">
            <a:extLst>
              <a:ext uri="{FF2B5EF4-FFF2-40B4-BE49-F238E27FC236}">
                <a16:creationId xmlns:a16="http://schemas.microsoft.com/office/drawing/2014/main" id="{589CD09A-EBE5-BBC6-12D9-E9DDDCA3316D}"/>
              </a:ext>
            </a:extLst>
          </p:cNvPr>
          <p:cNvSpPr>
            <a:spLocks noGrp="1" noChangeArrowheads="1"/>
          </p:cNvSpPr>
          <p:nvPr>
            <p:ph idx="1"/>
          </p:nvPr>
        </p:nvSpPr>
        <p:spPr>
          <a:xfrm>
            <a:off x="714375" y="1044575"/>
            <a:ext cx="7766050" cy="5203825"/>
          </a:xfrm>
        </p:spPr>
        <p:txBody>
          <a:bodyPr/>
          <a:lstStyle/>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 </a:t>
            </a:r>
            <a:r>
              <a:rPr lang="en-GB" altLang="en-US" sz="1600" b="1">
                <a:solidFill>
                  <a:srgbClr val="9933FF"/>
                </a:solidFill>
                <a:latin typeface="Courier New" panose="02070309020205020404" pitchFamily="49" charset="0"/>
              </a:rPr>
              <a:t>TCHAR</a:t>
            </a:r>
            <a:r>
              <a:rPr lang="en-GB" altLang="en-US" sz="1600" b="1">
                <a:latin typeface="Courier New" panose="02070309020205020404" pitchFamily="49" charset="0"/>
              </a:rPr>
              <a:t> is 1 byte ASCII or multiple byte UNICODE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#ifdef UNICODE</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  define TCHAR </a:t>
            </a:r>
            <a:r>
              <a:rPr lang="en-GB" altLang="en-US" sz="1600" b="1">
                <a:solidFill>
                  <a:schemeClr val="accent2"/>
                </a:solidFill>
                <a:latin typeface="Courier New" panose="02070309020205020404" pitchFamily="49" charset="0"/>
              </a:rPr>
              <a:t>wchar_t</a:t>
            </a:r>
            <a:r>
              <a:rPr lang="en-GB" altLang="en-US" sz="1600" b="1">
                <a:latin typeface="Courier New" panose="02070309020205020404" pitchFamily="49" charset="0"/>
              </a:rPr>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  define _tprintf _</a:t>
            </a:r>
            <a:r>
              <a:rPr lang="en-GB" altLang="en-US" sz="1600" b="1">
                <a:solidFill>
                  <a:schemeClr val="accent2"/>
                </a:solidFill>
                <a:latin typeface="Courier New" panose="02070309020205020404" pitchFamily="49" charset="0"/>
              </a:rPr>
              <a:t>wprintf</a:t>
            </a:r>
            <a:r>
              <a:rPr lang="en-GB" altLang="en-US" sz="1600" b="1">
                <a:latin typeface="Courier New" panose="02070309020205020404" pitchFamily="49" charset="0"/>
              </a:rPr>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#else</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  define TCHAR </a:t>
            </a:r>
            <a:r>
              <a:rPr lang="en-GB" altLang="en-US" sz="1600" b="1">
                <a:solidFill>
                  <a:srgbClr val="009900"/>
                </a:solidFill>
                <a:latin typeface="Courier New" panose="02070309020205020404" pitchFamily="49" charset="0"/>
              </a:rPr>
              <a:t>char</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  define _tprintf _</a:t>
            </a:r>
            <a:r>
              <a:rPr lang="en-GB" altLang="en-US" sz="1600" b="1">
                <a:solidFill>
                  <a:srgbClr val="009900"/>
                </a:solidFill>
                <a:latin typeface="Courier New" panose="02070309020205020404" pitchFamily="49" charset="0"/>
              </a:rPr>
              <a:t>printf</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latin typeface="Courier New" panose="02070309020205020404" pitchFamily="49" charset="0"/>
              </a:rPr>
              <a:t>#endif</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en-US" sz="16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solidFill>
                  <a:srgbClr val="9933FF"/>
                </a:solidFill>
                <a:latin typeface="Courier New" panose="02070309020205020404" pitchFamily="49" charset="0"/>
              </a:rPr>
              <a:t>TCHAR</a:t>
            </a:r>
            <a:r>
              <a:rPr lang="en-GB" altLang="en-US" sz="1600" b="1">
                <a:latin typeface="Courier New" panose="02070309020205020404" pitchFamily="49" charset="0"/>
              </a:rPr>
              <a:t> buf[MAX_SIZE];</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600" b="1">
                <a:solidFill>
                  <a:srgbClr val="9933FF"/>
                </a:solidFill>
                <a:latin typeface="Courier New" panose="02070309020205020404" pitchFamily="49" charset="0"/>
              </a:rPr>
              <a:t>_tprintf</a:t>
            </a:r>
            <a:r>
              <a:rPr lang="en-GB" altLang="en-US" sz="1600" b="1">
                <a:latin typeface="Courier New" panose="02070309020205020404" pitchFamily="49" charset="0"/>
              </a:rPr>
              <a:t>(buf, </a:t>
            </a:r>
            <a:r>
              <a:rPr lang="en-GB" altLang="en-US" sz="1600" b="1">
                <a:solidFill>
                  <a:schemeClr val="tx1"/>
                </a:solidFill>
                <a:latin typeface="Courier New" panose="02070309020205020404" pitchFamily="49" charset="0"/>
              </a:rPr>
              <a:t>sizeof(buf), </a:t>
            </a:r>
            <a:r>
              <a:rPr lang="en-GB" altLang="en-US" sz="1600" b="1">
                <a:latin typeface="Courier New" panose="02070309020205020404" pitchFamily="49" charset="0"/>
              </a:rPr>
              <a:t>input);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en-US" sz="1800" b="1">
              <a:latin typeface="Courier New" panose="02070309020205020404" pitchFamily="49" charset="0"/>
            </a:endParaRPr>
          </a:p>
          <a:p>
            <a:pPr eaLnBrk="1" hangingPunct="1">
              <a:lnSpc>
                <a:spcPct val="90000"/>
              </a:lnSpc>
              <a:spcBef>
                <a:spcPts val="475"/>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en-US" sz="1800">
              <a:solidFill>
                <a:schemeClr val="tx1"/>
              </a:solidFill>
            </a:endParaRPr>
          </a:p>
          <a:p>
            <a:pPr eaLnBrk="1" hangingPunct="1">
              <a:lnSpc>
                <a:spcPct val="90000"/>
              </a:lnSpc>
              <a:spcBef>
                <a:spcPts val="475"/>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800">
                <a:solidFill>
                  <a:schemeClr val="tx1"/>
                </a:solidFill>
              </a:rPr>
              <a:t> </a:t>
            </a:r>
          </a:p>
          <a:p>
            <a:pPr eaLnBrk="1" hangingPunct="1">
              <a:lnSpc>
                <a:spcPct val="90000"/>
              </a:lnSpc>
              <a:spcBef>
                <a:spcPts val="475"/>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en-US" sz="1800">
              <a:solidFill>
                <a:schemeClr val="accent2"/>
              </a:solidFill>
            </a:endParaRPr>
          </a:p>
          <a:p>
            <a:pPr eaLnBrk="1" hangingPunct="1">
              <a:lnSpc>
                <a:spcPct val="90000"/>
              </a:lnSpc>
              <a:spcBef>
                <a:spcPts val="475"/>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en-US" sz="1800">
              <a:solidFill>
                <a:schemeClr val="accent2"/>
              </a:solidFill>
            </a:endParaRPr>
          </a:p>
          <a:p>
            <a:pPr eaLnBrk="1" hangingPunct="1">
              <a:lnSpc>
                <a:spcPct val="90000"/>
              </a:lnSpc>
              <a:spcBef>
                <a:spcPts val="475"/>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en-US" sz="1800">
                <a:solidFill>
                  <a:schemeClr val="tx1"/>
                </a:solidFill>
              </a:rPr>
              <a:t>Switch from ASCI to UNICODE caused lots of buffer overflows</a:t>
            </a:r>
          </a:p>
        </p:txBody>
      </p:sp>
      <p:sp>
        <p:nvSpPr>
          <p:cNvPr id="102404" name="Text Box 5" descr=" 87047">
            <a:extLst>
              <a:ext uri="{FF2B5EF4-FFF2-40B4-BE49-F238E27FC236}">
                <a16:creationId xmlns:a16="http://schemas.microsoft.com/office/drawing/2014/main" id="{2D60E861-4DEE-9BE9-2E20-495265CA8326}"/>
              </a:ext>
            </a:extLst>
          </p:cNvPr>
          <p:cNvSpPr txBox="1">
            <a:spLocks noChangeArrowheads="1"/>
          </p:cNvSpPr>
          <p:nvPr/>
        </p:nvSpPr>
        <p:spPr bwMode="auto">
          <a:xfrm>
            <a:off x="4289425" y="6238875"/>
            <a:ext cx="35718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9pPr>
          </a:lstStyle>
          <a:p>
            <a:pPr algn="ctr" eaLnBrk="1" hangingPunct="1">
              <a:lnSpc>
                <a:spcPct val="100000"/>
              </a:lnSpc>
              <a:spcBef>
                <a:spcPct val="0"/>
              </a:spcBef>
              <a:buFont typeface="Times New Roman" panose="02020603050405020304" pitchFamily="18" charset="0"/>
              <a:buNone/>
            </a:pPr>
            <a:r>
              <a:rPr lang="en-GB" altLang="nl-NL" sz="1400">
                <a:cs typeface="Arial" panose="020B0604020202020204" pitchFamily="34" charset="0"/>
              </a:rPr>
              <a:t>[slide from presentation by Jon Pincus]</a:t>
            </a:r>
          </a:p>
        </p:txBody>
      </p:sp>
      <p:sp>
        <p:nvSpPr>
          <p:cNvPr id="2" name="Tekstvak 1">
            <a:extLst>
              <a:ext uri="{FF2B5EF4-FFF2-40B4-BE49-F238E27FC236}">
                <a16:creationId xmlns:a16="http://schemas.microsoft.com/office/drawing/2014/main" id="{041D405F-86F0-627B-052B-0BB125272FEB}"/>
              </a:ext>
            </a:extLst>
          </p:cNvPr>
          <p:cNvSpPr txBox="1">
            <a:spLocks noChangeArrowheads="1"/>
          </p:cNvSpPr>
          <p:nvPr/>
        </p:nvSpPr>
        <p:spPr bwMode="auto">
          <a:xfrm>
            <a:off x="4622800" y="2466975"/>
            <a:ext cx="2405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600">
                <a:solidFill>
                  <a:srgbClr val="009900"/>
                </a:solidFill>
                <a:latin typeface="Arial Rounded MT Bold" panose="020F0704030504030204" pitchFamily="34" charset="0"/>
              </a:rPr>
              <a:t>ASCI character, 1 byte</a:t>
            </a:r>
          </a:p>
        </p:txBody>
      </p:sp>
      <p:sp>
        <p:nvSpPr>
          <p:cNvPr id="8" name="Tekstvak 7">
            <a:extLst>
              <a:ext uri="{FF2B5EF4-FFF2-40B4-BE49-F238E27FC236}">
                <a16:creationId xmlns:a16="http://schemas.microsoft.com/office/drawing/2014/main" id="{B83183F1-8AAB-A35C-505A-4EC93C38339C}"/>
              </a:ext>
            </a:extLst>
          </p:cNvPr>
          <p:cNvSpPr txBox="1">
            <a:spLocks noChangeArrowheads="1"/>
          </p:cNvSpPr>
          <p:nvPr/>
        </p:nvSpPr>
        <p:spPr bwMode="auto">
          <a:xfrm>
            <a:off x="4597400" y="1563688"/>
            <a:ext cx="3732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600">
                <a:solidFill>
                  <a:schemeClr val="accent2"/>
                </a:solidFill>
                <a:latin typeface="Arial Rounded MT Bold" panose="020F0704030504030204" pitchFamily="34" charset="0"/>
              </a:rPr>
              <a:t>  wide UNICODE character, &gt; 1 byte </a:t>
            </a:r>
          </a:p>
        </p:txBody>
      </p:sp>
      <p:sp>
        <p:nvSpPr>
          <p:cNvPr id="9" name="Tekstvak 8">
            <a:extLst>
              <a:ext uri="{FF2B5EF4-FFF2-40B4-BE49-F238E27FC236}">
                <a16:creationId xmlns:a16="http://schemas.microsoft.com/office/drawing/2014/main" id="{0810F6E0-FAAA-3EE2-FC3E-68D1BC1CA9E8}"/>
              </a:ext>
            </a:extLst>
          </p:cNvPr>
          <p:cNvSpPr txBox="1">
            <a:spLocks noChangeArrowheads="1"/>
          </p:cNvSpPr>
          <p:nvPr/>
        </p:nvSpPr>
        <p:spPr bwMode="auto">
          <a:xfrm>
            <a:off x="4597400" y="1868488"/>
            <a:ext cx="4260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600">
                <a:solidFill>
                  <a:schemeClr val="accent2"/>
                </a:solidFill>
                <a:latin typeface="Arial Rounded MT Bold" panose="020F0704030504030204" pitchFamily="34" charset="0"/>
              </a:rPr>
              <a:t>  print-function for wide character strings</a:t>
            </a:r>
          </a:p>
        </p:txBody>
      </p:sp>
      <p:sp>
        <p:nvSpPr>
          <p:cNvPr id="10" name="Tekstvak 9">
            <a:extLst>
              <a:ext uri="{FF2B5EF4-FFF2-40B4-BE49-F238E27FC236}">
                <a16:creationId xmlns:a16="http://schemas.microsoft.com/office/drawing/2014/main" id="{D2EC175C-2CF4-A98D-6179-A61BE1D0F884}"/>
              </a:ext>
            </a:extLst>
          </p:cNvPr>
          <p:cNvSpPr txBox="1">
            <a:spLocks noChangeArrowheads="1"/>
          </p:cNvSpPr>
          <p:nvPr/>
        </p:nvSpPr>
        <p:spPr bwMode="auto">
          <a:xfrm>
            <a:off x="4562475" y="2738438"/>
            <a:ext cx="4287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600">
                <a:solidFill>
                  <a:srgbClr val="009900"/>
                </a:solidFill>
                <a:latin typeface="Arial Rounded MT Bold" panose="020F0704030504030204" pitchFamily="34" charset="0"/>
              </a:rPr>
              <a:t>  print-function for ASCI character strings</a:t>
            </a:r>
          </a:p>
        </p:txBody>
      </p:sp>
      <p:sp>
        <p:nvSpPr>
          <p:cNvPr id="11" name="Text Box 4" descr=" 29700">
            <a:extLst>
              <a:ext uri="{FF2B5EF4-FFF2-40B4-BE49-F238E27FC236}">
                <a16:creationId xmlns:a16="http://schemas.microsoft.com/office/drawing/2014/main" id="{421E9CE4-B93F-9CA2-E4DC-9B8412EAA1FC}"/>
              </a:ext>
            </a:extLst>
          </p:cNvPr>
          <p:cNvSpPr txBox="1">
            <a:spLocks noChangeArrowheads="1"/>
          </p:cNvSpPr>
          <p:nvPr/>
        </p:nvSpPr>
        <p:spPr bwMode="auto">
          <a:xfrm>
            <a:off x="4787900" y="4319588"/>
            <a:ext cx="42418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spcBef>
                <a:spcPts val="1250"/>
              </a:spcBef>
              <a:buClr>
                <a:srgbClr val="000000"/>
              </a:buClr>
              <a:buSzPct val="100000"/>
              <a:buFont typeface="Times New Roman" panose="02020603050405020304" pitchFamily="18" charset="0"/>
              <a:buNone/>
            </a:pPr>
            <a:r>
              <a:rPr lang="en-GB" altLang="en-US" sz="1800" b="1">
                <a:solidFill>
                  <a:srgbClr val="FF0000"/>
                </a:solidFill>
                <a:latin typeface="Courier New" panose="02070309020205020404" pitchFamily="49" charset="0"/>
                <a:cs typeface="Courier New" panose="02070309020205020404" pitchFamily="49" charset="0"/>
              </a:rPr>
              <a:t>sizeof(buf)</a:t>
            </a:r>
            <a:r>
              <a:rPr lang="en-GB" altLang="en-US" sz="1800">
                <a:solidFill>
                  <a:srgbClr val="FF0000"/>
                </a:solidFill>
                <a:latin typeface="Arial Rounded MT Bold" panose="020F0704030504030204" pitchFamily="34" charset="0"/>
                <a:cs typeface="Courier New" panose="02070309020205020404" pitchFamily="49" charset="0"/>
              </a:rPr>
              <a:t> is the size in </a:t>
            </a:r>
            <a:r>
              <a:rPr lang="en-GB" altLang="en-US" sz="1800" i="1">
                <a:solidFill>
                  <a:srgbClr val="FF0000"/>
                </a:solidFill>
                <a:latin typeface="Arial Rounded MT Bold" panose="020F0704030504030204" pitchFamily="34" charset="0"/>
                <a:cs typeface="Courier New" panose="02070309020205020404" pitchFamily="49" charset="0"/>
              </a:rPr>
              <a:t>bytes</a:t>
            </a:r>
            <a:r>
              <a:rPr lang="en-GB" altLang="en-US" sz="1800">
                <a:solidFill>
                  <a:srgbClr val="FF0000"/>
                </a:solidFill>
                <a:latin typeface="Arial Rounded MT Bold" panose="020F0704030504030204" pitchFamily="34" charset="0"/>
                <a:cs typeface="Courier New" panose="02070309020205020404" pitchFamily="49" charset="0"/>
              </a:rPr>
              <a:t>,                   but this parameter should be the number of </a:t>
            </a:r>
            <a:r>
              <a:rPr lang="en-GB" altLang="en-US" sz="1800" i="1">
                <a:solidFill>
                  <a:srgbClr val="FF0000"/>
                </a:solidFill>
                <a:latin typeface="Arial Rounded MT Bold" panose="020F0704030504030204" pitchFamily="34" charset="0"/>
                <a:cs typeface="Courier New" panose="02070309020205020404" pitchFamily="49" charset="0"/>
              </a:rPr>
              <a:t>characters</a:t>
            </a:r>
            <a:r>
              <a:rPr lang="en-GB" altLang="en-US" sz="1800">
                <a:solidFill>
                  <a:srgbClr val="FF0000"/>
                </a:solidFill>
                <a:latin typeface="Arial Rounded MT Bold" panose="020F0704030504030204" pitchFamily="34" charset="0"/>
                <a:cs typeface="Courier New" panose="02070309020205020404" pitchFamily="49" charset="0"/>
              </a:rPr>
              <a:t>   </a:t>
            </a:r>
            <a:endParaRPr lang="en-GB" altLang="en-US" sz="1800">
              <a:solidFill>
                <a:srgbClr val="FF0000"/>
              </a:solidFill>
              <a:latin typeface="Arial Rounded MT Bold" panose="020F0704030504030204" pitchFamily="34" charset="0"/>
              <a:cs typeface="Arial" panose="020B0604020202020204" pitchFamily="34" charset="0"/>
            </a:endParaRPr>
          </a:p>
        </p:txBody>
      </p:sp>
      <p:sp>
        <p:nvSpPr>
          <p:cNvPr id="12" name="Freeform 4" descr=" 33796">
            <a:extLst>
              <a:ext uri="{FF2B5EF4-FFF2-40B4-BE49-F238E27FC236}">
                <a16:creationId xmlns:a16="http://schemas.microsoft.com/office/drawing/2014/main" id="{0946421E-8A71-2956-4A02-53B4D24F7705}"/>
              </a:ext>
            </a:extLst>
          </p:cNvPr>
          <p:cNvSpPr>
            <a:spLocks/>
          </p:cNvSpPr>
          <p:nvPr/>
        </p:nvSpPr>
        <p:spPr bwMode="auto">
          <a:xfrm flipH="1" flipV="1">
            <a:off x="3203575" y="4195763"/>
            <a:ext cx="1512888" cy="304800"/>
          </a:xfrm>
          <a:custGeom>
            <a:avLst/>
            <a:gdLst>
              <a:gd name="T0" fmla="*/ 0 w 2364"/>
              <a:gd name="T1" fmla="*/ 0 h 3652"/>
              <a:gd name="T2" fmla="*/ 2147483646 w 2364"/>
              <a:gd name="T3" fmla="*/ 2147483646 h 3652"/>
              <a:gd name="T4" fmla="*/ 0 60000 65536"/>
              <a:gd name="T5" fmla="*/ 0 60000 65536"/>
              <a:gd name="T6" fmla="*/ 0 w 2364"/>
              <a:gd name="T7" fmla="*/ 0 h 3652"/>
              <a:gd name="T8" fmla="*/ 2364 w 2364"/>
              <a:gd name="T9" fmla="*/ 3652 h 3652"/>
            </a:gdLst>
            <a:ahLst/>
            <a:cxnLst>
              <a:cxn ang="T4">
                <a:pos x="T0" y="T1"/>
              </a:cxn>
              <a:cxn ang="T5">
                <a:pos x="T2" y="T3"/>
              </a:cxn>
            </a:cxnLst>
            <a:rect l="T6" t="T7" r="T8" b="T9"/>
            <a:pathLst>
              <a:path w="2364" h="3652">
                <a:moveTo>
                  <a:pt x="0" y="0"/>
                </a:moveTo>
                <a:lnTo>
                  <a:pt x="2363" y="3651"/>
                </a:lnTo>
              </a:path>
            </a:pathLst>
          </a:custGeom>
          <a:noFill/>
          <a:ln w="57240">
            <a:solidFill>
              <a:srgbClr val="FF0000"/>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411" name="Slide Number Placeholder 2">
            <a:extLst>
              <a:ext uri="{FF2B5EF4-FFF2-40B4-BE49-F238E27FC236}">
                <a16:creationId xmlns:a16="http://schemas.microsoft.com/office/drawing/2014/main" id="{8774F1F9-7B3E-6620-A014-5885AC97513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BA80802-AE7D-47E0-B3E9-82DDF14A77E9}" type="slidenum">
              <a:rPr lang="en-GB" altLang="nl-NL" smtClean="0"/>
              <a:pPr/>
              <a:t>59</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233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descr=" 6146">
            <a:extLst>
              <a:ext uri="{FF2B5EF4-FFF2-40B4-BE49-F238E27FC236}">
                <a16:creationId xmlns:a16="http://schemas.microsoft.com/office/drawing/2014/main" id="{C0CCDD29-97F3-7183-CCDD-9B42F1A4B7A2}"/>
              </a:ext>
            </a:extLst>
          </p:cNvPr>
          <p:cNvSpPr>
            <a:spLocks noGrp="1" noChangeArrowheads="1"/>
          </p:cNvSpPr>
          <p:nvPr>
            <p:ph type="title"/>
          </p:nvPr>
        </p:nvSpPr>
        <p:spPr>
          <a:xfrm>
            <a:off x="698500" y="333375"/>
            <a:ext cx="7766050" cy="935038"/>
          </a:xfrm>
        </p:spPr>
        <p:txBody>
          <a:bodyPr/>
          <a:lstStyle/>
          <a:p>
            <a:r>
              <a:rPr lang="en-GB" altLang="en-US" sz="2400"/>
              <a:t>Finding &amp; fixing memory corruption – next weeks</a:t>
            </a:r>
          </a:p>
        </p:txBody>
      </p:sp>
      <p:pic>
        <p:nvPicPr>
          <p:cNvPr id="12291" name="Afbeelding 4" descr=" 6148">
            <a:extLst>
              <a:ext uri="{FF2B5EF4-FFF2-40B4-BE49-F238E27FC236}">
                <a16:creationId xmlns:a16="http://schemas.microsoft.com/office/drawing/2014/main" id="{D40063F0-9D48-52AA-059C-5FA8A1A4BBAC}"/>
              </a:ext>
            </a:extLst>
          </p:cNvPr>
          <p:cNvPicPr>
            <a:picLocks noChangeAspect="1"/>
          </p:cNvPicPr>
          <p:nvPr/>
        </p:nvPicPr>
        <p:blipFill>
          <a:blip r:embed="rId3">
            <a:extLst>
              <a:ext uri="{28A0092B-C50C-407E-A947-70E740481C1C}">
                <a14:useLocalDpi xmlns:a14="http://schemas.microsoft.com/office/drawing/2010/main" val="0"/>
              </a:ext>
            </a:extLst>
          </a:blip>
          <a:srcRect l="18500" t="24800" r="18500" b="27600"/>
          <a:stretch>
            <a:fillRect/>
          </a:stretch>
        </p:blipFill>
        <p:spPr bwMode="auto">
          <a:xfrm>
            <a:off x="285750" y="1866900"/>
            <a:ext cx="8383588" cy="3562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2" name="Bijschrift met afgeronde rechthoek 5" descr=" 8">
            <a:extLst>
              <a:ext uri="{FF2B5EF4-FFF2-40B4-BE49-F238E27FC236}">
                <a16:creationId xmlns:a16="http://schemas.microsoft.com/office/drawing/2014/main" id="{40739AFE-850F-0FE3-9182-EB05F55C7815}"/>
              </a:ext>
            </a:extLst>
          </p:cNvPr>
          <p:cNvSpPr>
            <a:spLocks noChangeArrowheads="1"/>
          </p:cNvSpPr>
          <p:nvPr/>
        </p:nvSpPr>
        <p:spPr bwMode="auto">
          <a:xfrm>
            <a:off x="614363" y="5314950"/>
            <a:ext cx="2370137" cy="933450"/>
          </a:xfrm>
          <a:prstGeom prst="wedgeRoundRectCallout">
            <a:avLst>
              <a:gd name="adj1" fmla="val 100931"/>
              <a:gd name="adj2" fmla="val -109657"/>
              <a:gd name="adj3" fmla="val 16667"/>
            </a:avLst>
          </a:prstGeom>
          <a:solidFill>
            <a:srgbClr val="FFFFFF">
              <a:alpha val="39999"/>
            </a:srgbClr>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week 3: exercise</a:t>
            </a:r>
          </a:p>
          <a:p>
            <a:pPr algn="ctr" eaLnBrk="1" hangingPunct="1">
              <a:lnSpc>
                <a:spcPct val="86000"/>
              </a:lnSpc>
              <a:buClr>
                <a:srgbClr val="000000"/>
              </a:buClr>
              <a:buSzPct val="100000"/>
              <a:buFont typeface="Times New Roman" panose="02020603050405020304" pitchFamily="18" charset="0"/>
              <a:buNone/>
            </a:pPr>
            <a:r>
              <a:rPr lang="en-GB" altLang="en-US" sz="2000">
                <a:solidFill>
                  <a:schemeClr val="accent2"/>
                </a:solidFill>
                <a:latin typeface="Arial Rounded MT Bold" panose="020F0704030504030204" pitchFamily="34" charset="0"/>
              </a:rPr>
              <a:t>Static analysis </a:t>
            </a:r>
          </a:p>
          <a:p>
            <a:pPr algn="ctr" eaLnBrk="1" hangingPunct="1">
              <a:lnSpc>
                <a:spcPct val="86000"/>
              </a:lnSpc>
              <a:buClr>
                <a:srgbClr val="000000"/>
              </a:buClr>
              <a:buSzPct val="100000"/>
              <a:buFont typeface="Times New Roman" panose="02020603050405020304" pitchFamily="18" charset="0"/>
              <a:buNone/>
            </a:pPr>
            <a:r>
              <a:rPr lang="en-GB" altLang="en-US" sz="2000">
                <a:solidFill>
                  <a:schemeClr val="tx1"/>
                </a:solidFill>
                <a:latin typeface="Arial Rounded MT Bold" panose="020F0704030504030204" pitchFamily="34" charset="0"/>
              </a:rPr>
              <a:t>with</a:t>
            </a:r>
            <a:r>
              <a:rPr lang="en-GB" altLang="en-US" sz="2000">
                <a:solidFill>
                  <a:srgbClr val="008000"/>
                </a:solidFill>
                <a:latin typeface="Arial Rounded MT Bold" panose="020F0704030504030204" pitchFamily="34" charset="0"/>
              </a:rPr>
              <a:t> PREfast</a:t>
            </a:r>
          </a:p>
        </p:txBody>
      </p:sp>
      <p:sp>
        <p:nvSpPr>
          <p:cNvPr id="12293" name="Bijschrift met afgeronde rechthoek 6" descr=" 9">
            <a:extLst>
              <a:ext uri="{FF2B5EF4-FFF2-40B4-BE49-F238E27FC236}">
                <a16:creationId xmlns:a16="http://schemas.microsoft.com/office/drawing/2014/main" id="{8ED43EC9-C810-551C-1FB3-68E932EAC8D6}"/>
              </a:ext>
            </a:extLst>
          </p:cNvPr>
          <p:cNvSpPr>
            <a:spLocks noChangeArrowheads="1"/>
          </p:cNvSpPr>
          <p:nvPr/>
        </p:nvSpPr>
        <p:spPr bwMode="auto">
          <a:xfrm>
            <a:off x="3738563" y="5343525"/>
            <a:ext cx="4149725" cy="933450"/>
          </a:xfrm>
          <a:prstGeom prst="wedgeRoundRectCallout">
            <a:avLst>
              <a:gd name="adj1" fmla="val 1509"/>
              <a:gd name="adj2" fmla="val -175426"/>
              <a:gd name="adj3" fmla="val 16667"/>
            </a:avLst>
          </a:prstGeom>
          <a:solidFill>
            <a:srgbClr val="FFFFFF">
              <a:alpha val="39999"/>
            </a:srgbClr>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tx1"/>
                </a:solidFill>
                <a:latin typeface="Arial Rounded MT Bold" panose="020F0704030504030204" pitchFamily="34" charset="0"/>
              </a:rPr>
              <a:t>week 4: group project</a:t>
            </a:r>
          </a:p>
          <a:p>
            <a:pPr algn="ctr" eaLnBrk="1" hangingPunct="1">
              <a:lnSpc>
                <a:spcPct val="86000"/>
              </a:lnSpc>
              <a:buClr>
                <a:srgbClr val="000000"/>
              </a:buClr>
              <a:buSzPct val="100000"/>
              <a:buFont typeface="Times New Roman" panose="02020603050405020304" pitchFamily="18" charset="0"/>
              <a:buNone/>
            </a:pPr>
            <a:r>
              <a:rPr lang="en-GB" altLang="en-US" sz="2000">
                <a:solidFill>
                  <a:schemeClr val="accent2"/>
                </a:solidFill>
                <a:latin typeface="Arial Rounded MT Bold" panose="020F0704030504030204" pitchFamily="34" charset="0"/>
              </a:rPr>
              <a:t>fuzzing</a:t>
            </a:r>
            <a:r>
              <a:rPr lang="en-GB" altLang="en-US" sz="2000">
                <a:solidFill>
                  <a:schemeClr val="tx1"/>
                </a:solidFill>
                <a:latin typeface="Arial Rounded MT Bold" panose="020F0704030504030204" pitchFamily="34" charset="0"/>
              </a:rPr>
              <a:t>  </a:t>
            </a:r>
            <a:r>
              <a:rPr lang="en-GB" altLang="en-US" sz="2000">
                <a:solidFill>
                  <a:srgbClr val="008000"/>
                </a:solidFill>
                <a:latin typeface="Arial Rounded MT Bold" panose="020F0704030504030204" pitchFamily="34" charset="0"/>
              </a:rPr>
              <a:t>afl</a:t>
            </a:r>
            <a:endParaRPr lang="en-GB" altLang="en-US" sz="2000">
              <a:solidFill>
                <a:schemeClr val="tx1"/>
              </a:solidFill>
              <a:latin typeface="Arial Rounded MT Bold" panose="020F0704030504030204" pitchFamily="34" charset="0"/>
            </a:endParaRPr>
          </a:p>
          <a:p>
            <a:pPr algn="ctr" eaLnBrk="1" hangingPunct="1">
              <a:lnSpc>
                <a:spcPct val="86000"/>
              </a:lnSpc>
              <a:buClr>
                <a:srgbClr val="000000"/>
              </a:buClr>
              <a:buSzPct val="100000"/>
              <a:buFont typeface="Times New Roman" panose="02020603050405020304" pitchFamily="18" charset="0"/>
              <a:buNone/>
            </a:pPr>
            <a:r>
              <a:rPr lang="en-GB" altLang="en-US" sz="2000">
                <a:solidFill>
                  <a:schemeClr val="accent2"/>
                </a:solidFill>
                <a:latin typeface="Arial Rounded MT Bold" panose="020F0704030504030204" pitchFamily="34" charset="0"/>
              </a:rPr>
              <a:t>memory sanitizers  </a:t>
            </a:r>
            <a:r>
              <a:rPr lang="en-GB" altLang="en-US" sz="2000">
                <a:solidFill>
                  <a:srgbClr val="008000"/>
                </a:solidFill>
                <a:latin typeface="Arial Rounded MT Bold" panose="020F0704030504030204" pitchFamily="34" charset="0"/>
              </a:rPr>
              <a:t>ASan, MSan</a:t>
            </a:r>
          </a:p>
        </p:txBody>
      </p:sp>
      <p:sp>
        <p:nvSpPr>
          <p:cNvPr id="12294" name="Slide Number Placeholder 2">
            <a:extLst>
              <a:ext uri="{FF2B5EF4-FFF2-40B4-BE49-F238E27FC236}">
                <a16:creationId xmlns:a16="http://schemas.microsoft.com/office/drawing/2014/main" id="{15EF01CB-6D5E-BF80-2FBE-79F0ACD21FA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17444CA-6918-4685-9F67-4167687B73B4}" type="slidenum">
              <a:rPr lang="en-GB" altLang="nl-NL" smtClean="0"/>
              <a:pPr/>
              <a:t>6</a:t>
            </a:fld>
            <a:endParaRPr lang="en-GB" altLang="nl-NL"/>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24284D2-7734-ACAE-879D-B8461B795965}"/>
                  </a:ext>
                </a:extLst>
              </p14:cNvPr>
              <p14:cNvContentPartPr/>
              <p14:nvPr/>
            </p14:nvContentPartPr>
            <p14:xfrm>
              <a:off x="4143772" y="4280722"/>
              <a:ext cx="666720" cy="509040"/>
            </p14:xfrm>
          </p:contentPart>
        </mc:Choice>
        <mc:Fallback xmlns="">
          <p:pic>
            <p:nvPicPr>
              <p:cNvPr id="13" name="Ink 12">
                <a:extLst>
                  <a:ext uri="{FF2B5EF4-FFF2-40B4-BE49-F238E27FC236}">
                    <a16:creationId xmlns:a16="http://schemas.microsoft.com/office/drawing/2014/main" id="{D24284D2-7734-ACAE-879D-B8461B795965}"/>
                  </a:ext>
                </a:extLst>
              </p:cNvPr>
              <p:cNvPicPr/>
              <p:nvPr/>
            </p:nvPicPr>
            <p:blipFill>
              <a:blip r:embed="rId5"/>
              <a:stretch>
                <a:fillRect/>
              </a:stretch>
            </p:blipFill>
            <p:spPr>
              <a:xfrm>
                <a:off x="4124692" y="4261655"/>
                <a:ext cx="704520" cy="5468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E8699A83-7204-DA60-F5D3-E130503C9A26}"/>
                  </a:ext>
                </a:extLst>
              </p14:cNvPr>
              <p14:cNvContentPartPr/>
              <p14:nvPr/>
            </p14:nvContentPartPr>
            <p14:xfrm>
              <a:off x="5220072" y="3575867"/>
              <a:ext cx="863640" cy="613440"/>
            </p14:xfrm>
          </p:contentPart>
        </mc:Choice>
        <mc:Fallback xmlns="">
          <p:pic>
            <p:nvPicPr>
              <p:cNvPr id="16" name="Ink 15">
                <a:extLst>
                  <a:ext uri="{FF2B5EF4-FFF2-40B4-BE49-F238E27FC236}">
                    <a16:creationId xmlns:a16="http://schemas.microsoft.com/office/drawing/2014/main" id="{E8699A83-7204-DA60-F5D3-E130503C9A26}"/>
                  </a:ext>
                </a:extLst>
              </p:cNvPr>
              <p:cNvPicPr/>
              <p:nvPr/>
            </p:nvPicPr>
            <p:blipFill>
              <a:blip r:embed="rId7"/>
              <a:stretch>
                <a:fillRect/>
              </a:stretch>
            </p:blipFill>
            <p:spPr>
              <a:xfrm>
                <a:off x="5200992" y="3556787"/>
                <a:ext cx="901440" cy="651240"/>
              </a:xfrm>
              <a:prstGeom prst="rect">
                <a:avLst/>
              </a:prstGeom>
            </p:spPr>
          </p:pic>
        </mc:Fallback>
      </mc:AlternateContent>
      <p:grpSp>
        <p:nvGrpSpPr>
          <p:cNvPr id="12297" name="Group 18">
            <a:extLst>
              <a:ext uri="{FF2B5EF4-FFF2-40B4-BE49-F238E27FC236}">
                <a16:creationId xmlns:a16="http://schemas.microsoft.com/office/drawing/2014/main" id="{63D61BD5-2C2C-3754-C1D6-281DC50F502E}"/>
              </a:ext>
            </a:extLst>
          </p:cNvPr>
          <p:cNvGrpSpPr>
            <a:grpSpLocks/>
          </p:cNvGrpSpPr>
          <p:nvPr/>
        </p:nvGrpSpPr>
        <p:grpSpPr bwMode="auto">
          <a:xfrm>
            <a:off x="5700713" y="3648075"/>
            <a:ext cx="11112" cy="3175"/>
            <a:chOff x="5700412" y="3648478"/>
            <a:chExt cx="11520" cy="2520"/>
          </a:xfrm>
        </p:grpSpPr>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BA76FF2C-32A6-4EBA-EE7F-B1EE8BEF6DA2}"/>
                    </a:ext>
                  </a:extLst>
                </p14:cNvPr>
                <p14:cNvContentPartPr/>
                <p14:nvPr/>
              </p14:nvContentPartPr>
              <p14:xfrm>
                <a:off x="5711572" y="3648478"/>
                <a:ext cx="360" cy="360"/>
              </p14:xfrm>
            </p:contentPart>
          </mc:Choice>
          <mc:Fallback xmlns="">
            <p:pic>
              <p:nvPicPr>
                <p:cNvPr id="17" name="Ink 16">
                  <a:extLst>
                    <a:ext uri="{FF2B5EF4-FFF2-40B4-BE49-F238E27FC236}">
                      <a16:creationId xmlns:a16="http://schemas.microsoft.com/office/drawing/2014/main" id="{BA76FF2C-32A6-4EBA-EE7F-B1EE8BEF6DA2}"/>
                    </a:ext>
                  </a:extLst>
                </p:cNvPr>
                <p:cNvPicPr/>
                <p:nvPr/>
              </p:nvPicPr>
              <p:blipFill>
                <a:blip r:embed="rId9"/>
                <a:stretch>
                  <a:fillRect/>
                </a:stretch>
              </p:blipFill>
              <p:spPr>
                <a:xfrm>
                  <a:off x="5702572" y="36394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FE064F99-3CBC-8C7E-8E31-099DEB869703}"/>
                    </a:ext>
                  </a:extLst>
                </p14:cNvPr>
                <p14:cNvContentPartPr/>
                <p14:nvPr/>
              </p14:nvContentPartPr>
              <p14:xfrm>
                <a:off x="5700412" y="3650638"/>
                <a:ext cx="360" cy="360"/>
              </p14:xfrm>
            </p:contentPart>
          </mc:Choice>
          <mc:Fallback xmlns="">
            <p:pic>
              <p:nvPicPr>
                <p:cNvPr id="18" name="Ink 17">
                  <a:extLst>
                    <a:ext uri="{FF2B5EF4-FFF2-40B4-BE49-F238E27FC236}">
                      <a16:creationId xmlns:a16="http://schemas.microsoft.com/office/drawing/2014/main" id="{FE064F99-3CBC-8C7E-8E31-099DEB869703}"/>
                    </a:ext>
                  </a:extLst>
                </p:cNvPr>
                <p:cNvPicPr/>
                <p:nvPr/>
              </p:nvPicPr>
              <p:blipFill>
                <a:blip r:embed="rId9"/>
                <a:stretch>
                  <a:fillRect/>
                </a:stretch>
              </p:blipFill>
              <p:spPr>
                <a:xfrm>
                  <a:off x="5691412" y="3641638"/>
                  <a:ext cx="18000" cy="18000"/>
                </a:xfrm>
                <a:prstGeom prst="rect">
                  <a:avLst/>
                </a:prstGeom>
              </p:spPr>
            </p:pic>
          </mc:Fallback>
        </mc:AlternateContent>
      </p:gr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descr=" 89090">
            <a:extLst>
              <a:ext uri="{FF2B5EF4-FFF2-40B4-BE49-F238E27FC236}">
                <a16:creationId xmlns:a16="http://schemas.microsoft.com/office/drawing/2014/main" id="{AB020856-FD13-60FB-40C5-EA42872291EB}"/>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97283" name="Rectangle 2" descr=" 2">
            <a:extLst>
              <a:ext uri="{FF2B5EF4-FFF2-40B4-BE49-F238E27FC236}">
                <a16:creationId xmlns:a16="http://schemas.microsoft.com/office/drawing/2014/main" id="{B377EF75-D490-1FE0-7EDF-2E747A83C690}"/>
              </a:ext>
            </a:extLst>
          </p:cNvPr>
          <p:cNvSpPr>
            <a:spLocks noGrp="1" noChangeArrowheads="1"/>
          </p:cNvSpPr>
          <p:nvPr>
            <p:ph idx="1"/>
          </p:nvPr>
        </p:nvSpPr>
        <p:spPr/>
        <p:txBody>
          <a:bodyPr/>
          <a:lstStyle/>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#include &lt;stdio.h&gt;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int main(int argc, char* argv[])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if (argc &gt; 1)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a:t>
            </a:r>
            <a:r>
              <a:rPr lang="en-GB" altLang="nl-NL" sz="1800" b="1">
                <a:solidFill>
                  <a:srgbClr val="FF0000"/>
                </a:solidFill>
                <a:latin typeface="Courier New" panose="02070309020205020404" pitchFamily="49" charset="0"/>
              </a:rPr>
              <a:t>printf</a:t>
            </a:r>
            <a:r>
              <a:rPr lang="en-GB" altLang="nl-NL" sz="1800" b="1">
                <a:latin typeface="Courier New" panose="02070309020205020404" pitchFamily="49" charset="0"/>
              </a:rPr>
              <a:t>(argv[1]);</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   return 0;</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a:latin typeface="Courier New" panose="02070309020205020404" pitchFamily="49" charset="0"/>
              </a:rPr>
              <a: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a:latin typeface="Courier New" panose="02070309020205020404" pitchFamily="49" charset="0"/>
            </a:endParaRPr>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a:t>     </a:t>
            </a:r>
            <a:endParaRPr lang="en-GB" altLang="nl-NL"/>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a:latin typeface="Courier New" panose="02070309020205020404" pitchFamily="49" charset="0"/>
            </a:endParaRPr>
          </a:p>
        </p:txBody>
      </p:sp>
      <p:sp>
        <p:nvSpPr>
          <p:cNvPr id="104452" name="Slide Number Placeholder 1">
            <a:extLst>
              <a:ext uri="{FF2B5EF4-FFF2-40B4-BE49-F238E27FC236}">
                <a16:creationId xmlns:a16="http://schemas.microsoft.com/office/drawing/2014/main" id="{2B5949E4-E5AC-ABA0-0F06-56A5068AC73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82DBCF5F-584F-40B0-AF4A-B14A4E0DB43E}" type="slidenum">
              <a:rPr lang="en-GB" altLang="nl-NL" smtClean="0"/>
              <a:pPr/>
              <a:t>60</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descr=" 89090">
            <a:extLst>
              <a:ext uri="{FF2B5EF4-FFF2-40B4-BE49-F238E27FC236}">
                <a16:creationId xmlns:a16="http://schemas.microsoft.com/office/drawing/2014/main" id="{5D067AA9-C324-8913-7252-D73494E717EB}"/>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Spot the defect!  </a:t>
            </a:r>
          </a:p>
        </p:txBody>
      </p:sp>
      <p:sp>
        <p:nvSpPr>
          <p:cNvPr id="97283" name="Rectangle 2" descr=" 2">
            <a:extLst>
              <a:ext uri="{FF2B5EF4-FFF2-40B4-BE49-F238E27FC236}">
                <a16:creationId xmlns:a16="http://schemas.microsoft.com/office/drawing/2014/main" id="{B2A39C4B-A03F-39B1-83C0-509AE50A8970}"/>
              </a:ext>
            </a:extLst>
          </p:cNvPr>
          <p:cNvSpPr>
            <a:spLocks noGrp="1" noChangeArrowheads="1"/>
          </p:cNvSpPr>
          <p:nvPr>
            <p:ph idx="1"/>
          </p:nvPr>
        </p:nvSpPr>
        <p:spPr/>
        <p:txBody>
          <a:bodyPr/>
          <a:lstStyle/>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#include &lt;</a:t>
            </a:r>
            <a:r>
              <a:rPr lang="en-GB" altLang="nl-NL" sz="1800" b="1" dirty="0" err="1">
                <a:latin typeface="Courier New" panose="02070309020205020404" pitchFamily="49" charset="0"/>
              </a:rPr>
              <a:t>stdio.h</a:t>
            </a:r>
            <a:r>
              <a:rPr lang="en-GB" altLang="nl-NL" sz="1800" b="1" dirty="0">
                <a:latin typeface="Courier New" panose="02070309020205020404" pitchFamily="49" charset="0"/>
              </a:rPr>
              <a:t>&gt;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dirty="0">
              <a:latin typeface="Courier New" panose="02070309020205020404" pitchFamily="49" charset="0"/>
            </a:endParaRP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int main(int </a:t>
            </a:r>
            <a:r>
              <a:rPr lang="en-GB" altLang="nl-NL" sz="1800" b="1" dirty="0" err="1">
                <a:latin typeface="Courier New" panose="02070309020205020404" pitchFamily="49" charset="0"/>
              </a:rPr>
              <a:t>argc</a:t>
            </a:r>
            <a:r>
              <a:rPr lang="en-GB" altLang="nl-NL" sz="1800" b="1" dirty="0">
                <a:latin typeface="Courier New" panose="02070309020205020404" pitchFamily="49" charset="0"/>
              </a:rPr>
              <a:t>, char* </a:t>
            </a:r>
            <a:r>
              <a:rPr lang="en-GB" altLang="nl-NL" sz="1800" b="1" dirty="0" err="1">
                <a:latin typeface="Courier New" panose="02070309020205020404" pitchFamily="49" charset="0"/>
              </a:rPr>
              <a:t>argv</a:t>
            </a:r>
            <a:r>
              <a:rPr lang="en-GB" altLang="nl-NL" sz="1800" b="1" dirty="0">
                <a:latin typeface="Courier New" panose="02070309020205020404" pitchFamily="49" charset="0"/>
              </a:rPr>
              <a:t>[])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  if (</a:t>
            </a:r>
            <a:r>
              <a:rPr lang="en-GB" altLang="nl-NL" sz="1800" b="1" dirty="0" err="1">
                <a:latin typeface="Courier New" panose="02070309020205020404" pitchFamily="49" charset="0"/>
              </a:rPr>
              <a:t>argc</a:t>
            </a:r>
            <a:r>
              <a:rPr lang="en-GB" altLang="nl-NL" sz="1800" b="1" dirty="0">
                <a:latin typeface="Courier New" panose="02070309020205020404" pitchFamily="49" charset="0"/>
              </a:rPr>
              <a:t> &gt; 1) </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     </a:t>
            </a:r>
            <a:r>
              <a:rPr lang="en-GB" altLang="nl-NL" sz="1800" b="1" dirty="0" err="1">
                <a:solidFill>
                  <a:srgbClr val="FF0000"/>
                </a:solidFill>
                <a:latin typeface="Courier New" panose="02070309020205020404" pitchFamily="49" charset="0"/>
              </a:rPr>
              <a:t>printf</a:t>
            </a:r>
            <a:r>
              <a:rPr lang="en-GB" altLang="nl-NL" sz="1800" b="1" dirty="0">
                <a:latin typeface="Courier New" panose="02070309020205020404" pitchFamily="49" charset="0"/>
              </a:rPr>
              <a:t>(</a:t>
            </a:r>
            <a:r>
              <a:rPr lang="en-GB" altLang="nl-NL" sz="1800" b="1" dirty="0" err="1">
                <a:latin typeface="Courier New" panose="02070309020205020404" pitchFamily="49" charset="0"/>
              </a:rPr>
              <a:t>argv</a:t>
            </a:r>
            <a:r>
              <a:rPr lang="en-GB" altLang="nl-NL" sz="1800" b="1" dirty="0">
                <a:latin typeface="Courier New" panose="02070309020205020404" pitchFamily="49" charset="0"/>
              </a:rPr>
              <a:t>[1]);</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   return 0;</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b="1" dirty="0">
                <a:latin typeface="Courier New" panose="02070309020205020404" pitchFamily="49" charset="0"/>
              </a:rPr>
              <a:t>}</a:t>
            </a:r>
          </a:p>
          <a:p>
            <a:pPr eaLnBrk="1" hangingPunct="1">
              <a:lnSpc>
                <a:spcPct val="90000"/>
              </a:lnSpc>
              <a:spcBef>
                <a:spcPts val="45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dirty="0">
              <a:latin typeface="Courier New" panose="02070309020205020404" pitchFamily="49" charset="0"/>
            </a:endParaRPr>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dirty="0"/>
              <a:t>     </a:t>
            </a:r>
            <a:r>
              <a:rPr lang="en-GB" altLang="nl-NL" dirty="0"/>
              <a:t>This program is vulnerable to </a:t>
            </a:r>
            <a:r>
              <a:rPr lang="en-GB" altLang="nl-NL" dirty="0">
                <a:solidFill>
                  <a:srgbClr val="008000"/>
                </a:solidFill>
              </a:rPr>
              <a:t>format string attacks</a:t>
            </a:r>
            <a:r>
              <a:rPr lang="en-GB" altLang="nl-NL" dirty="0"/>
              <a:t>, where calling the program with strings containing special characters can result in a buffer overflow attack.</a:t>
            </a:r>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pPr eaLnBrk="1" hangingPunct="1">
              <a:lnSpc>
                <a:spcPct val="90000"/>
              </a:lnSpc>
              <a:spcBef>
                <a:spcPts val="500"/>
              </a:spcBef>
              <a:buFont typeface="Times New Roman" panose="02020603050405020304"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latin typeface="Courier New" panose="02070309020205020404" pitchFamily="49" charset="0"/>
            </a:endParaRPr>
          </a:p>
        </p:txBody>
      </p:sp>
      <p:sp>
        <p:nvSpPr>
          <p:cNvPr id="106500" name="Slide Number Placeholder 1">
            <a:extLst>
              <a:ext uri="{FF2B5EF4-FFF2-40B4-BE49-F238E27FC236}">
                <a16:creationId xmlns:a16="http://schemas.microsoft.com/office/drawing/2014/main" id="{5EAC7D5C-B81D-BF28-80D7-A37EC739CDB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D7BCE40-F8C1-42BB-AF0B-A78DA253E4BE}" type="slidenum">
              <a:rPr lang="en-GB" altLang="nl-NL" smtClean="0"/>
              <a:pPr/>
              <a:t>61</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a:extLst>
              <a:ext uri="{FF2B5EF4-FFF2-40B4-BE49-F238E27FC236}">
                <a16:creationId xmlns:a16="http://schemas.microsoft.com/office/drawing/2014/main" id="{171AAE72-6BC0-0FB1-B041-A0B5A18F9E03}"/>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Format string attacks </a:t>
            </a:r>
          </a:p>
        </p:txBody>
      </p:sp>
      <p:sp>
        <p:nvSpPr>
          <p:cNvPr id="2" name="Rectangle 2">
            <a:extLst>
              <a:ext uri="{FF2B5EF4-FFF2-40B4-BE49-F238E27FC236}">
                <a16:creationId xmlns:a16="http://schemas.microsoft.com/office/drawing/2014/main" id="{E8E03165-4AA7-5135-2F38-2D0DF9420D22}"/>
              </a:ext>
            </a:extLst>
          </p:cNvPr>
          <p:cNvSpPr>
            <a:spLocks noGrp="1" noChangeArrowheads="1"/>
          </p:cNvSpPr>
          <p:nvPr>
            <p:ph idx="1"/>
          </p:nvPr>
        </p:nvSpPr>
        <p:spPr/>
        <p:txBody>
          <a:bodyPr/>
          <a:lstStyle/>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Type of memory corruption discovered in 2000</a:t>
            </a: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a:p>
            <a:pPr marL="336550" indent="-336550" eaLnBrk="1" hangingPunct="1">
              <a:lnSpc>
                <a:spcPct val="9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Strings can contain special characters,  </a:t>
            </a:r>
            <a:r>
              <a:rPr lang="en-GB" altLang="nl-NL" dirty="0" err="1"/>
              <a:t>eg</a:t>
            </a:r>
            <a:r>
              <a:rPr lang="en-GB" altLang="nl-NL" dirty="0"/>
              <a:t>  </a:t>
            </a:r>
            <a:r>
              <a:rPr lang="en-GB" altLang="nl-NL" b="1" dirty="0">
                <a:solidFill>
                  <a:schemeClr val="accent2"/>
                </a:solidFill>
                <a:latin typeface="Courier New" panose="02070309020205020404" pitchFamily="49" charset="0"/>
              </a:rPr>
              <a:t>%s</a:t>
            </a:r>
            <a:r>
              <a:rPr lang="en-GB" altLang="nl-NL" b="1" dirty="0">
                <a:solidFill>
                  <a:srgbClr val="009900"/>
                </a:solidFill>
                <a:latin typeface="Courier New" panose="02070309020205020404" pitchFamily="49" charset="0"/>
              </a:rPr>
              <a:t> </a:t>
            </a:r>
            <a:r>
              <a:rPr lang="en-GB" altLang="nl-NL" dirty="0"/>
              <a:t>in</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r>
              <a:rPr lang="en-GB" altLang="nl-NL" b="1" dirty="0" err="1">
                <a:latin typeface="Courier New" panose="02070309020205020404" pitchFamily="49" charset="0"/>
              </a:rPr>
              <a:t>printf</a:t>
            </a:r>
            <a:r>
              <a:rPr lang="en-GB" altLang="nl-NL" b="1" dirty="0">
                <a:latin typeface="Courier New" panose="02070309020205020404" pitchFamily="49" charset="0"/>
              </a:rPr>
              <a:t>("Cannot find file </a:t>
            </a:r>
            <a:r>
              <a:rPr lang="en-GB" altLang="nl-NL" b="1" dirty="0">
                <a:solidFill>
                  <a:schemeClr val="accent2"/>
                </a:solidFill>
                <a:latin typeface="Courier New" panose="02070309020205020404" pitchFamily="49" charset="0"/>
              </a:rPr>
              <a:t>%s</a:t>
            </a:r>
            <a:r>
              <a:rPr lang="en-GB" altLang="nl-NL" b="1" dirty="0">
                <a:latin typeface="Courier New" panose="02070309020205020404" pitchFamily="49" charset="0"/>
              </a:rPr>
              <a:t>", filename);</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r>
              <a:rPr lang="en-GB" altLang="nl-NL" dirty="0"/>
              <a:t>Such strings are called </a:t>
            </a:r>
            <a:r>
              <a:rPr lang="en-GB" altLang="nl-NL" dirty="0">
                <a:solidFill>
                  <a:schemeClr val="accent2"/>
                </a:solidFill>
              </a:rPr>
              <a:t>format strings</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solidFill>
                <a:schemeClr val="accent2"/>
              </a:solidFill>
            </a:endParaRP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What happens if we execute the code below?</a:t>
            </a:r>
          </a:p>
          <a:p>
            <a:pPr marL="336550" indent="-336550" eaLnBrk="1" hangingPunct="1">
              <a:lnSpc>
                <a:spcPct val="100000"/>
              </a:lnSpc>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latin typeface="Courier New" panose="02070309020205020404" pitchFamily="49" charset="0"/>
              </a:rPr>
              <a:t>     </a:t>
            </a:r>
            <a:r>
              <a:rPr lang="en-GB" altLang="nl-NL" b="1" dirty="0" err="1">
                <a:latin typeface="Courier New" panose="02070309020205020404" pitchFamily="49" charset="0"/>
              </a:rPr>
              <a:t>printf</a:t>
            </a:r>
            <a:r>
              <a:rPr lang="en-GB" altLang="nl-NL" b="1" dirty="0">
                <a:latin typeface="Courier New" panose="02070309020205020404" pitchFamily="49" charset="0"/>
              </a:rPr>
              <a:t>("Cannot find file </a:t>
            </a:r>
            <a:r>
              <a:rPr lang="en-GB" altLang="nl-NL" b="1" dirty="0">
                <a:solidFill>
                  <a:schemeClr val="accent2"/>
                </a:solidFill>
                <a:latin typeface="Courier New" panose="02070309020205020404" pitchFamily="49" charset="0"/>
              </a:rPr>
              <a:t>%s</a:t>
            </a:r>
            <a:r>
              <a:rPr lang="en-GB" altLang="nl-NL" b="1" dirty="0">
                <a:latin typeface="Courier New" panose="02070309020205020404" pitchFamily="49" charset="0"/>
              </a:rPr>
              <a:t>");</a:t>
            </a:r>
          </a:p>
          <a:p>
            <a:pPr marL="336550" indent="-336550" eaLnBrk="1" hangingPunct="1">
              <a:lnSpc>
                <a:spcPct val="100000"/>
              </a:lnSpc>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b="1" dirty="0">
                <a:latin typeface="Courier New" panose="02070309020205020404" pitchFamily="49" charset="0"/>
              </a:rPr>
              <a:t> </a:t>
            </a:r>
            <a:endParaRPr lang="en-GB" altLang="nl-NL" dirty="0"/>
          </a:p>
          <a:p>
            <a:pPr marL="336550" indent="-336550" eaLnBrk="1" hangingPunct="1">
              <a:lnSpc>
                <a:spcPct val="15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What can happen if we execute</a:t>
            </a:r>
          </a:p>
          <a:p>
            <a:pPr marL="336550" indent="-336550" eaLnBrk="1" hangingPunct="1">
              <a:lnSpc>
                <a:spcPct val="90000"/>
              </a:lnSpc>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latin typeface="Courier New" panose="02070309020205020404" pitchFamily="49" charset="0"/>
              </a:rPr>
              <a:t>     </a:t>
            </a:r>
            <a:r>
              <a:rPr lang="en-GB" altLang="nl-NL" b="1" dirty="0" err="1">
                <a:latin typeface="Courier New" panose="02070309020205020404" pitchFamily="49" charset="0"/>
              </a:rPr>
              <a:t>printf</a:t>
            </a:r>
            <a:r>
              <a:rPr lang="en-GB" altLang="nl-NL" b="1" dirty="0">
                <a:latin typeface="Courier New" panose="02070309020205020404" pitchFamily="49" charset="0"/>
              </a:rPr>
              <a:t>(string) </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where </a:t>
            </a:r>
            <a:r>
              <a:rPr lang="en-GB" altLang="nl-NL" b="1" dirty="0">
                <a:latin typeface="Courier New" panose="02070309020205020404" pitchFamily="49" charset="0"/>
              </a:rPr>
              <a:t>string</a:t>
            </a:r>
            <a:r>
              <a:rPr lang="en-GB" altLang="nl-NL" dirty="0"/>
              <a:t> is  user-supplied ? </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Esp. if it contains special characters, </a:t>
            </a:r>
            <a:r>
              <a:rPr lang="en-GB" altLang="nl-NL" dirty="0" err="1"/>
              <a:t>eg</a:t>
            </a:r>
            <a:r>
              <a:rPr lang="en-GB" altLang="nl-NL" dirty="0"/>
              <a:t> </a:t>
            </a:r>
            <a:r>
              <a:rPr lang="en-GB" altLang="nl-NL" dirty="0">
                <a:solidFill>
                  <a:srgbClr val="3333CC"/>
                </a:solidFill>
              </a:rPr>
              <a:t>%s, %x, %n, %</a:t>
            </a:r>
            <a:r>
              <a:rPr lang="en-GB" altLang="nl-NL" dirty="0" err="1">
                <a:solidFill>
                  <a:srgbClr val="3333CC"/>
                </a:solidFill>
              </a:rPr>
              <a:t>hn</a:t>
            </a:r>
            <a:r>
              <a:rPr lang="en-GB" altLang="nl-NL" dirty="0"/>
              <a:t>?</a:t>
            </a: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	</a:t>
            </a:r>
          </a:p>
        </p:txBody>
      </p:sp>
      <p:sp>
        <p:nvSpPr>
          <p:cNvPr id="108548" name="Slide Number Placeholder 2">
            <a:extLst>
              <a:ext uri="{FF2B5EF4-FFF2-40B4-BE49-F238E27FC236}">
                <a16:creationId xmlns:a16="http://schemas.microsoft.com/office/drawing/2014/main" id="{F27E3F47-40FB-654E-CD62-16FE5E0916F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9E7758B-72C7-48ED-95E1-706421BDF063}" type="slidenum">
              <a:rPr lang="en-GB" altLang="nl-NL" smtClean="0"/>
              <a:pPr/>
              <a:t>62</a:t>
            </a:fld>
            <a:endParaRPr lang="en-GB" alt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descr=" 93186">
            <a:extLst>
              <a:ext uri="{FF2B5EF4-FFF2-40B4-BE49-F238E27FC236}">
                <a16:creationId xmlns:a16="http://schemas.microsoft.com/office/drawing/2014/main" id="{B17C96E3-1320-E7DD-5C2B-2F2FBDAB4515}"/>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Format string attacks</a:t>
            </a:r>
          </a:p>
        </p:txBody>
      </p:sp>
      <p:sp>
        <p:nvSpPr>
          <p:cNvPr id="90115" name="Rectangle 2" descr=" 90115">
            <a:extLst>
              <a:ext uri="{FF2B5EF4-FFF2-40B4-BE49-F238E27FC236}">
                <a16:creationId xmlns:a16="http://schemas.microsoft.com/office/drawing/2014/main" id="{AD0FB9DD-BD16-A44C-D429-BF8D8FA10900}"/>
              </a:ext>
            </a:extLst>
          </p:cNvPr>
          <p:cNvSpPr>
            <a:spLocks noGrp="1" noChangeArrowheads="1"/>
          </p:cNvSpPr>
          <p:nvPr>
            <p:ph idx="1"/>
          </p:nvPr>
        </p:nvSpPr>
        <p:spPr/>
        <p:txBody>
          <a:bodyPr/>
          <a:lstStyle/>
          <a:p>
            <a:pPr marL="0"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solidFill>
                  <a:schemeClr val="tx1"/>
                </a:solidFill>
              </a:rPr>
              <a:t>If attacker can control malicious input  </a:t>
            </a:r>
            <a:r>
              <a:rPr lang="en-GB" altLang="nl-NL" b="1" dirty="0">
                <a:latin typeface="Courier New" panose="02070309020205020404" pitchFamily="49" charset="0"/>
              </a:rPr>
              <a:t>s</a:t>
            </a:r>
            <a:r>
              <a:rPr lang="en-GB" altLang="nl-NL" dirty="0">
                <a:solidFill>
                  <a:schemeClr val="tx1"/>
                </a:solidFill>
              </a:rPr>
              <a:t>  to</a:t>
            </a:r>
            <a:r>
              <a:rPr lang="en-GB" altLang="nl-NL" b="1" dirty="0">
                <a:latin typeface="Courier New" panose="02070309020205020404" pitchFamily="49" charset="0"/>
              </a:rPr>
              <a:t> </a:t>
            </a:r>
            <a:r>
              <a:rPr lang="en-GB" altLang="nl-NL" b="1" dirty="0" err="1">
                <a:latin typeface="Courier New" panose="02070309020205020404" pitchFamily="49" charset="0"/>
              </a:rPr>
              <a:t>printf</a:t>
            </a:r>
            <a:r>
              <a:rPr lang="en-GB" altLang="nl-NL" b="1" dirty="0">
                <a:latin typeface="Courier New" panose="02070309020205020404" pitchFamily="49" charset="0"/>
              </a:rPr>
              <a:t>(s)</a:t>
            </a:r>
            <a:r>
              <a:rPr lang="en-GB" altLang="nl-NL" dirty="0">
                <a:solidFill>
                  <a:schemeClr val="tx1"/>
                </a:solidFill>
              </a:rPr>
              <a:t>                then this can</a:t>
            </a:r>
            <a:endParaRPr lang="en-GB" altLang="nl-NL" dirty="0">
              <a:solidFill>
                <a:schemeClr val="accent2"/>
              </a:solidFill>
            </a:endParaRPr>
          </a:p>
          <a:p>
            <a:pPr marL="342900" lvl="1" indent="-342900" eaLnBrk="1" hangingPunct="1">
              <a:lnSpc>
                <a:spcPct val="90000"/>
              </a:lnSpc>
              <a:spcBef>
                <a:spcPts val="500"/>
              </a:spcBef>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i="1" dirty="0">
                <a:solidFill>
                  <a:srgbClr val="FF0000"/>
                </a:solidFill>
              </a:rPr>
              <a:t>read</a:t>
            </a:r>
            <a:r>
              <a:rPr lang="en-GB" altLang="nl-NL" dirty="0">
                <a:solidFill>
                  <a:srgbClr val="FF0000"/>
                </a:solidFill>
              </a:rPr>
              <a:t>  the stack   </a:t>
            </a: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accent2">
                    <a:lumMod val="100000"/>
                  </a:schemeClr>
                </a:solidFill>
              </a:rPr>
              <a:t>%</a:t>
            </a:r>
            <a:r>
              <a:rPr lang="en-GB" altLang="nl-NL" sz="1800" b="1" dirty="0">
                <a:solidFill>
                  <a:schemeClr val="accent2">
                    <a:lumMod val="100000"/>
                  </a:schemeClr>
                </a:solidFill>
                <a:latin typeface="Courier New" panose="02070309020205020404" pitchFamily="49" charset="0"/>
              </a:rPr>
              <a:t>x</a:t>
            </a:r>
            <a:r>
              <a:rPr lang="en-GB" altLang="nl-NL" sz="1800" dirty="0">
                <a:solidFill>
                  <a:schemeClr val="accent2">
                    <a:lumMod val="100000"/>
                  </a:schemeClr>
                </a:solidFill>
              </a:rPr>
              <a:t> reads and prints bytes from stack</a:t>
            </a:r>
            <a:r>
              <a:rPr lang="en-GB" altLang="nl-NL" sz="1800" dirty="0">
                <a:solidFill>
                  <a:srgbClr val="008000"/>
                </a:solidFill>
              </a:rPr>
              <a:t>  </a:t>
            </a: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tx1">
                    <a:lumMod val="100000"/>
                  </a:schemeClr>
                </a:solidFill>
              </a:rPr>
              <a:t>so input </a:t>
            </a:r>
            <a:r>
              <a:rPr lang="en-GB" altLang="nl-NL" sz="1800" dirty="0">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r>
              <a:rPr lang="en-GB" altLang="nl-NL" sz="1800" dirty="0" err="1">
                <a:solidFill>
                  <a:srgbClr val="009900"/>
                </a:solidFill>
              </a:rPr>
              <a:t>%</a:t>
            </a:r>
            <a:r>
              <a:rPr lang="en-GB" altLang="nl-NL" sz="1800" b="1" dirty="0" err="1">
                <a:solidFill>
                  <a:srgbClr val="009900"/>
                </a:solidFill>
                <a:latin typeface="Courier New" panose="02070309020205020404" pitchFamily="49" charset="0"/>
              </a:rPr>
              <a:t>x</a:t>
            </a:r>
            <a:endParaRPr lang="en-GB" altLang="nl-NL" sz="1800" b="1" dirty="0">
              <a:solidFill>
                <a:srgbClr val="009900"/>
              </a:solidFill>
              <a:latin typeface="Courier New" panose="02070309020205020404" pitchFamily="49" charset="0"/>
            </a:endParaRP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r>
              <a:rPr lang="en-GB" altLang="nl-NL" sz="1800" dirty="0">
                <a:solidFill>
                  <a:srgbClr val="009900"/>
                </a:solidFill>
              </a:rPr>
              <a:t>%</a:t>
            </a:r>
            <a:r>
              <a:rPr lang="en-GB" altLang="nl-NL" sz="1800" b="1" dirty="0">
                <a:solidFill>
                  <a:srgbClr val="009900"/>
                </a:solidFill>
                <a:latin typeface="Courier New" panose="02070309020205020404" pitchFamily="49" charset="0"/>
              </a:rPr>
              <a:t>x...</a:t>
            </a:r>
          </a:p>
          <a:p>
            <a:pPr marL="457200" lvl="1" indent="0" eaLnBrk="1" hangingPunct="1">
              <a:lnSpc>
                <a:spcPct val="90000"/>
              </a:lnSpc>
              <a:spcBef>
                <a:spcPts val="500"/>
              </a:spcBef>
              <a:buClr>
                <a:srgbClr val="009900"/>
              </a:buClr>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dirty="0"/>
              <a:t>dumps the stack, including passwords, keys,… stored on the stack</a:t>
            </a:r>
          </a:p>
          <a:p>
            <a:pPr marL="336550" lvl="1" indent="-336550" eaLnBrk="1" hangingPunct="1">
              <a:lnSpc>
                <a:spcPct val="90000"/>
              </a:lnSpc>
              <a:spcBef>
                <a:spcPts val="500"/>
              </a:spcBef>
              <a:buClrTx/>
              <a:buFont typeface="Times New Roman" panose="02020603050405020304" pitchFamily="18"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i="1" dirty="0">
                <a:solidFill>
                  <a:srgbClr val="FF0000"/>
                </a:solidFill>
              </a:rPr>
              <a:t>corrupt</a:t>
            </a:r>
            <a:r>
              <a:rPr lang="en-GB" altLang="nl-NL" dirty="0">
                <a:solidFill>
                  <a:srgbClr val="FF0000"/>
                </a:solidFill>
              </a:rPr>
              <a:t>  the stack</a:t>
            </a: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rgbClr val="FF0000"/>
                </a:solidFill>
              </a:rPr>
              <a:t> </a:t>
            </a:r>
            <a:r>
              <a:rPr lang="en-GB" altLang="nl-NL" sz="1800" dirty="0">
                <a:solidFill>
                  <a:schemeClr val="accent2">
                    <a:lumMod val="100000"/>
                  </a:schemeClr>
                </a:solidFill>
              </a:rPr>
              <a:t>%</a:t>
            </a:r>
            <a:r>
              <a:rPr lang="en-GB" altLang="nl-NL" sz="1800" b="1" dirty="0">
                <a:solidFill>
                  <a:schemeClr val="accent2">
                    <a:lumMod val="100000"/>
                  </a:schemeClr>
                </a:solidFill>
                <a:latin typeface="Courier New" panose="02070309020205020404" pitchFamily="49" charset="0"/>
              </a:rPr>
              <a:t>n</a:t>
            </a:r>
            <a:r>
              <a:rPr lang="en-GB" altLang="nl-NL" sz="1800" b="1" dirty="0">
                <a:solidFill>
                  <a:schemeClr val="accent2">
                    <a:lumMod val="100000"/>
                  </a:schemeClr>
                </a:solidFill>
              </a:rPr>
              <a:t> </a:t>
            </a:r>
            <a:r>
              <a:rPr lang="en-GB" altLang="nl-NL" sz="1800" dirty="0">
                <a:solidFill>
                  <a:schemeClr val="accent2">
                    <a:lumMod val="100000"/>
                  </a:schemeClr>
                </a:solidFill>
              </a:rPr>
              <a:t>writes the number of characters printed to the stack</a:t>
            </a:r>
            <a:r>
              <a:rPr lang="en-GB" altLang="nl-NL" sz="1800" dirty="0">
                <a:solidFill>
                  <a:schemeClr val="tx1">
                    <a:lumMod val="100000"/>
                  </a:schemeClr>
                </a:solidFill>
              </a:rPr>
              <a:t>                         </a:t>
            </a: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tx1">
                    <a:lumMod val="100000"/>
                  </a:schemeClr>
                </a:solidFill>
              </a:rPr>
              <a:t>so input    </a:t>
            </a:r>
            <a:r>
              <a:rPr lang="en-GB" altLang="nl-NL" sz="1800" b="1" dirty="0">
                <a:solidFill>
                  <a:srgbClr val="009900"/>
                </a:solidFill>
                <a:latin typeface="Courier New" panose="02070309020205020404" pitchFamily="49" charset="0"/>
                <a:cs typeface="Courier New" panose="02070309020205020404" pitchFamily="49" charset="0"/>
              </a:rPr>
              <a:t>12345678</a:t>
            </a:r>
            <a:r>
              <a:rPr lang="en-GB" altLang="nl-NL" sz="1800" b="1" dirty="0">
                <a:solidFill>
                  <a:srgbClr val="009900"/>
                </a:solidFill>
              </a:rPr>
              <a:t>%</a:t>
            </a:r>
            <a:r>
              <a:rPr lang="en-GB" altLang="nl-NL" sz="1800" b="1" dirty="0">
                <a:solidFill>
                  <a:srgbClr val="009900"/>
                </a:solidFill>
                <a:latin typeface="Courier New" panose="02070309020205020404" pitchFamily="49" charset="0"/>
              </a:rPr>
              <a:t>n </a:t>
            </a:r>
            <a:r>
              <a:rPr lang="en-GB" altLang="nl-NL" sz="1800" b="1" dirty="0">
                <a:solidFill>
                  <a:schemeClr val="tx1">
                    <a:lumMod val="100000"/>
                  </a:schemeClr>
                </a:solidFill>
                <a:latin typeface="Courier New" panose="02070309020205020404" pitchFamily="49" charset="0"/>
              </a:rPr>
              <a:t> </a:t>
            </a:r>
            <a:r>
              <a:rPr lang="en-GB" altLang="nl-NL" sz="1800" dirty="0">
                <a:solidFill>
                  <a:schemeClr val="tx1">
                    <a:lumMod val="100000"/>
                  </a:schemeClr>
                </a:solidFill>
              </a:rPr>
              <a:t>writes the value 8 to the stack</a:t>
            </a:r>
          </a:p>
          <a:p>
            <a:pPr eaLnBrk="1" hangingPunct="1">
              <a:lnSpc>
                <a:spcPct val="90000"/>
              </a:lnSpc>
              <a:spcBef>
                <a:spcPts val="500"/>
              </a:spcBef>
              <a:buClrTx/>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i="1" dirty="0" err="1">
                <a:solidFill>
                  <a:srgbClr val="FF0000"/>
                </a:solidFill>
              </a:rPr>
              <a:t>read</a:t>
            </a:r>
            <a:r>
              <a:rPr lang="nl-NL" altLang="nl-NL" i="1" dirty="0">
                <a:solidFill>
                  <a:srgbClr val="FF0000"/>
                </a:solidFill>
              </a:rPr>
              <a:t> </a:t>
            </a:r>
            <a:r>
              <a:rPr lang="nl-NL" altLang="nl-NL" i="1" dirty="0" err="1">
                <a:solidFill>
                  <a:srgbClr val="FF0000"/>
                </a:solidFill>
              </a:rPr>
              <a:t>arbitrary</a:t>
            </a:r>
            <a:r>
              <a:rPr lang="nl-NL" altLang="nl-NL" i="1" dirty="0">
                <a:solidFill>
                  <a:srgbClr val="FF0000"/>
                </a:solidFill>
              </a:rPr>
              <a:t> memory                   </a:t>
            </a:r>
          </a:p>
          <a:p>
            <a:pPr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i="1" dirty="0">
                <a:solidFill>
                  <a:srgbClr val="FF0000"/>
                </a:solidFill>
              </a:rPr>
              <a:t>     </a:t>
            </a:r>
            <a:r>
              <a:rPr lang="nl-NL" altLang="nl-NL" sz="1800" dirty="0">
                <a:solidFill>
                  <a:schemeClr val="tx1">
                    <a:lumMod val="100000"/>
                  </a:schemeClr>
                </a:solidFill>
              </a:rPr>
              <a:t>a </a:t>
            </a:r>
            <a:r>
              <a:rPr lang="nl-NL" altLang="nl-NL" sz="1800" dirty="0" err="1">
                <a:solidFill>
                  <a:schemeClr val="tx1">
                    <a:lumMod val="100000"/>
                  </a:schemeClr>
                </a:solidFill>
              </a:rPr>
              <a:t>carefully</a:t>
            </a:r>
            <a:r>
              <a:rPr lang="nl-NL" altLang="nl-NL" sz="1800" dirty="0">
                <a:solidFill>
                  <a:schemeClr val="tx1">
                    <a:lumMod val="100000"/>
                  </a:schemeClr>
                </a:solidFill>
              </a:rPr>
              <a:t> </a:t>
            </a:r>
            <a:r>
              <a:rPr lang="nl-NL" altLang="nl-NL" sz="1800" dirty="0" err="1">
                <a:solidFill>
                  <a:schemeClr val="tx1">
                    <a:lumMod val="100000"/>
                  </a:schemeClr>
                </a:solidFill>
              </a:rPr>
              <a:t>crafted</a:t>
            </a:r>
            <a:r>
              <a:rPr lang="nl-NL" altLang="nl-NL" sz="1800" dirty="0">
                <a:solidFill>
                  <a:schemeClr val="tx1">
                    <a:lumMod val="100000"/>
                  </a:schemeClr>
                </a:solidFill>
              </a:rPr>
              <a:t> input string of </a:t>
            </a:r>
            <a:r>
              <a:rPr lang="nl-NL" altLang="nl-NL" sz="1800" dirty="0" err="1">
                <a:solidFill>
                  <a:schemeClr val="tx1">
                    <a:lumMod val="100000"/>
                  </a:schemeClr>
                </a:solidFill>
              </a:rPr>
              <a:t>the</a:t>
            </a:r>
            <a:r>
              <a:rPr lang="nl-NL" altLang="nl-NL" sz="1800" dirty="0">
                <a:solidFill>
                  <a:schemeClr val="tx1">
                    <a:lumMod val="100000"/>
                  </a:schemeClr>
                </a:solidFill>
              </a:rPr>
              <a:t> form</a:t>
            </a:r>
          </a:p>
          <a:p>
            <a:pPr lvl="1"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b="1" dirty="0">
                <a:solidFill>
                  <a:schemeClr val="tx1">
                    <a:lumMod val="100000"/>
                  </a:schemeClr>
                </a:solidFill>
                <a:latin typeface="Courier New" panose="02070309020205020404" pitchFamily="49" charset="0"/>
                <a:cs typeface="Courier New" pitchFamily="49" charset="0"/>
              </a:rPr>
              <a:t> </a:t>
            </a:r>
            <a:r>
              <a:rPr lang="en-US" b="1" dirty="0">
                <a:solidFill>
                  <a:schemeClr val="tx1">
                    <a:lumMod val="100000"/>
                  </a:schemeClr>
                </a:solidFill>
                <a:latin typeface="Courier New" pitchFamily="49" charset="0"/>
                <a:cs typeface="Courier New" pitchFamily="49" charset="0"/>
              </a:rPr>
              <a:t>         </a:t>
            </a:r>
            <a:r>
              <a:rPr lang="en-US" b="1" dirty="0">
                <a:solidFill>
                  <a:srgbClr val="009900"/>
                </a:solidFill>
                <a:latin typeface="Courier New" pitchFamily="49" charset="0"/>
                <a:cs typeface="Courier New" pitchFamily="49" charset="0"/>
              </a:rPr>
              <a:t>\</a:t>
            </a:r>
            <a:r>
              <a:rPr lang="en-US" b="1" dirty="0" err="1">
                <a:solidFill>
                  <a:srgbClr val="009900"/>
                </a:solidFill>
                <a:latin typeface="Courier New" pitchFamily="49" charset="0"/>
                <a:cs typeface="Courier New" pitchFamily="49" charset="0"/>
              </a:rPr>
              <a:t>xEF</a:t>
            </a:r>
            <a:r>
              <a:rPr lang="en-US" b="1" dirty="0">
                <a:solidFill>
                  <a:srgbClr val="009900"/>
                </a:solidFill>
                <a:latin typeface="Courier New" pitchFamily="49" charset="0"/>
                <a:cs typeface="Courier New" pitchFamily="49" charset="0"/>
              </a:rPr>
              <a:t>\</a:t>
            </a:r>
            <a:r>
              <a:rPr lang="en-US" b="1" dirty="0" err="1">
                <a:solidFill>
                  <a:srgbClr val="009900"/>
                </a:solidFill>
                <a:latin typeface="Courier New" pitchFamily="49" charset="0"/>
                <a:cs typeface="Courier New" pitchFamily="49" charset="0"/>
              </a:rPr>
              <a:t>xCD</a:t>
            </a:r>
            <a:r>
              <a:rPr lang="en-US" b="1" dirty="0">
                <a:solidFill>
                  <a:srgbClr val="009900"/>
                </a:solidFill>
                <a:latin typeface="Courier New" pitchFamily="49" charset="0"/>
                <a:cs typeface="Courier New" pitchFamily="49" charset="0"/>
              </a:rPr>
              <a:t>\</a:t>
            </a:r>
            <a:r>
              <a:rPr lang="en-US" b="1" dirty="0" err="1">
                <a:solidFill>
                  <a:srgbClr val="009900"/>
                </a:solidFill>
                <a:latin typeface="Courier New" pitchFamily="49" charset="0"/>
                <a:cs typeface="Courier New" pitchFamily="49" charset="0"/>
              </a:rPr>
              <a:t>xCD</a:t>
            </a:r>
            <a:r>
              <a:rPr lang="en-US" b="1" dirty="0">
                <a:solidFill>
                  <a:srgbClr val="009900"/>
                </a:solidFill>
                <a:latin typeface="Courier New" pitchFamily="49" charset="0"/>
                <a:cs typeface="Courier New" pitchFamily="49" charset="0"/>
              </a:rPr>
              <a:t>\</a:t>
            </a:r>
            <a:r>
              <a:rPr lang="en-US" b="1" dirty="0" err="1">
                <a:solidFill>
                  <a:srgbClr val="009900"/>
                </a:solidFill>
                <a:latin typeface="Courier New" pitchFamily="49" charset="0"/>
                <a:cs typeface="Courier New" pitchFamily="49" charset="0"/>
              </a:rPr>
              <a:t>xAB</a:t>
            </a:r>
            <a:r>
              <a:rPr lang="en-US" b="1" dirty="0">
                <a:solidFill>
                  <a:srgbClr val="009900"/>
                </a:solidFill>
                <a:latin typeface="Courier New" pitchFamily="49" charset="0"/>
                <a:cs typeface="Courier New" pitchFamily="49" charset="0"/>
              </a:rPr>
              <a:t> %</a:t>
            </a:r>
            <a:r>
              <a:rPr lang="en-US" b="1" dirty="0" err="1">
                <a:solidFill>
                  <a:srgbClr val="009900"/>
                </a:solidFill>
                <a:latin typeface="Courier New" pitchFamily="49" charset="0"/>
                <a:cs typeface="Courier New" pitchFamily="49" charset="0"/>
              </a:rPr>
              <a:t>x%x</a:t>
            </a:r>
            <a:r>
              <a:rPr lang="en-US" b="1" dirty="0">
                <a:solidFill>
                  <a:srgbClr val="009900"/>
                </a:solidFill>
                <a:latin typeface="Courier New" pitchFamily="49" charset="0"/>
                <a:cs typeface="Courier New" pitchFamily="49" charset="0"/>
              </a:rPr>
              <a:t>...%</a:t>
            </a:r>
            <a:r>
              <a:rPr lang="en-US" b="1" dirty="0" err="1">
                <a:solidFill>
                  <a:srgbClr val="009900"/>
                </a:solidFill>
                <a:latin typeface="Courier New" pitchFamily="49" charset="0"/>
                <a:cs typeface="Courier New" pitchFamily="49" charset="0"/>
              </a:rPr>
              <a:t>x%s</a:t>
            </a:r>
            <a:r>
              <a:rPr lang="en-US" b="1" dirty="0">
                <a:solidFill>
                  <a:srgbClr val="009900"/>
                </a:solidFill>
                <a:latin typeface="Courier New" pitchFamily="49" charset="0"/>
                <a:cs typeface="Courier New" pitchFamily="49" charset="0"/>
              </a:rPr>
              <a:t> </a:t>
            </a:r>
          </a:p>
          <a:p>
            <a:pPr marL="400050" lvl="1"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solidFill>
                  <a:schemeClr val="tx1">
                    <a:lumMod val="100000"/>
                  </a:schemeClr>
                </a:solidFill>
              </a:rPr>
              <a:t>print </a:t>
            </a:r>
            <a:r>
              <a:rPr lang="nl-NL" altLang="nl-NL" sz="1800" dirty="0" err="1">
                <a:solidFill>
                  <a:schemeClr val="tx1">
                    <a:lumMod val="100000"/>
                  </a:schemeClr>
                </a:solidFill>
              </a:rPr>
              <a:t>the</a:t>
            </a:r>
            <a:r>
              <a:rPr lang="nl-NL" altLang="nl-NL" sz="1800" dirty="0">
                <a:solidFill>
                  <a:schemeClr val="tx1">
                    <a:lumMod val="100000"/>
                  </a:schemeClr>
                </a:solidFill>
              </a:rPr>
              <a:t> string at memory </a:t>
            </a:r>
            <a:r>
              <a:rPr lang="nl-NL" altLang="nl-NL" sz="1800" dirty="0" err="1">
                <a:solidFill>
                  <a:schemeClr val="tx1">
                    <a:lumMod val="100000"/>
                  </a:schemeClr>
                </a:solidFill>
              </a:rPr>
              <a:t>address</a:t>
            </a:r>
            <a:r>
              <a:rPr lang="nl-NL" altLang="nl-NL" sz="1800" dirty="0">
                <a:solidFill>
                  <a:schemeClr val="tx1">
                    <a:lumMod val="100000"/>
                  </a:schemeClr>
                </a:solidFill>
              </a:rPr>
              <a:t>  </a:t>
            </a:r>
            <a:r>
              <a:rPr lang="nl-NL" altLang="nl-NL" sz="1800" b="1" dirty="0">
                <a:solidFill>
                  <a:srgbClr val="009900"/>
                </a:solidFill>
                <a:latin typeface="Courier New" panose="02070309020205020404" pitchFamily="49" charset="0"/>
                <a:cs typeface="Courier New" panose="02070309020205020404" pitchFamily="49" charset="0"/>
              </a:rPr>
              <a:t>ABCDCDEF</a:t>
            </a:r>
            <a:r>
              <a:rPr lang="nl-NL" altLang="nl-NL" sz="1800" b="1" dirty="0">
                <a:solidFill>
                  <a:schemeClr val="tx1">
                    <a:lumMod val="100000"/>
                  </a:schemeClr>
                </a:solidFill>
                <a:latin typeface="Courier New" panose="02070309020205020404" pitchFamily="49" charset="0"/>
                <a:cs typeface="Courier New" panose="02070309020205020404" pitchFamily="49" charset="0"/>
              </a:rPr>
              <a:t> </a:t>
            </a:r>
            <a:r>
              <a:rPr lang="nl-NL" sz="1800" b="1" dirty="0">
                <a:solidFill>
                  <a:schemeClr val="tx1">
                    <a:lumMod val="100000"/>
                  </a:schemeClr>
                </a:solidFill>
                <a:latin typeface="Courier New" pitchFamily="49" charset="0"/>
                <a:cs typeface="Courier New" pitchFamily="49" charset="0"/>
              </a:rPr>
              <a:t>    </a:t>
            </a:r>
            <a:endParaRPr lang="en-GB" altLang="nl-NL" sz="1800" dirty="0">
              <a:solidFill>
                <a:schemeClr val="tx1">
                  <a:lumMod val="100000"/>
                </a:schemeClr>
              </a:solidFill>
            </a:endParaRPr>
          </a:p>
          <a:p>
            <a:pPr marL="400050" lvl="2" indent="0" eaLnBrk="1" hangingPunct="1">
              <a:lnSpc>
                <a:spcPct val="90000"/>
              </a:lnSpc>
              <a:spcBef>
                <a:spcPts val="500"/>
              </a:spcBef>
              <a:buClrTx/>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nl-NL" altLang="nl-NL" dirty="0">
              <a:solidFill>
                <a:schemeClr val="tx1">
                  <a:lumMod val="100000"/>
                </a:schemeClr>
              </a:solidFill>
            </a:endParaRPr>
          </a:p>
          <a:p>
            <a:pPr eaLnBrk="1" hangingPunct="1">
              <a:lnSpc>
                <a:spcPct val="90000"/>
              </a:lnSpc>
              <a:spcBef>
                <a:spcPts val="500"/>
              </a:spcBef>
              <a:buClrTx/>
              <a:buFont typeface="Times New Roman" panose="02020603050405020304" pitchFamily="18" charset="0"/>
              <a:buChar char=" "/>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i="1" dirty="0">
                <a:solidFill>
                  <a:srgbClr val="FF0000"/>
                </a:solidFill>
              </a:rPr>
              <a:t>                                        </a:t>
            </a:r>
          </a:p>
          <a:p>
            <a:pPr eaLnBrk="1" hangingPunct="1">
              <a:lnSpc>
                <a:spcPct val="90000"/>
              </a:lnSpc>
              <a:spcBef>
                <a:spcPts val="500"/>
              </a:spcBef>
              <a:buClrTx/>
              <a:buFont typeface="Times New Roman" panose="02020603050405020304" pitchFamily="18" charset="0"/>
              <a:buChar char=" "/>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i="1" dirty="0">
                <a:solidFill>
                  <a:srgbClr val="FF0000"/>
                </a:solidFill>
              </a:rPr>
              <a:t>     </a:t>
            </a:r>
            <a:r>
              <a:rPr lang="nl-NL" altLang="nl-NL" dirty="0">
                <a:solidFill>
                  <a:schemeClr val="tx1"/>
                </a:solidFill>
              </a:rPr>
              <a:t>                                             </a:t>
            </a:r>
          </a:p>
          <a:p>
            <a:pPr lvl="1" indent="-342900" eaLnBrk="1" hangingPunct="1">
              <a:lnSpc>
                <a:spcPct val="90000"/>
              </a:lnSpc>
              <a:spcBef>
                <a:spcPts val="500"/>
              </a:spcBef>
              <a:buClrTx/>
              <a:buFont typeface="Times New Roman" panose="02020603050405020304" pitchFamily="18" charset="0"/>
              <a:buChar char=" "/>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b="1" dirty="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                             </a:t>
            </a:r>
          </a:p>
          <a:p>
            <a:pPr lvl="1" indent="-342900" eaLnBrk="1" hangingPunct="1">
              <a:lnSpc>
                <a:spcPct val="90000"/>
              </a:lnSpc>
              <a:spcBef>
                <a:spcPts val="500"/>
              </a:spcBef>
              <a:buClrTx/>
              <a:buFont typeface="Times New Roman" panose="02020603050405020304" pitchFamily="18" charset="0"/>
              <a:buChar char=" "/>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dirty="0">
                <a:solidFill>
                  <a:schemeClr val="tx1"/>
                </a:solidFill>
              </a:rPr>
              <a:t>                                   </a:t>
            </a:r>
            <a:r>
              <a:rPr lang="nl-NL" altLang="nl-NL" b="1" dirty="0">
                <a:solidFill>
                  <a:schemeClr val="tx1"/>
                </a:solidFill>
                <a:latin typeface="Courier New" panose="02070309020205020404" pitchFamily="49" charset="0"/>
                <a:cs typeface="Courier New" panose="02070309020205020404" pitchFamily="49" charset="0"/>
              </a:rPr>
              <a:t>         </a:t>
            </a:r>
            <a:r>
              <a:rPr lang="nl-NL" b="1" dirty="0">
                <a:solidFill>
                  <a:schemeClr val="tx1"/>
                </a:solidFill>
                <a:latin typeface="Courier New" pitchFamily="49" charset="0"/>
                <a:cs typeface="Courier New" pitchFamily="49" charset="0"/>
              </a:rPr>
              <a:t>    </a:t>
            </a:r>
            <a:endParaRPr lang="en-GB" altLang="nl-NL" dirty="0">
              <a:solidFill>
                <a:schemeClr val="tx1"/>
              </a:solidFill>
            </a:endParaRPr>
          </a:p>
          <a:p>
            <a:pPr marL="0" indent="0" eaLnBrk="1" hangingPunct="1">
              <a:lnSpc>
                <a:spcPct val="90000"/>
              </a:lnSpc>
              <a:spcBef>
                <a:spcPts val="500"/>
              </a:spcBef>
              <a:buClr>
                <a:srgbClr val="009900"/>
              </a:buClr>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solidFill>
                <a:schemeClr val="tx1"/>
              </a:solidFill>
            </a:endParaRPr>
          </a:p>
          <a:p>
            <a:pPr marL="336550" indent="-336550" eaLnBrk="1" hangingPunct="1">
              <a:lnSpc>
                <a:spcPct val="9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solidFill>
                <a:schemeClr val="tx1"/>
              </a:solidFill>
            </a:endParaRPr>
          </a:p>
        </p:txBody>
      </p:sp>
      <p:sp>
        <p:nvSpPr>
          <p:cNvPr id="110596" name="Slide Number Placeholder 1">
            <a:extLst>
              <a:ext uri="{FF2B5EF4-FFF2-40B4-BE49-F238E27FC236}">
                <a16:creationId xmlns:a16="http://schemas.microsoft.com/office/drawing/2014/main" id="{BC73B064-ED3B-64BB-266D-A82B4D4A744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23F74BB-1705-4972-87A0-72D5D039E700}" type="slidenum">
              <a:rPr lang="en-GB" altLang="nl-NL" smtClean="0"/>
              <a:pPr/>
              <a:t>63</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01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11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011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0115">
                                            <p:txEl>
                                              <p:pRg st="9" end="9"/>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90115">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0115">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01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E7E242F7-164C-652E-008E-F4976F2914AE}"/>
              </a:ext>
            </a:extLst>
          </p:cNvPr>
          <p:cNvSpPr>
            <a:spLocks noChangeArrowheads="1"/>
          </p:cNvSpPr>
          <p:nvPr/>
        </p:nvSpPr>
        <p:spPr bwMode="auto">
          <a:xfrm>
            <a:off x="611188" y="2133600"/>
            <a:ext cx="7200900" cy="647700"/>
          </a:xfrm>
          <a:prstGeom prst="roundRect">
            <a:avLst>
              <a:gd name="adj" fmla="val 16667"/>
            </a:avLst>
          </a:prstGeom>
          <a:solidFill>
            <a:srgbClr val="FFFF00"/>
          </a:solidFill>
          <a:ln w="9525" algn="ctr">
            <a:solidFill>
              <a:schemeClr val="tx1"/>
            </a:solidFill>
            <a:round/>
            <a:headEnd/>
            <a:tailEnd/>
          </a:ln>
        </p:spPr>
        <p:txBody>
          <a:bodyPr/>
          <a:lstStyle/>
          <a:p>
            <a:pPr eaLnBrk="1" hangingPunct="1">
              <a:lnSpc>
                <a:spcPct val="86000"/>
              </a:lnSpc>
              <a:buClr>
                <a:srgbClr val="000000"/>
              </a:buClr>
              <a:buSzPct val="100000"/>
              <a:buFont typeface="Times New Roman" panose="02020603050405020304" pitchFamily="18" charset="0"/>
              <a:buNone/>
            </a:pPr>
            <a:endParaRPr lang="en-US" altLang="en-US"/>
          </a:p>
        </p:txBody>
      </p:sp>
      <p:sp>
        <p:nvSpPr>
          <p:cNvPr id="2" name="Afgeronde rechthoek 1">
            <a:extLst>
              <a:ext uri="{FF2B5EF4-FFF2-40B4-BE49-F238E27FC236}">
                <a16:creationId xmlns:a16="http://schemas.microsoft.com/office/drawing/2014/main" id="{CA63AD77-7BA5-A216-0C82-7963537FA191}"/>
              </a:ext>
            </a:extLst>
          </p:cNvPr>
          <p:cNvSpPr>
            <a:spLocks noChangeArrowheads="1"/>
          </p:cNvSpPr>
          <p:nvPr/>
        </p:nvSpPr>
        <p:spPr bwMode="auto">
          <a:xfrm>
            <a:off x="611188" y="1033463"/>
            <a:ext cx="5832475" cy="811212"/>
          </a:xfrm>
          <a:prstGeom prst="roundRect">
            <a:avLst>
              <a:gd name="adj" fmla="val 16667"/>
            </a:avLst>
          </a:prstGeom>
          <a:solidFill>
            <a:srgbClr val="FFFF00"/>
          </a:solidFill>
          <a:ln w="9525" algn="ctr">
            <a:solidFill>
              <a:schemeClr val="tx1"/>
            </a:solidFill>
            <a:round/>
            <a:headEnd/>
            <a:tailEnd/>
          </a:ln>
        </p:spPr>
        <p:txBody>
          <a:bodyPr/>
          <a:lstStyle/>
          <a:p>
            <a:pPr eaLnBrk="1" hangingPunct="1">
              <a:lnSpc>
                <a:spcPct val="86000"/>
              </a:lnSpc>
              <a:buClr>
                <a:srgbClr val="000000"/>
              </a:buClr>
              <a:buSzPct val="100000"/>
              <a:buFont typeface="Times New Roman" panose="02020603050405020304" pitchFamily="18" charset="0"/>
              <a:buNone/>
            </a:pPr>
            <a:endParaRPr lang="en-US" altLang="en-US"/>
          </a:p>
        </p:txBody>
      </p:sp>
      <p:sp>
        <p:nvSpPr>
          <p:cNvPr id="93187" name="Rectangle 2" descr=" 93187">
            <a:extLst>
              <a:ext uri="{FF2B5EF4-FFF2-40B4-BE49-F238E27FC236}">
                <a16:creationId xmlns:a16="http://schemas.microsoft.com/office/drawing/2014/main" id="{934A83EA-CBFB-9544-F4F1-F36259BA23D7}"/>
              </a:ext>
            </a:extLst>
          </p:cNvPr>
          <p:cNvSpPr>
            <a:spLocks noGrp="1" noChangeArrowheads="1"/>
          </p:cNvSpPr>
          <p:nvPr>
            <p:ph idx="1"/>
          </p:nvPr>
        </p:nvSpPr>
        <p:spPr>
          <a:xfrm>
            <a:off x="760413" y="1033463"/>
            <a:ext cx="7766050" cy="5337175"/>
          </a:xfrm>
        </p:spPr>
        <p:txBody>
          <a:bodyPr/>
          <a:lstStyle/>
          <a:p>
            <a:pPr marL="457200" indent="-457200" eaLnBrk="1" hangingPunct="1">
              <a:lnSpc>
                <a:spcPct val="90000"/>
              </a:lnSpc>
              <a:spcBef>
                <a:spcPts val="500"/>
              </a:spcBef>
              <a:buClrTx/>
              <a:buSzTx/>
              <a:buFont typeface="+mj-lt"/>
              <a:buAutoNum type="arabicPeriod"/>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chemeClr val="tx1"/>
                </a:solidFill>
                <a:cs typeface="Arial" panose="020B0604020202020204" pitchFamily="34" charset="0"/>
              </a:rPr>
              <a:t>Always  replace     </a:t>
            </a:r>
            <a:r>
              <a:rPr lang="en-GB" b="1" dirty="0" err="1">
                <a:solidFill>
                  <a:schemeClr val="accent2"/>
                </a:solidFill>
                <a:latin typeface="Courier New" pitchFamily="49" charset="0"/>
                <a:cs typeface="Arial" panose="020B0604020202020204" pitchFamily="34" charset="0"/>
              </a:rPr>
              <a:t>printf</a:t>
            </a:r>
            <a:r>
              <a:rPr lang="en-GB" b="1" dirty="0">
                <a:solidFill>
                  <a:schemeClr val="accent2"/>
                </a:solidFill>
                <a:latin typeface="Courier New" pitchFamily="49" charset="0"/>
                <a:cs typeface="Arial" panose="020B0604020202020204" pitchFamily="34" charset="0"/>
              </a:rPr>
              <a:t>(</a:t>
            </a:r>
            <a:r>
              <a:rPr lang="en-GB" b="1" dirty="0" err="1">
                <a:solidFill>
                  <a:schemeClr val="accent2"/>
                </a:solidFill>
                <a:latin typeface="Courier New" pitchFamily="49" charset="0"/>
                <a:cs typeface="Arial" panose="020B0604020202020204" pitchFamily="34" charset="0"/>
              </a:rPr>
              <a:t>str</a:t>
            </a:r>
            <a:r>
              <a:rPr lang="en-GB" b="1" dirty="0">
                <a:solidFill>
                  <a:schemeClr val="accent2"/>
                </a:solidFill>
                <a:latin typeface="Courier New" pitchFamily="49" charset="0"/>
                <a:cs typeface="Arial" panose="020B0604020202020204" pitchFamily="34" charset="0"/>
              </a:rPr>
              <a:t>)                           </a:t>
            </a:r>
            <a:endParaRPr lang="en-GB" sz="2400" b="1" dirty="0">
              <a:solidFill>
                <a:schemeClr val="accent2"/>
              </a:solidFill>
              <a:latin typeface="Courier New" pitchFamily="49" charset="0"/>
              <a:cs typeface="Arial" panose="020B0604020202020204" pitchFamily="34" charset="0"/>
            </a:endParaRP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b="1" dirty="0">
                <a:solidFill>
                  <a:schemeClr val="tx1"/>
                </a:solidFill>
                <a:latin typeface="Courier New" pitchFamily="49" charset="0"/>
                <a:cs typeface="Arial" panose="020B0604020202020204" pitchFamily="34" charset="0"/>
              </a:rPr>
              <a:t>            </a:t>
            </a:r>
            <a:r>
              <a:rPr lang="en-GB" dirty="0">
                <a:solidFill>
                  <a:schemeClr val="tx1"/>
                </a:solidFill>
                <a:cs typeface="Arial" panose="020B0604020202020204" pitchFamily="34" charset="0"/>
              </a:rPr>
              <a:t>with</a:t>
            </a:r>
            <a:r>
              <a:rPr lang="en-GB" sz="2400" dirty="0">
                <a:solidFill>
                  <a:schemeClr val="tx1"/>
                </a:solidFill>
                <a:cs typeface="Arial" panose="020B0604020202020204" pitchFamily="34" charset="0"/>
              </a:rPr>
              <a:t>    </a:t>
            </a:r>
            <a:r>
              <a:rPr lang="en-GB" b="1" dirty="0" err="1">
                <a:solidFill>
                  <a:schemeClr val="accent2"/>
                </a:solidFill>
                <a:latin typeface="Courier New" pitchFamily="49" charset="0"/>
                <a:cs typeface="Arial" panose="020B0604020202020204" pitchFamily="34" charset="0"/>
              </a:rPr>
              <a:t>printf</a:t>
            </a:r>
            <a:r>
              <a:rPr lang="en-GB" b="1" dirty="0">
                <a:solidFill>
                  <a:schemeClr val="accent2"/>
                </a:solidFill>
                <a:latin typeface="Courier New" pitchFamily="49" charset="0"/>
                <a:cs typeface="Arial" panose="020B0604020202020204" pitchFamily="34" charset="0"/>
              </a:rPr>
              <a:t>("%s", </a:t>
            </a:r>
            <a:r>
              <a:rPr lang="en-GB" b="1" dirty="0" err="1">
                <a:solidFill>
                  <a:schemeClr val="accent2"/>
                </a:solidFill>
                <a:latin typeface="Courier New" pitchFamily="49" charset="0"/>
                <a:cs typeface="Arial" panose="020B0604020202020204" pitchFamily="34" charset="0"/>
              </a:rPr>
              <a:t>str</a:t>
            </a:r>
            <a:r>
              <a:rPr lang="en-GB" b="1" dirty="0">
                <a:solidFill>
                  <a:schemeClr val="accent2"/>
                </a:solidFill>
                <a:latin typeface="Courier New" pitchFamily="49" charset="0"/>
                <a:cs typeface="Arial" panose="020B0604020202020204" pitchFamily="34" charset="0"/>
              </a:rPr>
              <a:t>)</a:t>
            </a: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nl-NL" altLang="nl-NL" sz="2400" b="1" dirty="0">
              <a:solidFill>
                <a:schemeClr val="tx1"/>
              </a:solidFill>
              <a:latin typeface="Courier New" pitchFamily="49" charset="0"/>
              <a:cs typeface="Arial" panose="020B0604020202020204" pitchFamily="34" charset="0"/>
            </a:endParaRPr>
          </a:p>
          <a:p>
            <a:pPr eaLnBrk="1" hangingPunct="1">
              <a:lnSpc>
                <a:spcPct val="90000"/>
              </a:lnSpc>
              <a:spcBef>
                <a:spcPts val="500"/>
              </a:spcBef>
              <a:buFont typeface="+mj-lt"/>
              <a:buAutoNum type="arabicPeriod" startAt="2"/>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solidFill>
                  <a:schemeClr val="accent2"/>
                </a:solidFill>
                <a:cs typeface="Arial" panose="020B0604020202020204" pitchFamily="34" charset="0"/>
              </a:rPr>
              <a:t>Compiler</a:t>
            </a:r>
            <a:r>
              <a:rPr lang="nl-NL" altLang="nl-NL" sz="1800" dirty="0">
                <a:solidFill>
                  <a:schemeClr val="tx1"/>
                </a:solidFill>
                <a:cs typeface="Arial" panose="020B0604020202020204" pitchFamily="34" charset="0"/>
              </a:rPr>
              <a:t> or </a:t>
            </a:r>
            <a:r>
              <a:rPr lang="nl-NL" altLang="nl-NL" sz="1800" dirty="0" err="1">
                <a:solidFill>
                  <a:schemeClr val="accent2"/>
                </a:solidFill>
                <a:cs typeface="Arial" panose="020B0604020202020204" pitchFamily="34" charset="0"/>
              </a:rPr>
              <a:t>static</a:t>
            </a:r>
            <a:r>
              <a:rPr lang="nl-NL" altLang="nl-NL" sz="1800" dirty="0">
                <a:solidFill>
                  <a:schemeClr val="accent2"/>
                </a:solidFill>
                <a:cs typeface="Arial" panose="020B0604020202020204" pitchFamily="34" charset="0"/>
              </a:rPr>
              <a:t> analysis (SAST) tool </a:t>
            </a:r>
            <a:r>
              <a:rPr lang="nl-NL" altLang="nl-NL" sz="1800" dirty="0" err="1">
                <a:solidFill>
                  <a:schemeClr val="tx1"/>
                </a:solidFill>
                <a:cs typeface="Arial" panose="020B0604020202020204" pitchFamily="34" charset="0"/>
              </a:rPr>
              <a:t>could</a:t>
            </a:r>
            <a:r>
              <a:rPr lang="nl-NL" altLang="nl-NL" sz="1800" dirty="0">
                <a:solidFill>
                  <a:schemeClr val="tx1"/>
                </a:solidFill>
                <a:cs typeface="Arial" panose="020B0604020202020204" pitchFamily="34" charset="0"/>
              </a:rPr>
              <a:t> </a:t>
            </a:r>
            <a:r>
              <a:rPr lang="nl-NL" altLang="nl-NL" sz="1800" dirty="0" err="1">
                <a:solidFill>
                  <a:schemeClr val="tx1"/>
                </a:solidFill>
                <a:cs typeface="Arial" panose="020B0604020202020204" pitchFamily="34" charset="0"/>
              </a:rPr>
              <a:t>warn</a:t>
            </a:r>
            <a:r>
              <a:rPr lang="nl-NL" altLang="nl-NL" sz="1800" dirty="0">
                <a:solidFill>
                  <a:schemeClr val="tx1"/>
                </a:solidFill>
                <a:cs typeface="Arial" panose="020B0604020202020204" pitchFamily="34" charset="0"/>
              </a:rPr>
              <a:t> if </a:t>
            </a:r>
            <a:r>
              <a:rPr lang="nl-NL" altLang="nl-NL" sz="1800" dirty="0" err="1">
                <a:solidFill>
                  <a:schemeClr val="tx1"/>
                </a:solidFill>
                <a:cs typeface="Arial" panose="020B0604020202020204" pitchFamily="34" charset="0"/>
              </a:rPr>
              <a:t>the</a:t>
            </a:r>
            <a:r>
              <a:rPr lang="nl-NL" altLang="nl-NL" sz="1800" dirty="0">
                <a:solidFill>
                  <a:schemeClr val="tx1"/>
                </a:solidFill>
                <a:cs typeface="Arial" panose="020B0604020202020204" pitchFamily="34" charset="0"/>
              </a:rPr>
              <a:t> </a:t>
            </a: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solidFill>
                  <a:schemeClr val="tx1"/>
                </a:solidFill>
                <a:cs typeface="Arial" panose="020B0604020202020204" pitchFamily="34" charset="0"/>
              </a:rPr>
              <a:t>      </a:t>
            </a:r>
            <a:r>
              <a:rPr lang="nl-NL" altLang="nl-NL" sz="1800" dirty="0" err="1">
                <a:solidFill>
                  <a:schemeClr val="tx1"/>
                </a:solidFill>
                <a:cs typeface="Arial" panose="020B0604020202020204" pitchFamily="34" charset="0"/>
              </a:rPr>
              <a:t>number</a:t>
            </a:r>
            <a:r>
              <a:rPr lang="nl-NL" altLang="nl-NL" sz="1800" dirty="0">
                <a:solidFill>
                  <a:schemeClr val="tx1"/>
                </a:solidFill>
                <a:cs typeface="Arial" panose="020B0604020202020204" pitchFamily="34" charset="0"/>
              </a:rPr>
              <a:t> of  </a:t>
            </a:r>
            <a:r>
              <a:rPr lang="nl-NL" altLang="nl-NL" sz="1800" dirty="0" err="1">
                <a:solidFill>
                  <a:schemeClr val="tx1"/>
                </a:solidFill>
                <a:cs typeface="Arial" panose="020B0604020202020204" pitchFamily="34" charset="0"/>
              </a:rPr>
              <a:t>arguments</a:t>
            </a:r>
            <a:r>
              <a:rPr lang="nl-NL" altLang="nl-NL" sz="1800" dirty="0">
                <a:solidFill>
                  <a:schemeClr val="tx1"/>
                </a:solidFill>
                <a:cs typeface="Arial" panose="020B0604020202020204" pitchFamily="34" charset="0"/>
              </a:rPr>
              <a:t> does not match the format string</a:t>
            </a:r>
            <a:r>
              <a:rPr lang="nl-NL" sz="1800" b="1" dirty="0">
                <a:solidFill>
                  <a:schemeClr val="tx1"/>
                </a:solidFill>
                <a:latin typeface="Courier New" pitchFamily="49" charset="0"/>
                <a:cs typeface="Arial" panose="020B0604020202020204" pitchFamily="34" charset="0"/>
              </a:rPr>
              <a:t>                </a:t>
            </a:r>
            <a:r>
              <a:rPr lang="nl-NL" b="1" dirty="0">
                <a:solidFill>
                  <a:schemeClr val="tx1"/>
                </a:solidFill>
                <a:latin typeface="Courier New" pitchFamily="49" charset="0"/>
                <a:cs typeface="Arial" panose="020B0604020202020204" pitchFamily="34" charset="0"/>
              </a:rPr>
              <a:t>  </a:t>
            </a:r>
          </a:p>
          <a:p>
            <a:pPr marL="45720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sz="1800" dirty="0">
                <a:solidFill>
                  <a:schemeClr val="tx1"/>
                </a:solidFill>
                <a:cs typeface="Arial" panose="020B0604020202020204" pitchFamily="34" charset="0"/>
              </a:rPr>
              <a:t>As e.g. in     </a:t>
            </a:r>
            <a:r>
              <a:rPr lang="en-GB" sz="1800" b="1" dirty="0" err="1">
                <a:solidFill>
                  <a:srgbClr val="008000"/>
                </a:solidFill>
                <a:latin typeface="Courier New" pitchFamily="49" charset="0"/>
                <a:cs typeface="Arial" panose="020B0604020202020204" pitchFamily="34" charset="0"/>
              </a:rPr>
              <a:t>printf</a:t>
            </a:r>
            <a:r>
              <a:rPr lang="en-GB" sz="1800" b="1" dirty="0">
                <a:solidFill>
                  <a:srgbClr val="008000"/>
                </a:solidFill>
                <a:latin typeface="Courier New" pitchFamily="49" charset="0"/>
                <a:cs typeface="Arial" panose="020B0604020202020204" pitchFamily="34" charset="0"/>
              </a:rPr>
              <a:t> ("x is %</a:t>
            </a:r>
            <a:r>
              <a:rPr lang="en-GB" sz="1800" b="1" dirty="0" err="1">
                <a:solidFill>
                  <a:srgbClr val="008000"/>
                </a:solidFill>
                <a:latin typeface="Courier New" pitchFamily="49" charset="0"/>
                <a:cs typeface="Arial" panose="020B0604020202020204" pitchFamily="34" charset="0"/>
              </a:rPr>
              <a:t>i</a:t>
            </a:r>
            <a:r>
              <a:rPr lang="en-GB" sz="1800" b="1" dirty="0">
                <a:solidFill>
                  <a:srgbClr val="008000"/>
                </a:solidFill>
                <a:latin typeface="Courier New" pitchFamily="49" charset="0"/>
                <a:cs typeface="Arial" panose="020B0604020202020204" pitchFamily="34" charset="0"/>
              </a:rPr>
              <a:t> and y is %</a:t>
            </a:r>
            <a:r>
              <a:rPr lang="en-GB" sz="1800" b="1" dirty="0" err="1">
                <a:solidFill>
                  <a:srgbClr val="008000"/>
                </a:solidFill>
                <a:latin typeface="Courier New" pitchFamily="49" charset="0"/>
                <a:cs typeface="Arial" panose="020B0604020202020204" pitchFamily="34" charset="0"/>
              </a:rPr>
              <a:t>i</a:t>
            </a:r>
            <a:r>
              <a:rPr lang="en-GB" sz="1800" b="1" dirty="0">
                <a:solidFill>
                  <a:srgbClr val="008000"/>
                </a:solidFill>
                <a:latin typeface="Courier New" pitchFamily="49" charset="0"/>
                <a:cs typeface="Arial" panose="020B0604020202020204" pitchFamily="34" charset="0"/>
              </a:rPr>
              <a:t>", x);</a:t>
            </a:r>
            <a:endParaRPr lang="nl-NL" altLang="nl-NL" sz="1800" dirty="0">
              <a:solidFill>
                <a:srgbClr val="008000"/>
              </a:solidFill>
              <a:cs typeface="Arial" panose="020B0604020202020204" pitchFamily="34" charset="0"/>
            </a:endParaRP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dirty="0">
                <a:solidFill>
                  <a:schemeClr val="tx1"/>
                </a:solidFill>
                <a:cs typeface="Arial" panose="020B0604020202020204" pitchFamily="34" charset="0"/>
              </a:rPr>
              <a:t> </a:t>
            </a:r>
            <a:endParaRPr lang="nl-NL" altLang="nl-NL" sz="1800" dirty="0">
              <a:solidFill>
                <a:schemeClr val="tx1"/>
              </a:solidFill>
              <a:cs typeface="Arial" panose="020B0604020202020204" pitchFamily="34" charset="0"/>
            </a:endParaRPr>
          </a:p>
          <a:p>
            <a:pPr eaLnBrk="1" hangingPunct="1">
              <a:lnSpc>
                <a:spcPct val="90000"/>
              </a:lnSpc>
              <a:spcBef>
                <a:spcPts val="500"/>
              </a:spcBef>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b="1" dirty="0" err="1">
                <a:solidFill>
                  <a:schemeClr val="tx1"/>
                </a:solidFill>
                <a:latin typeface="Courier New" panose="02070309020205020404" pitchFamily="49" charset="0"/>
                <a:cs typeface="Courier New" panose="02070309020205020404" pitchFamily="49" charset="0"/>
              </a:rPr>
              <a:t>gcc</a:t>
            </a:r>
            <a:r>
              <a:rPr lang="nl-NL" altLang="nl-NL" sz="1800" dirty="0">
                <a:solidFill>
                  <a:schemeClr val="tx1"/>
                </a:solidFill>
                <a:cs typeface="Arial" panose="020B0604020202020204" pitchFamily="34" charset="0"/>
              </a:rPr>
              <a:t> has (far </a:t>
            </a:r>
            <a:r>
              <a:rPr lang="nl-NL" altLang="nl-NL" sz="1800" dirty="0" err="1">
                <a:solidFill>
                  <a:schemeClr val="tx1"/>
                </a:solidFill>
                <a:cs typeface="Arial" panose="020B0604020202020204" pitchFamily="34" charset="0"/>
              </a:rPr>
              <a:t>too</a:t>
            </a:r>
            <a:r>
              <a:rPr lang="nl-NL" altLang="nl-NL" sz="1800" dirty="0">
                <a:solidFill>
                  <a:schemeClr val="tx1"/>
                </a:solidFill>
                <a:cs typeface="Arial" panose="020B0604020202020204" pitchFamily="34" charset="0"/>
              </a:rPr>
              <a:t> </a:t>
            </a:r>
            <a:r>
              <a:rPr lang="nl-NL" altLang="nl-NL" sz="1800" dirty="0" err="1">
                <a:solidFill>
                  <a:schemeClr val="tx1"/>
                </a:solidFill>
                <a:cs typeface="Arial" panose="020B0604020202020204" pitchFamily="34" charset="0"/>
              </a:rPr>
              <a:t>many</a:t>
            </a:r>
            <a:r>
              <a:rPr lang="nl-NL" altLang="nl-NL" sz="1800" dirty="0">
                <a:solidFill>
                  <a:schemeClr val="tx1"/>
                </a:solidFill>
                <a:cs typeface="Arial" panose="020B0604020202020204" pitchFamily="34" charset="0"/>
              </a:rPr>
              <a:t>!) </a:t>
            </a:r>
            <a:r>
              <a:rPr lang="nl-NL" altLang="nl-NL" sz="1800" dirty="0" err="1">
                <a:solidFill>
                  <a:schemeClr val="tx1"/>
                </a:solidFill>
                <a:cs typeface="Arial" panose="020B0604020202020204" pitchFamily="34" charset="0"/>
              </a:rPr>
              <a:t>command</a:t>
            </a:r>
            <a:r>
              <a:rPr lang="nl-NL" altLang="nl-NL" sz="1800" dirty="0">
                <a:solidFill>
                  <a:schemeClr val="tx1"/>
                </a:solidFill>
                <a:cs typeface="Arial" panose="020B0604020202020204" pitchFamily="34" charset="0"/>
              </a:rPr>
              <a:t> line options </a:t>
            </a:r>
            <a:r>
              <a:rPr lang="nl-NL" altLang="nl-NL" sz="1800" dirty="0" err="1">
                <a:solidFill>
                  <a:schemeClr val="tx1"/>
                </a:solidFill>
                <a:cs typeface="Arial" panose="020B0604020202020204" pitchFamily="34" charset="0"/>
              </a:rPr>
              <a:t>for</a:t>
            </a:r>
            <a:r>
              <a:rPr lang="nl-NL" altLang="nl-NL" sz="1800" dirty="0">
                <a:solidFill>
                  <a:schemeClr val="tx1"/>
                </a:solidFill>
                <a:cs typeface="Arial" panose="020B0604020202020204" pitchFamily="34" charset="0"/>
              </a:rPr>
              <a:t> </a:t>
            </a:r>
            <a:r>
              <a:rPr lang="nl-NL" altLang="nl-NL" sz="1800" dirty="0" err="1">
                <a:solidFill>
                  <a:schemeClr val="tx1"/>
                </a:solidFill>
                <a:cs typeface="Arial" panose="020B0604020202020204" pitchFamily="34" charset="0"/>
              </a:rPr>
              <a:t>this</a:t>
            </a:r>
            <a:r>
              <a:rPr lang="nl-NL" altLang="nl-NL" sz="1800" dirty="0">
                <a:solidFill>
                  <a:schemeClr val="tx1"/>
                </a:solidFill>
                <a:cs typeface="Arial" panose="020B0604020202020204" pitchFamily="34" charset="0"/>
              </a:rPr>
              <a:t>:                </a:t>
            </a:r>
          </a:p>
          <a:p>
            <a:pPr marL="0"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solidFill>
                  <a:schemeClr val="tx1"/>
                </a:solidFill>
                <a:cs typeface="Arial" panose="020B0604020202020204" pitchFamily="34" charset="0"/>
              </a:rPr>
              <a:t>              </a:t>
            </a:r>
            <a:r>
              <a:rPr lang="nl-NL" altLang="nl-NL" sz="1800" b="1" dirty="0">
                <a:solidFill>
                  <a:schemeClr val="tx1"/>
                </a:solidFill>
                <a:latin typeface="Courier New" panose="02070309020205020404" pitchFamily="49" charset="0"/>
                <a:cs typeface="Courier New" panose="02070309020205020404" pitchFamily="49" charset="0"/>
              </a:rPr>
              <a:t>-</a:t>
            </a:r>
            <a:r>
              <a:rPr lang="nl-NL" altLang="nl-NL" sz="1800" b="1" dirty="0" err="1">
                <a:solidFill>
                  <a:schemeClr val="tx1"/>
                </a:solidFill>
                <a:latin typeface="Courier New" panose="02070309020205020404" pitchFamily="49" charset="0"/>
                <a:cs typeface="Courier New" panose="02070309020205020404" pitchFamily="49" charset="0"/>
              </a:rPr>
              <a:t>Wformat</a:t>
            </a:r>
            <a:r>
              <a:rPr lang="nl-NL" altLang="nl-NL" sz="1800" b="1" dirty="0">
                <a:solidFill>
                  <a:schemeClr val="tx1"/>
                </a:solidFill>
                <a:latin typeface="Courier New" panose="02070309020205020404" pitchFamily="49" charset="0"/>
                <a:cs typeface="Courier New" panose="02070309020205020404" pitchFamily="49" charset="0"/>
              </a:rPr>
              <a:t> –</a:t>
            </a:r>
            <a:r>
              <a:rPr lang="nl-NL" altLang="nl-NL" sz="1800" b="1" dirty="0" err="1">
                <a:solidFill>
                  <a:schemeClr val="tx1"/>
                </a:solidFill>
                <a:latin typeface="Courier New" panose="02070309020205020404" pitchFamily="49" charset="0"/>
                <a:cs typeface="Courier New" panose="02070309020205020404" pitchFamily="49" charset="0"/>
              </a:rPr>
              <a:t>Wformat</a:t>
            </a:r>
            <a:r>
              <a:rPr lang="nl-NL" altLang="nl-NL" sz="1800" b="1" dirty="0">
                <a:solidFill>
                  <a:schemeClr val="tx1"/>
                </a:solidFill>
                <a:latin typeface="Courier New" panose="02070309020205020404" pitchFamily="49" charset="0"/>
                <a:cs typeface="Courier New" panose="02070309020205020404" pitchFamily="49" charset="0"/>
              </a:rPr>
              <a:t>-no-</a:t>
            </a:r>
            <a:r>
              <a:rPr lang="nl-NL" altLang="nl-NL" sz="1800" b="1" dirty="0" err="1">
                <a:solidFill>
                  <a:schemeClr val="tx1"/>
                </a:solidFill>
                <a:latin typeface="Courier New" panose="02070309020205020404" pitchFamily="49" charset="0"/>
                <a:cs typeface="Courier New" panose="02070309020205020404" pitchFamily="49" charset="0"/>
              </a:rPr>
              <a:t>literal</a:t>
            </a:r>
            <a:r>
              <a:rPr lang="nl-NL" altLang="nl-NL" sz="1800" b="1" dirty="0">
                <a:solidFill>
                  <a:schemeClr val="tx1"/>
                </a:solidFill>
                <a:latin typeface="Courier New" panose="02070309020205020404" pitchFamily="49" charset="0"/>
                <a:cs typeface="Courier New" panose="02070309020205020404" pitchFamily="49" charset="0"/>
              </a:rPr>
              <a:t> –</a:t>
            </a:r>
            <a:r>
              <a:rPr lang="nl-NL" altLang="nl-NL" sz="1800" b="1" dirty="0" err="1">
                <a:solidFill>
                  <a:schemeClr val="tx1"/>
                </a:solidFill>
                <a:latin typeface="Courier New" panose="02070309020205020404" pitchFamily="49" charset="0"/>
                <a:cs typeface="Courier New" panose="02070309020205020404" pitchFamily="49" charset="0"/>
              </a:rPr>
              <a:t>Wformat</a:t>
            </a:r>
            <a:r>
              <a:rPr lang="nl-NL" altLang="nl-NL" sz="1800" b="1" dirty="0">
                <a:solidFill>
                  <a:schemeClr val="tx1"/>
                </a:solidFill>
                <a:latin typeface="Courier New" panose="02070309020205020404" pitchFamily="49" charset="0"/>
                <a:cs typeface="Courier New" panose="02070309020205020404" pitchFamily="49" charset="0"/>
              </a:rPr>
              <a:t>-security...</a:t>
            </a:r>
            <a:r>
              <a:rPr lang="nl-NL" altLang="nl-NL" sz="1800" dirty="0">
                <a:solidFill>
                  <a:schemeClr val="tx1"/>
                </a:solidFill>
                <a:cs typeface="Arial" panose="020B0604020202020204" pitchFamily="34" charset="0"/>
              </a:rPr>
              <a:t> </a:t>
            </a:r>
            <a:endParaRPr lang="nl-NL" altLang="nl-NL" sz="1800" b="1" dirty="0">
              <a:solidFill>
                <a:schemeClr val="tx1"/>
              </a:solidFill>
              <a:latin typeface="Courier New" panose="02070309020205020404" pitchFamily="49" charset="0"/>
              <a:cs typeface="Arial" panose="020B0604020202020204" pitchFamily="34" charset="0"/>
            </a:endParaRPr>
          </a:p>
          <a:p>
            <a:pPr marL="285750" eaLnBrk="1" hangingPunct="1">
              <a:lnSpc>
                <a:spcPct val="90000"/>
              </a:lnSpc>
              <a:spcBef>
                <a:spcPts val="500"/>
              </a:spcBef>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err="1">
                <a:solidFill>
                  <a:schemeClr val="tx1">
                    <a:lumMod val="100000"/>
                  </a:schemeClr>
                </a:solidFill>
                <a:cs typeface="Arial" panose="020B0604020202020204" pitchFamily="34" charset="0"/>
              </a:rPr>
              <a:t>If</a:t>
            </a:r>
            <a:r>
              <a:rPr lang="nl-NL" altLang="nl-NL" sz="1800" dirty="0">
                <a:solidFill>
                  <a:schemeClr val="tx1">
                    <a:lumMod val="100000"/>
                  </a:schemeClr>
                </a:solidFill>
                <a:cs typeface="Arial" panose="020B0604020202020204" pitchFamily="34" charset="0"/>
              </a:rPr>
              <a:t> </a:t>
            </a:r>
            <a:r>
              <a:rPr lang="nl-NL" altLang="nl-NL" sz="1800" dirty="0" err="1">
                <a:solidFill>
                  <a:schemeClr val="tx1">
                    <a:lumMod val="100000"/>
                  </a:schemeClr>
                </a:solidFill>
                <a:cs typeface="Arial" panose="020B0604020202020204" pitchFamily="34" charset="0"/>
              </a:rPr>
              <a:t>the</a:t>
            </a:r>
            <a:r>
              <a:rPr lang="nl-NL" altLang="nl-NL" sz="1800" dirty="0">
                <a:solidFill>
                  <a:schemeClr val="tx1">
                    <a:lumMod val="100000"/>
                  </a:schemeClr>
                </a:solidFill>
                <a:cs typeface="Arial" panose="020B0604020202020204" pitchFamily="34" charset="0"/>
              </a:rPr>
              <a:t> format string is </a:t>
            </a:r>
            <a:r>
              <a:rPr lang="nl-NL" altLang="nl-NL" sz="1800" dirty="0" err="1">
                <a:solidFill>
                  <a:srgbClr val="FF0000"/>
                </a:solidFill>
                <a:cs typeface="Arial" panose="020B0604020202020204" pitchFamily="34" charset="0"/>
              </a:rPr>
              <a:t>not</a:t>
            </a:r>
            <a:r>
              <a:rPr lang="nl-NL" altLang="nl-NL" sz="1800" dirty="0">
                <a:solidFill>
                  <a:srgbClr val="FF0000"/>
                </a:solidFill>
                <a:cs typeface="Arial" panose="020B0604020202020204" pitchFamily="34" charset="0"/>
              </a:rPr>
              <a:t> a </a:t>
            </a:r>
            <a:r>
              <a:rPr lang="nl-NL" altLang="nl-NL" sz="1800" dirty="0" err="1">
                <a:solidFill>
                  <a:srgbClr val="FF0000"/>
                </a:solidFill>
                <a:cs typeface="Arial" panose="020B0604020202020204" pitchFamily="34" charset="0"/>
              </a:rPr>
              <a:t>compile</a:t>
            </a:r>
            <a:r>
              <a:rPr lang="nl-NL" altLang="nl-NL" sz="1800" dirty="0">
                <a:solidFill>
                  <a:srgbClr val="FF0000"/>
                </a:solidFill>
                <a:cs typeface="Arial" panose="020B0604020202020204" pitchFamily="34" charset="0"/>
              </a:rPr>
              <a:t>-time constant</a:t>
            </a:r>
            <a:r>
              <a:rPr lang="nl-NL" altLang="nl-NL" sz="1800" dirty="0">
                <a:solidFill>
                  <a:schemeClr val="tx1">
                    <a:lumMod val="100000"/>
                  </a:schemeClr>
                </a:solidFill>
                <a:cs typeface="Arial" panose="020B0604020202020204" pitchFamily="34" charset="0"/>
              </a:rPr>
              <a:t>, we </a:t>
            </a:r>
            <a:r>
              <a:rPr lang="nl-NL" altLang="nl-NL" sz="1800" dirty="0" err="1">
                <a:solidFill>
                  <a:schemeClr val="tx1">
                    <a:lumMod val="100000"/>
                  </a:schemeClr>
                </a:solidFill>
                <a:cs typeface="Arial" panose="020B0604020202020204" pitchFamily="34" charset="0"/>
              </a:rPr>
              <a:t>cannot</a:t>
            </a:r>
            <a:r>
              <a:rPr lang="nl-NL" altLang="nl-NL" sz="1800" dirty="0">
                <a:solidFill>
                  <a:schemeClr val="tx1">
                    <a:lumMod val="100000"/>
                  </a:schemeClr>
                </a:solidFill>
                <a:cs typeface="Arial" panose="020B0604020202020204" pitchFamily="34" charset="0"/>
              </a:rPr>
              <a:t>  </a:t>
            </a:r>
            <a:r>
              <a:rPr lang="nl-NL" altLang="nl-NL" sz="1800" dirty="0" err="1">
                <a:solidFill>
                  <a:schemeClr val="tx1">
                    <a:lumMod val="100000"/>
                  </a:schemeClr>
                </a:solidFill>
                <a:cs typeface="Arial" panose="020B0604020202020204" pitchFamily="34" charset="0"/>
              </a:rPr>
              <a:t>decide</a:t>
            </a:r>
            <a:r>
              <a:rPr lang="nl-NL" altLang="nl-NL" sz="1800" dirty="0">
                <a:solidFill>
                  <a:schemeClr val="tx1">
                    <a:lumMod val="100000"/>
                  </a:schemeClr>
                </a:solidFill>
                <a:cs typeface="Arial" panose="020B0604020202020204" pitchFamily="34" charset="0"/>
              </a:rPr>
              <a:t> </a:t>
            </a:r>
            <a:r>
              <a:rPr lang="nl-NL" altLang="nl-NL" sz="1800" dirty="0" err="1">
                <a:solidFill>
                  <a:schemeClr val="tx1">
                    <a:lumMod val="100000"/>
                  </a:schemeClr>
                </a:solidFill>
                <a:cs typeface="Arial" panose="020B0604020202020204" pitchFamily="34" charset="0"/>
              </a:rPr>
              <a:t>this</a:t>
            </a:r>
            <a:r>
              <a:rPr lang="nl-NL" altLang="nl-NL" sz="1800" dirty="0">
                <a:solidFill>
                  <a:schemeClr val="tx1">
                    <a:lumMod val="100000"/>
                  </a:schemeClr>
                </a:solidFill>
                <a:cs typeface="Arial" panose="020B0604020202020204" pitchFamily="34" charset="0"/>
              </a:rPr>
              <a:t> at </a:t>
            </a:r>
            <a:r>
              <a:rPr lang="nl-NL" altLang="nl-NL" sz="1800" dirty="0" err="1">
                <a:solidFill>
                  <a:schemeClr val="tx1">
                    <a:lumMod val="100000"/>
                  </a:schemeClr>
                </a:solidFill>
                <a:cs typeface="Arial" panose="020B0604020202020204" pitchFamily="34" charset="0"/>
              </a:rPr>
              <a:t>compile</a:t>
            </a:r>
            <a:r>
              <a:rPr lang="nl-NL" altLang="nl-NL" sz="1800" dirty="0">
                <a:solidFill>
                  <a:schemeClr val="tx1">
                    <a:lumMod val="100000"/>
                  </a:schemeClr>
                </a:solidFill>
                <a:cs typeface="Arial" panose="020B0604020202020204" pitchFamily="34" charset="0"/>
              </a:rPr>
              <a:t> time </a:t>
            </a:r>
            <a:r>
              <a:rPr lang="nl-NL" altLang="nl-NL" sz="1800" dirty="0">
                <a:solidFill>
                  <a:schemeClr val="tx1">
                    <a:lumMod val="100000"/>
                  </a:schemeClr>
                </a:solidFill>
                <a:cs typeface="Arial" panose="020B0604020202020204" pitchFamily="34" charset="0"/>
                <a:sym typeface="Wingdings" panose="05000000000000000000" pitchFamily="2" charset="2"/>
              </a:rPr>
              <a:t></a:t>
            </a:r>
            <a:r>
              <a:rPr lang="nl-NL" altLang="nl-NL" sz="1800" dirty="0">
                <a:solidFill>
                  <a:schemeClr val="tx1">
                    <a:lumMod val="100000"/>
                  </a:schemeClr>
                </a:solidFill>
                <a:cs typeface="Arial" panose="020B0604020202020204" pitchFamily="34" charset="0"/>
              </a:rPr>
              <a:t>  </a:t>
            </a: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i="1" dirty="0" err="1">
                <a:solidFill>
                  <a:schemeClr val="tx1">
                    <a:lumMod val="100000"/>
                  </a:schemeClr>
                </a:solidFill>
                <a:cs typeface="Arial" panose="020B0604020202020204" pitchFamily="34" charset="0"/>
              </a:rPr>
              <a:t>Would</a:t>
            </a:r>
            <a:r>
              <a:rPr lang="nl-NL" altLang="nl-NL" sz="1800" i="1" dirty="0">
                <a:solidFill>
                  <a:schemeClr val="tx1">
                    <a:lumMod val="100000"/>
                  </a:schemeClr>
                </a:solidFill>
                <a:cs typeface="Arial" panose="020B0604020202020204" pitchFamily="34" charset="0"/>
              </a:rPr>
              <a:t> </a:t>
            </a:r>
            <a:r>
              <a:rPr lang="nl-NL" altLang="nl-NL" sz="1800" i="1" dirty="0" err="1">
                <a:solidFill>
                  <a:schemeClr val="tx1">
                    <a:lumMod val="100000"/>
                  </a:schemeClr>
                </a:solidFill>
                <a:cs typeface="Arial" panose="020B0604020202020204" pitchFamily="34" charset="0"/>
              </a:rPr>
              <a:t>you</a:t>
            </a:r>
            <a:r>
              <a:rPr lang="nl-NL" altLang="nl-NL" sz="1800" i="1" dirty="0">
                <a:solidFill>
                  <a:schemeClr val="tx1">
                    <a:lumMod val="100000"/>
                  </a:schemeClr>
                </a:solidFill>
                <a:cs typeface="Arial" panose="020B0604020202020204" pitchFamily="34" charset="0"/>
              </a:rPr>
              <a:t> </a:t>
            </a:r>
            <a:r>
              <a:rPr lang="nl-NL" altLang="nl-NL" sz="1800" i="1" dirty="0" err="1">
                <a:solidFill>
                  <a:schemeClr val="tx1">
                    <a:lumMod val="100000"/>
                  </a:schemeClr>
                </a:solidFill>
                <a:cs typeface="Arial" panose="020B0604020202020204" pitchFamily="34" charset="0"/>
              </a:rPr>
              <a:t>then</a:t>
            </a:r>
            <a:r>
              <a:rPr lang="nl-NL" altLang="nl-NL" sz="1800" i="1" dirty="0">
                <a:solidFill>
                  <a:schemeClr val="tx1">
                    <a:lumMod val="100000"/>
                  </a:schemeClr>
                </a:solidFill>
                <a:cs typeface="Arial" panose="020B0604020202020204" pitchFamily="34" charset="0"/>
              </a:rPr>
              <a:t> want </a:t>
            </a:r>
            <a:r>
              <a:rPr lang="nl-NL" altLang="nl-NL" sz="1800" i="1" dirty="0" err="1">
                <a:solidFill>
                  <a:schemeClr val="tx1">
                    <a:lumMod val="100000"/>
                  </a:schemeClr>
                </a:solidFill>
                <a:cs typeface="Arial" panose="020B0604020202020204" pitchFamily="34" charset="0"/>
              </a:rPr>
              <a:t>your</a:t>
            </a:r>
            <a:r>
              <a:rPr lang="nl-NL" altLang="nl-NL" sz="1800" i="1" dirty="0">
                <a:solidFill>
                  <a:schemeClr val="tx1">
                    <a:lumMod val="100000"/>
                  </a:schemeClr>
                </a:solidFill>
                <a:cs typeface="Arial" panose="020B0604020202020204" pitchFamily="34" charset="0"/>
              </a:rPr>
              <a:t> compiler or SAST tool </a:t>
            </a:r>
            <a:r>
              <a:rPr lang="nl-NL" altLang="nl-NL" sz="1800" i="1" dirty="0" err="1">
                <a:solidFill>
                  <a:schemeClr val="tx1">
                    <a:lumMod val="100000"/>
                  </a:schemeClr>
                </a:solidFill>
                <a:cs typeface="Arial" panose="020B0604020202020204" pitchFamily="34" charset="0"/>
              </a:rPr>
              <a:t>to</a:t>
            </a:r>
            <a:r>
              <a:rPr lang="nl-NL" altLang="nl-NL" sz="1800" i="1" dirty="0">
                <a:solidFill>
                  <a:schemeClr val="tx1">
                    <a:lumMod val="100000"/>
                  </a:schemeClr>
                </a:solidFill>
                <a:cs typeface="Arial" panose="020B0604020202020204" pitchFamily="34" charset="0"/>
              </a:rPr>
              <a:t> a </a:t>
            </a:r>
            <a:r>
              <a:rPr lang="nl-NL" altLang="nl-NL" sz="1800" i="1" dirty="0" err="1">
                <a:solidFill>
                  <a:schemeClr val="tx1">
                    <a:lumMod val="100000"/>
                  </a:schemeClr>
                </a:solidFill>
                <a:cs typeface="Arial" panose="020B0604020202020204" pitchFamily="34" charset="0"/>
              </a:rPr>
              <a:t>give</a:t>
            </a:r>
            <a:r>
              <a:rPr lang="nl-NL" altLang="nl-NL" sz="1800" i="1" dirty="0">
                <a:solidFill>
                  <a:schemeClr val="tx1">
                    <a:lumMod val="100000"/>
                  </a:schemeClr>
                </a:solidFill>
                <a:cs typeface="Arial" panose="020B0604020202020204" pitchFamily="34" charset="0"/>
              </a:rPr>
              <a:t> </a:t>
            </a:r>
            <a:r>
              <a:rPr lang="nl-NL" altLang="nl-NL" sz="1800" i="1" dirty="0" err="1">
                <a:solidFill>
                  <a:schemeClr val="tx1">
                    <a:lumMod val="100000"/>
                  </a:schemeClr>
                </a:solidFill>
                <a:cs typeface="Arial" panose="020B0604020202020204" pitchFamily="34" charset="0"/>
              </a:rPr>
              <a:t>false</a:t>
            </a:r>
            <a:r>
              <a:rPr lang="nl-NL" altLang="nl-NL" sz="1800" i="1" dirty="0">
                <a:solidFill>
                  <a:schemeClr val="tx1">
                    <a:lumMod val="100000"/>
                  </a:schemeClr>
                </a:solidFill>
                <a:cs typeface="Arial" panose="020B0604020202020204" pitchFamily="34" charset="0"/>
              </a:rPr>
              <a:t> </a:t>
            </a:r>
            <a:r>
              <a:rPr lang="nl-NL" altLang="nl-NL" sz="1800" i="1" dirty="0" err="1">
                <a:solidFill>
                  <a:schemeClr val="tx1">
                    <a:lumMod val="100000"/>
                  </a:schemeClr>
                </a:solidFill>
                <a:cs typeface="Arial" panose="020B0604020202020204" pitchFamily="34" charset="0"/>
              </a:rPr>
              <a:t>positive</a:t>
            </a:r>
            <a:r>
              <a:rPr lang="nl-NL" altLang="nl-NL" sz="1800" i="1" dirty="0">
                <a:solidFill>
                  <a:schemeClr val="tx1">
                    <a:lumMod val="100000"/>
                  </a:schemeClr>
                </a:solidFill>
                <a:cs typeface="Arial" panose="020B0604020202020204" pitchFamily="34" charset="0"/>
              </a:rPr>
              <a:t> or  </a:t>
            </a:r>
            <a:r>
              <a:rPr lang="nl-NL" altLang="nl-NL" sz="1800" i="1" dirty="0" err="1">
                <a:solidFill>
                  <a:schemeClr val="tx1">
                    <a:lumMod val="100000"/>
                  </a:schemeClr>
                </a:solidFill>
                <a:cs typeface="Arial" panose="020B0604020202020204" pitchFamily="34" charset="0"/>
              </a:rPr>
              <a:t>false</a:t>
            </a:r>
            <a:r>
              <a:rPr lang="nl-NL" altLang="nl-NL" sz="1800" i="1" dirty="0">
                <a:solidFill>
                  <a:schemeClr val="tx1">
                    <a:lumMod val="100000"/>
                  </a:schemeClr>
                </a:solidFill>
                <a:cs typeface="Arial" panose="020B0604020202020204" pitchFamily="34" charset="0"/>
              </a:rPr>
              <a:t> </a:t>
            </a:r>
            <a:r>
              <a:rPr lang="nl-NL" altLang="nl-NL" sz="1800" i="1" dirty="0" err="1">
                <a:solidFill>
                  <a:schemeClr val="tx1">
                    <a:lumMod val="100000"/>
                  </a:schemeClr>
                </a:solidFill>
                <a:cs typeface="Arial" panose="020B0604020202020204" pitchFamily="34" charset="0"/>
              </a:rPr>
              <a:t>negative</a:t>
            </a:r>
            <a:r>
              <a:rPr lang="nl-NL" altLang="nl-NL" sz="1800" i="1" dirty="0">
                <a:solidFill>
                  <a:schemeClr val="tx1">
                    <a:lumMod val="100000"/>
                  </a:schemeClr>
                </a:solidFill>
                <a:cs typeface="Arial" panose="020B0604020202020204" pitchFamily="34" charset="0"/>
              </a:rPr>
              <a:t>? </a:t>
            </a: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nl-NL" altLang="nl-NL" dirty="0">
              <a:solidFill>
                <a:schemeClr val="tx1"/>
              </a:solidFill>
              <a:cs typeface="Arial" panose="020B0604020202020204" pitchFamily="34" charset="0"/>
            </a:endParaRP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600" i="1" dirty="0"/>
              <a:t>Check </a:t>
            </a:r>
            <a:r>
              <a:rPr lang="en-GB" altLang="nl-NL" sz="1600" i="1" dirty="0">
                <a:solidFill>
                  <a:srgbClr val="7030A0"/>
                </a:solidFill>
                <a:latin typeface="+mj-lt"/>
              </a:rPr>
              <a:t>https://cve.mitre.org/cgi-bin/cvekey.cgi?keyword=format+string</a:t>
            </a: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600" i="1" dirty="0">
                <a:solidFill>
                  <a:schemeClr val="tx1"/>
                </a:solidFill>
                <a:cs typeface="Arial" panose="020B0604020202020204" pitchFamily="34" charset="0"/>
              </a:rPr>
              <a:t>to see how common</a:t>
            </a:r>
            <a:r>
              <a:rPr lang="en-GB" altLang="nl-NL" sz="1600" i="1" dirty="0">
                <a:solidFill>
                  <a:srgbClr val="FF0000"/>
                </a:solidFill>
                <a:cs typeface="Arial" panose="020B0604020202020204" pitchFamily="34" charset="0"/>
              </a:rPr>
              <a:t> </a:t>
            </a:r>
            <a:r>
              <a:rPr lang="en-GB" altLang="nl-NL" sz="1600" i="1" dirty="0">
                <a:solidFill>
                  <a:schemeClr val="tx1"/>
                </a:solidFill>
                <a:cs typeface="Arial" panose="020B0604020202020204" pitchFamily="34" charset="0"/>
              </a:rPr>
              <a:t>format strings still are</a:t>
            </a:r>
            <a:endParaRPr lang="nl-NL" altLang="nl-NL" sz="1600" dirty="0">
              <a:solidFill>
                <a:schemeClr val="tx1"/>
              </a:solidFill>
              <a:cs typeface="Arial" panose="020B0604020202020204" pitchFamily="34" charset="0"/>
            </a:endParaRP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dirty="0">
                <a:solidFill>
                  <a:schemeClr val="tx1"/>
                </a:solidFill>
                <a:cs typeface="Arial" panose="020B0604020202020204" pitchFamily="34" charset="0"/>
              </a:rPr>
              <a:t>     </a:t>
            </a:r>
            <a:r>
              <a:rPr lang="en-GB" b="1" dirty="0">
                <a:solidFill>
                  <a:schemeClr val="tx1"/>
                </a:solidFill>
                <a:latin typeface="Courier New" pitchFamily="49" charset="0"/>
                <a:cs typeface="Arial" panose="020B0604020202020204" pitchFamily="34" charset="0"/>
              </a:rPr>
              <a:t> </a:t>
            </a:r>
          </a:p>
          <a:p>
            <a:pPr marL="400050" lvl="1" indent="0" eaLnBrk="1" hangingPunct="1">
              <a:lnSpc>
                <a:spcPct val="9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solidFill>
                <a:schemeClr val="tx1"/>
              </a:solidFill>
            </a:endParaRPr>
          </a:p>
        </p:txBody>
      </p:sp>
      <p:sp>
        <p:nvSpPr>
          <p:cNvPr id="112645" name="Rectangle 1" descr=" 95234">
            <a:extLst>
              <a:ext uri="{FF2B5EF4-FFF2-40B4-BE49-F238E27FC236}">
                <a16:creationId xmlns:a16="http://schemas.microsoft.com/office/drawing/2014/main" id="{807FC87A-7FCA-9A9C-4F56-D9B338AFA30A}"/>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Preventing format string attacks is </a:t>
            </a:r>
            <a:r>
              <a:rPr lang="en-GB" altLang="nl-NL" sz="3600"/>
              <a:t>EASY</a:t>
            </a:r>
            <a:endParaRPr lang="en-GB" altLang="nl-NL" sz="2400"/>
          </a:p>
        </p:txBody>
      </p:sp>
      <p:sp>
        <p:nvSpPr>
          <p:cNvPr id="112646" name="Rectangle 8" descr=" 95237">
            <a:extLst>
              <a:ext uri="{FF2B5EF4-FFF2-40B4-BE49-F238E27FC236}">
                <a16:creationId xmlns:a16="http://schemas.microsoft.com/office/drawing/2014/main" id="{F4F8D626-51C4-8899-FA05-550F5A50C13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en-US" sz="1000">
                <a:latin typeface="Arial Unicode MS"/>
              </a:rPr>
              <a:t>-Wformat-overflow</a:t>
            </a:r>
            <a:r>
              <a:rPr lang="en-GB" altLang="en-US" sz="600"/>
              <a:t> </a:t>
            </a:r>
            <a:endParaRPr lang="en-GB" altLang="en-US"/>
          </a:p>
        </p:txBody>
      </p:sp>
      <p:sp>
        <p:nvSpPr>
          <p:cNvPr id="112647" name="Slide Number Placeholder 2">
            <a:extLst>
              <a:ext uri="{FF2B5EF4-FFF2-40B4-BE49-F238E27FC236}">
                <a16:creationId xmlns:a16="http://schemas.microsoft.com/office/drawing/2014/main" id="{5E51E4E9-3DA0-7F6C-EAFB-0FFCD0E1D55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886AD71-654B-4DE2-BCBA-6DE76D87E100}" type="slidenum">
              <a:rPr lang="en-GB" altLang="nl-NL" smtClean="0"/>
              <a:pPr/>
              <a:t>64</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31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3187">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318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3187">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1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a:extLst>
              <a:ext uri="{FF2B5EF4-FFF2-40B4-BE49-F238E27FC236}">
                <a16:creationId xmlns:a16="http://schemas.microsoft.com/office/drawing/2014/main" id="{B6C97950-C6C1-9812-0FDD-10DC2C90FFF2}"/>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Recap: memory corruption</a:t>
            </a:r>
          </a:p>
        </p:txBody>
      </p:sp>
      <p:sp>
        <p:nvSpPr>
          <p:cNvPr id="14340" name="Rectangle 2">
            <a:extLst>
              <a:ext uri="{FF2B5EF4-FFF2-40B4-BE49-F238E27FC236}">
                <a16:creationId xmlns:a16="http://schemas.microsoft.com/office/drawing/2014/main" id="{051E0CE5-F0D0-5569-7104-35CE45A79582}"/>
              </a:ext>
            </a:extLst>
          </p:cNvPr>
          <p:cNvSpPr>
            <a:spLocks noGrp="1" noChangeArrowheads="1"/>
          </p:cNvSpPr>
          <p:nvPr>
            <p:ph idx="1"/>
          </p:nvPr>
        </p:nvSpPr>
        <p:spPr/>
        <p:txBody>
          <a:bodyPr/>
          <a:lstStyle/>
          <a:p>
            <a:pPr marL="336550" indent="-336550" eaLnBrk="1" hangingPunct="1">
              <a:lnSpc>
                <a:spcPct val="100000"/>
              </a:lnSpc>
              <a:spcBef>
                <a:spcPts val="500"/>
              </a:spcBef>
              <a:buClrTx/>
              <a:buSzTx/>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chemeClr val="tx1"/>
                </a:solidFill>
              </a:rPr>
              <a:t>#1 weakness </a:t>
            </a:r>
            <a:r>
              <a:rPr lang="en-GB" dirty="0"/>
              <a:t>in C / C++  </a:t>
            </a:r>
          </a:p>
          <a:p>
            <a:pPr marL="736600" lvl="1" indent="-336550" eaLnBrk="1" hangingPunct="1">
              <a:lnSpc>
                <a:spcPct val="100000"/>
              </a:lnSpc>
              <a:spcBef>
                <a:spcPts val="500"/>
              </a:spcBef>
              <a:buClrTx/>
              <a:buSzTx/>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a:t>because these language are </a:t>
            </a:r>
            <a:r>
              <a:rPr lang="en-US" dirty="0">
                <a:solidFill>
                  <a:schemeClr val="accent2"/>
                </a:solidFill>
              </a:rPr>
              <a:t>not memory-safe </a:t>
            </a:r>
            <a:r>
              <a:rPr lang="en-US" dirty="0">
                <a:solidFill>
                  <a:schemeClr val="tx2"/>
                </a:solidFill>
              </a:rPr>
              <a:t>and programmer is responsible for</a:t>
            </a:r>
            <a:r>
              <a:rPr lang="en-US" dirty="0">
                <a:solidFill>
                  <a:schemeClr val="accent2"/>
                </a:solidFill>
              </a:rPr>
              <a:t> memory management</a:t>
            </a:r>
            <a:endParaRPr lang="en-GB" dirty="0">
              <a:solidFill>
                <a:schemeClr val="accent2"/>
              </a:solidFill>
            </a:endParaRPr>
          </a:p>
          <a:p>
            <a:pPr marL="336550" indent="-336550" eaLnBrk="1" hangingPunct="1">
              <a:lnSpc>
                <a:spcPct val="100000"/>
              </a:lnSpc>
              <a:spcBef>
                <a:spcPts val="500"/>
              </a:spcBef>
              <a:buClrTx/>
              <a:buSzTx/>
              <a:buFont typeface="Times New Roman" pitchFamily="1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chemeClr val="tx1"/>
                </a:solidFill>
              </a:rPr>
              <a:t>Tricky to spot</a:t>
            </a:r>
          </a:p>
          <a:p>
            <a:pPr marL="336550" indent="-33655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t>Typical cause: programming with </a:t>
            </a:r>
            <a:r>
              <a:rPr lang="en-GB" dirty="0">
                <a:solidFill>
                  <a:schemeClr val="accent2"/>
                </a:solidFill>
              </a:rPr>
              <a:t>arrays, pointers, C strings, dynamic (</a:t>
            </a:r>
            <a:r>
              <a:rPr lang="en-GB" dirty="0" err="1">
                <a:solidFill>
                  <a:schemeClr val="accent2"/>
                </a:solidFill>
              </a:rPr>
              <a:t>ie</a:t>
            </a:r>
            <a:r>
              <a:rPr lang="en-GB" dirty="0">
                <a:solidFill>
                  <a:schemeClr val="accent2"/>
                </a:solidFill>
              </a:rPr>
              <a:t> heap-allocated) memory </a:t>
            </a:r>
            <a:r>
              <a:rPr lang="en-GB" dirty="0">
                <a:solidFill>
                  <a:schemeClr val="tx1"/>
                </a:solidFill>
              </a:rPr>
              <a:t>and</a:t>
            </a:r>
            <a:r>
              <a:rPr lang="en-GB" dirty="0">
                <a:solidFill>
                  <a:schemeClr val="accent2"/>
                </a:solidFill>
              </a:rPr>
              <a:t> type-unsafety </a:t>
            </a:r>
            <a:r>
              <a:rPr lang="en-GB" dirty="0"/>
              <a:t> </a:t>
            </a:r>
            <a:endParaRPr lang="en-GB" dirty="0">
              <a:solidFill>
                <a:schemeClr val="accent2"/>
              </a:solidFill>
            </a:endParaRPr>
          </a:p>
          <a:p>
            <a:pPr marL="736600" lvl="1" indent="-27940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dirty="0">
              <a:solidFill>
                <a:srgbClr val="008000"/>
              </a:solidFill>
            </a:endParaRPr>
          </a:p>
          <a:p>
            <a:pPr marL="336550" indent="-33655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t>Related attacks</a:t>
            </a:r>
          </a:p>
          <a:p>
            <a:pPr marL="736600" lvl="1" indent="-33655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dirty="0">
                <a:solidFill>
                  <a:srgbClr val="FF0000"/>
                </a:solidFill>
              </a:rPr>
              <a:t>Format string attack</a:t>
            </a:r>
            <a:r>
              <a:rPr lang="en-GB" dirty="0">
                <a:solidFill>
                  <a:schemeClr val="tx2"/>
                </a:solidFill>
              </a:rPr>
              <a:t>: another way of corrupting stack</a:t>
            </a:r>
          </a:p>
          <a:p>
            <a:pPr marL="736600" lvl="1" indent="-336550" eaLnBrk="1" hangingPunct="1">
              <a:lnSpc>
                <a:spcPct val="100000"/>
              </a:lnSpc>
              <a:spcBef>
                <a:spcPts val="500"/>
              </a:spcBef>
              <a:buFont typeface="Comic Sans MS" pitchFamily="6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dirty="0">
                <a:solidFill>
                  <a:srgbClr val="FF0000"/>
                </a:solidFill>
              </a:rPr>
              <a:t>Integer overflows</a:t>
            </a:r>
            <a:r>
              <a:rPr lang="en-US" dirty="0">
                <a:solidFill>
                  <a:schemeClr val="tx2"/>
                </a:solidFill>
              </a:rPr>
              <a:t>: useful a stepping stone to getting a buffer to overflows, or dangerous in its own right </a:t>
            </a:r>
          </a:p>
        </p:txBody>
      </p:sp>
      <p:sp>
        <p:nvSpPr>
          <p:cNvPr id="114692" name="Slide Number Placeholder 1">
            <a:extLst>
              <a:ext uri="{FF2B5EF4-FFF2-40B4-BE49-F238E27FC236}">
                <a16:creationId xmlns:a16="http://schemas.microsoft.com/office/drawing/2014/main" id="{33D96401-8494-41E1-5B31-1689D8DA32E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5503FFE-6F19-4519-AAAB-EB6168169552}" type="slidenum">
              <a:rPr lang="en-GB" altLang="nl-NL" smtClean="0"/>
              <a:pPr/>
              <a:t>65</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26C0-13A7-50A7-BA83-7C9AB05E5F90}"/>
              </a:ext>
            </a:extLst>
          </p:cNvPr>
          <p:cNvSpPr>
            <a:spLocks noGrp="1"/>
          </p:cNvSpPr>
          <p:nvPr>
            <p:ph type="title"/>
          </p:nvPr>
        </p:nvSpPr>
        <p:spPr/>
        <p:txBody>
          <a:bodyPr/>
          <a:lstStyle/>
          <a:p>
            <a:r>
              <a:rPr lang="en-US" dirty="0"/>
              <a:t>Type unsafety =&gt; memory unsafety?</a:t>
            </a:r>
            <a:endParaRPr lang="en-GB" dirty="0"/>
          </a:p>
        </p:txBody>
      </p:sp>
      <p:sp>
        <p:nvSpPr>
          <p:cNvPr id="3" name="Content Placeholder 2">
            <a:extLst>
              <a:ext uri="{FF2B5EF4-FFF2-40B4-BE49-F238E27FC236}">
                <a16:creationId xmlns:a16="http://schemas.microsoft.com/office/drawing/2014/main" id="{5FBEC4D2-3A16-C298-D2D0-A4148F9DBB5A}"/>
              </a:ext>
            </a:extLst>
          </p:cNvPr>
          <p:cNvSpPr>
            <a:spLocks noGrp="1"/>
          </p:cNvSpPr>
          <p:nvPr>
            <p:ph idx="1"/>
          </p:nvPr>
        </p:nvSpPr>
        <p:spPr/>
        <p:txBody>
          <a:bodyPr/>
          <a:lstStyle/>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char *</a:t>
            </a:r>
            <a:r>
              <a:rPr lang="en-GB" altLang="nl-NL" b="1" dirty="0" err="1">
                <a:solidFill>
                  <a:srgbClr val="008000"/>
                </a:solidFill>
                <a:latin typeface="Courier New" panose="02070309020205020404" pitchFamily="49" charset="0"/>
              </a:rPr>
              <a:t>buf</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int </a:t>
            </a:r>
            <a:r>
              <a:rPr lang="en-GB" altLang="nl-NL" b="1" dirty="0" err="1">
                <a:solidFill>
                  <a:srgbClr val="009900"/>
                </a:solidFill>
                <a:latin typeface="Courier New" panose="02070309020205020404" pitchFamily="49" charset="0"/>
              </a:rPr>
              <a:t>i</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float </a:t>
            </a:r>
            <a:r>
              <a:rPr lang="en-GB" altLang="nl-NL" b="1" dirty="0">
                <a:solidFill>
                  <a:srgbClr val="009900"/>
                </a:solidFill>
                <a:latin typeface="Courier New" panose="02070309020205020404" pitchFamily="49" charset="0"/>
              </a:rPr>
              <a:t>f</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dirty="0">
              <a:latin typeface="Courier New" panose="02070309020205020404" pitchFamily="49" charset="0"/>
            </a:endParaRP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f = </a:t>
            </a:r>
            <a:r>
              <a:rPr lang="en-GB" altLang="nl-NL" b="1" dirty="0" err="1">
                <a:latin typeface="Courier New" panose="02070309020205020404" pitchFamily="49" charset="0"/>
              </a:rPr>
              <a:t>i</a:t>
            </a:r>
            <a:r>
              <a:rPr lang="en-GB" altLang="nl-NL" b="1" dirty="0">
                <a:latin typeface="Courier New" panose="02070309020205020404" pitchFamily="49" charset="0"/>
              </a:rPr>
              <a:t>;  </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i</a:t>
            </a:r>
            <a:r>
              <a:rPr lang="en-GB" altLang="nl-NL" b="1" dirty="0">
                <a:latin typeface="Courier New" panose="02070309020205020404" pitchFamily="49" charset="0"/>
              </a:rPr>
              <a:t> = f;</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b="1" dirty="0">
              <a:latin typeface="Courier New" panose="02070309020205020404" pitchFamily="49" charset="0"/>
            </a:endParaRP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i</a:t>
            </a:r>
            <a:r>
              <a:rPr lang="en-GB" altLang="nl-NL" b="1" dirty="0">
                <a:latin typeface="Courier New" panose="02070309020205020404" pitchFamily="49" charset="0"/>
              </a:rPr>
              <a:t> = (int) </a:t>
            </a:r>
            <a:r>
              <a:rPr lang="en-GB" altLang="nl-NL" b="1" dirty="0" err="1">
                <a:latin typeface="Courier New" panose="02070309020205020404" pitchFamily="49" charset="0"/>
              </a:rPr>
              <a:t>buf</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i</a:t>
            </a:r>
            <a:r>
              <a:rPr lang="en-GB" altLang="nl-NL" b="1" dirty="0">
                <a:latin typeface="Courier New" panose="02070309020205020404" pitchFamily="49" charset="0"/>
              </a:rPr>
              <a:t> = i+42;</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buf</a:t>
            </a:r>
            <a:r>
              <a:rPr lang="en-GB" altLang="nl-NL" b="1" dirty="0">
                <a:latin typeface="Courier New" panose="02070309020205020404" pitchFamily="49" charset="0"/>
              </a:rPr>
              <a:t> = (*char) </a:t>
            </a:r>
            <a:r>
              <a:rPr lang="en-GB" altLang="nl-NL" b="1" dirty="0" err="1">
                <a:latin typeface="Courier New" panose="02070309020205020404" pitchFamily="49" charset="0"/>
              </a:rPr>
              <a:t>i</a:t>
            </a:r>
            <a:r>
              <a:rPr lang="en-GB" altLang="nl-NL" b="1" dirty="0">
                <a:latin typeface="Courier New" panose="02070309020205020404" pitchFamily="49" charset="0"/>
              </a:rPr>
              <a:t>;</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sz="1800" b="1" dirty="0">
              <a:latin typeface="Courier New" panose="02070309020205020404" pitchFamily="49" charset="0"/>
            </a:endParaRP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f = sqrt(3.14);</a:t>
            </a: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err="1">
                <a:latin typeface="Courier New" panose="02070309020205020404" pitchFamily="49" charset="0"/>
              </a:rPr>
              <a:t>buf</a:t>
            </a:r>
            <a:r>
              <a:rPr lang="en-GB" altLang="nl-NL" b="1" dirty="0">
                <a:latin typeface="Courier New" panose="02070309020205020404" pitchFamily="49" charset="0"/>
              </a:rPr>
              <a:t> = (char*) f;</a:t>
            </a:r>
            <a:endParaRPr lang="nl-NL" altLang="nl-NL" b="1" dirty="0">
              <a:latin typeface="Courier New" panose="02070309020205020404" pitchFamily="49" charset="0"/>
            </a:endParaRPr>
          </a:p>
          <a:p>
            <a:pPr eaLnBrk="1" hangingPunct="1">
              <a:lnSpc>
                <a:spcPct val="100000"/>
              </a:lnSpc>
              <a:spcBef>
                <a:spcPts val="50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nl-NL" b="1" dirty="0">
                <a:latin typeface="Courier New" panose="02070309020205020404" pitchFamily="49" charset="0"/>
              </a:rPr>
              <a:t> </a:t>
            </a:r>
            <a:endParaRPr lang="en-GB" altLang="nl-NL" b="1" dirty="0">
              <a:latin typeface="Courier New" panose="02070309020205020404" pitchFamily="49" charset="0"/>
            </a:endParaRPr>
          </a:p>
          <a:p>
            <a:pPr marL="0" indent="0">
              <a:buNone/>
            </a:pPr>
            <a:endParaRPr lang="en-GB" dirty="0"/>
          </a:p>
        </p:txBody>
      </p:sp>
      <p:sp>
        <p:nvSpPr>
          <p:cNvPr id="4" name="Slide Number Placeholder 3">
            <a:extLst>
              <a:ext uri="{FF2B5EF4-FFF2-40B4-BE49-F238E27FC236}">
                <a16:creationId xmlns:a16="http://schemas.microsoft.com/office/drawing/2014/main" id="{2DF0DFAD-1D9B-9F25-A96B-A658055784A0}"/>
              </a:ext>
            </a:extLst>
          </p:cNvPr>
          <p:cNvSpPr>
            <a:spLocks noGrp="1"/>
          </p:cNvSpPr>
          <p:nvPr>
            <p:ph type="sldNum" idx="10"/>
          </p:nvPr>
        </p:nvSpPr>
        <p:spPr/>
        <p:txBody>
          <a:bodyPr/>
          <a:lstStyle/>
          <a:p>
            <a:pPr>
              <a:defRPr/>
            </a:pPr>
            <a:fld id="{DA02124D-05F8-457D-9B8B-B25163040663}" type="slidenum">
              <a:rPr lang="en-GB" altLang="nl-NL" smtClean="0"/>
              <a:pPr>
                <a:defRPr/>
              </a:pPr>
              <a:t>66</a:t>
            </a:fld>
            <a:endParaRPr lang="en-GB" altLang="nl-NL"/>
          </a:p>
        </p:txBody>
      </p:sp>
    </p:spTree>
    <p:extLst>
      <p:ext uri="{BB962C8B-B14F-4D97-AF65-F5344CB8AC3E}">
        <p14:creationId xmlns:p14="http://schemas.microsoft.com/office/powerpoint/2010/main" val="814430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id="{A155F8DD-590C-A50C-9529-E0F2A6EB8FCE}"/>
              </a:ext>
            </a:extLst>
          </p:cNvPr>
          <p:cNvSpPr>
            <a:spLocks noGrp="1" noChangeArrowheads="1"/>
          </p:cNvSpPr>
          <p:nvPr>
            <p:ph type="title"/>
          </p:nvPr>
        </p:nvSpPr>
        <p:spPr>
          <a:xfrm>
            <a:off x="685800" y="2130425"/>
            <a:ext cx="7772400" cy="14700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a:t>Platform-level defences</a:t>
            </a:r>
            <a:r>
              <a:rPr lang="en-US" altLang="nl-NL"/>
              <a:t> </a:t>
            </a:r>
            <a:br>
              <a:rPr lang="en-US" altLang="nl-NL"/>
            </a:br>
            <a:endParaRPr lang="en-GB" altLang="nl-NL" sz="2000">
              <a:solidFill>
                <a:schemeClr val="tx1"/>
              </a:solidFill>
            </a:endParaRPr>
          </a:p>
        </p:txBody>
      </p:sp>
      <p:sp>
        <p:nvSpPr>
          <p:cNvPr id="116739" name="Slide Number Placeholder 2">
            <a:extLst>
              <a:ext uri="{FF2B5EF4-FFF2-40B4-BE49-F238E27FC236}">
                <a16:creationId xmlns:a16="http://schemas.microsoft.com/office/drawing/2014/main" id="{E977516D-5968-E5DE-4D25-7F3450B678A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72431BB-2C36-4E0F-AF03-6AB5EA5DBF9F}" type="slidenum">
              <a:rPr lang="en-GB" altLang="nl-NL" smtClean="0"/>
              <a:pPr/>
              <a:t>67</a:t>
            </a:fld>
            <a:endParaRPr lang="en-GB" altLang="nl-N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a:extLst>
              <a:ext uri="{FF2B5EF4-FFF2-40B4-BE49-F238E27FC236}">
                <a16:creationId xmlns:a16="http://schemas.microsoft.com/office/drawing/2014/main" id="{2A5A4E3D-C6BF-5C22-4C7E-2F03F5195EB1}"/>
              </a:ext>
            </a:extLst>
          </p:cNvPr>
          <p:cNvSpPr>
            <a:spLocks noGrp="1" noChangeArrowheads="1"/>
          </p:cNvSpPr>
          <p:nvPr>
            <p:ph type="title"/>
          </p:nvPr>
        </p:nvSpPr>
        <p:spPr/>
        <p:txBody>
          <a:bodyPr/>
          <a:lstStyle/>
          <a:p>
            <a:r>
              <a:rPr lang="en-GB" altLang="nl-NL" sz="2400"/>
              <a:t>Platform-level defences</a:t>
            </a:r>
            <a:endParaRPr lang="en-GB" altLang="en-US" sz="2400"/>
          </a:p>
        </p:txBody>
      </p:sp>
      <p:sp>
        <p:nvSpPr>
          <p:cNvPr id="168963" name="Tijdelijke aanduiding voor inhoud 3">
            <a:extLst>
              <a:ext uri="{FF2B5EF4-FFF2-40B4-BE49-F238E27FC236}">
                <a16:creationId xmlns:a16="http://schemas.microsoft.com/office/drawing/2014/main" id="{9BF43F8D-D0E4-3321-CAA5-880DDA71553C}"/>
              </a:ext>
            </a:extLst>
          </p:cNvPr>
          <p:cNvSpPr>
            <a:spLocks noGrp="1" noChangeArrowheads="1"/>
          </p:cNvSpPr>
          <p:nvPr>
            <p:ph idx="1"/>
          </p:nvPr>
        </p:nvSpPr>
        <p:spPr/>
        <p:txBody>
          <a:bodyPr/>
          <a:lstStyle/>
          <a:p>
            <a:r>
              <a:rPr lang="en-US" altLang="nl-NL">
                <a:solidFill>
                  <a:schemeClr val="tx1"/>
                </a:solidFill>
              </a:rPr>
              <a:t>Defenses the compiler, hardware, OS,… can take, </a:t>
            </a:r>
            <a:br>
              <a:rPr lang="en-US" altLang="nl-NL">
                <a:solidFill>
                  <a:schemeClr val="tx1"/>
                </a:solidFill>
              </a:rPr>
            </a:br>
            <a:r>
              <a:rPr lang="en-US" altLang="nl-NL">
                <a:solidFill>
                  <a:schemeClr val="tx1"/>
                </a:solidFill>
              </a:rPr>
              <a:t>without the programmer having to know</a:t>
            </a:r>
            <a:endParaRPr lang="en-US" altLang="en-US">
              <a:solidFill>
                <a:schemeClr val="tx1"/>
              </a:solidFill>
            </a:endParaRPr>
          </a:p>
          <a:p>
            <a:r>
              <a:rPr lang="en-US" altLang="en-US">
                <a:solidFill>
                  <a:schemeClr val="tx1"/>
                </a:solidFill>
              </a:rPr>
              <a:t>Some defenses need </a:t>
            </a:r>
            <a:r>
              <a:rPr lang="en-US" altLang="en-US">
                <a:solidFill>
                  <a:schemeClr val="accent2"/>
                </a:solidFill>
              </a:rPr>
              <a:t>OS &amp; hardware support</a:t>
            </a:r>
          </a:p>
          <a:p>
            <a:r>
              <a:rPr lang="en-US" altLang="en-US">
                <a:solidFill>
                  <a:schemeClr val="tx1"/>
                </a:solidFill>
              </a:rPr>
              <a:t>Some defenses cause </a:t>
            </a:r>
            <a:r>
              <a:rPr lang="en-US" altLang="en-US">
                <a:solidFill>
                  <a:schemeClr val="accent2"/>
                </a:solidFill>
              </a:rPr>
              <a:t>overhead</a:t>
            </a:r>
          </a:p>
          <a:p>
            <a:pPr lvl="1"/>
            <a:r>
              <a:rPr lang="en-US" altLang="en-US" sz="1800">
                <a:solidFill>
                  <a:schemeClr val="tx1"/>
                </a:solidFill>
              </a:rPr>
              <a:t>if this overhead is unacceptable in production code,                   we can still use it in testing phase</a:t>
            </a:r>
          </a:p>
          <a:p>
            <a:r>
              <a:rPr lang="en-US" altLang="en-US">
                <a:solidFill>
                  <a:schemeClr val="tx1"/>
                </a:solidFill>
              </a:rPr>
              <a:t>Some defenses may break </a:t>
            </a:r>
            <a:r>
              <a:rPr lang="en-US" altLang="en-US">
                <a:solidFill>
                  <a:schemeClr val="accent2"/>
                </a:solidFill>
              </a:rPr>
              <a:t>binary compatibility</a:t>
            </a:r>
          </a:p>
          <a:p>
            <a:pPr lvl="1"/>
            <a:r>
              <a:rPr lang="en-US" altLang="en-US" sz="1800">
                <a:solidFill>
                  <a:schemeClr val="tx1"/>
                </a:solidFill>
              </a:rPr>
              <a:t>if the compiler adds extra book-keeping &amp; checks,                           all libraries may need to be re-compiled with that compiler</a:t>
            </a:r>
            <a:endParaRPr lang="en-GB" altLang="en-US" sz="1800">
              <a:solidFill>
                <a:schemeClr val="tx1"/>
              </a:solidFill>
            </a:endParaRPr>
          </a:p>
        </p:txBody>
      </p:sp>
      <p:sp>
        <p:nvSpPr>
          <p:cNvPr id="118788" name="Slide Number Placeholder 1">
            <a:extLst>
              <a:ext uri="{FF2B5EF4-FFF2-40B4-BE49-F238E27FC236}">
                <a16:creationId xmlns:a16="http://schemas.microsoft.com/office/drawing/2014/main" id="{6C057A7E-7698-0EAC-CFFC-5A06DA83896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78F512D-9275-4546-B885-10AAA6F2156E}" type="slidenum">
              <a:rPr lang="en-GB" altLang="nl-NL" smtClean="0"/>
              <a:pPr/>
              <a:t>68</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8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
            <a:extLst>
              <a:ext uri="{FF2B5EF4-FFF2-40B4-BE49-F238E27FC236}">
                <a16:creationId xmlns:a16="http://schemas.microsoft.com/office/drawing/2014/main" id="{B7E8176F-7663-C22D-B395-1801B6C6A415}"/>
              </a:ext>
            </a:extLst>
          </p:cNvPr>
          <p:cNvSpPr>
            <a:spLocks noGrp="1" noChangeArrowheads="1"/>
          </p:cNvSpPr>
          <p:nvPr>
            <p:ph type="title"/>
          </p:nvPr>
        </p:nvSpPr>
        <p:spPr/>
        <p:txBody>
          <a:bodyPr/>
          <a:lstStyle/>
          <a:p>
            <a:r>
              <a:rPr lang="nl-NL" altLang="en-US" sz="2400"/>
              <a:t>Platform-level defenses</a:t>
            </a:r>
            <a:endParaRPr lang="en-GB" altLang="en-US" sz="2400"/>
          </a:p>
        </p:txBody>
      </p:sp>
      <p:sp>
        <p:nvSpPr>
          <p:cNvPr id="4" name="Content Placeholder 3">
            <a:extLst>
              <a:ext uri="{FF2B5EF4-FFF2-40B4-BE49-F238E27FC236}">
                <a16:creationId xmlns:a16="http://schemas.microsoft.com/office/drawing/2014/main" id="{43A7750B-334F-943F-9232-E2104FDFC3BC}"/>
              </a:ext>
            </a:extLst>
          </p:cNvPr>
          <p:cNvSpPr>
            <a:spLocks noGrp="1"/>
          </p:cNvSpPr>
          <p:nvPr>
            <p:ph idx="1"/>
          </p:nvPr>
        </p:nvSpPr>
        <p:spPr/>
        <p:txBody>
          <a:bodyPr/>
          <a:lstStyle/>
          <a:p>
            <a:pPr>
              <a:buFont typeface="+mj-lt"/>
              <a:buAutoNum type="arabicPeriod"/>
              <a:defRPr/>
            </a:pPr>
            <a:r>
              <a:rPr lang="en-US" altLang="nl-NL" sz="1800" dirty="0">
                <a:solidFill>
                  <a:schemeClr val="accent2"/>
                </a:solidFill>
              </a:rPr>
              <a:t>Stack canaries</a:t>
            </a:r>
          </a:p>
          <a:p>
            <a:pPr>
              <a:buFont typeface="+mj-lt"/>
              <a:buAutoNum type="arabicPeriod"/>
              <a:defRPr/>
            </a:pPr>
            <a:r>
              <a:rPr lang="en-US" altLang="nl-NL" sz="1800" dirty="0">
                <a:solidFill>
                  <a:schemeClr val="accent2"/>
                </a:solidFill>
              </a:rPr>
              <a:t>Non-executable memory (NX,  </a:t>
            </a:r>
            <a:r>
              <a:rPr lang="en-GB" altLang="nl-NL" sz="1800" dirty="0">
                <a:solidFill>
                  <a:schemeClr val="accent2"/>
                </a:solidFill>
              </a:rPr>
              <a:t>W</a:t>
            </a:r>
            <a:r>
              <a:rPr lang="en-GB" altLang="nl-NL" sz="1800" b="1" dirty="0">
                <a:solidFill>
                  <a:schemeClr val="accent2"/>
                </a:solidFill>
                <a:sym typeface="Symbol" panose="05050102010706020507" pitchFamily="18" charset="2"/>
              </a:rPr>
              <a:t></a:t>
            </a:r>
            <a:r>
              <a:rPr lang="en-GB" altLang="nl-NL" sz="1800" dirty="0">
                <a:solidFill>
                  <a:schemeClr val="accent2"/>
                </a:solidFill>
              </a:rPr>
              <a:t>X</a:t>
            </a:r>
            <a:r>
              <a:rPr lang="en-US" altLang="nl-NL" sz="1800" dirty="0">
                <a:solidFill>
                  <a:schemeClr val="accent2"/>
                </a:solidFill>
              </a:rPr>
              <a:t>)</a:t>
            </a:r>
          </a:p>
          <a:p>
            <a:pPr>
              <a:buFont typeface="+mj-lt"/>
              <a:buAutoNum type="arabicPeriod"/>
              <a:defRPr/>
            </a:pPr>
            <a:r>
              <a:rPr lang="en-US" altLang="nl-NL" sz="1800" dirty="0">
                <a:solidFill>
                  <a:schemeClr val="accent2"/>
                </a:solidFill>
              </a:rPr>
              <a:t>Address space layout randomization (ASLR)</a:t>
            </a:r>
          </a:p>
          <a:p>
            <a:pPr marL="0" indent="0">
              <a:buFont typeface="Times New Roman" panose="02020603050405020304" pitchFamily="18" charset="0"/>
              <a:buNone/>
              <a:defRPr/>
            </a:pPr>
            <a:endParaRPr lang="en-US" altLang="nl-NL" sz="1800" dirty="0">
              <a:solidFill>
                <a:schemeClr val="accent2"/>
              </a:solidFill>
            </a:endParaRPr>
          </a:p>
          <a:p>
            <a:pPr marL="0" indent="0">
              <a:buFont typeface="Times New Roman" panose="02020603050405020304" pitchFamily="18" charset="0"/>
              <a:buNone/>
              <a:defRPr/>
            </a:pPr>
            <a:r>
              <a:rPr lang="en-US" altLang="nl-NL" sz="1800" dirty="0">
                <a:solidFill>
                  <a:schemeClr val="tx1"/>
                </a:solidFill>
              </a:rPr>
              <a:t>More advanced defenses</a:t>
            </a:r>
          </a:p>
          <a:p>
            <a:pPr>
              <a:buFont typeface="+mj-lt"/>
              <a:buAutoNum type="arabicPeriod"/>
              <a:defRPr/>
            </a:pPr>
            <a:r>
              <a:rPr lang="en-US" altLang="nl-NL" sz="1800" dirty="0">
                <a:solidFill>
                  <a:schemeClr val="accent2"/>
                </a:solidFill>
              </a:rPr>
              <a:t>More </a:t>
            </a:r>
            <a:r>
              <a:rPr lang="en-US" altLang="nl-NL" sz="1800" dirty="0" err="1">
                <a:solidFill>
                  <a:schemeClr val="accent2"/>
                </a:solidFill>
              </a:rPr>
              <a:t>randomisation</a:t>
            </a:r>
            <a:r>
              <a:rPr lang="en-US" altLang="nl-NL" sz="1800" dirty="0">
                <a:solidFill>
                  <a:schemeClr val="accent2"/>
                </a:solidFill>
              </a:rPr>
              <a:t>: </a:t>
            </a:r>
            <a:r>
              <a:rPr lang="en-US" altLang="nl-NL" sz="1800" dirty="0" err="1">
                <a:solidFill>
                  <a:schemeClr val="accent2"/>
                </a:solidFill>
              </a:rPr>
              <a:t>eg</a:t>
            </a:r>
            <a:r>
              <a:rPr lang="en-US" altLang="nl-NL" sz="1800" dirty="0">
                <a:solidFill>
                  <a:schemeClr val="accent2"/>
                </a:solidFill>
              </a:rPr>
              <a:t>. pointer &amp; memory encryption</a:t>
            </a:r>
          </a:p>
          <a:p>
            <a:pPr>
              <a:buFont typeface="+mj-lt"/>
              <a:buAutoNum type="arabicPeriod"/>
              <a:defRPr/>
            </a:pPr>
            <a:r>
              <a:rPr lang="en-US" altLang="nl-NL" sz="1800" dirty="0">
                <a:solidFill>
                  <a:schemeClr val="accent2"/>
                </a:solidFill>
              </a:rPr>
              <a:t>More memory safety checks: 											</a:t>
            </a:r>
            <a:r>
              <a:rPr lang="en-US" altLang="nl-NL" sz="1800" dirty="0" err="1">
                <a:solidFill>
                  <a:schemeClr val="accent2"/>
                </a:solidFill>
              </a:rPr>
              <a:t>eg</a:t>
            </a:r>
            <a:r>
              <a:rPr lang="en-US" altLang="nl-NL" sz="1800" dirty="0">
                <a:solidFill>
                  <a:schemeClr val="accent2"/>
                </a:solidFill>
              </a:rPr>
              <a:t>. checks on bounds (</a:t>
            </a:r>
            <a:r>
              <a:rPr lang="en-US" altLang="nl-NL" sz="1800" dirty="0">
                <a:solidFill>
                  <a:srgbClr val="008000"/>
                </a:solidFill>
              </a:rPr>
              <a:t>spatial</a:t>
            </a:r>
            <a:r>
              <a:rPr lang="en-US" altLang="nl-NL" sz="1800" dirty="0">
                <a:solidFill>
                  <a:schemeClr val="accent2"/>
                </a:solidFill>
              </a:rPr>
              <a:t>) or on allocation  (</a:t>
            </a:r>
            <a:r>
              <a:rPr lang="en-US" altLang="nl-NL" sz="1800" dirty="0">
                <a:solidFill>
                  <a:srgbClr val="008000"/>
                </a:solidFill>
              </a:rPr>
              <a:t>temporal</a:t>
            </a:r>
            <a:r>
              <a:rPr lang="en-US" altLang="nl-NL" sz="1800" dirty="0">
                <a:solidFill>
                  <a:schemeClr val="accent2"/>
                </a:solidFill>
              </a:rPr>
              <a:t>) </a:t>
            </a:r>
          </a:p>
          <a:p>
            <a:pPr>
              <a:buFont typeface="+mj-lt"/>
              <a:buAutoNum type="arabicPeriod"/>
              <a:defRPr/>
            </a:pPr>
            <a:r>
              <a:rPr lang="en-US" altLang="nl-NL" sz="1800" dirty="0">
                <a:solidFill>
                  <a:schemeClr val="accent2"/>
                </a:solidFill>
              </a:rPr>
              <a:t>Checks on control flow </a:t>
            </a:r>
          </a:p>
          <a:p>
            <a:pPr>
              <a:buFont typeface="+mj-lt"/>
              <a:buAutoNum type="arabicPeriod"/>
              <a:defRPr/>
            </a:pPr>
            <a:r>
              <a:rPr lang="en-US" altLang="nl-NL" sz="1800" dirty="0">
                <a:solidFill>
                  <a:schemeClr val="accent2"/>
                </a:solidFill>
              </a:rPr>
              <a:t>Execution-aware memory protection </a:t>
            </a:r>
            <a:endParaRPr lang="en-US" altLang="nl-NL" sz="1800" dirty="0">
              <a:solidFill>
                <a:schemeClr val="tx1"/>
              </a:solidFill>
            </a:endParaRPr>
          </a:p>
          <a:p>
            <a:pPr marL="0" indent="0">
              <a:buFont typeface="Times New Roman" panose="02020603050405020304" pitchFamily="18" charset="0"/>
              <a:buNone/>
              <a:defRPr/>
            </a:pPr>
            <a:r>
              <a:rPr lang="en-US" sz="1800" i="1" dirty="0">
                <a:solidFill>
                  <a:schemeClr val="tx1"/>
                </a:solidFill>
              </a:rPr>
              <a:t>History shows that all new defenses are eventually defeated...</a:t>
            </a:r>
            <a:endParaRPr lang="en-GB" sz="1800" i="1" dirty="0"/>
          </a:p>
        </p:txBody>
      </p:sp>
      <p:sp>
        <p:nvSpPr>
          <p:cNvPr id="119812" name="Right Brace 4">
            <a:extLst>
              <a:ext uri="{FF2B5EF4-FFF2-40B4-BE49-F238E27FC236}">
                <a16:creationId xmlns:a16="http://schemas.microsoft.com/office/drawing/2014/main" id="{62DD9433-32FE-214A-0884-221D1A6F8EF7}"/>
              </a:ext>
            </a:extLst>
          </p:cNvPr>
          <p:cNvSpPr>
            <a:spLocks/>
          </p:cNvSpPr>
          <p:nvPr/>
        </p:nvSpPr>
        <p:spPr bwMode="auto">
          <a:xfrm>
            <a:off x="6105525" y="1125538"/>
            <a:ext cx="215900" cy="1368425"/>
          </a:xfrm>
          <a:prstGeom prst="rightBrace">
            <a:avLst>
              <a:gd name="adj1" fmla="val 8334"/>
              <a:gd name="adj2" fmla="val 50000"/>
            </a:avLst>
          </a:prstGeom>
          <a:solidFill>
            <a:schemeClr val="bg1"/>
          </a:solidFill>
          <a:ln w="25400" algn="ctr">
            <a:solidFill>
              <a:schemeClr val="tx1"/>
            </a:solidFill>
            <a:round/>
            <a:headEnd/>
            <a:tailEnd/>
          </a:ln>
        </p:spPr>
        <p:txBody>
          <a:bodyPr/>
          <a:lstStyle/>
          <a:p>
            <a:pPr eaLnBrk="1" hangingPunct="1">
              <a:lnSpc>
                <a:spcPct val="86000"/>
              </a:lnSpc>
              <a:buClr>
                <a:srgbClr val="000000"/>
              </a:buClr>
              <a:buSzPct val="100000"/>
              <a:buFont typeface="Times New Roman" panose="02020603050405020304" pitchFamily="18" charset="0"/>
              <a:buNone/>
            </a:pPr>
            <a:endParaRPr lang="en-US" altLang="en-US"/>
          </a:p>
        </p:txBody>
      </p:sp>
      <p:sp>
        <p:nvSpPr>
          <p:cNvPr id="119813" name="TextBox 5">
            <a:extLst>
              <a:ext uri="{FF2B5EF4-FFF2-40B4-BE49-F238E27FC236}">
                <a16:creationId xmlns:a16="http://schemas.microsoft.com/office/drawing/2014/main" id="{758DDB35-25E0-9AD7-548E-C2A8AD98C8C8}"/>
              </a:ext>
            </a:extLst>
          </p:cNvPr>
          <p:cNvSpPr txBox="1">
            <a:spLocks noChangeArrowheads="1"/>
          </p:cNvSpPr>
          <p:nvPr/>
        </p:nvSpPr>
        <p:spPr bwMode="auto">
          <a:xfrm>
            <a:off x="6416675" y="1216025"/>
            <a:ext cx="177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nl-NL" sz="1800">
                <a:solidFill>
                  <a:schemeClr val="tx1"/>
                </a:solidFill>
                <a:latin typeface="Arial Rounded MT Bold" panose="020F0704030504030204" pitchFamily="34" charset="0"/>
              </a:rPr>
              <a:t>now standard </a:t>
            </a:r>
          </a:p>
          <a:p>
            <a:r>
              <a:rPr lang="en-US" altLang="nl-NL" sz="1800">
                <a:solidFill>
                  <a:schemeClr val="tx1"/>
                </a:solidFill>
                <a:latin typeface="Arial Rounded MT Bold" panose="020F0704030504030204" pitchFamily="34" charset="0"/>
              </a:rPr>
              <a:t>on many </a:t>
            </a:r>
          </a:p>
          <a:p>
            <a:r>
              <a:rPr lang="en-US" altLang="nl-NL" sz="1800">
                <a:solidFill>
                  <a:schemeClr val="tx1"/>
                </a:solidFill>
                <a:latin typeface="Arial Rounded MT Bold" panose="020F0704030504030204" pitchFamily="34" charset="0"/>
              </a:rPr>
              <a:t>platforms</a:t>
            </a:r>
            <a:endParaRPr lang="en-GB" altLang="en-US" sz="1800">
              <a:solidFill>
                <a:schemeClr val="accent2"/>
              </a:solidFill>
              <a:latin typeface="Arial Rounded MT Bold" panose="020F0704030504030204" pitchFamily="34" charset="0"/>
            </a:endParaRPr>
          </a:p>
        </p:txBody>
      </p:sp>
      <p:sp>
        <p:nvSpPr>
          <p:cNvPr id="119814" name="Slide Number Placeholder 1">
            <a:extLst>
              <a:ext uri="{FF2B5EF4-FFF2-40B4-BE49-F238E27FC236}">
                <a16:creationId xmlns:a16="http://schemas.microsoft.com/office/drawing/2014/main" id="{318AFD3F-B481-669E-90DF-BE625E93727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7ED68AB-4303-4AA5-9FF1-BD4C232C68D6}" type="slidenum">
              <a:rPr lang="en-GB" altLang="nl-NL" smtClean="0"/>
              <a:pPr/>
              <a:t>69</a:t>
            </a:fld>
            <a:endParaRPr lang="en-GB" alt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descr=" 6146">
            <a:extLst>
              <a:ext uri="{FF2B5EF4-FFF2-40B4-BE49-F238E27FC236}">
                <a16:creationId xmlns:a16="http://schemas.microsoft.com/office/drawing/2014/main" id="{5E881FF7-6054-97C0-CAE3-303DB8EC9505}"/>
              </a:ext>
            </a:extLst>
          </p:cNvPr>
          <p:cNvSpPr>
            <a:spLocks noGrp="1" noChangeArrowheads="1"/>
          </p:cNvSpPr>
          <p:nvPr>
            <p:ph type="title"/>
          </p:nvPr>
        </p:nvSpPr>
        <p:spPr>
          <a:xfrm>
            <a:off x="698500" y="333375"/>
            <a:ext cx="7766050" cy="935038"/>
          </a:xfrm>
        </p:spPr>
        <p:txBody>
          <a:bodyPr/>
          <a:lstStyle/>
          <a:p>
            <a:r>
              <a:rPr lang="en-GB" altLang="en-US" sz="2400"/>
              <a:t>More structural prevention – after week 4</a:t>
            </a:r>
          </a:p>
        </p:txBody>
      </p:sp>
      <p:pic>
        <p:nvPicPr>
          <p:cNvPr id="14339" name="Afbeelding 4" descr=" 6148">
            <a:extLst>
              <a:ext uri="{FF2B5EF4-FFF2-40B4-BE49-F238E27FC236}">
                <a16:creationId xmlns:a16="http://schemas.microsoft.com/office/drawing/2014/main" id="{8C3EB477-D5DA-C1C1-2D8A-E5E606A84204}"/>
              </a:ext>
            </a:extLst>
          </p:cNvPr>
          <p:cNvPicPr>
            <a:picLocks noChangeAspect="1"/>
          </p:cNvPicPr>
          <p:nvPr/>
        </p:nvPicPr>
        <p:blipFill>
          <a:blip r:embed="rId3">
            <a:extLst>
              <a:ext uri="{28A0092B-C50C-407E-A947-70E740481C1C}">
                <a14:useLocalDpi xmlns:a14="http://schemas.microsoft.com/office/drawing/2010/main" val="0"/>
              </a:ext>
            </a:extLst>
          </a:blip>
          <a:srcRect l="18500" t="24800" r="18500" b="27600"/>
          <a:stretch>
            <a:fillRect/>
          </a:stretch>
        </p:blipFill>
        <p:spPr bwMode="auto">
          <a:xfrm>
            <a:off x="250825" y="1976438"/>
            <a:ext cx="8383588" cy="3562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0" name="Slide Number Placeholder 2">
            <a:extLst>
              <a:ext uri="{FF2B5EF4-FFF2-40B4-BE49-F238E27FC236}">
                <a16:creationId xmlns:a16="http://schemas.microsoft.com/office/drawing/2014/main" id="{7CF0777C-6C75-C3D7-98CA-38FD9E09C9F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192E78D-95F3-479C-91FA-79190681D8A9}" type="slidenum">
              <a:rPr lang="en-GB" altLang="nl-NL" smtClean="0"/>
              <a:pPr/>
              <a:t>7</a:t>
            </a:fld>
            <a:endParaRPr lang="en-GB" altLang="nl-NL"/>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7E2BC9-B29F-BEE2-21F3-D9CCAF4E9B2C}"/>
                  </a:ext>
                </a:extLst>
              </p14:cNvPr>
              <p14:cNvContentPartPr/>
              <p14:nvPr/>
            </p14:nvContentPartPr>
            <p14:xfrm>
              <a:off x="3088339" y="2303270"/>
              <a:ext cx="655560" cy="382320"/>
            </p14:xfrm>
          </p:contentPart>
        </mc:Choice>
        <mc:Fallback xmlns="">
          <p:pic>
            <p:nvPicPr>
              <p:cNvPr id="2" name="Ink 1">
                <a:extLst>
                  <a:ext uri="{FF2B5EF4-FFF2-40B4-BE49-F238E27FC236}">
                    <a16:creationId xmlns:a16="http://schemas.microsoft.com/office/drawing/2014/main" id="{497E2BC9-B29F-BEE2-21F3-D9CCAF4E9B2C}"/>
                  </a:ext>
                </a:extLst>
              </p:cNvPr>
              <p:cNvPicPr/>
              <p:nvPr/>
            </p:nvPicPr>
            <p:blipFill>
              <a:blip r:embed="rId5"/>
              <a:stretch>
                <a:fillRect/>
              </a:stretch>
            </p:blipFill>
            <p:spPr>
              <a:xfrm>
                <a:off x="3069259" y="2284190"/>
                <a:ext cx="6933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1109ABA3-1B72-9676-90B5-4A95FD5CFCBD}"/>
                  </a:ext>
                </a:extLst>
              </p14:cNvPr>
              <p14:cNvContentPartPr/>
              <p14:nvPr/>
            </p14:nvContentPartPr>
            <p14:xfrm>
              <a:off x="3956659" y="2312630"/>
              <a:ext cx="1208520" cy="354240"/>
            </p14:xfrm>
          </p:contentPart>
        </mc:Choice>
        <mc:Fallback xmlns="">
          <p:pic>
            <p:nvPicPr>
              <p:cNvPr id="8" name="Ink 7">
                <a:extLst>
                  <a:ext uri="{FF2B5EF4-FFF2-40B4-BE49-F238E27FC236}">
                    <a16:creationId xmlns:a16="http://schemas.microsoft.com/office/drawing/2014/main" id="{1109ABA3-1B72-9676-90B5-4A95FD5CFCBD}"/>
                  </a:ext>
                </a:extLst>
              </p:cNvPr>
              <p:cNvPicPr/>
              <p:nvPr/>
            </p:nvPicPr>
            <p:blipFill>
              <a:blip r:embed="rId7"/>
              <a:stretch>
                <a:fillRect/>
              </a:stretch>
            </p:blipFill>
            <p:spPr>
              <a:xfrm>
                <a:off x="3937573" y="2293550"/>
                <a:ext cx="1246331" cy="392040"/>
              </a:xfrm>
              <a:prstGeom prst="rect">
                <a:avLst/>
              </a:prstGeom>
            </p:spPr>
          </p:pic>
        </mc:Fallback>
      </mc:AlternateContent>
      <p:sp>
        <p:nvSpPr>
          <p:cNvPr id="14343" name="Bijschrift met afgeronde rechthoek 5" descr=" 8">
            <a:extLst>
              <a:ext uri="{FF2B5EF4-FFF2-40B4-BE49-F238E27FC236}">
                <a16:creationId xmlns:a16="http://schemas.microsoft.com/office/drawing/2014/main" id="{73C12E3D-9CA6-0A36-8192-789468B1ADCD}"/>
              </a:ext>
            </a:extLst>
          </p:cNvPr>
          <p:cNvSpPr>
            <a:spLocks noChangeArrowheads="1"/>
          </p:cNvSpPr>
          <p:nvPr/>
        </p:nvSpPr>
        <p:spPr bwMode="auto">
          <a:xfrm>
            <a:off x="4572000" y="1254125"/>
            <a:ext cx="2779713" cy="647700"/>
          </a:xfrm>
          <a:prstGeom prst="wedgeRoundRectCallout">
            <a:avLst>
              <a:gd name="adj1" fmla="val -48366"/>
              <a:gd name="adj2" fmla="val 121676"/>
              <a:gd name="adj3" fmla="val 16667"/>
            </a:avLst>
          </a:prstGeom>
          <a:solidFill>
            <a:srgbClr val="FFFFFF"/>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accent2"/>
                </a:solidFill>
                <a:latin typeface="Arial Rounded MT Bold" panose="020F0704030504030204" pitchFamily="34" charset="0"/>
              </a:rPr>
              <a:t>LangSec</a:t>
            </a:r>
            <a:r>
              <a:rPr lang="en-GB" altLang="en-US" sz="1800">
                <a:solidFill>
                  <a:schemeClr val="tx1"/>
                </a:solidFill>
                <a:latin typeface="Arial Rounded MT Bold" panose="020F0704030504030204" pitchFamily="34" charset="0"/>
              </a:rPr>
              <a:t> for </a:t>
            </a:r>
            <a:r>
              <a:rPr lang="en-GB" altLang="en-US" sz="1800">
                <a:solidFill>
                  <a:srgbClr val="009900"/>
                </a:solidFill>
                <a:latin typeface="Arial Rounded MT Bold" panose="020F0704030504030204" pitchFamily="34" charset="0"/>
              </a:rPr>
              <a:t>safer </a:t>
            </a:r>
          </a:p>
          <a:p>
            <a:pPr algn="ctr" eaLnBrk="1" hangingPunct="1">
              <a:lnSpc>
                <a:spcPct val="86000"/>
              </a:lnSpc>
              <a:buClr>
                <a:srgbClr val="000000"/>
              </a:buClr>
              <a:buSzPct val="100000"/>
              <a:buFont typeface="Times New Roman" panose="02020603050405020304" pitchFamily="18" charset="0"/>
              <a:buNone/>
            </a:pPr>
            <a:r>
              <a:rPr lang="en-GB" altLang="en-US" sz="1800">
                <a:solidFill>
                  <a:srgbClr val="009900"/>
                </a:solidFill>
                <a:latin typeface="Arial Rounded MT Bold" panose="020F0704030504030204" pitchFamily="34" charset="0"/>
              </a:rPr>
              <a:t>parser code</a:t>
            </a:r>
            <a:endParaRPr lang="en-GB" altLang="en-US" sz="2000">
              <a:solidFill>
                <a:srgbClr val="009900"/>
              </a:solidFill>
              <a:latin typeface="Arial Rounded MT Bold" panose="020F0704030504030204" pitchFamily="34" charset="0"/>
            </a:endParaRPr>
          </a:p>
        </p:txBody>
      </p:sp>
      <p:sp>
        <p:nvSpPr>
          <p:cNvPr id="14344" name="Bijschrift met afgeronde rechthoek 5" descr=" 8">
            <a:extLst>
              <a:ext uri="{FF2B5EF4-FFF2-40B4-BE49-F238E27FC236}">
                <a16:creationId xmlns:a16="http://schemas.microsoft.com/office/drawing/2014/main" id="{A520EA32-6081-45BC-3A44-0C1A2B262EB3}"/>
              </a:ext>
            </a:extLst>
          </p:cNvPr>
          <p:cNvSpPr>
            <a:spLocks noChangeArrowheads="1"/>
          </p:cNvSpPr>
          <p:nvPr/>
        </p:nvSpPr>
        <p:spPr bwMode="auto">
          <a:xfrm>
            <a:off x="611188" y="1239838"/>
            <a:ext cx="2633662" cy="647700"/>
          </a:xfrm>
          <a:prstGeom prst="wedgeRoundRectCallout">
            <a:avLst>
              <a:gd name="adj1" fmla="val 55718"/>
              <a:gd name="adj2" fmla="val 114894"/>
              <a:gd name="adj3" fmla="val 16667"/>
            </a:avLst>
          </a:prstGeom>
          <a:solidFill>
            <a:srgbClr val="FFFFFF"/>
          </a:solidFill>
          <a:ln w="28575" algn="ctr">
            <a:solidFill>
              <a:schemeClr val="tx1"/>
            </a:solidFill>
            <a:round/>
            <a:headEnd/>
            <a:tailEnd/>
          </a:ln>
        </p:spPr>
        <p:txBody>
          <a:bodyPr/>
          <a:lstStyle/>
          <a:p>
            <a:pPr algn="ctr" eaLnBrk="1" hangingPunct="1">
              <a:lnSpc>
                <a:spcPct val="86000"/>
              </a:lnSpc>
              <a:buClr>
                <a:srgbClr val="000000"/>
              </a:buClr>
              <a:buSzPct val="100000"/>
              <a:buFont typeface="Times New Roman" panose="02020603050405020304" pitchFamily="18" charset="0"/>
              <a:buNone/>
            </a:pPr>
            <a:r>
              <a:rPr lang="en-GB" altLang="en-US" sz="1800">
                <a:solidFill>
                  <a:schemeClr val="accent2"/>
                </a:solidFill>
                <a:latin typeface="Arial Rounded MT Bold" panose="020F0704030504030204" pitchFamily="34" charset="0"/>
              </a:rPr>
              <a:t>Safer programming languages</a:t>
            </a:r>
            <a:endParaRPr lang="en-GB" altLang="en-US" sz="2000">
              <a:solidFill>
                <a:schemeClr val="accent2"/>
              </a:solidFill>
              <a:latin typeface="Arial Rounded MT Bold" panose="020F0704030504030204"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a:extLst>
              <a:ext uri="{FF2B5EF4-FFF2-40B4-BE49-F238E27FC236}">
                <a16:creationId xmlns:a16="http://schemas.microsoft.com/office/drawing/2014/main" id="{AC390071-5F91-ED16-1CC3-3C94A532F31E}"/>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1. Stack canaries</a:t>
            </a:r>
          </a:p>
        </p:txBody>
      </p:sp>
      <p:sp>
        <p:nvSpPr>
          <p:cNvPr id="120835" name="Rectangle 2">
            <a:extLst>
              <a:ext uri="{FF2B5EF4-FFF2-40B4-BE49-F238E27FC236}">
                <a16:creationId xmlns:a16="http://schemas.microsoft.com/office/drawing/2014/main" id="{C69A8F57-43C2-45CE-E80D-DAEB8B020646}"/>
              </a:ext>
            </a:extLst>
          </p:cNvPr>
          <p:cNvSpPr>
            <a:spLocks noGrp="1" noChangeArrowheads="1"/>
          </p:cNvSpPr>
          <p:nvPr>
            <p:ph idx="1"/>
          </p:nvPr>
        </p:nvSpPr>
        <p:spPr/>
        <p:txBody>
          <a:bodyPr/>
          <a:lstStyle/>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GB" altLang="nl-NL" sz="1800">
                <a:solidFill>
                  <a:schemeClr val="accent2"/>
                </a:solidFill>
              </a:rPr>
              <a:t>Stack canary </a:t>
            </a:r>
            <a:r>
              <a:rPr lang="en-GB" altLang="nl-NL" sz="1800">
                <a:solidFill>
                  <a:schemeClr val="tx1"/>
                </a:solidFill>
              </a:rPr>
              <a:t>aka</a:t>
            </a:r>
            <a:r>
              <a:rPr lang="en-GB" altLang="nl-NL" sz="1800">
                <a:solidFill>
                  <a:schemeClr val="accent2"/>
                </a:solidFill>
              </a:rPr>
              <a:t> stack cookie </a:t>
            </a:r>
            <a:r>
              <a:rPr lang="en-GB" altLang="nl-NL" sz="1800"/>
              <a:t>is written on the stack in front of the return address and checked when function returns</a:t>
            </a: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GB" altLang="nl-NL" sz="1800"/>
              <a:t>A careless stack overflow will overwrite the canary,                      which can then be detected</a:t>
            </a: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GB" altLang="nl-NL" sz="1800"/>
          </a:p>
          <a:p>
            <a:pPr marL="736600" lvl="1"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GB" altLang="nl-NL" sz="1800"/>
              <a:t>first introduced in as</a:t>
            </a:r>
            <a:r>
              <a:rPr lang="en-GB" altLang="nl-NL" sz="1800">
                <a:solidFill>
                  <a:srgbClr val="3333CC"/>
                </a:solidFill>
              </a:rPr>
              <a:t> </a:t>
            </a:r>
            <a:r>
              <a:rPr lang="en-GB" altLang="nl-NL" sz="1800">
                <a:solidFill>
                  <a:schemeClr val="tx1"/>
                </a:solidFill>
              </a:rPr>
              <a:t>StackGuard</a:t>
            </a:r>
            <a:r>
              <a:rPr lang="en-GB" altLang="nl-NL" sz="1800"/>
              <a:t> in gcc</a:t>
            </a:r>
          </a:p>
          <a:p>
            <a:pPr marL="736600" lvl="1"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GB" altLang="nl-NL" sz="1800"/>
              <a:t>only very small runtime overhead</a:t>
            </a: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GB" altLang="nl-NL"/>
          </a:p>
        </p:txBody>
      </p:sp>
      <p:pic>
        <p:nvPicPr>
          <p:cNvPr id="120836" name="Picture 7" descr="http://www.heartandpen.com/wp-content/uploads/2013/07/Dead-canary-in-cage.jpg">
            <a:extLst>
              <a:ext uri="{FF2B5EF4-FFF2-40B4-BE49-F238E27FC236}">
                <a16:creationId xmlns:a16="http://schemas.microsoft.com/office/drawing/2014/main" id="{8F00D8B1-6418-4782-89B6-734C3BBC5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68" t="19360" r="22336" b="11601"/>
          <a:stretch>
            <a:fillRect/>
          </a:stretch>
        </p:blipFill>
        <p:spPr bwMode="auto">
          <a:xfrm>
            <a:off x="5940425" y="3068638"/>
            <a:ext cx="197326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Slide Number Placeholder 1">
            <a:extLst>
              <a:ext uri="{FF2B5EF4-FFF2-40B4-BE49-F238E27FC236}">
                <a16:creationId xmlns:a16="http://schemas.microsoft.com/office/drawing/2014/main" id="{3C305359-B476-3A7C-166B-416C3FDF978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1C2C1798-E3F9-4656-B062-0C94005BFFD5}" type="slidenum">
              <a:rPr lang="en-GB" altLang="nl-NL" smtClean="0"/>
              <a:pPr/>
              <a:t>70</a:t>
            </a:fld>
            <a:endParaRPr lang="en-GB" altLang="nl-NL"/>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60891242-582A-D0E6-BE35-61F1BADD44A8}"/>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Stack canaries</a:t>
            </a:r>
          </a:p>
        </p:txBody>
      </p:sp>
      <p:sp>
        <p:nvSpPr>
          <p:cNvPr id="122883" name="Content Placeholder 1">
            <a:extLst>
              <a:ext uri="{FF2B5EF4-FFF2-40B4-BE49-F238E27FC236}">
                <a16:creationId xmlns:a16="http://schemas.microsoft.com/office/drawing/2014/main" id="{3D1898A6-A44D-7173-2DF4-AC7D97DDD1E8}"/>
              </a:ext>
            </a:extLst>
          </p:cNvPr>
          <p:cNvSpPr>
            <a:spLocks noGrp="1" noChangeArrowheads="1"/>
          </p:cNvSpPr>
          <p:nvPr>
            <p:ph idx="1"/>
          </p:nvPr>
        </p:nvSpPr>
        <p:spPr/>
        <p:txBody>
          <a:bodyPr/>
          <a:lstStyle/>
          <a:p>
            <a:pPr marL="0" indent="0">
              <a:buFont typeface="Times New Roman" panose="02020603050405020304" pitchFamily="18" charset="0"/>
              <a:buNone/>
            </a:pPr>
            <a:r>
              <a:rPr lang="nl-NL" altLang="nl-NL"/>
              <a:t>Stack without  canary                             Stack with canary</a:t>
            </a:r>
          </a:p>
        </p:txBody>
      </p:sp>
      <p:grpSp>
        <p:nvGrpSpPr>
          <p:cNvPr id="122884" name="Group 2">
            <a:extLst>
              <a:ext uri="{FF2B5EF4-FFF2-40B4-BE49-F238E27FC236}">
                <a16:creationId xmlns:a16="http://schemas.microsoft.com/office/drawing/2014/main" id="{F0D85304-D2A5-37A6-7A81-CF404A57818B}"/>
              </a:ext>
            </a:extLst>
          </p:cNvPr>
          <p:cNvGrpSpPr>
            <a:grpSpLocks/>
          </p:cNvGrpSpPr>
          <p:nvPr/>
        </p:nvGrpSpPr>
        <p:grpSpPr bwMode="auto">
          <a:xfrm>
            <a:off x="827088" y="3078163"/>
            <a:ext cx="2160587" cy="1727200"/>
            <a:chOff x="5922963" y="1989138"/>
            <a:chExt cx="2160587" cy="1727200"/>
          </a:xfrm>
        </p:grpSpPr>
        <p:sp>
          <p:nvSpPr>
            <p:cNvPr id="122891" name="Rectangle 10">
              <a:extLst>
                <a:ext uri="{FF2B5EF4-FFF2-40B4-BE49-F238E27FC236}">
                  <a16:creationId xmlns:a16="http://schemas.microsoft.com/office/drawing/2014/main" id="{04BF650B-0A5E-9D05-59AB-46A074ADD805}"/>
                </a:ext>
              </a:extLst>
            </p:cNvPr>
            <p:cNvSpPr>
              <a:spLocks noChangeArrowheads="1"/>
            </p:cNvSpPr>
            <p:nvPr/>
          </p:nvSpPr>
          <p:spPr bwMode="auto">
            <a:xfrm>
              <a:off x="5922963" y="19891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122892" name="Rectangle 11">
              <a:extLst>
                <a:ext uri="{FF2B5EF4-FFF2-40B4-BE49-F238E27FC236}">
                  <a16:creationId xmlns:a16="http://schemas.microsoft.com/office/drawing/2014/main" id="{5E666B13-CDFB-D967-5BC8-70ACB8C892EF}"/>
                </a:ext>
              </a:extLst>
            </p:cNvPr>
            <p:cNvSpPr>
              <a:spLocks noChangeArrowheads="1"/>
            </p:cNvSpPr>
            <p:nvPr/>
          </p:nvSpPr>
          <p:spPr bwMode="auto">
            <a:xfrm>
              <a:off x="5922963" y="24209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return address</a:t>
              </a:r>
            </a:p>
          </p:txBody>
        </p:sp>
        <p:sp>
          <p:nvSpPr>
            <p:cNvPr id="122893" name="Rectangle 12">
              <a:extLst>
                <a:ext uri="{FF2B5EF4-FFF2-40B4-BE49-F238E27FC236}">
                  <a16:creationId xmlns:a16="http://schemas.microsoft.com/office/drawing/2014/main" id="{797BD18F-8A8A-19AA-4D09-604698DAA0A4}"/>
                </a:ext>
              </a:extLst>
            </p:cNvPr>
            <p:cNvSpPr>
              <a:spLocks noChangeArrowheads="1"/>
            </p:cNvSpPr>
            <p:nvPr/>
          </p:nvSpPr>
          <p:spPr bwMode="auto">
            <a:xfrm>
              <a:off x="5922963" y="28527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buf[4..7]</a:t>
              </a:r>
            </a:p>
          </p:txBody>
        </p:sp>
        <p:sp>
          <p:nvSpPr>
            <p:cNvPr id="122894" name="Rectangle 13">
              <a:extLst>
                <a:ext uri="{FF2B5EF4-FFF2-40B4-BE49-F238E27FC236}">
                  <a16:creationId xmlns:a16="http://schemas.microsoft.com/office/drawing/2014/main" id="{133F920E-0C61-4D51-08DB-79730F60F6A1}"/>
                </a:ext>
              </a:extLst>
            </p:cNvPr>
            <p:cNvSpPr>
              <a:spLocks noChangeArrowheads="1"/>
            </p:cNvSpPr>
            <p:nvPr/>
          </p:nvSpPr>
          <p:spPr bwMode="auto">
            <a:xfrm>
              <a:off x="5922963" y="3284538"/>
              <a:ext cx="2160587"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buf[0..3]</a:t>
              </a:r>
            </a:p>
          </p:txBody>
        </p:sp>
      </p:grpSp>
      <p:sp>
        <p:nvSpPr>
          <p:cNvPr id="122885" name="Rectangle 10">
            <a:extLst>
              <a:ext uri="{FF2B5EF4-FFF2-40B4-BE49-F238E27FC236}">
                <a16:creationId xmlns:a16="http://schemas.microsoft.com/office/drawing/2014/main" id="{FB46031F-2886-2BBD-A10F-1FF8BB87AF28}"/>
              </a:ext>
            </a:extLst>
          </p:cNvPr>
          <p:cNvSpPr>
            <a:spLocks noChangeArrowheads="1"/>
          </p:cNvSpPr>
          <p:nvPr/>
        </p:nvSpPr>
        <p:spPr bwMode="auto">
          <a:xfrm>
            <a:off x="5076825" y="2641600"/>
            <a:ext cx="2160588"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x</a:t>
            </a:r>
          </a:p>
        </p:txBody>
      </p:sp>
      <p:sp>
        <p:nvSpPr>
          <p:cNvPr id="122886" name="Rectangle 11">
            <a:extLst>
              <a:ext uri="{FF2B5EF4-FFF2-40B4-BE49-F238E27FC236}">
                <a16:creationId xmlns:a16="http://schemas.microsoft.com/office/drawing/2014/main" id="{953DD14B-B0FD-1FA3-EBC2-9B862167D828}"/>
              </a:ext>
            </a:extLst>
          </p:cNvPr>
          <p:cNvSpPr>
            <a:spLocks noChangeArrowheads="1"/>
          </p:cNvSpPr>
          <p:nvPr/>
        </p:nvSpPr>
        <p:spPr bwMode="auto">
          <a:xfrm>
            <a:off x="5076825" y="3063875"/>
            <a:ext cx="2160588"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2000">
                <a:solidFill>
                  <a:srgbClr val="000000"/>
                </a:solidFill>
                <a:latin typeface="Arial Rounded MT Bold" panose="020F0704030504030204" pitchFamily="34" charset="0"/>
                <a:cs typeface="Arial" panose="020B0604020202020204" pitchFamily="34" charset="0"/>
              </a:rPr>
              <a:t>return address</a:t>
            </a:r>
          </a:p>
        </p:txBody>
      </p:sp>
      <p:sp>
        <p:nvSpPr>
          <p:cNvPr id="122887" name="Rectangle 12">
            <a:extLst>
              <a:ext uri="{FF2B5EF4-FFF2-40B4-BE49-F238E27FC236}">
                <a16:creationId xmlns:a16="http://schemas.microsoft.com/office/drawing/2014/main" id="{2D30D996-041C-B8B7-7B6B-70F55C18F4E0}"/>
              </a:ext>
            </a:extLst>
          </p:cNvPr>
          <p:cNvSpPr>
            <a:spLocks noChangeArrowheads="1"/>
          </p:cNvSpPr>
          <p:nvPr/>
        </p:nvSpPr>
        <p:spPr bwMode="auto">
          <a:xfrm>
            <a:off x="5076825" y="3927475"/>
            <a:ext cx="2160588"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buf[4..7]</a:t>
            </a:r>
          </a:p>
        </p:txBody>
      </p:sp>
      <p:sp>
        <p:nvSpPr>
          <p:cNvPr id="122888" name="Rectangle 13">
            <a:extLst>
              <a:ext uri="{FF2B5EF4-FFF2-40B4-BE49-F238E27FC236}">
                <a16:creationId xmlns:a16="http://schemas.microsoft.com/office/drawing/2014/main" id="{62A1425A-ADD0-EF2E-756A-CD479D4C754E}"/>
              </a:ext>
            </a:extLst>
          </p:cNvPr>
          <p:cNvSpPr>
            <a:spLocks noChangeArrowheads="1"/>
          </p:cNvSpPr>
          <p:nvPr/>
        </p:nvSpPr>
        <p:spPr bwMode="auto">
          <a:xfrm>
            <a:off x="5076825" y="4359275"/>
            <a:ext cx="2160588" cy="43180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b="1">
                <a:latin typeface="Courier New" panose="02070309020205020404" pitchFamily="49" charset="0"/>
                <a:cs typeface="Arial" panose="020B0604020202020204" pitchFamily="34" charset="0"/>
              </a:rPr>
              <a:t>buf[0..3]</a:t>
            </a:r>
          </a:p>
        </p:txBody>
      </p:sp>
      <p:sp>
        <p:nvSpPr>
          <p:cNvPr id="122889" name="Rectangle 10">
            <a:extLst>
              <a:ext uri="{FF2B5EF4-FFF2-40B4-BE49-F238E27FC236}">
                <a16:creationId xmlns:a16="http://schemas.microsoft.com/office/drawing/2014/main" id="{B4D6B3D1-BC24-86D8-7EF0-AF565B75AE09}"/>
              </a:ext>
            </a:extLst>
          </p:cNvPr>
          <p:cNvSpPr>
            <a:spLocks noChangeArrowheads="1"/>
          </p:cNvSpPr>
          <p:nvPr/>
        </p:nvSpPr>
        <p:spPr bwMode="auto">
          <a:xfrm>
            <a:off x="5076825" y="3495675"/>
            <a:ext cx="2160588" cy="431800"/>
          </a:xfrm>
          <a:prstGeom prst="rect">
            <a:avLst/>
          </a:prstGeom>
          <a:solidFill>
            <a:srgbClr val="FFFF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i="1">
                <a:cs typeface="Arial" panose="020B0604020202020204" pitchFamily="34" charset="0"/>
              </a:rPr>
              <a:t>canary value</a:t>
            </a:r>
          </a:p>
        </p:txBody>
      </p:sp>
      <p:sp>
        <p:nvSpPr>
          <p:cNvPr id="122890" name="Slide Number Placeholder 1">
            <a:extLst>
              <a:ext uri="{FF2B5EF4-FFF2-40B4-BE49-F238E27FC236}">
                <a16:creationId xmlns:a16="http://schemas.microsoft.com/office/drawing/2014/main" id="{C509651E-8B95-D5EA-D83A-3D372B4BAA9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6D106C2-3E2F-4097-8A7C-7DF914CE7ED5}" type="slidenum">
              <a:rPr lang="en-GB" altLang="nl-NL" smtClean="0"/>
              <a:pPr/>
              <a:t>71</a:t>
            </a:fld>
            <a:endParaRPr lang="en-GB" altLang="nl-NL"/>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descr=" 107522">
            <a:extLst>
              <a:ext uri="{FF2B5EF4-FFF2-40B4-BE49-F238E27FC236}">
                <a16:creationId xmlns:a16="http://schemas.microsoft.com/office/drawing/2014/main" id="{EF3F9363-7830-3B38-E8B1-32251A4D059D}"/>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Further improvements</a:t>
            </a:r>
          </a:p>
        </p:txBody>
      </p:sp>
      <p:sp>
        <p:nvSpPr>
          <p:cNvPr id="2" name="Rectangle 2" descr=" 2">
            <a:extLst>
              <a:ext uri="{FF2B5EF4-FFF2-40B4-BE49-F238E27FC236}">
                <a16:creationId xmlns:a16="http://schemas.microsoft.com/office/drawing/2014/main" id="{D567617C-4573-1990-A6B3-7D39AE420E1F}"/>
              </a:ext>
            </a:extLst>
          </p:cNvPr>
          <p:cNvSpPr>
            <a:spLocks noGrp="1" noChangeArrowheads="1"/>
          </p:cNvSpPr>
          <p:nvPr>
            <p:ph idx="1"/>
          </p:nvPr>
        </p:nvSpPr>
        <p:spPr/>
        <p:txBody>
          <a:bodyPr/>
          <a:lstStyle/>
          <a:p>
            <a:pPr indent="-285750" eaLnBrk="1" hangingPunct="1">
              <a:lnSpc>
                <a:spcPct val="100000"/>
              </a:lnSpc>
              <a:spcBef>
                <a:spcPts val="500"/>
              </a:spcBef>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accent2"/>
                </a:solidFill>
              </a:rPr>
              <a:t>More variation in canary values</a:t>
            </a:r>
            <a:r>
              <a:rPr lang="en-GB" altLang="nl-NL" sz="1800" dirty="0"/>
              <a:t>: </a:t>
            </a:r>
            <a:r>
              <a:rPr lang="en-GB" altLang="nl-NL" sz="1800" dirty="0" err="1"/>
              <a:t>eg</a:t>
            </a:r>
            <a:r>
              <a:rPr lang="en-GB" altLang="nl-NL" sz="1800" dirty="0"/>
              <a:t> not a fixed values hardcoded in binary but a random values chosen for each execution  </a:t>
            </a:r>
          </a:p>
          <a:p>
            <a:pPr marL="400050"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Better still, </a:t>
            </a:r>
            <a:r>
              <a:rPr lang="en-GB" altLang="nl-NL" sz="1800" dirty="0">
                <a:solidFill>
                  <a:schemeClr val="accent2"/>
                </a:solidFill>
              </a:rPr>
              <a:t>XOR the return address into the canary value</a:t>
            </a:r>
          </a:p>
          <a:p>
            <a:pPr marL="400050"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accent2"/>
                </a:solidFill>
              </a:rPr>
              <a:t>Include a null byte in the canary value</a:t>
            </a:r>
            <a:r>
              <a:rPr lang="en-GB" altLang="nl-NL" sz="1800" dirty="0"/>
              <a:t>,  because C string functions cannot write nulls inside strings</a:t>
            </a:r>
          </a:p>
          <a:p>
            <a:pPr marL="400050"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sz="1800" dirty="0"/>
          </a:p>
          <a:p>
            <a:pPr marL="0" indent="0"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A careful attacker can still defeat canaries, by</a:t>
            </a: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overwriting the canary with the correct value</a:t>
            </a:r>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err="1"/>
              <a:t>corrupting</a:t>
            </a:r>
            <a:r>
              <a:rPr lang="nl-NL" altLang="nl-NL" sz="1800" dirty="0"/>
              <a:t> a pointer </a:t>
            </a:r>
            <a:r>
              <a:rPr lang="nl-NL" altLang="nl-NL" sz="1800" dirty="0" err="1"/>
              <a:t>to</a:t>
            </a:r>
            <a:r>
              <a:rPr lang="nl-NL" altLang="nl-NL" sz="1800" dirty="0"/>
              <a:t> point </a:t>
            </a:r>
            <a:r>
              <a:rPr lang="nl-NL" altLang="nl-NL" sz="1800" dirty="0" err="1"/>
              <a:t>to</a:t>
            </a:r>
            <a:r>
              <a:rPr lang="nl-NL" altLang="nl-NL" sz="1800" dirty="0"/>
              <a:t> </a:t>
            </a:r>
            <a:r>
              <a:rPr lang="nl-NL" altLang="nl-NL" sz="1800" dirty="0" err="1"/>
              <a:t>the</a:t>
            </a:r>
            <a:r>
              <a:rPr lang="nl-NL" altLang="nl-NL" sz="1800" dirty="0"/>
              <a:t> return </a:t>
            </a:r>
            <a:r>
              <a:rPr lang="nl-NL" altLang="nl-NL" sz="1800" dirty="0" err="1"/>
              <a:t>address</a:t>
            </a:r>
            <a:r>
              <a:rPr lang="nl-NL" altLang="nl-NL" sz="1800" dirty="0"/>
              <a:t>                                              </a:t>
            </a:r>
            <a:r>
              <a:rPr lang="nl-NL" altLang="nl-NL" sz="1800" dirty="0" err="1"/>
              <a:t>to</a:t>
            </a:r>
            <a:r>
              <a:rPr lang="nl-NL" altLang="nl-NL" sz="1800" dirty="0"/>
              <a:t> </a:t>
            </a:r>
            <a:r>
              <a:rPr lang="nl-NL" altLang="nl-NL" sz="1800" dirty="0" err="1"/>
              <a:t>then</a:t>
            </a:r>
            <a:r>
              <a:rPr lang="nl-NL" altLang="nl-NL" sz="1800" dirty="0"/>
              <a:t> change </a:t>
            </a:r>
            <a:r>
              <a:rPr lang="nl-NL" altLang="nl-NL" sz="1800" dirty="0" err="1"/>
              <a:t>the</a:t>
            </a:r>
            <a:r>
              <a:rPr lang="nl-NL" altLang="nl-NL" sz="1800" dirty="0"/>
              <a:t> return </a:t>
            </a:r>
            <a:r>
              <a:rPr lang="nl-NL" altLang="nl-NL" sz="1800" dirty="0" err="1"/>
              <a:t>address</a:t>
            </a:r>
            <a:r>
              <a:rPr lang="nl-NL" altLang="nl-NL" sz="1800" dirty="0"/>
              <a:t> without </a:t>
            </a:r>
            <a:r>
              <a:rPr lang="nl-NL" altLang="nl-NL" sz="1800" dirty="0" err="1"/>
              <a:t>killing</a:t>
            </a:r>
            <a:r>
              <a:rPr lang="nl-NL" altLang="nl-NL" sz="1800" dirty="0"/>
              <a:t> </a:t>
            </a:r>
            <a:r>
              <a:rPr lang="nl-NL" altLang="nl-NL" sz="1800" dirty="0" err="1"/>
              <a:t>the</a:t>
            </a:r>
            <a:r>
              <a:rPr lang="nl-NL" altLang="nl-NL" sz="1800" dirty="0"/>
              <a:t> </a:t>
            </a:r>
            <a:r>
              <a:rPr lang="nl-NL" altLang="nl-NL" sz="1800" dirty="0" err="1"/>
              <a:t>canary</a:t>
            </a:r>
            <a:endParaRPr lang="en-GB" altLang="nl-NL" sz="1800" dirty="0"/>
          </a:p>
          <a:p>
            <a:pPr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dirty="0"/>
              <a:t>      </a:t>
            </a:r>
          </a:p>
          <a:p>
            <a:pPr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t>      eg </a:t>
            </a:r>
            <a:r>
              <a:rPr lang="nl-NL" altLang="nl-NL" sz="1800" dirty="0" err="1"/>
              <a:t>changing</a:t>
            </a:r>
            <a:r>
              <a:rPr lang="nl-NL" altLang="nl-NL" sz="1800" dirty="0"/>
              <a:t>                                     </a:t>
            </a:r>
            <a:r>
              <a:rPr lang="nl-NL" altLang="nl-NL" sz="1800" dirty="0" err="1"/>
              <a:t>to</a:t>
            </a:r>
            <a:r>
              <a:rPr lang="nl-NL" altLang="nl-NL" sz="1800" dirty="0"/>
              <a:t> </a:t>
            </a:r>
          </a:p>
          <a:p>
            <a:pPr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sz="1800" dirty="0"/>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a:p>
            <a:pPr marL="336550" indent="-336550" eaLnBrk="1" hangingPunct="1">
              <a:lnSpc>
                <a:spcPct val="100000"/>
              </a:lnSpc>
              <a:spcBef>
                <a:spcPts val="500"/>
              </a:spcBef>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p:txBody>
      </p:sp>
      <p:grpSp>
        <p:nvGrpSpPr>
          <p:cNvPr id="177157" name="Group 3" descr=" 108549">
            <a:extLst>
              <a:ext uri="{FF2B5EF4-FFF2-40B4-BE49-F238E27FC236}">
                <a16:creationId xmlns:a16="http://schemas.microsoft.com/office/drawing/2014/main" id="{B77F9AB1-A7FE-E5B3-150B-57834DEBA706}"/>
              </a:ext>
            </a:extLst>
          </p:cNvPr>
          <p:cNvGrpSpPr>
            <a:grpSpLocks/>
          </p:cNvGrpSpPr>
          <p:nvPr/>
        </p:nvGrpSpPr>
        <p:grpSpPr bwMode="auto">
          <a:xfrm>
            <a:off x="5626100" y="4471988"/>
            <a:ext cx="2800350" cy="1460500"/>
            <a:chOff x="4737100" y="2459039"/>
            <a:chExt cx="2800350" cy="1460499"/>
          </a:xfrm>
        </p:grpSpPr>
        <p:grpSp>
          <p:nvGrpSpPr>
            <p:cNvPr id="124942" name="Group 19">
              <a:extLst>
                <a:ext uri="{FF2B5EF4-FFF2-40B4-BE49-F238E27FC236}">
                  <a16:creationId xmlns:a16="http://schemas.microsoft.com/office/drawing/2014/main" id="{2AB836F6-20BC-9D0D-EF75-6EBDE7E186C7}"/>
                </a:ext>
              </a:extLst>
            </p:cNvPr>
            <p:cNvGrpSpPr>
              <a:grpSpLocks/>
            </p:cNvGrpSpPr>
            <p:nvPr/>
          </p:nvGrpSpPr>
          <p:grpSpPr bwMode="auto">
            <a:xfrm>
              <a:off x="4737100" y="2459039"/>
              <a:ext cx="1512888" cy="1460499"/>
              <a:chOff x="1907704" y="2408095"/>
              <a:chExt cx="1512168" cy="1460027"/>
            </a:xfrm>
          </p:grpSpPr>
          <p:sp>
            <p:nvSpPr>
              <p:cNvPr id="124945" name="Rectangle 11">
                <a:extLst>
                  <a:ext uri="{FF2B5EF4-FFF2-40B4-BE49-F238E27FC236}">
                    <a16:creationId xmlns:a16="http://schemas.microsoft.com/office/drawing/2014/main" id="{45355DAE-FB1B-5B5E-2952-44D62AFD8FDF}"/>
                  </a:ext>
                </a:extLst>
              </p:cNvPr>
              <p:cNvSpPr>
                <a:spLocks noChangeArrowheads="1"/>
              </p:cNvSpPr>
              <p:nvPr/>
            </p:nvSpPr>
            <p:spPr bwMode="auto">
              <a:xfrm>
                <a:off x="1907704" y="2408095"/>
                <a:ext cx="1512168" cy="298354"/>
              </a:xfrm>
              <a:prstGeom prst="rect">
                <a:avLst/>
              </a:prstGeom>
              <a:solidFill>
                <a:srgbClr val="00CC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1800" b="1">
                    <a:solidFill>
                      <a:srgbClr val="000000"/>
                    </a:solidFill>
                    <a:latin typeface="Courier New" panose="02070309020205020404" pitchFamily="49" charset="0"/>
                    <a:cs typeface="Courier New" panose="02070309020205020404" pitchFamily="49" charset="0"/>
                  </a:rPr>
                  <a:t>return</a:t>
                </a:r>
                <a:endParaRPr lang="en-GB" altLang="en-US" sz="1800">
                  <a:solidFill>
                    <a:srgbClr val="000000"/>
                  </a:solidFill>
                  <a:latin typeface="Arial Rounded MT Bold" panose="020F0704030504030204" pitchFamily="34" charset="0"/>
                  <a:cs typeface="Arial" panose="020B0604020202020204" pitchFamily="34" charset="0"/>
                </a:endParaRPr>
              </a:p>
            </p:txBody>
          </p:sp>
          <p:sp>
            <p:nvSpPr>
              <p:cNvPr id="124946" name="Rectangle 12">
                <a:extLst>
                  <a:ext uri="{FF2B5EF4-FFF2-40B4-BE49-F238E27FC236}">
                    <a16:creationId xmlns:a16="http://schemas.microsoft.com/office/drawing/2014/main" id="{398DD254-77F9-A2F1-D5E7-18F0ACD9D870}"/>
                  </a:ext>
                </a:extLst>
              </p:cNvPr>
              <p:cNvSpPr>
                <a:spLocks noChangeArrowheads="1"/>
              </p:cNvSpPr>
              <p:nvPr/>
            </p:nvSpPr>
            <p:spPr bwMode="auto">
              <a:xfrm>
                <a:off x="1918215" y="3304015"/>
                <a:ext cx="1501657" cy="268579"/>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buf[4..7]</a:t>
                </a:r>
              </a:p>
            </p:txBody>
          </p:sp>
          <p:sp>
            <p:nvSpPr>
              <p:cNvPr id="124947" name="Rectangle 13">
                <a:extLst>
                  <a:ext uri="{FF2B5EF4-FFF2-40B4-BE49-F238E27FC236}">
                    <a16:creationId xmlns:a16="http://schemas.microsoft.com/office/drawing/2014/main" id="{E849B0F2-ACB7-3A2A-2746-E7F7C5D04C14}"/>
                  </a:ext>
                </a:extLst>
              </p:cNvPr>
              <p:cNvSpPr>
                <a:spLocks noChangeArrowheads="1"/>
              </p:cNvSpPr>
              <p:nvPr/>
            </p:nvSpPr>
            <p:spPr bwMode="auto">
              <a:xfrm>
                <a:off x="1918215" y="3580512"/>
                <a:ext cx="1491146" cy="28761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buf[0..3]</a:t>
                </a:r>
              </a:p>
            </p:txBody>
          </p:sp>
          <p:sp>
            <p:nvSpPr>
              <p:cNvPr id="124948" name="Rectangle 10">
                <a:extLst>
                  <a:ext uri="{FF2B5EF4-FFF2-40B4-BE49-F238E27FC236}">
                    <a16:creationId xmlns:a16="http://schemas.microsoft.com/office/drawing/2014/main" id="{8B79C9E8-F7E5-8A5D-6E52-DE4B9D384519}"/>
                  </a:ext>
                </a:extLst>
              </p:cNvPr>
              <p:cNvSpPr>
                <a:spLocks noChangeArrowheads="1"/>
              </p:cNvSpPr>
              <p:nvPr/>
            </p:nvSpPr>
            <p:spPr bwMode="auto">
              <a:xfrm>
                <a:off x="1907704" y="2717556"/>
                <a:ext cx="1512168" cy="298354"/>
              </a:xfrm>
              <a:prstGeom prst="rect">
                <a:avLst/>
              </a:prstGeom>
              <a:solidFill>
                <a:srgbClr val="FFFF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i="1">
                    <a:cs typeface="Arial" panose="020B0604020202020204" pitchFamily="34" charset="0"/>
                  </a:rPr>
                  <a:t>canary value</a:t>
                </a:r>
              </a:p>
            </p:txBody>
          </p:sp>
          <p:sp>
            <p:nvSpPr>
              <p:cNvPr id="124949" name="Rectangle 12">
                <a:extLst>
                  <a:ext uri="{FF2B5EF4-FFF2-40B4-BE49-F238E27FC236}">
                    <a16:creationId xmlns:a16="http://schemas.microsoft.com/office/drawing/2014/main" id="{81B10514-BB9C-342A-56F9-46549C56889A}"/>
                  </a:ext>
                </a:extLst>
              </p:cNvPr>
              <p:cNvSpPr>
                <a:spLocks noChangeArrowheads="1"/>
              </p:cNvSpPr>
              <p:nvPr/>
            </p:nvSpPr>
            <p:spPr bwMode="auto">
              <a:xfrm>
                <a:off x="1918215" y="3027518"/>
                <a:ext cx="1501657" cy="276497"/>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char* ptr</a:t>
                </a:r>
              </a:p>
            </p:txBody>
          </p:sp>
        </p:grpSp>
        <p:cxnSp>
          <p:nvCxnSpPr>
            <p:cNvPr id="124943" name="Curved Connector 30">
              <a:extLst>
                <a:ext uri="{FF2B5EF4-FFF2-40B4-BE49-F238E27FC236}">
                  <a16:creationId xmlns:a16="http://schemas.microsoft.com/office/drawing/2014/main" id="{C6281865-3FDD-D872-A39E-D9398F10AC73}"/>
                </a:ext>
              </a:extLst>
            </p:cNvPr>
            <p:cNvCxnSpPr>
              <a:cxnSpLocks noChangeShapeType="1"/>
            </p:cNvCxnSpPr>
            <p:nvPr/>
          </p:nvCxnSpPr>
          <p:spPr bwMode="auto">
            <a:xfrm rot="5400000" flipH="1" flipV="1">
              <a:off x="5949156" y="2917032"/>
              <a:ext cx="601663" cy="12700"/>
            </a:xfrm>
            <a:prstGeom prst="curvedConnector3">
              <a:avLst>
                <a:gd name="adj1" fmla="val 47657"/>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 name="Freeform 39">
              <a:extLst>
                <a:ext uri="{FF2B5EF4-FFF2-40B4-BE49-F238E27FC236}">
                  <a16:creationId xmlns:a16="http://schemas.microsoft.com/office/drawing/2014/main" id="{7ACB3F4C-7FE8-A37B-08BD-AFA6B0788874}"/>
                </a:ext>
              </a:extLst>
            </p:cNvPr>
            <p:cNvSpPr/>
            <p:nvPr/>
          </p:nvSpPr>
          <p:spPr bwMode="auto">
            <a:xfrm flipH="1" flipV="1">
              <a:off x="6107113" y="2660651"/>
              <a:ext cx="1430337" cy="536575"/>
            </a:xfrm>
            <a:custGeom>
              <a:avLst/>
              <a:gdLst>
                <a:gd name="connsiteX0" fmla="*/ 1086744 w 1086744"/>
                <a:gd name="connsiteY0" fmla="*/ 0 h 569844"/>
                <a:gd name="connsiteX1" fmla="*/ 66 w 1086744"/>
                <a:gd name="connsiteY1" fmla="*/ 265044 h 569844"/>
                <a:gd name="connsiteX2" fmla="*/ 1033735 w 1086744"/>
                <a:gd name="connsiteY2" fmla="*/ 569844 h 569844"/>
              </a:gdLst>
              <a:ahLst/>
              <a:cxnLst>
                <a:cxn ang="0">
                  <a:pos x="connsiteX0" y="connsiteY0"/>
                </a:cxn>
                <a:cxn ang="0">
                  <a:pos x="connsiteX1" y="connsiteY1"/>
                </a:cxn>
                <a:cxn ang="0">
                  <a:pos x="connsiteX2" y="connsiteY2"/>
                </a:cxn>
              </a:cxnLst>
              <a:rect l="l" t="t" r="r" b="b"/>
              <a:pathLst>
                <a:path w="1086744" h="569844">
                  <a:moveTo>
                    <a:pt x="1086744" y="0"/>
                  </a:moveTo>
                  <a:cubicBezTo>
                    <a:pt x="547822" y="85035"/>
                    <a:pt x="8901" y="170070"/>
                    <a:pt x="66" y="265044"/>
                  </a:cubicBezTo>
                  <a:cubicBezTo>
                    <a:pt x="-8769" y="360018"/>
                    <a:pt x="865874" y="519044"/>
                    <a:pt x="1033735" y="569844"/>
                  </a:cubicBezTo>
                </a:path>
              </a:pathLst>
            </a:custGeom>
            <a:ln>
              <a:solidFill>
                <a:srgbClr val="FF0000"/>
              </a:solidFill>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a:lstStyle/>
            <a:p>
              <a:pPr eaLnBrk="1" hangingPunct="1">
                <a:lnSpc>
                  <a:spcPct val="86000"/>
                </a:lnSpc>
                <a:buClr>
                  <a:srgbClr val="000000"/>
                </a:buClr>
                <a:buSzPct val="100000"/>
                <a:buFont typeface="Times New Roman" pitchFamily="16" charset="0"/>
                <a:buNone/>
                <a:defRPr/>
              </a:pPr>
              <a:endParaRPr lang="en-GB">
                <a:solidFill>
                  <a:schemeClr val="bg1"/>
                </a:solidFill>
                <a:latin typeface="Times New Roman" pitchFamily="16" charset="0"/>
                <a:cs typeface="Times New Roman" pitchFamily="16" charset="0"/>
              </a:endParaRPr>
            </a:p>
          </p:txBody>
        </p:sp>
      </p:grpSp>
      <p:grpSp>
        <p:nvGrpSpPr>
          <p:cNvPr id="177158" name="Group 2" descr=" 108550">
            <a:extLst>
              <a:ext uri="{FF2B5EF4-FFF2-40B4-BE49-F238E27FC236}">
                <a16:creationId xmlns:a16="http://schemas.microsoft.com/office/drawing/2014/main" id="{D49D6222-1D7A-F56A-7738-04284C7BD3D1}"/>
              </a:ext>
            </a:extLst>
          </p:cNvPr>
          <p:cNvGrpSpPr>
            <a:grpSpLocks/>
          </p:cNvGrpSpPr>
          <p:nvPr/>
        </p:nvGrpSpPr>
        <p:grpSpPr bwMode="auto">
          <a:xfrm>
            <a:off x="2879725" y="4445000"/>
            <a:ext cx="2052638" cy="1460500"/>
            <a:chOff x="1554163" y="2432050"/>
            <a:chExt cx="2052793" cy="1460500"/>
          </a:xfrm>
        </p:grpSpPr>
        <p:grpSp>
          <p:nvGrpSpPr>
            <p:cNvPr id="124935" name="Group 2">
              <a:extLst>
                <a:ext uri="{FF2B5EF4-FFF2-40B4-BE49-F238E27FC236}">
                  <a16:creationId xmlns:a16="http://schemas.microsoft.com/office/drawing/2014/main" id="{2C3BD4C7-595A-3039-9507-FD7D61558788}"/>
                </a:ext>
              </a:extLst>
            </p:cNvPr>
            <p:cNvGrpSpPr>
              <a:grpSpLocks/>
            </p:cNvGrpSpPr>
            <p:nvPr/>
          </p:nvGrpSpPr>
          <p:grpSpPr bwMode="auto">
            <a:xfrm>
              <a:off x="1554163" y="2432050"/>
              <a:ext cx="1512887" cy="1460500"/>
              <a:chOff x="1907704" y="2408094"/>
              <a:chExt cx="1512168" cy="1460028"/>
            </a:xfrm>
          </p:grpSpPr>
          <p:sp>
            <p:nvSpPr>
              <p:cNvPr id="124937" name="Rectangle 11">
                <a:extLst>
                  <a:ext uri="{FF2B5EF4-FFF2-40B4-BE49-F238E27FC236}">
                    <a16:creationId xmlns:a16="http://schemas.microsoft.com/office/drawing/2014/main" id="{CD4A3E36-D160-7C07-4C4F-E4166E2A99E3}"/>
                  </a:ext>
                </a:extLst>
              </p:cNvPr>
              <p:cNvSpPr>
                <a:spLocks noChangeArrowheads="1"/>
              </p:cNvSpPr>
              <p:nvPr/>
            </p:nvSpPr>
            <p:spPr bwMode="auto">
              <a:xfrm>
                <a:off x="1907704" y="2408094"/>
                <a:ext cx="1512168" cy="298475"/>
              </a:xfrm>
              <a:prstGeom prst="rect">
                <a:avLst/>
              </a:prstGeom>
              <a:solidFill>
                <a:srgbClr val="00CC00"/>
              </a:solidFill>
              <a:ln w="9360">
                <a:solidFill>
                  <a:srgbClr val="000000"/>
                </a:solidFill>
                <a:miter lim="800000"/>
                <a:headEnd/>
                <a:tailEnd/>
              </a:ln>
            </p:spPr>
            <p:txBody>
              <a:bodyPr wrap="none" lIns="90000" tIns="46800" rIns="90000" bIns="46800" anchor="ctr"/>
              <a:lstStyle>
                <a:lvl1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1pPr>
                <a:lvl2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2pPr>
                <a:lvl3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3pPr>
                <a:lvl4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4pPr>
                <a:lvl5pPr>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57200" eaLnBrk="0" fontAlgn="base" hangingPunct="0">
                  <a:spcBef>
                    <a:spcPct val="0"/>
                  </a:spcBef>
                  <a:spcAft>
                    <a:spcPct val="0"/>
                  </a:spcAft>
                  <a:tabLst>
                    <a:tab pos="723900" algn="l"/>
                    <a:tab pos="1447800" algn="l"/>
                  </a:tabLst>
                  <a:defRPr sz="2400">
                    <a:solidFill>
                      <a:schemeClr val="bg1"/>
                    </a:solidFill>
                    <a:latin typeface="Times New Roman" panose="02020603050405020304" pitchFamily="18" charset="0"/>
                    <a:cs typeface="Times New Roman" panose="02020603050405020304" pitchFamily="18" charset="0"/>
                  </a:defRPr>
                </a:lvl9pPr>
              </a:lstStyle>
              <a:p>
                <a:pPr algn="ctr">
                  <a:buClr>
                    <a:srgbClr val="000000"/>
                  </a:buClr>
                  <a:buSzPct val="100000"/>
                  <a:buFont typeface="Times New Roman" panose="02020603050405020304" pitchFamily="18" charset="0"/>
                  <a:buNone/>
                </a:pPr>
                <a:r>
                  <a:rPr lang="en-GB" altLang="en-US" sz="1800" b="1">
                    <a:solidFill>
                      <a:srgbClr val="000000"/>
                    </a:solidFill>
                    <a:latin typeface="Courier New" panose="02070309020205020404" pitchFamily="49" charset="0"/>
                    <a:cs typeface="Courier New" panose="02070309020205020404" pitchFamily="49" charset="0"/>
                  </a:rPr>
                  <a:t>return</a:t>
                </a:r>
              </a:p>
            </p:txBody>
          </p:sp>
          <p:sp>
            <p:nvSpPr>
              <p:cNvPr id="124938" name="Rectangle 12">
                <a:extLst>
                  <a:ext uri="{FF2B5EF4-FFF2-40B4-BE49-F238E27FC236}">
                    <a16:creationId xmlns:a16="http://schemas.microsoft.com/office/drawing/2014/main" id="{5726E926-42C9-C310-A04D-BD4E95C63791}"/>
                  </a:ext>
                </a:extLst>
              </p:cNvPr>
              <p:cNvSpPr>
                <a:spLocks noChangeArrowheads="1"/>
              </p:cNvSpPr>
              <p:nvPr/>
            </p:nvSpPr>
            <p:spPr bwMode="auto">
              <a:xfrm>
                <a:off x="1918215" y="3304015"/>
                <a:ext cx="1501657" cy="268579"/>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buf[4..7]</a:t>
                </a:r>
              </a:p>
            </p:txBody>
          </p:sp>
          <p:sp>
            <p:nvSpPr>
              <p:cNvPr id="124939" name="Rectangle 13">
                <a:extLst>
                  <a:ext uri="{FF2B5EF4-FFF2-40B4-BE49-F238E27FC236}">
                    <a16:creationId xmlns:a16="http://schemas.microsoft.com/office/drawing/2014/main" id="{AAA5D205-90CF-D1E3-30D4-F5F7F47026CA}"/>
                  </a:ext>
                </a:extLst>
              </p:cNvPr>
              <p:cNvSpPr>
                <a:spLocks noChangeArrowheads="1"/>
              </p:cNvSpPr>
              <p:nvPr/>
            </p:nvSpPr>
            <p:spPr bwMode="auto">
              <a:xfrm>
                <a:off x="1928726" y="3580512"/>
                <a:ext cx="1491146" cy="287610"/>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buf[0..3]</a:t>
                </a:r>
              </a:p>
            </p:txBody>
          </p:sp>
          <p:sp>
            <p:nvSpPr>
              <p:cNvPr id="124940" name="Rectangle 10">
                <a:extLst>
                  <a:ext uri="{FF2B5EF4-FFF2-40B4-BE49-F238E27FC236}">
                    <a16:creationId xmlns:a16="http://schemas.microsoft.com/office/drawing/2014/main" id="{FBD627FE-C12C-BE65-A500-E2311975C39C}"/>
                  </a:ext>
                </a:extLst>
              </p:cNvPr>
              <p:cNvSpPr>
                <a:spLocks noChangeArrowheads="1"/>
              </p:cNvSpPr>
              <p:nvPr/>
            </p:nvSpPr>
            <p:spPr bwMode="auto">
              <a:xfrm>
                <a:off x="1907704" y="2717557"/>
                <a:ext cx="1512168" cy="298354"/>
              </a:xfrm>
              <a:prstGeom prst="rect">
                <a:avLst/>
              </a:prstGeom>
              <a:solidFill>
                <a:srgbClr val="FFFF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i="1">
                    <a:cs typeface="Arial" panose="020B0604020202020204" pitchFamily="34" charset="0"/>
                  </a:rPr>
                  <a:t>canary value</a:t>
                </a:r>
              </a:p>
            </p:txBody>
          </p:sp>
          <p:sp>
            <p:nvSpPr>
              <p:cNvPr id="124941" name="Rectangle 12">
                <a:extLst>
                  <a:ext uri="{FF2B5EF4-FFF2-40B4-BE49-F238E27FC236}">
                    <a16:creationId xmlns:a16="http://schemas.microsoft.com/office/drawing/2014/main" id="{A4F882A1-5F50-DD4B-CED5-ABBA3ECC9AB8}"/>
                  </a:ext>
                </a:extLst>
              </p:cNvPr>
              <p:cNvSpPr>
                <a:spLocks noChangeArrowheads="1"/>
              </p:cNvSpPr>
              <p:nvPr/>
            </p:nvSpPr>
            <p:spPr bwMode="auto">
              <a:xfrm>
                <a:off x="1918215" y="3027518"/>
                <a:ext cx="1501657" cy="276497"/>
              </a:xfrm>
              <a:prstGeom prst="rect">
                <a:avLst/>
              </a:prstGeom>
              <a:solidFill>
                <a:srgbClr val="00CC00"/>
              </a:solidFill>
              <a:ln w="9360">
                <a:solidFill>
                  <a:srgbClr val="000000"/>
                </a:solidFill>
                <a:miter lim="800000"/>
                <a:headEnd/>
                <a:tailEnd/>
              </a:ln>
            </p:spPr>
            <p:txBody>
              <a:bodyPr wrap="none" lIns="90000" tIns="46800" rIns="90000" bIns="46800" anchor="ctr"/>
              <a:lstStyle>
                <a:lvl1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1pPr>
                <a:lvl2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2pPr>
                <a:lvl3pPr>
                  <a:lnSpc>
                    <a:spcPct val="134000"/>
                  </a:lnSpc>
                  <a:spcBef>
                    <a:spcPts val="6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3pPr>
                <a:lvl4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4pPr>
                <a:lvl5pPr>
                  <a:lnSpc>
                    <a:spcPct val="134000"/>
                  </a:lnSpc>
                  <a:spcBef>
                    <a:spcPts val="500"/>
                  </a:spcBef>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5pPr>
                <a:lvl6pPr marL="25146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6pPr>
                <a:lvl7pPr marL="29718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7pPr>
                <a:lvl8pPr marL="34290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8pPr>
                <a:lvl9pPr marL="3886200" indent="-228600" defTabSz="457200" eaLnBrk="0" fontAlgn="base" hangingPunct="0">
                  <a:lnSpc>
                    <a:spcPct val="134000"/>
                  </a:lnSpc>
                  <a:spcBef>
                    <a:spcPts val="500"/>
                  </a:spcBef>
                  <a:spcAft>
                    <a:spcPct val="0"/>
                  </a:spcAft>
                  <a:buClr>
                    <a:srgbClr val="000000"/>
                  </a:buClr>
                  <a:buSzPct val="100000"/>
                  <a:buFont typeface="Times New Roman" panose="02020603050405020304" pitchFamily="18" charset="0"/>
                  <a:buChar char="»"/>
                  <a:tabLst>
                    <a:tab pos="723900" algn="l"/>
                    <a:tab pos="1447800" algn="l"/>
                  </a:tabLst>
                  <a:defRPr sz="2000">
                    <a:solidFill>
                      <a:srgbClr val="000000"/>
                    </a:solidFill>
                    <a:latin typeface="Arial Rounded MT Bold" panose="020F0704030504030204" pitchFamily="34" charset="0"/>
                  </a:defRPr>
                </a:lvl9pPr>
              </a:lstStyle>
              <a:p>
                <a:pPr algn="ctr">
                  <a:lnSpc>
                    <a:spcPct val="100000"/>
                  </a:lnSpc>
                  <a:spcBef>
                    <a:spcPct val="0"/>
                  </a:spcBef>
                  <a:buFont typeface="Times New Roman" panose="02020603050405020304" pitchFamily="18" charset="0"/>
                  <a:buNone/>
                </a:pPr>
                <a:r>
                  <a:rPr lang="en-GB" altLang="nl-NL" sz="1800" b="1">
                    <a:latin typeface="Courier New" panose="02070309020205020404" pitchFamily="49" charset="0"/>
                    <a:cs typeface="Arial" panose="020B0604020202020204" pitchFamily="34" charset="0"/>
                  </a:rPr>
                  <a:t>char* ptr</a:t>
                </a:r>
              </a:p>
            </p:txBody>
          </p:sp>
        </p:grpSp>
        <p:cxnSp>
          <p:nvCxnSpPr>
            <p:cNvPr id="124936" name="Curved Connector 43">
              <a:extLst>
                <a:ext uri="{FF2B5EF4-FFF2-40B4-BE49-F238E27FC236}">
                  <a16:creationId xmlns:a16="http://schemas.microsoft.com/office/drawing/2014/main" id="{CCB8A03E-C268-C493-6559-49E3E79B0725}"/>
                </a:ext>
              </a:extLst>
            </p:cNvPr>
            <p:cNvCxnSpPr>
              <a:cxnSpLocks noChangeShapeType="1"/>
            </p:cNvCxnSpPr>
            <p:nvPr/>
          </p:nvCxnSpPr>
          <p:spPr bwMode="auto">
            <a:xfrm>
              <a:off x="2916238" y="3224213"/>
              <a:ext cx="690718" cy="616864"/>
            </a:xfrm>
            <a:prstGeom prst="curvedConnector3">
              <a:avLst>
                <a:gd name="adj1" fmla="val 50000"/>
              </a:avLst>
            </a:prstGeom>
            <a:noFill/>
            <a:ln w="31750" algn="ctr">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24934" name="Slide Number Placeholder 2">
            <a:extLst>
              <a:ext uri="{FF2B5EF4-FFF2-40B4-BE49-F238E27FC236}">
                <a16:creationId xmlns:a16="http://schemas.microsoft.com/office/drawing/2014/main" id="{4EC350B1-181D-245A-FD4A-B9AD8D24894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2E51825-10C1-4EE5-9E41-4D2D0D47DDBA}" type="slidenum">
              <a:rPr lang="en-GB" altLang="nl-NL" smtClean="0"/>
              <a:pPr/>
              <a:t>72</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71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7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a:extLst>
              <a:ext uri="{FF2B5EF4-FFF2-40B4-BE49-F238E27FC236}">
                <a16:creationId xmlns:a16="http://schemas.microsoft.com/office/drawing/2014/main" id="{8C9F70C8-7812-8C2C-6EAA-102647090349}"/>
              </a:ext>
            </a:extLst>
          </p:cNvPr>
          <p:cNvSpPr>
            <a:spLocks noGrp="1" noChangeArrowheads="1"/>
          </p:cNvSpPr>
          <p:nvPr>
            <p:ph type="title"/>
          </p:nvPr>
        </p:nvSpPr>
        <p:spPr>
          <a:xfrm>
            <a:off x="674688" y="277813"/>
            <a:ext cx="7766050" cy="766762"/>
          </a:xfrm>
        </p:spPr>
        <p:txBody>
          <a:bodyPr/>
          <a:lstStyle/>
          <a:p>
            <a:r>
              <a:rPr lang="en-GB" altLang="en-US" sz="2400"/>
              <a:t>Aside: corrupting pointers</a:t>
            </a:r>
          </a:p>
        </p:txBody>
      </p:sp>
      <p:sp>
        <p:nvSpPr>
          <p:cNvPr id="3" name="Tijdelijke aanduiding voor inhoud 2">
            <a:extLst>
              <a:ext uri="{FF2B5EF4-FFF2-40B4-BE49-F238E27FC236}">
                <a16:creationId xmlns:a16="http://schemas.microsoft.com/office/drawing/2014/main" id="{8BC078FB-2FB4-D436-3D46-0A62C8BAC1D7}"/>
              </a:ext>
            </a:extLst>
          </p:cNvPr>
          <p:cNvSpPr>
            <a:spLocks noGrp="1"/>
          </p:cNvSpPr>
          <p:nvPr>
            <p:ph idx="1"/>
          </p:nvPr>
        </p:nvSpPr>
        <p:spPr/>
        <p:txBody>
          <a:bodyPr/>
          <a:lstStyle/>
          <a:p>
            <a:pPr marL="0" lvl="1" indent="0">
              <a:buFont typeface="Times New Roman" panose="02020603050405020304" pitchFamily="18" charset="0"/>
              <a:buNone/>
              <a:defRPr/>
            </a:pPr>
            <a:r>
              <a:rPr lang="en-GB" sz="1800">
                <a:solidFill>
                  <a:schemeClr val="tx1"/>
                </a:solidFill>
              </a:rPr>
              <a:t>Overwriting </a:t>
            </a:r>
            <a:r>
              <a:rPr lang="en-GB" sz="1800">
                <a:solidFill>
                  <a:srgbClr val="FF0000"/>
                </a:solidFill>
              </a:rPr>
              <a:t>pointers</a:t>
            </a:r>
            <a:r>
              <a:rPr lang="en-GB" sz="1800">
                <a:solidFill>
                  <a:schemeClr val="tx1"/>
                </a:solidFill>
              </a:rPr>
              <a:t> is especially interesting because subsequent uses of that pointer then read/write data in another place that attacker can choose. </a:t>
            </a:r>
          </a:p>
          <a:p>
            <a:pPr marL="0" lvl="1" indent="0">
              <a:buFont typeface="Times New Roman" panose="02020603050405020304" pitchFamily="18" charset="0"/>
              <a:buNone/>
              <a:defRPr/>
            </a:pPr>
            <a:r>
              <a:rPr lang="en-GB" altLang="nl-NL" sz="1400" b="1">
                <a:latin typeface="Courier New" panose="02070309020205020404" pitchFamily="49" charset="0"/>
              </a:rPr>
              <a:t>100</a:t>
            </a:r>
            <a:r>
              <a:rPr lang="en-GB" altLang="nl-NL" sz="1800" b="1">
                <a:latin typeface="Courier New" panose="02070309020205020404" pitchFamily="49" charset="0"/>
              </a:rPr>
              <a:t>  </a:t>
            </a:r>
            <a:r>
              <a:rPr lang="en-GB" altLang="nl-NL" sz="1800" b="1">
                <a:latin typeface="Courier New" panose="02070309020205020404" pitchFamily="49" charset="0"/>
                <a:cs typeface="Arial" panose="020B0604020202020204" pitchFamily="34" charset="0"/>
              </a:rPr>
              <a:t>char* </a:t>
            </a:r>
            <a:r>
              <a:rPr lang="en-GB" altLang="nl-NL" sz="1800" b="1">
                <a:solidFill>
                  <a:srgbClr val="FF0000"/>
                </a:solidFill>
                <a:latin typeface="Courier New" panose="02070309020205020404" pitchFamily="49" charset="0"/>
                <a:cs typeface="Arial" panose="020B0604020202020204" pitchFamily="34" charset="0"/>
              </a:rPr>
              <a:t>ptr</a:t>
            </a:r>
            <a:r>
              <a:rPr lang="en-GB" altLang="nl-NL" sz="1800" b="1">
                <a:latin typeface="Courier New" panose="02070309020205020404" pitchFamily="49" charset="0"/>
                <a:cs typeface="Arial" panose="020B0604020202020204" pitchFamily="34" charset="0"/>
              </a:rPr>
              <a:t>;  </a:t>
            </a:r>
          </a:p>
          <a:p>
            <a:pPr marL="0" indent="0">
              <a:lnSpc>
                <a:spcPct val="100000"/>
              </a:lnSpc>
              <a:buFont typeface="Times New Roman" panose="02020603050405020304" pitchFamily="18" charset="0"/>
              <a:buNone/>
              <a:defRPr/>
            </a:pPr>
            <a:r>
              <a:rPr lang="en-GB" altLang="nl-NL" sz="1400" b="1">
                <a:latin typeface="Courier New" panose="02070309020205020404" pitchFamily="49" charset="0"/>
              </a:rPr>
              <a:t>101</a:t>
            </a:r>
            <a:r>
              <a:rPr lang="en-GB" altLang="nl-NL" sz="1800" b="1">
                <a:latin typeface="Courier New" panose="02070309020205020404" pitchFamily="49" charset="0"/>
              </a:rPr>
              <a:t>  </a:t>
            </a:r>
            <a:r>
              <a:rPr lang="en-GB" altLang="nl-NL" sz="1800" b="1">
                <a:latin typeface="Courier New" panose="02070309020205020404" pitchFamily="49" charset="0"/>
                <a:cs typeface="Arial" panose="020B0604020202020204" pitchFamily="34" charset="0"/>
              </a:rPr>
              <a:t>char[8] buf;</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a:t>
            </a:r>
          </a:p>
          <a:p>
            <a:pPr marL="0" indent="0">
              <a:lnSpc>
                <a:spcPct val="100000"/>
              </a:lnSpc>
              <a:buFont typeface="Times New Roman" panose="02020603050405020304" pitchFamily="18" charset="0"/>
              <a:buNone/>
              <a:defRPr/>
            </a:pPr>
            <a:r>
              <a:rPr lang="en-GB" altLang="nl-NL" sz="1400" b="1">
                <a:latin typeface="Courier New" panose="02070309020205020404" pitchFamily="49" charset="0"/>
              </a:rPr>
              <a:t>200</a:t>
            </a:r>
            <a:r>
              <a:rPr lang="en-GB" altLang="nl-NL" sz="1800" b="1">
                <a:latin typeface="Courier New" panose="02070309020205020404" pitchFamily="49" charset="0"/>
                <a:cs typeface="Arial" panose="020B0604020202020204" pitchFamily="34" charset="0"/>
              </a:rPr>
              <a:t>  fgets(buf, 12, stdin);  // overflow corrupts ptr,</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 e.g. to point to the position of return address </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a:t>
            </a:r>
          </a:p>
          <a:p>
            <a:pPr marL="0" indent="0">
              <a:lnSpc>
                <a:spcPct val="100000"/>
              </a:lnSpc>
              <a:buFont typeface="Times New Roman" panose="02020603050405020304" pitchFamily="18" charset="0"/>
              <a:buNone/>
              <a:defRPr/>
            </a:pPr>
            <a:r>
              <a:rPr lang="en-GB" altLang="nl-NL" sz="1400" b="1">
                <a:latin typeface="Courier New" panose="02070309020205020404" pitchFamily="49" charset="0"/>
              </a:rPr>
              <a:t>210 </a:t>
            </a:r>
            <a:r>
              <a:rPr lang="en-GB" altLang="nl-NL" sz="1800" b="1">
                <a:latin typeface="Courier New" panose="02070309020205020404" pitchFamily="49" charset="0"/>
                <a:cs typeface="Arial" panose="020B0604020202020204" pitchFamily="34" charset="0"/>
              </a:rPr>
              <a:t> fgets(</a:t>
            </a:r>
            <a:r>
              <a:rPr lang="en-GB" altLang="nl-NL" sz="1800" b="1">
                <a:solidFill>
                  <a:srgbClr val="FF0000"/>
                </a:solidFill>
                <a:latin typeface="Courier New" panose="02070309020205020404" pitchFamily="49" charset="0"/>
                <a:cs typeface="Arial" panose="020B0604020202020204" pitchFamily="34" charset="0"/>
              </a:rPr>
              <a:t>ptr</a:t>
            </a:r>
            <a:r>
              <a:rPr lang="en-GB" altLang="nl-NL" sz="1800" b="1">
                <a:latin typeface="Courier New" panose="02070309020205020404" pitchFamily="49" charset="0"/>
                <a:cs typeface="Arial" panose="020B0604020202020204" pitchFamily="34" charset="0"/>
              </a:rPr>
              <a:t>, 100, stdin); </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 corrupts any location chosen by the</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 attacker when overflowing buf in line 200 </a:t>
            </a:r>
          </a:p>
          <a:p>
            <a:pPr marL="0" indent="0">
              <a:lnSpc>
                <a:spcPct val="100000"/>
              </a:lnSpc>
              <a:buFont typeface="Times New Roman" panose="02020603050405020304" pitchFamily="18" charset="0"/>
              <a:buNone/>
              <a:defRPr/>
            </a:pPr>
            <a:r>
              <a:rPr lang="en-GB" altLang="nl-NL" sz="1800" b="1">
                <a:latin typeface="Courier New" panose="02070309020205020404" pitchFamily="49" charset="0"/>
                <a:cs typeface="Arial" panose="020B0604020202020204" pitchFamily="34" charset="0"/>
              </a:rPr>
              <a:t>           </a:t>
            </a:r>
          </a:p>
          <a:p>
            <a:pPr>
              <a:defRPr/>
            </a:pPr>
            <a:endParaRPr lang="en-GB" dirty="0"/>
          </a:p>
        </p:txBody>
      </p:sp>
      <p:sp>
        <p:nvSpPr>
          <p:cNvPr id="126980" name="Slide Number Placeholder 1">
            <a:extLst>
              <a:ext uri="{FF2B5EF4-FFF2-40B4-BE49-F238E27FC236}">
                <a16:creationId xmlns:a16="http://schemas.microsoft.com/office/drawing/2014/main" id="{E8DC86A0-89D7-098D-FD55-7A7B40965B0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3699DD4-222B-47A0-BC02-795F7A2F11E6}" type="slidenum">
              <a:rPr lang="en-GB" altLang="nl-NL" smtClean="0"/>
              <a:pPr/>
              <a:t>73</a:t>
            </a:fld>
            <a:endParaRPr lang="en-GB" altLang="nl-NL"/>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7B8B0D4F-2807-08DA-FA03-C6198BC29799}"/>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Further improvements</a:t>
            </a:r>
          </a:p>
        </p:txBody>
      </p:sp>
      <p:sp>
        <p:nvSpPr>
          <p:cNvPr id="105475" name="Rectangle 2">
            <a:extLst>
              <a:ext uri="{FF2B5EF4-FFF2-40B4-BE49-F238E27FC236}">
                <a16:creationId xmlns:a16="http://schemas.microsoft.com/office/drawing/2014/main" id="{872BA005-6985-B4F3-8521-6BA642210F28}"/>
              </a:ext>
            </a:extLst>
          </p:cNvPr>
          <p:cNvSpPr>
            <a:spLocks noGrp="1" noChangeArrowheads="1"/>
          </p:cNvSpPr>
          <p:nvPr>
            <p:ph idx="1"/>
          </p:nvPr>
        </p:nvSpPr>
        <p:spPr/>
        <p:txBody>
          <a:bodyPr/>
          <a:lstStyle/>
          <a:p>
            <a:pPr marL="400050"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solidFill>
                  <a:schemeClr val="accent2"/>
                </a:solidFill>
              </a:rPr>
              <a:t>Re-order elements on the stack to reduce the potential impact of overruns</a:t>
            </a:r>
            <a:endParaRPr lang="en-GB" altLang="nl-NL" sz="1800" dirty="0"/>
          </a:p>
          <a:p>
            <a:pPr lvl="1"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altLang="nl-NL" sz="1800" dirty="0"/>
              <a:t>swapping parameters </a:t>
            </a:r>
            <a:r>
              <a:rPr lang="en-US" altLang="nl-NL" sz="1800" b="1" dirty="0" err="1">
                <a:latin typeface="Courier New" panose="02070309020205020404" pitchFamily="49" charset="0"/>
                <a:cs typeface="Courier New" panose="02070309020205020404" pitchFamily="49" charset="0"/>
              </a:rPr>
              <a:t>buf</a:t>
            </a:r>
            <a:r>
              <a:rPr lang="en-US" altLang="nl-NL" sz="1800" dirty="0"/>
              <a:t> and </a:t>
            </a:r>
            <a:r>
              <a:rPr lang="en-US" altLang="nl-NL" sz="1800" b="1" dirty="0" err="1">
                <a:latin typeface="Courier New" panose="02070309020205020404" pitchFamily="49" charset="0"/>
                <a:cs typeface="Courier New" panose="02070309020205020404" pitchFamily="49" charset="0"/>
              </a:rPr>
              <a:t>fp</a:t>
            </a:r>
            <a:r>
              <a:rPr lang="en-US" altLang="nl-NL" sz="1800" dirty="0"/>
              <a:t> on  stack changes whether overrunning </a:t>
            </a:r>
            <a:r>
              <a:rPr lang="en-US" altLang="nl-NL" sz="1800" b="1" dirty="0" err="1">
                <a:latin typeface="Courier New" panose="02070309020205020404" pitchFamily="49" charset="0"/>
                <a:cs typeface="Courier New" panose="02070309020205020404" pitchFamily="49" charset="0"/>
              </a:rPr>
              <a:t>buf</a:t>
            </a:r>
            <a:r>
              <a:rPr lang="en-US" altLang="nl-NL" sz="1800" dirty="0"/>
              <a:t> can corrupt </a:t>
            </a:r>
            <a:r>
              <a:rPr lang="en-US" altLang="nl-NL" sz="1800" b="1" dirty="0" err="1">
                <a:latin typeface="Courier New" panose="02070309020205020404" pitchFamily="49" charset="0"/>
                <a:cs typeface="Courier New" panose="02070309020205020404" pitchFamily="49" charset="0"/>
              </a:rPr>
              <a:t>fp</a:t>
            </a:r>
            <a:endParaRPr lang="en-US" altLang="nl-NL" sz="1800" b="1" dirty="0">
              <a:latin typeface="Courier New" panose="02070309020205020404" pitchFamily="49" charset="0"/>
              <a:cs typeface="Courier New" panose="02070309020205020404" pitchFamily="49" charset="0"/>
            </a:endParaRPr>
          </a:p>
          <a:p>
            <a:pPr lvl="2"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altLang="nl-NL" sz="1800" dirty="0"/>
              <a:t>which is especially dangerous if </a:t>
            </a:r>
            <a:r>
              <a:rPr lang="en-US" altLang="nl-NL" sz="1800" b="1" dirty="0" err="1">
                <a:latin typeface="Courier New" panose="02070309020205020404" pitchFamily="49" charset="0"/>
                <a:cs typeface="Courier New" panose="02070309020205020404" pitchFamily="49" charset="0"/>
              </a:rPr>
              <a:t>fp</a:t>
            </a:r>
            <a:r>
              <a:rPr lang="en-US" altLang="nl-NL" sz="1800" b="1" dirty="0">
                <a:latin typeface="Courier New" panose="02070309020205020404" pitchFamily="49" charset="0"/>
                <a:cs typeface="Courier New" panose="02070309020205020404" pitchFamily="49" charset="0"/>
              </a:rPr>
              <a:t> </a:t>
            </a:r>
            <a:r>
              <a:rPr lang="en-US" altLang="nl-NL" sz="1800" dirty="0"/>
              <a:t>is a function pointer</a:t>
            </a:r>
          </a:p>
          <a:p>
            <a:pPr lvl="1" eaLnBrk="1" hangingPunct="1">
              <a:lnSpc>
                <a:spcPct val="100000"/>
              </a:lnSpc>
              <a:spcBef>
                <a:spcPts val="500"/>
              </a:spcBef>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altLang="nl-NL" sz="1800" dirty="0"/>
              <a:t>hence it is safer to allocated array buffers ‘above’ all other local variables</a:t>
            </a:r>
          </a:p>
          <a:p>
            <a:pPr marL="514350" lvl="1" indent="0"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altLang="nl-NL" sz="1800" dirty="0">
                <a:solidFill>
                  <a:schemeClr val="tx1"/>
                </a:solidFill>
              </a:rPr>
              <a:t> First introduced by IBM’s </a:t>
            </a:r>
            <a:r>
              <a:rPr lang="en-GB" altLang="nl-NL" sz="1800" dirty="0" err="1">
                <a:solidFill>
                  <a:srgbClr val="008000"/>
                </a:solidFill>
              </a:rPr>
              <a:t>ProPolice</a:t>
            </a:r>
            <a:r>
              <a:rPr lang="en-GB" altLang="nl-NL" sz="1800" dirty="0">
                <a:solidFill>
                  <a:schemeClr val="tx1"/>
                </a:solidFill>
              </a:rPr>
              <a:t>.</a:t>
            </a:r>
          </a:p>
          <a:p>
            <a:pPr marL="736600" lvl="1" indent="-279400" eaLnBrk="1" hangingPunct="1">
              <a:lnSpc>
                <a:spcPct val="100000"/>
              </a:lnSpc>
              <a:spcBef>
                <a:spcPts val="500"/>
              </a:spcBef>
              <a:buFont typeface="Times New Roman" panose="02020603050405020304" pitchFamily="18" charset="0"/>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sz="1800" dirty="0"/>
          </a:p>
          <a:p>
            <a:pPr marL="336550" indent="-336550" eaLnBrk="1" hangingPunct="1">
              <a:lnSpc>
                <a:spcPct val="100000"/>
              </a:lnSpc>
              <a:spcBef>
                <a:spcPts val="500"/>
              </a:spcBef>
              <a:buClrTx/>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A separate </a:t>
            </a:r>
            <a:r>
              <a:rPr lang="en-GB" altLang="nl-NL" sz="1800" dirty="0">
                <a:solidFill>
                  <a:schemeClr val="accent2"/>
                </a:solidFill>
              </a:rPr>
              <a:t>shadow stack </a:t>
            </a:r>
            <a:r>
              <a:rPr lang="en-GB" altLang="nl-NL" sz="1800" dirty="0">
                <a:solidFill>
                  <a:schemeClr val="tx1"/>
                </a:solidFill>
              </a:rPr>
              <a:t> </a:t>
            </a:r>
          </a:p>
          <a:p>
            <a:pPr marL="736600" lvl="1" indent="-336550" eaLnBrk="1" hangingPunct="1">
              <a:lnSpc>
                <a:spcPct val="100000"/>
              </a:lnSpc>
              <a:spcBef>
                <a:spcPts val="500"/>
              </a:spcBef>
              <a:buClrTx/>
              <a:buFont typeface="Comic Sans MS" panose="030F0702030302020204" pitchFamily="66"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GB" altLang="nl-NL" sz="1800" dirty="0"/>
              <a:t>with copies of return addresses, used to check for corrupted return addresses</a:t>
            </a:r>
          </a:p>
          <a:p>
            <a:pPr marL="685800" lvl="1" eaLnBrk="1" hangingPunct="1">
              <a:lnSpc>
                <a:spcPct val="100000"/>
              </a:lnSpc>
              <a:spcBef>
                <a:spcPts val="500"/>
              </a:spcBef>
              <a:buClrTx/>
              <a:buFont typeface="Arial" panose="020B0604020202020204" pitchFamily="34"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nl-NL" altLang="nl-NL" sz="1800" dirty="0"/>
              <a:t>Of course, the attacker should not be able to corrupt the shadow stack</a:t>
            </a:r>
            <a:endParaRPr lang="en-GB" altLang="nl-NL" sz="1800" dirty="0"/>
          </a:p>
          <a:p>
            <a:pPr marL="336550" indent="-336550" eaLnBrk="1" hangingPunct="1">
              <a:lnSpc>
                <a:spcPct val="100000"/>
              </a:lnSpc>
              <a:spcBef>
                <a:spcPts val="50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GB" altLang="nl-NL" dirty="0"/>
          </a:p>
        </p:txBody>
      </p:sp>
      <p:sp>
        <p:nvSpPr>
          <p:cNvPr id="128004" name="Slide Number Placeholder 1">
            <a:extLst>
              <a:ext uri="{FF2B5EF4-FFF2-40B4-BE49-F238E27FC236}">
                <a16:creationId xmlns:a16="http://schemas.microsoft.com/office/drawing/2014/main" id="{CFC55950-9BB2-56E4-4911-722518D2D4A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B495CAF-D1A6-451F-B4A0-D8892C95DB3D}" type="slidenum">
              <a:rPr lang="en-GB" altLang="nl-NL" smtClean="0"/>
              <a:pPr/>
              <a:t>74</a:t>
            </a:fld>
            <a:endParaRPr lang="en-GB" altLang="nl-NL"/>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descr=" 112642">
            <a:extLst>
              <a:ext uri="{FF2B5EF4-FFF2-40B4-BE49-F238E27FC236}">
                <a16:creationId xmlns:a16="http://schemas.microsoft.com/office/drawing/2014/main" id="{2E83CAB3-4A18-A11D-F210-0353849FFC2E}"/>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Windows 2003 Stack Protection</a:t>
            </a:r>
          </a:p>
        </p:txBody>
      </p:sp>
      <p:sp>
        <p:nvSpPr>
          <p:cNvPr id="2" name="Rectangle 2" descr=" 2">
            <a:extLst>
              <a:ext uri="{FF2B5EF4-FFF2-40B4-BE49-F238E27FC236}">
                <a16:creationId xmlns:a16="http://schemas.microsoft.com/office/drawing/2014/main" id="{E7EDE197-0C4E-A687-AB00-507829D75193}"/>
              </a:ext>
            </a:extLst>
          </p:cNvPr>
          <p:cNvSpPr>
            <a:spLocks noGrp="1" noChangeArrowheads="1"/>
          </p:cNvSpPr>
          <p:nvPr>
            <p:ph idx="1"/>
          </p:nvPr>
        </p:nvSpPr>
        <p:spPr/>
        <p:txBody>
          <a:bodyPr/>
          <a:lstStyle/>
          <a:p>
            <a:pPr marL="336550" indent="-33655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i="1" dirty="0">
                <a:solidFill>
                  <a:schemeClr val="accent2"/>
                </a:solidFill>
              </a:rPr>
              <a:t>Nice example of the ways in which things can go wrong...</a:t>
            </a:r>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/GS command line option in Visual Studio add stack canaries</a:t>
            </a:r>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When canary is corrupted, control is transferred to an exception handler</a:t>
            </a:r>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Exception handler information is stored ... </a:t>
            </a:r>
          </a:p>
          <a:p>
            <a:pPr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         on the stack!</a:t>
            </a:r>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Attacker can corrupt the exception handler info on the stack, in the process corrupt the canaries, and then let Stack Protection transfer control to a malicious exception handler</a:t>
            </a:r>
          </a:p>
          <a:p>
            <a:pPr marL="400050" lvl="1" indent="0" eaLnBrk="1" hangingPunct="1">
              <a:lnSpc>
                <a:spcPct val="100000"/>
              </a:lnSpc>
              <a:spcBef>
                <a:spcPts val="500"/>
              </a:spcBef>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600" dirty="0">
                <a:latin typeface="+mj-lt"/>
              </a:rPr>
              <a:t>      [http://www.securityfocus.com/bid/8522/info]</a:t>
            </a:r>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sz="1800" dirty="0"/>
          </a:p>
          <a:p>
            <a:pPr marL="336550" indent="-336550" eaLnBrk="1" hangingPunct="1">
              <a:lnSpc>
                <a:spcPct val="100000"/>
              </a:lnSpc>
              <a:spcBef>
                <a:spcPts val="500"/>
              </a:spcBef>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t>Countermeasure: only allow transfer of control to registered exception handlers</a:t>
            </a:r>
          </a:p>
        </p:txBody>
      </p:sp>
      <p:sp>
        <p:nvSpPr>
          <p:cNvPr id="130052" name="Slide Number Placeholder 2">
            <a:extLst>
              <a:ext uri="{FF2B5EF4-FFF2-40B4-BE49-F238E27FC236}">
                <a16:creationId xmlns:a16="http://schemas.microsoft.com/office/drawing/2014/main" id="{B75D1C17-34B0-BA25-0364-8EFE8DCC29F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46912EA3-5F83-4CE5-A9DD-31DE540F3FEC}" type="slidenum">
              <a:rPr lang="en-GB" altLang="nl-NL" smtClean="0"/>
              <a:pPr/>
              <a:t>75</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5B0B-C5AF-3EDE-077A-32F3C125E3F9}"/>
              </a:ext>
            </a:extLst>
          </p:cNvPr>
          <p:cNvSpPr>
            <a:spLocks noGrp="1"/>
          </p:cNvSpPr>
          <p:nvPr>
            <p:ph type="title"/>
          </p:nvPr>
        </p:nvSpPr>
        <p:spPr/>
        <p:txBody>
          <a:bodyPr/>
          <a:lstStyle/>
          <a:p>
            <a:r>
              <a:rPr lang="en-US" dirty="0"/>
              <a:t>tot </a:t>
            </a:r>
            <a:r>
              <a:rPr lang="en-US" dirty="0" err="1"/>
              <a:t>hier</a:t>
            </a:r>
            <a:endParaRPr lang="en-GB" dirty="0"/>
          </a:p>
        </p:txBody>
      </p:sp>
      <p:sp>
        <p:nvSpPr>
          <p:cNvPr id="3" name="Content Placeholder 2">
            <a:extLst>
              <a:ext uri="{FF2B5EF4-FFF2-40B4-BE49-F238E27FC236}">
                <a16:creationId xmlns:a16="http://schemas.microsoft.com/office/drawing/2014/main" id="{551DF036-277F-45D1-3368-6552E7549074}"/>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B33E6DB9-9942-6D71-56C0-9CB6D9A6585A}"/>
              </a:ext>
            </a:extLst>
          </p:cNvPr>
          <p:cNvSpPr>
            <a:spLocks noGrp="1"/>
          </p:cNvSpPr>
          <p:nvPr>
            <p:ph type="sldNum" idx="10"/>
          </p:nvPr>
        </p:nvSpPr>
        <p:spPr/>
        <p:txBody>
          <a:bodyPr/>
          <a:lstStyle/>
          <a:p>
            <a:pPr>
              <a:defRPr/>
            </a:pPr>
            <a:fld id="{DA02124D-05F8-457D-9B8B-B25163040663}" type="slidenum">
              <a:rPr lang="en-GB" altLang="nl-NL" smtClean="0"/>
              <a:pPr>
                <a:defRPr/>
              </a:pPr>
              <a:t>76</a:t>
            </a:fld>
            <a:endParaRPr lang="en-GB" altLang="nl-NL"/>
          </a:p>
        </p:txBody>
      </p:sp>
    </p:spTree>
    <p:extLst>
      <p:ext uri="{BB962C8B-B14F-4D97-AF65-F5344CB8AC3E}">
        <p14:creationId xmlns:p14="http://schemas.microsoft.com/office/powerpoint/2010/main" val="4215604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descr=" 114690">
            <a:extLst>
              <a:ext uri="{FF2B5EF4-FFF2-40B4-BE49-F238E27FC236}">
                <a16:creationId xmlns:a16="http://schemas.microsoft.com/office/drawing/2014/main" id="{72461176-90F8-D924-B04D-4A95DA39F102}"/>
              </a:ext>
            </a:extLst>
          </p:cNvPr>
          <p:cNvSpPr>
            <a:spLocks noGrp="1" noChangeArrowheads="1"/>
          </p:cNvSpPr>
          <p:nvPr>
            <p:ph type="title"/>
          </p:nvPr>
        </p:nvSpPr>
        <p:spPr>
          <a:xfrm>
            <a:off x="714375" y="266700"/>
            <a:ext cx="7961313" cy="766763"/>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a:t>2. </a:t>
            </a:r>
            <a:r>
              <a:rPr lang="en-GB" altLang="nl-NL" sz="2400"/>
              <a:t>ASLR</a:t>
            </a:r>
            <a:r>
              <a:rPr lang="en-GB" altLang="nl-NL"/>
              <a:t> </a:t>
            </a:r>
            <a:r>
              <a:rPr lang="en-GB" altLang="nl-NL" sz="2400"/>
              <a:t>(Address Space Layout Randomisation)</a:t>
            </a:r>
            <a:r>
              <a:rPr lang="nl-NL" altLang="nl-NL" sz="2400"/>
              <a:t> </a:t>
            </a:r>
            <a:endParaRPr lang="en-GB" altLang="nl-NL" sz="2400"/>
          </a:p>
        </p:txBody>
      </p:sp>
      <p:sp>
        <p:nvSpPr>
          <p:cNvPr id="115715" name="Rectangle 2" descr=" 115715">
            <a:extLst>
              <a:ext uri="{FF2B5EF4-FFF2-40B4-BE49-F238E27FC236}">
                <a16:creationId xmlns:a16="http://schemas.microsoft.com/office/drawing/2014/main" id="{2128BED0-0160-A53D-EA5F-CEDCD2F0D976}"/>
              </a:ext>
            </a:extLst>
          </p:cNvPr>
          <p:cNvSpPr>
            <a:spLocks noGrp="1" noChangeArrowheads="1"/>
          </p:cNvSpPr>
          <p:nvPr>
            <p:ph idx="1"/>
          </p:nvPr>
        </p:nvSpPr>
        <p:spPr/>
        <p:txBody>
          <a:bodyPr/>
          <a:lstStyle/>
          <a:p>
            <a:pPr marL="336550"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a:solidFill>
                  <a:schemeClr val="tx1">
                    <a:lumMod val="100000"/>
                  </a:schemeClr>
                </a:solidFill>
              </a:rPr>
              <a:t>Attacker needs detailed info about memory layout </a:t>
            </a:r>
          </a:p>
          <a:p>
            <a:pPr marL="736600" lvl="1"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a:solidFill>
                  <a:schemeClr val="tx1">
                    <a:lumMod val="100000"/>
                  </a:schemeClr>
                </a:solidFill>
              </a:rPr>
              <a:t>eg to jump to specific piece of code</a:t>
            </a:r>
          </a:p>
          <a:p>
            <a:pPr marL="736600" lvl="1"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a:solidFill>
                  <a:schemeClr val="tx1">
                    <a:lumMod val="100000"/>
                  </a:schemeClr>
                </a:solidFill>
              </a:rPr>
              <a:t>or to corrupt a pointer at known position on the stack</a:t>
            </a:r>
          </a:p>
          <a:p>
            <a:pPr marL="336550"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a:solidFill>
                  <a:schemeClr val="tx1">
                    <a:lumMod val="100000"/>
                  </a:schemeClr>
                </a:solidFill>
              </a:rPr>
              <a:t>Attacks become harder if we </a:t>
            </a:r>
            <a:r>
              <a:rPr lang="en-US" altLang="nl-NL" sz="1800">
                <a:solidFill>
                  <a:schemeClr val="accent2">
                    <a:lumMod val="100000"/>
                  </a:schemeClr>
                </a:solidFill>
              </a:rPr>
              <a:t>randomise</a:t>
            </a:r>
            <a:r>
              <a:rPr lang="en-US" altLang="nl-NL" sz="1800">
                <a:solidFill>
                  <a:schemeClr val="tx1">
                    <a:lumMod val="100000"/>
                  </a:schemeClr>
                </a:solidFill>
              </a:rPr>
              <a:t> the memory layout every time we start a program</a:t>
            </a:r>
          </a:p>
          <a:p>
            <a:pPr marL="736600" lvl="1"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a:solidFill>
                  <a:schemeClr val="accent2">
                    <a:lumMod val="100000"/>
                  </a:schemeClr>
                </a:solidFill>
              </a:rPr>
              <a:t>ie. change the offset of the heap, stack, etc, in memory by some random value</a:t>
            </a:r>
          </a:p>
          <a:p>
            <a:pPr marL="400050" lvl="1" indent="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accent2"/>
              </a:solidFill>
            </a:endParaRPr>
          </a:p>
          <a:p>
            <a:pPr marL="336550"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a:solidFill>
                  <a:schemeClr val="tx1">
                    <a:lumMod val="100000"/>
                  </a:schemeClr>
                </a:solidFill>
              </a:rPr>
              <a:t>Attackers can still analyse memory layout on their own laptop, but  will have to determine the offsets used on the victim’s machine to carry out an attack</a:t>
            </a:r>
          </a:p>
          <a:p>
            <a:pPr marL="336550"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336550"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a:solidFill>
                  <a:schemeClr val="tx1">
                    <a:lumMod val="100000"/>
                  </a:schemeClr>
                </a:solidFill>
              </a:rPr>
              <a:t>NB </a:t>
            </a:r>
            <a:r>
              <a:rPr lang="en-US" altLang="nl-NL" sz="1800">
                <a:solidFill>
                  <a:srgbClr val="008000"/>
                </a:solidFill>
              </a:rPr>
              <a:t>security by obscurity</a:t>
            </a:r>
            <a:r>
              <a:rPr lang="en-US" altLang="nl-NL" sz="1800">
                <a:solidFill>
                  <a:schemeClr val="tx1">
                    <a:lumMod val="100000"/>
                  </a:schemeClr>
                </a:solidFill>
              </a:rPr>
              <a:t>, despite its bad reputation, is a really great defense mechanism to annoy attackers!</a:t>
            </a:r>
          </a:p>
          <a:p>
            <a:pPr marL="336550"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a:solidFill>
                  <a:schemeClr val="tx1">
                    <a:lumMod val="100000"/>
                  </a:schemeClr>
                </a:solidFill>
              </a:rPr>
              <a:t>Once the offset leaks, we’re back to square one…</a:t>
            </a:r>
            <a:endParaRPr lang="nl-NL" altLang="nl-NL" sz="1800">
              <a:solidFill>
                <a:schemeClr val="tx1">
                  <a:lumMod val="100000"/>
                </a:schemeClr>
              </a:solidFill>
            </a:endParaRPr>
          </a:p>
          <a:p>
            <a:pPr marL="336550" indent="-336550" eaLnBrk="1" hangingPunct="1">
              <a:lnSpc>
                <a:spcPct val="90000"/>
              </a:lnSpc>
              <a:spcBef>
                <a:spcPts val="500"/>
              </a:spcBef>
              <a:buClrTx/>
              <a:buFont typeface="Comic Sans MS" panose="030F0702030302020204" pitchFamily="66"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dirty="0">
              <a:solidFill>
                <a:schemeClr val="tx1"/>
              </a:solidFill>
            </a:endParaRPr>
          </a:p>
        </p:txBody>
      </p:sp>
      <p:sp>
        <p:nvSpPr>
          <p:cNvPr id="132100" name="Slide Number Placeholder 1">
            <a:extLst>
              <a:ext uri="{FF2B5EF4-FFF2-40B4-BE49-F238E27FC236}">
                <a16:creationId xmlns:a16="http://schemas.microsoft.com/office/drawing/2014/main" id="{736A6AF2-ADEF-3713-EC79-818D95098A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AC20029-776D-42EF-B8C6-E6F7519F9850}" type="slidenum">
              <a:rPr lang="en-GB" altLang="nl-NL" smtClean="0"/>
              <a:pPr/>
              <a:t>77</a:t>
            </a:fld>
            <a:endParaRPr lang="en-GB" altLang="nl-NL"/>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7764ADE7-453F-15CD-CA5A-6256AAA31967}"/>
              </a:ext>
            </a:extLst>
          </p:cNvPr>
          <p:cNvSpPr>
            <a:spLocks noChangeArrowheads="1"/>
          </p:cNvSpPr>
          <p:nvPr/>
        </p:nvSpPr>
        <p:spPr bwMode="auto">
          <a:xfrm>
            <a:off x="684213" y="4652963"/>
            <a:ext cx="7488237" cy="1079500"/>
          </a:xfrm>
          <a:prstGeom prst="roundRect">
            <a:avLst>
              <a:gd name="adj" fmla="val 16667"/>
            </a:avLst>
          </a:prstGeom>
          <a:solidFill>
            <a:srgbClr val="FFFF00"/>
          </a:solidFill>
          <a:ln w="9525" algn="ctr">
            <a:solidFill>
              <a:schemeClr val="tx1"/>
            </a:solidFill>
            <a:round/>
            <a:headEnd/>
            <a:tailEnd/>
          </a:ln>
        </p:spPr>
        <p:txBody>
          <a:bodyPr/>
          <a:lstStyle/>
          <a:p>
            <a:pPr eaLnBrk="1" hangingPunct="1">
              <a:lnSpc>
                <a:spcPct val="86000"/>
              </a:lnSpc>
              <a:buClr>
                <a:srgbClr val="000000"/>
              </a:buClr>
              <a:buSzPct val="100000"/>
              <a:buFont typeface="Times New Roman" panose="02020603050405020304" pitchFamily="18" charset="0"/>
              <a:buNone/>
            </a:pPr>
            <a:endParaRPr lang="en-US" altLang="en-US"/>
          </a:p>
        </p:txBody>
      </p:sp>
      <p:sp>
        <p:nvSpPr>
          <p:cNvPr id="134147" name="Rectangle 1" descr=" 116738">
            <a:extLst>
              <a:ext uri="{FF2B5EF4-FFF2-40B4-BE49-F238E27FC236}">
                <a16:creationId xmlns:a16="http://schemas.microsoft.com/office/drawing/2014/main" id="{5267C083-F879-B860-9796-0E8CBB23F161}"/>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3. Non-eXecutable memory </a:t>
            </a:r>
            <a:r>
              <a:rPr lang="en-GB" altLang="nl-NL" sz="2000"/>
              <a:t>(NX, aka W</a:t>
            </a:r>
            <a:r>
              <a:rPr lang="en-GB" altLang="nl-NL" sz="2000" b="1">
                <a:sym typeface="Symbol" panose="05050102010706020507" pitchFamily="18" charset="2"/>
              </a:rPr>
              <a:t></a:t>
            </a:r>
            <a:r>
              <a:rPr lang="en-GB" altLang="nl-NL" sz="2000"/>
              <a:t>X, W^X, DEP)</a:t>
            </a:r>
            <a:endParaRPr lang="en-GB" altLang="nl-NL" sz="2400"/>
          </a:p>
        </p:txBody>
      </p:sp>
      <p:sp>
        <p:nvSpPr>
          <p:cNvPr id="41988" name="Rectangle 2" descr=" 41988">
            <a:extLst>
              <a:ext uri="{FF2B5EF4-FFF2-40B4-BE49-F238E27FC236}">
                <a16:creationId xmlns:a16="http://schemas.microsoft.com/office/drawing/2014/main" id="{5DCACA91-8E26-41A6-3E7A-2FEE0B96048F}"/>
              </a:ext>
            </a:extLst>
          </p:cNvPr>
          <p:cNvSpPr>
            <a:spLocks noGrp="1" noChangeArrowheads="1"/>
          </p:cNvSpPr>
          <p:nvPr>
            <p:ph idx="1"/>
          </p:nvPr>
        </p:nvSpPr>
        <p:spPr/>
        <p:txBody>
          <a:bodyPr/>
          <a:lstStyle/>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altLang="nl-NL" sz="1800" dirty="0">
                <a:solidFill>
                  <a:schemeClr val="tx1"/>
                </a:solidFill>
              </a:rPr>
              <a:t>Distinguish  </a:t>
            </a:r>
          </a:p>
          <a:p>
            <a:pPr marL="336550"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accent2"/>
                </a:solidFill>
              </a:rPr>
              <a:t>X: executable memory </a:t>
            </a:r>
            <a:r>
              <a:rPr lang="en-US" altLang="nl-NL" sz="1800" dirty="0">
                <a:solidFill>
                  <a:schemeClr val="tx1"/>
                </a:solidFill>
              </a:rPr>
              <a:t>(for storing </a:t>
            </a:r>
            <a:r>
              <a:rPr lang="en-US" altLang="nl-NL" sz="1800" dirty="0">
                <a:solidFill>
                  <a:schemeClr val="accent2"/>
                </a:solidFill>
              </a:rPr>
              <a:t>code</a:t>
            </a:r>
            <a:r>
              <a:rPr lang="en-US" altLang="nl-NL" sz="1800" dirty="0">
                <a:solidFill>
                  <a:schemeClr val="tx1"/>
                </a:solidFill>
              </a:rPr>
              <a:t>)</a:t>
            </a:r>
          </a:p>
          <a:p>
            <a:pPr marL="336550" indent="-336550"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accent2"/>
                </a:solidFill>
              </a:rPr>
              <a:t>W: writeable, non-executable memory </a:t>
            </a:r>
            <a:r>
              <a:rPr lang="en-US" altLang="nl-NL" sz="1800" dirty="0">
                <a:solidFill>
                  <a:schemeClr val="tx1"/>
                </a:solidFill>
              </a:rPr>
              <a:t>(for storing </a:t>
            </a:r>
            <a:r>
              <a:rPr lang="en-US" altLang="nl-NL" sz="1800" dirty="0">
                <a:solidFill>
                  <a:schemeClr val="accent2"/>
                </a:solidFill>
              </a:rPr>
              <a:t>data</a:t>
            </a:r>
            <a:r>
              <a:rPr lang="en-US" altLang="nl-NL" sz="1800" dirty="0">
                <a:solidFill>
                  <a:schemeClr val="tx1"/>
                </a:solidFill>
              </a:rPr>
              <a:t>)</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and let processor refuse to execute non-executable code</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Attackers can then no longer jump to their </a:t>
            </a:r>
            <a:r>
              <a:rPr lang="en-US" altLang="nl-NL" sz="1800" dirty="0">
                <a:solidFill>
                  <a:srgbClr val="008000"/>
                </a:solidFill>
              </a:rPr>
              <a:t>own attack code</a:t>
            </a:r>
            <a:r>
              <a:rPr lang="en-US" altLang="nl-NL" sz="1800" dirty="0">
                <a:solidFill>
                  <a:schemeClr val="tx1"/>
                </a:solidFill>
              </a:rPr>
              <a:t>,                          as any input provide as attack code will be  non-executable</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t>aka </a:t>
            </a:r>
            <a:r>
              <a:rPr lang="en-US" altLang="nl-NL" sz="1800" dirty="0">
                <a:solidFill>
                  <a:srgbClr val="008000"/>
                </a:solidFill>
              </a:rPr>
              <a:t>DEP (Data Execution Prevention).</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t>Intel calls it </a:t>
            </a:r>
            <a:r>
              <a:rPr lang="en-US" altLang="nl-NL" sz="1800" dirty="0" err="1">
                <a:solidFill>
                  <a:srgbClr val="008000"/>
                </a:solidFill>
              </a:rPr>
              <a:t>eXecute</a:t>
            </a:r>
            <a:r>
              <a:rPr lang="en-US" altLang="nl-NL" sz="1800" dirty="0">
                <a:solidFill>
                  <a:srgbClr val="008000"/>
                </a:solidFill>
              </a:rPr>
              <a:t>-Disable (XD) </a:t>
            </a:r>
            <a:endParaRPr lang="en-US" altLang="nl-NL" sz="1800" dirty="0"/>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t>AMD calls </a:t>
            </a:r>
            <a:r>
              <a:rPr lang="en-US" altLang="nl-NL" sz="1800" dirty="0">
                <a:solidFill>
                  <a:schemeClr val="tx1"/>
                </a:solidFill>
              </a:rPr>
              <a:t>it</a:t>
            </a:r>
            <a:r>
              <a:rPr lang="en-US" altLang="nl-NL" sz="1800" dirty="0">
                <a:solidFill>
                  <a:srgbClr val="008000"/>
                </a:solidFill>
              </a:rPr>
              <a:t> Enhanced Virus Protection</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rgbClr val="008000"/>
              </a:solidFill>
            </a:endParaRP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lumMod val="100000"/>
                  </a:schemeClr>
                </a:solidFill>
              </a:rPr>
              <a:t>Limitation:</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lumMod val="100000"/>
                  </a:schemeClr>
                </a:solidFill>
              </a:rPr>
              <a:t>      this technique does not work for </a:t>
            </a:r>
            <a:r>
              <a:rPr lang="en-US" altLang="nl-NL" sz="1800" dirty="0">
                <a:solidFill>
                  <a:schemeClr val="accent2">
                    <a:lumMod val="100000"/>
                  </a:schemeClr>
                </a:solidFill>
              </a:rPr>
              <a:t>JIT (Just In Time) compilation</a:t>
            </a:r>
            <a:r>
              <a:rPr lang="en-US" altLang="nl-NL" sz="1800" dirty="0">
                <a:solidFill>
                  <a:schemeClr val="tx1">
                    <a:lumMod val="100000"/>
                  </a:schemeClr>
                </a:solidFill>
              </a:rPr>
              <a:t>, where e.g. JavaScript is compiled to machine code at run time.</a:t>
            </a: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dirty="0">
              <a:solidFill>
                <a:schemeClr val="tx1"/>
              </a:solidFill>
            </a:endParaRPr>
          </a:p>
          <a:p>
            <a:pPr marL="336550" indent="-33655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dirty="0">
              <a:solidFill>
                <a:schemeClr val="tx1"/>
              </a:solidFill>
            </a:endParaRPr>
          </a:p>
          <a:p>
            <a:pPr marL="336550" indent="-336550" eaLnBrk="1" hangingPunct="1">
              <a:lnSpc>
                <a:spcPct val="90000"/>
              </a:lnSpc>
              <a:spcBef>
                <a:spcPts val="45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sz="1800" dirty="0">
              <a:solidFill>
                <a:srgbClr val="009900"/>
              </a:solidFill>
            </a:endParaRPr>
          </a:p>
          <a:p>
            <a:pPr marL="336550" indent="-336550" eaLnBrk="1" hangingPunct="1">
              <a:lnSpc>
                <a:spcPct val="9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dirty="0"/>
          </a:p>
          <a:p>
            <a:pPr marL="336550" indent="-336550" eaLnBrk="1" hangingPunct="1">
              <a:lnSpc>
                <a:spcPct val="9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dirty="0"/>
          </a:p>
        </p:txBody>
      </p:sp>
      <p:sp>
        <p:nvSpPr>
          <p:cNvPr id="134149" name="Slide Number Placeholder 2">
            <a:extLst>
              <a:ext uri="{FF2B5EF4-FFF2-40B4-BE49-F238E27FC236}">
                <a16:creationId xmlns:a16="http://schemas.microsoft.com/office/drawing/2014/main" id="{F2993606-AFBD-E651-09FF-C16CBD6D358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D7BEDEBF-5953-43F2-B819-1D483498758C}" type="slidenum">
              <a:rPr lang="en-GB" altLang="nl-NL" smtClean="0"/>
              <a:pPr/>
              <a:t>78</a:t>
            </a:fld>
            <a:endParaRPr lang="en-GB" alt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83B48A29-C677-BDB5-ABFD-0F6086E47142}"/>
              </a:ext>
            </a:extLst>
          </p:cNvPr>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a:t>Defeating NX: return-to-libc attacks</a:t>
            </a:r>
          </a:p>
        </p:txBody>
      </p:sp>
      <p:sp>
        <p:nvSpPr>
          <p:cNvPr id="121859" name="Rectangle 2">
            <a:extLst>
              <a:ext uri="{FF2B5EF4-FFF2-40B4-BE49-F238E27FC236}">
                <a16:creationId xmlns:a16="http://schemas.microsoft.com/office/drawing/2014/main" id="{2737F362-91C1-CEFE-596C-D8BCF09801B1}"/>
              </a:ext>
            </a:extLst>
          </p:cNvPr>
          <p:cNvSpPr>
            <a:spLocks noGrp="1" noChangeArrowheads="1"/>
          </p:cNvSpPr>
          <p:nvPr>
            <p:ph idx="1"/>
          </p:nvPr>
        </p:nvSpPr>
        <p:spPr/>
        <p:txBody>
          <a:bodyPr/>
          <a:lstStyle/>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With NX, code </a:t>
            </a:r>
            <a:r>
              <a:rPr lang="nl-NL" altLang="nl-NL" sz="1800" i="1" dirty="0">
                <a:solidFill>
                  <a:schemeClr val="tx1"/>
                </a:solidFill>
              </a:rPr>
              <a:t>injection </a:t>
            </a:r>
            <a:r>
              <a:rPr lang="nl-NL" altLang="nl-NL" sz="1800" dirty="0">
                <a:solidFill>
                  <a:schemeClr val="tx1"/>
                </a:solidFill>
              </a:rPr>
              <a:t> attacks no longer possible,                                            </a:t>
            </a: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but code </a:t>
            </a:r>
            <a:r>
              <a:rPr lang="nl-NL" altLang="nl-NL" sz="1800" i="1" dirty="0" err="1">
                <a:solidFill>
                  <a:schemeClr val="tx1"/>
                </a:solidFill>
              </a:rPr>
              <a:t>reuse</a:t>
            </a:r>
            <a:r>
              <a:rPr lang="nl-NL" altLang="nl-NL" sz="1800" dirty="0">
                <a:solidFill>
                  <a:schemeClr val="tx1"/>
                </a:solidFill>
              </a:rPr>
              <a:t>  attacks </a:t>
            </a:r>
            <a:r>
              <a:rPr lang="nl-NL" altLang="nl-NL" sz="1800" dirty="0" err="1">
                <a:solidFill>
                  <a:schemeClr val="tx1"/>
                </a:solidFill>
              </a:rPr>
              <a:t>still</a:t>
            </a:r>
            <a:r>
              <a:rPr lang="nl-NL" altLang="nl-NL" sz="1800" dirty="0">
                <a:solidFill>
                  <a:schemeClr val="tx1"/>
                </a:solidFill>
              </a:rPr>
              <a:t> are...</a:t>
            </a: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nl-NL" altLang="nl-NL" sz="1800" dirty="0">
              <a:solidFill>
                <a:schemeClr val="tx1"/>
              </a:solidFill>
            </a:endParaRP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Attackers can no longer corrupt code or insert their own code,          but can still corrupt </a:t>
            </a:r>
            <a:r>
              <a:rPr lang="en-US" altLang="nl-NL" sz="1800" dirty="0">
                <a:solidFill>
                  <a:srgbClr val="008000"/>
                </a:solidFill>
              </a:rPr>
              <a:t>code pointers </a:t>
            </a: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GB" sz="1800" dirty="0">
                <a:solidFill>
                  <a:schemeClr val="tx1"/>
                </a:solidFill>
              </a:rPr>
              <a:t>Called </a:t>
            </a:r>
            <a:r>
              <a:rPr lang="en-GB" sz="1800" dirty="0">
                <a:solidFill>
                  <a:srgbClr val="008000"/>
                </a:solidFill>
              </a:rPr>
              <a:t>control-flow hijack </a:t>
            </a:r>
            <a:r>
              <a:rPr lang="en-GB" sz="1800" dirty="0">
                <a:solidFill>
                  <a:schemeClr val="tx1"/>
                </a:solidFill>
              </a:rPr>
              <a:t>in </a:t>
            </a:r>
            <a:r>
              <a:rPr lang="en-GB" sz="1800" dirty="0" err="1">
                <a:solidFill>
                  <a:schemeClr val="tx1"/>
                </a:solidFill>
              </a:rPr>
              <a:t>SoK</a:t>
            </a:r>
            <a:r>
              <a:rPr lang="en-GB" sz="1800" dirty="0">
                <a:solidFill>
                  <a:schemeClr val="tx1"/>
                </a:solidFill>
              </a:rPr>
              <a:t> paper                                                                </a:t>
            </a: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sz="1800" dirty="0">
              <a:solidFill>
                <a:schemeClr val="tx1"/>
              </a:solidFill>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So instead of jumping to own attack code  </a:t>
            </a: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accent2"/>
                </a:solidFill>
              </a:rPr>
              <a:t>corrupt return address to jump to existing code</a:t>
            </a: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accent2"/>
                </a:solidFill>
              </a:rPr>
              <a:t>  esp. library code in </a:t>
            </a:r>
            <a:r>
              <a:rPr lang="en-US" altLang="nl-NL" sz="1800" b="1" dirty="0" err="1">
                <a:solidFill>
                  <a:schemeClr val="accent2"/>
                </a:solidFill>
                <a:latin typeface="Courier New" panose="02070309020205020404" pitchFamily="49" charset="0"/>
                <a:cs typeface="Courier New" panose="02070309020205020404" pitchFamily="49" charset="0"/>
              </a:rPr>
              <a:t>libc</a:t>
            </a:r>
            <a:endParaRPr lang="en-US" altLang="nl-NL" sz="1800" b="1" dirty="0">
              <a:solidFill>
                <a:schemeClr val="accent2"/>
              </a:solidFill>
              <a:latin typeface="Courier New" panose="02070309020205020404" pitchFamily="49" charset="0"/>
              <a:cs typeface="Courier New" panose="02070309020205020404" pitchFamily="49" charset="0"/>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b="1" dirty="0" err="1">
                <a:solidFill>
                  <a:schemeClr val="tx1"/>
                </a:solidFill>
                <a:latin typeface="Courier New" panose="02070309020205020404" pitchFamily="49" charset="0"/>
                <a:cs typeface="Courier New" panose="02070309020205020404" pitchFamily="49" charset="0"/>
              </a:rPr>
              <a:t>libc</a:t>
            </a:r>
            <a:r>
              <a:rPr lang="en-US" altLang="nl-NL" sz="1800" dirty="0">
                <a:solidFill>
                  <a:schemeClr val="tx1"/>
                </a:solidFill>
              </a:rPr>
              <a:t> is a rich library that offers lots of functionality,                              </a:t>
            </a:r>
            <a:r>
              <a:rPr lang="en-US" altLang="nl-NL" sz="1800" dirty="0" err="1">
                <a:solidFill>
                  <a:schemeClr val="tx1"/>
                </a:solidFill>
              </a:rPr>
              <a:t>eg</a:t>
            </a:r>
            <a:r>
              <a:rPr lang="en-US" altLang="nl-NL" sz="1800" dirty="0">
                <a:solidFill>
                  <a:schemeClr val="tx1"/>
                </a:solidFill>
              </a:rPr>
              <a:t>.   </a:t>
            </a:r>
            <a:r>
              <a:rPr lang="en-US" altLang="nl-NL" sz="1800" b="1" dirty="0">
                <a:solidFill>
                  <a:schemeClr val="tx1"/>
                </a:solidFill>
                <a:latin typeface="Courier New" panose="02070309020205020404" pitchFamily="49" charset="0"/>
                <a:cs typeface="Courier New" panose="02070309020205020404" pitchFamily="49" charset="0"/>
              </a:rPr>
              <a:t>system(), exec(), </a:t>
            </a: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which provides attackers with all they need...</a:t>
            </a:r>
            <a:endParaRPr lang="en-GB" altLang="nl-NL" sz="1800" b="1" dirty="0">
              <a:solidFill>
                <a:schemeClr val="tx1"/>
              </a:solidFill>
              <a:latin typeface="Courier New" panose="02070309020205020404" pitchFamily="49" charset="0"/>
              <a:cs typeface="Courier New" panose="02070309020205020404" pitchFamily="49" charset="0"/>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dirty="0">
              <a:solidFill>
                <a:srgbClr val="008000"/>
              </a:solidFill>
            </a:endParaRPr>
          </a:p>
          <a:p>
            <a:pPr marL="336550" indent="-336550" eaLnBrk="1" hangingPunct="1">
              <a:lnSpc>
                <a:spcPct val="90000"/>
              </a:lnSpc>
              <a:spcBef>
                <a:spcPts val="45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sz="1800" dirty="0">
              <a:solidFill>
                <a:srgbClr val="009900"/>
              </a:solidFill>
            </a:endParaRPr>
          </a:p>
          <a:p>
            <a:pPr marL="336550" indent="-336550" eaLnBrk="1" hangingPunct="1">
              <a:lnSpc>
                <a:spcPct val="9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dirty="0"/>
          </a:p>
          <a:p>
            <a:pPr marL="336550" indent="-336550" eaLnBrk="1" hangingPunct="1">
              <a:lnSpc>
                <a:spcPct val="90000"/>
              </a:lnSpc>
              <a:spcBef>
                <a:spcPts val="500"/>
              </a:spcBef>
              <a:buClrTx/>
              <a:buSzTx/>
              <a:buFontTx/>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GB" altLang="nl-NL" dirty="0"/>
          </a:p>
        </p:txBody>
      </p:sp>
      <p:sp>
        <p:nvSpPr>
          <p:cNvPr id="136196" name="Slide Number Placeholder 1">
            <a:extLst>
              <a:ext uri="{FF2B5EF4-FFF2-40B4-BE49-F238E27FC236}">
                <a16:creationId xmlns:a16="http://schemas.microsoft.com/office/drawing/2014/main" id="{FF67D410-E572-830C-3931-3152566060A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8178011-8677-429A-A2AE-1CE55329B3C5}" type="slidenum">
              <a:rPr lang="en-GB" altLang="nl-NL" smtClean="0"/>
              <a:pPr/>
              <a:t>79</a:t>
            </a:fld>
            <a:endParaRPr lang="en-GB" alt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5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85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85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8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BF317C6-B559-6CA0-9149-FE8FB5B30FE5}"/>
              </a:ext>
            </a:extLst>
          </p:cNvPr>
          <p:cNvSpPr>
            <a:spLocks noGrp="1" noChangeArrowheads="1"/>
          </p:cNvSpPr>
          <p:nvPr>
            <p:ph type="title"/>
          </p:nvPr>
        </p:nvSpPr>
        <p:spPr/>
        <p:txBody>
          <a:bodyPr/>
          <a:lstStyle/>
          <a:p>
            <a:r>
              <a:rPr lang="nl-NL" altLang="nl-NL"/>
              <a:t>Overview (this &amp; next weeks)</a:t>
            </a:r>
          </a:p>
        </p:txBody>
      </p:sp>
      <p:sp>
        <p:nvSpPr>
          <p:cNvPr id="7171" name="Content Placeholder 2">
            <a:extLst>
              <a:ext uri="{FF2B5EF4-FFF2-40B4-BE49-F238E27FC236}">
                <a16:creationId xmlns:a16="http://schemas.microsoft.com/office/drawing/2014/main" id="{863B9413-023F-79DC-576B-06F4A6D03010}"/>
              </a:ext>
            </a:extLst>
          </p:cNvPr>
          <p:cNvSpPr>
            <a:spLocks noGrp="1"/>
          </p:cNvSpPr>
          <p:nvPr>
            <p:ph idx="1"/>
          </p:nvPr>
        </p:nvSpPr>
        <p:spPr/>
        <p:txBody>
          <a:bodyPr/>
          <a:lstStyle/>
          <a:p>
            <a:pPr marL="457200" indent="-457200">
              <a:buFont typeface="Arial" panose="020B0604020202020204" pitchFamily="34" charset="0"/>
              <a:buAutoNum type="arabicPeriod"/>
              <a:defRPr/>
            </a:pPr>
            <a:r>
              <a:rPr lang="nl-NL" altLang="nl-NL" dirty="0">
                <a:solidFill>
                  <a:schemeClr val="accent2"/>
                </a:solidFill>
              </a:rPr>
              <a:t>How do memory </a:t>
            </a:r>
            <a:r>
              <a:rPr lang="nl-NL" altLang="nl-NL" dirty="0" err="1">
                <a:solidFill>
                  <a:schemeClr val="accent2"/>
                </a:solidFill>
              </a:rPr>
              <a:t>corruption</a:t>
            </a:r>
            <a:r>
              <a:rPr lang="nl-NL" altLang="nl-NL" dirty="0">
                <a:solidFill>
                  <a:schemeClr val="accent2"/>
                </a:solidFill>
              </a:rPr>
              <a:t> </a:t>
            </a:r>
            <a:r>
              <a:rPr lang="nl-NL" altLang="nl-NL" dirty="0" err="1">
                <a:solidFill>
                  <a:schemeClr val="accent2"/>
                </a:solidFill>
              </a:rPr>
              <a:t>flaws</a:t>
            </a:r>
            <a:r>
              <a:rPr lang="nl-NL" altLang="nl-NL" dirty="0">
                <a:solidFill>
                  <a:schemeClr val="accent2"/>
                </a:solidFill>
              </a:rPr>
              <a:t> </a:t>
            </a:r>
            <a:r>
              <a:rPr lang="nl-NL" altLang="nl-NL" dirty="0" err="1">
                <a:solidFill>
                  <a:schemeClr val="accent2"/>
                </a:solidFill>
              </a:rPr>
              <a:t>work</a:t>
            </a:r>
            <a:r>
              <a:rPr lang="nl-NL" altLang="nl-NL" dirty="0">
                <a:solidFill>
                  <a:schemeClr val="accent2"/>
                </a:solidFill>
              </a:rPr>
              <a:t>?</a:t>
            </a:r>
          </a:p>
          <a:p>
            <a:pPr marL="457200" indent="-457200">
              <a:buFont typeface="Arial" panose="020B0604020202020204" pitchFamily="34" charset="0"/>
              <a:buAutoNum type="arabicPeriod"/>
              <a:defRPr/>
            </a:pPr>
            <a:r>
              <a:rPr lang="nl-NL" altLang="nl-NL" dirty="0" err="1">
                <a:solidFill>
                  <a:schemeClr val="accent2"/>
                </a:solidFill>
              </a:rPr>
              <a:t>What</a:t>
            </a:r>
            <a:r>
              <a:rPr lang="nl-NL" altLang="nl-NL" dirty="0">
                <a:solidFill>
                  <a:schemeClr val="accent2"/>
                </a:solidFill>
              </a:rPr>
              <a:t> </a:t>
            </a:r>
            <a:r>
              <a:rPr lang="nl-NL" altLang="nl-NL" dirty="0" err="1">
                <a:solidFill>
                  <a:schemeClr val="accent2"/>
                </a:solidFill>
              </a:rPr>
              <a:t>can</a:t>
            </a:r>
            <a:r>
              <a:rPr lang="nl-NL" altLang="nl-NL" dirty="0">
                <a:solidFill>
                  <a:schemeClr val="accent2"/>
                </a:solidFill>
              </a:rPr>
              <a:t> </a:t>
            </a:r>
            <a:r>
              <a:rPr lang="nl-NL" altLang="nl-NL" dirty="0" err="1">
                <a:solidFill>
                  <a:schemeClr val="accent2"/>
                </a:solidFill>
              </a:rPr>
              <a:t>be</a:t>
            </a:r>
            <a:r>
              <a:rPr lang="nl-NL" altLang="nl-NL" dirty="0">
                <a:solidFill>
                  <a:schemeClr val="accent2"/>
                </a:solidFill>
              </a:rPr>
              <a:t> </a:t>
            </a:r>
            <a:r>
              <a:rPr lang="nl-NL" altLang="nl-NL" dirty="0" err="1">
                <a:solidFill>
                  <a:schemeClr val="accent2"/>
                </a:solidFill>
              </a:rPr>
              <a:t>the</a:t>
            </a:r>
            <a:r>
              <a:rPr lang="nl-NL" altLang="nl-NL" dirty="0">
                <a:solidFill>
                  <a:schemeClr val="accent2"/>
                </a:solidFill>
              </a:rPr>
              <a:t> impact?</a:t>
            </a:r>
          </a:p>
          <a:p>
            <a:pPr marL="457200" indent="-457200">
              <a:buFont typeface="Arial" panose="020B0604020202020204" pitchFamily="34" charset="0"/>
              <a:buAutoNum type="arabicPeriod"/>
              <a:defRPr/>
            </a:pPr>
            <a:r>
              <a:rPr lang="nl-NL" altLang="nl-NL" dirty="0">
                <a:solidFill>
                  <a:schemeClr val="accent2"/>
                </a:solidFill>
              </a:rPr>
              <a:t>How can we spot such problems in C(++) code?</a:t>
            </a:r>
          </a:p>
          <a:p>
            <a:pPr marL="400050" lvl="1" indent="0">
              <a:buFont typeface="Times New Roman" panose="02020603050405020304" pitchFamily="18" charset="0"/>
              <a:buNone/>
              <a:defRPr/>
            </a:pPr>
            <a:r>
              <a:rPr lang="nl-NL" altLang="nl-NL" sz="1800" dirty="0">
                <a:solidFill>
                  <a:schemeClr val="tx1"/>
                </a:solidFill>
              </a:rPr>
              <a:t>	       Tool-support </a:t>
            </a:r>
            <a:r>
              <a:rPr lang="nl-NL" altLang="nl-NL" sz="1800" dirty="0" err="1">
                <a:solidFill>
                  <a:schemeClr val="tx1"/>
                </a:solidFill>
              </a:rPr>
              <a:t>for</a:t>
            </a:r>
            <a:r>
              <a:rPr lang="nl-NL" altLang="nl-NL" sz="1800" dirty="0">
                <a:solidFill>
                  <a:schemeClr val="tx1"/>
                </a:solidFill>
              </a:rPr>
              <a:t> </a:t>
            </a:r>
            <a:r>
              <a:rPr lang="nl-NL" altLang="nl-NL" sz="1800" dirty="0" err="1">
                <a:solidFill>
                  <a:schemeClr val="tx1"/>
                </a:solidFill>
              </a:rPr>
              <a:t>this</a:t>
            </a:r>
            <a:endParaRPr lang="nl-NL" altLang="nl-NL" sz="1800" dirty="0">
              <a:solidFill>
                <a:schemeClr val="tx1"/>
              </a:solidFill>
            </a:endParaRPr>
          </a:p>
          <a:p>
            <a:pPr marL="1085850" lvl="2">
              <a:defRPr/>
            </a:pPr>
            <a:r>
              <a:rPr lang="nl-NL" altLang="nl-NL" sz="1800" dirty="0">
                <a:solidFill>
                  <a:schemeClr val="tx1"/>
                </a:solidFill>
              </a:rPr>
              <a:t>SAST:  </a:t>
            </a:r>
            <a:r>
              <a:rPr lang="nl-NL" altLang="nl-NL" sz="1800" dirty="0" err="1">
                <a:solidFill>
                  <a:srgbClr val="008000"/>
                </a:solidFill>
              </a:rPr>
              <a:t>PREfast</a:t>
            </a:r>
            <a:r>
              <a:rPr lang="nl-NL" altLang="nl-NL" sz="1800" dirty="0">
                <a:solidFill>
                  <a:schemeClr val="tx1"/>
                </a:solidFill>
              </a:rPr>
              <a:t> </a:t>
            </a:r>
            <a:r>
              <a:rPr lang="nl-NL" altLang="nl-NL" sz="1800" dirty="0" err="1">
                <a:solidFill>
                  <a:schemeClr val="tx1"/>
                </a:solidFill>
              </a:rPr>
              <a:t>individual</a:t>
            </a:r>
            <a:r>
              <a:rPr lang="nl-NL" altLang="nl-NL" sz="1800" dirty="0">
                <a:solidFill>
                  <a:schemeClr val="tx1"/>
                </a:solidFill>
              </a:rPr>
              <a:t> / pair project</a:t>
            </a:r>
          </a:p>
          <a:p>
            <a:pPr marL="1085850" lvl="2">
              <a:defRPr/>
            </a:pPr>
            <a:r>
              <a:rPr lang="nl-NL" altLang="nl-NL" sz="1800" dirty="0">
                <a:solidFill>
                  <a:schemeClr val="tx1"/>
                </a:solidFill>
              </a:rPr>
              <a:t>DAST: </a:t>
            </a:r>
            <a:r>
              <a:rPr lang="nl-NL" altLang="nl-NL" sz="1800" dirty="0" err="1">
                <a:solidFill>
                  <a:srgbClr val="008000"/>
                </a:solidFill>
              </a:rPr>
              <a:t>Fuzzing</a:t>
            </a:r>
            <a:r>
              <a:rPr lang="nl-NL" altLang="nl-NL" sz="1800" dirty="0">
                <a:solidFill>
                  <a:srgbClr val="008000"/>
                </a:solidFill>
              </a:rPr>
              <a:t> </a:t>
            </a:r>
            <a:r>
              <a:rPr lang="nl-NL" altLang="nl-NL" sz="1800" dirty="0" err="1">
                <a:solidFill>
                  <a:schemeClr val="tx1"/>
                </a:solidFill>
              </a:rPr>
              <a:t>group</a:t>
            </a:r>
            <a:r>
              <a:rPr lang="nl-NL" altLang="nl-NL" sz="1800" dirty="0">
                <a:solidFill>
                  <a:schemeClr val="tx1"/>
                </a:solidFill>
              </a:rPr>
              <a:t> project</a:t>
            </a:r>
            <a:endParaRPr lang="nl-NL" altLang="nl-NL" dirty="0">
              <a:solidFill>
                <a:schemeClr val="tx1"/>
              </a:solidFill>
            </a:endParaRPr>
          </a:p>
          <a:p>
            <a:pPr marL="457200" indent="-457200">
              <a:lnSpc>
                <a:spcPct val="100000"/>
              </a:lnSpc>
              <a:buFont typeface="Arial" panose="020B0604020202020204" pitchFamily="34" charset="0"/>
              <a:buAutoNum type="arabicPeriod"/>
              <a:defRPr/>
            </a:pPr>
            <a:r>
              <a:rPr lang="nl-NL" altLang="nl-NL" dirty="0">
                <a:solidFill>
                  <a:schemeClr val="accent2"/>
                </a:solidFill>
              </a:rPr>
              <a:t>What can ‘the platform’ do </a:t>
            </a:r>
            <a:r>
              <a:rPr lang="nl-NL" altLang="nl-NL" dirty="0" err="1">
                <a:solidFill>
                  <a:schemeClr val="accent2"/>
                </a:solidFill>
              </a:rPr>
              <a:t>about</a:t>
            </a:r>
            <a:r>
              <a:rPr lang="nl-NL" altLang="nl-NL" dirty="0">
                <a:solidFill>
                  <a:schemeClr val="accent2"/>
                </a:solidFill>
              </a:rPr>
              <a:t> </a:t>
            </a:r>
            <a:r>
              <a:rPr lang="nl-NL" altLang="nl-NL" dirty="0" err="1">
                <a:solidFill>
                  <a:schemeClr val="accent2"/>
                </a:solidFill>
              </a:rPr>
              <a:t>it</a:t>
            </a:r>
            <a:r>
              <a:rPr lang="nl-NL" altLang="nl-NL" dirty="0">
                <a:solidFill>
                  <a:schemeClr val="accent2"/>
                </a:solidFill>
              </a:rPr>
              <a:t>?</a:t>
            </a:r>
          </a:p>
          <a:p>
            <a:pPr marL="800100" lvl="2" indent="0">
              <a:lnSpc>
                <a:spcPct val="100000"/>
              </a:lnSpc>
              <a:buFont typeface="Times New Roman" panose="02020603050405020304" pitchFamily="18" charset="0"/>
              <a:buNone/>
              <a:defRPr/>
            </a:pPr>
            <a:r>
              <a:rPr lang="nl-NL" altLang="nl-NL" sz="1800" dirty="0">
                <a:solidFill>
                  <a:schemeClr val="accent2"/>
                </a:solidFill>
              </a:rPr>
              <a:t>  </a:t>
            </a:r>
            <a:r>
              <a:rPr lang="nl-NL" altLang="nl-NL" sz="1800" dirty="0">
                <a:solidFill>
                  <a:schemeClr val="tx1"/>
                </a:solidFill>
              </a:rPr>
              <a:t>ie. the compiler, system libraries, hardware, OS, ..</a:t>
            </a:r>
          </a:p>
          <a:p>
            <a:pPr marL="457200" indent="-457200">
              <a:buFont typeface="Arial" panose="020B0604020202020204" pitchFamily="34" charset="0"/>
              <a:buAutoNum type="arabicPeriod"/>
              <a:defRPr/>
            </a:pPr>
            <a:r>
              <a:rPr lang="nl-NL" altLang="nl-NL" dirty="0" err="1">
                <a:solidFill>
                  <a:schemeClr val="accent2"/>
                </a:solidFill>
              </a:rPr>
              <a:t>What</a:t>
            </a:r>
            <a:r>
              <a:rPr lang="nl-NL" altLang="nl-NL" dirty="0">
                <a:solidFill>
                  <a:schemeClr val="accent2"/>
                </a:solidFill>
              </a:rPr>
              <a:t> can the programmer do about </a:t>
            </a:r>
            <a:r>
              <a:rPr lang="nl-NL" altLang="nl-NL" dirty="0" err="1">
                <a:solidFill>
                  <a:schemeClr val="accent2"/>
                </a:solidFill>
              </a:rPr>
              <a:t>it</a:t>
            </a:r>
            <a:r>
              <a:rPr lang="nl-NL" altLang="nl-NL" dirty="0">
                <a:solidFill>
                  <a:schemeClr val="accent2"/>
                </a:solidFill>
              </a:rPr>
              <a:t>?</a:t>
            </a:r>
          </a:p>
          <a:p>
            <a:pPr marL="400050" lvl="1" indent="0">
              <a:buFont typeface="Times New Roman" panose="02020603050405020304" pitchFamily="18" charset="0"/>
              <a:buNone/>
              <a:defRPr/>
            </a:pPr>
            <a:r>
              <a:rPr lang="nl-NL" altLang="nl-NL" dirty="0">
                <a:solidFill>
                  <a:schemeClr val="accent2"/>
                </a:solidFill>
              </a:rPr>
              <a:t>  </a:t>
            </a:r>
          </a:p>
          <a:p>
            <a:pPr marL="857250" lvl="1" indent="-457200">
              <a:buFont typeface="Arial" panose="020B0604020202020204" pitchFamily="34" charset="0"/>
              <a:buAutoNum type="arabicPeriod"/>
              <a:defRPr/>
            </a:pPr>
            <a:endParaRPr lang="nl-NL" altLang="nl-NL" b="1" dirty="0">
              <a:solidFill>
                <a:schemeClr val="accent2"/>
              </a:solidFill>
            </a:endParaRPr>
          </a:p>
        </p:txBody>
      </p:sp>
      <p:sp>
        <p:nvSpPr>
          <p:cNvPr id="16388" name="Slide Number Placeholder 5">
            <a:extLst>
              <a:ext uri="{FF2B5EF4-FFF2-40B4-BE49-F238E27FC236}">
                <a16:creationId xmlns:a16="http://schemas.microsoft.com/office/drawing/2014/main" id="{71F0D211-3FEC-1D39-F6A1-1E3B89AFBE1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32F55489-163B-42AB-A628-8FFFCEFE2C80}" type="slidenum">
              <a:rPr lang="en-GB" altLang="nl-NL" smtClean="0"/>
              <a:pPr/>
              <a:t>8</a:t>
            </a:fld>
            <a:endParaRPr lang="en-GB" altLang="nl-N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9A2449F8-6EE4-01E9-351D-243D11C32312}"/>
              </a:ext>
            </a:extLst>
          </p:cNvPr>
          <p:cNvSpPr>
            <a:spLocks noGrp="1" noChangeArrowheads="1"/>
          </p:cNvSpPr>
          <p:nvPr>
            <p:ph type="title"/>
          </p:nvPr>
        </p:nvSpPr>
        <p:spPr/>
        <p:txBody>
          <a:bodyPr/>
          <a:lstStyle/>
          <a:p>
            <a:r>
              <a:rPr lang="nl-NL" altLang="en-US"/>
              <a:t>                                                                       (ROP)</a:t>
            </a:r>
            <a:endParaRPr lang="en-GB" altLang="en-US"/>
          </a:p>
        </p:txBody>
      </p:sp>
      <p:sp>
        <p:nvSpPr>
          <p:cNvPr id="111619" name="Content Placeholder 2">
            <a:extLst>
              <a:ext uri="{FF2B5EF4-FFF2-40B4-BE49-F238E27FC236}">
                <a16:creationId xmlns:a16="http://schemas.microsoft.com/office/drawing/2014/main" id="{26A656E3-68E5-D218-F14F-FE4124B5C7A7}"/>
              </a:ext>
            </a:extLst>
          </p:cNvPr>
          <p:cNvSpPr>
            <a:spLocks noGrp="1"/>
          </p:cNvSpPr>
          <p:nvPr>
            <p:ph idx="1"/>
          </p:nvPr>
        </p:nvSpPr>
        <p:spPr/>
        <p:txBody>
          <a:bodyPr/>
          <a:lstStyle/>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Next stage in evolution of attacks, as people removed or protected </a:t>
            </a:r>
            <a:r>
              <a:rPr lang="nl-NL" altLang="nl-NL" sz="1800" dirty="0" err="1">
                <a:solidFill>
                  <a:schemeClr val="tx1"/>
                </a:solidFill>
              </a:rPr>
              <a:t>dangerous</a:t>
            </a:r>
            <a:r>
              <a:rPr lang="nl-NL" altLang="nl-NL" sz="1800" dirty="0">
                <a:solidFill>
                  <a:schemeClr val="tx1"/>
                </a:solidFill>
              </a:rPr>
              <a:t> </a:t>
            </a:r>
            <a:r>
              <a:rPr lang="nl-NL" altLang="nl-NL" sz="1800" b="1" dirty="0" err="1">
                <a:solidFill>
                  <a:schemeClr val="tx1"/>
                </a:solidFill>
                <a:latin typeface="Courier New" panose="02070309020205020404" pitchFamily="49" charset="0"/>
                <a:cs typeface="Courier New" panose="02070309020205020404" pitchFamily="49" charset="0"/>
              </a:rPr>
              <a:t>libc</a:t>
            </a:r>
            <a:r>
              <a:rPr lang="nl-NL" altLang="nl-NL" sz="1800" dirty="0">
                <a:solidFill>
                  <a:schemeClr val="tx1"/>
                </a:solidFill>
              </a:rPr>
              <a:t> calls </a:t>
            </a:r>
            <a:r>
              <a:rPr lang="nl-NL" altLang="nl-NL" sz="1800" dirty="0" err="1">
                <a:solidFill>
                  <a:schemeClr val="tx1"/>
                </a:solidFill>
              </a:rPr>
              <a:t>such</a:t>
            </a:r>
            <a:r>
              <a:rPr lang="nl-NL" altLang="nl-NL" sz="1800" dirty="0">
                <a:solidFill>
                  <a:schemeClr val="tx1"/>
                </a:solidFill>
              </a:rPr>
              <a:t> as </a:t>
            </a:r>
            <a:r>
              <a:rPr lang="nl-NL" altLang="nl-NL" sz="1800" b="1" dirty="0">
                <a:solidFill>
                  <a:schemeClr val="tx1"/>
                </a:solidFill>
                <a:latin typeface="Courier New" panose="02070309020205020404" pitchFamily="49" charset="0"/>
                <a:cs typeface="Courier New" panose="02070309020205020404" pitchFamily="49" charset="0"/>
              </a:rPr>
              <a:t>system()</a:t>
            </a:r>
            <a:endParaRPr lang="nl-NL" altLang="nl-NL" sz="1800" dirty="0">
              <a:solidFill>
                <a:schemeClr val="tx1"/>
              </a:solidFill>
            </a:endParaRPr>
          </a:p>
          <a:p>
            <a:pPr marL="336550" indent="-336550" eaLnBrk="1" hangingPunct="1">
              <a:lnSpc>
                <a:spcPct val="90000"/>
              </a:lnSpc>
              <a:spcBef>
                <a:spcPts val="500"/>
              </a:spcBef>
              <a:buClr>
                <a:srgbClr val="009900"/>
              </a:buClr>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Instead of </a:t>
            </a:r>
            <a:r>
              <a:rPr lang="nl-NL" altLang="nl-NL" sz="1800" dirty="0" err="1">
                <a:solidFill>
                  <a:schemeClr val="tx1"/>
                </a:solidFill>
              </a:rPr>
              <a:t>using</a:t>
            </a:r>
            <a:r>
              <a:rPr lang="nl-NL" altLang="nl-NL" sz="1800" dirty="0">
                <a:solidFill>
                  <a:schemeClr val="tx1"/>
                </a:solidFill>
              </a:rPr>
              <a:t> a library call, </a:t>
            </a:r>
            <a:r>
              <a:rPr lang="nl-NL" altLang="nl-NL" sz="1800" dirty="0" err="1">
                <a:solidFill>
                  <a:schemeClr val="tx1"/>
                </a:solidFill>
              </a:rPr>
              <a:t>attackers</a:t>
            </a:r>
            <a:r>
              <a:rPr lang="nl-NL" altLang="nl-NL" sz="1800" dirty="0">
                <a:solidFill>
                  <a:schemeClr val="tx1"/>
                </a:solidFill>
              </a:rPr>
              <a:t> </a:t>
            </a:r>
            <a:r>
              <a:rPr lang="nl-NL" altLang="nl-NL" sz="1800" dirty="0" err="1">
                <a:solidFill>
                  <a:schemeClr val="tx1"/>
                </a:solidFill>
              </a:rPr>
              <a:t>can</a:t>
            </a:r>
            <a:r>
              <a:rPr lang="nl-NL" altLang="nl-NL" sz="3600" dirty="0">
                <a:solidFill>
                  <a:schemeClr val="tx1"/>
                </a:solidFill>
              </a:rPr>
              <a:t> </a:t>
            </a:r>
            <a:r>
              <a:rPr lang="nl-NL" altLang="nl-NL" sz="2800" dirty="0">
                <a:solidFill>
                  <a:schemeClr val="tx1"/>
                </a:solidFill>
              </a:rPr>
              <a:t> </a:t>
            </a: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look </a:t>
            </a:r>
            <a:r>
              <a:rPr lang="nl-NL" altLang="nl-NL" sz="1800" dirty="0" err="1">
                <a:solidFill>
                  <a:schemeClr val="tx1"/>
                </a:solidFill>
              </a:rPr>
              <a:t>for</a:t>
            </a:r>
            <a:r>
              <a:rPr lang="nl-NL" altLang="nl-NL" sz="1800" dirty="0">
                <a:solidFill>
                  <a:schemeClr val="tx1"/>
                </a:solidFill>
              </a:rPr>
              <a:t> </a:t>
            </a:r>
            <a:r>
              <a:rPr lang="nl-NL" altLang="nl-NL" sz="1800" dirty="0">
                <a:solidFill>
                  <a:schemeClr val="accent2"/>
                </a:solidFill>
              </a:rPr>
              <a:t>gadgets, </a:t>
            </a:r>
            <a:r>
              <a:rPr lang="nl-NL" altLang="nl-NL" sz="1800" dirty="0">
                <a:solidFill>
                  <a:srgbClr val="008000"/>
                </a:solidFill>
              </a:rPr>
              <a:t>small snippets of code which end with a return, </a:t>
            </a:r>
            <a:r>
              <a:rPr lang="nl-NL" altLang="nl-NL" sz="1800" dirty="0">
                <a:solidFill>
                  <a:schemeClr val="tx1"/>
                </a:solidFill>
              </a:rPr>
              <a:t>in the existing code base</a:t>
            </a:r>
          </a:p>
          <a:p>
            <a:pPr marL="0" indent="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accent2"/>
                </a:solidFill>
                <a:latin typeface="Courier New" panose="02070309020205020404" pitchFamily="49" charset="0"/>
                <a:cs typeface="Courier New" panose="02070309020205020404" pitchFamily="49" charset="0"/>
              </a:rPr>
              <a:t>  </a:t>
            </a:r>
            <a:r>
              <a:rPr lang="nl-NL" altLang="nl-NL" sz="1800" b="1" dirty="0">
                <a:solidFill>
                  <a:schemeClr val="accent2"/>
                </a:solidFill>
                <a:latin typeface="Courier New" panose="02070309020205020404" pitchFamily="49" charset="0"/>
                <a:cs typeface="Courier New" panose="02070309020205020404" pitchFamily="49" charset="0"/>
              </a:rPr>
              <a:t>        </a:t>
            </a:r>
            <a:r>
              <a:rPr lang="nl-NL" altLang="nl-NL" sz="1800" b="1" dirty="0">
                <a:solidFill>
                  <a:srgbClr val="008000"/>
                </a:solidFill>
                <a:latin typeface="Courier New" panose="02070309020205020404" pitchFamily="49" charset="0"/>
                <a:cs typeface="Courier New" panose="02070309020205020404" pitchFamily="49" charset="0"/>
              </a:rPr>
              <a:t>...; ins1 ; ins2 ; ins3 ; ret</a:t>
            </a: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chain these gadgets together as subroutines to form a program that does </a:t>
            </a:r>
            <a:r>
              <a:rPr lang="nl-NL" altLang="nl-NL" sz="1800" dirty="0" err="1">
                <a:solidFill>
                  <a:schemeClr val="tx1"/>
                </a:solidFill>
              </a:rPr>
              <a:t>what</a:t>
            </a:r>
            <a:r>
              <a:rPr lang="nl-NL" altLang="nl-NL" sz="1800" dirty="0">
                <a:solidFill>
                  <a:schemeClr val="tx1"/>
                </a:solidFill>
              </a:rPr>
              <a:t> </a:t>
            </a:r>
            <a:r>
              <a:rPr lang="nl-NL" altLang="nl-NL" sz="1800" dirty="0" err="1">
                <a:solidFill>
                  <a:schemeClr val="tx1"/>
                </a:solidFill>
              </a:rPr>
              <a:t>they</a:t>
            </a:r>
            <a:r>
              <a:rPr lang="nl-NL" altLang="nl-NL" sz="1800" dirty="0">
                <a:solidFill>
                  <a:schemeClr val="tx1"/>
                </a:solidFill>
              </a:rPr>
              <a:t> want</a:t>
            </a:r>
          </a:p>
          <a:p>
            <a:pPr marL="0" indent="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nl-NL" altLang="nl-NL" sz="1800" dirty="0">
                <a:solidFill>
                  <a:schemeClr val="tx1"/>
                </a:solidFill>
              </a:rPr>
              <a:t>This turns out to </a:t>
            </a:r>
            <a:r>
              <a:rPr lang="nl-NL" altLang="nl-NL" sz="1800" dirty="0" err="1">
                <a:solidFill>
                  <a:schemeClr val="tx1"/>
                </a:solidFill>
              </a:rPr>
              <a:t>be</a:t>
            </a:r>
            <a:r>
              <a:rPr lang="nl-NL" altLang="nl-NL" sz="1800" dirty="0">
                <a:solidFill>
                  <a:schemeClr val="tx1"/>
                </a:solidFill>
              </a:rPr>
              <a:t> </a:t>
            </a:r>
            <a:r>
              <a:rPr lang="nl-NL" altLang="nl-NL" sz="1800" dirty="0" err="1">
                <a:solidFill>
                  <a:schemeClr val="tx1"/>
                </a:solidFill>
              </a:rPr>
              <a:t>doable</a:t>
            </a:r>
            <a:r>
              <a:rPr lang="nl-NL" altLang="nl-NL" sz="3200" dirty="0">
                <a:solidFill>
                  <a:schemeClr val="tx1"/>
                </a:solidFill>
              </a:rPr>
              <a:t>  </a:t>
            </a:r>
            <a:r>
              <a:rPr lang="nl-NL" altLang="nl-NL" sz="1800" dirty="0">
                <a:solidFill>
                  <a:schemeClr val="tx1"/>
                </a:solidFill>
              </a:rPr>
              <a:t> </a:t>
            </a: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Most libraries contain enough gadgets to provide a </a:t>
            </a:r>
            <a:r>
              <a:rPr lang="en-US" altLang="nl-NL" sz="1800" dirty="0">
                <a:solidFill>
                  <a:srgbClr val="008000"/>
                </a:solidFill>
              </a:rPr>
              <a:t>Turing complete programming language</a:t>
            </a:r>
            <a:endParaRPr lang="en-US" altLang="nl-NL" sz="1800" dirty="0">
              <a:solidFill>
                <a:schemeClr val="tx1"/>
              </a:solidFill>
            </a:endParaRPr>
          </a:p>
          <a:p>
            <a:pPr eaLnBrk="1" hangingPunct="1">
              <a:lnSpc>
                <a:spcPct val="90000"/>
              </a:lnSpc>
              <a:spcBef>
                <a:spcPts val="500"/>
              </a:spcBef>
              <a:buClrTx/>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rgbClr val="008000"/>
                </a:solidFill>
              </a:rPr>
              <a:t>ROP compilers </a:t>
            </a:r>
            <a:r>
              <a:rPr lang="en-US" altLang="nl-NL" sz="1800" dirty="0">
                <a:solidFill>
                  <a:schemeClr val="tx1"/>
                </a:solidFill>
              </a:rPr>
              <a:t>can then translate arbitrary code to a sequence of these gadgets</a:t>
            </a:r>
          </a:p>
          <a:p>
            <a:pPr marL="0" indent="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endParaRPr lang="en-US" altLang="nl-NL" sz="1800" dirty="0">
              <a:solidFill>
                <a:schemeClr val="tx1"/>
              </a:solidFill>
            </a:endParaRPr>
          </a:p>
          <a:p>
            <a:pPr marL="0" indent="0" eaLnBrk="1" hangingPunct="1">
              <a:lnSpc>
                <a:spcPct val="90000"/>
              </a:lnSpc>
              <a:spcBef>
                <a:spcPts val="500"/>
              </a:spcBef>
              <a:buClrTx/>
              <a:buFont typeface="Times New Roman" panose="02020603050405020304" pitchFamily="18"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defRPr/>
            </a:pPr>
            <a:r>
              <a:rPr lang="en-US" altLang="nl-NL" sz="1800" dirty="0">
                <a:solidFill>
                  <a:schemeClr val="tx1"/>
                </a:solidFill>
              </a:rPr>
              <a:t>A newer variant is Jump-Oriented Programming (JOP) which uses a different kind of code fragment as gadgets</a:t>
            </a:r>
          </a:p>
        </p:txBody>
      </p:sp>
      <p:pic>
        <p:nvPicPr>
          <p:cNvPr id="138244" name="Picture 5">
            <a:extLst>
              <a:ext uri="{FF2B5EF4-FFF2-40B4-BE49-F238E27FC236}">
                <a16:creationId xmlns:a16="http://schemas.microsoft.com/office/drawing/2014/main" id="{A5C0372C-D87F-0090-EC95-626C6971B1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563563"/>
            <a:ext cx="5318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6">
            <a:extLst>
              <a:ext uri="{FF2B5EF4-FFF2-40B4-BE49-F238E27FC236}">
                <a16:creationId xmlns:a16="http://schemas.microsoft.com/office/drawing/2014/main" id="{CEB0D603-DA69-5B47-842D-91C71997AD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546100"/>
            <a:ext cx="10239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7">
            <a:extLst>
              <a:ext uri="{FF2B5EF4-FFF2-40B4-BE49-F238E27FC236}">
                <a16:creationId xmlns:a16="http://schemas.microsoft.com/office/drawing/2014/main" id="{9CA5512A-508B-4647-FE85-6E5B36E4EF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476250"/>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8">
            <a:extLst>
              <a:ext uri="{FF2B5EF4-FFF2-40B4-BE49-F238E27FC236}">
                <a16:creationId xmlns:a16="http://schemas.microsoft.com/office/drawing/2014/main" id="{E68A02CD-04F4-3A76-8EEC-3F6F639EAE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3450" y="512763"/>
            <a:ext cx="6000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10">
            <a:extLst>
              <a:ext uri="{FF2B5EF4-FFF2-40B4-BE49-F238E27FC236}">
                <a16:creationId xmlns:a16="http://schemas.microsoft.com/office/drawing/2014/main" id="{890560C0-DD0E-87B1-403B-B621C66C4F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3376613"/>
            <a:ext cx="190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9" name="Picture 11">
            <a:extLst>
              <a:ext uri="{FF2B5EF4-FFF2-40B4-BE49-F238E27FC236}">
                <a16:creationId xmlns:a16="http://schemas.microsoft.com/office/drawing/2014/main" id="{015CA1CD-0350-74C4-146E-E498788DBA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0463" y="550863"/>
            <a:ext cx="9064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12">
            <a:extLst>
              <a:ext uri="{FF2B5EF4-FFF2-40B4-BE49-F238E27FC236}">
                <a16:creationId xmlns:a16="http://schemas.microsoft.com/office/drawing/2014/main" id="{D9ACCCC1-366E-119B-0C48-4021BD91330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2275" y="544513"/>
            <a:ext cx="771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13">
            <a:extLst>
              <a:ext uri="{FF2B5EF4-FFF2-40B4-BE49-F238E27FC236}">
                <a16:creationId xmlns:a16="http://schemas.microsoft.com/office/drawing/2014/main" id="{9E3A6428-4A09-83C5-EBBF-D04E42B51F9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476250"/>
            <a:ext cx="5413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2" name="Picture 16">
            <a:extLst>
              <a:ext uri="{FF2B5EF4-FFF2-40B4-BE49-F238E27FC236}">
                <a16:creationId xmlns:a16="http://schemas.microsoft.com/office/drawing/2014/main" id="{5B85A62C-4E83-430A-DD7F-05F6A580218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62700" y="511175"/>
            <a:ext cx="495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17">
            <a:extLst>
              <a:ext uri="{FF2B5EF4-FFF2-40B4-BE49-F238E27FC236}">
                <a16:creationId xmlns:a16="http://schemas.microsoft.com/office/drawing/2014/main" id="{67981B88-AB07-93B3-03CF-A0AEA8D6900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54813" y="506413"/>
            <a:ext cx="3159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4" name="Slide Number Placeholder 1">
            <a:extLst>
              <a:ext uri="{FF2B5EF4-FFF2-40B4-BE49-F238E27FC236}">
                <a16:creationId xmlns:a16="http://schemas.microsoft.com/office/drawing/2014/main" id="{B6AC5410-8E32-0B20-EB9A-7E751C71994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68EF55D-BAB9-40BC-8857-A6C72599097A}" type="slidenum">
              <a:rPr lang="en-GB" altLang="nl-NL" smtClean="0"/>
              <a:pPr/>
              <a:t>80</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1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25AA97D-234A-0FC3-B881-987206158E65}"/>
              </a:ext>
            </a:extLst>
          </p:cNvPr>
          <p:cNvSpPr>
            <a:spLocks noGrp="1" noChangeArrowheads="1"/>
          </p:cNvSpPr>
          <p:nvPr>
            <p:ph type="title"/>
          </p:nvPr>
        </p:nvSpPr>
        <p:spPr/>
        <p:txBody>
          <a:bodyPr/>
          <a:lstStyle/>
          <a:p>
            <a:r>
              <a:rPr lang="nl-NL" altLang="nl-NL"/>
              <a:t>Reading material (for coming weeks)</a:t>
            </a:r>
          </a:p>
        </p:txBody>
      </p:sp>
      <p:sp>
        <p:nvSpPr>
          <p:cNvPr id="3" name="Content Placeholder 2">
            <a:extLst>
              <a:ext uri="{FF2B5EF4-FFF2-40B4-BE49-F238E27FC236}">
                <a16:creationId xmlns:a16="http://schemas.microsoft.com/office/drawing/2014/main" id="{1426E2CF-F514-C87A-A352-C48860AE885C}"/>
              </a:ext>
            </a:extLst>
          </p:cNvPr>
          <p:cNvSpPr>
            <a:spLocks noGrp="1"/>
          </p:cNvSpPr>
          <p:nvPr>
            <p:ph idx="1"/>
          </p:nvPr>
        </p:nvSpPr>
        <p:spPr>
          <a:xfrm>
            <a:off x="714375" y="908050"/>
            <a:ext cx="7766050" cy="4999038"/>
          </a:xfrm>
        </p:spPr>
        <p:txBody>
          <a:bodyPr/>
          <a:lstStyle/>
          <a:p>
            <a:pPr marL="457200" indent="-457200">
              <a:buFont typeface="+mj-lt"/>
              <a:buAutoNum type="arabicPeriod"/>
              <a:defRPr/>
            </a:pPr>
            <a:r>
              <a:rPr lang="en-US" dirty="0" err="1">
                <a:solidFill>
                  <a:schemeClr val="tx1"/>
                </a:solidFill>
              </a:rPr>
              <a:t>SoK</a:t>
            </a:r>
            <a:r>
              <a:rPr lang="en-US" dirty="0">
                <a:solidFill>
                  <a:schemeClr val="tx1"/>
                </a:solidFill>
              </a:rPr>
              <a:t> article: </a:t>
            </a:r>
            <a:r>
              <a:rPr lang="en-US" dirty="0">
                <a:solidFill>
                  <a:schemeClr val="accent2"/>
                </a:solidFill>
              </a:rPr>
              <a:t>‘Eternal War in Memory’  </a:t>
            </a:r>
            <a:r>
              <a:rPr lang="en-US" dirty="0">
                <a:solidFill>
                  <a:schemeClr val="tx1"/>
                </a:solidFill>
              </a:rPr>
              <a:t>IEEE S&amp;P 2013</a:t>
            </a:r>
          </a:p>
          <a:p>
            <a:pPr lvl="1" algn="just">
              <a:defRPr/>
            </a:pPr>
            <a:r>
              <a:rPr lang="en-US" dirty="0">
                <a:solidFill>
                  <a:schemeClr val="tx1"/>
                </a:solidFill>
              </a:rPr>
              <a:t>Excl. Section VII. </a:t>
            </a:r>
          </a:p>
          <a:p>
            <a:pPr lvl="1" algn="just">
              <a:lnSpc>
                <a:spcPct val="100000"/>
              </a:lnSpc>
              <a:defRPr/>
            </a:pPr>
            <a:r>
              <a:rPr lang="en-US" sz="1800" dirty="0">
                <a:solidFill>
                  <a:schemeClr val="tx1"/>
                </a:solidFill>
              </a:rPr>
              <a:t>This article is quite dense. You are not expected to be able to reproduce or remember all the discussion here.  It’s good enough if you can follow the article, with a steady supply of coffee while googling if the terminology is not clear.</a:t>
            </a:r>
          </a:p>
          <a:p>
            <a:pPr marL="800100" lvl="1" indent="-342900">
              <a:lnSpc>
                <a:spcPct val="100000"/>
              </a:lnSpc>
              <a:buFont typeface="+mj-lt"/>
              <a:buAutoNum type="arabicPeriod"/>
              <a:defRPr/>
            </a:pPr>
            <a:endParaRPr lang="en-US" sz="1800" dirty="0">
              <a:solidFill>
                <a:schemeClr val="tx1"/>
              </a:solidFill>
            </a:endParaRPr>
          </a:p>
          <a:p>
            <a:pPr>
              <a:lnSpc>
                <a:spcPct val="100000"/>
              </a:lnSpc>
              <a:buFont typeface="+mj-lt"/>
              <a:buAutoNum type="arabicPeriod"/>
              <a:defRPr/>
            </a:pPr>
            <a:r>
              <a:rPr lang="en-US" sz="1800" dirty="0">
                <a:solidFill>
                  <a:schemeClr val="accent2"/>
                </a:solidFill>
              </a:rPr>
              <a:t>‘Secure by Design: Google’s perspective on Memory Safety’ </a:t>
            </a:r>
            <a:r>
              <a:rPr lang="en-US" sz="1800" dirty="0">
                <a:solidFill>
                  <a:schemeClr val="tx1"/>
                </a:solidFill>
              </a:rPr>
              <a:t>, technical report, 2024 </a:t>
            </a:r>
          </a:p>
          <a:p>
            <a:pPr>
              <a:lnSpc>
                <a:spcPct val="100000"/>
              </a:lnSpc>
              <a:defRPr/>
            </a:pPr>
            <a:endParaRPr lang="en-US" sz="1800" dirty="0">
              <a:solidFill>
                <a:schemeClr val="tx1"/>
              </a:solidFill>
            </a:endParaRPr>
          </a:p>
          <a:p>
            <a:pPr>
              <a:lnSpc>
                <a:spcPct val="100000"/>
              </a:lnSpc>
              <a:defRPr/>
            </a:pPr>
            <a:endParaRPr lang="en-US" sz="1800" dirty="0">
              <a:solidFill>
                <a:schemeClr val="tx1"/>
              </a:solidFill>
            </a:endParaRPr>
          </a:p>
          <a:p>
            <a:pPr marL="0" indent="0">
              <a:lnSpc>
                <a:spcPct val="100000"/>
              </a:lnSpc>
              <a:buFont typeface="Times New Roman" panose="02020603050405020304" pitchFamily="18" charset="0"/>
              <a:buNone/>
              <a:defRPr/>
            </a:pPr>
            <a:r>
              <a:rPr lang="en-US" sz="1800" dirty="0">
                <a:solidFill>
                  <a:schemeClr val="tx1"/>
                </a:solidFill>
              </a:rPr>
              <a:t>Good to read 1 first. 2 gives a much broader perspective and some of the material will be covered next month.</a:t>
            </a:r>
            <a:endParaRPr lang="en-US" dirty="0"/>
          </a:p>
          <a:p>
            <a:pPr marL="457200" lvl="1" indent="0">
              <a:buFont typeface="Times New Roman" panose="02020603050405020304" pitchFamily="18" charset="0"/>
              <a:buNone/>
              <a:defRPr/>
            </a:pPr>
            <a:r>
              <a:rPr lang="en-US" sz="1600" dirty="0">
                <a:solidFill>
                  <a:schemeClr val="tx1"/>
                </a:solidFill>
              </a:rPr>
              <a:t> </a:t>
            </a:r>
          </a:p>
          <a:p>
            <a:pPr>
              <a:defRPr/>
            </a:pPr>
            <a:endParaRPr lang="en-US" dirty="0">
              <a:solidFill>
                <a:schemeClr val="tx1"/>
              </a:solidFill>
            </a:endParaRPr>
          </a:p>
          <a:p>
            <a:pPr>
              <a:defRPr/>
            </a:pPr>
            <a:endParaRPr lang="en-US" dirty="0"/>
          </a:p>
          <a:p>
            <a:pPr>
              <a:defRPr/>
            </a:pPr>
            <a:endParaRPr lang="nl-NL" dirty="0"/>
          </a:p>
        </p:txBody>
      </p:sp>
      <p:sp>
        <p:nvSpPr>
          <p:cNvPr id="18436" name="Slide Number Placeholder 1">
            <a:extLst>
              <a:ext uri="{FF2B5EF4-FFF2-40B4-BE49-F238E27FC236}">
                <a16:creationId xmlns:a16="http://schemas.microsoft.com/office/drawing/2014/main" id="{E5E13E90-354C-C04C-3FAD-04B6C5B4AA3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3EBC456-4AAB-4379-84B2-D53D2A5C8C7B}" type="slidenum">
              <a:rPr lang="en-GB" altLang="nl-NL" smtClean="0"/>
              <a:pPr/>
              <a:t>9</a:t>
            </a:fld>
            <a:endParaRPr lang="en-GB" altLang="nl-NL"/>
          </a:p>
        </p:txBody>
      </p:sp>
    </p:spTree>
  </p:cSld>
  <p:clrMapOvr>
    <a:masterClrMapping/>
  </p:clrMapOvr>
  <p:transition spd="slow"/>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6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39748</TotalTime>
  <Words>6573</Words>
  <Application>Microsoft Office PowerPoint</Application>
  <PresentationFormat>On-screen Show (4:3)</PresentationFormat>
  <Paragraphs>1090</Paragraphs>
  <Slides>80</Slides>
  <Notes>53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80</vt:i4>
      </vt:variant>
    </vt:vector>
  </HeadingPairs>
  <TitlesOfParts>
    <vt:vector size="90" baseType="lpstr">
      <vt:lpstr>Arial</vt:lpstr>
      <vt:lpstr>Arial Rounded MT Bold</vt:lpstr>
      <vt:lpstr>Arial Unicode MS</vt:lpstr>
      <vt:lpstr>Comic Sans MS</vt:lpstr>
      <vt:lpstr>Courier New</vt:lpstr>
      <vt:lpstr>Pieces NFI</vt:lpstr>
      <vt:lpstr>Symbol</vt:lpstr>
      <vt:lpstr>Times New Roman</vt:lpstr>
      <vt:lpstr>Office Theme</vt:lpstr>
      <vt:lpstr>1_Office Theme</vt:lpstr>
      <vt:lpstr>Software Security Memory corruption   public enemy number 1</vt:lpstr>
      <vt:lpstr>CWE Top 25      https://cwe.mitre.org/top25 </vt:lpstr>
      <vt:lpstr>Memory corruption vulns vs the rest   at  Microsoft 2006-2018</vt:lpstr>
      <vt:lpstr>Memory corruption bugs in Chromium project – since 2015</vt:lpstr>
      <vt:lpstr>Security in the development lifecycle (Microsoft SDL version 5.2) </vt:lpstr>
      <vt:lpstr>Finding &amp; fixing memory corruption – next weeks</vt:lpstr>
      <vt:lpstr>More structural prevention – after week 4</vt:lpstr>
      <vt:lpstr>Overview (this &amp; next weeks)</vt:lpstr>
      <vt:lpstr>Reading material (for coming weeks)</vt:lpstr>
      <vt:lpstr>Essence of the problem</vt:lpstr>
      <vt:lpstr>undefined behaviour: anything  can happen</vt:lpstr>
      <vt:lpstr>undefined behaviour: anything  can happen</vt:lpstr>
      <vt:lpstr>PowerPoint Presentation</vt:lpstr>
      <vt:lpstr>undefined behaviour: nothing  may happen</vt:lpstr>
      <vt:lpstr>Anything attackers wants?</vt:lpstr>
      <vt:lpstr>Nothing may happen</vt:lpstr>
      <vt:lpstr>Solution to this problem</vt:lpstr>
      <vt:lpstr>Tony Hoare on design principles of ALGOL 60</vt:lpstr>
      <vt:lpstr>Hope on the horizon?    </vt:lpstr>
      <vt:lpstr>More memory corruption problems</vt:lpstr>
      <vt:lpstr>Spot all (potential) defects</vt:lpstr>
      <vt:lpstr>Causes of memory corruption problems</vt:lpstr>
      <vt:lpstr>Exploiting this</vt:lpstr>
      <vt:lpstr>Process memory layout</vt:lpstr>
      <vt:lpstr>Stack layout</vt:lpstr>
      <vt:lpstr>Stack overflow attack - case 1  </vt:lpstr>
      <vt:lpstr>Stack overflow attack - case 1  </vt:lpstr>
      <vt:lpstr>Stack overflow attack - case 2</vt:lpstr>
      <vt:lpstr>Stack overflow attack - case 2</vt:lpstr>
      <vt:lpstr>Code injection  vs code reuse</vt:lpstr>
      <vt:lpstr>What  to attack? Corrupting the stack</vt:lpstr>
      <vt:lpstr>What  to attack? Corrupting data on the heap</vt:lpstr>
      <vt:lpstr>What  to attack? Corrupting vtables on the heap</vt:lpstr>
      <vt:lpstr>Recurring theme in attacks: breaking abstractions</vt:lpstr>
      <vt:lpstr>Spotting the problem</vt:lpstr>
      <vt:lpstr>Reminder: C chars &amp; strings</vt:lpstr>
      <vt:lpstr>Example: gets</vt:lpstr>
      <vt:lpstr>Example: strcpy</vt:lpstr>
      <vt:lpstr>Spot the defect!  ‏</vt:lpstr>
      <vt:lpstr>Spot the defect! (1)‏</vt:lpstr>
      <vt:lpstr>Spot the defect! (2)‏</vt:lpstr>
      <vt:lpstr>Spot the defect! (2)‏</vt:lpstr>
      <vt:lpstr>Spot the defect! (2) </vt:lpstr>
      <vt:lpstr>Example: strcpy and strncpy</vt:lpstr>
      <vt:lpstr>Better libraries</vt:lpstr>
      <vt:lpstr>Spot the defect!  (3)‏</vt:lpstr>
      <vt:lpstr>Spot the defect!  (3)‏</vt:lpstr>
      <vt:lpstr>Spot the defect!  (3)‏</vt:lpstr>
      <vt:lpstr>Spot the defect!  (3)‏</vt:lpstr>
      <vt:lpstr>Better still</vt:lpstr>
      <vt:lpstr>Spot the defect!  </vt:lpstr>
      <vt:lpstr>Spot the defect! </vt:lpstr>
      <vt:lpstr>Spot the defect! </vt:lpstr>
      <vt:lpstr>Spot the defect!  </vt:lpstr>
      <vt:lpstr>NB absence of language-level security</vt:lpstr>
      <vt:lpstr>Spot the defect!  </vt:lpstr>
      <vt:lpstr>Spot the defect!   (code from Linux kernel)     </vt:lpstr>
      <vt:lpstr>Spot the defect!   (code from Linux kernel)     </vt:lpstr>
      <vt:lpstr>Spot the defect!   (code from Windows kernel) </vt:lpstr>
      <vt:lpstr>Spot the defect!  </vt:lpstr>
      <vt:lpstr>Spot the defect!  </vt:lpstr>
      <vt:lpstr>Format string attacks </vt:lpstr>
      <vt:lpstr>Format string attacks</vt:lpstr>
      <vt:lpstr>Preventing format string attacks is EASY</vt:lpstr>
      <vt:lpstr>Recap: memory corruption</vt:lpstr>
      <vt:lpstr>Type unsafety =&gt; memory unsafety?</vt:lpstr>
      <vt:lpstr>Platform-level defences  </vt:lpstr>
      <vt:lpstr>Platform-level defences</vt:lpstr>
      <vt:lpstr>Platform-level defenses</vt:lpstr>
      <vt:lpstr>1. Stack canaries</vt:lpstr>
      <vt:lpstr>Stack canaries</vt:lpstr>
      <vt:lpstr>Further improvements</vt:lpstr>
      <vt:lpstr>Aside: corrupting pointers</vt:lpstr>
      <vt:lpstr>Further improvements</vt:lpstr>
      <vt:lpstr>Windows 2003 Stack Protection</vt:lpstr>
      <vt:lpstr>tot hier</vt:lpstr>
      <vt:lpstr>2. ASLR (Address Space Layout Randomisation) </vt:lpstr>
      <vt:lpstr>3. Non-eXecutable memory (NX, aka WX, W^X, DEP)</vt:lpstr>
      <vt:lpstr>Defeating NX: return-to-libc attacks</vt:lpstr>
      <vt:lpstr>                                                                       (ROP)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SoftwareSecurity1</dc:title>
  <dc:creator>Erik Poll</dc:creator>
  <cp:lastModifiedBy>Poll, E. (Erik)</cp:lastModifiedBy>
  <cp:revision>419</cp:revision>
  <cp:lastPrinted>1601-01-01T00:00:00Z</cp:lastPrinted>
  <dcterms:created xsi:type="dcterms:W3CDTF">1601-01-01T00:00:00Z</dcterms:created>
  <dcterms:modified xsi:type="dcterms:W3CDTF">2025-09-12T08:34:41Z</dcterms:modified>
</cp:coreProperties>
</file>