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613" r:id="rId2"/>
    <p:sldId id="256" r:id="rId3"/>
    <p:sldId id="556" r:id="rId4"/>
    <p:sldId id="570" r:id="rId5"/>
    <p:sldId id="557" r:id="rId6"/>
    <p:sldId id="327" r:id="rId7"/>
    <p:sldId id="569" r:id="rId8"/>
    <p:sldId id="561" r:id="rId9"/>
    <p:sldId id="559" r:id="rId10"/>
    <p:sldId id="609" r:id="rId11"/>
    <p:sldId id="549" r:id="rId12"/>
    <p:sldId id="424" r:id="rId13"/>
    <p:sldId id="425" r:id="rId14"/>
    <p:sldId id="426" r:id="rId15"/>
    <p:sldId id="427" r:id="rId16"/>
    <p:sldId id="577" r:id="rId17"/>
    <p:sldId id="586" r:id="rId18"/>
    <p:sldId id="567" r:id="rId19"/>
    <p:sldId id="591" r:id="rId20"/>
    <p:sldId id="578" r:id="rId21"/>
    <p:sldId id="575" r:id="rId22"/>
    <p:sldId id="579" r:id="rId23"/>
    <p:sldId id="587" r:id="rId24"/>
    <p:sldId id="588" r:id="rId25"/>
    <p:sldId id="604" r:id="rId26"/>
    <p:sldId id="550" r:id="rId27"/>
    <p:sldId id="529" r:id="rId28"/>
    <p:sldId id="552" r:id="rId29"/>
    <p:sldId id="551" r:id="rId30"/>
    <p:sldId id="546" r:id="rId31"/>
    <p:sldId id="581" r:id="rId32"/>
    <p:sldId id="580" r:id="rId33"/>
    <p:sldId id="553" r:id="rId34"/>
    <p:sldId id="554" r:id="rId35"/>
    <p:sldId id="528" r:id="rId36"/>
    <p:sldId id="582" r:id="rId37"/>
    <p:sldId id="428" r:id="rId38"/>
    <p:sldId id="610" r:id="rId39"/>
    <p:sldId id="592" r:id="rId40"/>
    <p:sldId id="593" r:id="rId41"/>
    <p:sldId id="594" r:id="rId42"/>
    <p:sldId id="614" r:id="rId43"/>
    <p:sldId id="566" r:id="rId44"/>
    <p:sldId id="612" r:id="rId45"/>
    <p:sldId id="565" r:id="rId46"/>
    <p:sldId id="595" r:id="rId47"/>
    <p:sldId id="437" r:id="rId48"/>
  </p:sldIdLst>
  <p:sldSz cx="9144000" cy="6858000" type="screen4x3"/>
  <p:notesSz cx="7315200" cy="96012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008000"/>
    <a:srgbClr val="9933FF"/>
    <a:srgbClr val="FFCC00"/>
    <a:srgbClr val="FFCC66"/>
    <a:srgbClr val="FFFF99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8" autoAdjust="0"/>
    <p:restoredTop sz="94575" autoAdjust="0"/>
  </p:normalViewPr>
  <p:slideViewPr>
    <p:cSldViewPr>
      <p:cViewPr varScale="1">
        <p:scale>
          <a:sx n="111" d="100"/>
          <a:sy n="111" d="100"/>
        </p:scale>
        <p:origin x="834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B14786-90D8-E96B-29BD-11ABF15BA4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2A3120-2E64-5CA3-548A-86BB73A492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20BF924-2330-477B-A3BB-4C5DD55775F3}" type="datetimeFigureOut">
              <a:rPr lang="en-US"/>
              <a:pPr>
                <a:defRPr/>
              </a:pPr>
              <a:t>9/18/2026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A88B4-D1CF-36C5-214F-21CC41AC1D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2377B-53CD-3675-CD80-864DE8871A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83A7572-5889-4EE5-B743-C312452290D4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EE9E8E03-A8B2-983D-A38D-280B8240D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C1A59504-8B8E-989E-A16C-B83E253C3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2" name="AutoShape 3">
            <a:extLst>
              <a:ext uri="{FF2B5EF4-FFF2-40B4-BE49-F238E27FC236}">
                <a16:creationId xmlns:a16="http://schemas.microsoft.com/office/drawing/2014/main" id="{109772E6-76A9-F96A-4794-5C8E05FBB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AutoShape 4">
            <a:extLst>
              <a:ext uri="{FF2B5EF4-FFF2-40B4-BE49-F238E27FC236}">
                <a16:creationId xmlns:a16="http://schemas.microsoft.com/office/drawing/2014/main" id="{8AC351E5-14AF-AA90-A205-A674D492F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1FE8CE5-6061-E2B3-76CD-87B88D7E3DD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72894626-F062-D3A4-B733-C935A1E538D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3375" y="0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6" name="Rectangle 7">
            <a:extLst>
              <a:ext uri="{FF2B5EF4-FFF2-40B4-BE49-F238E27FC236}">
                <a16:creationId xmlns:a16="http://schemas.microsoft.com/office/drawing/2014/main" id="{A98BF764-4E8E-388C-813F-52599EC5D88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79425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599D122-C068-8655-1DF9-A8B3190A21B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60888"/>
            <a:ext cx="5845175" cy="4313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56AAD6D9-873C-007C-8A8E-53481CC0D5D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BF57E50E-0437-0C21-AB2D-0FF5F5917A6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3375" y="9120188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B1ABEEF-5E35-4863-B62F-E48448800C6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Arial Rounded MT Bold" panose="020F0704030504030204" pitchFamily="34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F3899126-7530-0E49-3BE2-6DF50150CC6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C52B41D-74CB-461F-9396-2A2A4D267EF9}" type="slidenum">
              <a:rPr lang="en-GB" altLang="nl-NL" sz="1300" smtClean="0"/>
              <a:pPr>
                <a:spcBef>
                  <a:spcPct val="0"/>
                </a:spcBef>
              </a:pPr>
              <a:t>2</a:t>
            </a:fld>
            <a:endParaRPr lang="en-GB" altLang="nl-NL" sz="130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C434E72D-C7BA-6CA2-A021-CF584688A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591541C5-1311-0808-DAFD-A5E1522EC3C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31838" y="4560888"/>
            <a:ext cx="5846762" cy="44116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702E-7FD4-E4FD-AC3A-BE66011E1EC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4EBC1-7BEE-4815-BA51-80D7DB823B6C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3811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5B5D7-CF95-EC11-0061-394B70E5AA2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D7B40-21C7-4809-A146-01E97331B760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1144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3238"/>
            <a:ext cx="3806825" cy="454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773238"/>
            <a:ext cx="3806825" cy="454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E9F64F-31EC-18D4-9CB7-5244FB49999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FAB2F-A1FC-42AC-B88B-9923E25E407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64155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22343-3F79-A178-4148-9048CFEF7EF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722DB-E391-40A8-A090-15029E3CC594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0080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795" y="332656"/>
            <a:ext cx="7766050" cy="9361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20AF397-351E-66AD-C537-CE38620A4E9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C223E-0A5B-423A-AFDA-70C18D9E59EB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63583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3F654AA0-B1EE-822D-F931-89031A87A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266700"/>
            <a:ext cx="776605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E36911AE-C0A6-8050-4C03-68B21EC1A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75" y="1044575"/>
            <a:ext cx="7766050" cy="499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the outline text format</a:t>
            </a:r>
          </a:p>
          <a:p>
            <a:pPr lvl="1"/>
            <a:r>
              <a:rPr lang="en-GB" altLang="nl-NL" dirty="0"/>
              <a:t>Second Outline Level</a:t>
            </a:r>
          </a:p>
          <a:p>
            <a:pPr lvl="2"/>
            <a:r>
              <a:rPr lang="en-GB" altLang="nl-NL" dirty="0"/>
              <a:t>Third Outline Level</a:t>
            </a:r>
          </a:p>
          <a:p>
            <a:pPr lvl="3"/>
            <a:r>
              <a:rPr lang="en-GB" altLang="nl-NL" dirty="0"/>
              <a:t>Fourth Outline Level</a:t>
            </a:r>
          </a:p>
          <a:p>
            <a:pPr lvl="4"/>
            <a:r>
              <a:rPr lang="en-GB" altLang="nl-NL" dirty="0"/>
              <a:t>Fifth Outline Level</a:t>
            </a:r>
          </a:p>
          <a:p>
            <a:pPr lvl="4"/>
            <a:r>
              <a:rPr lang="en-GB" altLang="nl-NL" dirty="0"/>
              <a:t>Sixth Outline Level</a:t>
            </a:r>
          </a:p>
          <a:p>
            <a:pPr lvl="4"/>
            <a:r>
              <a:rPr lang="en-GB" altLang="nl-NL" dirty="0"/>
              <a:t>Seventh Outline Level</a:t>
            </a:r>
          </a:p>
          <a:p>
            <a:pPr lvl="4"/>
            <a:r>
              <a:rPr lang="en-GB" altLang="nl-NL" dirty="0"/>
              <a:t>Eighth Outline Level</a:t>
            </a:r>
          </a:p>
          <a:p>
            <a:pPr lvl="4"/>
            <a:r>
              <a:rPr lang="en-GB" altLang="nl-NL" dirty="0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97CA6073-0134-ADBC-0505-2D9B6BD6E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37288"/>
            <a:ext cx="3960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0B86D1A-5B1F-4EFD-8825-8894AAB2327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D08FB37-5FA4-4C65-B805-9B472E05D34F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2pPr>
      <a:lvl3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3pPr>
      <a:lvl4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4pPr>
      <a:lvl5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5pPr>
      <a:lvl6pPr marL="25146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6pPr>
      <a:lvl7pPr marL="29718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7pPr>
      <a:lvl8pPr marL="34290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8pPr>
      <a:lvl9pPr marL="38862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9pPr>
    </p:titleStyle>
    <p:bodyStyle>
      <a:lvl1pPr marL="342900" indent="-34290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2pPr>
      <a:lvl3pPr marL="1143000" indent="-22860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3pPr>
      <a:lvl4pPr marL="1600200" indent="-228600" algn="l" defTabSz="457200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4pPr>
      <a:lvl5pPr marL="2057400" indent="-228600" algn="l" defTabSz="457200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5pPr>
      <a:lvl6pPr marL="25146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6D2FBB-309E-B3C7-8FE2-4708DFAA4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Security news: Last Tuesday</a:t>
            </a:r>
            <a:endParaRPr lang="en-NL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2878A-4C2B-3426-23F0-B4CAF661EC4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ECF4EBC1-7BEE-4815-BA51-80D7DB823B6C}" type="slidenum">
              <a:rPr lang="en-GB" altLang="nl-NL" smtClean="0"/>
              <a:pPr>
                <a:defRPr/>
              </a:pPr>
              <a:t>1</a:t>
            </a:fld>
            <a:endParaRPr lang="en-GB" altLang="nl-NL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14F4FE9-36B5-A1E7-79A0-B0EDE6A9B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212976"/>
            <a:ext cx="5915699" cy="93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05C82C-B6E9-47B1-E109-3D00FA480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93" y="4437112"/>
            <a:ext cx="7948814" cy="1017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C10136-7788-ACC3-E556-9AEF104985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350"/>
          <a:stretch>
            <a:fillRect/>
          </a:stretch>
        </p:blipFill>
        <p:spPr>
          <a:xfrm>
            <a:off x="300769" y="1214329"/>
            <a:ext cx="5500888" cy="181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3FAA588-623C-459E-44A3-B11CAADC5ADB}"/>
              </a:ext>
            </a:extLst>
          </p:cNvPr>
          <p:cNvSpPr txBox="1"/>
          <p:nvPr/>
        </p:nvSpPr>
        <p:spPr>
          <a:xfrm>
            <a:off x="5924550" y="1434833"/>
            <a:ext cx="29354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AI causing </a:t>
            </a:r>
            <a:br>
              <a:rPr lang="en-US" sz="2800" dirty="0">
                <a:solidFill>
                  <a:schemeClr val="accent2"/>
                </a:solidFill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latin typeface="+mn-lt"/>
              </a:rPr>
              <a:t>bug-</a:t>
            </a:r>
            <a:r>
              <a:rPr lang="en-US" sz="2800" dirty="0" err="1">
                <a:solidFill>
                  <a:schemeClr val="accent2"/>
                </a:solidFill>
                <a:latin typeface="+mn-lt"/>
              </a:rPr>
              <a:t>pocalypse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  </a:t>
            </a:r>
            <a:endParaRPr lang="en-NL" sz="2800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370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4019255C-FF32-D33B-3E07-1A010048A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268413"/>
            <a:ext cx="7772400" cy="224472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nl-NL" sz="2000" dirty="0"/>
              <a:t> </a:t>
            </a:r>
            <a:br>
              <a:rPr lang="en-GB" altLang="nl-NL" sz="3200" dirty="0"/>
            </a:br>
            <a:r>
              <a:rPr lang="en-GB" altLang="nl-NL" sz="3200" dirty="0"/>
              <a:t>Memory corruption</a:t>
            </a:r>
            <a:br>
              <a:rPr lang="en-GB" altLang="nl-NL" sz="3200" dirty="0"/>
            </a:br>
            <a:r>
              <a:rPr lang="en-GB" altLang="nl-NL" sz="3200" dirty="0"/>
              <a:t> </a:t>
            </a:r>
            <a:br>
              <a:rPr lang="en-GB" altLang="nl-NL" sz="3200" dirty="0"/>
            </a:br>
            <a:r>
              <a:rPr lang="en-GB" altLang="nl-NL" sz="3200" dirty="0"/>
              <a:t>Platform-level</a:t>
            </a:r>
            <a:br>
              <a:rPr lang="en-GB" altLang="nl-NL" sz="3200" dirty="0"/>
            </a:br>
            <a:r>
              <a:rPr lang="en-GB" altLang="nl-NL" sz="3200" dirty="0"/>
              <a:t>Countermeasures</a:t>
            </a:r>
            <a:endParaRPr lang="en-GB" altLang="nl-NL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E8DE3243-FBE3-3A0E-2FC4-7E2D16738FEC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841750"/>
            <a:ext cx="6400800" cy="2244725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ts val="700"/>
              </a:spcBef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altLang="nl-NL" sz="2800">
                <a:solidFill>
                  <a:srgbClr val="009900"/>
                </a:solidFill>
              </a:rPr>
              <a:t>Erik Poll</a:t>
            </a:r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altLang="nl-NL">
                <a:solidFill>
                  <a:srgbClr val="3333CC"/>
                </a:solidFill>
              </a:rPr>
              <a:t>Digital Security</a:t>
            </a:r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r>
              <a:rPr lang="en-GB" altLang="nl-NL"/>
              <a:t>Radboud University Nijmegen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400"/>
              </a:spcBef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 sz="1600"/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/>
          </a:p>
          <a:p>
            <a:pPr marL="0" indent="0" algn="ctr" eaLnBrk="1" hangingPunct="1">
              <a:lnSpc>
                <a:spcPct val="100000"/>
              </a:lnSpc>
              <a:buFont typeface="Times New Roman" panose="02020603050405020304" pitchFamily="18" charset="0"/>
              <a:buNone/>
              <a:tabLst>
                <a:tab pos="342900" algn="l"/>
                <a:tab pos="455613" algn="l"/>
                <a:tab pos="912813" algn="l"/>
                <a:tab pos="1370013" algn="l"/>
                <a:tab pos="1827213" algn="l"/>
                <a:tab pos="2284413" algn="l"/>
                <a:tab pos="2741613" algn="l"/>
                <a:tab pos="3198813" algn="l"/>
                <a:tab pos="3656013" algn="l"/>
                <a:tab pos="4113213" algn="l"/>
                <a:tab pos="4570413" algn="l"/>
                <a:tab pos="5027613" algn="l"/>
                <a:tab pos="5484813" algn="l"/>
                <a:tab pos="5942013" algn="l"/>
                <a:tab pos="6399213" algn="l"/>
                <a:tab pos="6856413" algn="l"/>
                <a:tab pos="7313613" algn="l"/>
                <a:tab pos="7770813" algn="l"/>
                <a:tab pos="8228013" algn="l"/>
                <a:tab pos="8685213" algn="l"/>
                <a:tab pos="9142413" algn="l"/>
              </a:tabLst>
            </a:pPr>
            <a:endParaRPr lang="en-GB" altLang="nl-NL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8F4FC0A-81EA-BDE2-E1AD-6836BE8BD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application-level vs platform-level </a:t>
            </a:r>
            <a:r>
              <a:rPr lang="en-US" altLang="en-NL" sz="2400" dirty="0" err="1"/>
              <a:t>defences</a:t>
            </a:r>
            <a:endParaRPr lang="en-NL" altLang="en-NL" sz="2400" dirty="0"/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142AF04D-85ED-6484-8F73-00B38F4428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NL" dirty="0">
                <a:solidFill>
                  <a:schemeClr val="tx1"/>
                </a:solidFill>
              </a:rPr>
              <a:t>This week: </a:t>
            </a:r>
            <a:r>
              <a:rPr lang="en-US" altLang="en-NL" dirty="0">
                <a:solidFill>
                  <a:schemeClr val="accent2"/>
                </a:solidFill>
              </a:rPr>
              <a:t>platform level countermeasures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         platform = compiler + OS + CPU</a:t>
            </a:r>
          </a:p>
          <a:p>
            <a:pPr>
              <a:lnSpc>
                <a:spcPct val="100000"/>
              </a:lnSpc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programmer does not have to do anything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NL" dirty="0">
                <a:solidFill>
                  <a:schemeClr val="tx1"/>
                </a:solidFill>
              </a:rPr>
              <a:t>Next week: </a:t>
            </a:r>
            <a:r>
              <a:rPr lang="en-US" altLang="en-NL" dirty="0">
                <a:solidFill>
                  <a:schemeClr val="accent2"/>
                </a:solidFill>
              </a:rPr>
              <a:t>application level countermeasures</a:t>
            </a:r>
          </a:p>
          <a:p>
            <a:pPr>
              <a:lnSpc>
                <a:spcPct val="100000"/>
              </a:lnSpc>
              <a:defRPr/>
            </a:pPr>
            <a:r>
              <a:rPr lang="en-US" altLang="en-NL" sz="1600" dirty="0">
                <a:solidFill>
                  <a:schemeClr val="tx1"/>
                </a:solidFill>
              </a:rPr>
              <a:t>programmer has to be aware &amp; do something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Countermeasures can be hunting for bugs </a:t>
            </a:r>
            <a:br>
              <a:rPr lang="en-US" altLang="en-NL" sz="1800" dirty="0">
                <a:solidFill>
                  <a:schemeClr val="tx1"/>
                </a:solidFill>
              </a:rPr>
            </a:br>
            <a:r>
              <a:rPr lang="en-US" altLang="en-NL" sz="1800" dirty="0">
                <a:solidFill>
                  <a:schemeClr val="tx1"/>
                </a:solidFill>
              </a:rPr>
              <a:t>                                           or making things more robust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4893819-D977-75B4-5AF6-F669290603A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C8DF4A5-97EA-4113-BC7B-F8A82F793E11}" type="slidenum">
              <a:rPr lang="en-GB" altLang="nl-NL" smtClean="0"/>
              <a:pPr/>
              <a:t>3</a:t>
            </a:fld>
            <a:endParaRPr lang="en-GB" altLang="nl-NL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3B2D38-9FBC-8FEA-C692-DE2AA55D0D6D}"/>
              </a:ext>
            </a:extLst>
          </p:cNvPr>
          <p:cNvSpPr/>
          <p:nvPr/>
        </p:nvSpPr>
        <p:spPr bwMode="auto">
          <a:xfrm>
            <a:off x="6686944" y="1588539"/>
            <a:ext cx="1408045" cy="34714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+mj-lt"/>
                <a:cs typeface="Times New Roman" pitchFamily="16" charset="0"/>
              </a:rPr>
              <a:t>application</a:t>
            </a:r>
            <a:endParaRPr lang="en-NL" sz="1800" dirty="0">
              <a:solidFill>
                <a:schemeClr val="tx1"/>
              </a:solidFill>
              <a:latin typeface="+mj-lt"/>
              <a:cs typeface="Times New Roman" pitchFamily="1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3370EE-243D-22C6-34F6-585FA61C4533}"/>
              </a:ext>
            </a:extLst>
          </p:cNvPr>
          <p:cNvSpPr/>
          <p:nvPr/>
        </p:nvSpPr>
        <p:spPr bwMode="auto">
          <a:xfrm>
            <a:off x="6635530" y="2032964"/>
            <a:ext cx="1871589" cy="647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600" dirty="0"/>
              <a:t>PLATFORM</a:t>
            </a:r>
            <a:endParaRPr lang="en-GB" sz="1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F2E64-2F9B-BC71-FAA5-4E1079103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2F7B94A-2E3D-D61F-A1B9-F19EEC36D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Trend : more platform level </a:t>
            </a:r>
            <a:r>
              <a:rPr lang="en-US" altLang="en-NL" sz="2400" dirty="0" err="1"/>
              <a:t>defences</a:t>
            </a:r>
            <a:endParaRPr lang="en-NL" alt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59288-0558-BE6F-3A57-B4BB74A80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4"/>
            <a:ext cx="7766050" cy="520382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Most platforms have </a:t>
            </a:r>
            <a:r>
              <a:rPr lang="en-US" sz="1800" dirty="0">
                <a:solidFill>
                  <a:schemeClr val="accent2"/>
                </a:solidFill>
              </a:rPr>
              <a:t>stack canaries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>
                <a:solidFill>
                  <a:schemeClr val="accent2"/>
                </a:solidFill>
              </a:rPr>
              <a:t>ASLR</a:t>
            </a:r>
            <a:r>
              <a:rPr lang="en-US" sz="1800" dirty="0">
                <a:solidFill>
                  <a:schemeClr val="tx1"/>
                </a:solidFill>
              </a:rPr>
              <a:t>, and </a:t>
            </a:r>
            <a:r>
              <a:rPr lang="en-US" sz="1800" dirty="0">
                <a:solidFill>
                  <a:schemeClr val="accent2"/>
                </a:solidFill>
              </a:rPr>
              <a:t>NX </a:t>
            </a:r>
            <a:r>
              <a:rPr lang="en-US" sz="1600" dirty="0">
                <a:solidFill>
                  <a:schemeClr val="accent2"/>
                </a:solidFill>
              </a:rPr>
              <a:t>(aka DEP or W</a:t>
            </a:r>
            <a:r>
              <a:rPr lang="en-GB" altLang="nl-NL" sz="1600" b="1" dirty="0">
                <a:solidFill>
                  <a:schemeClr val="accent2"/>
                </a:solidFill>
                <a:sym typeface="Symbol" panose="05050102010706020507" pitchFamily="18" charset="2"/>
              </a:rPr>
              <a:t></a:t>
            </a:r>
            <a:r>
              <a:rPr lang="en-US" altLang="nl-NL" sz="1600" dirty="0">
                <a:solidFill>
                  <a:schemeClr val="accent2"/>
                </a:solidFill>
                <a:sym typeface="Symbol" panose="05050102010706020507" pitchFamily="18" charset="2"/>
              </a:rPr>
              <a:t>R</a:t>
            </a:r>
            <a:r>
              <a:rPr lang="en-US" sz="1600" dirty="0">
                <a:solidFill>
                  <a:schemeClr val="accent2"/>
                </a:solidFill>
              </a:rPr>
              <a:t>)</a:t>
            </a:r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4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4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1800" dirty="0"/>
              <a:t>More advanced features entering mainstream in past years</a:t>
            </a:r>
            <a:endParaRPr lang="en-US" sz="1600" dirty="0"/>
          </a:p>
          <a:p>
            <a:pPr>
              <a:lnSpc>
                <a:spcPct val="100000"/>
              </a:lnSpc>
              <a:defRPr/>
            </a:pPr>
            <a:r>
              <a:rPr lang="en-NL" sz="1600" dirty="0">
                <a:solidFill>
                  <a:schemeClr val="tx1"/>
                </a:solidFill>
              </a:rPr>
              <a:t>Intel</a:t>
            </a:r>
            <a:r>
              <a:rPr lang="en-US" sz="1600" dirty="0">
                <a:solidFill>
                  <a:schemeClr val="tx1"/>
                </a:solidFill>
              </a:rPr>
              <a:t> introduced </a:t>
            </a:r>
            <a:r>
              <a:rPr lang="en-NL" sz="1600" dirty="0">
                <a:solidFill>
                  <a:srgbClr val="009900"/>
                </a:solidFill>
              </a:rPr>
              <a:t>CET</a:t>
            </a:r>
            <a:r>
              <a:rPr lang="en-NL" sz="1600" dirty="0">
                <a:solidFill>
                  <a:schemeClr val="accent2"/>
                </a:solidFill>
              </a:rPr>
              <a:t> </a:t>
            </a:r>
            <a:r>
              <a:rPr lang="en-NL" sz="1600" dirty="0"/>
              <a:t>(Control-flow Enforcement Technology</a:t>
            </a:r>
            <a:r>
              <a:rPr lang="en-US" sz="1600" dirty="0"/>
              <a:t>) </a:t>
            </a:r>
            <a:br>
              <a:rPr lang="en-US" sz="1600" dirty="0"/>
            </a:br>
            <a:r>
              <a:rPr lang="en-US" sz="1600" dirty="0"/>
              <a:t>with shadow stack and </a:t>
            </a:r>
            <a:r>
              <a:rPr lang="en-NL" sz="1600" dirty="0">
                <a:solidFill>
                  <a:srgbClr val="009900"/>
                </a:solidFill>
              </a:rPr>
              <a:t>I</a:t>
            </a:r>
            <a:r>
              <a:rPr lang="en-US" sz="1600" dirty="0">
                <a:solidFill>
                  <a:srgbClr val="009900"/>
                </a:solidFill>
              </a:rPr>
              <a:t>BT </a:t>
            </a:r>
            <a:r>
              <a:rPr lang="en-US" sz="1600" dirty="0"/>
              <a:t>(I</a:t>
            </a:r>
            <a:r>
              <a:rPr lang="en-NL" sz="1600" dirty="0" err="1"/>
              <a:t>ndirect</a:t>
            </a:r>
            <a:r>
              <a:rPr lang="en-NL" sz="1600" dirty="0"/>
              <a:t> Branch Tracking</a:t>
            </a:r>
            <a:r>
              <a:rPr lang="en-US" sz="1600" dirty="0"/>
              <a:t>) in 2020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GB" sz="1600" dirty="0">
                <a:solidFill>
                  <a:schemeClr val="tx1"/>
                </a:solidFill>
              </a:rPr>
              <a:t>Windows 10 introduced Hardware-enforced Stack Protection with a  shadow stack, using Intel </a:t>
            </a:r>
            <a:r>
              <a:rPr lang="en-US" sz="1600" dirty="0">
                <a:solidFill>
                  <a:schemeClr val="tx1"/>
                </a:solidFill>
              </a:rPr>
              <a:t>CET, in 2020</a:t>
            </a:r>
          </a:p>
          <a:p>
            <a:pPr>
              <a:lnSpc>
                <a:spcPct val="100000"/>
              </a:lnSpc>
              <a:defRPr/>
            </a:pPr>
            <a:r>
              <a:rPr lang="en-NL" sz="1600" dirty="0">
                <a:solidFill>
                  <a:schemeClr val="tx1"/>
                </a:solidFill>
              </a:rPr>
              <a:t>ARM</a:t>
            </a:r>
            <a:r>
              <a:rPr lang="en-US" sz="1600" dirty="0">
                <a:solidFill>
                  <a:schemeClr val="tx1"/>
                </a:solidFill>
              </a:rPr>
              <a:t> introduced </a:t>
            </a:r>
            <a:r>
              <a:rPr lang="en-NL" sz="1600" dirty="0">
                <a:solidFill>
                  <a:srgbClr val="009900"/>
                </a:solidFill>
              </a:rPr>
              <a:t>PAC</a:t>
            </a:r>
            <a:r>
              <a:rPr lang="en-NL" sz="1600" dirty="0">
                <a:solidFill>
                  <a:schemeClr val="accent2"/>
                </a:solidFill>
              </a:rPr>
              <a:t> </a:t>
            </a:r>
            <a:r>
              <a:rPr lang="en-NL" sz="1600" dirty="0"/>
              <a:t>(Pointer Authentication Codes)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/>
              <a:t>                        </a:t>
            </a:r>
            <a:r>
              <a:rPr lang="en-US" sz="1600" dirty="0">
                <a:solidFill>
                  <a:schemeClr val="tx1"/>
                </a:solidFill>
              </a:rPr>
              <a:t>and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sz="1600" dirty="0">
                <a:solidFill>
                  <a:srgbClr val="009900"/>
                </a:solidFill>
              </a:rPr>
              <a:t>MTE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sz="1600" dirty="0"/>
              <a:t>(</a:t>
            </a:r>
            <a:r>
              <a:rPr lang="en-NL" sz="1600" dirty="0"/>
              <a:t>Memory Tagging Extension</a:t>
            </a:r>
            <a:r>
              <a:rPr lang="en-US" sz="1600" dirty="0"/>
              <a:t>)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1600" dirty="0">
                <a:solidFill>
                  <a:schemeClr val="tx1"/>
                </a:solidFill>
              </a:rPr>
              <a:t>PAC used in iOS since 2018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1600" dirty="0"/>
              <a:t>MTE used </a:t>
            </a:r>
            <a:r>
              <a:rPr lang="en-US" altLang="en-US" sz="1600" dirty="0">
                <a:solidFill>
                  <a:schemeClr val="tx1"/>
                </a:solidFill>
              </a:rPr>
              <a:t>in Google Pixel 8 in 2023 and iPhone 17 in </a:t>
            </a:r>
            <a:r>
              <a:rPr lang="en-US" sz="1600" dirty="0">
                <a:solidFill>
                  <a:schemeClr val="tx1"/>
                </a:solidFill>
              </a:rPr>
              <a:t>2025 </a:t>
            </a:r>
            <a:endParaRPr lang="en-US" sz="1600" dirty="0"/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At of this lecture, the essence of all mechanism should be clear</a:t>
            </a:r>
            <a:endParaRPr lang="en-US" sz="1600" dirty="0">
              <a:solidFill>
                <a:schemeClr val="tx1"/>
              </a:solidFill>
            </a:endParaRPr>
          </a:p>
          <a:p>
            <a:pPr marL="400050" lvl="1" indent="0">
              <a:lnSpc>
                <a:spcPct val="100000"/>
              </a:lnSpc>
              <a:buNone/>
              <a:defRPr/>
            </a:pPr>
            <a:r>
              <a:rPr lang="en-US" sz="1600" dirty="0">
                <a:solidFill>
                  <a:schemeClr val="tx1"/>
                </a:solidFill>
              </a:rPr>
              <a:t>There are many more non-mainstream solutions, </a:t>
            </a:r>
            <a:r>
              <a:rPr lang="en-US" sz="1600" dirty="0" err="1">
                <a:solidFill>
                  <a:schemeClr val="tx1"/>
                </a:solidFill>
              </a:rPr>
              <a:t>eg.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/>
              <a:t>LLVM/clang also has </a:t>
            </a:r>
            <a:r>
              <a:rPr lang="en-NL" sz="1600" dirty="0" err="1">
                <a:solidFill>
                  <a:srgbClr val="009900"/>
                </a:solidFill>
              </a:rPr>
              <a:t>SoftBound</a:t>
            </a:r>
            <a:r>
              <a:rPr lang="en-US" sz="1600" dirty="0">
                <a:solidFill>
                  <a:srgbClr val="009900"/>
                </a:solidFill>
              </a:rPr>
              <a:t>+</a:t>
            </a:r>
            <a:r>
              <a:rPr lang="en-NL" sz="1600" dirty="0">
                <a:solidFill>
                  <a:srgbClr val="009900"/>
                </a:solidFill>
              </a:rPr>
              <a:t>CETS </a:t>
            </a:r>
            <a:r>
              <a:rPr lang="en-US" sz="1600" dirty="0">
                <a:solidFill>
                  <a:schemeClr val="tx1"/>
                </a:solidFill>
              </a:rPr>
              <a:t>, that I will not try to cover in this lecture</a:t>
            </a:r>
            <a:endParaRPr lang="en-NL" sz="1600" dirty="0">
              <a:solidFill>
                <a:srgbClr val="009900"/>
              </a:solidFill>
            </a:endParaRPr>
          </a:p>
          <a:p>
            <a:pPr marL="400050" lvl="1" indent="0">
              <a:lnSpc>
                <a:spcPct val="100000"/>
              </a:lnSpc>
              <a:buNone/>
              <a:defRPr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AFC712B6-E87D-C7C6-D914-26C82FE127D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7C37EB1-B029-4948-B12A-B6D8FE4634DF}" type="slidenum">
              <a:rPr lang="en-GB" altLang="nl-NL" smtClean="0"/>
              <a:pPr/>
              <a:t>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035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66EFAEA7-732F-AB52-780A-648980F988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000" i="1" dirty="0"/>
              <a:t>What does “platform” really mean?</a:t>
            </a:r>
            <a:endParaRPr lang="en-NL" altLang="en-NL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81FF7-0173-AE2F-5D7B-2351E0D91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800" dirty="0"/>
              <a:t>To execute, software needs a “platform” that provides</a:t>
            </a:r>
          </a:p>
          <a:p>
            <a:pPr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accent2"/>
                </a:solidFill>
              </a:rPr>
              <a:t>execution engine</a:t>
            </a:r>
          </a:p>
          <a:p>
            <a:pPr marL="800100" lvl="1" indent="-342900">
              <a:buFont typeface="+mj-lt"/>
              <a:buAutoNum type="alphaLcParenR"/>
              <a:defRPr/>
            </a:pPr>
            <a:r>
              <a:rPr lang="en-US" sz="1800" dirty="0">
                <a:solidFill>
                  <a:schemeClr val="tx1"/>
                </a:solidFill>
              </a:rPr>
              <a:t>for (compiled) binary code: </a:t>
            </a:r>
            <a:r>
              <a:rPr lang="en-US" sz="1800" dirty="0">
                <a:solidFill>
                  <a:srgbClr val="009900"/>
                </a:solidFill>
              </a:rPr>
              <a:t>CPU</a:t>
            </a:r>
          </a:p>
          <a:p>
            <a:pPr marL="800100" lvl="1" indent="-342900">
              <a:buFont typeface="+mj-lt"/>
              <a:buAutoNum type="alphaLcParenR"/>
              <a:defRPr/>
            </a:pPr>
            <a:r>
              <a:rPr lang="en-US" sz="1800" dirty="0">
                <a:solidFill>
                  <a:schemeClr val="tx1"/>
                </a:solidFill>
              </a:rPr>
              <a:t>for interpreted languages: </a:t>
            </a:r>
            <a:r>
              <a:rPr lang="en-US" sz="1800" dirty="0">
                <a:solidFill>
                  <a:srgbClr val="009900"/>
                </a:solidFill>
              </a:rPr>
              <a:t>virtual machine </a:t>
            </a:r>
            <a:r>
              <a:rPr lang="en-US" sz="1800" dirty="0">
                <a:solidFill>
                  <a:schemeClr val="tx1"/>
                </a:solidFill>
              </a:rPr>
              <a:t>aka </a:t>
            </a:r>
            <a:r>
              <a:rPr lang="en-US" sz="1800" dirty="0">
                <a:solidFill>
                  <a:srgbClr val="009900"/>
                </a:solidFill>
              </a:rPr>
              <a:t>interpreter</a:t>
            </a:r>
          </a:p>
          <a:p>
            <a:pPr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accent2"/>
                </a:solidFill>
              </a:rPr>
              <a:t>“system API”</a:t>
            </a:r>
            <a:r>
              <a:rPr lang="en-US" sz="1800" dirty="0"/>
              <a:t> to access OS functionality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US" sz="1800" dirty="0"/>
              <a:t>E.g. </a:t>
            </a:r>
          </a:p>
          <a:p>
            <a:pPr lvl="2" indent="-285750">
              <a:lnSpc>
                <a:spcPct val="100000"/>
              </a:lnSpc>
              <a:defRPr/>
            </a:pPr>
            <a:r>
              <a:rPr lang="en-US" sz="1800" dirty="0">
                <a:solidFill>
                  <a:srgbClr val="009900"/>
                </a:solidFill>
              </a:rPr>
              <a:t>I/O </a:t>
            </a:r>
            <a:r>
              <a:rPr lang="en-US" sz="1800" dirty="0"/>
              <a:t>with keyboard, screen, file-system, network</a:t>
            </a:r>
          </a:p>
          <a:p>
            <a:pPr lvl="2" indent="-285750">
              <a:lnSpc>
                <a:spcPct val="100000"/>
              </a:lnSpc>
              <a:defRPr/>
            </a:pP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malloc()</a:t>
            </a:r>
            <a:r>
              <a:rPr lang="en-US" sz="1800" dirty="0">
                <a:solidFill>
                  <a:srgbClr val="009900"/>
                </a:solidFill>
              </a:rPr>
              <a:t> </a:t>
            </a:r>
            <a:r>
              <a:rPr lang="en-US" sz="1800" dirty="0"/>
              <a:t>&amp; 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free()</a:t>
            </a:r>
            <a:r>
              <a:rPr lang="en-US" sz="1800" dirty="0">
                <a:solidFill>
                  <a:srgbClr val="009900"/>
                </a:solidFill>
              </a:rPr>
              <a:t> </a:t>
            </a:r>
            <a:r>
              <a:rPr lang="en-US" sz="1800" dirty="0"/>
              <a:t>in C, </a:t>
            </a:r>
            <a:r>
              <a:rPr lang="en-US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800" dirty="0"/>
              <a:t> &amp; 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lang="en-US" sz="1800" dirty="0"/>
              <a:t> in C++, </a:t>
            </a:r>
            <a:br>
              <a:rPr lang="en-US" sz="1800" dirty="0"/>
            </a:b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800" dirty="0"/>
              <a:t> in Java, C#, JavaScript, 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__new__()</a:t>
            </a:r>
            <a:r>
              <a:rPr lang="en-US" sz="1800" dirty="0">
                <a:solidFill>
                  <a:srgbClr val="009900"/>
                </a:solidFill>
              </a:rPr>
              <a:t> </a:t>
            </a:r>
            <a:r>
              <a:rPr lang="en-US" sz="1800" dirty="0"/>
              <a:t>in Python </a:t>
            </a:r>
          </a:p>
          <a:p>
            <a:pPr lvl="2" indent="-285750">
              <a:lnSpc>
                <a:spcPct val="100000"/>
              </a:lnSpc>
              <a:defRPr/>
            </a:pP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exit()</a:t>
            </a:r>
          </a:p>
          <a:p>
            <a:pPr lvl="2" indent="-285750">
              <a:lnSpc>
                <a:spcPct val="100000"/>
              </a:lnSpc>
              <a:defRPr/>
            </a:pP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n-US" sz="1800" dirty="0"/>
          </a:p>
          <a:p>
            <a:pPr>
              <a:buFont typeface="+mj-lt"/>
              <a:buAutoNum type="arabicPeriod"/>
              <a:defRPr/>
            </a:pPr>
            <a:endParaRPr lang="en-US" sz="1800" dirty="0"/>
          </a:p>
          <a:p>
            <a:pPr>
              <a:buFont typeface="+mj-lt"/>
              <a:buAutoNum type="arabicPeriod"/>
              <a:defRPr/>
            </a:pPr>
            <a:endParaRPr lang="en-US" sz="18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800" dirty="0"/>
              <a:t> </a:t>
            </a: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9076DAD7-5783-EEDB-D270-39B31678240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12E5976F-EE26-4727-BCD9-B9D13E41075E}" type="slidenum">
              <a:rPr lang="en-GB" altLang="nl-NL" smtClean="0"/>
              <a:pPr/>
              <a:t>5</a:t>
            </a:fld>
            <a:endParaRPr lang="en-GB" alt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57D9E7B-BA98-1F4F-8A64-E1D3EB43D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sz="2000" i="1" dirty="0"/>
              <a:t>Compiled vs interpreted languages</a:t>
            </a:r>
            <a:endParaRPr lang="en-GB" altLang="nl-NL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9F79A-4BD3-8D51-C666-0B83821679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275" y="1058863"/>
            <a:ext cx="3930650" cy="5051425"/>
          </a:xfrm>
        </p:spPr>
        <p:txBody>
          <a:bodyPr>
            <a:noAutofit/>
          </a:bodyPr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en-US" sz="1600" dirty="0"/>
              <a:t> </a:t>
            </a:r>
            <a:r>
              <a:rPr lang="en-US" sz="1600" dirty="0">
                <a:solidFill>
                  <a:schemeClr val="accent2"/>
                </a:solidFill>
              </a:rPr>
              <a:t>Compiled binary </a:t>
            </a:r>
            <a:r>
              <a:rPr lang="en-US" sz="1600" dirty="0"/>
              <a:t>runs on bare hardware</a:t>
            </a:r>
          </a:p>
          <a:p>
            <a:pPr>
              <a:defRPr/>
            </a:pPr>
            <a:endParaRPr lang="en-US" sz="1633" dirty="0"/>
          </a:p>
          <a:p>
            <a:pPr>
              <a:defRPr/>
            </a:pPr>
            <a:endParaRPr lang="en-US" sz="1633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sz="1633" dirty="0"/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sz="3200" dirty="0"/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sz="1600" dirty="0"/>
              <a:t>For C/C++, defensive measures have to be </a:t>
            </a:r>
            <a:r>
              <a:rPr lang="en-US" sz="1600" dirty="0">
                <a:solidFill>
                  <a:schemeClr val="accent2"/>
                </a:solidFill>
              </a:rPr>
              <a:t>compiled into the code 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/>
              <a:t>or </a:t>
            </a:r>
            <a:r>
              <a:rPr lang="en-US" sz="1600" dirty="0">
                <a:solidFill>
                  <a:schemeClr val="accent2"/>
                </a:solidFill>
              </a:rPr>
              <a:t>provided by the hardware</a:t>
            </a:r>
          </a:p>
        </p:txBody>
      </p:sp>
      <p:sp>
        <p:nvSpPr>
          <p:cNvPr id="21508" name="Content Placeholder 6">
            <a:extLst>
              <a:ext uri="{FF2B5EF4-FFF2-40B4-BE49-F238E27FC236}">
                <a16:creationId xmlns:a16="http://schemas.microsoft.com/office/drawing/2014/main" id="{8D009DA8-5D1E-0B04-98FB-BA2ABFC2A65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500563" y="1095375"/>
            <a:ext cx="4310062" cy="5051425"/>
          </a:xfrm>
        </p:spPr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en-US" altLang="en-US" sz="1600" dirty="0">
                <a:solidFill>
                  <a:schemeClr val="accent2"/>
                </a:solidFill>
              </a:rPr>
              <a:t>Interpreted language </a:t>
            </a:r>
            <a:r>
              <a:rPr lang="en-US" altLang="en-US" sz="1600" dirty="0">
                <a:solidFill>
                  <a:schemeClr val="tx1"/>
                </a:solidFill>
              </a:rPr>
              <a:t>runs on virtual machine</a:t>
            </a:r>
          </a:p>
          <a:p>
            <a:pPr>
              <a:buFont typeface="Times New Roman" panose="02020603050405020304" pitchFamily="18" charset="0"/>
              <a:buNone/>
              <a:defRPr/>
            </a:pPr>
            <a:endParaRPr lang="en-US" alt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alt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alt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alt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alt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alt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endParaRPr lang="en-US" altLang="en-US" sz="1633" dirty="0"/>
          </a:p>
          <a:p>
            <a:pPr>
              <a:buFont typeface="Times New Roman" panose="02020603050405020304" pitchFamily="18" charset="0"/>
              <a:buNone/>
              <a:defRPr/>
            </a:pPr>
            <a:r>
              <a:rPr lang="en-US" altLang="en-US" sz="1000" dirty="0"/>
              <a:t>   </a:t>
            </a:r>
          </a:p>
          <a:p>
            <a:pPr>
              <a:lnSpc>
                <a:spcPct val="100000"/>
              </a:lnSpc>
              <a:buNone/>
              <a:defRPr/>
            </a:pPr>
            <a:r>
              <a:rPr lang="en-US" altLang="en-US" sz="1600" dirty="0"/>
              <a:t>Here defensive measures can also be done by virtual machine</a:t>
            </a:r>
            <a:endParaRPr lang="en-US" altLang="en-US" sz="1633" dirty="0"/>
          </a:p>
          <a:p>
            <a:pPr>
              <a:defRPr/>
            </a:pPr>
            <a:endParaRPr lang="en-US" altLang="en-US" sz="3447" dirty="0"/>
          </a:p>
          <a:p>
            <a:pPr>
              <a:defRPr/>
            </a:pPr>
            <a:endParaRPr lang="en-US" altLang="en-US" sz="3447" dirty="0"/>
          </a:p>
          <a:p>
            <a:pPr>
              <a:defRPr/>
            </a:pPr>
            <a:endParaRPr lang="en-US" altLang="en-US" sz="3447" dirty="0"/>
          </a:p>
          <a:p>
            <a:pPr>
              <a:defRPr/>
            </a:pPr>
            <a:endParaRPr lang="en-GB" altLang="en-US" sz="3447" dirty="0"/>
          </a:p>
        </p:txBody>
      </p:sp>
      <p:sp>
        <p:nvSpPr>
          <p:cNvPr id="21509" name="Slide Number Placeholder 4">
            <a:extLst>
              <a:ext uri="{FF2B5EF4-FFF2-40B4-BE49-F238E27FC236}">
                <a16:creationId xmlns:a16="http://schemas.microsoft.com/office/drawing/2014/main" id="{9A9E82AD-758F-475C-7014-5EE850BB7B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91429" tIns="45714" rIns="91429" bIns="45714"/>
          <a:lstStyle>
            <a:lvl1pPr>
              <a:lnSpc>
                <a:spcPct val="116000"/>
              </a:lnSpc>
              <a:spcAft>
                <a:spcPts val="129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03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77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2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280994" indent="-207363" defTabSz="446407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695720" indent="-207363" defTabSz="446407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110446" indent="-207363" defTabSz="446407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525172" indent="-207363" defTabSz="446407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656650" algn="l"/>
                <a:tab pos="1313299" algn="l"/>
                <a:tab pos="1969949" algn="l"/>
              </a:tabLst>
              <a:defRPr sz="1814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lnSpc>
                <a:spcPct val="93000"/>
              </a:lnSpc>
              <a:spcAft>
                <a:spcPct val="0"/>
              </a:spcAft>
              <a:buFont typeface="Times New Roman" panose="02020603050405020304" pitchFamily="18" charset="0"/>
              <a:buNone/>
              <a:defRPr/>
            </a:pPr>
            <a:fld id="{0313E397-BCBC-4403-B716-15D2133D7000}" type="slidenum">
              <a:rPr lang="en-GB" altLang="nl-NL" sz="1270"/>
              <a:pPr>
                <a:lnSpc>
                  <a:spcPct val="93000"/>
                </a:lnSpc>
                <a:spcAft>
                  <a:spcPct val="0"/>
                </a:spcAft>
                <a:buFont typeface="Times New Roman" panose="02020603050405020304" pitchFamily="18" charset="0"/>
                <a:buNone/>
                <a:defRPr/>
              </a:pPr>
              <a:t>6</a:t>
            </a:fld>
            <a:endParaRPr lang="en-GB" altLang="nl-NL" sz="1270"/>
          </a:p>
        </p:txBody>
      </p:sp>
      <p:grpSp>
        <p:nvGrpSpPr>
          <p:cNvPr id="8198" name="Group 1">
            <a:extLst>
              <a:ext uri="{FF2B5EF4-FFF2-40B4-BE49-F238E27FC236}">
                <a16:creationId xmlns:a16="http://schemas.microsoft.com/office/drawing/2014/main" id="{1C371847-7C91-AED9-BF20-D2A3718BFFCD}"/>
              </a:ext>
            </a:extLst>
          </p:cNvPr>
          <p:cNvGrpSpPr>
            <a:grpSpLocks/>
          </p:cNvGrpSpPr>
          <p:nvPr/>
        </p:nvGrpSpPr>
        <p:grpSpPr bwMode="auto">
          <a:xfrm>
            <a:off x="422275" y="1897063"/>
            <a:ext cx="3656013" cy="2668587"/>
            <a:chOff x="215899" y="2266950"/>
            <a:chExt cx="4030665" cy="29416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896C43-ECBF-8995-AD2B-E9BAD8026A10}"/>
                </a:ext>
              </a:extLst>
            </p:cNvPr>
            <p:cNvSpPr/>
            <p:nvPr/>
          </p:nvSpPr>
          <p:spPr>
            <a:xfrm>
              <a:off x="1413022" y="4652109"/>
              <a:ext cx="2833542" cy="55647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600" dirty="0"/>
                <a:t>PLATFORM</a:t>
              </a:r>
              <a:endParaRPr lang="en-GB" sz="1451" dirty="0"/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9B6DA37E-1BFF-F5BE-E5C5-E41786A527BD}"/>
                </a:ext>
              </a:extLst>
            </p:cNvPr>
            <p:cNvSpPr/>
            <p:nvPr/>
          </p:nvSpPr>
          <p:spPr>
            <a:xfrm>
              <a:off x="1684301" y="3859390"/>
              <a:ext cx="2086215" cy="635225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compiled</a:t>
              </a:r>
              <a:endParaRPr lang="en-GB" sz="1400" dirty="0">
                <a:solidFill>
                  <a:schemeClr val="tx1"/>
                </a:solidFill>
              </a:endParaRPr>
            </a:p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binary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B2F4E049-F62C-035E-65B5-3FE1BB0EA5CE}"/>
                </a:ext>
              </a:extLst>
            </p:cNvPr>
            <p:cNvSpPr/>
            <p:nvPr/>
          </p:nvSpPr>
          <p:spPr>
            <a:xfrm>
              <a:off x="215899" y="2266950"/>
              <a:ext cx="1328387" cy="713973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source</a:t>
              </a:r>
            </a:p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code</a:t>
              </a:r>
            </a:p>
          </p:txBody>
        </p:sp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46CE37BA-7DC4-1563-AC8D-43D676FD60D8}"/>
                </a:ext>
              </a:extLst>
            </p:cNvPr>
            <p:cNvSpPr/>
            <p:nvPr/>
          </p:nvSpPr>
          <p:spPr>
            <a:xfrm rot="2246947">
              <a:off x="1043735" y="2949424"/>
              <a:ext cx="1454399" cy="873216"/>
            </a:xfrm>
            <a:prstGeom prst="rightArrow">
              <a:avLst>
                <a:gd name="adj1" fmla="val 50000"/>
                <a:gd name="adj2" fmla="val 43017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compiler</a:t>
              </a:r>
              <a:endParaRPr lang="en-GB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99" name="Group 3">
            <a:extLst>
              <a:ext uri="{FF2B5EF4-FFF2-40B4-BE49-F238E27FC236}">
                <a16:creationId xmlns:a16="http://schemas.microsoft.com/office/drawing/2014/main" id="{5545D3F1-B57B-B84D-8409-EB8DC4E56813}"/>
              </a:ext>
            </a:extLst>
          </p:cNvPr>
          <p:cNvGrpSpPr>
            <a:grpSpLocks/>
          </p:cNvGrpSpPr>
          <p:nvPr/>
        </p:nvGrpSpPr>
        <p:grpSpPr bwMode="auto">
          <a:xfrm>
            <a:off x="5643563" y="2605088"/>
            <a:ext cx="2808287" cy="1997075"/>
            <a:chOff x="5408538" y="2986088"/>
            <a:chExt cx="3096344" cy="22018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C548D8-15DE-DD70-6450-B71F4D3D954B}"/>
                </a:ext>
              </a:extLst>
            </p:cNvPr>
            <p:cNvSpPr/>
            <p:nvPr/>
          </p:nvSpPr>
          <p:spPr>
            <a:xfrm>
              <a:off x="5408538" y="4633108"/>
              <a:ext cx="3096344" cy="5548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600" dirty="0">
                  <a:solidFill>
                    <a:schemeClr val="bg1"/>
                  </a:solidFill>
                </a:rPr>
                <a:t>PLATFORM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CD0940CB-7D62-4E79-B111-5E0A65A63057}"/>
                </a:ext>
              </a:extLst>
            </p:cNvPr>
            <p:cNvSpPr/>
            <p:nvPr/>
          </p:nvSpPr>
          <p:spPr>
            <a:xfrm>
              <a:off x="5769107" y="3850730"/>
              <a:ext cx="2448720" cy="644106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600" dirty="0">
                  <a:solidFill>
                    <a:schemeClr val="bg1"/>
                  </a:solidFill>
                </a:rPr>
                <a:t>virtual machine</a:t>
              </a:r>
            </a:p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451" dirty="0">
                  <a:solidFill>
                    <a:schemeClr val="bg1"/>
                  </a:solidFill>
                </a:rPr>
                <a:t> (</a:t>
              </a:r>
              <a:r>
                <a:rPr lang="en-US" sz="1451" dirty="0" err="1">
                  <a:solidFill>
                    <a:schemeClr val="bg1"/>
                  </a:solidFill>
                </a:rPr>
                <a:t>eg</a:t>
              </a:r>
              <a:r>
                <a:rPr lang="en-US" sz="1451" dirty="0">
                  <a:solidFill>
                    <a:schemeClr val="bg1"/>
                  </a:solidFill>
                </a:rPr>
                <a:t> Java VM)</a:t>
              </a:r>
              <a:endParaRPr lang="en-GB" sz="1451" dirty="0">
                <a:solidFill>
                  <a:schemeClr val="bg1"/>
                </a:solidFill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E00B6C4-B4AC-BF14-10DC-17A3F4C3CB67}"/>
                </a:ext>
              </a:extLst>
            </p:cNvPr>
            <p:cNvSpPr/>
            <p:nvPr/>
          </p:nvSpPr>
          <p:spPr>
            <a:xfrm>
              <a:off x="5769107" y="2986088"/>
              <a:ext cx="2448720" cy="714117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4" rIns="91429" bIns="45714" anchor="ctr"/>
            <a:lstStyle/>
            <a:p>
              <a:pPr algn="ctr" eaLnBrk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lower level code</a:t>
              </a:r>
            </a:p>
            <a:p>
              <a:pPr algn="ctr" eaLnBrk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defRPr/>
              </a:pPr>
              <a:r>
                <a:rPr lang="en-US" sz="1451" dirty="0">
                  <a:solidFill>
                    <a:schemeClr val="tx1"/>
                  </a:solidFill>
                </a:rPr>
                <a:t>(</a:t>
              </a:r>
              <a:r>
                <a:rPr lang="en-US" sz="1451" dirty="0" err="1">
                  <a:solidFill>
                    <a:schemeClr val="tx1"/>
                  </a:solidFill>
                </a:rPr>
                <a:t>eg</a:t>
              </a:r>
              <a:r>
                <a:rPr lang="en-US" sz="1451" dirty="0">
                  <a:solidFill>
                    <a:schemeClr val="tx1"/>
                  </a:solidFill>
                </a:rPr>
                <a:t> Java bytecode)</a:t>
              </a:r>
              <a:endParaRPr lang="en-US" sz="2177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B7EC4CF-8EC7-7E98-2947-6F22D110C5A1}"/>
              </a:ext>
            </a:extLst>
          </p:cNvPr>
          <p:cNvSpPr/>
          <p:nvPr/>
        </p:nvSpPr>
        <p:spPr bwMode="auto">
          <a:xfrm>
            <a:off x="3629025" y="1897063"/>
            <a:ext cx="1454150" cy="64770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400" dirty="0">
                <a:solidFill>
                  <a:schemeClr val="tx1"/>
                </a:solidFill>
              </a:rPr>
              <a:t>higher level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400" dirty="0">
                <a:solidFill>
                  <a:schemeClr val="tx1"/>
                </a:solidFill>
              </a:rPr>
              <a:t>source code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B3E7F230-714F-0CF2-3B3A-6A6365674C54}"/>
              </a:ext>
            </a:extLst>
          </p:cNvPr>
          <p:cNvSpPr/>
          <p:nvPr/>
        </p:nvSpPr>
        <p:spPr bwMode="auto">
          <a:xfrm rot="1860000">
            <a:off x="4968875" y="2176463"/>
            <a:ext cx="1258888" cy="900112"/>
          </a:xfrm>
          <a:prstGeom prst="rightArrow">
            <a:avLst>
              <a:gd name="adj1" fmla="val 53514"/>
              <a:gd name="adj2" fmla="val 4451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200" dirty="0">
                <a:solidFill>
                  <a:schemeClr val="tx1"/>
                </a:solidFill>
              </a:rPr>
              <a:t>(optional)</a:t>
            </a:r>
            <a:endParaRPr lang="en-US" sz="1800" dirty="0">
              <a:solidFill>
                <a:schemeClr val="tx1"/>
              </a:solidFill>
            </a:endParaRP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400" dirty="0">
                <a:solidFill>
                  <a:schemeClr val="tx1"/>
                </a:solidFill>
              </a:rPr>
              <a:t>compiler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C9CF7-3488-B16E-5862-C6AAAE325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9136921-7617-D344-2D0B-2B7C0D9BE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Platform-level countermeasures</a:t>
            </a:r>
            <a:endParaRPr lang="en-NL" altLang="en-NL" sz="2400" dirty="0"/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49634530-2DB0-B7EE-C924-3949C60422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3284538"/>
            <a:ext cx="7923212" cy="2963862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 Compiler and/or hardware insert </a:t>
            </a:r>
            <a:r>
              <a:rPr lang="en-US" altLang="en-NL" sz="1800" dirty="0">
                <a:solidFill>
                  <a:schemeClr val="accent2"/>
                </a:solidFill>
              </a:rPr>
              <a:t>runtime</a:t>
            </a:r>
            <a:r>
              <a:rPr lang="en-US" altLang="en-NL" sz="1800" dirty="0">
                <a:solidFill>
                  <a:schemeClr val="tx1"/>
                </a:solidFill>
              </a:rPr>
              <a:t> checks </a:t>
            </a:r>
            <a:br>
              <a:rPr lang="en-US" altLang="en-NL" sz="1800" dirty="0">
                <a:solidFill>
                  <a:schemeClr val="tx1"/>
                </a:solidFill>
              </a:rPr>
            </a:br>
            <a:r>
              <a:rPr lang="en-US" altLang="en-NL" sz="1800" dirty="0">
                <a:solidFill>
                  <a:schemeClr val="tx1"/>
                </a:solidFill>
              </a:rPr>
              <a:t>          to </a:t>
            </a:r>
            <a:r>
              <a:rPr lang="en-US" altLang="en-NL" sz="1800" dirty="0">
                <a:solidFill>
                  <a:schemeClr val="accent2"/>
                </a:solidFill>
              </a:rPr>
              <a:t>prevent</a:t>
            </a:r>
            <a:r>
              <a:rPr lang="en-US" altLang="en-NL" sz="1800" dirty="0">
                <a:solidFill>
                  <a:schemeClr val="tx1"/>
                </a:solidFill>
              </a:rPr>
              <a:t> certain types of memory corruptions </a:t>
            </a:r>
            <a:br>
              <a:rPr lang="en-US" altLang="en-NL" sz="1800" dirty="0">
                <a:solidFill>
                  <a:schemeClr val="tx1"/>
                </a:solidFill>
              </a:rPr>
            </a:br>
            <a:r>
              <a:rPr lang="en-US" altLang="en-NL" sz="1800" dirty="0">
                <a:solidFill>
                  <a:schemeClr val="tx1"/>
                </a:solidFill>
              </a:rPr>
              <a:t>          or </a:t>
            </a:r>
            <a:r>
              <a:rPr lang="en-US" altLang="en-NL" sz="1800" dirty="0">
                <a:solidFill>
                  <a:schemeClr val="accent2"/>
                </a:solidFill>
              </a:rPr>
              <a:t>mitigate</a:t>
            </a:r>
            <a:r>
              <a:rPr lang="en-US" altLang="en-NL" sz="1800" dirty="0">
                <a:solidFill>
                  <a:schemeClr val="tx1"/>
                </a:solidFill>
              </a:rPr>
              <a:t> their impact / making them harder to exploit</a:t>
            </a:r>
            <a:endParaRPr lang="en-US" altLang="en-NL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+    Programmers do not need to be aware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r>
              <a:rPr lang="en-US" altLang="en-NL" sz="1800" dirty="0">
                <a:solidFill>
                  <a:srgbClr val="009900"/>
                </a:solidFill>
              </a:rPr>
              <a:t>Overhead</a:t>
            </a:r>
            <a:r>
              <a:rPr lang="en-US" altLang="en-NL" sz="1800" dirty="0">
                <a:solidFill>
                  <a:schemeClr val="tx1"/>
                </a:solidFill>
              </a:rPr>
              <a:t> - in execution time, memory use, and code size</a:t>
            </a:r>
            <a:endParaRPr lang="en-US" altLang="en-NL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Tx/>
              <a:buChar char="-"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May require </a:t>
            </a:r>
            <a:r>
              <a:rPr lang="en-US" altLang="en-NL" sz="1800" dirty="0">
                <a:solidFill>
                  <a:srgbClr val="009900"/>
                </a:solidFill>
              </a:rPr>
              <a:t>specific hardware 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May break </a:t>
            </a:r>
            <a:r>
              <a:rPr lang="en-US" altLang="en-NL" sz="1800" dirty="0">
                <a:solidFill>
                  <a:srgbClr val="009900"/>
                </a:solidFill>
              </a:rPr>
              <a:t>binary compatibility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Common (inevitable?) </a:t>
            </a:r>
            <a:r>
              <a:rPr lang="en-US" altLang="en-NL" sz="1800" dirty="0">
                <a:solidFill>
                  <a:srgbClr val="009900"/>
                </a:solidFill>
              </a:rPr>
              <a:t>residual risk: DoS</a:t>
            </a:r>
          </a:p>
          <a:p>
            <a:pPr>
              <a:lnSpc>
                <a:spcPct val="100000"/>
              </a:lnSpc>
              <a:buFontTx/>
              <a:buChar char="-"/>
              <a:defRPr/>
            </a:pPr>
            <a:endParaRPr lang="en-US" altLang="en-NL" sz="1800" dirty="0">
              <a:solidFill>
                <a:schemeClr val="tx1"/>
              </a:solidFill>
            </a:endParaRP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640CD8C5-E1CD-654D-ED49-0C24444CA4D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C8DF4A5-97EA-4113-BC7B-F8A82F793E11}" type="slidenum">
              <a:rPr lang="en-GB" altLang="nl-NL" smtClean="0"/>
              <a:pPr/>
              <a:t>7</a:t>
            </a:fld>
            <a:endParaRPr lang="en-GB" altLang="nl-NL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518DA8-3F32-A978-A3E2-3CF711D7BC5E}"/>
              </a:ext>
            </a:extLst>
          </p:cNvPr>
          <p:cNvSpPr/>
          <p:nvPr/>
        </p:nvSpPr>
        <p:spPr bwMode="auto">
          <a:xfrm>
            <a:off x="3276600" y="1493838"/>
            <a:ext cx="1727200" cy="495300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sz="2000" dirty="0">
                <a:solidFill>
                  <a:schemeClr val="tx1"/>
                </a:solidFill>
                <a:latin typeface="+mj-lt"/>
                <a:cs typeface="Times New Roman" pitchFamily="16" charset="0"/>
              </a:rPr>
              <a:t>application</a:t>
            </a:r>
            <a:endParaRPr lang="en-NL" dirty="0">
              <a:solidFill>
                <a:schemeClr val="tx1"/>
              </a:solidFill>
              <a:latin typeface="+mj-lt"/>
              <a:cs typeface="Times New Roman" pitchFamily="1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A9588A-57A5-4D21-452B-A410E48D730E}"/>
              </a:ext>
            </a:extLst>
          </p:cNvPr>
          <p:cNvSpPr/>
          <p:nvPr/>
        </p:nvSpPr>
        <p:spPr bwMode="auto">
          <a:xfrm>
            <a:off x="2555875" y="2192338"/>
            <a:ext cx="3095625" cy="647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1814" dirty="0"/>
              <a:t>PLATFORM</a:t>
            </a:r>
            <a:endParaRPr lang="en-GB" sz="1451" dirty="0"/>
          </a:p>
        </p:txBody>
      </p:sp>
      <p:pic>
        <p:nvPicPr>
          <p:cNvPr id="6" name="Picture 5" descr="Heart Clash Of Boom Royale Clans Beach Transparent PNG Image">
            <a:extLst>
              <a:ext uri="{FF2B5EF4-FFF2-40B4-BE49-F238E27FC236}">
                <a16:creationId xmlns:a16="http://schemas.microsoft.com/office/drawing/2014/main" id="{4EF276AF-7BD3-ABC3-EF03-0F1118895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414919" y="2002631"/>
            <a:ext cx="1138281" cy="109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5060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2A316148-17CE-4031-2997-2B58604776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Types of memory corruption bugs</a:t>
            </a:r>
            <a:endParaRPr lang="en-NL" alt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7A489-C83E-A3F4-DD10-91C48E458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33463"/>
            <a:ext cx="7766050" cy="4999037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sz="1800" dirty="0"/>
              <a:t>Platform defenses usually only protect against some types of memory corruption, </a:t>
            </a:r>
            <a:r>
              <a:rPr lang="en-US" sz="1800" dirty="0" err="1"/>
              <a:t>eg</a:t>
            </a:r>
            <a:br>
              <a:rPr lang="en-US" sz="1800" dirty="0"/>
            </a:br>
            <a:br>
              <a:rPr lang="en-US" sz="1050" dirty="0"/>
            </a:br>
            <a:r>
              <a:rPr lang="en-US" sz="1800" dirty="0">
                <a:solidFill>
                  <a:schemeClr val="accent2"/>
                </a:solidFill>
              </a:rPr>
              <a:t>Spatial</a:t>
            </a:r>
          </a:p>
          <a:p>
            <a:pPr>
              <a:lnSpc>
                <a:spcPct val="100000"/>
              </a:lnSpc>
              <a:defRPr/>
            </a:pPr>
            <a:r>
              <a:rPr lang="en-US" sz="1600" dirty="0">
                <a:solidFill>
                  <a:srgbClr val="009900"/>
                </a:solidFill>
              </a:rPr>
              <a:t>reading</a:t>
            </a:r>
            <a:r>
              <a:rPr lang="en-US" sz="1600" dirty="0"/>
              <a:t> /</a:t>
            </a:r>
            <a:r>
              <a:rPr lang="en-US" sz="1600" dirty="0">
                <a:solidFill>
                  <a:srgbClr val="009900"/>
                </a:solidFill>
              </a:rPr>
              <a:t> writing </a:t>
            </a:r>
            <a:r>
              <a:rPr lang="en-US" sz="1600" dirty="0"/>
              <a:t>out-of-bounds</a:t>
            </a:r>
          </a:p>
          <a:p>
            <a:pPr>
              <a:lnSpc>
                <a:spcPct val="100000"/>
              </a:lnSpc>
              <a:defRPr/>
            </a:pPr>
            <a:r>
              <a:rPr lang="en-US" sz="1600" dirty="0">
                <a:solidFill>
                  <a:srgbClr val="009900"/>
                </a:solidFill>
              </a:rPr>
              <a:t>broken pointer arithmetic</a:t>
            </a:r>
          </a:p>
          <a:p>
            <a:pPr>
              <a:lnSpc>
                <a:spcPct val="100000"/>
              </a:lnSpc>
              <a:defRPr/>
            </a:pPr>
            <a:r>
              <a:rPr lang="en-US" sz="1600" dirty="0">
                <a:solidFill>
                  <a:srgbClr val="009900"/>
                </a:solidFill>
              </a:rPr>
              <a:t>type confusion </a:t>
            </a:r>
          </a:p>
          <a:p>
            <a:pPr>
              <a:lnSpc>
                <a:spcPct val="100000"/>
              </a:lnSpc>
              <a:defRPr/>
            </a:pPr>
            <a:r>
              <a:rPr lang="en-US" sz="1600" dirty="0">
                <a:solidFill>
                  <a:srgbClr val="009900"/>
                </a:solidFill>
              </a:rPr>
              <a:t>intra-object corruption</a:t>
            </a:r>
            <a:br>
              <a:rPr lang="en-US" sz="1600" dirty="0"/>
            </a:br>
            <a:r>
              <a:rPr lang="en-US" sz="1600" dirty="0"/>
              <a:t>(for C structs and C++ objects)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sz="105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dirty="0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5CDE7683-11C1-1DB8-141F-452C712AFE1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5AFD322-99FA-4542-B12F-4B6E5F19CA1C}" type="slidenum">
              <a:rPr lang="en-GB" altLang="nl-NL" smtClean="0"/>
              <a:pPr/>
              <a:t>8</a:t>
            </a:fld>
            <a:endParaRPr lang="en-GB" altLang="nl-NL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16A7F5-DF0C-963A-E94D-1C6CF24AE4E8}"/>
              </a:ext>
            </a:extLst>
          </p:cNvPr>
          <p:cNvSpPr txBox="1">
            <a:spLocks/>
          </p:cNvSpPr>
          <p:nvPr/>
        </p:nvSpPr>
        <p:spPr bwMode="auto">
          <a:xfrm>
            <a:off x="5148064" y="1800226"/>
            <a:ext cx="3188345" cy="331152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 marL="342900" indent="-3429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5pPr>
            <a:lvl6pPr marL="25146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sz="1800" kern="0" dirty="0">
                <a:solidFill>
                  <a:schemeClr val="accent2"/>
                </a:solidFill>
              </a:rPr>
              <a:t>Temporal</a:t>
            </a:r>
            <a:r>
              <a:rPr lang="en-US" sz="1800" kern="0" dirty="0"/>
              <a:t>  </a:t>
            </a:r>
          </a:p>
          <a:p>
            <a:pPr>
              <a:lnSpc>
                <a:spcPct val="100000"/>
              </a:lnSpc>
              <a:defRPr/>
            </a:pPr>
            <a:r>
              <a:rPr lang="en-US" sz="1600" kern="0" dirty="0">
                <a:solidFill>
                  <a:srgbClr val="009900"/>
                </a:solidFill>
              </a:rPr>
              <a:t>use-after-free</a:t>
            </a:r>
          </a:p>
          <a:p>
            <a:pPr>
              <a:lnSpc>
                <a:spcPct val="100000"/>
              </a:lnSpc>
              <a:defRPr/>
            </a:pPr>
            <a:r>
              <a:rPr lang="en-US" sz="1600" kern="0" dirty="0">
                <a:solidFill>
                  <a:srgbClr val="009900"/>
                </a:solidFill>
              </a:rPr>
              <a:t>double-free</a:t>
            </a:r>
          </a:p>
          <a:p>
            <a:pPr>
              <a:lnSpc>
                <a:spcPct val="100000"/>
              </a:lnSpc>
              <a:defRPr/>
            </a:pPr>
            <a:endParaRPr lang="en-US" sz="100" kern="0" dirty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sz="1600" i="1" kern="0" dirty="0">
                <a:solidFill>
                  <a:srgbClr val="009900"/>
                </a:solidFill>
              </a:rPr>
              <a:t>stack</a:t>
            </a:r>
            <a:r>
              <a:rPr lang="en-US" sz="1600" kern="0" dirty="0">
                <a:solidFill>
                  <a:srgbClr val="009900"/>
                </a:solidFill>
              </a:rPr>
              <a:t>-use-after-return</a:t>
            </a:r>
          </a:p>
          <a:p>
            <a:pPr>
              <a:lnSpc>
                <a:spcPct val="100000"/>
              </a:lnSpc>
              <a:defRPr/>
            </a:pPr>
            <a:endParaRPr lang="en-US" sz="100" kern="0" dirty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sz="1600" kern="0" dirty="0">
                <a:solidFill>
                  <a:schemeClr val="accent2"/>
                </a:solidFill>
              </a:rPr>
              <a:t>reading </a:t>
            </a:r>
            <a:r>
              <a:rPr lang="en-US" sz="1600" kern="0" dirty="0" err="1">
                <a:solidFill>
                  <a:schemeClr val="accent2"/>
                </a:solidFill>
              </a:rPr>
              <a:t>uninitialised</a:t>
            </a:r>
            <a:r>
              <a:rPr lang="en-US" sz="1600" kern="0" dirty="0">
                <a:solidFill>
                  <a:schemeClr val="accent2"/>
                </a:solidFill>
              </a:rPr>
              <a:t> memory </a:t>
            </a:r>
          </a:p>
          <a:p>
            <a:pPr>
              <a:lnSpc>
                <a:spcPct val="100000"/>
              </a:lnSpc>
              <a:defRPr/>
            </a:pPr>
            <a:endParaRPr lang="en-US" sz="100" kern="0" dirty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sz="1600" kern="0" dirty="0">
                <a:solidFill>
                  <a:schemeClr val="accent2"/>
                </a:solidFill>
              </a:rPr>
              <a:t>null pointer dereference</a:t>
            </a:r>
          </a:p>
          <a:p>
            <a:pPr>
              <a:lnSpc>
                <a:spcPct val="100000"/>
              </a:lnSpc>
              <a:defRPr/>
            </a:pPr>
            <a:endParaRPr lang="en-US" sz="100" kern="0" dirty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sz="1600" kern="0" dirty="0">
                <a:solidFill>
                  <a:schemeClr val="accent3">
                    <a:lumMod val="50000"/>
                  </a:schemeClr>
                </a:solidFill>
              </a:rPr>
              <a:t>data race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NL" kern="0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CDBA0659-F20E-8DCB-2EE0-D36DEE6D217F}"/>
              </a:ext>
            </a:extLst>
          </p:cNvPr>
          <p:cNvSpPr/>
          <p:nvPr/>
        </p:nvSpPr>
        <p:spPr bwMode="auto">
          <a:xfrm>
            <a:off x="7017812" y="2204864"/>
            <a:ext cx="218864" cy="576064"/>
          </a:xfrm>
          <a:prstGeom prst="rightBrace">
            <a:avLst/>
          </a:prstGeom>
          <a:noFill/>
          <a:ln w="1905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436FF8-9B0A-2E7A-A756-6AB762E2F443}"/>
              </a:ext>
            </a:extLst>
          </p:cNvPr>
          <p:cNvSpPr txBox="1"/>
          <p:nvPr/>
        </p:nvSpPr>
        <p:spPr>
          <a:xfrm>
            <a:off x="7236676" y="2287615"/>
            <a:ext cx="677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009900"/>
                </a:solidFill>
                <a:latin typeface="+mn-lt"/>
              </a:rPr>
              <a:t>heap</a:t>
            </a:r>
            <a:endParaRPr lang="en-NL" i="1" dirty="0">
              <a:solidFill>
                <a:srgbClr val="0099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B9ECE35-DCFF-7791-A109-8B7E53B002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Last week</a:t>
            </a:r>
            <a:endParaRPr lang="en-NL" alt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B82E5-1ABD-F3E3-3097-9BD48772A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4"/>
            <a:ext cx="7766050" cy="533675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Basic platform defenses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stack canaries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ASLR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NX</a:t>
            </a:r>
          </a:p>
          <a:p>
            <a:pPr>
              <a:lnSpc>
                <a:spcPct val="100000"/>
              </a:lnSpc>
              <a:defRPr/>
            </a:pPr>
            <a:endParaRPr lang="en-US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Limitations</a:t>
            </a:r>
          </a:p>
          <a:p>
            <a:pPr>
              <a:lnSpc>
                <a:spcPct val="100000"/>
              </a:lnSpc>
              <a:defRPr/>
            </a:pPr>
            <a:r>
              <a:rPr lang="en-US" dirty="0">
                <a:solidFill>
                  <a:schemeClr val="accent2"/>
                </a:solidFill>
              </a:rPr>
              <a:t>return-to-</a:t>
            </a:r>
            <a:r>
              <a:rPr lang="en-US" dirty="0" err="1">
                <a:solidFill>
                  <a:schemeClr val="accent2"/>
                </a:solidFill>
              </a:rPr>
              <a:t>libc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or</a:t>
            </a:r>
            <a:r>
              <a:rPr lang="en-US" dirty="0">
                <a:solidFill>
                  <a:schemeClr val="accent2"/>
                </a:solidFill>
              </a:rPr>
              <a:t> ROP attacks </a:t>
            </a:r>
            <a:r>
              <a:rPr lang="en-US" dirty="0">
                <a:solidFill>
                  <a:schemeClr val="tx1"/>
                </a:solidFill>
              </a:rPr>
              <a:t>can circumvent NX</a:t>
            </a:r>
          </a:p>
          <a:p>
            <a:pPr>
              <a:lnSpc>
                <a:spcPct val="100000"/>
              </a:lnSpc>
              <a:defRPr/>
            </a:pPr>
            <a:r>
              <a:rPr lang="en-US" dirty="0">
                <a:solidFill>
                  <a:schemeClr val="accent2"/>
                </a:solidFill>
              </a:rPr>
              <a:t>data-only attacks</a:t>
            </a:r>
            <a:r>
              <a:rPr lang="en-US" dirty="0">
                <a:solidFill>
                  <a:schemeClr val="tx1"/>
                </a:solidFill>
              </a:rPr>
              <a:t> are not prevented by NX or stack canaries</a:t>
            </a:r>
            <a:endParaRPr lang="en-US" dirty="0">
              <a:solidFill>
                <a:schemeClr val="accent2"/>
              </a:solidFill>
            </a:endParaRPr>
          </a:p>
          <a:p>
            <a:pPr lvl="1"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  <a:defRPr/>
            </a:pPr>
            <a:endParaRPr lang="en-US" dirty="0">
              <a:solidFill>
                <a:srgbClr val="FF0000"/>
              </a:solidFill>
            </a:endParaRPr>
          </a:p>
          <a:p>
            <a:pPr>
              <a:defRPr/>
            </a:pP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NL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93D02453-3DDB-FDD5-F478-AD03C14146A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7C37EB1-B029-4948-B12A-B6D8FE4634DF}" type="slidenum">
              <a:rPr lang="en-GB" altLang="nl-NL" smtClean="0"/>
              <a:pPr/>
              <a:t>9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1BDB4-1B65-2401-07B6-F31C674A3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C2E492C-7C8C-631E-2A09-14A04F693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This week: more advanced platform </a:t>
            </a:r>
            <a:r>
              <a:rPr lang="en-US" altLang="en-NL" sz="2400" dirty="0" err="1"/>
              <a:t>defences</a:t>
            </a:r>
            <a:endParaRPr lang="en-NL" alt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4F1DA-9064-80E4-0DAB-B4764612A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4"/>
            <a:ext cx="7766050" cy="533675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We can group them in three categories: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1050" dirty="0">
              <a:solidFill>
                <a:schemeClr val="accent2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accent2"/>
                </a:solidFill>
              </a:rPr>
              <a:t>protecting memory </a:t>
            </a:r>
            <a:r>
              <a:rPr lang="en-US" sz="1800" dirty="0">
                <a:solidFill>
                  <a:schemeClr val="tx1"/>
                </a:solidFill>
              </a:rPr>
              <a:t>- spatial, temporal, or </a:t>
            </a:r>
            <a:r>
              <a:rPr lang="en-US" sz="1800" dirty="0" err="1">
                <a:solidFill>
                  <a:schemeClr val="tx1"/>
                </a:solidFill>
              </a:rPr>
              <a:t>initialisation</a:t>
            </a:r>
            <a:endParaRPr lang="en-US" sz="18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sz="105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accent2"/>
                </a:solidFill>
              </a:rPr>
              <a:t>protecting pointers  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en-US" sz="11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accent2"/>
                </a:solidFill>
              </a:rPr>
              <a:t>protecting control flow  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</a:p>
          <a:p>
            <a:pPr lvl="1">
              <a:lnSpc>
                <a:spcPct val="100000"/>
              </a:lnSpc>
              <a:defRPr/>
            </a:pPr>
            <a:endParaRPr lang="en-US" sz="3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1600" dirty="0">
                <a:solidFill>
                  <a:schemeClr val="tx1"/>
                </a:solidFill>
              </a:rPr>
              <a:t>Some overlap:  </a:t>
            </a:r>
          </a:p>
          <a:p>
            <a:pPr>
              <a:lnSpc>
                <a:spcPct val="100000"/>
              </a:lnSpc>
              <a:defRPr/>
            </a:pPr>
            <a:r>
              <a:rPr lang="en-US" sz="1600" dirty="0">
                <a:solidFill>
                  <a:schemeClr val="tx1"/>
                </a:solidFill>
              </a:rPr>
              <a:t>protecting memory can also protect pointers</a:t>
            </a:r>
          </a:p>
          <a:p>
            <a:pPr>
              <a:lnSpc>
                <a:spcPct val="100000"/>
              </a:lnSpc>
              <a:defRPr/>
            </a:pPr>
            <a:r>
              <a:rPr lang="en-US" sz="1600" dirty="0">
                <a:solidFill>
                  <a:schemeClr val="tx1"/>
                </a:solidFill>
              </a:rPr>
              <a:t>protecting memory or pointers, esp. code pointers, can also protect control flow</a:t>
            </a:r>
          </a:p>
          <a:p>
            <a:pPr lvl="1">
              <a:defRPr/>
            </a:pPr>
            <a:endParaRPr lang="en-US" dirty="0">
              <a:solidFill>
                <a:srgbClr val="FF0000"/>
              </a:solidFill>
            </a:endParaRPr>
          </a:p>
          <a:p>
            <a:pPr>
              <a:defRPr/>
            </a:pP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NL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011D62A9-249F-D8D6-60D6-C995AF7980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7C37EB1-B029-4948-B12A-B6D8FE4634DF}" type="slidenum">
              <a:rPr lang="en-GB" altLang="nl-NL" smtClean="0"/>
              <a:pPr/>
              <a:t>10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823708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>
            <a:extLst>
              <a:ext uri="{FF2B5EF4-FFF2-40B4-BE49-F238E27FC236}">
                <a16:creationId xmlns:a16="http://schemas.microsoft.com/office/drawing/2014/main" id="{9D83ACD0-3FED-62A8-A3DF-DB38A8A41E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More advanced measures (1) :</a:t>
            </a:r>
            <a:br>
              <a:rPr lang="en-US" altLang="en-US" dirty="0"/>
            </a:br>
            <a:r>
              <a:rPr lang="en-US" altLang="en-US" dirty="0"/>
              <a:t>protecting memory</a:t>
            </a:r>
            <a:endParaRPr lang="en-GB" altLang="en-US" i="1" dirty="0"/>
          </a:p>
        </p:txBody>
      </p:sp>
      <p:sp>
        <p:nvSpPr>
          <p:cNvPr id="25603" name="Subtitle 5">
            <a:extLst>
              <a:ext uri="{FF2B5EF4-FFF2-40B4-BE49-F238E27FC236}">
                <a16:creationId xmlns:a16="http://schemas.microsoft.com/office/drawing/2014/main" id="{CD9B0A95-F770-2914-6DDC-3FCB49AB6EC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FA9A980-F8CA-5B2A-2498-077067B1787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C70D4999-45D4-4643-914E-D4305EAA585D}" type="slidenum">
              <a:rPr lang="en-GB" altLang="nl-NL" smtClean="0"/>
              <a:pPr/>
              <a:t>11</a:t>
            </a:fld>
            <a:endParaRPr lang="en-GB" altLang="nl-N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>
            <a:extLst>
              <a:ext uri="{FF2B5EF4-FFF2-40B4-BE49-F238E27FC236}">
                <a16:creationId xmlns:a16="http://schemas.microsoft.com/office/drawing/2014/main" id="{EC08BB0B-1652-2276-90ED-22BA7A4E67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70780"/>
            <a:ext cx="7766050" cy="766763"/>
          </a:xfrm>
        </p:spPr>
        <p:txBody>
          <a:bodyPr/>
          <a:lstStyle/>
          <a:p>
            <a:r>
              <a:rPr lang="en-GB" altLang="en-US" sz="2400"/>
              <a:t>Memory safety checks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5E2AA86-F331-AA04-F617-14BB3407C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lnSpc>
                <a:spcPct val="100000"/>
              </a:lnSpc>
              <a:buNone/>
              <a:defRPr/>
            </a:pPr>
            <a:r>
              <a:rPr lang="en-GB" sz="1800" dirty="0" err="1">
                <a:solidFill>
                  <a:schemeClr val="tx1"/>
                </a:solidFill>
              </a:rPr>
              <a:t>ie</a:t>
            </a:r>
            <a:r>
              <a:rPr lang="en-GB" sz="1800" dirty="0">
                <a:solidFill>
                  <a:schemeClr val="tx1"/>
                </a:solidFill>
              </a:rPr>
              <a:t>. additional runtime checks</a:t>
            </a:r>
            <a:endParaRPr lang="en-GB" sz="1800" dirty="0"/>
          </a:p>
          <a:p>
            <a:pPr marL="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b="1" dirty="0">
                <a:solidFill>
                  <a:srgbClr val="008000"/>
                </a:solidFill>
                <a:latin typeface="Bahnschrift Light" panose="020B0502040204020203" pitchFamily="34" charset="0"/>
                <a:cs typeface="Courier New" panose="02070309020205020404" pitchFamily="49" charset="0"/>
              </a:rPr>
              <a:t>    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char[7] 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GB" sz="1800" dirty="0"/>
              <a:t> </a:t>
            </a:r>
          </a:p>
          <a:p>
            <a:pPr marL="0" indent="0">
              <a:buNone/>
              <a:defRPr/>
            </a:pPr>
            <a:r>
              <a:rPr lang="en-GB" sz="1800" dirty="0">
                <a:latin typeface="Bahnschrift Light" panose="020B0502040204020203" pitchFamily="34" charset="0"/>
              </a:rPr>
              <a:t>      </a:t>
            </a:r>
          </a:p>
          <a:p>
            <a:pPr marL="0" indent="0">
              <a:buNone/>
              <a:defRPr/>
            </a:pPr>
            <a:r>
              <a:rPr lang="en-GB" sz="1800" b="1" dirty="0">
                <a:solidFill>
                  <a:srgbClr val="008000"/>
                </a:solidFill>
                <a:latin typeface="Bahnschrift Light" panose="020B0502040204020203" pitchFamily="34" charset="0"/>
                <a:cs typeface="Courier New" panose="02070309020205020404" pitchFamily="49" charset="0"/>
              </a:rPr>
              <a:t>      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...; // ok if 0 &lt;= 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7</a:t>
            </a:r>
            <a:b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... ; 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pPr marL="0" indent="0">
              <a:buNone/>
              <a:defRPr/>
            </a:pP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char c = *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// ok if *</a:t>
            </a:r>
            <a:r>
              <a:rPr lang="en-GB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GB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still points to a green cell  </a:t>
            </a:r>
          </a:p>
          <a:p>
            <a:pPr marL="0" indent="0">
              <a:buNone/>
              <a:defRPr/>
            </a:pPr>
            <a:endParaRPr lang="en-GB" sz="800" dirty="0">
              <a:latin typeface="Bahnschrift Light" panose="020B0502040204020203" pitchFamily="34" charset="0"/>
            </a:endParaRPr>
          </a:p>
          <a:p>
            <a:pPr marL="0" indent="0">
              <a:buNone/>
              <a:defRPr/>
            </a:pPr>
            <a:r>
              <a:rPr lang="en-GB" sz="1800" dirty="0"/>
              <a:t>Additional runtime safety check  requires some ‘meta-data’ about pointers and/or memory cells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7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Different places to record the required meta data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/>
              <a:t>with each pointer, in so-called </a:t>
            </a:r>
            <a:r>
              <a:rPr lang="en-GB" sz="1800" dirty="0">
                <a:solidFill>
                  <a:schemeClr val="accent2"/>
                </a:solidFill>
              </a:rPr>
              <a:t>fat pointers</a:t>
            </a:r>
            <a:r>
              <a:rPr lang="en-GB" sz="1800" dirty="0"/>
              <a:t>  (aka </a:t>
            </a:r>
            <a:r>
              <a:rPr lang="en-GB" sz="1800" dirty="0">
                <a:solidFill>
                  <a:schemeClr val="accent2"/>
                </a:solidFill>
              </a:rPr>
              <a:t>wide</a:t>
            </a:r>
            <a:r>
              <a:rPr lang="en-GB" sz="1800" dirty="0"/>
              <a:t> pointers)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/>
              <a:t>in </a:t>
            </a:r>
            <a:r>
              <a:rPr lang="en-GB" sz="1800" dirty="0">
                <a:solidFill>
                  <a:schemeClr val="accent2"/>
                </a:solidFill>
              </a:rPr>
              <a:t>shadow</a:t>
            </a:r>
            <a:r>
              <a:rPr lang="en-GB" sz="1800" dirty="0"/>
              <a:t> </a:t>
            </a:r>
            <a:r>
              <a:rPr lang="en-GB" sz="1800" dirty="0">
                <a:solidFill>
                  <a:schemeClr val="accent2"/>
                </a:solidFill>
              </a:rPr>
              <a:t>memory</a:t>
            </a:r>
            <a:r>
              <a:rPr lang="en-GB" sz="1800" dirty="0"/>
              <a:t> map</a:t>
            </a:r>
          </a:p>
          <a:p>
            <a:pPr>
              <a:lnSpc>
                <a:spcPct val="100000"/>
              </a:lnSpc>
              <a:defRPr/>
            </a:pPr>
            <a:endParaRPr lang="en-GB" sz="1800" dirty="0"/>
          </a:p>
          <a:p>
            <a:pPr>
              <a:defRPr/>
            </a:pPr>
            <a:endParaRPr lang="en-GB" sz="1800" dirty="0"/>
          </a:p>
          <a:p>
            <a:pPr>
              <a:defRPr/>
            </a:pPr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CF12B9C-72CB-5736-1BA1-D1E9AB155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327319"/>
              </p:ext>
            </p:extLst>
          </p:nvPr>
        </p:nvGraphicFramePr>
        <p:xfrm>
          <a:off x="3908008" y="1761133"/>
          <a:ext cx="574675" cy="3365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74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rgbClr val="008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ptr</a:t>
                      </a:r>
                      <a:endParaRPr lang="en-GB" sz="1600" b="1" dirty="0">
                        <a:solidFill>
                          <a:srgbClr val="0080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127" marR="91127" marT="45778" marB="4577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D3BFDDA-EC07-A189-5C4E-9344AE47F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897914"/>
              </p:ext>
            </p:extLst>
          </p:nvPr>
        </p:nvGraphicFramePr>
        <p:xfrm>
          <a:off x="5839469" y="1369815"/>
          <a:ext cx="1782764" cy="45720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226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4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8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79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3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00800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00800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00800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FF000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FF000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7030A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7030A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7030A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7030A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FF000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>
                        <a:solidFill>
                          <a:srgbClr val="FF0000"/>
                        </a:solidFill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400" dirty="0"/>
                        <a:t> </a:t>
                      </a:r>
                      <a:endParaRPr lang="en-GB" sz="4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400" dirty="0"/>
                    </a:p>
                  </a:txBody>
                  <a:tcPr marL="91470" marR="914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6672" name="Gekromde verbindingslijn 7">
            <a:extLst>
              <a:ext uri="{FF2B5EF4-FFF2-40B4-BE49-F238E27FC236}">
                <a16:creationId xmlns:a16="http://schemas.microsoft.com/office/drawing/2014/main" id="{AAFDB27E-CE6A-4420-67DD-61392AB61AC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99992" y="1415653"/>
            <a:ext cx="2401738" cy="513755"/>
          </a:xfrm>
          <a:prstGeom prst="curvedConnector3">
            <a:avLst>
              <a:gd name="adj1" fmla="val 50000"/>
            </a:avLst>
          </a:prstGeom>
          <a:noFill/>
          <a:ln w="19050" algn="ctr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73" name="Slide Number Placeholder 1">
            <a:extLst>
              <a:ext uri="{FF2B5EF4-FFF2-40B4-BE49-F238E27FC236}">
                <a16:creationId xmlns:a16="http://schemas.microsoft.com/office/drawing/2014/main" id="{5D9AF8AE-E597-8219-7D50-D5A1A2C3D45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EB136D0-313A-4F5A-8223-97B8FD0645BD}" type="slidenum">
              <a:rPr lang="en-GB" altLang="nl-NL" smtClean="0"/>
              <a:pPr/>
              <a:t>12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A1293EF-E46A-83FF-CF14-45FEB271D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sz="2400" b="1">
                <a:latin typeface="Cooper Black" panose="0208090404030B020404" pitchFamily="18" charset="0"/>
              </a:rPr>
              <a:t>Fat</a:t>
            </a:r>
            <a:r>
              <a:rPr lang="nl-NL" altLang="en-US" sz="2400"/>
              <a:t> </a:t>
            </a:r>
            <a:r>
              <a:rPr lang="nl-NL" altLang="en-US" sz="2400">
                <a:latin typeface="Cooper Black" panose="0208090404030B020404" pitchFamily="18" charset="0"/>
              </a:rPr>
              <a:t>pointers </a:t>
            </a:r>
            <a:r>
              <a:rPr lang="en-GB" altLang="en-US" sz="2400"/>
              <a:t>- meta-data in pointers</a:t>
            </a:r>
            <a:endParaRPr lang="en-GB" altLang="en-US" sz="2400"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0E89-198E-DFA7-382B-B22568011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/>
              <a:t>The compiler </a:t>
            </a:r>
            <a:r>
              <a:rPr lang="nl-NL" sz="1800" dirty="0" err="1"/>
              <a:t>adds</a:t>
            </a:r>
            <a:r>
              <a:rPr lang="nl-NL" sz="1800" dirty="0"/>
              <a:t> code </a:t>
            </a:r>
            <a:r>
              <a:rPr lang="nl-NL" sz="1800" dirty="0" err="1"/>
              <a:t>to</a:t>
            </a:r>
            <a:endParaRPr lang="nl-NL" sz="1800" dirty="0"/>
          </a:p>
          <a:p>
            <a:pPr>
              <a:lnSpc>
                <a:spcPct val="100000"/>
              </a:lnSpc>
              <a:defRPr/>
            </a:pPr>
            <a:r>
              <a:rPr lang="nl-NL" sz="1800" dirty="0">
                <a:solidFill>
                  <a:schemeClr val="accent2"/>
                </a:solidFill>
              </a:rPr>
              <a:t>record </a:t>
            </a:r>
            <a:r>
              <a:rPr lang="nl-NL" sz="1800" dirty="0" err="1">
                <a:solidFill>
                  <a:schemeClr val="accent2"/>
                </a:solidFill>
              </a:rPr>
              <a:t>size</a:t>
            </a:r>
            <a:r>
              <a:rPr lang="nl-NL" sz="1800" dirty="0">
                <a:solidFill>
                  <a:schemeClr val="accent2"/>
                </a:solidFill>
              </a:rPr>
              <a:t> information </a:t>
            </a:r>
            <a:r>
              <a:rPr lang="nl-NL" sz="1800" dirty="0" err="1"/>
              <a:t>for</a:t>
            </a:r>
            <a:r>
              <a:rPr lang="nl-NL" sz="1800" dirty="0"/>
              <a:t> </a:t>
            </a:r>
            <a:r>
              <a:rPr lang="nl-NL" sz="1800" dirty="0" err="1"/>
              <a:t>all</a:t>
            </a:r>
            <a:r>
              <a:rPr lang="nl-NL" sz="1800" dirty="0"/>
              <a:t> pointers  </a:t>
            </a:r>
          </a:p>
          <a:p>
            <a:pPr>
              <a:lnSpc>
                <a:spcPct val="100000"/>
              </a:lnSpc>
              <a:defRPr/>
            </a:pPr>
            <a:r>
              <a:rPr lang="nl-NL" sz="1800" dirty="0">
                <a:solidFill>
                  <a:schemeClr val="accent2"/>
                </a:solidFill>
              </a:rPr>
              <a:t>do </a:t>
            </a:r>
            <a:r>
              <a:rPr lang="nl-NL" sz="1800" dirty="0" err="1">
                <a:solidFill>
                  <a:schemeClr val="accent2"/>
                </a:solidFill>
              </a:rPr>
              <a:t>runtime</a:t>
            </a:r>
            <a:r>
              <a:rPr lang="nl-NL" sz="1800" dirty="0">
                <a:solidFill>
                  <a:schemeClr val="accent2"/>
                </a:solidFill>
              </a:rPr>
              <a:t> checks </a:t>
            </a:r>
            <a:r>
              <a:rPr lang="nl-NL" sz="1800" dirty="0" err="1"/>
              <a:t>for</a:t>
            </a:r>
            <a:r>
              <a:rPr lang="nl-NL" sz="1800" dirty="0"/>
              <a:t> pointer </a:t>
            </a:r>
            <a:r>
              <a:rPr lang="nl-NL" sz="1800" dirty="0" err="1"/>
              <a:t>arithmetic</a:t>
            </a:r>
            <a:r>
              <a:rPr lang="nl-NL" sz="1800" dirty="0"/>
              <a:t> &amp; array </a:t>
            </a:r>
            <a:r>
              <a:rPr lang="nl-NL" sz="1800" dirty="0" err="1"/>
              <a:t>indexing</a:t>
            </a:r>
            <a:endParaRPr lang="nl-NL" sz="1800" dirty="0"/>
          </a:p>
          <a:p>
            <a:pPr marL="457200" lvl="1" indent="0">
              <a:lnSpc>
                <a:spcPct val="15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/>
              <a:t>     A pointer     </a:t>
            </a:r>
            <a:br>
              <a:rPr lang="nl-NL" sz="1800" dirty="0"/>
            </a:br>
            <a:r>
              <a:rPr lang="nl-NL" sz="1800" dirty="0"/>
              <a:t>A </a:t>
            </a:r>
            <a:r>
              <a:rPr lang="nl-NL" sz="1800" b="1" dirty="0">
                <a:latin typeface="Cooper Black" panose="0208090404030B020404" pitchFamily="18" charset="0"/>
              </a:rPr>
              <a:t>fat pointer </a:t>
            </a:r>
            <a:r>
              <a:rPr lang="nl-NL" sz="2800" b="1" dirty="0">
                <a:latin typeface="Cooper Black" panose="0208090404030B020404" pitchFamily="18" charset="0"/>
              </a:rPr>
              <a:t> </a:t>
            </a:r>
            <a:endParaRPr lang="nl-NL" sz="1600" i="1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i="1" dirty="0"/>
              <a:t>Pros / </a:t>
            </a:r>
            <a:r>
              <a:rPr lang="nl-NL" sz="1800" i="1" dirty="0" err="1"/>
              <a:t>Cons</a:t>
            </a:r>
            <a:r>
              <a:rPr lang="nl-NL" sz="1800" i="1" dirty="0"/>
              <a:t> / </a:t>
            </a:r>
            <a:r>
              <a:rPr lang="nl-NL" sz="1800" i="1" dirty="0" err="1"/>
              <a:t>Limitations</a:t>
            </a:r>
            <a:r>
              <a:rPr lang="nl-NL" sz="1800" i="1" dirty="0"/>
              <a:t>?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800" dirty="0">
                <a:solidFill>
                  <a:schemeClr val="tx1"/>
                </a:solidFill>
              </a:rPr>
              <a:t>Works </a:t>
            </a:r>
            <a:r>
              <a:rPr lang="nl-NL" sz="1800" dirty="0" err="1">
                <a:solidFill>
                  <a:schemeClr val="tx1"/>
                </a:solidFill>
              </a:rPr>
              <a:t>for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spatial</a:t>
            </a:r>
            <a:r>
              <a:rPr lang="nl-NL" sz="1800" dirty="0">
                <a:solidFill>
                  <a:schemeClr val="tx1"/>
                </a:solidFill>
              </a:rPr>
              <a:t> bugs, but </a:t>
            </a:r>
            <a:r>
              <a:rPr lang="nl-NL" sz="1800" dirty="0" err="1">
                <a:solidFill>
                  <a:schemeClr val="tx1"/>
                </a:solidFill>
              </a:rPr>
              <a:t>not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temporal</a:t>
            </a:r>
            <a:r>
              <a:rPr lang="nl-NL" sz="1800" dirty="0">
                <a:solidFill>
                  <a:schemeClr val="tx1"/>
                </a:solidFill>
              </a:rPr>
              <a:t> bugs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800" dirty="0">
                <a:solidFill>
                  <a:schemeClr val="tx1"/>
                </a:solidFill>
              </a:rPr>
              <a:t>Overhead in memory &amp; </a:t>
            </a:r>
            <a:r>
              <a:rPr lang="nl-NL" sz="1800" dirty="0" err="1">
                <a:solidFill>
                  <a:schemeClr val="tx1"/>
                </a:solidFill>
              </a:rPr>
              <a:t>execution</a:t>
            </a:r>
            <a:r>
              <a:rPr lang="nl-NL" sz="1800" dirty="0">
                <a:solidFill>
                  <a:schemeClr val="tx1"/>
                </a:solidFill>
              </a:rPr>
              <a:t> time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800" dirty="0" err="1">
                <a:solidFill>
                  <a:schemeClr val="tx1"/>
                </a:solidFill>
              </a:rPr>
              <a:t>Not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binary</a:t>
            </a:r>
            <a:r>
              <a:rPr lang="nl-NL" sz="1800" dirty="0">
                <a:solidFill>
                  <a:schemeClr val="tx1"/>
                </a:solidFill>
              </a:rPr>
              <a:t> compatible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600" dirty="0"/>
              <a:t>For </a:t>
            </a:r>
            <a:r>
              <a:rPr lang="nl-NL" sz="1600" dirty="0" err="1"/>
              <a:t>really</a:t>
            </a:r>
            <a:r>
              <a:rPr lang="nl-NL" sz="1600" dirty="0"/>
              <a:t> </a:t>
            </a:r>
            <a:r>
              <a:rPr lang="nl-NL" sz="1600" dirty="0" err="1"/>
              <a:t>weird</a:t>
            </a:r>
            <a:r>
              <a:rPr lang="nl-NL" sz="1600" dirty="0"/>
              <a:t> code </a:t>
            </a:r>
            <a:r>
              <a:rPr lang="nl-NL" sz="1600" dirty="0" err="1"/>
              <a:t>this</a:t>
            </a:r>
            <a:r>
              <a:rPr lang="nl-NL" sz="1600" dirty="0"/>
              <a:t> </a:t>
            </a:r>
            <a:r>
              <a:rPr lang="nl-NL" sz="1600" dirty="0" err="1"/>
              <a:t>won’t</a:t>
            </a:r>
            <a:r>
              <a:rPr lang="nl-NL" sz="1600" dirty="0"/>
              <a:t> </a:t>
            </a:r>
            <a:r>
              <a:rPr lang="nl-NL" sz="1600" dirty="0" err="1"/>
              <a:t>work</a:t>
            </a:r>
            <a:r>
              <a:rPr lang="nl-NL" sz="1600" dirty="0"/>
              <a:t>  </a:t>
            </a:r>
            <a:br>
              <a:rPr lang="nl-NL" sz="1800" dirty="0"/>
            </a:br>
            <a:r>
              <a:rPr lang="nl-NL" sz="1800" dirty="0"/>
              <a:t>                                    </a:t>
            </a:r>
            <a:r>
              <a:rPr lang="nl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nl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 = </a:t>
            </a:r>
            <a:r>
              <a:rPr lang="nl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sqrt</a:t>
            </a:r>
            <a:r>
              <a:rPr lang="nl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(2); </a:t>
            </a:r>
            <a:r>
              <a:rPr lang="nl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nl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p = (</a:t>
            </a:r>
            <a:r>
              <a:rPr lang="nl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nl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*) f;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nl-NL" sz="18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nl-NL" sz="1800" dirty="0">
              <a:solidFill>
                <a:schemeClr val="tx1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nl-NL" sz="14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nl-NL" sz="14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6281F20-56E5-F32B-4D96-DD5DFFC7BA9E}"/>
              </a:ext>
            </a:extLst>
          </p:cNvPr>
          <p:cNvGraphicFramePr>
            <a:graphicFrameLocks noGrp="1"/>
          </p:cNvGraphicFramePr>
          <p:nvPr/>
        </p:nvGraphicFramePr>
        <p:xfrm>
          <a:off x="4965700" y="2384425"/>
          <a:ext cx="3428999" cy="3714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91451" marR="91451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99812788-8189-213E-F4F8-8D5EF7C07D1C}"/>
              </a:ext>
            </a:extLst>
          </p:cNvPr>
          <p:cNvGraphicFramePr>
            <a:graphicFrameLocks noGrp="1"/>
          </p:cNvGraphicFramePr>
          <p:nvPr/>
        </p:nvGraphicFramePr>
        <p:xfrm>
          <a:off x="2916238" y="2725738"/>
          <a:ext cx="1152525" cy="3714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6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</a:t>
                      </a:r>
                    </a:p>
                  </a:txBody>
                  <a:tcPr marL="91472" marR="91472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size</a:t>
                      </a:r>
                    </a:p>
                  </a:txBody>
                  <a:tcPr marL="91472" marR="91472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ADCFFC7B-5090-1E6F-CE62-729BD9770B53}"/>
              </a:ext>
            </a:extLst>
          </p:cNvPr>
          <p:cNvGraphicFramePr>
            <a:graphicFrameLocks noGrp="1"/>
          </p:cNvGraphicFramePr>
          <p:nvPr/>
        </p:nvGraphicFramePr>
        <p:xfrm>
          <a:off x="2916238" y="2147888"/>
          <a:ext cx="371475" cy="36988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887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</a:t>
                      </a:r>
                    </a:p>
                  </a:txBody>
                  <a:tcPr marL="91244" marR="91244" marT="45602" marB="45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7690" name="Rechte verbindingslijn met pijl 3">
            <a:extLst>
              <a:ext uri="{FF2B5EF4-FFF2-40B4-BE49-F238E27FC236}">
                <a16:creationId xmlns:a16="http://schemas.microsoft.com/office/drawing/2014/main" id="{96CA4694-48BE-5AFD-1F31-FCE755AC109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108450" y="2716213"/>
            <a:ext cx="871538" cy="168275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91" name="Rechte verbindingslijn met pijl 11">
            <a:extLst>
              <a:ext uri="{FF2B5EF4-FFF2-40B4-BE49-F238E27FC236}">
                <a16:creationId xmlns:a16="http://schemas.microsoft.com/office/drawing/2014/main" id="{81A44B1C-3434-F775-662B-FE58833152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87713" y="2332038"/>
            <a:ext cx="1655762" cy="284162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92" name="Slide Number Placeholder 1">
            <a:extLst>
              <a:ext uri="{FF2B5EF4-FFF2-40B4-BE49-F238E27FC236}">
                <a16:creationId xmlns:a16="http://schemas.microsoft.com/office/drawing/2014/main" id="{1D43966E-1461-3271-C1FA-F55F6A6891E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0EF053CD-724C-41AA-80A2-B5ED6189423A}" type="slidenum">
              <a:rPr lang="en-GB" altLang="nl-NL" smtClean="0"/>
              <a:pPr/>
              <a:t>13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706829D-BC13-7682-E541-7167AA83CA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sz="2000" dirty="0" err="1"/>
              <a:t>Alternative</a:t>
            </a:r>
            <a:r>
              <a:rPr lang="nl-NL" altLang="en-US" sz="2000" dirty="0"/>
              <a:t>: </a:t>
            </a:r>
            <a:r>
              <a:rPr lang="nl-NL" altLang="en-US" sz="2400" dirty="0" err="1"/>
              <a:t>guard</a:t>
            </a:r>
            <a:r>
              <a:rPr lang="nl-NL" altLang="en-US" sz="2400" dirty="0"/>
              <a:t> pages</a:t>
            </a:r>
            <a:endParaRPr lang="en-GB" altLang="en-US" sz="2400" dirty="0"/>
          </a:p>
        </p:txBody>
      </p:sp>
      <p:sp>
        <p:nvSpPr>
          <p:cNvPr id="131075" name="Content Placeholder 2">
            <a:extLst>
              <a:ext uri="{FF2B5EF4-FFF2-40B4-BE49-F238E27FC236}">
                <a16:creationId xmlns:a16="http://schemas.microsoft.com/office/drawing/2014/main" id="{8DC1F1B0-F82E-41C3-C1F4-24FF5C9582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058863"/>
            <a:ext cx="7766050" cy="4999037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 sz="1800" dirty="0" err="1"/>
              <a:t>Allocate</a:t>
            </a:r>
            <a:r>
              <a:rPr lang="nl-NL" altLang="en-US" sz="1800" dirty="0"/>
              <a:t> memory </a:t>
            </a:r>
            <a:r>
              <a:rPr lang="nl-NL" altLang="en-US" sz="1800" dirty="0" err="1"/>
              <a:t>chunks</a:t>
            </a:r>
            <a:r>
              <a:rPr lang="nl-NL" altLang="en-US" sz="1800" dirty="0"/>
              <a:t> </a:t>
            </a:r>
            <a:r>
              <a:rPr lang="nl-NL" altLang="en-US" sz="1800" dirty="0" err="1"/>
              <a:t>with</a:t>
            </a:r>
            <a:r>
              <a:rPr lang="nl-NL" altLang="en-US" sz="1800" dirty="0"/>
              <a:t> </a:t>
            </a:r>
            <a:r>
              <a:rPr lang="nl-NL" altLang="en-US" sz="1800" dirty="0" err="1"/>
              <a:t>the</a:t>
            </a:r>
            <a:r>
              <a:rPr lang="nl-NL" altLang="en-US" sz="1800" dirty="0"/>
              <a:t> end at a </a:t>
            </a:r>
            <a:r>
              <a:rPr lang="nl-NL" altLang="en-US" sz="1800" dirty="0">
                <a:solidFill>
                  <a:schemeClr val="accent2"/>
                </a:solidFill>
              </a:rPr>
              <a:t>page </a:t>
            </a:r>
            <a:r>
              <a:rPr lang="nl-NL" altLang="en-US" sz="1800" dirty="0" err="1">
                <a:solidFill>
                  <a:schemeClr val="accent2"/>
                </a:solidFill>
              </a:rPr>
              <a:t>boundary</a:t>
            </a:r>
            <a:r>
              <a:rPr lang="nl-NL" altLang="en-US" sz="1800" dirty="0"/>
              <a:t> </a:t>
            </a:r>
            <a:r>
              <a:rPr lang="nl-NL" altLang="en-US" sz="1800" dirty="0" err="1"/>
              <a:t>with</a:t>
            </a:r>
            <a:r>
              <a:rPr lang="nl-NL" altLang="en-US" sz="1800" dirty="0"/>
              <a:t> a non-</a:t>
            </a:r>
            <a:r>
              <a:rPr lang="nl-NL" altLang="en-US" sz="1800" dirty="0" err="1"/>
              <a:t>readable</a:t>
            </a:r>
            <a:r>
              <a:rPr lang="nl-NL" altLang="en-US" sz="1800" dirty="0"/>
              <a:t>, non-</a:t>
            </a:r>
            <a:r>
              <a:rPr lang="nl-NL" altLang="en-US" sz="1800" dirty="0" err="1"/>
              <a:t>writeable</a:t>
            </a:r>
            <a:r>
              <a:rPr lang="nl-NL" altLang="en-US" sz="1800" dirty="0"/>
              <a:t> page        </a:t>
            </a:r>
            <a:r>
              <a:rPr lang="nl-NL" altLang="en-US" sz="1800" dirty="0" err="1"/>
              <a:t>between</a:t>
            </a:r>
            <a:r>
              <a:rPr lang="nl-NL" altLang="en-US" sz="1800" dirty="0"/>
              <a:t> </a:t>
            </a:r>
            <a:r>
              <a:rPr lang="nl-NL" altLang="en-US" sz="1800" dirty="0" err="1"/>
              <a:t>them</a:t>
            </a:r>
            <a:endParaRPr lang="nl-NL" altLang="en-US" sz="1800" dirty="0"/>
          </a:p>
          <a:p>
            <a:pPr marL="1257300" lvl="3" indent="0">
              <a:buFont typeface="Times New Roman" panose="02020603050405020304" pitchFamily="18" charset="0"/>
              <a:buNone/>
            </a:pPr>
            <a:endParaRPr lang="nl-NL" altLang="en-US" sz="1800" dirty="0"/>
          </a:p>
          <a:p>
            <a:pPr marL="1257300" lvl="3" indent="0">
              <a:buFont typeface="Times New Roman" panose="02020603050405020304" pitchFamily="18" charset="0"/>
              <a:buNone/>
            </a:pPr>
            <a:endParaRPr lang="nl-NL" altLang="en-US" sz="1800" dirty="0"/>
          </a:p>
          <a:p>
            <a:pPr marL="1257300" lvl="3" indent="0">
              <a:buFont typeface="Times New Roman" panose="02020603050405020304" pitchFamily="18" charset="0"/>
              <a:buNone/>
            </a:pPr>
            <a:endParaRPr lang="nl-NL" altLang="en-US" sz="1800" dirty="0"/>
          </a:p>
          <a:p>
            <a:pPr marL="1257300" lvl="3" indent="0">
              <a:buFont typeface="Times New Roman" panose="02020603050405020304" pitchFamily="18" charset="0"/>
              <a:buNone/>
            </a:pPr>
            <a:endParaRPr lang="nl-NL" altLang="en-US" sz="1800" dirty="0"/>
          </a:p>
          <a:p>
            <a:pPr marL="1257300" lvl="3" indent="0">
              <a:buFont typeface="Times New Roman" panose="02020603050405020304" pitchFamily="18" charset="0"/>
              <a:buNone/>
            </a:pPr>
            <a:endParaRPr lang="nl-NL" altLang="en-US" sz="2800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 sz="1800" i="1" dirty="0"/>
              <a:t>Pros/</a:t>
            </a:r>
            <a:r>
              <a:rPr lang="nl-NL" altLang="en-US" sz="1800" i="1" dirty="0" err="1"/>
              <a:t>Cons</a:t>
            </a:r>
            <a:r>
              <a:rPr lang="nl-NL" altLang="en-US" sz="1800" i="1" dirty="0"/>
              <a:t>/</a:t>
            </a:r>
            <a:r>
              <a:rPr lang="nl-NL" altLang="en-US" sz="1800" i="1" dirty="0" err="1"/>
              <a:t>Limitations</a:t>
            </a:r>
            <a:r>
              <a:rPr lang="nl-NL" altLang="en-US" sz="1800" i="1" dirty="0"/>
              <a:t>?</a:t>
            </a:r>
          </a:p>
          <a:p>
            <a:pPr>
              <a:lnSpc>
                <a:spcPct val="100000"/>
              </a:lnSpc>
            </a:pPr>
            <a:r>
              <a:rPr lang="nl-NL" altLang="en-US" sz="1800" dirty="0"/>
              <a:t>No meta-data </a:t>
            </a:r>
            <a:r>
              <a:rPr lang="nl-NL" altLang="en-US" sz="1800" dirty="0" err="1"/>
              <a:t>needed</a:t>
            </a:r>
            <a:r>
              <a:rPr lang="nl-NL" altLang="en-US" sz="1800" dirty="0"/>
              <a:t> !</a:t>
            </a:r>
          </a:p>
          <a:p>
            <a:pPr>
              <a:lnSpc>
                <a:spcPct val="100000"/>
              </a:lnSpc>
            </a:pPr>
            <a:r>
              <a:rPr lang="nl-NL" altLang="en-US" sz="1800" dirty="0"/>
              <a:t>Buffer </a:t>
            </a:r>
            <a:r>
              <a:rPr lang="nl-NL" altLang="en-US" sz="1800" dirty="0" err="1">
                <a:solidFill>
                  <a:schemeClr val="accent2"/>
                </a:solidFill>
              </a:rPr>
              <a:t>over</a:t>
            </a:r>
            <a:r>
              <a:rPr lang="nl-NL" altLang="en-US" sz="1800" dirty="0" err="1"/>
              <a:t>write</a:t>
            </a:r>
            <a:r>
              <a:rPr lang="nl-NL" altLang="en-US" sz="1800" dirty="0"/>
              <a:t>/</a:t>
            </a:r>
            <a:r>
              <a:rPr lang="nl-NL" altLang="en-US" sz="1800" dirty="0" err="1"/>
              <a:t>read</a:t>
            </a:r>
            <a:r>
              <a:rPr lang="nl-NL" altLang="en-US" sz="1800" dirty="0"/>
              <a:t> </a:t>
            </a:r>
            <a:r>
              <a:rPr lang="nl-NL" altLang="en-US" sz="1800" dirty="0" err="1"/>
              <a:t>will</a:t>
            </a:r>
            <a:r>
              <a:rPr lang="nl-NL" altLang="en-US" sz="1800" dirty="0"/>
              <a:t> </a:t>
            </a:r>
            <a:r>
              <a:rPr lang="nl-NL" altLang="en-US" sz="1800" dirty="0" err="1"/>
              <a:t>cause</a:t>
            </a:r>
            <a:r>
              <a:rPr lang="nl-NL" altLang="en-US" sz="1800" dirty="0"/>
              <a:t> a memory </a:t>
            </a:r>
            <a:r>
              <a:rPr lang="nl-NL" altLang="en-US" sz="1800" dirty="0" err="1"/>
              <a:t>fault</a:t>
            </a:r>
            <a:br>
              <a:rPr lang="nl-NL" altLang="en-US" sz="1800" dirty="0"/>
            </a:br>
            <a:r>
              <a:rPr lang="nl-NL" altLang="en-US" sz="1800" dirty="0"/>
              <a:t>		but </a:t>
            </a:r>
            <a:r>
              <a:rPr lang="nl-NL" altLang="en-US" sz="1800" i="1" dirty="0" err="1">
                <a:solidFill>
                  <a:schemeClr val="accent2"/>
                </a:solidFill>
              </a:rPr>
              <a:t>under</a:t>
            </a:r>
            <a:r>
              <a:rPr lang="nl-NL" altLang="en-US" sz="1800" dirty="0" err="1"/>
              <a:t>read</a:t>
            </a:r>
            <a:r>
              <a:rPr lang="nl-NL" altLang="en-US" sz="1800" dirty="0"/>
              <a:t>/</a:t>
            </a:r>
            <a:r>
              <a:rPr lang="nl-NL" altLang="en-US" sz="1800" dirty="0" err="1"/>
              <a:t>write</a:t>
            </a:r>
            <a:r>
              <a:rPr lang="nl-NL" altLang="en-US" sz="1800" dirty="0"/>
              <a:t> </a:t>
            </a:r>
            <a:r>
              <a:rPr lang="nl-NL" altLang="en-US" sz="1800" dirty="0" err="1"/>
              <a:t>will</a:t>
            </a:r>
            <a:r>
              <a:rPr lang="nl-NL" altLang="en-US" sz="1800" dirty="0"/>
              <a:t> </a:t>
            </a:r>
            <a:r>
              <a:rPr lang="nl-NL" altLang="en-US" sz="1800" dirty="0" err="1"/>
              <a:t>not</a:t>
            </a:r>
            <a:endParaRPr lang="nl-NL" altLang="en-US" sz="1800" dirty="0"/>
          </a:p>
          <a:p>
            <a:pPr>
              <a:lnSpc>
                <a:spcPct val="100000"/>
              </a:lnSpc>
            </a:pPr>
            <a:r>
              <a:rPr lang="nl-NL" altLang="en-US" sz="1800" dirty="0"/>
              <a:t>Smaller </a:t>
            </a:r>
            <a:r>
              <a:rPr lang="nl-NL" altLang="en-US" sz="1800" dirty="0" err="1"/>
              <a:t>execution</a:t>
            </a:r>
            <a:r>
              <a:rPr lang="nl-NL" altLang="en-US" sz="1800" dirty="0"/>
              <a:t> overhead, but MUCH </a:t>
            </a:r>
            <a:r>
              <a:rPr lang="nl-NL" altLang="en-US" sz="1800" dirty="0" err="1"/>
              <a:t>bigger</a:t>
            </a:r>
            <a:r>
              <a:rPr lang="nl-NL" altLang="en-US" sz="1800" dirty="0"/>
              <a:t> </a:t>
            </a:r>
            <a:r>
              <a:rPr lang="nl-NL" altLang="en-US" sz="1800" dirty="0">
                <a:solidFill>
                  <a:schemeClr val="tx1"/>
                </a:solidFill>
              </a:rPr>
              <a:t>memory overhead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 dirty="0">
              <a:solidFill>
                <a:schemeClr val="accent2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 dirty="0">
              <a:solidFill>
                <a:schemeClr val="accent2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 sz="1400" dirty="0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 sz="1400" dirty="0"/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5B0AC6E8-44CA-61A3-914E-A0B5A4471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970679"/>
              </p:ext>
            </p:extLst>
          </p:nvPr>
        </p:nvGraphicFramePr>
        <p:xfrm>
          <a:off x="2123728" y="2199441"/>
          <a:ext cx="6096000" cy="148431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107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78"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78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endParaRPr lang="en-GB" sz="18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</a:t>
                      </a: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GB" sz="18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  <a:endParaRPr lang="en-GB" sz="18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  <a:endParaRPr lang="en-GB" sz="18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</a:t>
                      </a:r>
                      <a:endParaRPr lang="en-GB" sz="18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8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\0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78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T="45749" marB="4574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8733" name="Afbeelding 8">
            <a:extLst>
              <a:ext uri="{FF2B5EF4-FFF2-40B4-BE49-F238E27FC236}">
                <a16:creationId xmlns:a16="http://schemas.microsoft.com/office/drawing/2014/main" id="{00A0F855-D1D4-627A-7088-7E1C76B173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365" y="2597904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Table 5">
            <a:extLst>
              <a:ext uri="{FF2B5EF4-FFF2-40B4-BE49-F238E27FC236}">
                <a16:creationId xmlns:a16="http://schemas.microsoft.com/office/drawing/2014/main" id="{019DCCC6-4D4B-77A7-E956-E0A27F332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819973"/>
              </p:ext>
            </p:extLst>
          </p:nvPr>
        </p:nvGraphicFramePr>
        <p:xfrm>
          <a:off x="941040" y="1908929"/>
          <a:ext cx="373063" cy="3714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3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</a:t>
                      </a:r>
                    </a:p>
                  </a:txBody>
                  <a:tcPr marL="91634" marR="91634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5">
            <a:extLst>
              <a:ext uri="{FF2B5EF4-FFF2-40B4-BE49-F238E27FC236}">
                <a16:creationId xmlns:a16="http://schemas.microsoft.com/office/drawing/2014/main" id="{DCF34A4D-DFE0-9108-E77C-A6E3D8AED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676769"/>
              </p:ext>
            </p:extLst>
          </p:nvPr>
        </p:nvGraphicFramePr>
        <p:xfrm>
          <a:off x="948978" y="3040816"/>
          <a:ext cx="371475" cy="3714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q</a:t>
                      </a:r>
                    </a:p>
                  </a:txBody>
                  <a:tcPr marL="91244" marR="91244" marT="45798" marB="4579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28746" name="Rechte verbindingslijn met pijl 20">
            <a:extLst>
              <a:ext uri="{FF2B5EF4-FFF2-40B4-BE49-F238E27FC236}">
                <a16:creationId xmlns:a16="http://schemas.microsoft.com/office/drawing/2014/main" id="{257B0360-CAA7-91E5-0A5E-550282A79C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20453" y="2139116"/>
            <a:ext cx="1997075" cy="254000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747" name="Rechte verbindingslijn met pijl 22">
            <a:extLst>
              <a:ext uri="{FF2B5EF4-FFF2-40B4-BE49-F238E27FC236}">
                <a16:creationId xmlns:a16="http://schemas.microsoft.com/office/drawing/2014/main" id="{BE7D23B5-8A52-5C80-B3E7-E75DAFFA8F0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320453" y="3112254"/>
            <a:ext cx="3246437" cy="114300"/>
          </a:xfrm>
          <a:prstGeom prst="straightConnector1">
            <a:avLst/>
          </a:prstGeom>
          <a:noFill/>
          <a:ln w="19050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8748" name="Afbeelding 25">
            <a:extLst>
              <a:ext uri="{FF2B5EF4-FFF2-40B4-BE49-F238E27FC236}">
                <a16:creationId xmlns:a16="http://schemas.microsoft.com/office/drawing/2014/main" id="{3A9EACFC-C42C-6293-D786-D18AB8112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865" y="2594729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49" name="Afbeelding 26">
            <a:extLst>
              <a:ext uri="{FF2B5EF4-FFF2-40B4-BE49-F238E27FC236}">
                <a16:creationId xmlns:a16="http://schemas.microsoft.com/office/drawing/2014/main" id="{2EA252D0-D2CE-9141-6C09-8F3E4A666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028" y="2583616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0" name="Afbeelding 27">
            <a:extLst>
              <a:ext uri="{FF2B5EF4-FFF2-40B4-BE49-F238E27FC236}">
                <a16:creationId xmlns:a16="http://schemas.microsoft.com/office/drawing/2014/main" id="{8BFC495E-3ED0-2CE0-5E44-F0976EFFE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440" y="2594729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1" name="Afbeelding 28">
            <a:extLst>
              <a:ext uri="{FF2B5EF4-FFF2-40B4-BE49-F238E27FC236}">
                <a16:creationId xmlns:a16="http://schemas.microsoft.com/office/drawing/2014/main" id="{1A6E2D35-EECD-BBCB-B493-AC20A4C3A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228" y="2599491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2" name="Afbeelding 29">
            <a:extLst>
              <a:ext uri="{FF2B5EF4-FFF2-40B4-BE49-F238E27FC236}">
                <a16:creationId xmlns:a16="http://schemas.microsoft.com/office/drawing/2014/main" id="{6B962716-11EB-5669-B03F-7E2CD172A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303" y="2583616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3" name="Afbeelding 30">
            <a:extLst>
              <a:ext uri="{FF2B5EF4-FFF2-40B4-BE49-F238E27FC236}">
                <a16:creationId xmlns:a16="http://schemas.microsoft.com/office/drawing/2014/main" id="{5AB8411F-61E8-1327-CC15-28D19DFDB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253" y="2597904"/>
            <a:ext cx="3381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4" name="Afbeelding 31">
            <a:extLst>
              <a:ext uri="{FF2B5EF4-FFF2-40B4-BE49-F238E27FC236}">
                <a16:creationId xmlns:a16="http://schemas.microsoft.com/office/drawing/2014/main" id="{936B5403-4122-63A4-A9C1-1FF1064D9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953" y="2585204"/>
            <a:ext cx="3381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5" name="Afbeelding 32">
            <a:extLst>
              <a:ext uri="{FF2B5EF4-FFF2-40B4-BE49-F238E27FC236}">
                <a16:creationId xmlns:a16="http://schemas.microsoft.com/office/drawing/2014/main" id="{A77356B9-293B-78CE-44E4-076857B18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953" y="2601079"/>
            <a:ext cx="3381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6" name="Afbeelding 33">
            <a:extLst>
              <a:ext uri="{FF2B5EF4-FFF2-40B4-BE49-F238E27FC236}">
                <a16:creationId xmlns:a16="http://schemas.microsoft.com/office/drawing/2014/main" id="{5EA482DC-4166-8233-D27E-A311F72BF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690" y="2583616"/>
            <a:ext cx="3397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7" name="Afbeelding 35">
            <a:extLst>
              <a:ext uri="{FF2B5EF4-FFF2-40B4-BE49-F238E27FC236}">
                <a16:creationId xmlns:a16="http://schemas.microsoft.com/office/drawing/2014/main" id="{7B62CBDB-73AC-069E-D22E-A7357502A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165" y="3329741"/>
            <a:ext cx="33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8" name="Afbeelding 36">
            <a:extLst>
              <a:ext uri="{FF2B5EF4-FFF2-40B4-BE49-F238E27FC236}">
                <a16:creationId xmlns:a16="http://schemas.microsoft.com/office/drawing/2014/main" id="{602B1D20-CB63-542D-1EE1-F3792A245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065" y="3345616"/>
            <a:ext cx="33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59" name="Afbeelding 37">
            <a:extLst>
              <a:ext uri="{FF2B5EF4-FFF2-40B4-BE49-F238E27FC236}">
                <a16:creationId xmlns:a16="http://schemas.microsoft.com/office/drawing/2014/main" id="{9C260CCD-0C1B-73D3-C41D-D42C3D124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340" y="3328154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0" name="Afbeelding 38">
            <a:extLst>
              <a:ext uri="{FF2B5EF4-FFF2-40B4-BE49-F238E27FC236}">
                <a16:creationId xmlns:a16="http://schemas.microsoft.com/office/drawing/2014/main" id="{38D5B3AA-0EE4-6EEB-F558-FFB8F2AE8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290" y="3328154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1" name="Afbeelding 39">
            <a:extLst>
              <a:ext uri="{FF2B5EF4-FFF2-40B4-BE49-F238E27FC236}">
                <a16:creationId xmlns:a16="http://schemas.microsoft.com/office/drawing/2014/main" id="{83C2CD96-3F54-E221-5F14-32F042ACE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865" y="3348791"/>
            <a:ext cx="3381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2" name="Afbeelding 40">
            <a:extLst>
              <a:ext uri="{FF2B5EF4-FFF2-40B4-BE49-F238E27FC236}">
                <a16:creationId xmlns:a16="http://schemas.microsoft.com/office/drawing/2014/main" id="{1759CE05-F211-C915-9E75-72DC9F739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715" y="3332916"/>
            <a:ext cx="33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3" name="Afbeelding 41">
            <a:extLst>
              <a:ext uri="{FF2B5EF4-FFF2-40B4-BE49-F238E27FC236}">
                <a16:creationId xmlns:a16="http://schemas.microsoft.com/office/drawing/2014/main" id="{9F7446E4-DE27-4FE9-C5D9-92B6601BA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303" y="3328154"/>
            <a:ext cx="3381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4" name="Afbeelding 42">
            <a:extLst>
              <a:ext uri="{FF2B5EF4-FFF2-40B4-BE49-F238E27FC236}">
                <a16:creationId xmlns:a16="http://schemas.microsoft.com/office/drawing/2014/main" id="{9C28A80D-CBD6-3DC1-4384-472B9C3BE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065" y="3328154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5" name="Afbeelding 43">
            <a:extLst>
              <a:ext uri="{FF2B5EF4-FFF2-40B4-BE49-F238E27FC236}">
                <a16:creationId xmlns:a16="http://schemas.microsoft.com/office/drawing/2014/main" id="{EF77EC11-A38C-0A47-52DE-F38BFD2E2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765" y="3315454"/>
            <a:ext cx="339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6" name="Afbeelding 44">
            <a:extLst>
              <a:ext uri="{FF2B5EF4-FFF2-40B4-BE49-F238E27FC236}">
                <a16:creationId xmlns:a16="http://schemas.microsoft.com/office/drawing/2014/main" id="{3969010F-F007-3682-AEED-A8416669A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140" y="3315454"/>
            <a:ext cx="3381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767" name="Afbeelding 45">
            <a:extLst>
              <a:ext uri="{FF2B5EF4-FFF2-40B4-BE49-F238E27FC236}">
                <a16:creationId xmlns:a16="http://schemas.microsoft.com/office/drawing/2014/main" id="{0CD51158-830B-A596-435D-91AB68822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1398733"/>
            <a:ext cx="32067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768" name="Slide Number Placeholder 1">
            <a:extLst>
              <a:ext uri="{FF2B5EF4-FFF2-40B4-BE49-F238E27FC236}">
                <a16:creationId xmlns:a16="http://schemas.microsoft.com/office/drawing/2014/main" id="{BF00C1FD-2E7B-A820-3C7D-0DC274021D1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B1B7F82-CE21-454F-81BA-9B088897C5BA}" type="slidenum">
              <a:rPr lang="en-GB" altLang="nl-NL" smtClean="0"/>
              <a:pPr/>
              <a:t>14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>
            <a:extLst>
              <a:ext uri="{FF2B5EF4-FFF2-40B4-BE49-F238E27FC236}">
                <a16:creationId xmlns:a16="http://schemas.microsoft.com/office/drawing/2014/main" id="{C4516433-801D-CF08-2531-0E0F6F876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000" dirty="0"/>
              <a:t>Alternative: </a:t>
            </a:r>
            <a:r>
              <a:rPr lang="en-GB" altLang="en-US" dirty="0"/>
              <a:t>s</a:t>
            </a:r>
            <a:r>
              <a:rPr lang="en-GB" altLang="en-US" sz="2400" dirty="0"/>
              <a:t>hadow memory map </a:t>
            </a:r>
            <a:endParaRPr lang="en-GB" alt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97A71A-B8D1-F5E4-DC42-4C09EC253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33463"/>
            <a:ext cx="7961313" cy="4999037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GB" sz="1800" dirty="0"/>
              <a:t>We record which bytes have been allocated in </a:t>
            </a:r>
            <a:r>
              <a:rPr lang="en-GB" sz="1800" dirty="0">
                <a:solidFill>
                  <a:schemeClr val="accent2"/>
                </a:solidFill>
              </a:rPr>
              <a:t>shadow</a:t>
            </a:r>
            <a:r>
              <a:rPr lang="en-GB" sz="1800" dirty="0"/>
              <a:t> </a:t>
            </a:r>
            <a:r>
              <a:rPr lang="en-GB" sz="1800" dirty="0">
                <a:solidFill>
                  <a:schemeClr val="accent2"/>
                </a:solidFill>
              </a:rPr>
              <a:t>memory</a:t>
            </a:r>
            <a:r>
              <a:rPr lang="en-GB" sz="1800" dirty="0"/>
              <a:t>, </a:t>
            </a:r>
            <a:br>
              <a:rPr lang="en-GB" sz="1800" dirty="0"/>
            </a:br>
            <a:r>
              <a:rPr lang="en-GB" sz="1800" dirty="0"/>
              <a:t>with one bit per byte, and check for access to </a:t>
            </a:r>
            <a:r>
              <a:rPr lang="en-GB" sz="1800" dirty="0">
                <a:solidFill>
                  <a:schemeClr val="tx1"/>
                </a:solidFill>
              </a:rPr>
              <a:t>unallocated</a:t>
            </a:r>
            <a:r>
              <a:rPr lang="en-GB" sz="1800" dirty="0"/>
              <a:t> memory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800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 </a:t>
            </a:r>
            <a:r>
              <a:rPr lang="en-GB" dirty="0"/>
              <a:t> </a:t>
            </a:r>
            <a:endParaRPr lang="en-GB" sz="1800" i="1" dirty="0"/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800" i="1" dirty="0"/>
              <a:t>Pros/Cons/Limitations?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/>
              <a:t>This can detect </a:t>
            </a:r>
            <a:r>
              <a:rPr lang="en-GB" sz="1800" dirty="0">
                <a:solidFill>
                  <a:srgbClr val="008000"/>
                </a:solidFill>
              </a:rPr>
              <a:t>temporal bugs</a:t>
            </a:r>
          </a:p>
          <a:p>
            <a:pPr marL="857250" lvl="2" indent="0">
              <a:lnSpc>
                <a:spcPct val="100000"/>
              </a:lnSpc>
              <a:buNone/>
              <a:defRPr/>
            </a:pPr>
            <a:r>
              <a:rPr lang="en-GB" sz="1600" dirty="0"/>
              <a:t>But not if stale pointer is used after memory has been re-allocated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/>
              <a:t>It can also detect </a:t>
            </a:r>
            <a:r>
              <a:rPr lang="en-GB" sz="1800" dirty="0">
                <a:solidFill>
                  <a:srgbClr val="008000"/>
                </a:solidFill>
              </a:rPr>
              <a:t>spatial bugs</a:t>
            </a:r>
            <a:r>
              <a:rPr lang="en-GB" sz="1800" dirty="0"/>
              <a:t>, if the allocator leaves unallocated space - a </a:t>
            </a:r>
            <a:r>
              <a:rPr lang="en-GB" sz="1800" dirty="0">
                <a:solidFill>
                  <a:srgbClr val="C00000"/>
                </a:solidFill>
              </a:rPr>
              <a:t>red</a:t>
            </a:r>
            <a:r>
              <a:rPr lang="en-GB" sz="1800" dirty="0"/>
              <a:t> </a:t>
            </a:r>
            <a:r>
              <a:rPr lang="en-GB" sz="1800" dirty="0">
                <a:solidFill>
                  <a:srgbClr val="C00000"/>
                </a:solidFill>
              </a:rPr>
              <a:t>zone</a:t>
            </a:r>
            <a:r>
              <a:rPr lang="en-GB" sz="1800" dirty="0"/>
              <a:t> - between allocations 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GB" sz="1600" dirty="0"/>
              <a:t>       But not if a buffer overrun is very big 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/>
              <a:t>With second bit per cell, to tell whether it has been initialised,  </a:t>
            </a:r>
            <a:br>
              <a:rPr lang="en-GB" sz="1800" dirty="0"/>
            </a:br>
            <a:r>
              <a:rPr lang="en-GB" sz="1800" dirty="0"/>
              <a:t> we can also detect </a:t>
            </a:r>
            <a:r>
              <a:rPr lang="en-GB" sz="1800" dirty="0">
                <a:solidFill>
                  <a:srgbClr val="008000"/>
                </a:solidFill>
              </a:rPr>
              <a:t>reading of </a:t>
            </a:r>
            <a:r>
              <a:rPr lang="en-GB" sz="1800" dirty="0" err="1">
                <a:solidFill>
                  <a:srgbClr val="008000"/>
                </a:solidFill>
              </a:rPr>
              <a:t>uninitialised</a:t>
            </a:r>
            <a:r>
              <a:rPr lang="en-GB" sz="1800" dirty="0">
                <a:solidFill>
                  <a:srgbClr val="008000"/>
                </a:solidFill>
              </a:rPr>
              <a:t> memory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>
                <a:solidFill>
                  <a:schemeClr val="tx2"/>
                </a:solidFill>
              </a:rPr>
              <a:t>Memory overhead of 1 (or 2) bits per ‘cell’;  </a:t>
            </a:r>
            <a:br>
              <a:rPr lang="en-GB" sz="1800" dirty="0">
                <a:solidFill>
                  <a:schemeClr val="tx2"/>
                </a:solidFill>
              </a:rPr>
            </a:br>
            <a:r>
              <a:rPr lang="en-GB" sz="1800" dirty="0">
                <a:solidFill>
                  <a:schemeClr val="tx2"/>
                </a:solidFill>
              </a:rPr>
              <a:t>Time overhead 2x on any memory access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   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5E80204-5112-2F40-E289-AFD0948C29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11720"/>
              </p:ext>
            </p:extLst>
          </p:nvPr>
        </p:nvGraphicFramePr>
        <p:xfrm>
          <a:off x="1043608" y="1700808"/>
          <a:ext cx="4321176" cy="10061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40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1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1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1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1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1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2233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2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j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u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k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2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Y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Z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h</a:t>
                      </a: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\0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60" marR="91460" marT="45766" marB="4576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A7A41DF-EF78-2C52-DCA2-D634C7ECC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38895"/>
              </p:ext>
            </p:extLst>
          </p:nvPr>
        </p:nvGraphicFramePr>
        <p:xfrm>
          <a:off x="6289134" y="1700808"/>
          <a:ext cx="1666872" cy="100647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8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3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3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3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5492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0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600" b="1" dirty="0">
                          <a:solidFill>
                            <a:schemeClr val="accent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  <a:endParaRPr lang="en-GB" sz="1600" b="1" dirty="0">
                        <a:solidFill>
                          <a:schemeClr val="accent2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91475" marR="91475" marT="45744" marB="4574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776" name="Slide Number Placeholder 1">
            <a:extLst>
              <a:ext uri="{FF2B5EF4-FFF2-40B4-BE49-F238E27FC236}">
                <a16:creationId xmlns:a16="http://schemas.microsoft.com/office/drawing/2014/main" id="{A03D56A4-C616-6119-4D0E-928831688C2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F099CF7-5A42-4115-85CF-D2118D5D91C8}" type="slidenum">
              <a:rPr lang="en-GB" altLang="nl-NL" smtClean="0"/>
              <a:pPr/>
              <a:t>15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8078-ED2F-838A-1352-5DCA395C0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  </a:t>
            </a:r>
            <a:r>
              <a:rPr lang="en-US" sz="2400" dirty="0" err="1"/>
              <a:t>ASan</a:t>
            </a:r>
            <a:r>
              <a:rPr lang="en-US" sz="2400" dirty="0"/>
              <a:t> &amp; </a:t>
            </a:r>
            <a:r>
              <a:rPr lang="en-US" sz="2400" dirty="0" err="1"/>
              <a:t>MSan</a:t>
            </a:r>
            <a:r>
              <a:rPr lang="en-US" sz="2400" dirty="0"/>
              <a:t> </a:t>
            </a:r>
            <a:endParaRPr 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86665-BEBD-27C9-0829-4BC07A857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250113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2"/>
                </a:solidFill>
              </a:rPr>
              <a:t>Testing tools that use shadow memory to find memory corruptions.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2"/>
                </a:solidFill>
              </a:rPr>
              <a:t>But only in </a:t>
            </a:r>
            <a:r>
              <a:rPr lang="en-US" sz="1800" dirty="0">
                <a:solidFill>
                  <a:srgbClr val="009900"/>
                </a:solidFill>
              </a:rPr>
              <a:t>testing</a:t>
            </a:r>
            <a:r>
              <a:rPr lang="en-US" sz="1800" dirty="0">
                <a:solidFill>
                  <a:schemeClr val="tx2"/>
                </a:solidFill>
              </a:rPr>
              <a:t> phase, too slow &amp; big to use in </a:t>
            </a:r>
            <a:r>
              <a:rPr lang="en-US" sz="1800" dirty="0">
                <a:solidFill>
                  <a:srgbClr val="009900"/>
                </a:solidFill>
              </a:rPr>
              <a:t>production</a:t>
            </a:r>
            <a:r>
              <a:rPr lang="en-US" sz="1800" dirty="0">
                <a:solidFill>
                  <a:schemeClr val="tx2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chemeClr val="accent2"/>
                </a:solidFill>
              </a:rPr>
              <a:t>ASan</a:t>
            </a:r>
            <a:r>
              <a:rPr lang="en-US" sz="1800" dirty="0">
                <a:solidFill>
                  <a:schemeClr val="accent2"/>
                </a:solidFill>
              </a:rPr>
              <a:t> (</a:t>
            </a:r>
            <a:r>
              <a:rPr lang="en-US" sz="1800" dirty="0" err="1">
                <a:solidFill>
                  <a:schemeClr val="accent2"/>
                </a:solidFill>
              </a:rPr>
              <a:t>AddressSanitiser</a:t>
            </a:r>
            <a:r>
              <a:rPr lang="en-US" sz="1800" dirty="0">
                <a:solidFill>
                  <a:schemeClr val="accent2"/>
                </a:solidFill>
              </a:rPr>
              <a:t>) </a:t>
            </a:r>
            <a:r>
              <a:rPr lang="en-US" sz="1800" dirty="0"/>
              <a:t>uses shadow memory with red-zones to detect spatial &amp; temporal memory bugs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Not all of them:    -  not if spatial bug jumps the red-zone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en-US" sz="1600" dirty="0"/>
              <a:t>                              -  not if temporal bug hits re-allocated memory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accent2"/>
                </a:solidFill>
              </a:rPr>
              <a:t>Freed memory is kept in quarantine </a:t>
            </a:r>
            <a:r>
              <a:rPr lang="en-US" sz="1600" dirty="0"/>
              <a:t>for a period to improve detection of temporal bugs 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Typical slow-down: 2x </a:t>
            </a:r>
          </a:p>
          <a:p>
            <a:r>
              <a:rPr lang="en-US" sz="1800" dirty="0" err="1">
                <a:solidFill>
                  <a:schemeClr val="accent2"/>
                </a:solidFill>
              </a:rPr>
              <a:t>MSan</a:t>
            </a:r>
            <a:r>
              <a:rPr lang="en-US" sz="1800" dirty="0">
                <a:solidFill>
                  <a:schemeClr val="accent2"/>
                </a:solidFill>
              </a:rPr>
              <a:t> (</a:t>
            </a:r>
            <a:r>
              <a:rPr lang="en-US" sz="1800" dirty="0" err="1">
                <a:solidFill>
                  <a:schemeClr val="accent2"/>
                </a:solidFill>
              </a:rPr>
              <a:t>MemorySanitiser</a:t>
            </a:r>
            <a:r>
              <a:rPr lang="en-US" sz="1800" dirty="0">
                <a:solidFill>
                  <a:schemeClr val="accent2"/>
                </a:solidFill>
              </a:rPr>
              <a:t>) </a:t>
            </a:r>
            <a:r>
              <a:rPr lang="en-US" sz="1800" dirty="0"/>
              <a:t>uses shadow memory to detect access to </a:t>
            </a:r>
            <a:r>
              <a:rPr lang="en-US" sz="1800" dirty="0" err="1"/>
              <a:t>uninitialised</a:t>
            </a:r>
            <a:r>
              <a:rPr lang="en-US" sz="1800" dirty="0"/>
              <a:t> memory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Typical slow-down: 3x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 err="1"/>
              <a:t>ASan</a:t>
            </a:r>
            <a:r>
              <a:rPr lang="en-US" sz="1400" dirty="0"/>
              <a:t> supported by clang (2012), </a:t>
            </a:r>
            <a:r>
              <a:rPr lang="en-US" sz="1400" dirty="0" err="1"/>
              <a:t>gcc</a:t>
            </a:r>
            <a:r>
              <a:rPr lang="en-US" sz="1400" dirty="0"/>
              <a:t> (2013) and </a:t>
            </a:r>
            <a:r>
              <a:rPr lang="en-US" sz="1400" dirty="0" err="1"/>
              <a:t>mscv</a:t>
            </a:r>
            <a:r>
              <a:rPr lang="en-US" sz="1400" dirty="0"/>
              <a:t> (2019)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Nice overview of checks &amp; examples at https://learn.microsoft.com/en-us/cpp/sanitizers/asan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 </a:t>
            </a:r>
            <a:endParaRPr lang="en-NL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8EE26-ED8C-DBEF-12B7-ED6F0351099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22383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C0793-EA7C-CD76-59AA-F77844974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1C3F2-CC3F-726F-CEF7-19964C7AC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i="1" dirty="0"/>
              <a:t>[Aside: Other </a:t>
            </a:r>
            <a:r>
              <a:rPr lang="en-US" sz="2000" i="1" dirty="0" err="1"/>
              <a:t>sanitisers</a:t>
            </a:r>
            <a:r>
              <a:rPr lang="en-US" sz="2000" i="1" dirty="0"/>
              <a:t>: </a:t>
            </a:r>
            <a:r>
              <a:rPr lang="en-US" sz="2000" i="1" dirty="0" err="1"/>
              <a:t>UBSan</a:t>
            </a:r>
            <a:r>
              <a:rPr lang="en-US" sz="2000" i="1" dirty="0"/>
              <a:t>, </a:t>
            </a:r>
            <a:r>
              <a:rPr lang="en-US" sz="2000" i="1" dirty="0" err="1"/>
              <a:t>TSan</a:t>
            </a:r>
            <a:r>
              <a:rPr lang="en-US" sz="2000" i="1" dirty="0"/>
              <a:t>, </a:t>
            </a:r>
            <a:r>
              <a:rPr lang="en-US" sz="2000" i="1" dirty="0" err="1"/>
              <a:t>LSan</a:t>
            </a:r>
            <a:r>
              <a:rPr lang="en-US" sz="2000" i="1" dirty="0"/>
              <a:t>]</a:t>
            </a:r>
            <a:endParaRPr lang="en-NL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12EFE-E76D-5E8A-C024-83AA165B5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Complimentary tools, with more ad-hoc checks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        unrelated to how </a:t>
            </a:r>
            <a:r>
              <a:rPr lang="en-US" sz="1600" dirty="0" err="1">
                <a:solidFill>
                  <a:schemeClr val="tx1"/>
                </a:solidFill>
              </a:rPr>
              <a:t>ASan</a:t>
            </a:r>
            <a:r>
              <a:rPr lang="en-US" sz="1600" dirty="0">
                <a:solidFill>
                  <a:schemeClr val="tx1"/>
                </a:solidFill>
              </a:rPr>
              <a:t> &amp; </a:t>
            </a:r>
            <a:r>
              <a:rPr lang="en-US" sz="1600" dirty="0" err="1">
                <a:solidFill>
                  <a:schemeClr val="tx1"/>
                </a:solidFill>
              </a:rPr>
              <a:t>MSan</a:t>
            </a:r>
            <a:r>
              <a:rPr lang="en-US" sz="1600" dirty="0">
                <a:solidFill>
                  <a:schemeClr val="tx1"/>
                </a:solidFill>
              </a:rPr>
              <a:t> work using shadow memory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1800" dirty="0" err="1">
                <a:solidFill>
                  <a:schemeClr val="accent2"/>
                </a:solidFill>
              </a:rPr>
              <a:t>LSan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LeakSanitiser</a:t>
            </a:r>
            <a:r>
              <a:rPr lang="en-US" sz="1800" dirty="0">
                <a:solidFill>
                  <a:schemeClr val="tx1"/>
                </a:solidFill>
              </a:rPr>
              <a:t>) checks for </a:t>
            </a:r>
            <a:r>
              <a:rPr lang="en-US" sz="1800" dirty="0">
                <a:solidFill>
                  <a:srgbClr val="009900"/>
                </a:solidFill>
              </a:rPr>
              <a:t>memory leaks</a:t>
            </a:r>
            <a:endParaRPr lang="en-NL" sz="1800" dirty="0">
              <a:solidFill>
                <a:srgbClr val="0099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chemeClr val="accent2"/>
                </a:solidFill>
              </a:rPr>
              <a:t>UBSan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UndefinedBehaviourSanitiser</a:t>
            </a:r>
            <a:r>
              <a:rPr lang="en-US" sz="1800" dirty="0">
                <a:solidFill>
                  <a:schemeClr val="tx1"/>
                </a:solidFill>
              </a:rPr>
              <a:t>) </a:t>
            </a:r>
            <a:r>
              <a:rPr lang="en-US" sz="1800" dirty="0"/>
              <a:t>checks for </a:t>
            </a:r>
            <a:r>
              <a:rPr lang="en-US" sz="1800" dirty="0" err="1"/>
              <a:t>a.o.</a:t>
            </a:r>
            <a:r>
              <a:rPr lang="en-US" sz="1800" dirty="0"/>
              <a:t> 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integer overflow</a:t>
            </a:r>
            <a:r>
              <a:rPr lang="en-US" sz="1800" dirty="0"/>
              <a:t> and 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array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9900"/>
                </a:solidFill>
              </a:rPr>
              <a:t>bounds checks </a:t>
            </a:r>
            <a:r>
              <a:rPr lang="en-US" sz="1800" dirty="0"/>
              <a:t>if bounds can be statically determined  </a:t>
            </a:r>
          </a:p>
          <a:p>
            <a:pPr marL="400050" lvl="1" indent="0">
              <a:buNone/>
            </a:pPr>
            <a:r>
              <a:rPr lang="en-US" sz="1400" dirty="0"/>
              <a:t>For full list, see https://clang.llvm.org/docs/UndefinedBehaviorSanitizer.html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1800" dirty="0" err="1">
                <a:solidFill>
                  <a:schemeClr val="accent2"/>
                </a:solidFill>
              </a:rPr>
              <a:t>TSan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(ThreadSanitiser) checks for </a:t>
            </a:r>
            <a:r>
              <a:rPr lang="en-US" sz="1800" dirty="0">
                <a:solidFill>
                  <a:srgbClr val="009900"/>
                </a:solidFill>
              </a:rPr>
              <a:t>data races</a:t>
            </a:r>
            <a:endParaRPr lang="en-NL" sz="1800" dirty="0">
              <a:solidFill>
                <a:srgbClr val="0099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2DFA7-315D-F72B-B9B5-66BB9107D5B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698069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EFA29A-73ED-B0DA-0961-2284D2231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// Vulnerable code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File </a:t>
            </a:r>
            <a:r>
              <a:rPr lang="en-GB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</a:t>
            </a:r>
            <a:r>
              <a:rPr lang="en-GB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 = new File(…);   </a:t>
            </a: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delete f;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f-&gt;close(); </a:t>
            </a:r>
            <a:r>
              <a:rPr lang="en-GB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// use-after-free</a:t>
            </a:r>
          </a:p>
          <a:p>
            <a:pPr marL="0" indent="0">
              <a:buNone/>
              <a:defRPr/>
            </a:pPr>
            <a:r>
              <a:rPr lang="en-GB" dirty="0"/>
              <a:t>     </a:t>
            </a:r>
          </a:p>
          <a:p>
            <a:pPr marL="0" indent="0">
              <a:buNone/>
              <a:defRPr/>
            </a:pPr>
            <a:r>
              <a:rPr lang="en-GB" dirty="0"/>
              <a:t>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   </a:t>
            </a:r>
          </a:p>
        </p:txBody>
      </p:sp>
      <p:sp>
        <p:nvSpPr>
          <p:cNvPr id="32770" name="Titel 1">
            <a:extLst>
              <a:ext uri="{FF2B5EF4-FFF2-40B4-BE49-F238E27FC236}">
                <a16:creationId xmlns:a16="http://schemas.microsoft.com/office/drawing/2014/main" id="{BF8E426B-CB16-DC2D-42A6-8DE89F953D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000" i="1" dirty="0"/>
              <a:t>Can shadow memory catch a typical use-after-free exploit?</a:t>
            </a:r>
            <a:endParaRPr lang="en-GB" altLang="en-US" sz="2400" i="1" dirty="0"/>
          </a:p>
        </p:txBody>
      </p:sp>
      <p:sp>
        <p:nvSpPr>
          <p:cNvPr id="32772" name="Slide Number Placeholder 1">
            <a:extLst>
              <a:ext uri="{FF2B5EF4-FFF2-40B4-BE49-F238E27FC236}">
                <a16:creationId xmlns:a16="http://schemas.microsoft.com/office/drawing/2014/main" id="{E287538D-B3AE-E1AE-CD12-4D6DC87EDA1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2E69F4C-2E02-44AF-9C8A-1C86C6B7D16D}" type="slidenum">
              <a:rPr lang="en-GB" altLang="nl-NL" smtClean="0"/>
              <a:pPr/>
              <a:t>18</a:t>
            </a:fld>
            <a:endParaRPr lang="en-GB" alt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DAE1C2-6F07-841A-8182-830E90FDF203}"/>
              </a:ext>
            </a:extLst>
          </p:cNvPr>
          <p:cNvSpPr txBox="1"/>
          <p:nvPr/>
        </p:nvSpPr>
        <p:spPr>
          <a:xfrm>
            <a:off x="4644008" y="2132856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File f</a:t>
            </a:r>
            <a:endParaRPr lang="en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E55BAF-5F9D-9439-90FF-453DCC217656}"/>
              </a:ext>
            </a:extLst>
          </p:cNvPr>
          <p:cNvSpPr txBox="1"/>
          <p:nvPr/>
        </p:nvSpPr>
        <p:spPr>
          <a:xfrm>
            <a:off x="5021762" y="1412703"/>
            <a:ext cx="306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No, none of the checks discussed so far will catch this.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0602A8B1-B756-04BB-556B-8470FB7212E1}"/>
              </a:ext>
            </a:extLst>
          </p:cNvPr>
          <p:cNvSpPr txBox="1">
            <a:spLocks/>
          </p:cNvSpPr>
          <p:nvPr/>
        </p:nvSpPr>
        <p:spPr bwMode="auto">
          <a:xfrm>
            <a:off x="1077076" y="2392559"/>
            <a:ext cx="5256584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5pPr>
            <a:lvl6pPr marL="25146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// Attacker-induced behaviour,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//   assuming File objects are 1024 bytes</a:t>
            </a:r>
            <a:endParaRPr lang="en-GB" sz="1600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char* </a:t>
            </a:r>
            <a:r>
              <a:rPr lang="en-GB" sz="1600" kern="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b_1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 </a:t>
            </a:r>
            <a:r>
              <a:rPr lang="en-GB" sz="1600" kern="0" dirty="0">
                <a:latin typeface="Bahnschrift SemiCondensed" panose="020B0502040204020203" pitchFamily="34" charset="0"/>
              </a:rPr>
              <a:t>= new char [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1024</a:t>
            </a:r>
            <a:r>
              <a:rPr lang="en-GB" sz="1600" kern="0" dirty="0">
                <a:latin typeface="Bahnschrift SemiCondensed" panose="020B0502040204020203" pitchFamily="34" charset="0"/>
              </a:rPr>
              <a:t>];  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 err="1">
                <a:latin typeface="Bahnschrift SemiCondensed" panose="020B0502040204020203" pitchFamily="34" charset="0"/>
              </a:rPr>
              <a:t>fgets</a:t>
            </a:r>
            <a:r>
              <a:rPr lang="en-GB" sz="1600" kern="0" dirty="0">
                <a:latin typeface="Bahnschrift SemiCondensed" panose="020B0502040204020203" pitchFamily="34" charset="0"/>
              </a:rPr>
              <a:t>(b_1, 1024, 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payload</a:t>
            </a:r>
            <a:r>
              <a:rPr lang="en-GB" sz="1600" kern="0" dirty="0">
                <a:latin typeface="Bahnschrift SemiCondensed" panose="020B0502040204020203" pitchFamily="34" charset="0"/>
              </a:rPr>
              <a:t>);   // attacker-supplied exploit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char* </a:t>
            </a:r>
            <a:r>
              <a:rPr lang="en-GB" sz="1600" kern="0" dirty="0" err="1">
                <a:solidFill>
                  <a:schemeClr val="tx1"/>
                </a:solidFill>
                <a:latin typeface="Bahnschrift SemiCondensed" panose="020B0502040204020203" pitchFamily="34" charset="0"/>
              </a:rPr>
              <a:t>b_n</a:t>
            </a:r>
            <a:r>
              <a:rPr lang="en-GB" sz="1600" kern="0" dirty="0">
                <a:latin typeface="Bahnschrift SemiCondensed" panose="020B0502040204020203" pitchFamily="34" charset="0"/>
              </a:rPr>
              <a:t> = new char[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1024</a:t>
            </a:r>
            <a:r>
              <a:rPr lang="en-GB" sz="1600" kern="0" dirty="0">
                <a:latin typeface="Bahnschrift SemiCondensed" panose="020B0502040204020203" pitchFamily="34" charset="0"/>
              </a:rPr>
              <a:t>];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 </a:t>
            </a:r>
            <a:r>
              <a:rPr lang="en-GB" sz="1600" kern="0" dirty="0" err="1">
                <a:latin typeface="Bahnschrift SemiCondensed" panose="020B0502040204020203" pitchFamily="34" charset="0"/>
              </a:rPr>
              <a:t>fgets</a:t>
            </a:r>
            <a:r>
              <a:rPr lang="en-GB" sz="1600" kern="0" dirty="0">
                <a:latin typeface="Bahnschrift SemiCondensed" panose="020B0502040204020203" pitchFamily="34" charset="0"/>
              </a:rPr>
              <a:t>(</a:t>
            </a:r>
            <a:r>
              <a:rPr lang="en-GB" sz="1600" kern="0" dirty="0" err="1">
                <a:latin typeface="Bahnschrift SemiCondensed" panose="020B0502040204020203" pitchFamily="34" charset="0"/>
              </a:rPr>
              <a:t>b_n</a:t>
            </a:r>
            <a:r>
              <a:rPr lang="en-GB" sz="1600" kern="0" dirty="0">
                <a:latin typeface="Bahnschrift SemiCondensed" panose="020B0502040204020203" pitchFamily="34" charset="0"/>
              </a:rPr>
              <a:t>, 1024, 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payload</a:t>
            </a:r>
            <a:r>
              <a:rPr lang="en-GB" sz="1600" kern="0" dirty="0">
                <a:latin typeface="Bahnschrift SemiCondensed" panose="020B0502040204020203" pitchFamily="34" charset="0"/>
              </a:rPr>
              <a:t>);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// attacker hopes that one of the </a:t>
            </a:r>
            <a:r>
              <a:rPr lang="en-GB" sz="1600" kern="0" dirty="0" err="1">
                <a:latin typeface="Bahnschrift SemiCondensed" panose="020B0502040204020203" pitchFamily="34" charset="0"/>
              </a:rPr>
              <a:t>b_i</a:t>
            </a:r>
            <a:r>
              <a:rPr lang="en-GB" sz="1600" kern="0" dirty="0">
                <a:latin typeface="Bahnschrift SemiCondensed" panose="020B0502040204020203" pitchFamily="34" charset="0"/>
              </a:rPr>
              <a:t> will be aliased with f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kern="0" dirty="0">
                <a:latin typeface="Bahnschrift SemiCondensed" panose="020B0502040204020203" pitchFamily="34" charset="0"/>
              </a:rPr>
              <a:t> </a:t>
            </a:r>
            <a:endParaRPr lang="en-NL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kern="0" dirty="0">
                <a:latin typeface="Bahnschrift SemiCondensed" panose="020B0502040204020203" pitchFamily="34" charset="0"/>
              </a:rPr>
              <a:t>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kern="0" dirty="0"/>
              <a:t> 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kern="0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82D13D-E603-E51B-073B-9B8697E1292C}"/>
              </a:ext>
            </a:extLst>
          </p:cNvPr>
          <p:cNvSpPr txBox="1"/>
          <p:nvPr/>
        </p:nvSpPr>
        <p:spPr>
          <a:xfrm>
            <a:off x="5292080" y="5244549"/>
            <a:ext cx="30628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2"/>
                </a:solidFill>
                <a:latin typeface="+mn-lt"/>
              </a:rPr>
              <a:t>See (fake) OO examples in Brightspace to understand how use-after-free exploit 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C1E69-BC60-E556-8381-6B35566D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>
            <a:extLst>
              <a:ext uri="{FF2B5EF4-FFF2-40B4-BE49-F238E27FC236}">
                <a16:creationId xmlns:a16="http://schemas.microsoft.com/office/drawing/2014/main" id="{DE7062FA-13F5-D8A3-279B-11AA14B0ED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Memory tagging</a:t>
            </a:r>
            <a:br>
              <a:rPr lang="en-US" altLang="en-US" dirty="0"/>
            </a:br>
            <a:r>
              <a:rPr lang="en-US" altLang="en-US" dirty="0"/>
              <a:t>-</a:t>
            </a:r>
            <a:br>
              <a:rPr lang="en-US" altLang="en-US" dirty="0"/>
            </a:br>
            <a:r>
              <a:rPr lang="en-US" altLang="en-US" dirty="0"/>
              <a:t>a variant of shadow memory</a:t>
            </a:r>
            <a:endParaRPr lang="en-GB" altLang="en-US" i="1" dirty="0"/>
          </a:p>
        </p:txBody>
      </p:sp>
      <p:sp>
        <p:nvSpPr>
          <p:cNvPr id="25603" name="Subtitle 5">
            <a:extLst>
              <a:ext uri="{FF2B5EF4-FFF2-40B4-BE49-F238E27FC236}">
                <a16:creationId xmlns:a16="http://schemas.microsoft.com/office/drawing/2014/main" id="{9A238FA8-0769-C16E-F073-0BFA6A5A6D5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12A1028F-95CA-95E7-35F9-07B4C7DF75A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C70D4999-45D4-4643-914E-D4305EAA585D}" type="slidenum">
              <a:rPr lang="en-GB" altLang="nl-NL" smtClean="0"/>
              <a:pPr/>
              <a:t>19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18556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F8309-FAAA-3182-DDF2-35FF02A5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D39A3C-FEA2-4A24-2787-4C2D78487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// Vulnerable code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File </a:t>
            </a:r>
            <a:r>
              <a:rPr lang="en-GB" sz="14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</a:t>
            </a:r>
            <a:r>
              <a:rPr lang="en-GB" sz="14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 = new File(…);   </a:t>
            </a: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dirty="0">
                <a:latin typeface="Bahnschrift SemiCondensed" panose="020B0502040204020203" pitchFamily="34" charset="0"/>
              </a:rPr>
              <a:t>delete f;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f-&gt;close(); </a:t>
            </a:r>
            <a:r>
              <a:rPr lang="en-GB" sz="14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// use-after-free</a:t>
            </a:r>
          </a:p>
          <a:p>
            <a:pPr marL="0" indent="0">
              <a:buNone/>
              <a:defRPr/>
            </a:pPr>
            <a:r>
              <a:rPr lang="en-GB" sz="1800" dirty="0"/>
              <a:t>     </a:t>
            </a:r>
          </a:p>
          <a:p>
            <a:pPr marL="0" indent="0">
              <a:buNone/>
              <a:defRPr/>
            </a:pPr>
            <a:r>
              <a:rPr lang="en-GB" dirty="0"/>
              <a:t>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   </a:t>
            </a:r>
          </a:p>
        </p:txBody>
      </p:sp>
      <p:sp>
        <p:nvSpPr>
          <p:cNvPr id="32770" name="Titel 1">
            <a:extLst>
              <a:ext uri="{FF2B5EF4-FFF2-40B4-BE49-F238E27FC236}">
                <a16:creationId xmlns:a16="http://schemas.microsoft.com/office/drawing/2014/main" id="{816A0CB4-7B7D-D44F-9B04-7C889C9BD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Detecting this attack using </a:t>
            </a:r>
            <a:r>
              <a:rPr lang="en-GB" altLang="en-US" i="1" dirty="0"/>
              <a:t>memory tagging </a:t>
            </a:r>
            <a:endParaRPr lang="en-GB" altLang="en-US" sz="2800" i="1" dirty="0"/>
          </a:p>
        </p:txBody>
      </p:sp>
      <p:sp>
        <p:nvSpPr>
          <p:cNvPr id="32772" name="Slide Number Placeholder 1">
            <a:extLst>
              <a:ext uri="{FF2B5EF4-FFF2-40B4-BE49-F238E27FC236}">
                <a16:creationId xmlns:a16="http://schemas.microsoft.com/office/drawing/2014/main" id="{B2216AFA-81E9-F0CB-3F34-D849385632D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2E69F4C-2E02-44AF-9C8A-1C86C6B7D16D}" type="slidenum">
              <a:rPr lang="en-GB" altLang="nl-NL" smtClean="0"/>
              <a:pPr/>
              <a:t>20</a:t>
            </a:fld>
            <a:endParaRPr lang="en-GB" alt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461EC3-7217-56A2-B115-433D752DA564}"/>
              </a:ext>
            </a:extLst>
          </p:cNvPr>
          <p:cNvSpPr txBox="1"/>
          <p:nvPr/>
        </p:nvSpPr>
        <p:spPr>
          <a:xfrm>
            <a:off x="4644008" y="2132856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File f</a:t>
            </a:r>
            <a:endParaRPr lang="en-NL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A5CC305-A3A5-BF7B-9EC9-560E02680E98}"/>
              </a:ext>
            </a:extLst>
          </p:cNvPr>
          <p:cNvSpPr txBox="1">
            <a:spLocks/>
          </p:cNvSpPr>
          <p:nvPr/>
        </p:nvSpPr>
        <p:spPr bwMode="auto">
          <a:xfrm>
            <a:off x="891448" y="2247950"/>
            <a:ext cx="5256584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5pPr>
            <a:lvl6pPr marL="25146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// Attacker-induced behaviour,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4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//  assuming File objects are 1024 bytes</a:t>
            </a:r>
            <a:endParaRPr lang="en-GB" sz="1400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400" kern="0" dirty="0">
                <a:latin typeface="Bahnschrift SemiCondensed" panose="020B0502040204020203" pitchFamily="34" charset="0"/>
              </a:rPr>
              <a:t>char* </a:t>
            </a:r>
            <a:r>
              <a:rPr lang="en-GB" sz="1400" kern="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b_1</a:t>
            </a:r>
            <a:r>
              <a:rPr lang="en-GB" sz="14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 </a:t>
            </a:r>
            <a:r>
              <a:rPr lang="en-GB" sz="1400" kern="0" dirty="0">
                <a:latin typeface="Bahnschrift SemiCondensed" panose="020B0502040204020203" pitchFamily="34" charset="0"/>
              </a:rPr>
              <a:t>= new char [</a:t>
            </a:r>
            <a:r>
              <a:rPr lang="en-GB" sz="14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1024</a:t>
            </a:r>
            <a:r>
              <a:rPr lang="en-GB" sz="1400" kern="0" dirty="0">
                <a:latin typeface="Bahnschrift SemiCondensed" panose="020B0502040204020203" pitchFamily="34" charset="0"/>
              </a:rPr>
              <a:t>];   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400" kern="0" dirty="0" err="1">
                <a:latin typeface="Bahnschrift SemiCondensed" panose="020B0502040204020203" pitchFamily="34" charset="0"/>
              </a:rPr>
              <a:t>fgets</a:t>
            </a:r>
            <a:r>
              <a:rPr lang="en-GB" sz="1400" kern="0" dirty="0">
                <a:latin typeface="Bahnschrift SemiCondensed" panose="020B0502040204020203" pitchFamily="34" charset="0"/>
              </a:rPr>
              <a:t>(b_1, 1024, </a:t>
            </a:r>
            <a:r>
              <a:rPr lang="en-GB" sz="14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payload</a:t>
            </a:r>
            <a:r>
              <a:rPr lang="en-GB" sz="1400" kern="0" dirty="0">
                <a:latin typeface="Bahnschrift SemiCondensed" panose="020B0502040204020203" pitchFamily="34" charset="0"/>
              </a:rPr>
              <a:t>);    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400" kern="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400" kern="0" dirty="0">
                <a:latin typeface="Bahnschrift SemiCondensed" panose="020B0502040204020203" pitchFamily="34" charset="0"/>
              </a:rPr>
              <a:t>char* </a:t>
            </a:r>
            <a:r>
              <a:rPr lang="en-GB" sz="1400" kern="0" dirty="0" err="1">
                <a:solidFill>
                  <a:schemeClr val="tx1"/>
                </a:solidFill>
                <a:latin typeface="Bahnschrift SemiCondensed" panose="020B0502040204020203" pitchFamily="34" charset="0"/>
              </a:rPr>
              <a:t>b_n</a:t>
            </a:r>
            <a:r>
              <a:rPr lang="en-GB" sz="1400" kern="0" dirty="0">
                <a:latin typeface="Bahnschrift SemiCondensed" panose="020B0502040204020203" pitchFamily="34" charset="0"/>
              </a:rPr>
              <a:t> = new char[</a:t>
            </a:r>
            <a:r>
              <a:rPr lang="en-GB" sz="14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1024</a:t>
            </a:r>
            <a:r>
              <a:rPr lang="en-GB" sz="1400" kern="0" dirty="0">
                <a:latin typeface="Bahnschrift SemiCondensed" panose="020B0502040204020203" pitchFamily="34" charset="0"/>
              </a:rPr>
              <a:t>];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400" kern="0" dirty="0">
                <a:latin typeface="Bahnschrift SemiCondensed" panose="020B0502040204020203" pitchFamily="34" charset="0"/>
              </a:rPr>
              <a:t> </a:t>
            </a:r>
            <a:r>
              <a:rPr lang="en-GB" sz="1400" kern="0" dirty="0" err="1">
                <a:latin typeface="Bahnschrift SemiCondensed" panose="020B0502040204020203" pitchFamily="34" charset="0"/>
              </a:rPr>
              <a:t>fgets</a:t>
            </a:r>
            <a:r>
              <a:rPr lang="en-GB" sz="1400" kern="0" dirty="0">
                <a:latin typeface="Bahnschrift SemiCondensed" panose="020B0502040204020203" pitchFamily="34" charset="0"/>
              </a:rPr>
              <a:t>(</a:t>
            </a:r>
            <a:r>
              <a:rPr lang="en-GB" sz="1400" kern="0" dirty="0" err="1">
                <a:latin typeface="Bahnschrift SemiCondensed" panose="020B0502040204020203" pitchFamily="34" charset="0"/>
              </a:rPr>
              <a:t>b_n</a:t>
            </a:r>
            <a:r>
              <a:rPr lang="en-GB" sz="1400" kern="0" dirty="0">
                <a:latin typeface="Bahnschrift SemiCondensed" panose="020B0502040204020203" pitchFamily="34" charset="0"/>
              </a:rPr>
              <a:t>, 1024, </a:t>
            </a:r>
            <a:r>
              <a:rPr lang="en-GB" sz="14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payload</a:t>
            </a:r>
            <a:r>
              <a:rPr lang="en-GB" sz="1400" kern="0" dirty="0">
                <a:latin typeface="Bahnschrift SemiCondensed" panose="020B0502040204020203" pitchFamily="34" charset="0"/>
              </a:rPr>
              <a:t>);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400" kern="0" dirty="0">
                <a:latin typeface="Bahnschrift SemiCondensed" panose="020B0502040204020203" pitchFamily="34" charset="0"/>
              </a:rPr>
              <a:t>// attacker hopes that one of the </a:t>
            </a:r>
            <a:r>
              <a:rPr lang="en-GB" sz="1600" kern="0" dirty="0" err="1">
                <a:latin typeface="Bahnschrift SemiCondensed" panose="020B0502040204020203" pitchFamily="34" charset="0"/>
              </a:rPr>
              <a:t>b_i</a:t>
            </a:r>
            <a:r>
              <a:rPr lang="en-GB" sz="1600" kern="0" dirty="0">
                <a:latin typeface="Bahnschrift SemiCondensed" panose="020B0502040204020203" pitchFamily="34" charset="0"/>
              </a:rPr>
              <a:t> will be aliased with f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kern="0" dirty="0">
                <a:latin typeface="Bahnschrift SemiCondensed" panose="020B0502040204020203" pitchFamily="34" charset="0"/>
              </a:rPr>
              <a:t> </a:t>
            </a:r>
            <a:endParaRPr lang="en-NL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kern="0" dirty="0">
                <a:latin typeface="Bahnschrift SemiCondensed" panose="020B0502040204020203" pitchFamily="34" charset="0"/>
              </a:rPr>
              <a:t>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kern="0" dirty="0"/>
              <a:t> 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kern="0" dirty="0"/>
              <a:t>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420AFE-9210-FE72-AFF0-DB945D94741A}"/>
              </a:ext>
            </a:extLst>
          </p:cNvPr>
          <p:cNvSpPr txBox="1"/>
          <p:nvPr/>
        </p:nvSpPr>
        <p:spPr>
          <a:xfrm>
            <a:off x="3884978" y="1069389"/>
            <a:ext cx="477252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When we allocate memory, both the pointer &amp; the memory are </a:t>
            </a:r>
            <a:r>
              <a:rPr lang="en-US" sz="1600" dirty="0">
                <a:solidFill>
                  <a:srgbClr val="009900"/>
                </a:solidFill>
                <a:latin typeface="Arial Rounded MT Bold"/>
              </a:rPr>
              <a:t>tagged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 (or </a:t>
            </a:r>
            <a:r>
              <a:rPr lang="en-US" sz="1600" dirty="0" err="1">
                <a:solidFill>
                  <a:srgbClr val="009900"/>
                </a:solidFill>
                <a:latin typeface="Arial Rounded MT Bold"/>
              </a:rPr>
              <a:t>coloured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) with a random tag.</a:t>
            </a:r>
            <a:br>
              <a:rPr lang="en-US" sz="1600" dirty="0">
                <a:solidFill>
                  <a:srgbClr val="000000"/>
                </a:solidFill>
                <a:latin typeface="Arial Rounded MT Bold"/>
              </a:rPr>
            </a:br>
            <a:endParaRPr lang="en-US" sz="1600" dirty="0">
              <a:solidFill>
                <a:srgbClr val="000000"/>
              </a:solidFill>
              <a:latin typeface="Arial Rounded MT Bold"/>
            </a:endParaRPr>
          </a:p>
          <a:p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When a pointer is used, we check if the tag of the pointer matches the tag of the memory</a:t>
            </a:r>
          </a:p>
          <a:p>
            <a:endParaRPr lang="en-US" sz="1600" dirty="0">
              <a:solidFill>
                <a:srgbClr val="000000"/>
              </a:solidFill>
              <a:latin typeface="Arial Rounded MT Bol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So</a:t>
            </a: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 </a:t>
            </a:r>
            <a:r>
              <a:rPr lang="en-US" sz="1800" b="1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</a:t>
            </a:r>
            <a:r>
              <a:rPr lang="en-US" sz="1800" b="1" dirty="0">
                <a:solidFill>
                  <a:srgbClr val="009900"/>
                </a:solidFill>
                <a:latin typeface="Arial Rounded MT Bold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and all the </a:t>
            </a:r>
            <a:r>
              <a:rPr lang="en-US" sz="1800" b="1" dirty="0" err="1">
                <a:solidFill>
                  <a:srgbClr val="C00000"/>
                </a:solidFill>
                <a:latin typeface="Bahnschrift SemiCondensed" panose="020B0502040204020203" pitchFamily="34" charset="0"/>
              </a:rPr>
              <a:t>b_i</a:t>
            </a:r>
            <a:r>
              <a:rPr lang="en-US" sz="1600" b="1" dirty="0">
                <a:solidFill>
                  <a:srgbClr val="C00000"/>
                </a:solidFill>
                <a:latin typeface="Arial Rounded MT Bold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would have different tags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Arial Rounded MT Bol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Note: </a:t>
            </a:r>
            <a:r>
              <a:rPr lang="en-US" sz="1600" i="1" dirty="0">
                <a:solidFill>
                  <a:srgbClr val="000000"/>
                </a:solidFill>
                <a:latin typeface="Arial Rounded MT Bold"/>
              </a:rPr>
              <a:t>ALL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  bytes in </a:t>
            </a:r>
            <a:r>
              <a:rPr lang="en-US" sz="1800" b="1" dirty="0" err="1">
                <a:solidFill>
                  <a:srgbClr val="C00000"/>
                </a:solidFill>
                <a:latin typeface="Bahnschrift SemiCondensed" panose="020B0502040204020203" pitchFamily="34" charset="0"/>
              </a:rPr>
              <a:t>b_i</a:t>
            </a:r>
            <a:r>
              <a:rPr lang="en-US" sz="1800" dirty="0">
                <a:solidFill>
                  <a:srgbClr val="000000"/>
                </a:solidFill>
                <a:latin typeface="Arial Rounded MT Bold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have to be tagged!</a:t>
            </a:r>
            <a:br>
              <a:rPr lang="en-US" sz="1600" dirty="0">
                <a:solidFill>
                  <a:srgbClr val="000000"/>
                </a:solidFill>
                <a:latin typeface="Arial Rounded MT Bold"/>
              </a:rPr>
            </a:b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So quite some overhead at allocation.</a:t>
            </a:r>
            <a:br>
              <a:rPr lang="en-US" sz="1600" dirty="0">
                <a:solidFill>
                  <a:srgbClr val="000000"/>
                </a:solidFill>
                <a:latin typeface="Arial Rounded MT Bold"/>
              </a:rPr>
            </a:b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But: </a:t>
            </a:r>
            <a:r>
              <a:rPr lang="en-US" sz="1600" dirty="0" err="1">
                <a:solidFill>
                  <a:srgbClr val="000000"/>
                </a:solidFill>
                <a:latin typeface="Arial Rounded MT Bold"/>
              </a:rPr>
              <a:t>initialisation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 of newly allocated </a:t>
            </a:r>
            <a:r>
              <a:rPr lang="en-US" sz="2000" dirty="0">
                <a:solidFill>
                  <a:srgbClr val="000000"/>
                </a:solidFill>
                <a:latin typeface="Arial Rounded MT Bold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 Rounded MT Bold"/>
              </a:rPr>
              <a:t>memory is then ‘for free’</a:t>
            </a:r>
          </a:p>
          <a:p>
            <a:endParaRPr lang="en-NL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346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CCED7-C803-406D-398F-E1DE459B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41DD51-3730-F7A2-F381-FC3A62689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// Vulnerable code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File </a:t>
            </a:r>
            <a:r>
              <a:rPr lang="en-GB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</a:t>
            </a:r>
            <a:r>
              <a:rPr lang="en-GB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 = new File(…);   </a:t>
            </a: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delete f;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f-&gt;close(); </a:t>
            </a:r>
            <a:r>
              <a:rPr lang="en-GB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// use-after-free</a:t>
            </a:r>
          </a:p>
          <a:p>
            <a:pPr marL="0" indent="0">
              <a:buNone/>
              <a:defRPr/>
            </a:pPr>
            <a:r>
              <a:rPr lang="en-GB" dirty="0"/>
              <a:t>     </a:t>
            </a:r>
          </a:p>
          <a:p>
            <a:pPr marL="0" indent="0">
              <a:buNone/>
              <a:defRPr/>
            </a:pPr>
            <a:r>
              <a:rPr lang="en-GB" dirty="0"/>
              <a:t>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   </a:t>
            </a:r>
          </a:p>
        </p:txBody>
      </p:sp>
      <p:sp>
        <p:nvSpPr>
          <p:cNvPr id="32770" name="Titel 1">
            <a:extLst>
              <a:ext uri="{FF2B5EF4-FFF2-40B4-BE49-F238E27FC236}">
                <a16:creationId xmlns:a16="http://schemas.microsoft.com/office/drawing/2014/main" id="{FC6F03F4-724A-E4A4-BE84-C82577C45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i="1" dirty="0"/>
              <a:t>Alternatives to memory tagging?</a:t>
            </a:r>
            <a:endParaRPr lang="en-GB" altLang="en-US" sz="2800" i="1" dirty="0"/>
          </a:p>
        </p:txBody>
      </p:sp>
      <p:sp>
        <p:nvSpPr>
          <p:cNvPr id="32772" name="Slide Number Placeholder 1">
            <a:extLst>
              <a:ext uri="{FF2B5EF4-FFF2-40B4-BE49-F238E27FC236}">
                <a16:creationId xmlns:a16="http://schemas.microsoft.com/office/drawing/2014/main" id="{43BE9696-2E04-3559-F30E-FDEDD10DBE7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2E69F4C-2E02-44AF-9C8A-1C86C6B7D16D}" type="slidenum">
              <a:rPr lang="en-GB" altLang="nl-NL" smtClean="0"/>
              <a:pPr/>
              <a:t>21</a:t>
            </a:fld>
            <a:endParaRPr lang="en-GB" alt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97539B-0CB3-1F6F-5908-EE39D21C7F45}"/>
              </a:ext>
            </a:extLst>
          </p:cNvPr>
          <p:cNvSpPr txBox="1"/>
          <p:nvPr/>
        </p:nvSpPr>
        <p:spPr>
          <a:xfrm>
            <a:off x="4644008" y="2132856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File f</a:t>
            </a:r>
            <a:endParaRPr lang="en-NL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3F6ACB2-3751-26A7-1A20-AB34A322A67E}"/>
              </a:ext>
            </a:extLst>
          </p:cNvPr>
          <p:cNvSpPr txBox="1">
            <a:spLocks/>
          </p:cNvSpPr>
          <p:nvPr/>
        </p:nvSpPr>
        <p:spPr bwMode="auto">
          <a:xfrm>
            <a:off x="1077076" y="2392559"/>
            <a:ext cx="5256584" cy="259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134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 Rounded MT Bold" panose="020F0704030504030204" pitchFamily="34" charset="0"/>
                <a:cs typeface="+mn-cs"/>
              </a:defRPr>
            </a:lvl5pPr>
            <a:lvl6pPr marL="25146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57200" rtl="0" fontAlgn="base">
              <a:lnSpc>
                <a:spcPct val="134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// Attacker-induced behaviour,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//          assuming File objects are 1024 bytes</a:t>
            </a:r>
            <a:endParaRPr lang="en-GB" sz="1600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char* </a:t>
            </a:r>
            <a:r>
              <a:rPr lang="en-GB" sz="1600" kern="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b_1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 </a:t>
            </a:r>
            <a:r>
              <a:rPr lang="en-GB" sz="1600" kern="0" dirty="0">
                <a:latin typeface="Bahnschrift SemiCondensed" panose="020B0502040204020203" pitchFamily="34" charset="0"/>
              </a:rPr>
              <a:t>= new char [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1024</a:t>
            </a:r>
            <a:r>
              <a:rPr lang="en-GB" sz="1600" kern="0" dirty="0">
                <a:latin typeface="Bahnschrift SemiCondensed" panose="020B0502040204020203" pitchFamily="34" charset="0"/>
              </a:rPr>
              <a:t>];  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 err="1">
                <a:latin typeface="Bahnschrift SemiCondensed" panose="020B0502040204020203" pitchFamily="34" charset="0"/>
              </a:rPr>
              <a:t>fgets</a:t>
            </a:r>
            <a:r>
              <a:rPr lang="en-GB" sz="1600" kern="0" dirty="0">
                <a:latin typeface="Bahnschrift SemiCondensed" panose="020B0502040204020203" pitchFamily="34" charset="0"/>
              </a:rPr>
              <a:t>(b_1, 1024, 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payload</a:t>
            </a:r>
            <a:r>
              <a:rPr lang="en-GB" sz="1600" kern="0" dirty="0">
                <a:latin typeface="Bahnschrift SemiCondensed" panose="020B0502040204020203" pitchFamily="34" charset="0"/>
              </a:rPr>
              <a:t>); t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…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char* </a:t>
            </a:r>
            <a:r>
              <a:rPr lang="en-GB" sz="1600" kern="0" dirty="0" err="1">
                <a:solidFill>
                  <a:schemeClr val="tx1"/>
                </a:solidFill>
                <a:latin typeface="Bahnschrift SemiCondensed" panose="020B0502040204020203" pitchFamily="34" charset="0"/>
              </a:rPr>
              <a:t>b_n</a:t>
            </a:r>
            <a:r>
              <a:rPr lang="en-GB" sz="1600" kern="0" dirty="0">
                <a:latin typeface="Bahnschrift SemiCondensed" panose="020B0502040204020203" pitchFamily="34" charset="0"/>
              </a:rPr>
              <a:t> = new char[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1024</a:t>
            </a:r>
            <a:r>
              <a:rPr lang="en-GB" sz="1600" kern="0" dirty="0">
                <a:latin typeface="Bahnschrift SemiCondensed" panose="020B0502040204020203" pitchFamily="34" charset="0"/>
              </a:rPr>
              <a:t>];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 </a:t>
            </a:r>
            <a:r>
              <a:rPr lang="en-GB" sz="1600" kern="0" dirty="0" err="1">
                <a:latin typeface="Bahnschrift SemiCondensed" panose="020B0502040204020203" pitchFamily="34" charset="0"/>
              </a:rPr>
              <a:t>fgets</a:t>
            </a:r>
            <a:r>
              <a:rPr lang="en-GB" sz="1600" kern="0" dirty="0">
                <a:latin typeface="Bahnschrift SemiCondensed" panose="020B0502040204020203" pitchFamily="34" charset="0"/>
              </a:rPr>
              <a:t>(</a:t>
            </a:r>
            <a:r>
              <a:rPr lang="en-GB" sz="1600" kern="0" dirty="0" err="1">
                <a:latin typeface="Bahnschrift SemiCondensed" panose="020B0502040204020203" pitchFamily="34" charset="0"/>
              </a:rPr>
              <a:t>b_n</a:t>
            </a:r>
            <a:r>
              <a:rPr lang="en-GB" sz="1600" kern="0" dirty="0">
                <a:latin typeface="Bahnschrift SemiCondensed" panose="020B0502040204020203" pitchFamily="34" charset="0"/>
              </a:rPr>
              <a:t>, 1024, </a:t>
            </a:r>
            <a:r>
              <a:rPr lang="en-GB" sz="1600" kern="0" dirty="0">
                <a:solidFill>
                  <a:srgbClr val="C00000"/>
                </a:solidFill>
                <a:latin typeface="Bahnschrift SemiCondensed" panose="020B0502040204020203" pitchFamily="34" charset="0"/>
              </a:rPr>
              <a:t>payload</a:t>
            </a:r>
            <a:r>
              <a:rPr lang="en-GB" sz="1600" kern="0" dirty="0">
                <a:latin typeface="Bahnschrift SemiCondensed" panose="020B0502040204020203" pitchFamily="34" charset="0"/>
              </a:rPr>
              <a:t>);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600" kern="0" dirty="0">
                <a:latin typeface="Bahnschrift SemiCondensed" panose="020B0502040204020203" pitchFamily="34" charset="0"/>
              </a:rPr>
              <a:t>// attacker hopes that one of the </a:t>
            </a:r>
            <a:r>
              <a:rPr lang="en-GB" sz="1600" kern="0" dirty="0" err="1">
                <a:latin typeface="Bahnschrift SemiCondensed" panose="020B0502040204020203" pitchFamily="34" charset="0"/>
              </a:rPr>
              <a:t>b_i</a:t>
            </a:r>
            <a:r>
              <a:rPr lang="en-GB" sz="1600" kern="0" dirty="0">
                <a:latin typeface="Bahnschrift SemiCondensed" panose="020B0502040204020203" pitchFamily="34" charset="0"/>
              </a:rPr>
              <a:t> will be aliased with f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kern="0" dirty="0">
                <a:latin typeface="Bahnschrift SemiCondensed" panose="020B0502040204020203" pitchFamily="34" charset="0"/>
              </a:rPr>
              <a:t> </a:t>
            </a:r>
            <a:endParaRPr lang="en-NL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kern="0" dirty="0">
              <a:latin typeface="Bahnschrift SemiCondensed" panose="020B0502040204020203" pitchFamily="34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kern="0" dirty="0">
                <a:latin typeface="Bahnschrift SemiCondensed" panose="020B0502040204020203" pitchFamily="34" charset="0"/>
              </a:rPr>
              <a:t>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kern="0" dirty="0"/>
              <a:t> 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kern="0" dirty="0"/>
              <a:t>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75F59C-7860-2949-F5D3-919FA1A9FAB8}"/>
              </a:ext>
            </a:extLst>
          </p:cNvPr>
          <p:cNvSpPr txBox="1"/>
          <p:nvPr/>
        </p:nvSpPr>
        <p:spPr>
          <a:xfrm>
            <a:off x="3705166" y="1044575"/>
            <a:ext cx="5256584" cy="529375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/>
                <a:ea typeface="+mn-ea"/>
                <a:cs typeface="Times New Roman" panose="02020603050405020304" pitchFamily="18" charset="0"/>
              </a:rPr>
              <a:t>Suspicious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/>
                <a:ea typeface="+mn-ea"/>
                <a:cs typeface="Times New Roman" panose="02020603050405020304" pitchFamily="18" charset="0"/>
              </a:rPr>
              <a:t>behaviour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/>
                <a:ea typeface="+mn-ea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chemeClr val="tx1"/>
              </a:solidFill>
              <a:latin typeface="Bahnschrift SemiCondensed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</a:t>
            </a:r>
            <a:r>
              <a:rPr lang="en-US" sz="1600" dirty="0">
                <a:solidFill>
                  <a:srgbClr val="009900"/>
                </a:solidFill>
                <a:latin typeface="+mn-lt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should point to a </a:t>
            </a:r>
            <a:r>
              <a:rPr lang="en-US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File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 object, not a byte array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9900"/>
                </a:solidFill>
                <a:latin typeface="Bahnschrift SemiCondensed" panose="020B0502040204020203" pitchFamily="34" charset="0"/>
              </a:rPr>
              <a:t>f-&gt;close() 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should be a code pointer to a </a:t>
            </a:r>
            <a:r>
              <a:rPr lang="en-US" sz="16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void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 function without any parameters, but points to some random bytes.</a:t>
            </a:r>
          </a:p>
          <a:p>
            <a:endParaRPr lang="en-US" sz="1000" dirty="0">
              <a:solidFill>
                <a:schemeClr val="tx1"/>
              </a:solidFill>
              <a:latin typeface="+mn-lt"/>
            </a:endParaRPr>
          </a:p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This suggests alternatives:</a:t>
            </a:r>
          </a:p>
          <a:p>
            <a:endParaRPr lang="en-US" sz="1000" dirty="0">
              <a:solidFill>
                <a:schemeClr val="tx1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+mn-lt"/>
              </a:rPr>
              <a:t>Different </a:t>
            </a:r>
            <a:r>
              <a:rPr lang="en-US" sz="1600" dirty="0">
                <a:solidFill>
                  <a:schemeClr val="accent2"/>
                </a:solidFill>
                <a:latin typeface="+mn-lt"/>
              </a:rPr>
              <a:t>custom allocators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one for Objects and one for byte arrays, so that objects and byte arrays are never aliased.</a:t>
            </a:r>
          </a:p>
          <a:p>
            <a:pPr marL="57150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+mn-lt"/>
              </a:rPr>
              <a:t>This will not prevent use-after-free bugs involving just objects, unlike memory tagging will</a:t>
            </a:r>
          </a:p>
          <a:p>
            <a:pPr marL="285750"/>
            <a:r>
              <a:rPr lang="en-US" sz="1600" dirty="0">
                <a:solidFill>
                  <a:schemeClr val="tx1"/>
                </a:solidFill>
                <a:latin typeface="+mn-lt"/>
              </a:rPr>
              <a:t>Custom allocators could be used as</a:t>
            </a:r>
            <a:r>
              <a:rPr lang="en-US" sz="1600" dirty="0">
                <a:solidFill>
                  <a:srgbClr val="009900"/>
                </a:solidFill>
                <a:latin typeface="+mn-lt"/>
              </a:rPr>
              <a:t> application level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  countermeasure</a:t>
            </a:r>
          </a:p>
          <a:p>
            <a:pPr marL="342900" indent="-342900">
              <a:buFont typeface="+mj-lt"/>
              <a:buAutoNum type="alphaUcPeriod"/>
            </a:pPr>
            <a:endParaRPr lang="en-US" sz="1050" dirty="0">
              <a:solidFill>
                <a:schemeClr val="tx1"/>
              </a:solidFill>
              <a:latin typeface="+mn-lt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600" dirty="0">
                <a:solidFill>
                  <a:schemeClr val="tx1"/>
                </a:solidFill>
                <a:latin typeface="+mn-lt"/>
              </a:rPr>
              <a:t>We could have </a:t>
            </a:r>
            <a:r>
              <a:rPr lang="en-US" sz="1600" dirty="0">
                <a:solidFill>
                  <a:schemeClr val="accent2"/>
                </a:solidFill>
                <a:latin typeface="+mn-lt"/>
              </a:rPr>
              <a:t>special measures to protect function pointers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to prevent random address from being used as function pointer – more on that later</a:t>
            </a:r>
          </a:p>
          <a:p>
            <a:endParaRPr lang="en-NL" sz="16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423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A8C5F35E-3C27-41EC-923E-CFAB14A1AF7D}"/>
              </a:ext>
            </a:extLst>
          </p:cNvPr>
          <p:cNvSpPr/>
          <p:nvPr/>
        </p:nvSpPr>
        <p:spPr bwMode="auto">
          <a:xfrm>
            <a:off x="3059832" y="5347117"/>
            <a:ext cx="3600400" cy="948213"/>
          </a:xfrm>
          <a:prstGeom prst="irregularSeal2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N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DDA01-67D4-3FCE-987F-E0617C419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759" y="1036776"/>
            <a:ext cx="7766050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For each memory allocation we choose a </a:t>
            </a: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tag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(or </a:t>
            </a:r>
            <a:r>
              <a:rPr lang="en-US" sz="1800" dirty="0" err="1">
                <a:solidFill>
                  <a:schemeClr val="accent2"/>
                </a:solidFill>
                <a:latin typeface="Arial Rounded MT Bold"/>
              </a:rPr>
              <a:t>colour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), and </a:t>
            </a:r>
            <a:br>
              <a:rPr lang="en-US" sz="1800" dirty="0">
                <a:solidFill>
                  <a:schemeClr val="tx1"/>
                </a:solidFill>
                <a:latin typeface="Arial Rounded MT Bold"/>
              </a:rPr>
            </a:b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we </a:t>
            </a:r>
            <a:r>
              <a:rPr lang="en-US" sz="1800" dirty="0" err="1">
                <a:solidFill>
                  <a:schemeClr val="accent2"/>
                </a:solidFill>
                <a:latin typeface="Arial Rounded MT Bold"/>
              </a:rPr>
              <a:t>colour</a:t>
            </a: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 both pointers and memory cells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, e.g.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>
                <a:latin typeface="Bahnschrift SemiCondensed" panose="020B0502040204020203" pitchFamily="34" charset="0"/>
              </a:rPr>
              <a:t>     char* </a:t>
            </a:r>
            <a:r>
              <a:rPr lang="en-GB" sz="1800" dirty="0">
                <a:solidFill>
                  <a:srgbClr val="9933FF"/>
                </a:solidFill>
                <a:latin typeface="Bahnschrift SemiCondensed" panose="020B0502040204020203" pitchFamily="34" charset="0"/>
              </a:rPr>
              <a:t>p</a:t>
            </a:r>
            <a:r>
              <a:rPr lang="en-GB" sz="18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 </a:t>
            </a:r>
            <a:r>
              <a:rPr lang="en-GB" sz="1800" dirty="0">
                <a:latin typeface="Bahnschrift SemiCondensed" panose="020B0502040204020203" pitchFamily="34" charset="0"/>
              </a:rPr>
              <a:t>= new char [</a:t>
            </a:r>
            <a:r>
              <a:rPr lang="en-GB" sz="1800" dirty="0">
                <a:solidFill>
                  <a:srgbClr val="9933FF"/>
                </a:solidFill>
                <a:latin typeface="Bahnschrift SemiCondensed" panose="020B0502040204020203" pitchFamily="34" charset="0"/>
              </a:rPr>
              <a:t>1024</a:t>
            </a:r>
            <a:r>
              <a:rPr lang="en-GB" sz="1800" dirty="0">
                <a:latin typeface="Bahnschrift SemiCondensed" panose="020B0502040204020203" pitchFamily="34" charset="0"/>
              </a:rPr>
              <a:t>];  // p and all allocated chars marked as </a:t>
            </a:r>
            <a:r>
              <a:rPr lang="en-GB" sz="1800" dirty="0">
                <a:solidFill>
                  <a:srgbClr val="9933FF"/>
                </a:solidFill>
                <a:latin typeface="Bahnschrift SemiCondensed" panose="020B0502040204020203" pitchFamily="34" charset="0"/>
              </a:rPr>
              <a:t>purple</a:t>
            </a:r>
            <a:endParaRPr lang="en-US" sz="1800" dirty="0">
              <a:solidFill>
                <a:srgbClr val="C00000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We keep track of these </a:t>
            </a:r>
            <a:r>
              <a:rPr lang="en-US" sz="1800" dirty="0" err="1">
                <a:solidFill>
                  <a:schemeClr val="tx1"/>
                </a:solidFill>
                <a:latin typeface="Arial Rounded MT Bold"/>
              </a:rPr>
              <a:t>colours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&amp; check if pointers always point to cells of the right color.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When we de-allocate memory, we reset the color of the cells.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00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i="1" dirty="0">
                <a:solidFill>
                  <a:schemeClr val="tx1"/>
                </a:solidFill>
                <a:latin typeface="Arial Rounded MT Bold"/>
              </a:rPr>
              <a:t>Pros &amp; Cons?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00" i="1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+   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This detects more use-after-free bugs.</a:t>
            </a:r>
            <a:br>
              <a:rPr lang="en-US" sz="1800" dirty="0">
                <a:solidFill>
                  <a:srgbClr val="009900"/>
                </a:solidFill>
                <a:latin typeface="Arial Rounded MT Bold"/>
              </a:rPr>
            </a:b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     </a:t>
            </a: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With enough colors, maybe we can catch all memory corruptions?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- 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     More overhead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 </a:t>
            </a:r>
            <a:endParaRPr lang="en-US" sz="1800" dirty="0">
              <a:solidFill>
                <a:srgbClr val="009900"/>
              </a:solidFill>
              <a:latin typeface="Arial Rounded MT Bold"/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multiple bits for </a:t>
            </a:r>
            <a:r>
              <a:rPr lang="en-US" sz="1600" dirty="0" err="1">
                <a:solidFill>
                  <a:schemeClr val="tx1"/>
                </a:solidFill>
                <a:latin typeface="Arial Rounded MT Bold"/>
              </a:rPr>
              <a:t>colour</a:t>
            </a: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 instead of single bit for allocated or not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for both 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pointers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and 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memory cells: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</a:t>
            </a:r>
            <a:br>
              <a:rPr lang="en-US" sz="1800" dirty="0">
                <a:solidFill>
                  <a:schemeClr val="tx1"/>
                </a:solidFill>
                <a:latin typeface="Arial Rounded MT Bold"/>
              </a:rPr>
            </a:b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we need both 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fat (</a:t>
            </a:r>
            <a:r>
              <a:rPr lang="en-US" sz="1800" dirty="0" err="1">
                <a:solidFill>
                  <a:srgbClr val="009900"/>
                </a:solidFill>
                <a:latin typeface="Arial Rounded MT Bold"/>
              </a:rPr>
              <a:t>coloured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) pointers 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and 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shadow memory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00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     Very expensive, but… </a:t>
            </a:r>
            <a:r>
              <a:rPr lang="en-US" sz="1800" dirty="0">
                <a:solidFill>
                  <a:srgbClr val="FF0000"/>
                </a:solidFill>
                <a:latin typeface="Arial Rounded MT Bold"/>
              </a:rPr>
              <a:t>ARM Top-Byte-Ignore 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to the rescue!   </a:t>
            </a:r>
          </a:p>
          <a:p>
            <a:pPr marL="457200" lvl="1" indent="0">
              <a:buNone/>
            </a:pPr>
            <a:endParaRPr lang="en-US" sz="1800" i="1" dirty="0">
              <a:solidFill>
                <a:srgbClr val="009900"/>
              </a:solidFill>
              <a:latin typeface="Arial Rounded MT Bold"/>
            </a:endParaRPr>
          </a:p>
          <a:p>
            <a:pPr marL="0" indent="0">
              <a:buNone/>
            </a:pPr>
            <a:r>
              <a:rPr lang="en-US" sz="1800" dirty="0">
                <a:latin typeface="Bahnschrift SemiCondensed" panose="020B0502040204020203" pitchFamily="34" charset="0"/>
              </a:rPr>
              <a:t> </a:t>
            </a:r>
            <a:endParaRPr lang="en-US" sz="1800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Arial Rounded MT Bold"/>
            </a:endParaRP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D1BCE-DCE4-61FF-77BD-2C18D7A64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Recap: Memory tagging </a:t>
            </a:r>
            <a:r>
              <a:rPr lang="en-US" sz="1800" dirty="0"/>
              <a:t>(aka Memory </a:t>
            </a:r>
            <a:r>
              <a:rPr lang="en-US" sz="1800" dirty="0" err="1"/>
              <a:t>colouring</a:t>
            </a:r>
            <a:r>
              <a:rPr lang="en-US" sz="1800" dirty="0"/>
              <a:t>)</a:t>
            </a:r>
            <a:endParaRPr lang="en-NL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55093-E006-9D75-CF42-E5792C5192C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36527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8E2EA-1E07-621C-FCB1-1846F4DD3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0D2B-8C1E-64DB-AED1-ABDD4AC3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Memory tagging with ARM MTE</a:t>
            </a:r>
            <a:endParaRPr 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C58EA-49EF-8713-D5B4-D842BBE3A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ARM </a:t>
            </a: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Top-Byte-Ignore (TBI) </a:t>
            </a:r>
            <a:r>
              <a:rPr lang="en-US" sz="1800" dirty="0">
                <a:latin typeface="Arial Rounded MT Bold"/>
              </a:rPr>
              <a:t>leaves top byte in 64 bit address unused,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ARM </a:t>
            </a:r>
            <a:r>
              <a:rPr lang="en-US" sz="1800" dirty="0">
                <a:solidFill>
                  <a:schemeClr val="accent2"/>
                </a:solidFill>
              </a:rPr>
              <a:t>Memory Tagging Extension (MTE ) 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uses </a:t>
            </a:r>
            <a:r>
              <a:rPr lang="en-US" sz="1800" dirty="0">
                <a:latin typeface="Arial Rounded MT Bold"/>
              </a:rPr>
              <a:t>this byte to record tags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MTE uses</a:t>
            </a: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 4 bit tag 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for every 16 byte granule of memory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 Rounded MT Bold"/>
              </a:rPr>
              <a:t>detects </a:t>
            </a:r>
            <a:r>
              <a:rPr lang="en-US" sz="1600" dirty="0">
                <a:solidFill>
                  <a:schemeClr val="accent2"/>
                </a:solidFill>
                <a:latin typeface="Arial Rounded MT Bold"/>
              </a:rPr>
              <a:t>temporal</a:t>
            </a:r>
            <a:r>
              <a:rPr lang="en-US" sz="1600" dirty="0">
                <a:latin typeface="Arial Rounded MT Bold"/>
              </a:rPr>
              <a:t> and </a:t>
            </a:r>
            <a:r>
              <a:rPr lang="en-US" sz="1600" dirty="0">
                <a:solidFill>
                  <a:schemeClr val="accent2"/>
                </a:solidFill>
                <a:latin typeface="Arial Rounded MT Bold"/>
              </a:rPr>
              <a:t>spatial</a:t>
            </a:r>
            <a:r>
              <a:rPr lang="en-US" sz="1600" dirty="0">
                <a:latin typeface="Arial Rounded MT Bold"/>
              </a:rPr>
              <a:t> heap bugs with 15/16 chance;            </a:t>
            </a:r>
            <a:br>
              <a:rPr lang="en-US" sz="1600" dirty="0">
                <a:latin typeface="Arial Rounded MT Bold"/>
              </a:rPr>
            </a:br>
            <a:r>
              <a:rPr lang="en-US" sz="1600" dirty="0">
                <a:latin typeface="Arial Rounded MT Bold"/>
              </a:rPr>
              <a:t>also prevents access to </a:t>
            </a:r>
            <a:r>
              <a:rPr lang="en-US" sz="1600" dirty="0" err="1">
                <a:solidFill>
                  <a:schemeClr val="accent2"/>
                </a:solidFill>
                <a:latin typeface="Arial Rounded MT Bold"/>
              </a:rPr>
              <a:t>unitialised</a:t>
            </a:r>
            <a:r>
              <a:rPr lang="en-US" sz="1600" dirty="0">
                <a:solidFill>
                  <a:schemeClr val="accent2"/>
                </a:solidFill>
                <a:latin typeface="Arial Rounded MT Bold"/>
              </a:rPr>
              <a:t> memory 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latin typeface="Arial Rounded MT Bold"/>
              </a:rPr>
              <a:t>adapted allocator needed to set tags in malloc() and free()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3.25% overhead on memory usage </a:t>
            </a:r>
            <a:br>
              <a:rPr lang="en-US" sz="1600" dirty="0">
                <a:solidFill>
                  <a:schemeClr val="tx1"/>
                </a:solidFill>
                <a:latin typeface="Arial Rounded MT Bold"/>
              </a:rPr>
            </a:b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2x overhead on execution (for tags checks &amp; </a:t>
            </a:r>
            <a:r>
              <a:rPr lang="en-US" sz="1600" dirty="0" err="1">
                <a:solidFill>
                  <a:schemeClr val="tx1"/>
                </a:solidFill>
                <a:latin typeface="Arial Rounded MT Bold"/>
              </a:rPr>
              <a:t>initialisation</a:t>
            </a: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 of tags)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To read: Kosty </a:t>
            </a:r>
            <a:r>
              <a:rPr lang="en-US" sz="1600" dirty="0" err="1"/>
              <a:t>Serebryany</a:t>
            </a:r>
            <a:r>
              <a:rPr lang="en-US" sz="1600" dirty="0"/>
              <a:t>, ARM Memory Tagging Extension and How It Improves C/C++ Memory Safety, </a:t>
            </a:r>
            <a:r>
              <a:rPr lang="en-US" sz="1600" dirty="0" err="1"/>
              <a:t>Usenix</a:t>
            </a:r>
            <a:r>
              <a:rPr lang="en-US" sz="1600" dirty="0"/>
              <a:t> login magazine, 2019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B24F5-0C31-6CD2-1A47-D4104FB6DE5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7732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1B08-944A-3FA4-B6A1-881ABD29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ARM MTE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035FB-E0DE-7AE3-9760-F641830F2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034089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 err="1">
                <a:solidFill>
                  <a:schemeClr val="accent2"/>
                </a:solidFill>
              </a:rPr>
              <a:t>HWASan</a:t>
            </a:r>
            <a:r>
              <a:rPr lang="en-US" sz="1800" dirty="0">
                <a:solidFill>
                  <a:schemeClr val="accent2"/>
                </a:solidFill>
              </a:rPr>
              <a:t>  (Hardware-Assisted </a:t>
            </a:r>
            <a:r>
              <a:rPr lang="en-US" sz="1800" dirty="0" err="1">
                <a:solidFill>
                  <a:schemeClr val="accent2"/>
                </a:solidFill>
              </a:rPr>
              <a:t>ASan</a:t>
            </a:r>
            <a:r>
              <a:rPr lang="en-US" sz="1800" dirty="0">
                <a:solidFill>
                  <a:schemeClr val="accent2"/>
                </a:solidFill>
              </a:rPr>
              <a:t>)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uses memory tagging instead of </a:t>
            </a:r>
            <a:r>
              <a:rPr lang="en-US" sz="1600" dirty="0" err="1"/>
              <a:t>ASan’s</a:t>
            </a:r>
            <a:r>
              <a:rPr lang="en-US" sz="1600" dirty="0"/>
              <a:t> bitmap with red-zones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with LLVM enhancement of MTE to also tag stack memory                     |and detect temporal stack bugs (i.e. use-after-return/scope)</a:t>
            </a:r>
            <a:endParaRPr lang="en-US" sz="1800" dirty="0">
              <a:solidFill>
                <a:schemeClr val="accent2"/>
              </a:solidFill>
              <a:latin typeface="Arial Rounded MT Bold"/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Apple</a:t>
            </a:r>
            <a:r>
              <a:rPr lang="en-US" sz="1800" dirty="0">
                <a:latin typeface="Arial Rounded MT Bold"/>
              </a:rPr>
              <a:t> uses MTE, with some additional protections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under name </a:t>
            </a:r>
            <a:r>
              <a:rPr lang="en-NL" sz="1800" dirty="0">
                <a:solidFill>
                  <a:schemeClr val="tx1"/>
                </a:solidFill>
              </a:rPr>
              <a:t>Memory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NL" sz="1800" dirty="0">
                <a:solidFill>
                  <a:schemeClr val="tx1"/>
                </a:solidFill>
              </a:rPr>
              <a:t>Integrity </a:t>
            </a:r>
            <a:r>
              <a:rPr lang="en-NL" sz="1800" dirty="0" err="1">
                <a:solidFill>
                  <a:schemeClr val="tx1"/>
                </a:solidFill>
              </a:rPr>
              <a:t>Enforcemen</a:t>
            </a:r>
            <a:r>
              <a:rPr lang="en-US" sz="1800" dirty="0">
                <a:solidFill>
                  <a:schemeClr val="tx1"/>
                </a:solidFill>
              </a:rPr>
              <a:t>t (MIE)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                         </a:t>
            </a:r>
            <a:r>
              <a:rPr lang="en-US" sz="1200" dirty="0">
                <a:solidFill>
                  <a:schemeClr val="tx1"/>
                </a:solidFill>
              </a:rPr>
              <a:t>See https://security.apple.com/blog/memory-integrity-enforcement/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Android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’s default Scudo allocator can use MTE</a:t>
            </a:r>
            <a:br>
              <a:rPr lang="en-US" sz="1600" dirty="0">
                <a:solidFill>
                  <a:schemeClr val="tx1"/>
                </a:solidFill>
                <a:latin typeface="Arial Rounded MT Bold"/>
              </a:rPr>
            </a:br>
            <a:r>
              <a:rPr lang="en-US" sz="1600" dirty="0">
                <a:solidFill>
                  <a:schemeClr val="tx1"/>
                </a:solidFill>
                <a:latin typeface="Arial Rounded MT Bold"/>
              </a:rPr>
              <a:t>      but not for large allocations to reduce overhead to set tags</a:t>
            </a:r>
          </a:p>
          <a:p>
            <a:r>
              <a:rPr lang="en-US" sz="1800" dirty="0" err="1">
                <a:solidFill>
                  <a:schemeClr val="accent2"/>
                </a:solidFill>
                <a:latin typeface="Arial Rounded MT Bold"/>
              </a:rPr>
              <a:t>GLibc</a:t>
            </a:r>
            <a:r>
              <a:rPr lang="en-US" sz="1800" dirty="0">
                <a:solidFill>
                  <a:srgbClr val="009900"/>
                </a:solidFill>
                <a:latin typeface="Arial Rounded MT Bold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(the GNU C library) supports MTE</a:t>
            </a:r>
          </a:p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chemeClr val="tx1"/>
                </a:solidFill>
                <a:latin typeface="Arial Rounded MT Bold"/>
              </a:rPr>
              <a:t>PartitionAlloc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allocator used by </a:t>
            </a:r>
            <a:r>
              <a:rPr lang="en-US" sz="1800" dirty="0">
                <a:solidFill>
                  <a:schemeClr val="accent2"/>
                </a:solidFill>
                <a:latin typeface="Arial Rounded MT Bold"/>
              </a:rPr>
              <a:t>Chrome</a:t>
            </a:r>
            <a:r>
              <a:rPr lang="en-US" sz="1800" dirty="0">
                <a:solidFill>
                  <a:schemeClr val="tx1"/>
                </a:solidFill>
                <a:latin typeface="Arial Rounded MT Bold"/>
              </a:rPr>
              <a:t> uses MTE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2"/>
                </a:solidFill>
              </a:rPr>
              <a:t>Linux</a:t>
            </a:r>
            <a:r>
              <a:rPr lang="en-US" sz="1800" dirty="0"/>
              <a:t> kernel can use MTE  in its </a:t>
            </a:r>
            <a:r>
              <a:rPr lang="en-NL" sz="1800" dirty="0"/>
              <a:t>Kernel Address Sanitizer (KASAN</a:t>
            </a:r>
            <a:r>
              <a:rPr lang="en-US" sz="1600" dirty="0"/>
              <a:t>)          </a:t>
            </a:r>
            <a:br>
              <a:rPr lang="en-US" sz="1600" dirty="0"/>
            </a:br>
            <a:r>
              <a:rPr lang="en-US" sz="1600" dirty="0"/>
              <a:t>                  for one of the Linux allocators, namely the SLUB allocator</a:t>
            </a:r>
            <a:endParaRPr lang="en-US" sz="1600" dirty="0">
              <a:solidFill>
                <a:srgbClr val="009900"/>
              </a:solidFill>
              <a:latin typeface="Arial Rounded MT Bold"/>
            </a:endParaRPr>
          </a:p>
          <a:p>
            <a:endParaRPr lang="en-US" sz="1600" dirty="0">
              <a:solidFill>
                <a:srgbClr val="009900"/>
              </a:solidFill>
              <a:latin typeface="Arial Rounded MT Bold"/>
            </a:endParaRPr>
          </a:p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70D9A-E7F2-7D04-3F1D-3A61E0FB7B2E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498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7114F-9D32-BB81-9D17-029599CBC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security features in custom allocators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05384-E3B4-0210-FE6D-E70472FDB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Apart from inserting tags, custom allocators can also improve security by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erasing</a:t>
            </a:r>
            <a:r>
              <a:rPr lang="en-US" sz="1800" dirty="0"/>
              <a:t> freed memory</a:t>
            </a:r>
          </a:p>
          <a:p>
            <a:r>
              <a:rPr lang="en-US" sz="1800" dirty="0"/>
              <a:t>keeping deallocated memory in </a:t>
            </a:r>
            <a:r>
              <a:rPr lang="en-US" sz="1800" dirty="0">
                <a:solidFill>
                  <a:schemeClr val="accent2"/>
                </a:solidFill>
              </a:rPr>
              <a:t>quarantine</a:t>
            </a:r>
            <a:r>
              <a:rPr lang="en-US" sz="1800" dirty="0"/>
              <a:t> for a while</a:t>
            </a:r>
          </a:p>
          <a:p>
            <a:r>
              <a:rPr lang="en-US" sz="1800" dirty="0"/>
              <a:t>surrounding memory chunks with </a:t>
            </a:r>
            <a:r>
              <a:rPr lang="en-US" sz="1800" dirty="0">
                <a:solidFill>
                  <a:schemeClr val="accent2"/>
                </a:solidFill>
              </a:rPr>
              <a:t>guard pages</a:t>
            </a:r>
          </a:p>
          <a:p>
            <a:r>
              <a:rPr lang="en-US" sz="1800" dirty="0"/>
              <a:t>preventing type-confusion bugs by using </a:t>
            </a:r>
            <a:r>
              <a:rPr lang="en-US" sz="1800" dirty="0">
                <a:solidFill>
                  <a:schemeClr val="accent2"/>
                </a:solidFill>
              </a:rPr>
              <a:t>different partitions for different types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…</a:t>
            </a:r>
          </a:p>
          <a:p>
            <a:endParaRPr lang="en-US" sz="18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7D7AD-0B03-5809-DA45-3B0B3A300C2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4843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4">
            <a:extLst>
              <a:ext uri="{FF2B5EF4-FFF2-40B4-BE49-F238E27FC236}">
                <a16:creationId xmlns:a16="http://schemas.microsoft.com/office/drawing/2014/main" id="{A0452A03-D208-F956-29FC-3339635EAEF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More advanced measures (2) :</a:t>
            </a:r>
            <a:br>
              <a:rPr lang="en-US" altLang="en-US" dirty="0"/>
            </a:br>
            <a:r>
              <a:rPr lang="en-US" altLang="en-US" dirty="0"/>
              <a:t>Protecting pointers</a:t>
            </a:r>
            <a:endParaRPr lang="en-GB" altLang="en-US" dirty="0"/>
          </a:p>
        </p:txBody>
      </p:sp>
      <p:sp>
        <p:nvSpPr>
          <p:cNvPr id="33795" name="Subtitle 5">
            <a:extLst>
              <a:ext uri="{FF2B5EF4-FFF2-40B4-BE49-F238E27FC236}">
                <a16:creationId xmlns:a16="http://schemas.microsoft.com/office/drawing/2014/main" id="{26155636-3425-9F1B-927C-66A0BF0E106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19A3C146-B6CA-83E5-5EA0-0BA8C721EB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664358F-846D-44A9-BDD9-84ACC815104E}" type="slidenum">
              <a:rPr lang="en-GB" altLang="nl-NL" smtClean="0"/>
              <a:pPr/>
              <a:t>26</a:t>
            </a:fld>
            <a:endParaRPr lang="en-GB" altLang="nl-NL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 descr=" 125954">
            <a:extLst>
              <a:ext uri="{FF2B5EF4-FFF2-40B4-BE49-F238E27FC236}">
                <a16:creationId xmlns:a16="http://schemas.microsoft.com/office/drawing/2014/main" id="{63666E27-F1FC-DEDF-86D1-84798266C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sz="2400" dirty="0" err="1"/>
              <a:t>Protecting</a:t>
            </a:r>
            <a:r>
              <a:rPr lang="nl-NL" altLang="en-US" sz="2400" dirty="0"/>
              <a:t> pointers</a:t>
            </a:r>
            <a:endParaRPr lang="en-GB" altLang="en-US" sz="2400" dirty="0"/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110718F8-9D25-A90D-6A44-FA0393433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766050" cy="555307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nl-NL" sz="1800" dirty="0">
                <a:solidFill>
                  <a:schemeClr val="tx1"/>
                </a:solidFill>
              </a:rPr>
              <a:t>Memory </a:t>
            </a:r>
            <a:r>
              <a:rPr lang="nl-NL" sz="1800" dirty="0" err="1">
                <a:solidFill>
                  <a:schemeClr val="tx1"/>
                </a:solidFill>
              </a:rPr>
              <a:t>tagging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also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protects</a:t>
            </a:r>
            <a:r>
              <a:rPr lang="nl-NL" sz="1800" dirty="0">
                <a:solidFill>
                  <a:schemeClr val="tx1"/>
                </a:solidFill>
              </a:rPr>
              <a:t> pointers, as </a:t>
            </a:r>
            <a:r>
              <a:rPr lang="nl-NL" sz="1800" dirty="0" err="1">
                <a:solidFill>
                  <a:schemeClr val="tx1"/>
                </a:solidFill>
              </a:rPr>
              <a:t>the</a:t>
            </a:r>
            <a:r>
              <a:rPr lang="nl-NL" sz="1800" dirty="0">
                <a:solidFill>
                  <a:schemeClr val="tx1"/>
                </a:solidFill>
              </a:rPr>
              <a:t> tags </a:t>
            </a:r>
            <a:r>
              <a:rPr lang="nl-NL" sz="1800" dirty="0" err="1">
                <a:solidFill>
                  <a:schemeClr val="tx1"/>
                </a:solidFill>
              </a:rPr>
              <a:t>prevent</a:t>
            </a:r>
            <a:r>
              <a:rPr lang="nl-NL" sz="1800" dirty="0">
                <a:solidFill>
                  <a:schemeClr val="tx1"/>
                </a:solidFill>
              </a:rPr>
              <a:t> a pointer </a:t>
            </a:r>
            <a:r>
              <a:rPr lang="nl-NL" sz="1800" dirty="0" err="1">
                <a:solidFill>
                  <a:schemeClr val="tx1"/>
                </a:solidFill>
              </a:rPr>
              <a:t>from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pointing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to</a:t>
            </a:r>
            <a:r>
              <a:rPr lang="nl-NL" sz="1800" dirty="0">
                <a:solidFill>
                  <a:schemeClr val="tx1"/>
                </a:solidFill>
              </a:rPr>
              <a:t> memory </a:t>
            </a:r>
            <a:r>
              <a:rPr lang="nl-NL" sz="1800" dirty="0" err="1">
                <a:solidFill>
                  <a:schemeClr val="tx1"/>
                </a:solidFill>
              </a:rPr>
              <a:t>it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should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not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be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pointing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to</a:t>
            </a:r>
            <a:r>
              <a:rPr lang="nl-NL" sz="180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/>
              <a:t> </a:t>
            </a:r>
            <a:endParaRPr lang="nl-NL" sz="1800" dirty="0">
              <a:solidFill>
                <a:srgbClr val="008000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nl-NL" sz="1800" dirty="0" err="1">
                <a:solidFill>
                  <a:schemeClr val="tx1"/>
                </a:solidFill>
              </a:rPr>
              <a:t>Alternative</a:t>
            </a:r>
            <a:r>
              <a:rPr lang="nl-NL" sz="1800" dirty="0">
                <a:solidFill>
                  <a:schemeClr val="tx1"/>
                </a:solidFill>
              </a:rPr>
              <a:t> – or </a:t>
            </a:r>
            <a:r>
              <a:rPr lang="nl-NL" sz="1800" dirty="0" err="1">
                <a:solidFill>
                  <a:schemeClr val="tx1"/>
                </a:solidFill>
              </a:rPr>
              <a:t>additional</a:t>
            </a:r>
            <a:r>
              <a:rPr lang="nl-NL" sz="1800" dirty="0">
                <a:solidFill>
                  <a:schemeClr val="tx1"/>
                </a:solidFill>
              </a:rPr>
              <a:t> – </a:t>
            </a:r>
            <a:r>
              <a:rPr lang="nl-NL" sz="1800" dirty="0" err="1">
                <a:solidFill>
                  <a:schemeClr val="tx1"/>
                </a:solidFill>
              </a:rPr>
              <a:t>ways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to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protect</a:t>
            </a:r>
            <a:r>
              <a:rPr lang="nl-NL" sz="1800" dirty="0">
                <a:solidFill>
                  <a:schemeClr val="tx1"/>
                </a:solidFill>
              </a:rPr>
              <a:t> pointers: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sz="1800" dirty="0" err="1">
                <a:solidFill>
                  <a:schemeClr val="tx1"/>
                </a:solidFill>
              </a:rPr>
              <a:t>adding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>
                <a:solidFill>
                  <a:srgbClr val="009900"/>
                </a:solidFill>
              </a:rPr>
              <a:t>noise</a:t>
            </a:r>
            <a:r>
              <a:rPr lang="nl-NL" sz="1800" dirty="0">
                <a:solidFill>
                  <a:schemeClr val="tx1"/>
                </a:solidFill>
              </a:rPr>
              <a:t>, </a:t>
            </a:r>
            <a:r>
              <a:rPr lang="nl-NL" sz="1800" dirty="0" err="1">
                <a:solidFill>
                  <a:schemeClr val="tx1"/>
                </a:solidFill>
              </a:rPr>
              <a:t>to</a:t>
            </a:r>
            <a:r>
              <a:rPr lang="nl-NL" sz="1800" dirty="0">
                <a:solidFill>
                  <a:schemeClr val="tx1"/>
                </a:solidFill>
              </a:rPr>
              <a:t> make it hard to corrupt pointers in </a:t>
            </a:r>
            <a:r>
              <a:rPr lang="nl-NL" sz="1800" dirty="0" err="1">
                <a:solidFill>
                  <a:schemeClr val="tx1"/>
                </a:solidFill>
              </a:rPr>
              <a:t>predictable</a:t>
            </a:r>
            <a:r>
              <a:rPr lang="nl-NL" sz="1800" dirty="0">
                <a:solidFill>
                  <a:schemeClr val="tx1"/>
                </a:solidFill>
              </a:rPr>
              <a:t> way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nl-NL" sz="1800" dirty="0">
                <a:solidFill>
                  <a:schemeClr val="tx1"/>
                </a:solidFill>
              </a:rPr>
              <a:t>with </a:t>
            </a:r>
            <a:r>
              <a:rPr lang="nl-NL" sz="1800" dirty="0">
                <a:solidFill>
                  <a:schemeClr val="accent2"/>
                </a:solidFill>
              </a:rPr>
              <a:t>ASLR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nl-NL" sz="1800" dirty="0">
                <a:solidFill>
                  <a:schemeClr val="tx1"/>
                </a:solidFill>
              </a:rPr>
              <a:t>with </a:t>
            </a:r>
            <a:r>
              <a:rPr lang="nl-NL" sz="1800" dirty="0">
                <a:solidFill>
                  <a:schemeClr val="accent2"/>
                </a:solidFill>
              </a:rPr>
              <a:t>pointer </a:t>
            </a:r>
            <a:r>
              <a:rPr lang="nl-NL" sz="1800" i="1" dirty="0">
                <a:solidFill>
                  <a:schemeClr val="accent2"/>
                </a:solidFill>
              </a:rPr>
              <a:t>encryption</a:t>
            </a:r>
          </a:p>
          <a:p>
            <a:pPr lvl="1">
              <a:lnSpc>
                <a:spcPct val="100000"/>
              </a:lnSpc>
              <a:defRPr/>
            </a:pPr>
            <a:endParaRPr lang="nl-NL" sz="18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sz="1800" dirty="0" err="1">
                <a:solidFill>
                  <a:schemeClr val="tx1"/>
                </a:solidFill>
              </a:rPr>
              <a:t>adding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rgbClr val="009900"/>
                </a:solidFill>
              </a:rPr>
              <a:t>integrity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>
                <a:solidFill>
                  <a:srgbClr val="009900"/>
                </a:solidFill>
              </a:rPr>
              <a:t>checks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to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detect</a:t>
            </a:r>
            <a:r>
              <a:rPr lang="nl-NL" sz="1800" dirty="0">
                <a:solidFill>
                  <a:schemeClr val="tx1"/>
                </a:solidFill>
              </a:rPr>
              <a:t> corrupt (</a:t>
            </a:r>
            <a:r>
              <a:rPr lang="nl-NL" sz="1800" dirty="0" err="1">
                <a:solidFill>
                  <a:schemeClr val="tx1"/>
                </a:solidFill>
              </a:rPr>
              <a:t>use</a:t>
            </a:r>
            <a:r>
              <a:rPr lang="nl-NL" sz="1800" dirty="0">
                <a:solidFill>
                  <a:schemeClr val="tx1"/>
                </a:solidFill>
              </a:rPr>
              <a:t> of) pointer: 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nl-NL" sz="1800" dirty="0">
                <a:solidFill>
                  <a:schemeClr val="tx1"/>
                </a:solidFill>
              </a:rPr>
              <a:t>                        </a:t>
            </a:r>
            <a:r>
              <a:rPr lang="nl-NL" sz="1800" dirty="0">
                <a:solidFill>
                  <a:schemeClr val="accent2"/>
                </a:solidFill>
              </a:rPr>
              <a:t>pointer </a:t>
            </a:r>
            <a:r>
              <a:rPr lang="nl-NL" sz="1800" i="1" dirty="0" err="1">
                <a:solidFill>
                  <a:schemeClr val="accent2"/>
                </a:solidFill>
              </a:rPr>
              <a:t>authentication</a:t>
            </a:r>
            <a:endParaRPr lang="nl-NL" sz="1800" i="1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nl-NL" sz="1800" i="1" dirty="0">
              <a:solidFill>
                <a:schemeClr val="accent2"/>
              </a:solidFill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endParaRPr lang="nl-NL" sz="1800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>
              <a:solidFill>
                <a:schemeClr val="tx1"/>
              </a:solidFill>
            </a:endParaRPr>
          </a:p>
          <a:p>
            <a:pPr marL="400050" lvl="1" indent="0" algn="r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400" dirty="0"/>
              <a:t> </a:t>
            </a:r>
            <a:endParaRPr lang="nl-NL" sz="1800" dirty="0"/>
          </a:p>
        </p:txBody>
      </p:sp>
      <p:sp>
        <p:nvSpPr>
          <p:cNvPr id="34820" name="Slide Number Placeholder 1">
            <a:extLst>
              <a:ext uri="{FF2B5EF4-FFF2-40B4-BE49-F238E27FC236}">
                <a16:creationId xmlns:a16="http://schemas.microsoft.com/office/drawing/2014/main" id="{422BCFC1-2518-BD16-9EBC-2823231710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458BF4E-0A60-405C-8E6C-251ADBF32796}" type="slidenum">
              <a:rPr lang="en-GB" altLang="nl-NL" smtClean="0"/>
              <a:pPr/>
              <a:t>27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 descr=" 125954">
            <a:extLst>
              <a:ext uri="{FF2B5EF4-FFF2-40B4-BE49-F238E27FC236}">
                <a16:creationId xmlns:a16="http://schemas.microsoft.com/office/drawing/2014/main" id="{0FE90000-746C-A62E-A50F-5408C8F8B2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sz="2400" dirty="0"/>
              <a:t>Pointer </a:t>
            </a:r>
            <a:r>
              <a:rPr lang="nl-NL" altLang="en-US" sz="2400" dirty="0" err="1"/>
              <a:t>Encryption</a:t>
            </a:r>
            <a:r>
              <a:rPr lang="nl-NL" altLang="en-US" sz="2400" dirty="0"/>
              <a:t>  </a:t>
            </a:r>
            <a:r>
              <a:rPr lang="nl-NL" altLang="en-US" sz="1800" dirty="0"/>
              <a:t>(eg. </a:t>
            </a:r>
            <a:r>
              <a:rPr lang="nl-NL" altLang="en-US" sz="1800" dirty="0" err="1"/>
              <a:t>PointGuard</a:t>
            </a:r>
            <a:r>
              <a:rPr lang="nl-NL" altLang="en-US" sz="1800" dirty="0"/>
              <a:t>) </a:t>
            </a:r>
            <a:endParaRPr lang="en-GB" altLang="en-US" sz="2400" dirty="0"/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A79B5788-075D-184F-8814-561ED04FA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766050" cy="5120729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>
                <a:solidFill>
                  <a:schemeClr val="tx1"/>
                </a:solidFill>
              </a:rPr>
              <a:t>We </a:t>
            </a:r>
            <a:r>
              <a:rPr lang="nl-NL" sz="1800" dirty="0">
                <a:solidFill>
                  <a:schemeClr val="accent2"/>
                </a:solidFill>
              </a:rPr>
              <a:t>store pointers encrypted in main memory,</a:t>
            </a:r>
            <a:r>
              <a:rPr lang="nl-NL" sz="1800" dirty="0"/>
              <a:t>                                              but have </a:t>
            </a:r>
            <a:r>
              <a:rPr lang="nl-NL" sz="1800" dirty="0" err="1"/>
              <a:t>them</a:t>
            </a:r>
            <a:r>
              <a:rPr lang="nl-NL" sz="1800" dirty="0"/>
              <a:t> </a:t>
            </a:r>
            <a:r>
              <a:rPr lang="nl-NL" sz="1800" dirty="0" err="1">
                <a:solidFill>
                  <a:schemeClr val="accent2"/>
                </a:solidFill>
              </a:rPr>
              <a:t>unencrypted</a:t>
            </a:r>
            <a:r>
              <a:rPr lang="nl-NL" sz="1800" dirty="0">
                <a:solidFill>
                  <a:schemeClr val="accent2"/>
                </a:solidFill>
              </a:rPr>
              <a:t> in registers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600" dirty="0" err="1"/>
              <a:t>with</a:t>
            </a:r>
            <a:r>
              <a:rPr lang="nl-NL" sz="1600" dirty="0"/>
              <a:t> a </a:t>
            </a:r>
            <a:r>
              <a:rPr lang="nl-NL" sz="1600" dirty="0" err="1"/>
              <a:t>very</a:t>
            </a:r>
            <a:r>
              <a:rPr lang="nl-NL" sz="1600" dirty="0"/>
              <a:t> fast encryption scheme:  eg. XOR with a </a:t>
            </a:r>
            <a:r>
              <a:rPr lang="nl-NL" sz="1600" dirty="0" err="1"/>
              <a:t>fixed</a:t>
            </a:r>
            <a:r>
              <a:rPr lang="nl-NL" sz="1600" dirty="0"/>
              <a:t> </a:t>
            </a:r>
            <a:r>
              <a:rPr lang="nl-NL" sz="1600" dirty="0" err="1"/>
              <a:t>value</a:t>
            </a:r>
            <a:r>
              <a:rPr lang="nl-NL" sz="1600" dirty="0"/>
              <a:t>, </a:t>
            </a:r>
            <a:r>
              <a:rPr lang="nl-NL" sz="1600" dirty="0" err="1"/>
              <a:t>randomly</a:t>
            </a:r>
            <a:r>
              <a:rPr lang="nl-NL" sz="1600" dirty="0"/>
              <a:t> chosen when a </a:t>
            </a:r>
            <a:r>
              <a:rPr lang="nl-NL" sz="1600" dirty="0" err="1"/>
              <a:t>process</a:t>
            </a:r>
            <a:r>
              <a:rPr lang="nl-NL" sz="1600" dirty="0"/>
              <a:t> starts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/>
              <a:t>Attacker can still corrupt encrypted pointers in memory,                        but these will not decrypt to </a:t>
            </a:r>
            <a:r>
              <a:rPr lang="nl-NL" sz="1800" dirty="0" err="1"/>
              <a:t>predictable</a:t>
            </a:r>
            <a:r>
              <a:rPr lang="nl-NL" sz="1800" dirty="0"/>
              <a:t> </a:t>
            </a:r>
            <a:r>
              <a:rPr lang="nl-NL" sz="1800" dirty="0" err="1"/>
              <a:t>values</a:t>
            </a:r>
            <a:endParaRPr lang="nl-NL" sz="1800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/>
          </a:p>
          <a:p>
            <a:pPr>
              <a:lnSpc>
                <a:spcPct val="100000"/>
              </a:lnSpc>
              <a:defRPr/>
            </a:pPr>
            <a:r>
              <a:rPr lang="nl-NL" sz="1800" dirty="0" err="1"/>
              <a:t>This</a:t>
            </a:r>
            <a:r>
              <a:rPr lang="nl-NL" sz="1800" dirty="0"/>
              <a:t> </a:t>
            </a:r>
            <a:r>
              <a:rPr lang="nl-NL" sz="1800" dirty="0" err="1"/>
              <a:t>uses</a:t>
            </a:r>
            <a:r>
              <a:rPr lang="nl-NL" sz="1800" dirty="0"/>
              <a:t> </a:t>
            </a:r>
            <a:r>
              <a:rPr lang="nl-NL" sz="1800" i="1" dirty="0" err="1">
                <a:solidFill>
                  <a:srgbClr val="FF0000"/>
                </a:solidFill>
              </a:rPr>
              <a:t>encryption</a:t>
            </a:r>
            <a:r>
              <a:rPr lang="nl-NL" sz="1800" i="1" dirty="0">
                <a:solidFill>
                  <a:srgbClr val="FF0000"/>
                </a:solidFill>
              </a:rPr>
              <a:t> </a:t>
            </a:r>
            <a:r>
              <a:rPr lang="nl-NL" sz="1800" dirty="0">
                <a:solidFill>
                  <a:srgbClr val="FF0000"/>
                </a:solidFill>
              </a:rPr>
              <a:t> to ensure </a:t>
            </a:r>
            <a:r>
              <a:rPr lang="nl-NL" sz="1800" i="1" dirty="0">
                <a:solidFill>
                  <a:srgbClr val="FF0000"/>
                </a:solidFill>
              </a:rPr>
              <a:t>integrity</a:t>
            </a:r>
            <a:r>
              <a:rPr lang="nl-NL" sz="1800" dirty="0">
                <a:solidFill>
                  <a:srgbClr val="FF0000"/>
                </a:solidFill>
              </a:rPr>
              <a:t>.                                     </a:t>
            </a:r>
            <a:r>
              <a:rPr lang="nl-NL" sz="1800" dirty="0"/>
              <a:t>Normally NOT a good idea, but here it works.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en-NL" sz="1800" i="1" dirty="0"/>
              <a:t>	 </a:t>
            </a:r>
            <a:r>
              <a:rPr lang="en-US" altLang="en-NL" sz="1600" i="1" dirty="0"/>
              <a:t>Why would we use encryption and not authentication?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en-NL" sz="1600" i="1" dirty="0"/>
              <a:t>Encrypted 64-bit pointer is 64-bits, so  no memory overhead and – more importantly - minimal changes to code and memory layout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en-NL" sz="1600" i="1" dirty="0"/>
          </a:p>
          <a:p>
            <a:pPr lvl="1">
              <a:defRPr/>
            </a:pPr>
            <a:endParaRPr lang="en-US" altLang="en-NL" sz="1800" i="1" dirty="0"/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NL" sz="1600" dirty="0" err="1">
                <a:solidFill>
                  <a:srgbClr val="009900"/>
                </a:solidFill>
              </a:rPr>
              <a:t>PointGuard</a:t>
            </a:r>
            <a:r>
              <a:rPr lang="en-US" altLang="en-NL" sz="1600" dirty="0"/>
              <a:t> has 2% performance overhead and no memory overhead</a:t>
            </a:r>
          </a:p>
        </p:txBody>
      </p:sp>
      <p:sp>
        <p:nvSpPr>
          <p:cNvPr id="35844" name="Slide Number Placeholder 1">
            <a:extLst>
              <a:ext uri="{FF2B5EF4-FFF2-40B4-BE49-F238E27FC236}">
                <a16:creationId xmlns:a16="http://schemas.microsoft.com/office/drawing/2014/main" id="{59633126-C0B1-D582-BE9C-32E1BC35339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01D79ED-69E7-4E6C-8199-472361E2D7AC}" type="slidenum">
              <a:rPr lang="en-GB" altLang="nl-NL" smtClean="0"/>
              <a:pPr/>
              <a:t>28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 descr=" 125954">
            <a:extLst>
              <a:ext uri="{FF2B5EF4-FFF2-40B4-BE49-F238E27FC236}">
                <a16:creationId xmlns:a16="http://schemas.microsoft.com/office/drawing/2014/main" id="{FEC90822-6993-5981-00F8-B715D1D53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sz="2400" dirty="0"/>
              <a:t>More extreme variant: </a:t>
            </a:r>
            <a:r>
              <a:rPr lang="nl-NL" altLang="en-US" sz="2400" dirty="0" err="1"/>
              <a:t>encrypt</a:t>
            </a:r>
            <a:r>
              <a:rPr lang="nl-NL" altLang="en-US" sz="2400" dirty="0"/>
              <a:t> </a:t>
            </a:r>
            <a:r>
              <a:rPr lang="nl-NL" altLang="en-US" sz="2400" dirty="0" err="1"/>
              <a:t>all</a:t>
            </a:r>
            <a:r>
              <a:rPr lang="nl-NL" altLang="en-US" sz="2400" dirty="0"/>
              <a:t> data</a:t>
            </a:r>
            <a:endParaRPr lang="en-GB" altLang="en-US" sz="2400" dirty="0"/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1C0E8BC9-AE0E-2492-4984-A630621F2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766050" cy="5553075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>
                <a:solidFill>
                  <a:schemeClr val="accent2"/>
                </a:solidFill>
              </a:rPr>
              <a:t>Data Space Randomisation (DSR) </a:t>
            </a:r>
          </a:p>
          <a:p>
            <a:pPr>
              <a:lnSpc>
                <a:spcPct val="100000"/>
              </a:lnSpc>
              <a:defRPr/>
            </a:pPr>
            <a:r>
              <a:rPr lang="nl-NL" sz="1800" dirty="0"/>
              <a:t>not only store pointers encrypted in main memory,                                      but store all data encrypted in </a:t>
            </a:r>
            <a:r>
              <a:rPr lang="nl-NL" sz="1800" dirty="0" err="1"/>
              <a:t>main</a:t>
            </a:r>
            <a:r>
              <a:rPr lang="nl-NL" sz="1800" dirty="0"/>
              <a:t> memory</a:t>
            </a:r>
          </a:p>
          <a:p>
            <a:pPr>
              <a:lnSpc>
                <a:spcPct val="100000"/>
              </a:lnSpc>
              <a:defRPr/>
            </a:pPr>
            <a:r>
              <a:rPr lang="en-US" sz="1800" dirty="0"/>
              <a:t>Some </a:t>
            </a:r>
            <a:r>
              <a:rPr lang="en-US" sz="1800" dirty="0">
                <a:solidFill>
                  <a:srgbClr val="009900"/>
                </a:solidFill>
              </a:rPr>
              <a:t>AMD</a:t>
            </a:r>
            <a:r>
              <a:rPr lang="en-US" sz="1800" dirty="0"/>
              <a:t> chips support this under name </a:t>
            </a:r>
            <a:r>
              <a:rPr lang="en-US" sz="1800" dirty="0">
                <a:solidFill>
                  <a:srgbClr val="009900"/>
                </a:solidFill>
              </a:rPr>
              <a:t>SME (Secure Memory Encryption)</a:t>
            </a:r>
            <a:endParaRPr lang="en-NL" sz="1800" dirty="0"/>
          </a:p>
          <a:p>
            <a:pPr lvl="1">
              <a:lnSpc>
                <a:spcPct val="100000"/>
              </a:lnSpc>
              <a:defRPr/>
            </a:pPr>
            <a:endParaRPr lang="nl-NL" sz="1400" dirty="0"/>
          </a:p>
          <a:p>
            <a:pPr marL="400050" lvl="1" indent="0" algn="r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400" dirty="0"/>
              <a:t> </a:t>
            </a:r>
            <a:endParaRPr lang="nl-NL" sz="1800" dirty="0"/>
          </a:p>
        </p:txBody>
      </p:sp>
      <p:sp>
        <p:nvSpPr>
          <p:cNvPr id="36868" name="Slide Number Placeholder 1">
            <a:extLst>
              <a:ext uri="{FF2B5EF4-FFF2-40B4-BE49-F238E27FC236}">
                <a16:creationId xmlns:a16="http://schemas.microsoft.com/office/drawing/2014/main" id="{EADBFF87-6E18-96AB-B98F-50A324065F1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EC68F00-07BE-45D2-8F6E-70235090B493}" type="slidenum">
              <a:rPr lang="en-GB" altLang="nl-NL" smtClean="0"/>
              <a:pPr/>
              <a:t>29</a:t>
            </a:fld>
            <a:endParaRPr lang="en-GB" altLang="nl-NL"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FC54F2E-2E3F-FA6D-B4B6-658E9BBCF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Pointer Authentication</a:t>
            </a:r>
            <a:endParaRPr lang="en-NL" altLang="en-NL" sz="2400" dirty="0"/>
          </a:p>
        </p:txBody>
      </p:sp>
      <p:sp>
        <p:nvSpPr>
          <p:cNvPr id="138243" name="Content Placeholder 2">
            <a:extLst>
              <a:ext uri="{FF2B5EF4-FFF2-40B4-BE49-F238E27FC236}">
                <a16:creationId xmlns:a16="http://schemas.microsoft.com/office/drawing/2014/main" id="{472AEB78-9784-A133-8249-BF65CAFF37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We add a </a:t>
            </a:r>
            <a:r>
              <a:rPr lang="en-US" altLang="en-NL" sz="1800" dirty="0">
                <a:solidFill>
                  <a:schemeClr val="accent2"/>
                </a:solidFill>
              </a:rPr>
              <a:t>cryptographic checksum (MAC) </a:t>
            </a:r>
            <a:r>
              <a:rPr lang="en-US" altLang="en-NL" sz="1800" dirty="0">
                <a:solidFill>
                  <a:schemeClr val="tx1"/>
                </a:solidFill>
              </a:rPr>
              <a:t>to pointers and check this whenever we use a pointer</a:t>
            </a:r>
          </a:p>
          <a:p>
            <a:pPr marL="0" indent="0">
              <a:buNone/>
              <a:defRPr/>
            </a:pPr>
            <a:endParaRPr lang="en-US" altLang="en-NL" sz="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en-NL" sz="1800" i="1" dirty="0">
                <a:solidFill>
                  <a:schemeClr val="tx1"/>
                </a:solidFill>
              </a:rPr>
              <a:t>Downside compared to pointer encryption?</a:t>
            </a:r>
            <a:r>
              <a:rPr lang="en-US" altLang="en-NL" sz="1800" dirty="0">
                <a:solidFill>
                  <a:schemeClr val="tx1"/>
                </a:solidFill>
              </a:rPr>
              <a:t> </a:t>
            </a:r>
          </a:p>
          <a:p>
            <a:pPr marL="40005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Not only </a:t>
            </a:r>
            <a:r>
              <a:rPr lang="en-US" altLang="en-NL" sz="1800" i="1" dirty="0">
                <a:solidFill>
                  <a:srgbClr val="FF0000"/>
                </a:solidFill>
              </a:rPr>
              <a:t>runtime overhead</a:t>
            </a:r>
            <a:r>
              <a:rPr lang="en-US" altLang="en-NL" sz="1800" dirty="0">
                <a:solidFill>
                  <a:schemeClr val="tx1"/>
                </a:solidFill>
              </a:rPr>
              <a:t>,  but also </a:t>
            </a:r>
            <a:r>
              <a:rPr lang="en-US" altLang="en-NL" sz="1800" i="1" dirty="0">
                <a:solidFill>
                  <a:srgbClr val="FF0000"/>
                </a:solidFill>
              </a:rPr>
              <a:t>memory overhead</a:t>
            </a:r>
          </a:p>
          <a:p>
            <a:pPr marL="40005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en-NL" sz="1800" dirty="0">
                <a:solidFill>
                  <a:schemeClr val="tx1"/>
                </a:solidFill>
              </a:rPr>
              <a:t>But: spare bits in 64 bit addresses may come to the rescue, as we saw with memory tagging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en-NL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NL" sz="16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NL" sz="1800" dirty="0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245A5D8D-1729-FDF4-A846-8E22B53428B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819D59D-1BD6-488B-8C11-42D335327698}" type="slidenum">
              <a:rPr lang="en-GB" altLang="nl-NL" smtClean="0"/>
              <a:pPr/>
              <a:t>30</a:t>
            </a:fld>
            <a:endParaRPr lang="en-GB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CAD83-4954-5BF9-1661-76642105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ARM Pointer Authentication Codes (PAC)</a:t>
            </a:r>
            <a:endParaRPr 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1F9CF-2840-1320-DA15-6AFF051F8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altLang="en-NL" sz="1600" dirty="0"/>
              <a:t>Adds</a:t>
            </a:r>
            <a:r>
              <a:rPr lang="en-US" altLang="en-NL" sz="1600" dirty="0">
                <a:solidFill>
                  <a:schemeClr val="tx1"/>
                </a:solidFill>
              </a:rPr>
              <a:t> 3 to 24 bits MAC </a:t>
            </a:r>
            <a:r>
              <a:rPr lang="en-US" altLang="en-NL" sz="1600" dirty="0"/>
              <a:t>using the fast </a:t>
            </a:r>
            <a:r>
              <a:rPr lang="en-US" altLang="en-NL" sz="1600" dirty="0">
                <a:solidFill>
                  <a:schemeClr val="tx1"/>
                </a:solidFill>
              </a:rPr>
              <a:t>QARMA</a:t>
            </a:r>
            <a:r>
              <a:rPr lang="en-US" altLang="en-NL" sz="1600" dirty="0"/>
              <a:t> cipher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altLang="en-NL" sz="1600" dirty="0"/>
              <a:t>3 bits security is unacceptable for most purposes,                                 </a:t>
            </a:r>
            <a:br>
              <a:rPr lang="en-US" altLang="en-NL" sz="1600" dirty="0"/>
            </a:br>
            <a:r>
              <a:rPr lang="en-US" altLang="en-NL" sz="1600" dirty="0"/>
              <a:t>but here it helps make life for attackers much harder</a:t>
            </a:r>
          </a:p>
          <a:p>
            <a:pPr lvl="1">
              <a:lnSpc>
                <a:spcPct val="100000"/>
              </a:lnSpc>
              <a:defRPr/>
            </a:pPr>
            <a:endParaRPr lang="en-US" altLang="en-NL" sz="1600" dirty="0"/>
          </a:p>
          <a:p>
            <a:pPr>
              <a:lnSpc>
                <a:spcPct val="100000"/>
              </a:lnSpc>
              <a:defRPr/>
            </a:pPr>
            <a:r>
              <a:rPr lang="en-US" altLang="en-NL" sz="1600" dirty="0"/>
              <a:t>Used for </a:t>
            </a:r>
            <a:r>
              <a:rPr lang="en-US" altLang="en-NL" sz="1600" dirty="0">
                <a:solidFill>
                  <a:schemeClr val="accent2"/>
                </a:solidFill>
              </a:rPr>
              <a:t>return addresses </a:t>
            </a:r>
            <a:r>
              <a:rPr lang="en-US" altLang="en-NL" sz="1600" dirty="0"/>
              <a:t>and </a:t>
            </a:r>
            <a:r>
              <a:rPr lang="en-US" altLang="en-NL" sz="1600" dirty="0">
                <a:solidFill>
                  <a:schemeClr val="accent2"/>
                </a:solidFill>
              </a:rPr>
              <a:t>C++ methods calls</a:t>
            </a:r>
            <a:r>
              <a:rPr lang="en-US" altLang="en-NL" sz="1600" dirty="0"/>
              <a:t> </a:t>
            </a:r>
          </a:p>
          <a:p>
            <a:pPr marL="514350" lvl="1" indent="0">
              <a:lnSpc>
                <a:spcPct val="100000"/>
              </a:lnSpc>
              <a:buNone/>
              <a:defRPr/>
            </a:pPr>
            <a:r>
              <a:rPr lang="en-US" altLang="en-NL" sz="1600" dirty="0"/>
              <a:t>For method calls, </a:t>
            </a:r>
            <a:r>
              <a:rPr lang="en-US" altLang="en-NL" sz="1600" dirty="0">
                <a:solidFill>
                  <a:srgbClr val="009900"/>
                </a:solidFill>
              </a:rPr>
              <a:t>hash </a:t>
            </a:r>
            <a:r>
              <a:rPr lang="en-US" altLang="en-NL" sz="1600" dirty="0">
                <a:solidFill>
                  <a:schemeClr val="tx1"/>
                </a:solidFill>
              </a:rPr>
              <a:t>of</a:t>
            </a:r>
            <a:r>
              <a:rPr lang="en-US" altLang="en-NL" sz="1600" dirty="0">
                <a:solidFill>
                  <a:srgbClr val="009900"/>
                </a:solidFill>
              </a:rPr>
              <a:t> method name </a:t>
            </a:r>
            <a:r>
              <a:rPr lang="en-US" altLang="en-NL" sz="1600" dirty="0">
                <a:solidFill>
                  <a:schemeClr val="tx1"/>
                </a:solidFill>
              </a:rPr>
              <a:t>and</a:t>
            </a:r>
            <a:r>
              <a:rPr lang="en-US" altLang="en-NL" sz="1600" dirty="0">
                <a:solidFill>
                  <a:srgbClr val="009900"/>
                </a:solidFill>
              </a:rPr>
              <a:t> parameter types</a:t>
            </a:r>
            <a:r>
              <a:rPr lang="en-US" altLang="en-NL" sz="1600" dirty="0"/>
              <a:t> is thrown in the computation of the MAC (as so-called </a:t>
            </a:r>
            <a:r>
              <a:rPr lang="en-US" altLang="en-NL" sz="1600" dirty="0">
                <a:solidFill>
                  <a:srgbClr val="009900"/>
                </a:solidFill>
              </a:rPr>
              <a:t>discriminator</a:t>
            </a:r>
            <a:r>
              <a:rPr lang="en-US" altLang="en-NL" sz="1600" dirty="0">
                <a:solidFill>
                  <a:schemeClr val="tx1"/>
                </a:solidFill>
              </a:rPr>
              <a:t>)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en-US" altLang="en-NL" sz="1600" dirty="0">
              <a:solidFill>
                <a:srgbClr val="009900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en-NL" sz="1600" b="1" i="1" dirty="0"/>
              <a:t>Not</a:t>
            </a:r>
            <a:r>
              <a:rPr lang="en-US" altLang="en-NL" sz="1600" dirty="0"/>
              <a:t>  used for </a:t>
            </a:r>
            <a:r>
              <a:rPr lang="en-US" altLang="en-NL" sz="1600" dirty="0">
                <a:solidFill>
                  <a:schemeClr val="accent2"/>
                </a:solidFill>
              </a:rPr>
              <a:t>data pointers </a:t>
            </a:r>
            <a:r>
              <a:rPr lang="en-US" altLang="en-NL" sz="1600" dirty="0"/>
              <a:t>or </a:t>
            </a:r>
            <a:r>
              <a:rPr lang="en-US" altLang="en-NL" sz="1600" dirty="0">
                <a:solidFill>
                  <a:schemeClr val="accent2"/>
                </a:solidFill>
              </a:rPr>
              <a:t>C function pointers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altLang="en-NL" sz="1600" dirty="0">
                <a:solidFill>
                  <a:srgbClr val="C00000"/>
                </a:solidFill>
              </a:rPr>
              <a:t>  </a:t>
            </a:r>
            <a:r>
              <a:rPr lang="en-US" altLang="en-NL" sz="1600" dirty="0"/>
              <a:t>But: programmers can add pointer authentication to any pointer with 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sign (</a:t>
            </a:r>
            <a:r>
              <a:rPr lang="en-US" altLang="en-NL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raw_pointer</a:t>
            </a:r>
            <a:r>
              <a:rPr lang="en-US" alt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key, discriminator)</a:t>
            </a:r>
            <a:br>
              <a:rPr lang="en-US" alt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auth (</a:t>
            </a:r>
            <a:r>
              <a:rPr lang="en-US" altLang="en-NL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signed_pointer</a:t>
            </a:r>
            <a:r>
              <a:rPr lang="en-US" alt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key, discriminator)</a:t>
            </a:r>
          </a:p>
          <a:p>
            <a:pPr marL="400050" lvl="1" indent="0">
              <a:lnSpc>
                <a:spcPct val="100000"/>
              </a:lnSpc>
              <a:buNone/>
              <a:defRPr/>
            </a:pPr>
            <a:r>
              <a:rPr lang="en-US" altLang="en-NL" sz="1600" dirty="0">
                <a:latin typeface="Bahnschrift SemiCondensed" panose="020B0502040204020203" pitchFamily="34" charset="0"/>
              </a:rPr>
              <a:t>   </a:t>
            </a:r>
            <a:r>
              <a:rPr lang="en-US" altLang="en-NL" sz="1600" dirty="0"/>
              <a:t>to sign and authenticate it. The  </a:t>
            </a:r>
            <a:r>
              <a:rPr lang="en-US" alt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discriminator</a:t>
            </a:r>
            <a:r>
              <a:rPr lang="en-US" altLang="en-NL" sz="1600" dirty="0">
                <a:latin typeface="Bahnschrift SemiCondensed" panose="020B0502040204020203" pitchFamily="34" charset="0"/>
              </a:rPr>
              <a:t>  </a:t>
            </a:r>
            <a:r>
              <a:rPr lang="en-US" altLang="en-NL" sz="1600" dirty="0"/>
              <a:t>argument can  </a:t>
            </a:r>
            <a:br>
              <a:rPr lang="en-US" altLang="en-NL" sz="1600" dirty="0"/>
            </a:br>
            <a:r>
              <a:rPr lang="en-US" altLang="en-NL" sz="1600" dirty="0"/>
              <a:t>  be used to different types of pointers. </a:t>
            </a:r>
            <a:endParaRPr lang="en-US" altLang="en-NL" sz="1600" dirty="0">
              <a:solidFill>
                <a:srgbClr val="009900"/>
              </a:solidFill>
              <a:latin typeface="Bahnschrift SemiCondensed" panose="020B0502040204020203" pitchFamily="34" charset="0"/>
            </a:endParaRPr>
          </a:p>
          <a:p>
            <a:pPr marL="400050" lvl="1" indent="0">
              <a:lnSpc>
                <a:spcPct val="100000"/>
              </a:lnSpc>
              <a:buNone/>
              <a:defRPr/>
            </a:pPr>
            <a:r>
              <a:rPr lang="en-US" altLang="en-NL" sz="1100" dirty="0">
                <a:solidFill>
                  <a:schemeClr val="tx1"/>
                </a:solidFill>
                <a:latin typeface="Bahnschrift SemiCondensed" panose="020B0502040204020203" pitchFamily="34" charset="0"/>
              </a:rPr>
              <a:t>                                                                                               </a:t>
            </a:r>
            <a:r>
              <a:rPr lang="en-US" altLang="en-NL" sz="1100" dirty="0">
                <a:solidFill>
                  <a:schemeClr val="tx1"/>
                </a:solidFill>
                <a:latin typeface="+mn-lt"/>
              </a:rPr>
              <a:t>See https://clang.llvm.org/docs/PointerAuthentication.html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E3000-3BD0-3546-91BB-06A6F747149E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72565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8D6CC-798E-7BC0-672A-BE19172DF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Memory tagging vs pointer authentication</a:t>
            </a:r>
            <a:endParaRPr 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27D9A-C808-06F4-6223-5C33EE5EE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lnSpc>
                <a:spcPct val="100000"/>
              </a:lnSpc>
              <a:buNone/>
              <a:defRPr/>
            </a:pPr>
            <a:r>
              <a:rPr lang="nl-NL" sz="1600" dirty="0">
                <a:solidFill>
                  <a:schemeClr val="tx1"/>
                </a:solidFill>
              </a:rPr>
              <a:t>Memory </a:t>
            </a:r>
            <a:r>
              <a:rPr lang="nl-NL" sz="1600" dirty="0" err="1">
                <a:solidFill>
                  <a:schemeClr val="tx1"/>
                </a:solidFill>
              </a:rPr>
              <a:t>tagging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and</a:t>
            </a:r>
            <a:r>
              <a:rPr lang="nl-NL" sz="1600" dirty="0">
                <a:solidFill>
                  <a:schemeClr val="tx1"/>
                </a:solidFill>
              </a:rPr>
              <a:t> pointer </a:t>
            </a:r>
            <a:r>
              <a:rPr lang="nl-NL" sz="1600" dirty="0" err="1">
                <a:solidFill>
                  <a:schemeClr val="tx1"/>
                </a:solidFill>
              </a:rPr>
              <a:t>authentication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both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protect</a:t>
            </a:r>
            <a:r>
              <a:rPr lang="nl-NL" sz="1600" dirty="0">
                <a:solidFill>
                  <a:schemeClr val="tx1"/>
                </a:solidFill>
              </a:rPr>
              <a:t> pointers. </a:t>
            </a:r>
          </a:p>
          <a:p>
            <a:pPr marL="57150" indent="0">
              <a:lnSpc>
                <a:spcPct val="100000"/>
              </a:lnSpc>
              <a:buNone/>
              <a:defRPr/>
            </a:pPr>
            <a:r>
              <a:rPr lang="nl-NL" sz="1600" i="1" dirty="0" err="1">
                <a:solidFill>
                  <a:schemeClr val="tx1"/>
                </a:solidFill>
              </a:rPr>
              <a:t>Can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you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think</a:t>
            </a:r>
            <a:r>
              <a:rPr lang="nl-NL" sz="1600" i="1" dirty="0">
                <a:solidFill>
                  <a:schemeClr val="tx1"/>
                </a:solidFill>
              </a:rPr>
              <a:t> of </a:t>
            </a:r>
            <a:r>
              <a:rPr lang="nl-NL" sz="1600" i="1" dirty="0" err="1">
                <a:solidFill>
                  <a:schemeClr val="tx1"/>
                </a:solidFill>
              </a:rPr>
              <a:t>examples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to</a:t>
            </a:r>
            <a:r>
              <a:rPr lang="nl-NL" sz="1600" i="1" dirty="0">
                <a:solidFill>
                  <a:schemeClr val="tx1"/>
                </a:solidFill>
              </a:rPr>
              <a:t> show ARM MTE &amp; PAC </a:t>
            </a:r>
            <a:r>
              <a:rPr lang="nl-NL" sz="1600" i="1" dirty="0" err="1">
                <a:solidFill>
                  <a:schemeClr val="tx1"/>
                </a:solidFill>
              </a:rPr>
              <a:t>provide</a:t>
            </a:r>
            <a:r>
              <a:rPr lang="nl-NL" sz="1600" i="1" dirty="0">
                <a:solidFill>
                  <a:schemeClr val="tx1"/>
                </a:solidFill>
              </a:rPr>
              <a:t> different </a:t>
            </a:r>
            <a:r>
              <a:rPr lang="nl-NL" sz="1600" i="1" dirty="0" err="1">
                <a:solidFill>
                  <a:schemeClr val="tx1"/>
                </a:solidFill>
              </a:rPr>
              <a:t>protection</a:t>
            </a:r>
            <a:r>
              <a:rPr lang="nl-NL" sz="1600" i="1" dirty="0">
                <a:solidFill>
                  <a:schemeClr val="tx1"/>
                </a:solidFill>
              </a:rPr>
              <a:t> </a:t>
            </a:r>
            <a:r>
              <a:rPr lang="nl-NL" sz="1600" i="1" dirty="0" err="1">
                <a:solidFill>
                  <a:schemeClr val="tx1"/>
                </a:solidFill>
              </a:rPr>
              <a:t>for</a:t>
            </a:r>
            <a:r>
              <a:rPr lang="nl-NL" sz="1600" i="1" dirty="0">
                <a:solidFill>
                  <a:schemeClr val="tx1"/>
                </a:solidFill>
              </a:rPr>
              <a:t> pointers?</a:t>
            </a:r>
          </a:p>
          <a:p>
            <a:pPr marL="57150" indent="0">
              <a:lnSpc>
                <a:spcPct val="100000"/>
              </a:lnSpc>
              <a:buNone/>
              <a:defRPr/>
            </a:pPr>
            <a:endParaRPr lang="nl-NL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nl-NL" sz="1600" dirty="0">
                <a:solidFill>
                  <a:schemeClr val="accent2"/>
                </a:solidFill>
              </a:rPr>
              <a:t>PAC </a:t>
            </a:r>
            <a:r>
              <a:rPr lang="nl-NL" sz="1600" dirty="0" err="1">
                <a:solidFill>
                  <a:schemeClr val="accent2"/>
                </a:solidFill>
              </a:rPr>
              <a:t>can</a:t>
            </a:r>
            <a:r>
              <a:rPr lang="nl-NL" sz="1600" dirty="0">
                <a:solidFill>
                  <a:schemeClr val="accent2"/>
                </a:solidFill>
              </a:rPr>
              <a:t> </a:t>
            </a:r>
            <a:r>
              <a:rPr lang="nl-NL" sz="1600" dirty="0" err="1">
                <a:solidFill>
                  <a:schemeClr val="accent2"/>
                </a:solidFill>
              </a:rPr>
              <a:t>be</a:t>
            </a:r>
            <a:r>
              <a:rPr lang="nl-NL" sz="1600" dirty="0">
                <a:solidFill>
                  <a:schemeClr val="accent2"/>
                </a:solidFill>
              </a:rPr>
              <a:t> </a:t>
            </a:r>
            <a:r>
              <a:rPr lang="nl-NL" sz="1600" dirty="0" err="1">
                <a:solidFill>
                  <a:schemeClr val="accent2"/>
                </a:solidFill>
              </a:rPr>
              <a:t>better</a:t>
            </a:r>
            <a:r>
              <a:rPr lang="nl-NL" sz="1600" dirty="0">
                <a:solidFill>
                  <a:schemeClr val="accent2"/>
                </a:solidFill>
              </a:rPr>
              <a:t> </a:t>
            </a:r>
            <a:r>
              <a:rPr lang="nl-NL" sz="1600" dirty="0" err="1">
                <a:solidFill>
                  <a:schemeClr val="accent2"/>
                </a:solidFill>
              </a:rPr>
              <a:t>than</a:t>
            </a:r>
            <a:r>
              <a:rPr lang="nl-NL" sz="1600" dirty="0">
                <a:solidFill>
                  <a:schemeClr val="accent2"/>
                </a:solidFill>
              </a:rPr>
              <a:t> MTE</a:t>
            </a:r>
            <a:r>
              <a:rPr lang="nl-NL" sz="1600" dirty="0">
                <a:solidFill>
                  <a:schemeClr val="tx1"/>
                </a:solidFill>
              </a:rPr>
              <a:t>: </a:t>
            </a:r>
          </a:p>
          <a:p>
            <a:pPr marL="400050" lvl="1" indent="0">
              <a:lnSpc>
                <a:spcPct val="100000"/>
              </a:lnSpc>
              <a:buNone/>
              <a:defRPr/>
            </a:pPr>
            <a:r>
              <a:rPr lang="nl-NL" sz="1600" dirty="0">
                <a:solidFill>
                  <a:schemeClr val="tx1"/>
                </a:solidFill>
              </a:rPr>
              <a:t>MTE does </a:t>
            </a:r>
            <a:r>
              <a:rPr lang="nl-NL" sz="1600" dirty="0" err="1">
                <a:solidFill>
                  <a:schemeClr val="tx1"/>
                </a:solidFill>
              </a:rPr>
              <a:t>not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prevent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an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overflowing</a:t>
            </a:r>
            <a:r>
              <a:rPr lang="nl-NL" sz="1600" dirty="0">
                <a:solidFill>
                  <a:schemeClr val="tx1"/>
                </a:solidFill>
              </a:rPr>
              <a:t> byte array field in a </a:t>
            </a:r>
            <a:r>
              <a:rPr lang="nl-NL" sz="1600" dirty="0" err="1">
                <a:solidFill>
                  <a:schemeClr val="tx1"/>
                </a:solidFill>
              </a:rPr>
              <a:t>struct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from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corrupting</a:t>
            </a:r>
            <a:r>
              <a:rPr lang="nl-NL" sz="1600" dirty="0">
                <a:solidFill>
                  <a:schemeClr val="tx1"/>
                </a:solidFill>
              </a:rPr>
              <a:t> a </a:t>
            </a:r>
            <a:r>
              <a:rPr lang="nl-NL" sz="1600" dirty="0" err="1">
                <a:solidFill>
                  <a:schemeClr val="tx1"/>
                </a:solidFill>
              </a:rPr>
              <a:t>function</a:t>
            </a:r>
            <a:r>
              <a:rPr lang="nl-NL" sz="1600" dirty="0">
                <a:solidFill>
                  <a:schemeClr val="tx1"/>
                </a:solidFill>
              </a:rPr>
              <a:t> pointer in </a:t>
            </a:r>
            <a:r>
              <a:rPr lang="nl-NL" sz="1600" dirty="0" err="1">
                <a:solidFill>
                  <a:schemeClr val="tx1"/>
                </a:solidFill>
              </a:rPr>
              <a:t>that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struct</a:t>
            </a:r>
            <a:r>
              <a:rPr lang="nl-NL" sz="1600" dirty="0">
                <a:solidFill>
                  <a:schemeClr val="tx1"/>
                </a:solidFill>
              </a:rPr>
              <a:t> (</a:t>
            </a:r>
            <a:r>
              <a:rPr lang="nl-NL" sz="1600" dirty="0" err="1">
                <a:solidFill>
                  <a:schemeClr val="tx1"/>
                </a:solidFill>
              </a:rPr>
              <a:t>because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all</a:t>
            </a:r>
            <a:r>
              <a:rPr lang="nl-NL" sz="1600" dirty="0">
                <a:solidFill>
                  <a:schemeClr val="tx1"/>
                </a:solidFill>
              </a:rPr>
              <a:t> these fields </a:t>
            </a:r>
            <a:r>
              <a:rPr lang="nl-NL" sz="1600" dirty="0" err="1">
                <a:solidFill>
                  <a:schemeClr val="tx1"/>
                </a:solidFill>
              </a:rPr>
              <a:t>will</a:t>
            </a:r>
            <a:r>
              <a:rPr lang="nl-NL" sz="1600" dirty="0">
                <a:solidFill>
                  <a:schemeClr val="tx1"/>
                </a:solidFill>
              </a:rPr>
              <a:t> have </a:t>
            </a:r>
            <a:r>
              <a:rPr lang="nl-NL" sz="1600" dirty="0" err="1">
                <a:solidFill>
                  <a:schemeClr val="tx1"/>
                </a:solidFill>
              </a:rPr>
              <a:t>the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same</a:t>
            </a:r>
            <a:r>
              <a:rPr lang="nl-NL" sz="1600" dirty="0">
                <a:solidFill>
                  <a:schemeClr val="tx1"/>
                </a:solidFill>
              </a:rPr>
              <a:t> tag).</a:t>
            </a:r>
            <a:br>
              <a:rPr lang="nl-NL" sz="1600" dirty="0">
                <a:solidFill>
                  <a:schemeClr val="tx1"/>
                </a:solidFill>
              </a:rPr>
            </a:br>
            <a:r>
              <a:rPr lang="nl-NL" sz="1600" dirty="0">
                <a:solidFill>
                  <a:schemeClr val="tx1"/>
                </a:solidFill>
              </a:rPr>
              <a:t>PAC </a:t>
            </a:r>
            <a:r>
              <a:rPr lang="nl-NL" sz="1600" dirty="0" err="1">
                <a:solidFill>
                  <a:schemeClr val="tx1"/>
                </a:solidFill>
              </a:rPr>
              <a:t>will</a:t>
            </a:r>
            <a:r>
              <a:rPr lang="nl-NL" sz="1600" dirty="0">
                <a:solidFill>
                  <a:schemeClr val="tx1"/>
                </a:solidFill>
              </a:rPr>
              <a:t>, as </a:t>
            </a:r>
            <a:r>
              <a:rPr lang="nl-NL" sz="1600" dirty="0" err="1">
                <a:solidFill>
                  <a:schemeClr val="tx1"/>
                </a:solidFill>
              </a:rPr>
              <a:t>this</a:t>
            </a:r>
            <a:r>
              <a:rPr lang="nl-NL" sz="1600" dirty="0">
                <a:solidFill>
                  <a:schemeClr val="tx1"/>
                </a:solidFill>
              </a:rPr>
              <a:t> is </a:t>
            </a:r>
            <a:r>
              <a:rPr lang="nl-NL" sz="1600" dirty="0" err="1">
                <a:solidFill>
                  <a:schemeClr val="tx1"/>
                </a:solidFill>
              </a:rPr>
              <a:t>unlikely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to</a:t>
            </a:r>
            <a:r>
              <a:rPr lang="nl-NL" sz="1600" dirty="0">
                <a:solidFill>
                  <a:schemeClr val="tx1"/>
                </a:solidFill>
              </a:rPr>
              <a:t> produce a </a:t>
            </a:r>
            <a:r>
              <a:rPr lang="nl-NL" sz="1600" dirty="0" err="1">
                <a:solidFill>
                  <a:schemeClr val="tx1"/>
                </a:solidFill>
              </a:rPr>
              <a:t>properly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authenticated</a:t>
            </a:r>
            <a:r>
              <a:rPr lang="nl-NL" sz="1600" dirty="0">
                <a:solidFill>
                  <a:schemeClr val="tx1"/>
                </a:solidFill>
              </a:rPr>
              <a:t> pointer</a:t>
            </a:r>
            <a:br>
              <a:rPr lang="nl-NL" sz="1600" dirty="0">
                <a:solidFill>
                  <a:schemeClr val="tx1"/>
                </a:solidFill>
              </a:rPr>
            </a:br>
            <a:endParaRPr lang="nl-NL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nl-NL" sz="1600" dirty="0">
                <a:solidFill>
                  <a:schemeClr val="tx1"/>
                </a:solidFill>
              </a:rPr>
              <a:t>  </a:t>
            </a:r>
            <a:r>
              <a:rPr lang="nl-NL" sz="1600" dirty="0">
                <a:solidFill>
                  <a:schemeClr val="accent2"/>
                </a:solidFill>
              </a:rPr>
              <a:t>MTE </a:t>
            </a:r>
            <a:r>
              <a:rPr lang="nl-NL" sz="1600" dirty="0" err="1">
                <a:solidFill>
                  <a:schemeClr val="accent2"/>
                </a:solidFill>
              </a:rPr>
              <a:t>can</a:t>
            </a:r>
            <a:r>
              <a:rPr lang="nl-NL" sz="1600" dirty="0">
                <a:solidFill>
                  <a:schemeClr val="accent2"/>
                </a:solidFill>
              </a:rPr>
              <a:t> </a:t>
            </a:r>
            <a:r>
              <a:rPr lang="nl-NL" sz="1600" dirty="0" err="1">
                <a:solidFill>
                  <a:schemeClr val="accent2"/>
                </a:solidFill>
              </a:rPr>
              <a:t>be</a:t>
            </a:r>
            <a:r>
              <a:rPr lang="nl-NL" sz="1600" dirty="0">
                <a:solidFill>
                  <a:schemeClr val="accent2"/>
                </a:solidFill>
              </a:rPr>
              <a:t> </a:t>
            </a:r>
            <a:r>
              <a:rPr lang="nl-NL" sz="1600" dirty="0" err="1">
                <a:solidFill>
                  <a:schemeClr val="accent2"/>
                </a:solidFill>
              </a:rPr>
              <a:t>better</a:t>
            </a:r>
            <a:r>
              <a:rPr lang="nl-NL" sz="1600" dirty="0">
                <a:solidFill>
                  <a:schemeClr val="accent2"/>
                </a:solidFill>
              </a:rPr>
              <a:t> </a:t>
            </a:r>
            <a:r>
              <a:rPr lang="nl-NL" sz="1600" dirty="0" err="1">
                <a:solidFill>
                  <a:schemeClr val="accent2"/>
                </a:solidFill>
              </a:rPr>
              <a:t>than</a:t>
            </a:r>
            <a:r>
              <a:rPr lang="nl-NL" sz="1600" dirty="0">
                <a:solidFill>
                  <a:schemeClr val="accent2"/>
                </a:solidFill>
              </a:rPr>
              <a:t> PAC</a:t>
            </a:r>
            <a:r>
              <a:rPr lang="nl-NL" sz="1600" dirty="0">
                <a:solidFill>
                  <a:schemeClr val="tx1"/>
                </a:solidFill>
              </a:rPr>
              <a:t>: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nl-NL" sz="1600" dirty="0">
                <a:solidFill>
                  <a:schemeClr val="tx1"/>
                </a:solidFill>
              </a:rPr>
              <a:t>PAC does </a:t>
            </a:r>
            <a:r>
              <a:rPr lang="nl-NL" sz="1600" dirty="0" err="1">
                <a:solidFill>
                  <a:schemeClr val="tx1"/>
                </a:solidFill>
              </a:rPr>
              <a:t>not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prevent</a:t>
            </a:r>
            <a:r>
              <a:rPr lang="nl-NL" sz="1600" dirty="0">
                <a:solidFill>
                  <a:schemeClr val="tx1"/>
                </a:solidFill>
              </a:rPr>
              <a:t> attacks </a:t>
            </a:r>
            <a:r>
              <a:rPr lang="nl-NL" sz="1600" dirty="0" err="1">
                <a:solidFill>
                  <a:schemeClr val="tx1"/>
                </a:solidFill>
              </a:rPr>
              <a:t>that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replace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an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authenticated</a:t>
            </a:r>
            <a:r>
              <a:rPr lang="nl-NL" sz="1600" dirty="0">
                <a:solidFill>
                  <a:schemeClr val="tx1"/>
                </a:solidFill>
              </a:rPr>
              <a:t> pointer </a:t>
            </a:r>
            <a:r>
              <a:rPr lang="nl-NL" sz="1600" dirty="0" err="1">
                <a:solidFill>
                  <a:schemeClr val="tx1"/>
                </a:solidFill>
              </a:rPr>
              <a:t>with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another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autenticated</a:t>
            </a:r>
            <a:r>
              <a:rPr lang="nl-NL" sz="1600" dirty="0">
                <a:solidFill>
                  <a:schemeClr val="tx1"/>
                </a:solidFill>
              </a:rPr>
              <a:t> pointer (</a:t>
            </a:r>
            <a:r>
              <a:rPr lang="nl-NL" sz="1600" dirty="0" err="1">
                <a:solidFill>
                  <a:schemeClr val="tx1"/>
                </a:solidFill>
              </a:rPr>
              <a:t>if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it</a:t>
            </a:r>
            <a:r>
              <a:rPr lang="nl-NL" sz="1600" dirty="0">
                <a:solidFill>
                  <a:schemeClr val="tx1"/>
                </a:solidFill>
              </a:rPr>
              <a:t> has </a:t>
            </a:r>
            <a:r>
              <a:rPr lang="nl-NL" sz="1600" dirty="0" err="1">
                <a:solidFill>
                  <a:schemeClr val="tx1"/>
                </a:solidFill>
              </a:rPr>
              <a:t>the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same</a:t>
            </a:r>
            <a:r>
              <a:rPr lang="nl-NL" sz="1600" dirty="0">
                <a:solidFill>
                  <a:schemeClr val="tx1"/>
                </a:solidFill>
              </a:rPr>
              <a:t> discriminator)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nl-NL" sz="1600" dirty="0">
                <a:solidFill>
                  <a:schemeClr val="tx1"/>
                </a:solidFill>
              </a:rPr>
              <a:t>E.g.   </a:t>
            </a:r>
            <a:r>
              <a:rPr 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dog-&gt;</a:t>
            </a:r>
            <a:r>
              <a:rPr 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eat</a:t>
            </a:r>
            <a:r>
              <a:rPr 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can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still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be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corrupted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to</a:t>
            </a:r>
            <a:r>
              <a:rPr lang="nl-NL" sz="1600" dirty="0">
                <a:solidFill>
                  <a:schemeClr val="tx1"/>
                </a:solidFill>
              </a:rPr>
              <a:t> point </a:t>
            </a:r>
            <a:r>
              <a:rPr lang="nl-NL" sz="1600" dirty="0" err="1">
                <a:solidFill>
                  <a:schemeClr val="tx1"/>
                </a:solidFill>
              </a:rPr>
              <a:t>to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</a:t>
            </a:r>
            <a:r>
              <a:rPr 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-&gt;</a:t>
            </a:r>
            <a:r>
              <a:rPr lang="nl-NL" sz="16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eat</a:t>
            </a:r>
            <a:r>
              <a:rPr lang="nl-NL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endParaRPr lang="nl-NL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nl-NL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nl-NL" sz="1600" dirty="0">
                <a:solidFill>
                  <a:schemeClr val="tx1"/>
                </a:solidFill>
              </a:rPr>
              <a:t>Of course, MTE </a:t>
            </a:r>
            <a:r>
              <a:rPr lang="nl-NL" sz="1600" dirty="0" err="1">
                <a:solidFill>
                  <a:schemeClr val="tx1"/>
                </a:solidFill>
              </a:rPr>
              <a:t>also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protects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against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many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forms</a:t>
            </a:r>
            <a:r>
              <a:rPr lang="nl-NL" sz="1600" dirty="0">
                <a:solidFill>
                  <a:schemeClr val="tx1"/>
                </a:solidFill>
              </a:rPr>
              <a:t> of memory </a:t>
            </a:r>
            <a:r>
              <a:rPr lang="nl-NL" sz="1600" dirty="0" err="1">
                <a:solidFill>
                  <a:schemeClr val="tx1"/>
                </a:solidFill>
              </a:rPr>
              <a:t>corruption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where</a:t>
            </a:r>
            <a:r>
              <a:rPr lang="nl-NL" sz="1600" dirty="0">
                <a:solidFill>
                  <a:schemeClr val="tx1"/>
                </a:solidFill>
              </a:rPr>
              <a:t> PAC </a:t>
            </a:r>
            <a:r>
              <a:rPr lang="nl-NL" sz="1600" dirty="0" err="1">
                <a:solidFill>
                  <a:schemeClr val="tx1"/>
                </a:solidFill>
              </a:rPr>
              <a:t>won’t</a:t>
            </a:r>
            <a:r>
              <a:rPr lang="nl-NL" sz="1600" dirty="0">
                <a:solidFill>
                  <a:schemeClr val="tx1"/>
                </a:solidFill>
              </a:rPr>
              <a:t> help at </a:t>
            </a:r>
            <a:r>
              <a:rPr lang="nl-NL" sz="1600" dirty="0" err="1">
                <a:solidFill>
                  <a:schemeClr val="tx1"/>
                </a:solidFill>
              </a:rPr>
              <a:t>all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because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it</a:t>
            </a:r>
            <a:r>
              <a:rPr lang="nl-NL" sz="1600" dirty="0">
                <a:solidFill>
                  <a:schemeClr val="tx1"/>
                </a:solidFill>
              </a:rPr>
              <a:t> does </a:t>
            </a:r>
            <a:r>
              <a:rPr lang="nl-NL" sz="1600" dirty="0" err="1">
                <a:solidFill>
                  <a:schemeClr val="tx1"/>
                </a:solidFill>
              </a:rPr>
              <a:t>not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involve</a:t>
            </a:r>
            <a:r>
              <a:rPr lang="nl-NL" sz="1600" dirty="0">
                <a:solidFill>
                  <a:schemeClr val="tx1"/>
                </a:solidFill>
              </a:rPr>
              <a:t> </a:t>
            </a:r>
            <a:r>
              <a:rPr lang="nl-NL" sz="1600" dirty="0" err="1">
                <a:solidFill>
                  <a:schemeClr val="tx1"/>
                </a:solidFill>
              </a:rPr>
              <a:t>corrupting</a:t>
            </a:r>
            <a:r>
              <a:rPr lang="nl-NL" sz="1600" dirty="0">
                <a:solidFill>
                  <a:schemeClr val="tx1"/>
                </a:solidFill>
              </a:rPr>
              <a:t> pointers.</a:t>
            </a:r>
          </a:p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2C3-52AB-39D8-24E0-8C5D34BE14D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4100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>
            <a:extLst>
              <a:ext uri="{FF2B5EF4-FFF2-40B4-BE49-F238E27FC236}">
                <a16:creationId xmlns:a16="http://schemas.microsoft.com/office/drawing/2014/main" id="{1717A6D6-AC3E-C6FA-499F-A3EC938A56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More advanced measures (3) : </a:t>
            </a:r>
            <a:br>
              <a:rPr lang="en-US" altLang="en-US" dirty="0"/>
            </a:br>
            <a:r>
              <a:rPr lang="en-US" altLang="en-US" dirty="0"/>
              <a:t>Control Flow Integrity (CFI)</a:t>
            </a:r>
            <a:endParaRPr lang="en-GB" altLang="en-US" dirty="0"/>
          </a:p>
        </p:txBody>
      </p:sp>
      <p:sp>
        <p:nvSpPr>
          <p:cNvPr id="38915" name="Subtitle 5">
            <a:extLst>
              <a:ext uri="{FF2B5EF4-FFF2-40B4-BE49-F238E27FC236}">
                <a16:creationId xmlns:a16="http://schemas.microsoft.com/office/drawing/2014/main" id="{62F99DA6-69B1-D5AC-1ABE-EAD332343F2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3F19EECE-30BA-5432-D6D3-B045566ED87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D29F084-FACD-4552-A65F-BEFC439E67DA}" type="slidenum">
              <a:rPr lang="en-GB" altLang="nl-NL" smtClean="0"/>
              <a:pPr/>
              <a:t>33</a:t>
            </a:fld>
            <a:endParaRPr lang="en-GB" altLang="nl-NL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 descr=" 125954">
            <a:extLst>
              <a:ext uri="{FF2B5EF4-FFF2-40B4-BE49-F238E27FC236}">
                <a16:creationId xmlns:a16="http://schemas.microsoft.com/office/drawing/2014/main" id="{EB0CB89D-77BF-D6A4-D1F1-8B9F435E86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sz="2400" dirty="0" err="1"/>
              <a:t>Protecting</a:t>
            </a:r>
            <a:r>
              <a:rPr lang="nl-NL" altLang="en-US" sz="2400" dirty="0"/>
              <a:t> control flow  </a:t>
            </a:r>
            <a:endParaRPr lang="en-GB" altLang="en-US" sz="2400" dirty="0"/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5699EA58-1432-0BA6-4642-974F64F87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766050" cy="555307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nl-NL" sz="1800" dirty="0">
                <a:solidFill>
                  <a:schemeClr val="tx1"/>
                </a:solidFill>
              </a:rPr>
              <a:t>NX </a:t>
            </a:r>
            <a:r>
              <a:rPr lang="nl-NL" sz="1800" dirty="0" err="1">
                <a:solidFill>
                  <a:schemeClr val="tx1"/>
                </a:solidFill>
              </a:rPr>
              <a:t>makes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it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impossible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for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attackers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to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inject</a:t>
            </a:r>
            <a:r>
              <a:rPr lang="nl-NL" sz="1800" dirty="0">
                <a:solidFill>
                  <a:schemeClr val="tx1"/>
                </a:solidFill>
              </a:rPr>
              <a:t> or change code, 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nl-NL" sz="1800" dirty="0">
                <a:solidFill>
                  <a:schemeClr val="tx1"/>
                </a:solidFill>
              </a:rPr>
              <a:t>but </a:t>
            </a:r>
            <a:r>
              <a:rPr lang="nl-NL" sz="1800" dirty="0" err="1">
                <a:solidFill>
                  <a:schemeClr val="tx1"/>
                </a:solidFill>
              </a:rPr>
              <a:t>attacker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can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still</a:t>
            </a:r>
            <a:r>
              <a:rPr lang="nl-NL" sz="1800" dirty="0">
                <a:solidFill>
                  <a:schemeClr val="tx1"/>
                </a:solidFill>
              </a:rPr>
              <a:t> corrupt control flow - </a:t>
            </a:r>
            <a:r>
              <a:rPr lang="nl-NL" sz="1800" dirty="0" err="1">
                <a:solidFill>
                  <a:schemeClr val="tx1"/>
                </a:solidFill>
              </a:rPr>
              <a:t>aka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>
                <a:solidFill>
                  <a:schemeClr val="accent2"/>
                </a:solidFill>
              </a:rPr>
              <a:t>control flow </a:t>
            </a:r>
            <a:r>
              <a:rPr lang="nl-NL" sz="1800" dirty="0" err="1">
                <a:solidFill>
                  <a:schemeClr val="accent2"/>
                </a:solidFill>
              </a:rPr>
              <a:t>hijacking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nl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nl-NL" sz="1800" dirty="0" err="1">
                <a:solidFill>
                  <a:schemeClr val="tx1"/>
                </a:solidFill>
              </a:rPr>
              <a:t>This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can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be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done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by</a:t>
            </a:r>
            <a:endParaRPr lang="nl-NL" sz="18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sz="1800" dirty="0" err="1">
                <a:solidFill>
                  <a:schemeClr val="tx1"/>
                </a:solidFill>
              </a:rPr>
              <a:t>corrupting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>
                <a:solidFill>
                  <a:schemeClr val="accent2"/>
                </a:solidFill>
              </a:rPr>
              <a:t>return </a:t>
            </a:r>
            <a:r>
              <a:rPr lang="nl-NL" sz="1800" dirty="0" err="1">
                <a:solidFill>
                  <a:schemeClr val="accent2"/>
                </a:solidFill>
              </a:rPr>
              <a:t>addresses</a:t>
            </a:r>
            <a:r>
              <a:rPr lang="nl-NL" sz="1800" dirty="0">
                <a:solidFill>
                  <a:schemeClr val="accent2"/>
                </a:solidFill>
              </a:rPr>
              <a:t> </a:t>
            </a:r>
            <a:r>
              <a:rPr lang="nl-NL" sz="1800" dirty="0">
                <a:solidFill>
                  <a:schemeClr val="tx1"/>
                </a:solidFill>
              </a:rPr>
              <a:t>on </a:t>
            </a:r>
            <a:r>
              <a:rPr lang="nl-NL" sz="1800" dirty="0" err="1">
                <a:solidFill>
                  <a:schemeClr val="tx1"/>
                </a:solidFill>
              </a:rPr>
              <a:t>the</a:t>
            </a:r>
            <a:r>
              <a:rPr lang="nl-NL" sz="1800" dirty="0">
                <a:solidFill>
                  <a:schemeClr val="tx1"/>
                </a:solidFill>
              </a:rPr>
              <a:t> stack</a:t>
            </a:r>
          </a:p>
          <a:p>
            <a:pPr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sz="1800" dirty="0" err="1">
                <a:solidFill>
                  <a:schemeClr val="tx1"/>
                </a:solidFill>
              </a:rPr>
              <a:t>corrupting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accent2"/>
                </a:solidFill>
              </a:rPr>
              <a:t>function</a:t>
            </a:r>
            <a:r>
              <a:rPr lang="nl-NL" sz="1800" dirty="0">
                <a:solidFill>
                  <a:schemeClr val="accent2"/>
                </a:solidFill>
              </a:rPr>
              <a:t> pointers</a:t>
            </a:r>
          </a:p>
          <a:p>
            <a:pPr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sz="1800" dirty="0" err="1">
                <a:solidFill>
                  <a:schemeClr val="tx1"/>
                </a:solidFill>
              </a:rPr>
              <a:t>corrupting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accent2"/>
                </a:solidFill>
              </a:rPr>
              <a:t>vtable</a:t>
            </a:r>
            <a:r>
              <a:rPr lang="nl-NL" sz="1800" dirty="0">
                <a:solidFill>
                  <a:schemeClr val="accent2"/>
                </a:solidFill>
              </a:rPr>
              <a:t> entries </a:t>
            </a:r>
            <a:r>
              <a:rPr lang="nl-NL" sz="1800" dirty="0" err="1">
                <a:solidFill>
                  <a:schemeClr val="tx1"/>
                </a:solidFill>
              </a:rPr>
              <a:t>for</a:t>
            </a:r>
            <a:r>
              <a:rPr lang="nl-NL" sz="1800" dirty="0">
                <a:solidFill>
                  <a:schemeClr val="tx1"/>
                </a:solidFill>
              </a:rPr>
              <a:t> C++ </a:t>
            </a:r>
            <a:r>
              <a:rPr lang="nl-NL" sz="1800" dirty="0" err="1">
                <a:solidFill>
                  <a:schemeClr val="tx1"/>
                </a:solidFill>
              </a:rPr>
              <a:t>method</a:t>
            </a:r>
            <a:r>
              <a:rPr lang="nl-NL" sz="1800" dirty="0">
                <a:solidFill>
                  <a:schemeClr val="tx1"/>
                </a:solidFill>
              </a:rPr>
              <a:t> calls </a:t>
            </a:r>
            <a:r>
              <a:rPr lang="nl-NL" sz="1400" dirty="0">
                <a:solidFill>
                  <a:schemeClr val="tx1"/>
                </a:solidFill>
              </a:rPr>
              <a:t>(special case of 2)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nl-NL" sz="1800" dirty="0"/>
          </a:p>
          <a:p>
            <a:pPr marL="57150" indent="0">
              <a:lnSpc>
                <a:spcPct val="100000"/>
              </a:lnSpc>
              <a:buNone/>
              <a:defRPr/>
            </a:pPr>
            <a:r>
              <a:rPr lang="nl-NL" sz="1800" dirty="0" err="1"/>
              <a:t>Some</a:t>
            </a:r>
            <a:r>
              <a:rPr lang="nl-NL" sz="1800" dirty="0"/>
              <a:t> of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earlier</a:t>
            </a:r>
            <a:r>
              <a:rPr lang="nl-NL" sz="1800" dirty="0"/>
              <a:t> </a:t>
            </a:r>
            <a:r>
              <a:rPr lang="nl-NL" sz="1800" dirty="0" err="1"/>
              <a:t>mechanisms</a:t>
            </a:r>
            <a:r>
              <a:rPr lang="nl-NL" sz="1800" dirty="0"/>
              <a:t> offer </a:t>
            </a:r>
            <a:r>
              <a:rPr lang="nl-NL" sz="1800" dirty="0" err="1"/>
              <a:t>some</a:t>
            </a:r>
            <a:r>
              <a:rPr lang="nl-NL" sz="1800" dirty="0"/>
              <a:t> </a:t>
            </a:r>
            <a:r>
              <a:rPr lang="nl-NL" sz="1800" dirty="0" err="1"/>
              <a:t>protection</a:t>
            </a:r>
            <a:endParaRPr lang="nl-NL" sz="1800" dirty="0"/>
          </a:p>
          <a:p>
            <a:pPr indent="-285750">
              <a:lnSpc>
                <a:spcPct val="100000"/>
              </a:lnSpc>
              <a:defRPr/>
            </a:pPr>
            <a:r>
              <a:rPr lang="nl-NL" sz="1800" dirty="0">
                <a:solidFill>
                  <a:srgbClr val="009900"/>
                </a:solidFill>
              </a:rPr>
              <a:t>ASLR </a:t>
            </a:r>
            <a:r>
              <a:rPr lang="nl-NL" sz="1800" dirty="0" err="1">
                <a:solidFill>
                  <a:schemeClr val="tx1"/>
                </a:solidFill>
              </a:rPr>
              <a:t>makes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it</a:t>
            </a:r>
            <a:r>
              <a:rPr lang="nl-NL" sz="1800" dirty="0">
                <a:solidFill>
                  <a:schemeClr val="tx1"/>
                </a:solidFill>
              </a:rPr>
              <a:t> harder </a:t>
            </a:r>
            <a:r>
              <a:rPr lang="nl-NL" sz="1800" dirty="0" err="1">
                <a:solidFill>
                  <a:schemeClr val="tx1"/>
                </a:solidFill>
              </a:rPr>
              <a:t>to</a:t>
            </a:r>
            <a:r>
              <a:rPr lang="nl-NL" sz="1800" dirty="0">
                <a:solidFill>
                  <a:schemeClr val="tx1"/>
                </a:solidFill>
              </a:rPr>
              <a:t> corrupt </a:t>
            </a:r>
            <a:r>
              <a:rPr lang="nl-NL" sz="1800" dirty="0" err="1">
                <a:solidFill>
                  <a:schemeClr val="tx1"/>
                </a:solidFill>
              </a:rPr>
              <a:t>addresses</a:t>
            </a:r>
            <a:r>
              <a:rPr lang="nl-NL" sz="1800" dirty="0">
                <a:solidFill>
                  <a:schemeClr val="tx1"/>
                </a:solidFill>
              </a:rPr>
              <a:t> in </a:t>
            </a:r>
            <a:r>
              <a:rPr lang="nl-NL" sz="1800" dirty="0" err="1">
                <a:solidFill>
                  <a:schemeClr val="tx1"/>
                </a:solidFill>
              </a:rPr>
              <a:t>predictable</a:t>
            </a:r>
            <a:r>
              <a:rPr lang="nl-NL" sz="1800" dirty="0">
                <a:solidFill>
                  <a:schemeClr val="tx1"/>
                </a:solidFill>
              </a:rPr>
              <a:t> way</a:t>
            </a:r>
          </a:p>
          <a:p>
            <a:pPr indent="-285750">
              <a:lnSpc>
                <a:spcPct val="100000"/>
              </a:lnSpc>
              <a:defRPr/>
            </a:pPr>
            <a:r>
              <a:rPr lang="nl-NL" sz="1800" dirty="0">
                <a:solidFill>
                  <a:srgbClr val="009900"/>
                </a:solidFill>
              </a:rPr>
              <a:t>memory </a:t>
            </a:r>
            <a:r>
              <a:rPr lang="nl-NL" sz="1800" dirty="0" err="1">
                <a:solidFill>
                  <a:srgbClr val="009900"/>
                </a:solidFill>
              </a:rPr>
              <a:t>tagging</a:t>
            </a:r>
            <a:r>
              <a:rPr lang="nl-NL" sz="1800" dirty="0">
                <a:solidFill>
                  <a:srgbClr val="009900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and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>
                <a:solidFill>
                  <a:srgbClr val="009900"/>
                </a:solidFill>
              </a:rPr>
              <a:t>pointer </a:t>
            </a:r>
            <a:r>
              <a:rPr lang="nl-NL" sz="1800" dirty="0" err="1">
                <a:solidFill>
                  <a:srgbClr val="009900"/>
                </a:solidFill>
              </a:rPr>
              <a:t>encryption</a:t>
            </a:r>
            <a:r>
              <a:rPr lang="nl-NL" sz="1800" dirty="0">
                <a:solidFill>
                  <a:srgbClr val="009900"/>
                </a:solidFill>
              </a:rPr>
              <a:t> </a:t>
            </a:r>
            <a:r>
              <a:rPr lang="nl-NL" sz="1800" dirty="0">
                <a:solidFill>
                  <a:schemeClr val="tx1"/>
                </a:solidFill>
              </a:rPr>
              <a:t>&amp;</a:t>
            </a:r>
            <a:r>
              <a:rPr lang="nl-NL" sz="1800" dirty="0">
                <a:solidFill>
                  <a:srgbClr val="009900"/>
                </a:solidFill>
              </a:rPr>
              <a:t> </a:t>
            </a:r>
            <a:r>
              <a:rPr lang="nl-NL" sz="1800" dirty="0" err="1">
                <a:solidFill>
                  <a:srgbClr val="009900"/>
                </a:solidFill>
              </a:rPr>
              <a:t>authentication</a:t>
            </a:r>
            <a:r>
              <a:rPr lang="nl-NL" sz="1800" dirty="0">
                <a:solidFill>
                  <a:srgbClr val="009900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can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constrain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possibilities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for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corrupting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function</a:t>
            </a:r>
            <a:r>
              <a:rPr lang="nl-NL" sz="1800" dirty="0">
                <a:solidFill>
                  <a:schemeClr val="tx1"/>
                </a:solidFill>
              </a:rPr>
              <a:t> pointers</a:t>
            </a:r>
          </a:p>
          <a:p>
            <a:pPr marL="57150" indent="0">
              <a:lnSpc>
                <a:spcPct val="100000"/>
              </a:lnSpc>
              <a:buNone/>
              <a:defRPr/>
            </a:pPr>
            <a:r>
              <a:rPr lang="nl-NL" sz="1800" dirty="0">
                <a:solidFill>
                  <a:srgbClr val="009900"/>
                </a:solidFill>
              </a:rPr>
              <a:t>Control Flow </a:t>
            </a:r>
            <a:r>
              <a:rPr lang="nl-NL" sz="1800" dirty="0" err="1">
                <a:solidFill>
                  <a:srgbClr val="009900"/>
                </a:solidFill>
              </a:rPr>
              <a:t>Integrity</a:t>
            </a:r>
            <a:r>
              <a:rPr lang="nl-NL" sz="1800" dirty="0">
                <a:solidFill>
                  <a:srgbClr val="009900"/>
                </a:solidFill>
              </a:rPr>
              <a:t> (CFI) </a:t>
            </a:r>
            <a:r>
              <a:rPr lang="nl-NL" sz="1800" dirty="0">
                <a:solidFill>
                  <a:schemeClr val="tx1"/>
                </a:solidFill>
              </a:rPr>
              <a:t>is </a:t>
            </a:r>
            <a:r>
              <a:rPr lang="nl-NL" sz="1800" dirty="0" err="1">
                <a:solidFill>
                  <a:schemeClr val="tx1"/>
                </a:solidFill>
              </a:rPr>
              <a:t>another</a:t>
            </a:r>
            <a:r>
              <a:rPr lang="nl-NL" sz="1800" dirty="0">
                <a:solidFill>
                  <a:schemeClr val="tx1"/>
                </a:solidFill>
              </a:rPr>
              <a:t> set of </a:t>
            </a:r>
            <a:r>
              <a:rPr lang="nl-NL" sz="1800" dirty="0" err="1">
                <a:solidFill>
                  <a:schemeClr val="tx1"/>
                </a:solidFill>
              </a:rPr>
              <a:t>protection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dirty="0" err="1">
                <a:solidFill>
                  <a:schemeClr val="tx1"/>
                </a:solidFill>
              </a:rPr>
              <a:t>mechanisms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endParaRPr lang="nl-NL" sz="1800" dirty="0">
              <a:solidFill>
                <a:srgbClr val="009900"/>
              </a:solidFill>
            </a:endParaRP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>
              <a:solidFill>
                <a:schemeClr val="tx1"/>
              </a:solidFill>
            </a:endParaRPr>
          </a:p>
          <a:p>
            <a:pPr marL="400050" lvl="1" indent="0" algn="r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400" dirty="0"/>
              <a:t> </a:t>
            </a:r>
          </a:p>
          <a:p>
            <a:pPr marL="400050" lvl="1" indent="0" algn="r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400" dirty="0"/>
          </a:p>
          <a:p>
            <a:pPr marL="400050" lvl="1" indent="0" algn="r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/>
          </a:p>
        </p:txBody>
      </p:sp>
      <p:sp>
        <p:nvSpPr>
          <p:cNvPr id="39940" name="Slide Number Placeholder 1">
            <a:extLst>
              <a:ext uri="{FF2B5EF4-FFF2-40B4-BE49-F238E27FC236}">
                <a16:creationId xmlns:a16="http://schemas.microsoft.com/office/drawing/2014/main" id="{FF9CEB66-CE26-7294-8762-661B0299C3F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BBBE8F1-D3EC-4660-B3B5-226D8AD8576F}" type="slidenum">
              <a:rPr lang="en-GB" altLang="nl-NL" smtClean="0"/>
              <a:pPr/>
              <a:t>34</a:t>
            </a:fld>
            <a:endParaRPr lang="en-GB" altLang="nl-NL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 descr=" 123906">
            <a:extLst>
              <a:ext uri="{FF2B5EF4-FFF2-40B4-BE49-F238E27FC236}">
                <a16:creationId xmlns:a16="http://schemas.microsoft.com/office/drawing/2014/main" id="{92C81133-DBB1-6599-3CFD-C0467F30D7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000" dirty="0"/>
              <a:t>Background: compilation of function calls</a:t>
            </a:r>
          </a:p>
        </p:txBody>
      </p:sp>
      <p:sp>
        <p:nvSpPr>
          <p:cNvPr id="3" name="Tijdelijke aanduiding voor inhoud 2" descr=" 3">
            <a:extLst>
              <a:ext uri="{FF2B5EF4-FFF2-40B4-BE49-F238E27FC236}">
                <a16:creationId xmlns:a16="http://schemas.microsoft.com/office/drawing/2014/main" id="{401FA2C8-CFD1-BC0E-4330-7F3B48ED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GB" sz="1600" dirty="0"/>
              <a:t>A compiler translates  </a:t>
            </a:r>
            <a:r>
              <a:rPr lang="en-GB" sz="1600" dirty="0">
                <a:solidFill>
                  <a:schemeClr val="accent2"/>
                </a:solidFill>
              </a:rPr>
              <a:t>function calls </a:t>
            </a:r>
            <a:r>
              <a:rPr lang="en-GB" sz="1600" dirty="0"/>
              <a:t>in C/C++ source code to                                                            </a:t>
            </a:r>
            <a:r>
              <a:rPr lang="en-GB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call</a:t>
            </a:r>
            <a:r>
              <a:rPr lang="en-GB" altLang="nl-NL" sz="1600" b="1" dirty="0">
                <a:solidFill>
                  <a:srgbClr val="008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GB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&lt;address&gt; </a:t>
            </a:r>
            <a:r>
              <a:rPr lang="en-GB" sz="1600" dirty="0"/>
              <a:t>or </a:t>
            </a:r>
            <a:r>
              <a:rPr lang="en-GB" sz="1600" b="1" dirty="0">
                <a:latin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J</a:t>
            </a:r>
            <a:r>
              <a:rPr lang="en-GB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SR</a:t>
            </a:r>
            <a:r>
              <a:rPr lang="en-GB" altLang="nl-NL" sz="1600" b="1" dirty="0">
                <a:solidFill>
                  <a:srgbClr val="008000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GB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&lt;address&gt; </a:t>
            </a:r>
            <a:r>
              <a:rPr lang="en-GB" sz="1600" dirty="0"/>
              <a:t>in machine code                            where</a:t>
            </a:r>
            <a:r>
              <a:rPr lang="en-GB" altLang="nl-NL" sz="1600" b="1" dirty="0">
                <a:latin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GB" altLang="nl-NL" sz="1600" b="1" dirty="0">
                <a:solidFill>
                  <a:schemeClr val="accent2"/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&lt;address&gt; </a:t>
            </a:r>
            <a:r>
              <a:rPr lang="en-GB" sz="1600" dirty="0"/>
              <a:t>is the location of the code for the function.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 </a:t>
            </a:r>
          </a:p>
          <a:p>
            <a:pPr>
              <a:lnSpc>
                <a:spcPct val="100000"/>
              </a:lnSpc>
              <a:defRPr/>
            </a:pPr>
            <a:r>
              <a:rPr lang="en-GB" sz="1600" dirty="0"/>
              <a:t>For a  </a:t>
            </a:r>
            <a:r>
              <a:rPr lang="en-GB" sz="1600" dirty="0">
                <a:solidFill>
                  <a:schemeClr val="accent2"/>
                </a:solidFill>
              </a:rPr>
              <a:t>function call </a:t>
            </a:r>
            <a:r>
              <a:rPr lang="en-GB" sz="1600" b="1" dirty="0">
                <a:solidFill>
                  <a:schemeClr val="accent2">
                    <a:lumMod val="100000"/>
                  </a:schemeClr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f</a:t>
            </a:r>
            <a:r>
              <a:rPr lang="en-GB" altLang="nl-NL" sz="1600" b="1" dirty="0">
                <a:solidFill>
                  <a:schemeClr val="accent2">
                    <a:lumMod val="100000"/>
                  </a:schemeClr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(...)</a:t>
            </a:r>
            <a:r>
              <a:rPr lang="en-GB" sz="1600" dirty="0"/>
              <a:t> in C the address of the code for </a:t>
            </a:r>
            <a:r>
              <a:rPr lang="en-GB" sz="1600" b="1" dirty="0">
                <a:solidFill>
                  <a:schemeClr val="tx1">
                    <a:lumMod val="100000"/>
                  </a:schemeClr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f</a:t>
            </a:r>
            <a:r>
              <a:rPr lang="en-GB" sz="1600" b="1" dirty="0">
                <a:solidFill>
                  <a:schemeClr val="accent2">
                    <a:lumMod val="100000"/>
                  </a:schemeClr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 </a:t>
            </a:r>
            <a:r>
              <a:rPr lang="en-GB" sz="1600" dirty="0"/>
              <a:t>is known </a:t>
            </a:r>
            <a:r>
              <a:rPr lang="en-GB" sz="1600" dirty="0">
                <a:solidFill>
                  <a:srgbClr val="008000"/>
                </a:solidFill>
              </a:rPr>
              <a:t>at compile time</a:t>
            </a:r>
            <a:r>
              <a:rPr lang="en-GB" sz="1600" dirty="0"/>
              <a:t>, except when it is a function pointer                                              </a:t>
            </a:r>
          </a:p>
          <a:p>
            <a:pPr marL="857250" lvl="2" indent="0">
              <a:lnSpc>
                <a:spcPct val="100000"/>
              </a:lnSpc>
              <a:buNone/>
              <a:defRPr/>
            </a:pPr>
            <a:r>
              <a:rPr lang="en-GB" sz="1600" dirty="0"/>
              <a:t>Compiler can hard-code this in the binary, and then </a:t>
            </a:r>
            <a:r>
              <a:rPr lang="en-GB" altLang="nl-NL" sz="1600" b="1" dirty="0">
                <a:solidFill>
                  <a:schemeClr val="tx1">
                    <a:lumMod val="100000"/>
                  </a:schemeClr>
                </a:solidFill>
                <a:sym typeface="Symbol" panose="05050102010706020507" pitchFamily="18" charset="2"/>
              </a:rPr>
              <a:t>N</a:t>
            </a:r>
            <a:r>
              <a:rPr lang="en-GB" altLang="nl-NL" sz="1600" dirty="0">
                <a:solidFill>
                  <a:schemeClr val="tx1">
                    <a:lumMod val="100000"/>
                  </a:schemeClr>
                </a:solidFill>
              </a:rPr>
              <a:t>X prevents attackers from corrupting it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altLang="nl-NL" sz="1600" b="1" dirty="0">
              <a:latin typeface="Courier New" panose="02070309020205020404" pitchFamily="49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GB" altLang="nl-NL" sz="1600" dirty="0">
                <a:cs typeface="Arial" panose="020B0604020202020204" pitchFamily="34" charset="0"/>
              </a:rPr>
              <a:t>For a </a:t>
            </a:r>
            <a:r>
              <a:rPr lang="en-GB" altLang="nl-NL" sz="1600" dirty="0">
                <a:solidFill>
                  <a:schemeClr val="accent2">
                    <a:lumMod val="100000"/>
                  </a:schemeClr>
                </a:solidFill>
                <a:cs typeface="Arial" panose="020B0604020202020204" pitchFamily="34" charset="0"/>
              </a:rPr>
              <a:t>virtual function call </a:t>
            </a:r>
            <a:r>
              <a:rPr lang="en-GB" altLang="nl-NL" sz="1600" b="1" dirty="0" err="1">
                <a:solidFill>
                  <a:schemeClr val="accent2">
                    <a:lumMod val="100000"/>
                  </a:schemeClr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o.m</a:t>
            </a:r>
            <a:r>
              <a:rPr lang="en-GB" altLang="nl-NL" sz="1600" b="1" dirty="0">
                <a:solidFill>
                  <a:schemeClr val="accent2">
                    <a:lumMod val="100000"/>
                  </a:schemeClr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(...)</a:t>
            </a:r>
            <a:r>
              <a:rPr lang="en-GB" altLang="nl-NL" sz="1600" dirty="0">
                <a:cs typeface="Arial" panose="020B0604020202020204" pitchFamily="34" charset="0"/>
              </a:rPr>
              <a:t> in C++ </a:t>
            </a:r>
            <a:r>
              <a:rPr lang="en-GB" sz="1600" dirty="0"/>
              <a:t>the address of the code for </a:t>
            </a:r>
            <a:r>
              <a:rPr lang="en-GB" sz="1600" b="1" dirty="0">
                <a:solidFill>
                  <a:schemeClr val="tx1">
                    <a:lumMod val="100000"/>
                  </a:schemeClr>
                </a:solidFill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GB" sz="1600" dirty="0"/>
              <a:t>  has to be determined </a:t>
            </a:r>
            <a:r>
              <a:rPr lang="en-GB" sz="1600" dirty="0">
                <a:solidFill>
                  <a:srgbClr val="008000"/>
                </a:solidFill>
              </a:rPr>
              <a:t>at runtime</a:t>
            </a:r>
            <a:r>
              <a:rPr lang="en-GB" sz="1600" dirty="0"/>
              <a:t> by looking it up in the virtual function table (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vtable</a:t>
            </a:r>
            <a:r>
              <a:rPr lang="en-GB" sz="1600" dirty="0"/>
              <a:t>) </a:t>
            </a:r>
          </a:p>
          <a:p>
            <a:pPr marL="857250" lvl="2" indent="0">
              <a:lnSpc>
                <a:spcPct val="100000"/>
              </a:lnSpc>
              <a:buNone/>
              <a:defRPr/>
            </a:pPr>
            <a:r>
              <a:rPr lang="en-GB" altLang="nl-NL" sz="1600" dirty="0"/>
              <a:t>NX does not prevent attackers from corrupting code pointers in these tables</a:t>
            </a:r>
            <a:endParaRPr lang="en-GB" altLang="nl-NL" sz="1600" b="1" dirty="0">
              <a:latin typeface="Courier New" panose="02070309020205020404" pitchFamily="49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altLang="nl-NL" dirty="0">
              <a:cs typeface="Arial" panose="020B0604020202020204" pitchFamily="34" charset="0"/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</p:txBody>
      </p:sp>
      <p:sp>
        <p:nvSpPr>
          <p:cNvPr id="24580" name="Slide Number Placeholder 1">
            <a:extLst>
              <a:ext uri="{FF2B5EF4-FFF2-40B4-BE49-F238E27FC236}">
                <a16:creationId xmlns:a16="http://schemas.microsoft.com/office/drawing/2014/main" id="{987C10EF-083A-0798-2E32-FEFEFB1FD64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A6F2981-0A49-40AA-9D93-D23F51A3367B}" type="slidenum">
              <a:rPr lang="en-GB" altLang="nl-NL" smtClean="0"/>
              <a:pPr/>
              <a:t>35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43697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59EC6-6097-A512-17F2-51801F5CE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Background: Control flow basics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4585-5DE1-42A9-25DA-A495FB641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250114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/>
              <a:t>Control flow changes happen through </a:t>
            </a:r>
            <a:r>
              <a:rPr lang="en-US" sz="1800" dirty="0">
                <a:solidFill>
                  <a:schemeClr val="accent2"/>
                </a:solidFill>
              </a:rPr>
              <a:t>branches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           </a:t>
            </a:r>
            <a:r>
              <a:rPr lang="en-US" sz="1600" dirty="0" err="1">
                <a:solidFill>
                  <a:schemeClr val="tx1"/>
                </a:solidFill>
              </a:rPr>
              <a:t>eg.</a:t>
            </a:r>
            <a:r>
              <a:rPr lang="en-US" sz="1600" dirty="0">
                <a:solidFill>
                  <a:schemeClr val="tx1"/>
                </a:solidFill>
              </a:rPr>
              <a:t> due to if-then-else,  </a:t>
            </a:r>
            <a:r>
              <a:rPr lang="en-US" sz="1600" dirty="0" err="1">
                <a:solidFill>
                  <a:schemeClr val="tx1"/>
                </a:solidFill>
              </a:rPr>
              <a:t>goto</a:t>
            </a:r>
            <a:r>
              <a:rPr lang="en-US" sz="1600" dirty="0">
                <a:solidFill>
                  <a:schemeClr val="tx1"/>
                </a:solidFill>
              </a:rPr>
              <a:t>/jump or function call</a:t>
            </a:r>
            <a:endParaRPr lang="en-US" sz="16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/>
              <a:t>Function calls are special branches because they involve                  </a:t>
            </a:r>
            <a:r>
              <a:rPr lang="en-US" sz="1800" dirty="0">
                <a:solidFill>
                  <a:schemeClr val="accent2"/>
                </a:solidFill>
              </a:rPr>
              <a:t>forward edge </a:t>
            </a:r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ie</a:t>
            </a:r>
            <a:r>
              <a:rPr lang="en-US" sz="1800" dirty="0">
                <a:solidFill>
                  <a:schemeClr val="tx1"/>
                </a:solidFill>
              </a:rPr>
              <a:t>. the call) and </a:t>
            </a:r>
            <a:r>
              <a:rPr lang="en-US" sz="1800" dirty="0">
                <a:solidFill>
                  <a:schemeClr val="accent2"/>
                </a:solidFill>
              </a:rPr>
              <a:t>backward edge </a:t>
            </a:r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i.e</a:t>
            </a:r>
            <a:r>
              <a:rPr lang="en-US" sz="1800" dirty="0">
                <a:solidFill>
                  <a:schemeClr val="tx1"/>
                </a:solidFill>
              </a:rPr>
              <a:t> the return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Branches can be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direct: </a:t>
            </a:r>
            <a:r>
              <a:rPr lang="en-US" sz="1800" dirty="0"/>
              <a:t>destination address hard-coded/fixed at compile-time</a:t>
            </a:r>
            <a:br>
              <a:rPr lang="en-US" sz="1600" dirty="0"/>
            </a:br>
            <a:r>
              <a:rPr lang="en-US" sz="1400" dirty="0"/>
              <a:t>                         </a:t>
            </a:r>
            <a:r>
              <a:rPr lang="en-US" sz="1400" dirty="0" err="1"/>
              <a:t>Eg.</a:t>
            </a:r>
            <a:r>
              <a:rPr lang="en-US" sz="1400" dirty="0"/>
              <a:t>  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indirect: </a:t>
            </a:r>
            <a:r>
              <a:rPr lang="en-US" sz="1800" dirty="0"/>
              <a:t>destination address determined at runtime </a:t>
            </a:r>
            <a:br>
              <a:rPr lang="en-US" sz="1800" dirty="0"/>
            </a:br>
            <a:r>
              <a:rPr lang="en-US" sz="1400" dirty="0"/>
              <a:t>                        </a:t>
            </a:r>
            <a:r>
              <a:rPr lang="en-US" sz="1400" dirty="0" err="1"/>
              <a:t>Eg.</a:t>
            </a:r>
            <a:r>
              <a:rPr lang="en-US" sz="1400" dirty="0"/>
              <a:t>  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Animal-&gt;eat()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Indirect branches are usually function calls, but CPUs can also have jump instructions that are indirect.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NX</a:t>
            </a:r>
            <a:r>
              <a:rPr lang="en-US" sz="1800" i="1" dirty="0">
                <a:solidFill>
                  <a:schemeClr val="tx1"/>
                </a:solidFill>
              </a:rPr>
              <a:t>  </a:t>
            </a:r>
            <a:r>
              <a:rPr lang="en-US" sz="1800" dirty="0">
                <a:solidFill>
                  <a:schemeClr val="tx1"/>
                </a:solidFill>
              </a:rPr>
              <a:t>prevents attackers from corrupting direct branches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For programs with only direct branches we can determine the exact </a:t>
            </a:r>
            <a:r>
              <a:rPr lang="en-US" sz="1800" dirty="0">
                <a:solidFill>
                  <a:schemeClr val="accent2"/>
                </a:solidFill>
              </a:rPr>
              <a:t>control flow graph (</a:t>
            </a:r>
            <a:r>
              <a:rPr lang="en-US" sz="1800" dirty="0" err="1">
                <a:solidFill>
                  <a:schemeClr val="accent2"/>
                </a:solidFill>
              </a:rPr>
              <a:t>cfg</a:t>
            </a:r>
            <a:r>
              <a:rPr lang="en-US" sz="1800" dirty="0">
                <a:solidFill>
                  <a:schemeClr val="accent2"/>
                </a:solidFill>
              </a:rPr>
              <a:t>) </a:t>
            </a:r>
            <a:r>
              <a:rPr lang="en-US" sz="1800" dirty="0">
                <a:solidFill>
                  <a:schemeClr val="tx1"/>
                </a:solidFill>
              </a:rPr>
              <a:t>at compile time.  For programs with indirect branches we can only over-approximate it.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7150" indent="0">
              <a:lnSpc>
                <a:spcPct val="100000"/>
              </a:lnSpc>
              <a:buNone/>
            </a:pPr>
            <a:endParaRPr lang="en-US" sz="1600" b="1" dirty="0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6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endParaRPr lang="en-US" sz="16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600" dirty="0"/>
          </a:p>
          <a:p>
            <a:endParaRPr lang="en-NL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687E9-7CD9-B339-82A8-06DD9247DAE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4949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EF7D055A-FFB2-2A74-5A07-58E37526E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sz="2400" dirty="0"/>
              <a:t>CFI: Protecting </a:t>
            </a:r>
            <a:r>
              <a:rPr lang="en-US" altLang="nl-NL" i="1" dirty="0"/>
              <a:t>backward</a:t>
            </a:r>
            <a:r>
              <a:rPr lang="en-US" altLang="nl-NL" dirty="0"/>
              <a:t>  edges </a:t>
            </a:r>
            <a:r>
              <a:rPr lang="en-US" altLang="nl-NL" sz="2000" dirty="0"/>
              <a:t>(</a:t>
            </a:r>
            <a:r>
              <a:rPr lang="en-US" altLang="nl-NL" sz="2000" dirty="0" err="1"/>
              <a:t>ie</a:t>
            </a:r>
            <a:r>
              <a:rPr lang="en-US" altLang="nl-NL" sz="2000" dirty="0"/>
              <a:t>. returns)</a:t>
            </a:r>
            <a:endParaRPr lang="en-GB" altLang="nl-NL" sz="2400" dirty="0"/>
          </a:p>
        </p:txBody>
      </p:sp>
      <p:sp>
        <p:nvSpPr>
          <p:cNvPr id="119811" name="Content Placeholder 2">
            <a:extLst>
              <a:ext uri="{FF2B5EF4-FFF2-40B4-BE49-F238E27FC236}">
                <a16:creationId xmlns:a16="http://schemas.microsoft.com/office/drawing/2014/main" id="{D9086C82-1D62-2041-76A4-1E61DDF88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altLang="nl-NL" sz="1800" dirty="0">
                <a:solidFill>
                  <a:schemeClr val="accent2"/>
                </a:solidFill>
              </a:rPr>
              <a:t>Stack canaries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en-US" altLang="nl-NL" sz="18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nl-NL" sz="1800" dirty="0">
                <a:solidFill>
                  <a:schemeClr val="accent2"/>
                </a:solidFill>
              </a:rPr>
              <a:t>Shadow stack </a:t>
            </a:r>
            <a:r>
              <a:rPr lang="en-US" altLang="nl-NL" sz="1800" dirty="0"/>
              <a:t>that keeps copies of all return addresses, providing extra check against corruption of return addresses 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800" dirty="0"/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nl-NL" sz="1600" dirty="0"/>
              <a:t>Most compilers can generate code for stack canaries.</a:t>
            </a:r>
            <a:br>
              <a:rPr lang="en-US" altLang="nl-NL" sz="1600" dirty="0"/>
            </a:br>
            <a:r>
              <a:rPr lang="en-US" altLang="nl-NL" sz="1600" dirty="0"/>
              <a:t>A lot of modern hardware provides a shadow stack.</a:t>
            </a:r>
            <a:endParaRPr lang="en-US" altLang="nl-NL" sz="1800" dirty="0"/>
          </a:p>
          <a:p>
            <a:pPr marL="0" indent="0">
              <a:buNone/>
            </a:pPr>
            <a:r>
              <a:rPr lang="en-US" sz="1600" dirty="0"/>
              <a:t>         Compiler flags in </a:t>
            </a:r>
            <a:r>
              <a:rPr lang="en-US" sz="1600" dirty="0" err="1"/>
              <a:t>gcc</a:t>
            </a:r>
            <a:r>
              <a:rPr lang="en-US" sz="1600" dirty="0"/>
              <a:t> and clang for this</a:t>
            </a:r>
            <a:r>
              <a:rPr lang="en-NL" sz="1600" dirty="0"/>
              <a:t> </a:t>
            </a:r>
            <a:r>
              <a:rPr lang="en-US" sz="1600" dirty="0"/>
              <a:t>include</a:t>
            </a:r>
            <a:br>
              <a:rPr lang="en-US" sz="1600" dirty="0"/>
            </a:br>
            <a:r>
              <a:rPr lang="en-US" sz="1600" dirty="0"/>
              <a:t>             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mshstk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fstack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-protector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NL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fstack</a:t>
            </a:r>
            <a:r>
              <a:rPr lang="en-NL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-protector-strong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...</a:t>
            </a:r>
          </a:p>
          <a:p>
            <a:pPr marL="0" indent="0">
              <a:buNone/>
            </a:pP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endParaRPr lang="en-NL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800" dirty="0"/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nl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nl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8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defRPr/>
            </a:pPr>
            <a:endParaRPr lang="en-GB" altLang="nl-NL" sz="1800" dirty="0">
              <a:solidFill>
                <a:schemeClr val="tx1"/>
              </a:solidFill>
            </a:endParaRPr>
          </a:p>
        </p:txBody>
      </p:sp>
      <p:sp>
        <p:nvSpPr>
          <p:cNvPr id="40964" name="Slide Number Placeholder 1">
            <a:extLst>
              <a:ext uri="{FF2B5EF4-FFF2-40B4-BE49-F238E27FC236}">
                <a16:creationId xmlns:a16="http://schemas.microsoft.com/office/drawing/2014/main" id="{CADC7F62-4240-4C78-0E27-61772D3156E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BB17667-3177-4711-9DEA-15FDED84D17D}" type="slidenum">
              <a:rPr lang="en-GB" altLang="nl-NL" smtClean="0"/>
              <a:pPr/>
              <a:t>37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7836119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EB85C-B21A-1FA4-C1B3-1C236B39A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  ROP example  </a:t>
            </a:r>
            <a:endParaRPr 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90A97-70BF-FC3A-A41C-B4B0269A9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034089" cy="4999038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Suppose a binary contains following 3 gadgets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 G1:</a:t>
            </a:r>
            <a:r>
              <a:rPr lang="en-US" sz="16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 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pop </a:t>
            </a:r>
            <a:r>
              <a:rPr lang="en-NL" sz="1800" b="1" dirty="0" err="1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eax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; ret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;    </a:t>
            </a:r>
            <a:r>
              <a:rPr lang="en-US" sz="1800" b="1" dirty="0">
                <a:latin typeface="Bahnschrift Light SemiCondensed" panose="020B0502040204020203" pitchFamily="34" charset="0"/>
              </a:rPr>
              <a:t> </a:t>
            </a:r>
            <a:r>
              <a:rPr lang="en-US" sz="1400" dirty="0">
                <a:latin typeface="+mn-lt"/>
              </a:rPr>
              <a:t>pops top of stack into </a:t>
            </a:r>
            <a:r>
              <a:rPr lang="en-NL" sz="1400" dirty="0">
                <a:latin typeface="+mn-lt"/>
              </a:rPr>
              <a:t>EAX register </a:t>
            </a:r>
            <a:r>
              <a:rPr lang="en-US" sz="1400" dirty="0">
                <a:latin typeface="Bahnschrift Light SemiCondensed" panose="020B0502040204020203" pitchFamily="34" charset="0"/>
              </a:rPr>
              <a:t> </a:t>
            </a:r>
            <a:endParaRPr lang="en-US" sz="18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  G2: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  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pop </a:t>
            </a:r>
            <a:r>
              <a:rPr lang="en-NL" sz="1800" b="1" dirty="0" err="1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ebx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; ret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;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latin typeface="+mn-lt"/>
              </a:rPr>
              <a:t>pops top of stack into </a:t>
            </a:r>
            <a:r>
              <a:rPr lang="en-NL" sz="1400" dirty="0">
                <a:latin typeface="+mn-lt"/>
              </a:rPr>
              <a:t>E</a:t>
            </a:r>
            <a:r>
              <a:rPr lang="en-US" sz="1400" dirty="0">
                <a:latin typeface="+mn-lt"/>
              </a:rPr>
              <a:t>B</a:t>
            </a:r>
            <a:r>
              <a:rPr lang="en-NL" sz="1400" dirty="0">
                <a:latin typeface="+mn-lt"/>
              </a:rPr>
              <a:t>X register </a:t>
            </a:r>
            <a:endParaRPr lang="en-US" sz="1600" dirty="0">
              <a:latin typeface="+mn-lt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+mj-lt"/>
                <a:cs typeface="Courier New" panose="02070309020205020404" pitchFamily="49" charset="0"/>
              </a:rPr>
              <a:t>  G3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:  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mov [</a:t>
            </a:r>
            <a:r>
              <a:rPr lang="en-NL" sz="1800" b="1" dirty="0" err="1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ebx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], </a:t>
            </a:r>
            <a:r>
              <a:rPr lang="en-NL" sz="1800" b="1" dirty="0" err="1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eax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; ret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;</a:t>
            </a:r>
            <a:r>
              <a:rPr lang="en-NL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Bahnschrift Light SemiCondensed" panose="020B0502040204020203" pitchFamily="34" charset="0"/>
              </a:rPr>
              <a:t>   </a:t>
            </a:r>
            <a:r>
              <a:rPr lang="en-US" sz="1400" dirty="0">
                <a:latin typeface="+mn-lt"/>
              </a:rPr>
              <a:t>moves </a:t>
            </a:r>
            <a:r>
              <a:rPr lang="en-NL" sz="1400" dirty="0">
                <a:latin typeface="+mn-lt"/>
              </a:rPr>
              <a:t>value </a:t>
            </a:r>
            <a:r>
              <a:rPr lang="en-US" sz="1400" dirty="0">
                <a:latin typeface="+mn-lt"/>
              </a:rPr>
              <a:t>of</a:t>
            </a:r>
            <a:r>
              <a:rPr lang="en-NL" sz="1400" dirty="0">
                <a:latin typeface="+mn-lt"/>
              </a:rPr>
              <a:t> EAX to memory location pointed to by EBX</a:t>
            </a:r>
            <a:endParaRPr lang="en-US" sz="1800" dirty="0">
              <a:latin typeface="+mn-lt"/>
            </a:endParaRPr>
          </a:p>
          <a:p>
            <a:pPr marL="0" indent="0">
              <a:buNone/>
            </a:pPr>
            <a:r>
              <a:rPr lang="en-US" sz="1800" dirty="0"/>
              <a:t>Attacker can chain these together into arbitrary write primitive  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9900"/>
                </a:solidFill>
              </a:rPr>
              <a:t>    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*p = </a:t>
            </a:r>
            <a:r>
              <a:rPr lang="en-US" sz="18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pPr marL="0" indent="0">
              <a:buNone/>
            </a:pPr>
            <a:r>
              <a:rPr lang="en-US" sz="1800" dirty="0"/>
              <a:t>by preparing stack with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sz="1800" dirty="0"/>
              <a:t>,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1800" dirty="0"/>
              <a:t>,  and addresses of G2 and G3              and getting instruction pointer </a:t>
            </a:r>
            <a:r>
              <a:rPr lang="en-US" b="1" dirty="0" err="1">
                <a:solidFill>
                  <a:schemeClr val="accent2"/>
                </a:solidFill>
                <a:latin typeface="Bahnschrift Light SemiCondensed" panose="020B0502040204020203" pitchFamily="34" charset="0"/>
              </a:rPr>
              <a:t>eip</a:t>
            </a:r>
            <a:r>
              <a:rPr lang="en-US" sz="1800" dirty="0"/>
              <a:t> to point to G1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dirty="0"/>
              <a:t>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82CC8-7BA7-BFCE-524D-9CE2F6D95E8F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DA02124D-05F8-457D-9B8B-B25163040663}" type="slidenum">
              <a:rPr lang="en-GB" altLang="nl-NL" smtClean="0"/>
              <a:pPr>
                <a:defRPr/>
              </a:pPr>
              <a:t>38</a:t>
            </a:fld>
            <a:endParaRPr lang="en-GB" altLang="nl-NL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9336EF-E32C-BA12-A241-19B306BAA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142656"/>
              </p:ext>
            </p:extLst>
          </p:nvPr>
        </p:nvGraphicFramePr>
        <p:xfrm>
          <a:off x="6578353" y="4239419"/>
          <a:ext cx="137518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184">
                  <a:extLst>
                    <a:ext uri="{9D8B030D-6E8A-4147-A177-3AD203B41FA5}">
                      <a16:colId xmlns:a16="http://schemas.microsoft.com/office/drawing/2014/main" val="440712176"/>
                    </a:ext>
                  </a:extLst>
                </a:gridCol>
              </a:tblGrid>
              <a:tr h="31760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     ...</a:t>
                      </a:r>
                      <a:endParaRPr lang="en-NL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079539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address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G3</a:t>
                      </a:r>
                      <a:endParaRPr lang="en-NL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224808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009900"/>
                          </a:solidFill>
                        </a:rPr>
                        <a:t>         </a:t>
                      </a:r>
                      <a:r>
                        <a:rPr lang="en-US" sz="1600" b="1" dirty="0">
                          <a:solidFill>
                            <a:srgbClr val="0099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</a:t>
                      </a:r>
                      <a:endParaRPr lang="en-NL" sz="1600" b="1" dirty="0">
                        <a:solidFill>
                          <a:srgbClr val="0099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960317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r>
                        <a:rPr lang="en-US" sz="1600" dirty="0"/>
                        <a:t>address G2</a:t>
                      </a:r>
                      <a:endParaRPr lang="en-NL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426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    </a:t>
                      </a:r>
                      <a:r>
                        <a:rPr lang="en-US" sz="16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99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</a:t>
                      </a:r>
                      <a:endParaRPr lang="en-NL" sz="1600" b="1" dirty="0">
                        <a:solidFill>
                          <a:srgbClr val="009900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9707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2D35D5-8F57-0392-9E5D-1F2433EBFD0A}"/>
              </a:ext>
            </a:extLst>
          </p:cNvPr>
          <p:cNvSpPr txBox="1"/>
          <p:nvPr/>
        </p:nvSpPr>
        <p:spPr>
          <a:xfrm>
            <a:off x="4282340" y="5575471"/>
            <a:ext cx="2296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stack pointer </a:t>
            </a:r>
            <a:r>
              <a:rPr lang="en-US" sz="1800" b="1" dirty="0" err="1">
                <a:solidFill>
                  <a:schemeClr val="accent2"/>
                </a:solidFill>
                <a:latin typeface="Bahnschrift Light SemiCondensed" panose="020B0502040204020203" pitchFamily="34" charset="0"/>
              </a:rPr>
              <a:t>esp</a:t>
            </a:r>
            <a:r>
              <a:rPr lang="en-US" sz="1600" b="1" dirty="0">
                <a:solidFill>
                  <a:schemeClr val="accent2"/>
                </a:solidFill>
                <a:latin typeface="Bahnschrift Light SemiCondensed" panose="020B0502040204020203" pitchFamily="34" charset="0"/>
              </a:rPr>
              <a:t>   </a:t>
            </a:r>
            <a:r>
              <a:rPr lang="en-US" sz="1800" b="1" dirty="0">
                <a:solidFill>
                  <a:schemeClr val="tx1"/>
                </a:solidFill>
                <a:latin typeface="Bahnschrift Light SemiCondensed" panose="020B0502040204020203" pitchFamily="34" charset="0"/>
                <a:sym typeface="Wingdings" panose="05000000000000000000" pitchFamily="2" charset="2"/>
              </a:rPr>
              <a:t></a:t>
            </a:r>
            <a:r>
              <a:rPr lang="en-US" sz="1800" b="1" dirty="0">
                <a:solidFill>
                  <a:schemeClr val="accent2"/>
                </a:solidFill>
                <a:latin typeface="Bahnschrift Light SemiCondensed" panose="020B0502040204020203" pitchFamily="34" charset="0"/>
                <a:sym typeface="Wingdings" panose="05000000000000000000" pitchFamily="2" charset="2"/>
              </a:rPr>
              <a:t> </a:t>
            </a:r>
            <a:endParaRPr lang="en-NL" sz="1800" b="1" dirty="0">
              <a:solidFill>
                <a:schemeClr val="accent2"/>
              </a:solidFill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03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2881A-B14A-11AA-D03F-AE3398BB1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E0481084-F21E-1B79-5FB6-D43BAAB98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sz="2400" dirty="0"/>
              <a:t>CFI: Protecting </a:t>
            </a:r>
            <a:r>
              <a:rPr lang="en-US" altLang="nl-NL" sz="2400" i="1" dirty="0"/>
              <a:t>forward</a:t>
            </a:r>
            <a:r>
              <a:rPr lang="en-US" altLang="nl-NL" sz="2400" dirty="0"/>
              <a:t>  edges </a:t>
            </a:r>
            <a:r>
              <a:rPr lang="en-US" altLang="nl-NL" sz="2000" dirty="0"/>
              <a:t> </a:t>
            </a:r>
            <a:endParaRPr lang="en-GB" altLang="nl-NL" sz="2400" dirty="0"/>
          </a:p>
        </p:txBody>
      </p:sp>
      <p:sp>
        <p:nvSpPr>
          <p:cNvPr id="119811" name="Content Placeholder 2">
            <a:extLst>
              <a:ext uri="{FF2B5EF4-FFF2-40B4-BE49-F238E27FC236}">
                <a16:creationId xmlns:a16="http://schemas.microsoft.com/office/drawing/2014/main" id="{6FB6B1F2-A4E6-BF6A-52F0-83A1F6505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890073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en-US" sz="1800" dirty="0"/>
              <a:t>Jumping to the middle of a function, as in ROP attack, is suspicious. </a:t>
            </a:r>
            <a:br>
              <a:rPr lang="en-US" sz="1800" dirty="0"/>
            </a:br>
            <a:r>
              <a:rPr lang="en-US" sz="1800" i="1" dirty="0">
                <a:solidFill>
                  <a:srgbClr val="C00000"/>
                </a:solidFill>
              </a:rPr>
              <a:t>Can we detect this?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sz="1800" dirty="0"/>
              <a:t>We know valid start addresses of functions at compile-time, so we can check that indirect branches only jump to these locations:</a:t>
            </a:r>
            <a:endParaRPr lang="en-US" altLang="nl-NL" sz="1800" dirty="0"/>
          </a:p>
          <a:p>
            <a:pPr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altLang="nl-NL" sz="1800" dirty="0">
                <a:solidFill>
                  <a:schemeClr val="accent2"/>
                </a:solidFill>
              </a:rPr>
              <a:t>make a list of all legal addresses and check </a:t>
            </a:r>
            <a:r>
              <a:rPr lang="en-US" altLang="nl-NL" sz="1800" i="1" dirty="0">
                <a:solidFill>
                  <a:schemeClr val="accent2"/>
                </a:solidFill>
              </a:rPr>
              <a:t>before</a:t>
            </a:r>
            <a:r>
              <a:rPr lang="en-US" altLang="nl-NL" sz="1800" dirty="0">
                <a:solidFill>
                  <a:schemeClr val="accent2"/>
                </a:solidFill>
              </a:rPr>
              <a:t>  a call that we jump to an address on that list</a:t>
            </a:r>
          </a:p>
          <a:p>
            <a:pPr marL="857250" lvl="2" indent="0">
              <a:lnSpc>
                <a:spcPct val="100000"/>
              </a:lnSpc>
              <a:buNone/>
              <a:defRPr/>
            </a:pPr>
            <a:r>
              <a:rPr lang="en-US" altLang="nl-NL" sz="1600" dirty="0">
                <a:solidFill>
                  <a:schemeClr val="tx1"/>
                </a:solidFill>
              </a:rPr>
              <a:t>Used by </a:t>
            </a:r>
            <a:r>
              <a:rPr lang="en-US" altLang="nl-NL" sz="1600" dirty="0">
                <a:solidFill>
                  <a:srgbClr val="009900"/>
                </a:solidFill>
              </a:rPr>
              <a:t>Microsoft Control Flow Guard (CFG</a:t>
            </a:r>
            <a:r>
              <a:rPr lang="en-US" altLang="nl-NL" sz="1400" dirty="0">
                <a:solidFill>
                  <a:schemeClr val="tx1"/>
                </a:solidFill>
              </a:rPr>
              <a:t>), introduced in Windows 8  </a:t>
            </a:r>
            <a:endParaRPr lang="en-US" altLang="nl-NL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altLang="nl-NL" sz="1800" dirty="0">
                <a:solidFill>
                  <a:schemeClr val="accent2"/>
                </a:solidFill>
              </a:rPr>
              <a:t>mark start of a function with dummy instruction </a:t>
            </a:r>
            <a:r>
              <a:rPr lang="en-US" altLang="nl-NL" sz="18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ENDBR</a:t>
            </a:r>
            <a:r>
              <a:rPr lang="en-US" altLang="nl-NL" sz="1800" dirty="0">
                <a:solidFill>
                  <a:schemeClr val="accent2"/>
                </a:solidFill>
              </a:rPr>
              <a:t> and check that we land on that instruction </a:t>
            </a:r>
            <a:r>
              <a:rPr lang="en-US" altLang="nl-NL" sz="1800" i="1" dirty="0">
                <a:solidFill>
                  <a:schemeClr val="accent2"/>
                </a:solidFill>
              </a:rPr>
              <a:t>after</a:t>
            </a:r>
            <a:r>
              <a:rPr lang="en-US" altLang="nl-NL" sz="1800" dirty="0">
                <a:solidFill>
                  <a:schemeClr val="accent2"/>
                </a:solidFill>
              </a:rPr>
              <a:t>  any indirect branch</a:t>
            </a:r>
          </a:p>
          <a:p>
            <a:pPr marL="857250" lvl="2" indent="0">
              <a:lnSpc>
                <a:spcPct val="100000"/>
              </a:lnSpc>
              <a:buNone/>
              <a:defRPr/>
            </a:pPr>
            <a:r>
              <a:rPr lang="en-US" sz="1600" dirty="0"/>
              <a:t>ARM calls it </a:t>
            </a:r>
            <a:r>
              <a:rPr lang="en-NL" sz="1600" dirty="0">
                <a:solidFill>
                  <a:srgbClr val="009900"/>
                </a:solidFill>
              </a:rPr>
              <a:t>Branch Target Identification (BTI)</a:t>
            </a:r>
            <a:br>
              <a:rPr lang="en-US" sz="1600" dirty="0"/>
            </a:br>
            <a:r>
              <a:rPr lang="en-US" sz="1600" dirty="0"/>
              <a:t>Intel calls it </a:t>
            </a:r>
            <a:r>
              <a:rPr lang="en-NL" sz="1600" dirty="0">
                <a:solidFill>
                  <a:srgbClr val="009900"/>
                </a:solidFill>
              </a:rPr>
              <a:t>Indirect </a:t>
            </a:r>
            <a:r>
              <a:rPr lang="en-US" sz="1600" dirty="0">
                <a:solidFill>
                  <a:srgbClr val="009900"/>
                </a:solidFill>
              </a:rPr>
              <a:t>B</a:t>
            </a:r>
            <a:r>
              <a:rPr lang="en-NL" sz="1600" dirty="0">
                <a:solidFill>
                  <a:srgbClr val="009900"/>
                </a:solidFill>
              </a:rPr>
              <a:t>ranch </a:t>
            </a:r>
            <a:r>
              <a:rPr lang="en-US" sz="1600" dirty="0">
                <a:solidFill>
                  <a:srgbClr val="009900"/>
                </a:solidFill>
              </a:rPr>
              <a:t>T</a:t>
            </a:r>
            <a:r>
              <a:rPr lang="en-NL" sz="1600" dirty="0">
                <a:solidFill>
                  <a:srgbClr val="009900"/>
                </a:solidFill>
              </a:rPr>
              <a:t>racking (IBT)</a:t>
            </a:r>
            <a:r>
              <a:rPr lang="en-US" sz="1600" dirty="0"/>
              <a:t>; it is as part of Intel </a:t>
            </a:r>
            <a:r>
              <a:rPr lang="en-NL" sz="1600" dirty="0"/>
              <a:t>Control-Flow Enforcement Technology</a:t>
            </a:r>
            <a:r>
              <a:rPr lang="en-US" sz="1600" dirty="0"/>
              <a:t> (CET)</a:t>
            </a:r>
            <a:r>
              <a:rPr lang="en-NL" sz="1600" dirty="0"/>
              <a:t> </a:t>
            </a:r>
            <a:endParaRPr lang="en-US" sz="600" dirty="0"/>
          </a:p>
          <a:p>
            <a:pPr marL="57150" indent="0">
              <a:lnSpc>
                <a:spcPct val="100000"/>
              </a:lnSpc>
              <a:buNone/>
              <a:defRPr/>
            </a:pPr>
            <a:r>
              <a:rPr lang="en-US" sz="1800" i="1" dirty="0">
                <a:solidFill>
                  <a:srgbClr val="C00000"/>
                </a:solidFill>
              </a:rPr>
              <a:t>Does this prevent </a:t>
            </a:r>
            <a:r>
              <a:rPr lang="en-US" sz="1800" i="1" u="sng" dirty="0">
                <a:solidFill>
                  <a:srgbClr val="C00000"/>
                </a:solidFill>
              </a:rPr>
              <a:t>all</a:t>
            </a:r>
            <a:r>
              <a:rPr lang="en-US" sz="1800" i="1" dirty="0">
                <a:solidFill>
                  <a:srgbClr val="C00000"/>
                </a:solidFill>
              </a:rPr>
              <a:t> control flow hijack attacks?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1800" dirty="0"/>
              <a:t>No: attacker can corrupt of function pointer to point to a valid, but the wrong functions (as in return-to-</a:t>
            </a:r>
            <a:r>
              <a:rPr lang="en-US" sz="1800" dirty="0" err="1"/>
              <a:t>libc</a:t>
            </a:r>
            <a:r>
              <a:rPr lang="en-US" sz="1800" dirty="0"/>
              <a:t> attack).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1800" dirty="0"/>
              <a:t> </a:t>
            </a:r>
            <a:endParaRPr lang="en-US" altLang="nl-NL" sz="1800" dirty="0"/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nl-NL" sz="1800" dirty="0"/>
              <a:t> 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nl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nl-NL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6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nl-NL" sz="1800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defRPr/>
            </a:pPr>
            <a:endParaRPr lang="en-GB" altLang="nl-NL" sz="1800" dirty="0">
              <a:solidFill>
                <a:schemeClr val="tx1"/>
              </a:solidFill>
            </a:endParaRPr>
          </a:p>
        </p:txBody>
      </p:sp>
      <p:sp>
        <p:nvSpPr>
          <p:cNvPr id="40964" name="Slide Number Placeholder 1">
            <a:extLst>
              <a:ext uri="{FF2B5EF4-FFF2-40B4-BE49-F238E27FC236}">
                <a16:creationId xmlns:a16="http://schemas.microsoft.com/office/drawing/2014/main" id="{124DCD6C-7DD9-6DA7-302C-3AC9C072ACC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FBB17667-3177-4711-9DEA-15FDED84D17D}" type="slidenum">
              <a:rPr lang="en-GB" altLang="nl-NL" smtClean="0"/>
              <a:pPr/>
              <a:t>39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55878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25BA-1730-22F0-CC02-AA7A7F9A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</a:t>
            </a:r>
            <a:r>
              <a:rPr lang="en-US" i="1" dirty="0"/>
              <a:t>fine-grained  </a:t>
            </a:r>
            <a:r>
              <a:rPr lang="en-US" dirty="0"/>
              <a:t>forward edge protection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8FB56-6CDD-6E04-0D21-BEE27BCDC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33463"/>
            <a:ext cx="8034089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/>
              <a:t>For </a:t>
            </a:r>
            <a:r>
              <a:rPr lang="en-US" sz="1800" dirty="0">
                <a:solidFill>
                  <a:srgbClr val="009900"/>
                </a:solidFill>
              </a:rPr>
              <a:t>method calls</a:t>
            </a:r>
            <a:r>
              <a:rPr lang="en-US" sz="1800" dirty="0"/>
              <a:t>, the compiler has extra knowledge 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/>
              <a:t>    </a:t>
            </a:r>
            <a:r>
              <a:rPr lang="en-US" sz="1600" dirty="0" err="1"/>
              <a:t>eg.</a:t>
            </a:r>
            <a:r>
              <a:rPr lang="en-US" sz="1600" dirty="0"/>
              <a:t> </a:t>
            </a:r>
            <a:r>
              <a:rPr lang="en-US" sz="1600" b="1" dirty="0">
                <a:latin typeface="Bahnschrift Light SemiCondensed" panose="020B0502040204020203" pitchFamily="34" charset="0"/>
                <a:cs typeface="Courier New" panose="02070309020205020404" pitchFamily="49" charset="0"/>
              </a:rPr>
              <a:t>Animal-&gt;eat()</a:t>
            </a:r>
            <a:r>
              <a:rPr lang="en-US" sz="1600" b="1" dirty="0">
                <a:latin typeface="Bahnschrift Light SemiCondensed" panose="020B0502040204020203" pitchFamily="34" charset="0"/>
              </a:rPr>
              <a:t> </a:t>
            </a:r>
            <a:r>
              <a:rPr lang="en-US" sz="1600" dirty="0"/>
              <a:t> can resolve to </a:t>
            </a:r>
            <a:r>
              <a:rPr lang="en-US" sz="1600" b="1" dirty="0">
                <a:latin typeface="Bahnschrift Light SemiCondensed" panose="020B0502040204020203" pitchFamily="34" charset="0"/>
                <a:cs typeface="Courier New" panose="02070309020205020404" pitchFamily="49" charset="0"/>
              </a:rPr>
              <a:t>Dog-&gt;eat() </a:t>
            </a:r>
            <a:r>
              <a:rPr lang="en-US" sz="1600" dirty="0"/>
              <a:t>or </a:t>
            </a:r>
            <a:r>
              <a:rPr lang="en-US" sz="1600" b="1" dirty="0">
                <a:latin typeface="Bahnschrift Light SemiCondensed" panose="020B0502040204020203" pitchFamily="34" charset="0"/>
                <a:cs typeface="Courier New" panose="02070309020205020404" pitchFamily="49" charset="0"/>
              </a:rPr>
              <a:t>Cat-&gt;eat()           </a:t>
            </a:r>
            <a:br>
              <a:rPr lang="en-US" sz="1600" b="1" dirty="0">
                <a:latin typeface="Bahnschrift Light SemiCondensed" panose="020B0502040204020203" pitchFamily="34" charset="0"/>
                <a:cs typeface="Courier New" panose="02070309020205020404" pitchFamily="49" charset="0"/>
              </a:rPr>
            </a:br>
            <a:r>
              <a:rPr lang="en-US" sz="1600" b="1" dirty="0">
                <a:latin typeface="Bahnschrift Light SemiCondensed" panose="020B0502040204020203" pitchFamily="34" charset="0"/>
                <a:cs typeface="Courier New" panose="02070309020205020404" pitchFamily="49" charset="0"/>
              </a:rPr>
              <a:t>     </a:t>
            </a:r>
            <a:r>
              <a:rPr lang="en-US" sz="1600" dirty="0"/>
              <a:t>but not to </a:t>
            </a:r>
            <a:r>
              <a:rPr lang="en-US" sz="1600" b="1" dirty="0" err="1">
                <a:latin typeface="Bahnschrift Light SemiCondensed" panose="020B0502040204020203" pitchFamily="34" charset="0"/>
                <a:cs typeface="Courier New" panose="02070309020205020404" pitchFamily="49" charset="0"/>
              </a:rPr>
              <a:t>execve</a:t>
            </a:r>
            <a:r>
              <a:rPr lang="en-US" sz="1600" b="1" dirty="0">
                <a:latin typeface="Bahnschrift Light SemiCondensed" panose="020B0502040204020203" pitchFamily="34" charset="0"/>
                <a:cs typeface="Courier New" panose="02070309020205020404" pitchFamily="49" charset="0"/>
              </a:rPr>
              <a:t>()</a:t>
            </a:r>
            <a:r>
              <a:rPr lang="en-US" sz="1600" dirty="0">
                <a:latin typeface="Bahnschrift Light SemiCondensed" panose="020B0502040204020203" pitchFamily="34" charset="0"/>
              </a:rPr>
              <a:t> </a:t>
            </a:r>
            <a:r>
              <a:rPr lang="en-US" sz="1600" dirty="0"/>
              <a:t>or </a:t>
            </a:r>
            <a:r>
              <a:rPr lang="en-US" sz="1600" b="1" dirty="0">
                <a:latin typeface="Bahnschrift Light SemiCondensed" panose="020B0502040204020203" pitchFamily="34" charset="0"/>
              </a:rPr>
              <a:t>Circle-&gt;area</a:t>
            </a:r>
            <a:r>
              <a:rPr lang="en-US" sz="1600" b="1" dirty="0">
                <a:latin typeface="Bahnschrift Light SemiCondensed" panose="020B0502040204020203" pitchFamily="34" charset="0"/>
                <a:cs typeface="Courier New" panose="02070309020205020404" pitchFamily="49" charset="0"/>
              </a:rPr>
              <a:t>() </a:t>
            </a:r>
            <a:r>
              <a:rPr lang="en-US" sz="1600" dirty="0"/>
              <a:t>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800" dirty="0"/>
              <a:t>Clang/LLVM can insert extra checks for this on method calls, </a:t>
            </a:r>
            <a:br>
              <a:rPr lang="en-US" sz="1800" dirty="0"/>
            </a:br>
            <a:r>
              <a:rPr lang="en-US" sz="1800" dirty="0"/>
              <a:t>   </a:t>
            </a:r>
            <a:r>
              <a:rPr lang="en-US" sz="1400" dirty="0"/>
              <a:t>with</a:t>
            </a:r>
            <a:r>
              <a:rPr lang="en-US" sz="1800" dirty="0"/>
              <a:t> 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clang </a:t>
            </a:r>
            <a:r>
              <a:rPr 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NL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fsanitize</a:t>
            </a:r>
            <a:r>
              <a:rPr lang="en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=cfi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*  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800" dirty="0"/>
              <a:t>For </a:t>
            </a:r>
            <a:r>
              <a:rPr lang="en-US" sz="1800" dirty="0">
                <a:solidFill>
                  <a:srgbClr val="009900"/>
                </a:solidFill>
              </a:rPr>
              <a:t>function pointers </a:t>
            </a:r>
            <a:r>
              <a:rPr lang="en-US" sz="1800" dirty="0"/>
              <a:t>this is trickier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static analysis could tell the compiler the legal values of some function pointer, but that requires complex whole program analysis</a:t>
            </a:r>
          </a:p>
          <a:p>
            <a:pPr>
              <a:lnSpc>
                <a:spcPct val="100000"/>
              </a:lnSpc>
            </a:pPr>
            <a:endParaRPr lang="en-US" sz="700" dirty="0"/>
          </a:p>
          <a:p>
            <a:pPr>
              <a:lnSpc>
                <a:spcPct val="100000"/>
              </a:lnSpc>
            </a:pPr>
            <a:r>
              <a:rPr lang="en-US" sz="1800" dirty="0"/>
              <a:t>And… recall </a:t>
            </a:r>
            <a:r>
              <a:rPr lang="en-US" sz="1800" dirty="0">
                <a:solidFill>
                  <a:srgbClr val="009900"/>
                </a:solidFill>
              </a:rPr>
              <a:t>ARM Pointer Authentication Codes (PAC)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US" altLang="en-NL" sz="1600" dirty="0">
                <a:solidFill>
                  <a:schemeClr val="tx1"/>
                </a:solidFill>
              </a:rPr>
              <a:t>Including hash of parameter types (and for methods, method name) in            PAC authentication code </a:t>
            </a:r>
            <a:r>
              <a:rPr lang="en-US" altLang="en-NL" sz="1600" dirty="0" err="1">
                <a:solidFill>
                  <a:schemeClr val="tx1"/>
                </a:solidFill>
              </a:rPr>
              <a:t>constains</a:t>
            </a:r>
            <a:r>
              <a:rPr lang="en-US" altLang="en-NL" sz="1600" dirty="0">
                <a:solidFill>
                  <a:schemeClr val="tx1"/>
                </a:solidFill>
              </a:rPr>
              <a:t> the attacker</a:t>
            </a:r>
          </a:p>
          <a:p>
            <a:pPr marL="800100" lvl="2" indent="0">
              <a:lnSpc>
                <a:spcPct val="100000"/>
              </a:lnSpc>
              <a:buNone/>
            </a:pPr>
            <a:r>
              <a:rPr lang="en-US" altLang="en-NL" sz="1600" dirty="0">
                <a:solidFill>
                  <a:schemeClr val="tx1"/>
                </a:solidFill>
              </a:rPr>
              <a:t>For function pointers including name makes no sense, </a:t>
            </a:r>
            <a:br>
              <a:rPr lang="en-US" altLang="en-NL" sz="1600" dirty="0">
                <a:solidFill>
                  <a:schemeClr val="tx1"/>
                </a:solidFill>
              </a:rPr>
            </a:br>
            <a:r>
              <a:rPr lang="en-US" altLang="en-NL" sz="1600" dirty="0">
                <a:solidFill>
                  <a:schemeClr val="tx1"/>
                </a:solidFill>
              </a:rPr>
              <a:t>but including parameter types does.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US" altLang="en-NL" sz="1400" dirty="0">
                <a:solidFill>
                  <a:schemeClr val="tx1"/>
                </a:solidFill>
              </a:rPr>
              <a:t>   Microsoft proposed a similar mechanism, </a:t>
            </a:r>
            <a:r>
              <a:rPr lang="en-NL" sz="1400" dirty="0" err="1">
                <a:solidFill>
                  <a:schemeClr val="tx1"/>
                </a:solidFill>
              </a:rPr>
              <a:t>eXtended</a:t>
            </a:r>
            <a:r>
              <a:rPr lang="en-NL" sz="1400" dirty="0">
                <a:solidFill>
                  <a:schemeClr val="tx1"/>
                </a:solidFill>
              </a:rPr>
              <a:t> Flow Guard (XFG</a:t>
            </a:r>
            <a:r>
              <a:rPr lang="en-US" sz="1400" dirty="0">
                <a:solidFill>
                  <a:schemeClr val="tx1"/>
                </a:solidFill>
              </a:rPr>
              <a:t>), 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   </a:t>
            </a:r>
            <a:r>
              <a:rPr lang="en-US" altLang="en-NL" sz="1400" dirty="0">
                <a:solidFill>
                  <a:schemeClr val="tx1"/>
                </a:solidFill>
              </a:rPr>
              <a:t>for Windows 10, but abandoned it</a:t>
            </a:r>
            <a:endParaRPr lang="en-US" sz="1400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284C1-BAD4-C404-D9FC-BC54C27AC88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25264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5868A-547C-4208-BFC6-44F9B5FC7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CB8D56E3-1A9E-D763-F638-005BECD743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 dirty="0"/>
              <a:t>Overview: </a:t>
            </a:r>
            <a:r>
              <a:rPr lang="en-US" altLang="en-NL" dirty="0"/>
              <a:t>p</a:t>
            </a:r>
            <a:r>
              <a:rPr lang="en-US" altLang="en-NL" sz="2400" dirty="0"/>
              <a:t>latform-level countermeasures  </a:t>
            </a:r>
            <a:endParaRPr lang="en-NL" altLang="en-NL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6F45B-0D48-8A14-3C63-C12D9C9A6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4"/>
            <a:ext cx="8034089" cy="5336754"/>
          </a:xfrm>
        </p:spPr>
        <p:txBody>
          <a:bodyPr/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</a:rPr>
              <a:t>ASLR</a:t>
            </a:r>
            <a:endParaRPr lang="en-US" dirty="0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</a:rPr>
              <a:t>NX</a:t>
            </a:r>
            <a:r>
              <a:rPr lang="en-US" dirty="0">
                <a:solidFill>
                  <a:schemeClr val="accent2"/>
                </a:solidFill>
              </a:rPr>
              <a:t> 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</a:rPr>
              <a:t>protecting memory </a:t>
            </a:r>
            <a:r>
              <a:rPr lang="en-US" sz="1800" dirty="0">
                <a:solidFill>
                  <a:schemeClr val="tx1"/>
                </a:solidFill>
              </a:rPr>
              <a:t>- </a:t>
            </a:r>
            <a:r>
              <a:rPr lang="en-US" sz="1600" dirty="0">
                <a:solidFill>
                  <a:schemeClr val="tx1"/>
                </a:solidFill>
              </a:rPr>
              <a:t>spatial, temporal, and/or </a:t>
            </a:r>
            <a:r>
              <a:rPr lang="en-US" sz="1600" dirty="0" err="1">
                <a:solidFill>
                  <a:schemeClr val="tx1"/>
                </a:solidFill>
              </a:rPr>
              <a:t>initialisation</a:t>
            </a:r>
            <a:endParaRPr lang="en-US" sz="18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rgbClr val="009900"/>
                </a:solidFill>
              </a:rPr>
              <a:t>fat pointers  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rgbClr val="009900"/>
                </a:solidFill>
              </a:rPr>
              <a:t>guard pages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rgbClr val="009900"/>
                </a:solidFill>
              </a:rPr>
              <a:t>shadow memory map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eg.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ASan</a:t>
            </a:r>
            <a:r>
              <a:rPr lang="en-US" sz="1400" dirty="0">
                <a:solidFill>
                  <a:schemeClr val="tx1"/>
                </a:solidFill>
              </a:rPr>
              <a:t> and </a:t>
            </a:r>
            <a:r>
              <a:rPr lang="en-US" sz="1400" dirty="0" err="1">
                <a:solidFill>
                  <a:schemeClr val="tx1"/>
                </a:solidFill>
              </a:rPr>
              <a:t>MSan</a:t>
            </a:r>
            <a:endParaRPr lang="en-US" sz="16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rgbClr val="009900"/>
                </a:solidFill>
              </a:rPr>
              <a:t>memory tagging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eg.</a:t>
            </a:r>
            <a:r>
              <a:rPr lang="en-US" sz="1400" dirty="0">
                <a:solidFill>
                  <a:schemeClr val="tx1"/>
                </a:solidFill>
              </a:rPr>
              <a:t> ARM MTE 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</a:rPr>
              <a:t>protecting pointers  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rgbClr val="009900"/>
                </a:solidFill>
              </a:rPr>
              <a:t>pointer encryption</a:t>
            </a:r>
          </a:p>
          <a:p>
            <a:pPr marL="800100"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rgbClr val="009900"/>
                </a:solidFill>
              </a:rPr>
              <a:t>pointer authentication</a:t>
            </a:r>
            <a:r>
              <a:rPr lang="en-US" sz="1600" dirty="0"/>
              <a:t>, </a:t>
            </a:r>
            <a:r>
              <a:rPr lang="en-US" sz="1400" dirty="0" err="1"/>
              <a:t>eg.</a:t>
            </a:r>
            <a:r>
              <a:rPr lang="en-US" sz="1400" dirty="0"/>
              <a:t> ARM PAC</a:t>
            </a:r>
            <a:endParaRPr lang="en-US" sz="1600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accent2"/>
                </a:solidFill>
              </a:rPr>
              <a:t>protecting control flow  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</a:p>
          <a:p>
            <a:pPr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chemeClr val="tx1"/>
                </a:solidFill>
              </a:rPr>
              <a:t>basic: </a:t>
            </a:r>
            <a:r>
              <a:rPr lang="en-US" sz="1600" dirty="0">
                <a:solidFill>
                  <a:srgbClr val="009900"/>
                </a:solidFill>
              </a:rPr>
              <a:t>stack canaries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&amp; </a:t>
            </a:r>
            <a:r>
              <a:rPr lang="en-US" sz="1600" dirty="0">
                <a:solidFill>
                  <a:srgbClr val="009900"/>
                </a:solidFill>
              </a:rPr>
              <a:t>shadow stacks</a:t>
            </a:r>
          </a:p>
          <a:p>
            <a:pPr lvl="1" indent="-342900">
              <a:lnSpc>
                <a:spcPct val="100000"/>
              </a:lnSpc>
              <a:buFont typeface="+mj-lt"/>
              <a:buAutoNum type="alphaLcParenR"/>
              <a:defRPr/>
            </a:pPr>
            <a:r>
              <a:rPr lang="en-US" sz="1600" dirty="0">
                <a:solidFill>
                  <a:schemeClr val="tx1"/>
                </a:solidFill>
              </a:rPr>
              <a:t>more advanced:</a:t>
            </a:r>
          </a:p>
          <a:p>
            <a:pPr marL="1085850" lvl="2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9900"/>
                </a:solidFill>
              </a:rPr>
              <a:t>coarse forward edge protection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eg.</a:t>
            </a:r>
            <a:r>
              <a:rPr lang="en-US" sz="1400" dirty="0">
                <a:solidFill>
                  <a:schemeClr val="tx1"/>
                </a:solidFill>
              </a:rPr>
              <a:t> BTI and Windows CFG  </a:t>
            </a:r>
          </a:p>
          <a:p>
            <a:pPr marL="1085850" lvl="2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9900"/>
                </a:solidFill>
              </a:rPr>
              <a:t>finer-grained forward edge protection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eg.</a:t>
            </a:r>
            <a:r>
              <a:rPr lang="en-US" sz="1400" dirty="0">
                <a:solidFill>
                  <a:schemeClr val="tx1"/>
                </a:solidFill>
              </a:rPr>
              <a:t> LLVM CFI or ARM PAC</a:t>
            </a:r>
            <a:endParaRPr lang="en-US" sz="1600" dirty="0">
              <a:solidFill>
                <a:schemeClr val="tx1"/>
              </a:solidFill>
            </a:endParaRPr>
          </a:p>
          <a:p>
            <a:pPr marL="1085850" lvl="2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sz="300" dirty="0">
                <a:solidFill>
                  <a:schemeClr val="tx1"/>
                </a:solidFill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  <a:p>
            <a:pPr lvl="1">
              <a:defRPr/>
            </a:pPr>
            <a:endParaRPr lang="en-US" dirty="0">
              <a:solidFill>
                <a:srgbClr val="FF0000"/>
              </a:solidFill>
            </a:endParaRPr>
          </a:p>
          <a:p>
            <a:pPr>
              <a:defRPr/>
            </a:pPr>
            <a:endParaRPr 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NL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F9341A04-415B-4E9E-F3F4-63B011CB8CE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7C37EB1-B029-4948-B12A-B6D8FE4634DF}" type="slidenum">
              <a:rPr lang="en-GB" altLang="nl-NL" smtClean="0"/>
              <a:pPr/>
              <a:t>41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8225488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44264A-9678-1439-8F1E-24348DF048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i="1" dirty="0"/>
              <a:t>So, problem solved?</a:t>
            </a:r>
            <a:endParaRPr lang="en-NL" sz="3600" i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BC0A7E3-196E-59E4-BC4E-3EFE3A72BD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076E4-A42D-77C8-71BF-BE157DF6CF2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75161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C1358-CEB8-6D21-DA5A-C88497CEF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>
            <a:extLst>
              <a:ext uri="{FF2B5EF4-FFF2-40B4-BE49-F238E27FC236}">
                <a16:creationId xmlns:a16="http://schemas.microsoft.com/office/drawing/2014/main" id="{82B544E1-031C-BAA7-3D53-C843BEBCB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sz="2400" dirty="0"/>
              <a:t>Data </a:t>
            </a:r>
            <a:r>
              <a:rPr lang="nl-NL" altLang="en-US" sz="2400" dirty="0" err="1"/>
              <a:t>Oriented</a:t>
            </a:r>
            <a:r>
              <a:rPr lang="nl-NL" altLang="en-US" sz="2400" dirty="0"/>
              <a:t> Attacks</a:t>
            </a:r>
            <a:endParaRPr lang="en-GB" altLang="en-US" sz="2400" dirty="0"/>
          </a:p>
        </p:txBody>
      </p:sp>
      <p:sp>
        <p:nvSpPr>
          <p:cNvPr id="111619" name="Content Placeholder 2">
            <a:extLst>
              <a:ext uri="{FF2B5EF4-FFF2-40B4-BE49-F238E27FC236}">
                <a16:creationId xmlns:a16="http://schemas.microsoft.com/office/drawing/2014/main" id="{B0971D86-D918-6476-7722-AC5B59DFC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766051" cy="4999038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dirty="0">
                <a:solidFill>
                  <a:schemeClr val="accent2"/>
                </a:solidFill>
              </a:rPr>
              <a:t>Attacker can still mess with data</a:t>
            </a:r>
          </a:p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200" dirty="0">
              <a:solidFill>
                <a:schemeClr val="accent2"/>
              </a:solidFill>
            </a:endParaRPr>
          </a:p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accent2"/>
                </a:solidFill>
              </a:rPr>
              <a:t>	</a:t>
            </a:r>
            <a:r>
              <a:rPr lang="en-US" altLang="nl-NL" sz="1800" dirty="0">
                <a:solidFill>
                  <a:schemeClr val="tx1"/>
                </a:solidFill>
              </a:rPr>
              <a:t>Eg corrupting some important </a:t>
            </a:r>
            <a:r>
              <a:rPr lang="en-US" altLang="nl-NL" sz="1800" dirty="0" err="1">
                <a:solidFill>
                  <a:schemeClr val="tx1"/>
                </a:solidFill>
              </a:rPr>
              <a:t>boolean</a:t>
            </a:r>
            <a:r>
              <a:rPr lang="en-US" altLang="nl-NL" sz="1800" dirty="0">
                <a:solidFill>
                  <a:schemeClr val="tx1"/>
                </a:solidFill>
              </a:rPr>
              <a:t> flag somewhere</a:t>
            </a:r>
          </a:p>
          <a:p>
            <a:pPr marL="0" indent="0" eaLnBrk="1" hangingPunct="1">
              <a:lnSpc>
                <a:spcPct val="100000"/>
              </a:lnSpc>
              <a:spcBef>
                <a:spcPts val="500"/>
              </a:spcBef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200" dirty="0">
              <a:solidFill>
                <a:schemeClr val="tx1"/>
              </a:solidFill>
            </a:endParaRPr>
          </a:p>
          <a:p>
            <a:pPr marL="400050" lvl="1" indent="0" eaLnBrk="1" hangingPunct="1">
              <a:lnSpc>
                <a:spcPct val="100000"/>
              </a:lnSpc>
              <a:spcBef>
                <a:spcPts val="500"/>
              </a:spcBef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Any access control implemented </a:t>
            </a:r>
            <a:r>
              <a:rPr lang="en-US" altLang="nl-NL" sz="1800" i="1" dirty="0">
                <a:solidFill>
                  <a:schemeClr val="tx1"/>
                </a:solidFill>
              </a:rPr>
              <a:t>inside</a:t>
            </a:r>
            <a:r>
              <a:rPr lang="en-US" altLang="nl-NL" sz="1800" dirty="0">
                <a:solidFill>
                  <a:schemeClr val="tx1"/>
                </a:solidFill>
              </a:rPr>
              <a:t> an application can be   by-passed by corrupting data in a </a:t>
            </a:r>
            <a:r>
              <a:rPr lang="en-US" altLang="nl-NL" sz="1800" i="1" dirty="0">
                <a:solidFill>
                  <a:schemeClr val="tx1"/>
                </a:solidFill>
              </a:rPr>
              <a:t>privilege escalation  </a:t>
            </a:r>
            <a:r>
              <a:rPr lang="en-US" altLang="nl-NL" sz="1800" dirty="0">
                <a:solidFill>
                  <a:schemeClr val="tx1"/>
                </a:solidFill>
              </a:rPr>
              <a:t>attack</a:t>
            </a: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br>
              <a:rPr lang="en-US" altLang="nl-NL" sz="1400" dirty="0">
                <a:solidFill>
                  <a:schemeClr val="tx1"/>
                </a:solidFill>
              </a:rPr>
            </a:br>
            <a:r>
              <a:rPr lang="en-US" altLang="nl-NL" sz="1400" dirty="0" err="1">
                <a:solidFill>
                  <a:schemeClr val="tx1"/>
                </a:solidFill>
              </a:rPr>
              <a:t>Eg.</a:t>
            </a:r>
            <a:r>
              <a:rPr lang="en-US" altLang="nl-NL" sz="1400" dirty="0">
                <a:solidFill>
                  <a:schemeClr val="tx1"/>
                </a:solidFill>
              </a:rPr>
              <a:t> </a:t>
            </a:r>
            <a:r>
              <a:rPr lang="en-NL" sz="1400" dirty="0"/>
              <a:t>Shuo Che</a:t>
            </a:r>
            <a:r>
              <a:rPr lang="en-US" sz="1400" dirty="0"/>
              <a:t>n et al., </a:t>
            </a:r>
            <a:r>
              <a:rPr lang="en-US" altLang="nl-NL" sz="1400" dirty="0">
                <a:solidFill>
                  <a:schemeClr val="tx1"/>
                </a:solidFill>
              </a:rPr>
              <a:t>Non-control data attacks are realistic threats, </a:t>
            </a:r>
            <a:br>
              <a:rPr lang="en-US" altLang="nl-NL" sz="1400" dirty="0">
                <a:solidFill>
                  <a:schemeClr val="tx1"/>
                </a:solidFill>
              </a:rPr>
            </a:br>
            <a:r>
              <a:rPr lang="en-US" altLang="nl-NL" sz="1400" dirty="0">
                <a:solidFill>
                  <a:schemeClr val="tx1"/>
                </a:solidFill>
              </a:rPr>
              <a:t>USENIX Security, 2005</a:t>
            </a: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400" dirty="0">
              <a:solidFill>
                <a:schemeClr val="tx1"/>
              </a:solidFill>
            </a:endParaRP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400" dirty="0">
              <a:solidFill>
                <a:schemeClr val="tx1"/>
              </a:solidFill>
            </a:endParaRPr>
          </a:p>
          <a:p>
            <a:pPr marL="57150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In 2016, people discovered that you can pervert many programs in weird ways just by corrupting data</a:t>
            </a: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NL" sz="1400" dirty="0"/>
              <a:t>Hong Hu </a:t>
            </a:r>
            <a:r>
              <a:rPr lang="en-US" sz="1400" dirty="0"/>
              <a:t>et al. </a:t>
            </a:r>
            <a:r>
              <a:rPr lang="en-NL" sz="1400" dirty="0"/>
              <a:t>Data-Oriented Programming: On the Expressiveness of Non-Control Data Attacks</a:t>
            </a:r>
            <a:r>
              <a:rPr lang="en-US" sz="1400" dirty="0"/>
              <a:t>, IEEE S&amp;P 2016</a:t>
            </a:r>
            <a:endParaRPr lang="en-US" altLang="nl-NL" sz="1400" dirty="0">
              <a:solidFill>
                <a:schemeClr val="tx1"/>
              </a:solidFill>
            </a:endParaRP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400" dirty="0">
              <a:solidFill>
                <a:schemeClr val="tx1"/>
              </a:solidFill>
            </a:endParaRP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400" dirty="0">
              <a:solidFill>
                <a:schemeClr val="tx1"/>
              </a:solidFill>
            </a:endParaRP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400" dirty="0">
              <a:solidFill>
                <a:schemeClr val="tx1"/>
              </a:solidFill>
            </a:endParaRPr>
          </a:p>
          <a:p>
            <a:pPr marL="131445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4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500"/>
              </a:spcBef>
              <a:buClrTx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1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800" dirty="0">
              <a:solidFill>
                <a:schemeClr val="tx1"/>
              </a:solidFill>
            </a:endParaRPr>
          </a:p>
        </p:txBody>
      </p:sp>
      <p:pic>
        <p:nvPicPr>
          <p:cNvPr id="138248" name="Picture 10">
            <a:extLst>
              <a:ext uri="{FF2B5EF4-FFF2-40B4-BE49-F238E27FC236}">
                <a16:creationId xmlns:a16="http://schemas.microsoft.com/office/drawing/2014/main" id="{241EECF1-82DB-AA49-5818-5B891FF4C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3376613"/>
            <a:ext cx="19050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54" name="Slide Number Placeholder 1">
            <a:extLst>
              <a:ext uri="{FF2B5EF4-FFF2-40B4-BE49-F238E27FC236}">
                <a16:creationId xmlns:a16="http://schemas.microsoft.com/office/drawing/2014/main" id="{9BE95DE7-0C98-B6BF-1279-E5E0713A3C0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68EF55D-BAB9-40BC-8857-A6C72599097A}" type="slidenum">
              <a:rPr lang="en-GB" altLang="nl-NL" smtClean="0"/>
              <a:pPr/>
              <a:t>43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3522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6E82A-ABBB-FDDB-E342-9C6286E4E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1">
            <a:extLst>
              <a:ext uri="{FF2B5EF4-FFF2-40B4-BE49-F238E27FC236}">
                <a16:creationId xmlns:a16="http://schemas.microsoft.com/office/drawing/2014/main" id="{DBE68628-C500-453A-7CF3-32AC454193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DOP </a:t>
            </a:r>
            <a:r>
              <a:rPr lang="en-US" altLang="nl-NL" dirty="0"/>
              <a:t>(Data Oriented Programming)</a:t>
            </a:r>
            <a:endParaRPr lang="en-GB" altLang="en-US" dirty="0"/>
          </a:p>
        </p:txBody>
      </p:sp>
      <p:sp>
        <p:nvSpPr>
          <p:cNvPr id="111619" name="Content Placeholder 2">
            <a:extLst>
              <a:ext uri="{FF2B5EF4-FFF2-40B4-BE49-F238E27FC236}">
                <a16:creationId xmlns:a16="http://schemas.microsoft.com/office/drawing/2014/main" id="{BCC3D570-BA97-033B-EAA1-661755C7C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7737476" cy="4999038"/>
          </a:xfrm>
        </p:spPr>
        <p:txBody>
          <a:bodyPr/>
          <a:lstStyle/>
          <a:p>
            <a:pPr marL="336550" indent="-336550"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In a DOP attack the attacker repeatedly</a:t>
            </a:r>
          </a:p>
          <a:p>
            <a:pPr eaLnBrk="1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corrupts some data  </a:t>
            </a:r>
          </a:p>
          <a:p>
            <a:pPr eaLnBrk="1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then triggers execution of existing code (</a:t>
            </a:r>
            <a:r>
              <a:rPr lang="en-US" altLang="nl-NL" sz="1800" dirty="0">
                <a:solidFill>
                  <a:schemeClr val="accent2"/>
                </a:solidFill>
              </a:rPr>
              <a:t>DOP gadgets</a:t>
            </a:r>
            <a:r>
              <a:rPr lang="en-US" altLang="nl-NL" sz="1800" dirty="0">
                <a:solidFill>
                  <a:schemeClr val="tx1"/>
                </a:solidFill>
              </a:rPr>
              <a:t>), </a:t>
            </a:r>
            <a:br>
              <a:rPr lang="en-US" altLang="nl-NL" sz="1800" dirty="0">
                <a:solidFill>
                  <a:schemeClr val="tx1"/>
                </a:solidFill>
              </a:rPr>
            </a:br>
            <a:r>
              <a:rPr lang="en-US" altLang="nl-NL" sz="1800" i="1" dirty="0">
                <a:solidFill>
                  <a:schemeClr val="tx1"/>
                </a:solidFill>
              </a:rPr>
              <a:t>without violating CFI</a:t>
            </a:r>
            <a:r>
              <a:rPr lang="en-US" altLang="nl-NL" sz="1800" dirty="0">
                <a:solidFill>
                  <a:schemeClr val="tx1"/>
                </a:solidFill>
              </a:rPr>
              <a:t>, to do something weird  </a:t>
            </a:r>
          </a:p>
          <a:p>
            <a:pPr marL="400050" lvl="1" indent="0"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800" dirty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As with ROP, many binaries offer enough DOP gadgets to provide attacker with a Turing-complete platform…</a:t>
            </a:r>
          </a:p>
          <a:p>
            <a:pPr marL="0" indent="0"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       </a:t>
            </a:r>
          </a:p>
          <a:p>
            <a:pPr marL="400050" lvl="1" indent="0"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600" dirty="0">
                <a:solidFill>
                  <a:schemeClr val="tx1"/>
                </a:solidFill>
              </a:rPr>
              <a:t>Tools like </a:t>
            </a:r>
            <a:r>
              <a:rPr lang="en-NL" sz="1600" dirty="0">
                <a:solidFill>
                  <a:srgbClr val="009900"/>
                </a:solidFill>
              </a:rPr>
              <a:t>STEROIDS</a:t>
            </a:r>
            <a:r>
              <a:rPr lang="en-US" altLang="nl-NL" sz="1600" dirty="0">
                <a:solidFill>
                  <a:schemeClr val="tx1"/>
                </a:solidFill>
              </a:rPr>
              <a:t> and </a:t>
            </a:r>
            <a:r>
              <a:rPr lang="en-US" altLang="nl-NL" sz="1600" dirty="0" err="1">
                <a:solidFill>
                  <a:srgbClr val="009900"/>
                </a:solidFill>
              </a:rPr>
              <a:t>Sploit</a:t>
            </a:r>
            <a:r>
              <a:rPr lang="en-US" altLang="nl-NL" sz="1600" dirty="0">
                <a:solidFill>
                  <a:schemeClr val="tx1"/>
                </a:solidFill>
              </a:rPr>
              <a:t> can identify DOP gadgets in binaries.</a:t>
            </a:r>
          </a:p>
          <a:p>
            <a:pPr marL="400050" lvl="1" indent="0"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600" dirty="0" err="1">
                <a:solidFill>
                  <a:schemeClr val="tx1"/>
                </a:solidFill>
              </a:rPr>
              <a:t>Sploit</a:t>
            </a:r>
            <a:r>
              <a:rPr lang="en-US" altLang="nl-NL" sz="1600" dirty="0">
                <a:solidFill>
                  <a:schemeClr val="tx1"/>
                </a:solidFill>
              </a:rPr>
              <a:t> comes with a compiler for </a:t>
            </a:r>
            <a:r>
              <a:rPr lang="en-NL" sz="1600" dirty="0"/>
              <a:t>an exploit programming language</a:t>
            </a:r>
            <a:r>
              <a:rPr lang="en-US" sz="1600" dirty="0"/>
              <a:t> to automate use of identified gadget, </a:t>
            </a:r>
            <a:r>
              <a:rPr lang="en-US" altLang="nl-NL" sz="1600" dirty="0">
                <a:solidFill>
                  <a:schemeClr val="tx1"/>
                </a:solidFill>
              </a:rPr>
              <a:t> using a variant of DOP called </a:t>
            </a:r>
            <a:r>
              <a:rPr lang="en-US" altLang="nl-NL" sz="1600" dirty="0">
                <a:solidFill>
                  <a:schemeClr val="tx2"/>
                </a:solidFill>
              </a:rPr>
              <a:t>BOP (Block Oriented Programming) </a:t>
            </a:r>
          </a:p>
          <a:p>
            <a:pPr eaLnBrk="1" hangingPunct="1">
              <a:lnSpc>
                <a:spcPct val="100000"/>
              </a:lnSpc>
              <a:spcBef>
                <a:spcPts val="500"/>
              </a:spcBef>
              <a:buClrTx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400" dirty="0">
              <a:solidFill>
                <a:schemeClr val="tx1"/>
              </a:solidFill>
            </a:endParaRPr>
          </a:p>
          <a:p>
            <a:pPr marL="1371600" lvl="3" indent="0" eaLnBrk="1" hangingPunct="1">
              <a:lnSpc>
                <a:spcPct val="100000"/>
              </a:lnSpc>
              <a:buClrTx/>
              <a:buNone/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r>
              <a:rPr lang="en-US" altLang="nl-NL" sz="1400" dirty="0">
                <a:solidFill>
                  <a:schemeClr val="tx1"/>
                </a:solidFill>
              </a:rPr>
              <a:t>Beware of confusion: Data-Oriented Programming is also </a:t>
            </a:r>
            <a:br>
              <a:rPr lang="en-US" altLang="nl-NL" sz="1400" dirty="0">
                <a:solidFill>
                  <a:schemeClr val="tx1"/>
                </a:solidFill>
              </a:rPr>
            </a:br>
            <a:r>
              <a:rPr lang="en-US" altLang="nl-NL" sz="1400" dirty="0">
                <a:solidFill>
                  <a:schemeClr val="tx1"/>
                </a:solidFill>
              </a:rPr>
              <a:t>the name of a benign programming paradigm</a:t>
            </a:r>
            <a:endParaRPr lang="en-US" altLang="nl-NL" sz="1800" dirty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tabLst>
                <a:tab pos="338138" algn="l"/>
                <a:tab pos="450850" algn="l"/>
                <a:tab pos="908050" algn="l"/>
                <a:tab pos="1365250" algn="l"/>
                <a:tab pos="1822450" algn="l"/>
                <a:tab pos="2279650" algn="l"/>
                <a:tab pos="2736850" algn="l"/>
                <a:tab pos="3194050" algn="l"/>
                <a:tab pos="3651250" algn="l"/>
                <a:tab pos="4108450" algn="l"/>
                <a:tab pos="4565650" algn="l"/>
                <a:tab pos="5022850" algn="l"/>
                <a:tab pos="5480050" algn="l"/>
                <a:tab pos="5937250" algn="l"/>
                <a:tab pos="6394450" algn="l"/>
                <a:tab pos="6851650" algn="l"/>
                <a:tab pos="7308850" algn="l"/>
                <a:tab pos="7766050" algn="l"/>
                <a:tab pos="8223250" algn="l"/>
                <a:tab pos="8680450" algn="l"/>
                <a:tab pos="9137650" algn="l"/>
              </a:tabLst>
              <a:defRPr/>
            </a:pPr>
            <a:endParaRPr lang="en-US" altLang="nl-NL" sz="1800" dirty="0">
              <a:solidFill>
                <a:schemeClr val="tx1"/>
              </a:solidFill>
            </a:endParaRPr>
          </a:p>
        </p:txBody>
      </p:sp>
      <p:pic>
        <p:nvPicPr>
          <p:cNvPr id="138248" name="Picture 10">
            <a:extLst>
              <a:ext uri="{FF2B5EF4-FFF2-40B4-BE49-F238E27FC236}">
                <a16:creationId xmlns:a16="http://schemas.microsoft.com/office/drawing/2014/main" id="{BBF0F55F-F81E-CFB3-9F3A-00C023BC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3376613"/>
            <a:ext cx="19050" cy="10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54" name="Slide Number Placeholder 1">
            <a:extLst>
              <a:ext uri="{FF2B5EF4-FFF2-40B4-BE49-F238E27FC236}">
                <a16:creationId xmlns:a16="http://schemas.microsoft.com/office/drawing/2014/main" id="{32ED4880-5800-AC89-A516-F88DB9902E5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68EF55D-BAB9-40BC-8857-A6C72599097A}" type="slidenum">
              <a:rPr lang="en-GB" altLang="nl-NL" smtClean="0"/>
              <a:pPr/>
              <a:t>44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3931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623E8-F7AE-A6A3-577D-C7CDD02E7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367CE4-735B-4BC0-A7E7-5B9A06E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never ending arms race…</a:t>
            </a:r>
            <a:endParaRPr lang="en-NL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EBA81-F8AB-97E0-7715-D339291CD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33463"/>
            <a:ext cx="7990656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009900"/>
                </a:solidFill>
              </a:rPr>
              <a:t>protect return addresses with canary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ym typeface="Wingdings" panose="05000000000000000000" pitchFamily="2" charset="2"/>
              </a:rPr>
              <a:t> by-pass canary by using corrupted pointers to corrupt return  address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009900"/>
                </a:solidFill>
              </a:rPr>
              <a:t>use ASLR </a:t>
            </a:r>
            <a:endParaRPr lang="en-US" sz="1600" dirty="0"/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ym typeface="Wingdings" panose="05000000000000000000" pitchFamily="2" charset="2"/>
              </a:rPr>
              <a:t> add NOP sledge or try to leak offset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009900"/>
                </a:solidFill>
              </a:rPr>
              <a:t>make stack non-executable 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ym typeface="Wingdings" panose="05000000000000000000" pitchFamily="2" charset="2"/>
              </a:rPr>
              <a:t> </a:t>
            </a:r>
            <a:r>
              <a:rPr lang="en-US" sz="1600" dirty="0"/>
              <a:t>shell code on heap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009900"/>
                </a:solidFill>
              </a:rPr>
              <a:t>NX: make all writeable data, on both stack and heap, non-executable 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ym typeface="Wingdings" panose="05000000000000000000" pitchFamily="2" charset="2"/>
              </a:rPr>
              <a:t> return-to-</a:t>
            </a:r>
            <a:r>
              <a:rPr lang="en-US" sz="1600" dirty="0" err="1">
                <a:sym typeface="Wingdings" panose="05000000000000000000" pitchFamily="2" charset="2"/>
              </a:rPr>
              <a:t>libc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009900"/>
                </a:solidFill>
              </a:rPr>
              <a:t>remove or protect dangerous library calls to prevent return-to-</a:t>
            </a:r>
            <a:r>
              <a:rPr lang="en-US" sz="1600" dirty="0" err="1">
                <a:solidFill>
                  <a:srgbClr val="009900"/>
                </a:solidFill>
              </a:rPr>
              <a:t>libc</a:t>
            </a:r>
            <a:endParaRPr lang="en-US" sz="1600" dirty="0">
              <a:solidFill>
                <a:srgbClr val="009900"/>
              </a:solidFill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ym typeface="Wingdings" panose="05000000000000000000" pitchFamily="2" charset="2"/>
              </a:rPr>
              <a:t> ROP</a:t>
            </a:r>
            <a:endParaRPr lang="en-US" sz="160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009900"/>
                </a:solidFill>
              </a:rPr>
              <a:t>Control Flow Integrity (CFI) to prevent ROP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1600" dirty="0">
                <a:sym typeface="Wingdings" panose="05000000000000000000" pitchFamily="2" charset="2"/>
              </a:rPr>
              <a:t> DOP</a:t>
            </a:r>
            <a:endParaRPr lang="en-US" sz="1600" dirty="0"/>
          </a:p>
          <a:p>
            <a:pPr>
              <a:buFont typeface="+mj-lt"/>
              <a:buAutoNum type="arabicPeriod"/>
            </a:pPr>
            <a:endParaRPr lang="en-US" sz="1800" dirty="0"/>
          </a:p>
          <a:p>
            <a:endParaRPr lang="en-NL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B899A9-60A1-B163-7401-274F222C5532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8F7E0066-AFEF-4C90-A39E-6941EA84EBE7}" type="slidenum">
              <a:rPr lang="en-GB" altLang="nl-NL" smtClean="0"/>
              <a:pPr>
                <a:defRPr/>
              </a:pPr>
              <a:t>45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94090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50BBA-FCD1-8C34-12CA-00CADF82C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096A6-03A3-FDFA-CF4F-BA6B68E8D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accent2"/>
                </a:solidFill>
              </a:rPr>
              <a:t>To read</a:t>
            </a:r>
            <a:r>
              <a:rPr lang="en-US" sz="1800" dirty="0"/>
              <a:t>: </a:t>
            </a:r>
            <a:br>
              <a:rPr lang="en-US" sz="1800" dirty="0"/>
            </a:br>
            <a:r>
              <a:rPr lang="en-US" sz="1800" dirty="0"/>
              <a:t>Kosty </a:t>
            </a:r>
            <a:r>
              <a:rPr lang="en-US" sz="1800" dirty="0" err="1"/>
              <a:t>Serebryany</a:t>
            </a:r>
            <a:r>
              <a:rPr lang="en-US" sz="1800" dirty="0"/>
              <a:t>, ARM Memory Tagging Extension and How It Improves C/C++ Memory Safety, </a:t>
            </a:r>
            <a:r>
              <a:rPr lang="en-US" sz="1800" dirty="0" err="1"/>
              <a:t>Usenix</a:t>
            </a:r>
            <a:r>
              <a:rPr lang="en-US" sz="1800" dirty="0"/>
              <a:t> login magazine, 2019</a:t>
            </a:r>
          </a:p>
          <a:p>
            <a:endParaRPr lang="en-US" sz="1800" dirty="0">
              <a:solidFill>
                <a:schemeClr val="accent2"/>
              </a:solidFill>
            </a:endParaRPr>
          </a:p>
          <a:p>
            <a:r>
              <a:rPr lang="en-US" sz="1800" dirty="0">
                <a:solidFill>
                  <a:schemeClr val="accent2"/>
                </a:solidFill>
              </a:rPr>
              <a:t>To do: 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/>
              <a:t>Use a </a:t>
            </a:r>
            <a:r>
              <a:rPr lang="en-US" sz="1800" dirty="0">
                <a:solidFill>
                  <a:srgbClr val="009900"/>
                </a:solidFill>
              </a:rPr>
              <a:t>compiler of your choice</a:t>
            </a:r>
            <a:r>
              <a:rPr lang="en-US" sz="1800" dirty="0"/>
              <a:t> to </a:t>
            </a:r>
            <a:r>
              <a:rPr lang="en-US" sz="1800" dirty="0" err="1"/>
              <a:t>analyse</a:t>
            </a:r>
            <a:r>
              <a:rPr lang="en-US" sz="1800" dirty="0"/>
              <a:t> the sample buggy C programs, and then compare it with </a:t>
            </a:r>
            <a:r>
              <a:rPr lang="en-US" sz="1800" dirty="0" err="1">
                <a:solidFill>
                  <a:srgbClr val="009900"/>
                </a:solidFill>
              </a:rPr>
              <a:t>cppcheck</a:t>
            </a:r>
            <a:br>
              <a:rPr lang="en-US" sz="1800" dirty="0"/>
            </a:br>
            <a:r>
              <a:rPr lang="en-US" sz="1800" dirty="0">
                <a:solidFill>
                  <a:schemeClr val="accent2"/>
                </a:solidFill>
              </a:rPr>
              <a:t>Due next week before the lecture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1800" dirty="0"/>
              <a:t>Also, check out the code samples demonstrating the corruption of function pointers</a:t>
            </a:r>
          </a:p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7818A-8339-6A7B-4DB5-DB399B86ADC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892795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3C8966C1-48FC-6006-2320-9AFB9F8AE8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sz="2400"/>
              <a:t>Exam questions: you should be able to</a:t>
            </a:r>
            <a:endParaRPr lang="en-GB" altLang="nl-NL" sz="2400"/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3142DD12-7289-1D43-B74C-82CE47A4CD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l-NL" sz="1800" dirty="0"/>
              <a:t>Explain how simple buffer overflows work &amp; what root causes are</a:t>
            </a:r>
          </a:p>
          <a:p>
            <a:r>
              <a:rPr lang="en-US" altLang="nl-NL" sz="1800" dirty="0"/>
              <a:t>Spot a </a:t>
            </a:r>
            <a:r>
              <a:rPr lang="en-US" altLang="nl-NL" sz="1800" i="1" dirty="0"/>
              <a:t>simple</a:t>
            </a:r>
            <a:r>
              <a:rPr lang="en-US" altLang="nl-NL" sz="1800" dirty="0"/>
              <a:t>  buffer overflow, memory-allocation problem, format string attack, or integer overflow in some C code </a:t>
            </a:r>
          </a:p>
          <a:p>
            <a:r>
              <a:rPr lang="en-US" altLang="nl-NL" sz="1800" dirty="0"/>
              <a:t>Explain how platform countermeasures work and why they might not always work</a:t>
            </a:r>
          </a:p>
          <a:p>
            <a:endParaRPr lang="en-GB" altLang="nl-NL" dirty="0"/>
          </a:p>
        </p:txBody>
      </p:sp>
      <p:sp>
        <p:nvSpPr>
          <p:cNvPr id="45060" name="Slide Number Placeholder 2">
            <a:extLst>
              <a:ext uri="{FF2B5EF4-FFF2-40B4-BE49-F238E27FC236}">
                <a16:creationId xmlns:a16="http://schemas.microsoft.com/office/drawing/2014/main" id="{F5BDE3F4-99D5-2A8D-DEE8-AC3AD31DD43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CB6A4F9C-A87D-40A2-B9E1-5E552D516325}" type="slidenum">
              <a:rPr lang="en-GB" altLang="nl-NL" smtClean="0"/>
              <a:pPr/>
              <a:t>47</a:t>
            </a:fld>
            <a:endParaRPr lang="en-GB" altLang="nl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3333CC"/>
      </a:folHlink>
    </a:clrScheme>
    <a:fontScheme name="Erik - Arial Rounded MT Bold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3_MemoryCorruption_PlatfromCountermeasures  -  Compatibility Mode" id="{6883730D-356A-479C-95BF-DDA91B109E2E}" vid="{37E0F3F0-8862-45E7-98B9-418619DFA17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4402</Words>
  <Application>Microsoft Office PowerPoint</Application>
  <PresentationFormat>On-screen Show (4:3)</PresentationFormat>
  <Paragraphs>753</Paragraphs>
  <Slides>47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Arial</vt:lpstr>
      <vt:lpstr>Arial Rounded MT Bold</vt:lpstr>
      <vt:lpstr>Bahnschrift Light</vt:lpstr>
      <vt:lpstr>Bahnschrift Light SemiCondensed</vt:lpstr>
      <vt:lpstr>Bahnschrift SemiCondensed</vt:lpstr>
      <vt:lpstr>Comic Sans MS</vt:lpstr>
      <vt:lpstr>Cooper Black</vt:lpstr>
      <vt:lpstr>Courier New</vt:lpstr>
      <vt:lpstr>Symbol</vt:lpstr>
      <vt:lpstr>Times New Roman</vt:lpstr>
      <vt:lpstr>Wingdings</vt:lpstr>
      <vt:lpstr>Office Theme</vt:lpstr>
      <vt:lpstr>Security news: Last Tuesday</vt:lpstr>
      <vt:lpstr>  Memory corruption   Platform-level Countermeasures</vt:lpstr>
      <vt:lpstr>application-level vs platform-level defences</vt:lpstr>
      <vt:lpstr>Trend : more platform level defences</vt:lpstr>
      <vt:lpstr>What does “platform” really mean?</vt:lpstr>
      <vt:lpstr>Compiled vs interpreted languages</vt:lpstr>
      <vt:lpstr>Platform-level countermeasures</vt:lpstr>
      <vt:lpstr>Types of memory corruption bugs</vt:lpstr>
      <vt:lpstr>Last week</vt:lpstr>
      <vt:lpstr>This week: more advanced platform defences</vt:lpstr>
      <vt:lpstr>More advanced measures (1) : protecting memory</vt:lpstr>
      <vt:lpstr>Memory safety checks</vt:lpstr>
      <vt:lpstr>Fat pointers - meta-data in pointers</vt:lpstr>
      <vt:lpstr>Alternative: guard pages</vt:lpstr>
      <vt:lpstr>Alternative: shadow memory map </vt:lpstr>
      <vt:lpstr>  ASan &amp; MSan </vt:lpstr>
      <vt:lpstr>[Aside: Other sanitisers: UBSan, TSan, LSan]</vt:lpstr>
      <vt:lpstr>Can shadow memory catch a typical use-after-free exploit?</vt:lpstr>
      <vt:lpstr>Memory tagging - a variant of shadow memory</vt:lpstr>
      <vt:lpstr>Detecting this attack using memory tagging </vt:lpstr>
      <vt:lpstr>Alternatives to memory tagging?</vt:lpstr>
      <vt:lpstr>Recap: Memory tagging (aka Memory colouring)</vt:lpstr>
      <vt:lpstr>Memory tagging with ARM MTE</vt:lpstr>
      <vt:lpstr>Uses of ARM MTE</vt:lpstr>
      <vt:lpstr>Other security features in custom allocators</vt:lpstr>
      <vt:lpstr>More advanced measures (2) : Protecting pointers</vt:lpstr>
      <vt:lpstr>Protecting pointers</vt:lpstr>
      <vt:lpstr>Pointer Encryption  (eg. PointGuard) </vt:lpstr>
      <vt:lpstr>More extreme variant: encrypt all data</vt:lpstr>
      <vt:lpstr>Pointer Authentication</vt:lpstr>
      <vt:lpstr>ARM Pointer Authentication Codes (PAC)</vt:lpstr>
      <vt:lpstr>Memory tagging vs pointer authentication</vt:lpstr>
      <vt:lpstr>More advanced measures (3) :  Control Flow Integrity (CFI)</vt:lpstr>
      <vt:lpstr>Protecting control flow  </vt:lpstr>
      <vt:lpstr>Background: compilation of function calls</vt:lpstr>
      <vt:lpstr>Background: Control flow basics</vt:lpstr>
      <vt:lpstr>CFI: Protecting backward  edges (ie. returns)</vt:lpstr>
      <vt:lpstr>  ROP example  </vt:lpstr>
      <vt:lpstr>CFI: Protecting forward  edges  </vt:lpstr>
      <vt:lpstr>More fine-grained  forward edge protection</vt:lpstr>
      <vt:lpstr>Overview: platform-level countermeasures  </vt:lpstr>
      <vt:lpstr>So, problem solved?</vt:lpstr>
      <vt:lpstr>Data Oriented Attacks</vt:lpstr>
      <vt:lpstr>DOP (Data Oriented Programming)</vt:lpstr>
      <vt:lpstr>The never ending arms race…</vt:lpstr>
      <vt:lpstr>Homework</vt:lpstr>
      <vt:lpstr>Exam questions: you should be able 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SoftwareSecurity1</dc:title>
  <dc:creator>Erik Poll</dc:creator>
  <cp:lastModifiedBy>Poll, E. (Erik)</cp:lastModifiedBy>
  <cp:revision>497</cp:revision>
  <cp:lastPrinted>1601-01-01T00:00:00Z</cp:lastPrinted>
  <dcterms:created xsi:type="dcterms:W3CDTF">1601-01-01T00:00:00Z</dcterms:created>
  <dcterms:modified xsi:type="dcterms:W3CDTF">2026-09-18T09:23:13Z</dcterms:modified>
</cp:coreProperties>
</file>