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4" r:id="rId2"/>
  </p:sldMasterIdLst>
  <p:notesMasterIdLst>
    <p:notesMasterId r:id="rId81"/>
  </p:notesMasterIdLst>
  <p:handoutMasterIdLst>
    <p:handoutMasterId r:id="rId82"/>
  </p:handoutMasterIdLst>
  <p:sldIdLst>
    <p:sldId id="626" r:id="rId3"/>
    <p:sldId id="627" r:id="rId4"/>
    <p:sldId id="630" r:id="rId5"/>
    <p:sldId id="628" r:id="rId6"/>
    <p:sldId id="633" r:id="rId7"/>
    <p:sldId id="632" r:id="rId8"/>
    <p:sldId id="256" r:id="rId9"/>
    <p:sldId id="612" r:id="rId10"/>
    <p:sldId id="585" r:id="rId11"/>
    <p:sldId id="559" r:id="rId12"/>
    <p:sldId id="613" r:id="rId13"/>
    <p:sldId id="557" r:id="rId14"/>
    <p:sldId id="588" r:id="rId15"/>
    <p:sldId id="624" r:id="rId16"/>
    <p:sldId id="257" r:id="rId17"/>
    <p:sldId id="260" r:id="rId18"/>
    <p:sldId id="261" r:id="rId19"/>
    <p:sldId id="262" r:id="rId20"/>
    <p:sldId id="294" r:id="rId21"/>
    <p:sldId id="290" r:id="rId22"/>
    <p:sldId id="299" r:id="rId23"/>
    <p:sldId id="298" r:id="rId24"/>
    <p:sldId id="300" r:id="rId25"/>
    <p:sldId id="284" r:id="rId26"/>
    <p:sldId id="263" r:id="rId27"/>
    <p:sldId id="605" r:id="rId28"/>
    <p:sldId id="562" r:id="rId29"/>
    <p:sldId id="564" r:id="rId30"/>
    <p:sldId id="634" r:id="rId31"/>
    <p:sldId id="619" r:id="rId32"/>
    <p:sldId id="620" r:id="rId33"/>
    <p:sldId id="622" r:id="rId34"/>
    <p:sldId id="608" r:id="rId35"/>
    <p:sldId id="607" r:id="rId36"/>
    <p:sldId id="609" r:id="rId37"/>
    <p:sldId id="641" r:id="rId38"/>
    <p:sldId id="610" r:id="rId39"/>
    <p:sldId id="617" r:id="rId40"/>
    <p:sldId id="615" r:id="rId41"/>
    <p:sldId id="611" r:id="rId42"/>
    <p:sldId id="604" r:id="rId43"/>
    <p:sldId id="606" r:id="rId44"/>
    <p:sldId id="563" r:id="rId45"/>
    <p:sldId id="589" r:id="rId46"/>
    <p:sldId id="642" r:id="rId47"/>
    <p:sldId id="567" r:id="rId48"/>
    <p:sldId id="568" r:id="rId49"/>
    <p:sldId id="582" r:id="rId50"/>
    <p:sldId id="591" r:id="rId51"/>
    <p:sldId id="593" r:id="rId52"/>
    <p:sldId id="594" r:id="rId53"/>
    <p:sldId id="587" r:id="rId54"/>
    <p:sldId id="572" r:id="rId55"/>
    <p:sldId id="573" r:id="rId56"/>
    <p:sldId id="595" r:id="rId57"/>
    <p:sldId id="574" r:id="rId58"/>
    <p:sldId id="575" r:id="rId59"/>
    <p:sldId id="579" r:id="rId60"/>
    <p:sldId id="561" r:id="rId61"/>
    <p:sldId id="576" r:id="rId62"/>
    <p:sldId id="635" r:id="rId63"/>
    <p:sldId id="639" r:id="rId64"/>
    <p:sldId id="638" r:id="rId65"/>
    <p:sldId id="637" r:id="rId66"/>
    <p:sldId id="566" r:id="rId67"/>
    <p:sldId id="577" r:id="rId68"/>
    <p:sldId id="581" r:id="rId69"/>
    <p:sldId id="640" r:id="rId70"/>
    <p:sldId id="598" r:id="rId71"/>
    <p:sldId id="597" r:id="rId72"/>
    <p:sldId id="433" r:id="rId73"/>
    <p:sldId id="429" r:id="rId74"/>
    <p:sldId id="420" r:id="rId75"/>
    <p:sldId id="601" r:id="rId76"/>
    <p:sldId id="603" r:id="rId77"/>
    <p:sldId id="424" r:id="rId78"/>
    <p:sldId id="602" r:id="rId79"/>
    <p:sldId id="599" r:id="rId80"/>
  </p:sldIdLst>
  <p:sldSz cx="9144000" cy="6858000" type="screen4x3"/>
  <p:notesSz cx="7315200" cy="96012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  <a:srgbClr val="FFCC00"/>
    <a:srgbClr val="FF9933"/>
    <a:srgbClr val="FFCC66"/>
    <a:srgbClr val="9933FF"/>
    <a:srgbClr val="008000"/>
    <a:srgbClr val="FFFF99"/>
    <a:srgbClr val="FF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6247" autoAdjust="0"/>
  </p:normalViewPr>
  <p:slideViewPr>
    <p:cSldViewPr>
      <p:cViewPr varScale="1">
        <p:scale>
          <a:sx n="106" d="100"/>
          <a:sy n="106" d="100"/>
        </p:scale>
        <p:origin x="1770" y="11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25063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9744"/>
    </p:cViewPr>
  </p:sorterViewPr>
  <p:notesViewPr>
    <p:cSldViewPr>
      <p:cViewPr varScale="1">
        <p:scale>
          <a:sx n="80" d="100"/>
          <a:sy n="80" d="100"/>
        </p:scale>
        <p:origin x="388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61" Type="http://schemas.openxmlformats.org/officeDocument/2006/relationships/slide" Target="slides/slide59.xml"/><Relationship Id="rId8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B14786-90D8-E96B-29BD-11ABF15BA4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2A3120-2E64-5CA3-548A-86BB73A4922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20BF924-2330-477B-A3BB-4C5DD55775F3}" type="datetimeFigureOut">
              <a:rPr lang="en-US"/>
              <a:pPr>
                <a:defRPr/>
              </a:pPr>
              <a:t>9/25/2026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A88B4-D1CF-36C5-214F-21CC41AC1D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2377B-53CD-3675-CD80-864DE8871A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83A7572-5889-4EE5-B743-C312452290D4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6T19:58:51.54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41 23,'0'-2,"-2"-3,-2 0,-3 1,-2 1,-1 1,1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6T19:59:54.49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1,'1350'0,"-1330"0,127 4,-122-2,1 2,-1 0,41 14,56 33,-98-40,-2-3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6T20:01:00.0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9,'2688'0,"-2670"2,1 5,-2-1,2 2,19 20,-15-11,36 15,326-7,-277-29,658 2,-735 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6T20:01:05.47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0,'1766'0,"-1733"0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6T20:01:08.3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0,'1735'0,"-1688"0,74 11,-86-5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EE9E8E03-A8B2-983D-A38D-280B8240D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AutoShape 2">
            <a:extLst>
              <a:ext uri="{FF2B5EF4-FFF2-40B4-BE49-F238E27FC236}">
                <a16:creationId xmlns:a16="http://schemas.microsoft.com/office/drawing/2014/main" id="{C1A59504-8B8E-989E-A16C-B83E253C3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052" name="AutoShape 3">
            <a:extLst>
              <a:ext uri="{FF2B5EF4-FFF2-40B4-BE49-F238E27FC236}">
                <a16:creationId xmlns:a16="http://schemas.microsoft.com/office/drawing/2014/main" id="{109772E6-76A9-F96A-4794-5C8E05FBB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053" name="AutoShape 4">
            <a:extLst>
              <a:ext uri="{FF2B5EF4-FFF2-40B4-BE49-F238E27FC236}">
                <a16:creationId xmlns:a16="http://schemas.microsoft.com/office/drawing/2014/main" id="{8AC351E5-14AF-AA90-A205-A674D492F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61FE8CE5-6061-E2B3-76CD-87B88D7E3DD3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72894626-F062-D3A4-B733-C935A1E538DF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143375" y="0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6" name="Rectangle 7">
            <a:extLst>
              <a:ext uri="{FF2B5EF4-FFF2-40B4-BE49-F238E27FC236}">
                <a16:creationId xmlns:a16="http://schemas.microsoft.com/office/drawing/2014/main" id="{A98BF764-4E8E-388C-813F-52599EC5D88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79425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9599D122-C068-8655-1DF9-A8B3190A21B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31838" y="4560888"/>
            <a:ext cx="5845175" cy="4313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56AAD6D9-873C-007C-8A8E-53481CC0D5D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120188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BF57E50E-0437-0C21-AB2D-0FF5F5917A6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143375" y="9120188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B1ABEEF-5E35-4863-B62F-E48448800C67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Arial Rounded MT Bold" panose="020F0704030504030204" pitchFamily="34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F3899126-7530-0E49-3BE2-6DF50150CC6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C52B41D-74CB-461F-9396-2A2A4D267EF9}" type="slidenum">
              <a:rPr lang="en-GB" altLang="nl-NL" sz="1300" smtClean="0"/>
              <a:pPr>
                <a:spcBef>
                  <a:spcPct val="0"/>
                </a:spcBef>
              </a:pPr>
              <a:t>7</a:t>
            </a:fld>
            <a:endParaRPr lang="en-GB" altLang="nl-NL" sz="1300"/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C434E72D-C7BA-6CA2-A021-CF584688A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591541C5-1311-0808-DAFD-A5E1522EC3C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6762" cy="44116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5">
            <a:extLst>
              <a:ext uri="{FF2B5EF4-FFF2-40B4-BE49-F238E27FC236}">
                <a16:creationId xmlns:a16="http://schemas.microsoft.com/office/drawing/2014/main" id="{558C8A52-06B3-907F-8D1E-01497348961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A7DF075-8414-4393-B8B3-CEEB6661DCA0}" type="slidenum">
              <a:rPr kumimoji="0" lang="en-GB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14</a:t>
            </a:fld>
            <a:endParaRPr kumimoji="0" lang="en-GB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2EBD9B9E-A272-F270-34E8-D88BDB2F7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744538"/>
            <a:ext cx="4530725" cy="37242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91FD4357-5082-282A-71A1-72EEDBE6F6C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79450" y="4718050"/>
            <a:ext cx="5422900" cy="4556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5">
            <a:extLst>
              <a:ext uri="{FF2B5EF4-FFF2-40B4-BE49-F238E27FC236}">
                <a16:creationId xmlns:a16="http://schemas.microsoft.com/office/drawing/2014/main" id="{BE600D62-E03A-1BB6-C0A8-00CB9EF7130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6EB81C46-5A8F-40F6-B2F3-C835C65CF961}" type="slidenum">
              <a:rPr kumimoji="0" lang="en-GB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15</a:t>
            </a:fld>
            <a:endParaRPr kumimoji="0" lang="en-GB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219" name="Text Box 1">
            <a:extLst>
              <a:ext uri="{FF2B5EF4-FFF2-40B4-BE49-F238E27FC236}">
                <a16:creationId xmlns:a16="http://schemas.microsoft.com/office/drawing/2014/main" id="{58FF856F-2344-CF80-4242-1FC003F8D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744538"/>
            <a:ext cx="4530725" cy="37242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29C0C217-A6EE-E97E-A8A5-B49E6B94594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79450" y="4718050"/>
            <a:ext cx="5422900" cy="4556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5">
            <a:extLst>
              <a:ext uri="{FF2B5EF4-FFF2-40B4-BE49-F238E27FC236}">
                <a16:creationId xmlns:a16="http://schemas.microsoft.com/office/drawing/2014/main" id="{FD8E6313-71D4-1ED2-5041-A6D89D6A6C7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AB96B308-9B76-4B8C-8F33-78C4FADB906C}" type="slidenum">
              <a:rPr kumimoji="0" lang="en-GB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16</a:t>
            </a:fld>
            <a:endParaRPr kumimoji="0" lang="en-GB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315" name="Text Box 1">
            <a:extLst>
              <a:ext uri="{FF2B5EF4-FFF2-40B4-BE49-F238E27FC236}">
                <a16:creationId xmlns:a16="http://schemas.microsoft.com/office/drawing/2014/main" id="{48686660-71A2-1D25-6678-E3E8EBA03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744538"/>
            <a:ext cx="4530725" cy="37242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454FB25D-B9B4-C5F2-D0BD-024D5AC9C4E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79450" y="4718050"/>
            <a:ext cx="5422900" cy="4556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5">
            <a:extLst>
              <a:ext uri="{FF2B5EF4-FFF2-40B4-BE49-F238E27FC236}">
                <a16:creationId xmlns:a16="http://schemas.microsoft.com/office/drawing/2014/main" id="{06C64D12-0B21-F3AC-E108-0BC9FC1D384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D1BA6096-4B73-4D7E-9B2B-23CB393310DA}" type="slidenum">
              <a:rPr kumimoji="0" lang="en-GB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17</a:t>
            </a:fld>
            <a:endParaRPr kumimoji="0" lang="en-GB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363" name="Text Box 1">
            <a:extLst>
              <a:ext uri="{FF2B5EF4-FFF2-40B4-BE49-F238E27FC236}">
                <a16:creationId xmlns:a16="http://schemas.microsoft.com/office/drawing/2014/main" id="{EB5DCB85-E81A-1DEE-4977-B1B5C81BB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744538"/>
            <a:ext cx="4530725" cy="37242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C93A9104-65A6-F920-5A5A-09AF372D533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79450" y="4718050"/>
            <a:ext cx="5422900" cy="4556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5">
            <a:extLst>
              <a:ext uri="{FF2B5EF4-FFF2-40B4-BE49-F238E27FC236}">
                <a16:creationId xmlns:a16="http://schemas.microsoft.com/office/drawing/2014/main" id="{97765F19-CE57-509A-EE26-3E93A4DE0F1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1C55C99F-E9E8-44EB-BA1B-B614F521A89B}" type="slidenum">
              <a:rPr kumimoji="0" lang="en-GB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18</a:t>
            </a:fld>
            <a:endParaRPr kumimoji="0" lang="en-GB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411" name="Text Box 1">
            <a:extLst>
              <a:ext uri="{FF2B5EF4-FFF2-40B4-BE49-F238E27FC236}">
                <a16:creationId xmlns:a16="http://schemas.microsoft.com/office/drawing/2014/main" id="{89179E2A-7F5E-D48C-F56F-D4B1A71E8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744538"/>
            <a:ext cx="4530725" cy="37242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6C62CFEF-E409-B599-DD61-2EA24EF3019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79450" y="4718050"/>
            <a:ext cx="5422900" cy="4556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5">
            <a:extLst>
              <a:ext uri="{FF2B5EF4-FFF2-40B4-BE49-F238E27FC236}">
                <a16:creationId xmlns:a16="http://schemas.microsoft.com/office/drawing/2014/main" id="{DE7DE5BE-CFDE-3369-C806-DC098F9BA19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13B8F72B-8A98-4961-9C0E-3CB47D8DE6A7}" type="slidenum">
              <a:rPr kumimoji="0" lang="en-GB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24</a:t>
            </a:fld>
            <a:endParaRPr kumimoji="0" lang="en-GB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579" name="Text Box 1">
            <a:extLst>
              <a:ext uri="{FF2B5EF4-FFF2-40B4-BE49-F238E27FC236}">
                <a16:creationId xmlns:a16="http://schemas.microsoft.com/office/drawing/2014/main" id="{CE9171A7-DE96-AB84-DF24-67E07AADC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744538"/>
            <a:ext cx="4530725" cy="37242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580" name="Rectangle 2">
            <a:extLst>
              <a:ext uri="{FF2B5EF4-FFF2-40B4-BE49-F238E27FC236}">
                <a16:creationId xmlns:a16="http://schemas.microsoft.com/office/drawing/2014/main" id="{7C9544A4-DC7A-7129-A27C-F14C700B78E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79450" y="4718050"/>
            <a:ext cx="5422900" cy="4556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5">
            <a:extLst>
              <a:ext uri="{FF2B5EF4-FFF2-40B4-BE49-F238E27FC236}">
                <a16:creationId xmlns:a16="http://schemas.microsoft.com/office/drawing/2014/main" id="{A05E7257-076E-48F6-DA58-FC595B22C41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B7BFCEB5-AA0D-4D67-BEF8-41631698109B}" type="slidenum">
              <a:rPr kumimoji="0" lang="en-GB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25</a:t>
            </a:fld>
            <a:endParaRPr kumimoji="0" lang="en-GB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Text Box 1">
            <a:extLst>
              <a:ext uri="{FF2B5EF4-FFF2-40B4-BE49-F238E27FC236}">
                <a16:creationId xmlns:a16="http://schemas.microsoft.com/office/drawing/2014/main" id="{583B87D8-8096-E173-BF8F-400D6117E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744538"/>
            <a:ext cx="4527550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94F6ACFE-BDA0-2973-F782-C1777A02CE6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79450" y="4718050"/>
            <a:ext cx="5422900" cy="4556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43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962856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f-ZA" dirty="0"/>
              <a:t>https://www.youtube.com/watch?v=RK9bfrsMdAM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44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68439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45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968630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D8894-000F-C3D0-BF20-F5DDE82C7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40686A-05FC-FDC1-29C6-A1803FC5D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EE5EA-3867-9E48-562E-1EA1D589B2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F611C-8219-3EFB-CB22-A53188875315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46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316010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6D1A9-EB35-3DF3-C54E-3C17DFF21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D53180-4B78-1B7C-E552-A6B2F5A3CF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503D07-0653-CF58-C670-CC30AF29EB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29081-F145-6B47-E2A6-430BB3C22C4A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47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085391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70B6C-3280-E1DC-33CB-00566B199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201A1E-9536-158C-EC2F-3903F52436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23846-8353-7158-A0EE-6D006D3AC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34623-0832-227C-380E-AC3C13AF91EB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48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47737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1CDCC-F73A-105E-D7E5-AC486BEE8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2D3D3E-1DB7-14DF-3698-738A1FC9AC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C48D4F-BFD4-E3BF-8E7E-680527DD9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C5AFF-7F10-7DDB-B3B5-029DF7EC8307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49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14336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20570-54D6-E37B-61A4-9A66C54F9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8C17EE-8E15-A84F-D2BA-6DCC68972D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0D1223-3026-4E04-8896-ED038370D3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A18BA-1BE5-90D0-0D7D-1F01AE620FB3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50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5895979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4246E-EFB2-3E46-4377-3515072DE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9712A1-2D7B-ADDA-2166-F303EE511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0CD402-D828-0C35-F5E4-91EA56D24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8014-33B3-5F4C-3371-82C1DAD32ECC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51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814954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A7F51-6ED4-AF50-4621-7568BD4B1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46ACD8-C176-7A4B-43E2-62741A65E7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7CAA62-EEC6-6DB4-B136-AE5B4A2246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93F12-275E-3473-A1E7-3F99F6A52DDD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53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285046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F0CC3-9289-EBB8-28DB-DACCF84F6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745B10-9728-5F61-EE9B-31EDDEB62B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ADA916-18CB-1BFA-B2FB-76DBE02BE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81C96-A80F-83D3-EEAC-D8563CB2B397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54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5433828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028A9-31A4-FC5E-ED6B-450E79FAE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F8C9A1-431F-03BA-3707-2EF178984A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A2F08-3386-5C44-AB9A-0CF378737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36F4CA-3BE1-EFB4-C86A-680564DF76D7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55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2674083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FC3D4-F269-3D16-0095-35C16A460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240F6F-3AB2-37FA-4BAF-98478AD94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0AABE1-3378-FF39-0237-558FAE2F3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F11E9-C02F-CA57-C762-6EA610ED496D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56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634109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A048D-A814-FC60-88AC-A70E3BDDA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9A2E50-A3EB-D148-E8FD-D6743A5317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7DB7C8-64C7-2372-4651-945559EB74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97505-CF91-9D02-74B7-BE65C4145021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57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526477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B2BAD-8AF0-B8D9-6641-9EB464680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553251-8FFF-2EDE-0544-0E9A0D093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8FD76F-0DB6-C0DE-ED55-D21B04DF9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0784D-6306-4F67-2B6C-BB1C61233B42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58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9773677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>
            <a:extLst>
              <a:ext uri="{FF2B5EF4-FFF2-40B4-BE49-F238E27FC236}">
                <a16:creationId xmlns:a16="http://schemas.microsoft.com/office/drawing/2014/main" id="{3C887DED-62DE-03CC-E53A-2670B481C7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12291" name="Tijdelijke aanduiding voor notities 2">
            <a:extLst>
              <a:ext uri="{FF2B5EF4-FFF2-40B4-BE49-F238E27FC236}">
                <a16:creationId xmlns:a16="http://schemas.microsoft.com/office/drawing/2014/main" id="{20A9A595-75E0-F2AF-5D42-6C8D0AE77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292" name="Tijdelijke aanduiding voor dianummer 3">
            <a:extLst>
              <a:ext uri="{FF2B5EF4-FFF2-40B4-BE49-F238E27FC236}">
                <a16:creationId xmlns:a16="http://schemas.microsoft.com/office/drawing/2014/main" id="{FCADC5B1-3CCE-71D9-979B-0833DF6A829F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24FAF651-8F9E-4F49-9B00-8ABC4A597567}" type="slidenum">
              <a:rPr lang="en-US" altLang="nl-NL" smtClean="0">
                <a:solidFill>
                  <a:srgbClr val="000000"/>
                </a:solidFill>
                <a:latin typeface="Arial Rounded MT Bold" panose="020F0704030504030204" pitchFamily="34" charset="0"/>
                <a:ea typeface="DejaVu Sans"/>
                <a:cs typeface="DejaVu Sans"/>
              </a:rPr>
              <a:pPr/>
              <a:t>73</a:t>
            </a:fld>
            <a:endParaRPr lang="en-US" altLang="nl-NL">
              <a:solidFill>
                <a:srgbClr val="000000"/>
              </a:solidFill>
              <a:latin typeface="Arial Rounded MT Bold" panose="020F0704030504030204" pitchFamily="34" charset="0"/>
              <a:ea typeface="DejaVu Sans"/>
              <a:cs typeface="DejaVu San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D2702E-7FD4-E4FD-AC3A-BE66011E1EC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4EBC1-7BEE-4815-BA51-80D7DB823B6C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338115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75B5D7-CF95-EC11-0061-394B70E5AA2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D7B40-21C7-4809-A146-01E97331B760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21144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3238"/>
            <a:ext cx="3806825" cy="4543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773238"/>
            <a:ext cx="3806825" cy="4543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E9F64F-31EC-18D4-9CB7-5244FB49999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FAB2F-A1FC-42AC-B88B-9923E25E4077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64155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22343-3F79-A178-4148-9048CFEF7EFC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722DB-E391-40A8-A090-15029E3CC594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20080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795" y="332656"/>
            <a:ext cx="7766050" cy="9361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20AF397-351E-66AD-C537-CE38620A4E9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C223E-0A5B-423A-AFDA-70C18D9E59EB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635835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67FFDA-2CA9-97C1-16F9-3E6B04342024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65322-CA2B-48C0-8E6B-5E8F463E38B2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681834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062EF43-93F6-85F8-2892-8909E0A17541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74D30-FA5A-4BE9-81EB-FE0D2F462ED4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759712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AFA490-15A9-A5FB-75BC-AC77F030ADD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0197F-8D01-4082-BFCD-19E33457AF1D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00940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68760"/>
            <a:ext cx="3802063" cy="48129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263" y="1268760"/>
            <a:ext cx="3803650" cy="48129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8DF8F4-6C20-4745-2A53-06AC466A174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89AA1-5759-4409-814E-6D4F2BB62AFA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829197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6673"/>
            <a:ext cx="7758113" cy="6480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5507ECF-E4D1-483E-5432-32C26BC9468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1FED1-37B2-4C9C-ADD2-AE8777C4C407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572447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3F654AA0-B1EE-822D-F931-89031A87AE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4375" y="266700"/>
            <a:ext cx="776605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dirty="0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E36911AE-C0A6-8050-4C03-68B21EC1AF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14375" y="1044575"/>
            <a:ext cx="7766050" cy="499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dirty="0"/>
              <a:t>Click to edit the outline text format</a:t>
            </a:r>
          </a:p>
          <a:p>
            <a:pPr lvl="1"/>
            <a:r>
              <a:rPr lang="en-GB" altLang="nl-NL" dirty="0"/>
              <a:t>Second Outline Level</a:t>
            </a:r>
          </a:p>
          <a:p>
            <a:pPr lvl="2"/>
            <a:r>
              <a:rPr lang="en-GB" altLang="nl-NL" dirty="0"/>
              <a:t>Third Outline Level</a:t>
            </a:r>
          </a:p>
          <a:p>
            <a:pPr lvl="3"/>
            <a:r>
              <a:rPr lang="en-GB" altLang="nl-NL" dirty="0"/>
              <a:t>Fourth Outline Level</a:t>
            </a:r>
          </a:p>
          <a:p>
            <a:pPr lvl="4"/>
            <a:r>
              <a:rPr lang="en-GB" altLang="nl-NL" dirty="0"/>
              <a:t>Fifth Outline Level</a:t>
            </a:r>
          </a:p>
          <a:p>
            <a:pPr lvl="4"/>
            <a:r>
              <a:rPr lang="en-GB" altLang="nl-NL" dirty="0"/>
              <a:t>Sixth Outline Level</a:t>
            </a:r>
          </a:p>
          <a:p>
            <a:pPr lvl="4"/>
            <a:r>
              <a:rPr lang="en-GB" altLang="nl-NL" dirty="0"/>
              <a:t>Seventh Outline Level</a:t>
            </a:r>
          </a:p>
          <a:p>
            <a:pPr lvl="4"/>
            <a:r>
              <a:rPr lang="en-GB" altLang="nl-NL" dirty="0"/>
              <a:t>Eighth Outline Level</a:t>
            </a:r>
          </a:p>
          <a:p>
            <a:pPr lvl="4"/>
            <a:r>
              <a:rPr lang="en-GB" altLang="nl-NL" dirty="0"/>
              <a:t>Ninth Outline Level</a:t>
            </a:r>
          </a:p>
        </p:txBody>
      </p:sp>
      <p:sp>
        <p:nvSpPr>
          <p:cNvPr id="1028" name="Text Box 3">
            <a:extLst>
              <a:ext uri="{FF2B5EF4-FFF2-40B4-BE49-F238E27FC236}">
                <a16:creationId xmlns:a16="http://schemas.microsoft.com/office/drawing/2014/main" id="{97CA6073-0134-ADBC-0505-2D9B6BD6E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6237288"/>
            <a:ext cx="3960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0B86D1A-5B1F-4EFD-8825-8894AAB2327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8986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D08FB37-5FA4-4C65-B805-9B472E05D34F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FF0000"/>
          </a:solidFill>
          <a:latin typeface="Arial Rounded MT Bold" panose="020F0704030504030204" pitchFamily="34" charset="0"/>
          <a:ea typeface="+mj-ea"/>
          <a:cs typeface="+mj-cs"/>
        </a:defRPr>
      </a:lvl1pPr>
      <a:lvl2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2pPr>
      <a:lvl3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3pPr>
      <a:lvl4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4pPr>
      <a:lvl5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5pPr>
      <a:lvl6pPr marL="25146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6pPr>
      <a:lvl7pPr marL="29718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7pPr>
      <a:lvl8pPr marL="34290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8pPr>
      <a:lvl9pPr marL="38862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9pPr>
    </p:titleStyle>
    <p:bodyStyle>
      <a:lvl1pPr marL="342900" indent="-342900" algn="l" defTabSz="457200" rtl="0" eaLnBrk="0" fontAlgn="base" hangingPunct="0">
        <a:lnSpc>
          <a:spcPct val="134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134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2pPr>
      <a:lvl3pPr marL="1143000" indent="-228600" algn="l" defTabSz="457200" rtl="0" eaLnBrk="0" fontAlgn="base" hangingPunct="0">
        <a:lnSpc>
          <a:spcPct val="134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3pPr>
      <a:lvl4pPr marL="1600200" indent="-228600" algn="l" defTabSz="457200" rtl="0" eaLnBrk="0" fontAlgn="base" hangingPunct="0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4pPr>
      <a:lvl5pPr marL="2057400" indent="-228600" algn="l" defTabSz="457200" rtl="0" eaLnBrk="0" fontAlgn="base" hangingPunct="0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5pPr>
      <a:lvl6pPr marL="25146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FB665B22-EF3C-9CD5-099E-8852CFFEBA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9925" y="322263"/>
            <a:ext cx="775811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72CBA294-9FD9-AFC1-3A60-1D50C71778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52513"/>
            <a:ext cx="7758113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outline text format</a:t>
            </a:r>
          </a:p>
          <a:p>
            <a:pPr lvl="1"/>
            <a:r>
              <a:rPr lang="en-GB" altLang="nl-NL"/>
              <a:t>Second Outline Level</a:t>
            </a:r>
          </a:p>
          <a:p>
            <a:pPr lvl="2"/>
            <a:r>
              <a:rPr lang="en-GB" altLang="nl-NL"/>
              <a:t>Third Outline Level</a:t>
            </a:r>
          </a:p>
          <a:p>
            <a:pPr lvl="3"/>
            <a:r>
              <a:rPr lang="en-GB" altLang="nl-NL"/>
              <a:t>Fourth Outline Level</a:t>
            </a:r>
          </a:p>
          <a:p>
            <a:pPr lvl="4"/>
            <a:r>
              <a:rPr lang="en-GB" altLang="nl-NL"/>
              <a:t>Fifth Outline Level</a:t>
            </a:r>
          </a:p>
          <a:p>
            <a:pPr lvl="4"/>
            <a:r>
              <a:rPr lang="en-GB" altLang="nl-NL"/>
              <a:t>Sixth Outline Level</a:t>
            </a:r>
          </a:p>
          <a:p>
            <a:pPr lvl="4"/>
            <a:r>
              <a:rPr lang="en-GB" altLang="nl-NL"/>
              <a:t>Seventh Outline Level</a:t>
            </a:r>
          </a:p>
          <a:p>
            <a:pPr lvl="4"/>
            <a:r>
              <a:rPr lang="en-GB" altLang="nl-NL"/>
              <a:t>Eighth Outline Level</a:t>
            </a:r>
          </a:p>
          <a:p>
            <a:pPr lvl="4"/>
            <a:r>
              <a:rPr lang="en-GB" altLang="nl-NL"/>
              <a:t>Ninth Outline Level</a:t>
            </a:r>
          </a:p>
        </p:txBody>
      </p:sp>
      <p:sp>
        <p:nvSpPr>
          <p:cNvPr id="1028" name="Text Box 3">
            <a:extLst>
              <a:ext uri="{FF2B5EF4-FFF2-40B4-BE49-F238E27FC236}">
                <a16:creationId xmlns:a16="http://schemas.microsoft.com/office/drawing/2014/main" id="{2BE53D68-86BE-20EB-152B-BB2406416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6237288"/>
            <a:ext cx="3960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19835ED-7E19-0CD7-6C30-3DDE8DCE3F0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8907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</a:lstStyle>
          <a:p>
            <a:pPr>
              <a:defRPr/>
            </a:pPr>
            <a:fld id="{33B19EED-94C3-41B7-988A-665A4D91CBF8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81587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hf hdr="0" ftr="0" dt="0"/>
  <p:txStyles>
    <p:titleStyle>
      <a:lvl1pPr algn="ctr" defTabSz="492125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ea typeface="+mj-ea"/>
          <a:cs typeface="+mj-cs"/>
        </a:defRPr>
      </a:lvl1pPr>
      <a:lvl2pPr algn="ctr" defTabSz="492125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2pPr>
      <a:lvl3pPr algn="ctr" defTabSz="492125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3pPr>
      <a:lvl4pPr algn="ctr" defTabSz="492125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4pPr>
      <a:lvl5pPr algn="ctr" defTabSz="492125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5pPr>
      <a:lvl6pPr marL="2514600" indent="-228600" algn="ctr" defTabSz="492125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6pPr>
      <a:lvl7pPr marL="2971800" indent="-228600" algn="ctr" defTabSz="492125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7pPr>
      <a:lvl8pPr marL="3429000" indent="-228600" algn="ctr" defTabSz="492125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8pPr>
      <a:lvl9pPr marL="3886200" indent="-228600" algn="ctr" defTabSz="492125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9pPr>
    </p:titleStyle>
    <p:bodyStyle>
      <a:lvl1pPr marL="342900" indent="-342900" algn="l" defTabSz="492125" rtl="0" eaLnBrk="0" fontAlgn="base" hangingPunct="0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1pPr>
      <a:lvl2pPr marL="742950" indent="-285750" algn="l" defTabSz="492125" rtl="0" eaLnBrk="0" fontAlgn="base" hangingPunct="0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2pPr>
      <a:lvl3pPr marL="1143000" indent="-228600" algn="l" defTabSz="492125" rtl="0" eaLnBrk="0" fontAlgn="base" hangingPunct="0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3pPr>
      <a:lvl4pPr marL="1600200" indent="-228600" algn="l" defTabSz="492125" rtl="0" eaLnBrk="0" fontAlgn="base" hangingPunct="0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4pPr>
      <a:lvl5pPr marL="2057400" indent="-228600" algn="l" defTabSz="492125" rtl="0" eaLnBrk="0" fontAlgn="base" hangingPunct="0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5pPr>
      <a:lvl6pPr marL="2514600" indent="-228600" algn="l" defTabSz="492125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92125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92125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92125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5" Type="http://schemas.openxmlformats.org/officeDocument/2006/relationships/image" Target="../media/image21.png"/><Relationship Id="rId4" Type="http://schemas.openxmlformats.org/officeDocument/2006/relationships/customXml" Target="../ink/ink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91619-4C69-832E-7785-68445AE7E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130C22-F570-CC6A-EEAA-807CBCFFB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4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9900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accent2"/>
                </a:solidFill>
              </a:rPr>
              <a:t>But is this really a </a:t>
            </a:r>
            <a:r>
              <a:rPr lang="en-US" sz="1800" i="1" dirty="0">
                <a:solidFill>
                  <a:schemeClr val="accent2"/>
                </a:solidFill>
              </a:rPr>
              <a:t>security</a:t>
            </a:r>
            <a:r>
              <a:rPr lang="en-US" sz="1800" dirty="0">
                <a:solidFill>
                  <a:schemeClr val="accent2"/>
                </a:solidFill>
              </a:rPr>
              <a:t>  problem?   There is no attacker here…</a:t>
            </a:r>
            <a:endParaRPr lang="en-NL" sz="1800" dirty="0">
              <a:solidFill>
                <a:schemeClr val="accent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3A948FD-BE4D-F99B-80A5-DA86D0B20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bug of the week?</a:t>
            </a: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E0A75-1597-B8E0-426D-F1F3D7AA44F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CF4EBC1-7BEE-4815-BA51-80D7DB823B6C}" type="slidenum">
              <a:rPr lang="en-GB" altLang="nl-NL" smtClean="0"/>
              <a:pPr>
                <a:defRPr/>
              </a:pPr>
              <a:t>1</a:t>
            </a:fld>
            <a:endParaRPr lang="en-GB" alt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D7D2D6-3CC4-BA1C-5317-95119647C4B4}"/>
              </a:ext>
            </a:extLst>
          </p:cNvPr>
          <p:cNvSpPr/>
          <p:nvPr/>
        </p:nvSpPr>
        <p:spPr bwMode="auto">
          <a:xfrm>
            <a:off x="6764023" y="2330046"/>
            <a:ext cx="1619200" cy="3600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NL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E0F38E-F6C8-4810-81FF-9C24D8DB5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73" y="1124744"/>
            <a:ext cx="7815054" cy="35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07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6BA27-EFED-84F8-E6F1-3EB49759A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6709EE-5FDC-4327-E3AA-9280EC105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266700"/>
            <a:ext cx="7097985" cy="766763"/>
          </a:xfrm>
        </p:spPr>
        <p:txBody>
          <a:bodyPr/>
          <a:lstStyle/>
          <a:p>
            <a:r>
              <a:rPr lang="en-US" dirty="0"/>
              <a:t>Security bug of the week  - </a:t>
            </a:r>
            <a:r>
              <a:rPr lang="en-US" sz="2000" dirty="0"/>
              <a:t>CVE pending</a:t>
            </a:r>
            <a:endParaRPr lang="en-N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93E67-C781-89A2-C93E-06FF816DD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4"/>
            <a:ext cx="7766050" cy="5203825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solidFill>
                  <a:schemeClr val="accent2"/>
                </a:solidFill>
              </a:rPr>
              <a:t>Pre-auth format string </a:t>
            </a:r>
            <a:r>
              <a:rPr lang="en-GB" sz="1800" dirty="0"/>
              <a:t>bug in </a:t>
            </a:r>
            <a:r>
              <a:rPr lang="en-GB" sz="1800" dirty="0" err="1"/>
              <a:t>tac_plus</a:t>
            </a:r>
            <a:r>
              <a:rPr lang="en-GB" sz="1800" dirty="0"/>
              <a:t> implementation of TACACS+ can lead to </a:t>
            </a:r>
            <a:r>
              <a:rPr lang="en-GB" sz="1800" dirty="0">
                <a:solidFill>
                  <a:srgbClr val="C00000"/>
                </a:solidFill>
              </a:rPr>
              <a:t>RCE</a:t>
            </a:r>
            <a:r>
              <a:rPr lang="en-GB" sz="1800" dirty="0"/>
              <a:t> and </a:t>
            </a:r>
            <a:r>
              <a:rPr lang="en-GB" sz="1800" dirty="0">
                <a:solidFill>
                  <a:srgbClr val="C00000"/>
                </a:solidFill>
              </a:rPr>
              <a:t>DoS</a:t>
            </a:r>
            <a:r>
              <a:rPr lang="en-GB" sz="1800" dirty="0"/>
              <a:t> </a:t>
            </a:r>
          </a:p>
          <a:p>
            <a:pPr marL="0" indent="0">
              <a:buNone/>
            </a:pPr>
            <a:r>
              <a:rPr lang="en-GB" sz="500" dirty="0"/>
              <a:t>             </a:t>
            </a:r>
          </a:p>
          <a:p>
            <a:pPr marL="0" indent="0">
              <a:buNone/>
            </a:pPr>
            <a:r>
              <a:rPr lang="en-GB" sz="1600" dirty="0"/>
              <a:t>              Bug</a:t>
            </a: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af-ZA" sz="1200" dirty="0"/>
          </a:p>
          <a:p>
            <a:pPr marL="0" indent="0">
              <a:buNone/>
            </a:pPr>
            <a:endParaRPr lang="af-ZA" sz="1200" dirty="0"/>
          </a:p>
          <a:p>
            <a:pPr marL="0" indent="0">
              <a:buNone/>
            </a:pPr>
            <a:endParaRPr lang="af-ZA" sz="1200" dirty="0"/>
          </a:p>
          <a:p>
            <a:pPr marL="0" indent="0">
              <a:buNone/>
            </a:pPr>
            <a:endParaRPr lang="af-ZA" sz="1200" dirty="0"/>
          </a:p>
          <a:p>
            <a:pPr marL="0" indent="0">
              <a:buNone/>
            </a:pPr>
            <a:endParaRPr lang="af-ZA" sz="1200" dirty="0"/>
          </a:p>
          <a:p>
            <a:pPr marL="0" indent="0">
              <a:buNone/>
            </a:pPr>
            <a:endParaRPr lang="af-ZA" sz="1600" dirty="0"/>
          </a:p>
          <a:p>
            <a:pPr marL="0" indent="0">
              <a:buNone/>
            </a:pPr>
            <a:r>
              <a:rPr lang="af-ZA" sz="1200" dirty="0"/>
              <a:t>                   </a:t>
            </a:r>
            <a:r>
              <a:rPr lang="af-ZA" sz="1800" dirty="0"/>
              <a:t>Fix</a:t>
            </a:r>
            <a:endParaRPr lang="af-ZA" sz="1200" dirty="0"/>
          </a:p>
          <a:p>
            <a:pPr marL="0" indent="0">
              <a:buNone/>
            </a:pPr>
            <a:endParaRPr lang="af-ZA" sz="1200" dirty="0"/>
          </a:p>
          <a:p>
            <a:pPr marL="0" indent="0">
              <a:buNone/>
            </a:pPr>
            <a:br>
              <a:rPr lang="af-ZA" sz="1200" dirty="0"/>
            </a:br>
            <a:r>
              <a:rPr lang="af-ZA" sz="1200" dirty="0"/>
              <a:t>https://www.elttam.com/blog/att-cking-tacacs-to-pwn-your-network-via-a-pre-auth-rce</a:t>
            </a:r>
            <a:endParaRPr lang="en-NL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7AD1F0-7080-A53F-2826-FD533B2B8B7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CF4EBC1-7BEE-4815-BA51-80D7DB823B6C}" type="slidenum">
              <a:rPr lang="en-GB" altLang="nl-NL" smtClean="0"/>
              <a:pPr>
                <a:defRPr/>
              </a:pPr>
              <a:t>2</a:t>
            </a:fld>
            <a:endParaRPr lang="en-GB" altLang="nl-NL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4A6131-9A19-607F-30FC-36636C9E8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252" y="2126321"/>
            <a:ext cx="5876151" cy="26053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D08527-0E73-7A1E-1111-23144EFC4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5028321"/>
            <a:ext cx="5912154" cy="571529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57E261AF-704F-2AF8-535E-8BC370F71E4C}"/>
              </a:ext>
            </a:extLst>
          </p:cNvPr>
          <p:cNvSpPr/>
          <p:nvPr/>
        </p:nvSpPr>
        <p:spPr bwMode="auto">
          <a:xfrm rot="20820383">
            <a:off x="3925219" y="4023580"/>
            <a:ext cx="558527" cy="135275"/>
          </a:xfrm>
          <a:prstGeom prst="lef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047D3C32-0DB0-DEC5-F359-4958FC0BAF96}"/>
              </a:ext>
            </a:extLst>
          </p:cNvPr>
          <p:cNvSpPr/>
          <p:nvPr/>
        </p:nvSpPr>
        <p:spPr bwMode="auto">
          <a:xfrm rot="19965826">
            <a:off x="4282518" y="3381368"/>
            <a:ext cx="578962" cy="130825"/>
          </a:xfrm>
          <a:prstGeom prst="lef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F27243-E62D-B5B6-06DE-E387BDB0B179}"/>
              </a:ext>
            </a:extLst>
          </p:cNvPr>
          <p:cNvSpPr txBox="1"/>
          <p:nvPr/>
        </p:nvSpPr>
        <p:spPr>
          <a:xfrm>
            <a:off x="4709263" y="3022990"/>
            <a:ext cx="2704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CC00"/>
                </a:solidFill>
                <a:latin typeface="+mn-lt"/>
              </a:rPr>
              <a:t>safe </a:t>
            </a:r>
            <a:r>
              <a:rPr lang="en-US" sz="1200" b="1" dirty="0" err="1">
                <a:solidFill>
                  <a:srgbClr val="FFCC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snprintf</a:t>
            </a:r>
            <a:r>
              <a:rPr lang="en-US" sz="1100" dirty="0">
                <a:solidFill>
                  <a:srgbClr val="FFCC00"/>
                </a:solidFill>
                <a:latin typeface="+mn-lt"/>
              </a:rPr>
              <a:t> using a format string</a:t>
            </a:r>
            <a:endParaRPr lang="en-NL" sz="1600" dirty="0">
              <a:solidFill>
                <a:srgbClr val="FFCC00"/>
              </a:solidFill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55AAF2-47F2-BFE0-20D2-02C43ACF3088}"/>
              </a:ext>
            </a:extLst>
          </p:cNvPr>
          <p:cNvSpPr txBox="1"/>
          <p:nvPr/>
        </p:nvSpPr>
        <p:spPr>
          <a:xfrm>
            <a:off x="4438522" y="3795568"/>
            <a:ext cx="29770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CC00"/>
                </a:solidFill>
                <a:latin typeface="+mn-lt"/>
              </a:rPr>
              <a:t>unsafe if </a:t>
            </a:r>
            <a:r>
              <a:rPr lang="en-US" sz="1200" b="1" dirty="0" err="1">
                <a:solidFill>
                  <a:srgbClr val="FFCC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100" dirty="0">
                <a:solidFill>
                  <a:srgbClr val="FFCC00"/>
                </a:solidFill>
                <a:latin typeface="+mn-lt"/>
              </a:rPr>
              <a:t> contains format characters</a:t>
            </a:r>
            <a:endParaRPr lang="en-NL" sz="1600" dirty="0">
              <a:solidFill>
                <a:srgbClr val="FFCC00"/>
              </a:solidFill>
              <a:latin typeface="+mn-lt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ACAAD4-2AAD-9C9F-5D65-5AFA2547B75C}"/>
              </a:ext>
            </a:extLst>
          </p:cNvPr>
          <p:cNvCxnSpPr>
            <a:cxnSpLocks/>
          </p:cNvCxnSpPr>
          <p:nvPr/>
        </p:nvCxnSpPr>
        <p:spPr bwMode="auto">
          <a:xfrm>
            <a:off x="2915816" y="2492896"/>
            <a:ext cx="4248472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7924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6D6C-17C9-404E-8F3A-337CAC95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the hell is TACACS+?</a:t>
            </a: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FEFA1-A84A-FA90-68EF-2E38BEB34CB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</a:t>
            </a:fld>
            <a:endParaRPr lang="en-GB" altLang="nl-NL"/>
          </a:p>
        </p:txBody>
      </p:sp>
      <p:pic>
        <p:nvPicPr>
          <p:cNvPr id="7" name="Picture 6" descr="Cisco ISE AAA TACACS AD Topology">
            <a:extLst>
              <a:ext uri="{FF2B5EF4-FFF2-40B4-BE49-F238E27FC236}">
                <a16:creationId xmlns:a16="http://schemas.microsoft.com/office/drawing/2014/main" id="{B5BB346F-C101-9133-3785-06652695E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044" y="1057240"/>
            <a:ext cx="4643874" cy="926607"/>
          </a:xfrm>
          <a:prstGeom prst="rect">
            <a:avLst/>
          </a:prstGeom>
        </p:spPr>
      </p:pic>
      <p:pic>
        <p:nvPicPr>
          <p:cNvPr id="8" name="Picture 7" descr="https://external-content.duckduckgo.com/iu/?u=https%3A%2F%2Ftse3.mm.bing.net%2Fth%2Fid%2FOIP.UFc8SzYN_s4A6wk1AvslOAHaE8%3Fr%3D0%26pid%3DApi&amp;f=1&amp;ipt=67c343fd9401e8b3d40922e01fa3dd01d24d8c660d27481b0ada49d44502a11b&amp;ipo=images">
            <a:extLst>
              <a:ext uri="{FF2B5EF4-FFF2-40B4-BE49-F238E27FC236}">
                <a16:creationId xmlns:a16="http://schemas.microsoft.com/office/drawing/2014/main" id="{81C90622-0129-ACBB-21E0-CFAF23BFB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207011"/>
            <a:ext cx="4278356" cy="2852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4AA49F-B32E-C40E-10D7-BB7950BC5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156" y="2717404"/>
            <a:ext cx="2068195" cy="11713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4A7EB5-78EE-7E24-57B6-ED4575BC50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270" y="3641585"/>
            <a:ext cx="2311923" cy="13043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EA15CF-DDA9-C911-6E86-346AA08A2CC7}"/>
              </a:ext>
            </a:extLst>
          </p:cNvPr>
          <p:cNvSpPr txBox="1"/>
          <p:nvPr/>
        </p:nvSpPr>
        <p:spPr>
          <a:xfrm>
            <a:off x="5436096" y="5060507"/>
            <a:ext cx="35349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f-ZA" sz="1100" dirty="0">
                <a:solidFill>
                  <a:schemeClr val="tx1"/>
                </a:solidFill>
                <a:latin typeface="+mn-lt"/>
              </a:rPr>
              <a:t>https://www.youtube.com/watch?v=S5oPlP4TRfY</a:t>
            </a:r>
            <a:endParaRPr lang="en-NL" sz="11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9203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6CA67-0194-2B9C-8973-A6C5E71AE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Affected systems - FOSS</a:t>
            </a: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5740A-EB12-4406-90D9-414C6BB905B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</a:t>
            </a:fld>
            <a:endParaRPr lang="en-GB" altLang="nl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A8950F-D321-F3D7-B8C0-B620FE3AA1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09"/>
          <a:stretch>
            <a:fillRect/>
          </a:stretch>
        </p:blipFill>
        <p:spPr>
          <a:xfrm>
            <a:off x="1691680" y="1124744"/>
            <a:ext cx="6002064" cy="425574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9DB2F3A-D06A-89AF-2CFF-0C8728520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7766050" cy="4999038"/>
          </a:xfrm>
        </p:spPr>
        <p:txBody>
          <a:bodyPr/>
          <a:lstStyle/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sz="1200" dirty="0"/>
          </a:p>
          <a:p>
            <a:pPr marL="0" indent="0">
              <a:buNone/>
            </a:pPr>
            <a:r>
              <a:rPr lang="af-ZA" sz="1100" dirty="0"/>
              <a:t>https://ifin.network/t/cve-pending-pre-auth-format-string-bug-in-tac-plus-shrubbery-networks/859</a:t>
            </a:r>
            <a:endParaRPr lang="en-NL" sz="1100" dirty="0"/>
          </a:p>
        </p:txBody>
      </p:sp>
    </p:spTree>
    <p:extLst>
      <p:ext uri="{BB962C8B-B14F-4D97-AF65-F5344CB8AC3E}">
        <p14:creationId xmlns:p14="http://schemas.microsoft.com/office/powerpoint/2010/main" val="1969869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8EDF7-2070-E166-F1FA-954F2B779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1B688A48-382B-AF6C-BE07-AF9CF5636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4"/>
            <a:ext cx="6809953" cy="5048721"/>
          </a:xfrm>
        </p:spPr>
        <p:txBody>
          <a:bodyPr/>
          <a:lstStyle/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r>
              <a:rPr lang="af-ZA" sz="1100" dirty="0"/>
              <a:t>https://ifin.network/t/cve-pending-pre-auth-format-string-bug-in-tac-plus-shrubbery-networks/859</a:t>
            </a:r>
            <a:endParaRPr lang="en-NL" sz="11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4BD91B-781E-179F-9280-E962C2E26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Affected systems - commercial</a:t>
            </a: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0AC87-14AE-C1F4-DD9C-B53745B9F5F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</a:t>
            </a:fld>
            <a:endParaRPr lang="en-GB" altLang="nl-NL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35A210F-05C7-9030-D624-2CC844053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813372"/>
              </p:ext>
            </p:extLst>
          </p:nvPr>
        </p:nvGraphicFramePr>
        <p:xfrm>
          <a:off x="1089775" y="1556792"/>
          <a:ext cx="7416824" cy="2888517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00543">
                  <a:extLst>
                    <a:ext uri="{9D8B030D-6E8A-4147-A177-3AD203B41FA5}">
                      <a16:colId xmlns:a16="http://schemas.microsoft.com/office/drawing/2014/main" val="1124971785"/>
                    </a:ext>
                  </a:extLst>
                </a:gridCol>
                <a:gridCol w="1629070">
                  <a:extLst>
                    <a:ext uri="{9D8B030D-6E8A-4147-A177-3AD203B41FA5}">
                      <a16:colId xmlns:a16="http://schemas.microsoft.com/office/drawing/2014/main" val="2094337177"/>
                    </a:ext>
                  </a:extLst>
                </a:gridCol>
                <a:gridCol w="1629070">
                  <a:extLst>
                    <a:ext uri="{9D8B030D-6E8A-4147-A177-3AD203B41FA5}">
                      <a16:colId xmlns:a16="http://schemas.microsoft.com/office/drawing/2014/main" val="2539344125"/>
                    </a:ext>
                  </a:extLst>
                </a:gridCol>
                <a:gridCol w="650051">
                  <a:extLst>
                    <a:ext uri="{9D8B030D-6E8A-4147-A177-3AD203B41FA5}">
                      <a16:colId xmlns:a16="http://schemas.microsoft.com/office/drawing/2014/main" val="1251419289"/>
                    </a:ext>
                  </a:extLst>
                </a:gridCol>
                <a:gridCol w="2608090">
                  <a:extLst>
                    <a:ext uri="{9D8B030D-6E8A-4147-A177-3AD203B41FA5}">
                      <a16:colId xmlns:a16="http://schemas.microsoft.com/office/drawing/2014/main" val="2479699590"/>
                    </a:ext>
                  </a:extLst>
                </a:gridCol>
              </a:tblGrid>
              <a:tr h="1268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 dirty="0"/>
                        <a:t> Vendor</a:t>
                      </a:r>
                      <a:endParaRPr lang="en-NL" sz="1000" dirty="0"/>
                    </a:p>
                  </a:txBody>
                  <a:tcPr marL="19301" marR="19301" marT="9651" marB="9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Product</a:t>
                      </a:r>
                    </a:p>
                  </a:txBody>
                  <a:tcPr marL="19301" marR="19301" marT="9651" marB="965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Fork</a:t>
                      </a:r>
                    </a:p>
                  </a:txBody>
                  <a:tcPr marL="19301" marR="19301" marT="9651" marB="965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Version</a:t>
                      </a:r>
                    </a:p>
                  </a:txBody>
                  <a:tcPr marL="19301" marR="19301" marT="9651" marB="965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Status</a:t>
                      </a:r>
                    </a:p>
                  </a:txBody>
                  <a:tcPr marL="19301" marR="19301" marT="9651" marB="965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344106"/>
                  </a:ext>
                </a:extLst>
              </a:tr>
              <a:tr h="4140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/>
                        <a:t>  </a:t>
                      </a:r>
                      <a:r>
                        <a:rPr lang="en-NL" sz="1000" dirty="0"/>
                        <a:t>Cisco</a:t>
                      </a:r>
                    </a:p>
                  </a:txBody>
                  <a:tcPr marL="19301" marR="19301" marT="9651" marB="9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ISE (Device Admin license)</a:t>
                      </a:r>
                    </a:p>
                  </a:txBody>
                  <a:tcPr marL="19301" marR="19301" marT="9651" marB="965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?</a:t>
                      </a:r>
                    </a:p>
                  </a:txBody>
                  <a:tcPr marL="19301" marR="19301" marT="9651" marB="965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All</a:t>
                      </a:r>
                    </a:p>
                  </a:txBody>
                  <a:tcPr marL="19301" marR="19301" marT="9651" marB="965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Not affected per Cisco PSIRT</a:t>
                      </a:r>
                    </a:p>
                  </a:txBody>
                  <a:tcPr marL="19301" marR="19301" marT="9651" marB="965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90461106"/>
                  </a:ext>
                </a:extLst>
              </a:tr>
              <a:tr h="4140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/>
                        <a:t>  </a:t>
                      </a:r>
                      <a:r>
                        <a:rPr lang="en-NL" sz="1000" dirty="0"/>
                        <a:t>Cisco</a:t>
                      </a:r>
                    </a:p>
                  </a:txBody>
                  <a:tcPr marL="19301" marR="19301" marT="9651" marB="9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Secure ACS (EOL)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?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All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Not affected per Cisco PSIRT</a:t>
                      </a:r>
                    </a:p>
                  </a:txBody>
                  <a:tcPr marL="19301" marR="19301" marT="9651" marB="965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49479368"/>
                  </a:ext>
                </a:extLst>
              </a:tr>
              <a:tr h="1345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/>
                        <a:t>  </a:t>
                      </a:r>
                      <a:r>
                        <a:rPr lang="en-NL" sz="1000" dirty="0" err="1"/>
                        <a:t>DialWays</a:t>
                      </a:r>
                      <a:endParaRPr lang="en-NL" sz="1000" dirty="0"/>
                    </a:p>
                  </a:txBody>
                  <a:tcPr marL="19301" marR="19301" marT="9651" marB="9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DialWays AAA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?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?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?</a:t>
                      </a:r>
                    </a:p>
                  </a:txBody>
                  <a:tcPr marL="19301" marR="19301" marT="9651" marB="965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111921766"/>
                  </a:ext>
                </a:extLst>
              </a:tr>
              <a:tr h="35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/>
                        <a:t>  </a:t>
                      </a:r>
                      <a:r>
                        <a:rPr lang="en-NL" sz="1000" dirty="0"/>
                        <a:t>Fortinet</a:t>
                      </a:r>
                    </a:p>
                  </a:txBody>
                  <a:tcPr marL="19301" marR="19301" marT="9651" marB="9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FortiAuthenticator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?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?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?</a:t>
                      </a:r>
                    </a:p>
                  </a:txBody>
                  <a:tcPr marL="19301" marR="19301" marT="9651" marB="965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0151387"/>
                  </a:ext>
                </a:extLst>
              </a:tr>
              <a:tr h="3208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/>
                        <a:t>  </a:t>
                      </a:r>
                      <a:r>
                        <a:rPr lang="en-NL" sz="1000" dirty="0"/>
                        <a:t>Fortinet</a:t>
                      </a:r>
                    </a:p>
                  </a:txBody>
                  <a:tcPr marL="19301" marR="19301" marT="9651" marB="9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FortiGate / FortiOS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n/a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n/a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client-only?</a:t>
                      </a:r>
                    </a:p>
                  </a:txBody>
                  <a:tcPr marL="19301" marR="19301" marT="9651" marB="965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14667582"/>
                  </a:ext>
                </a:extLst>
              </a:tr>
              <a:tr h="3208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/>
                        <a:t>  </a:t>
                      </a:r>
                      <a:r>
                        <a:rPr lang="en-NL" sz="1000" dirty="0"/>
                        <a:t>HPE Aruba</a:t>
                      </a:r>
                    </a:p>
                  </a:txBody>
                  <a:tcPr marL="19301" marR="19301" marT="9651" marB="9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ClearPass Policy Manager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?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?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?</a:t>
                      </a:r>
                    </a:p>
                  </a:txBody>
                  <a:tcPr marL="19301" marR="19301" marT="9651" marB="965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62189759"/>
                  </a:ext>
                </a:extLst>
              </a:tr>
              <a:tr h="2898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/>
                        <a:t>  </a:t>
                      </a:r>
                      <a:r>
                        <a:rPr lang="en-NL" sz="1000" dirty="0"/>
                        <a:t>Juniper</a:t>
                      </a:r>
                    </a:p>
                  </a:txBody>
                  <a:tcPr marL="19301" marR="19301" marT="9651" marB="9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Junos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n/a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n/a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client-only?</a:t>
                      </a:r>
                    </a:p>
                  </a:txBody>
                  <a:tcPr marL="19301" marR="19301" marT="9651" marB="965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61407865"/>
                  </a:ext>
                </a:extLst>
              </a:tr>
              <a:tr h="2587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/>
                        <a:t>  </a:t>
                      </a:r>
                      <a:r>
                        <a:rPr lang="en-NL" sz="1000" dirty="0"/>
                        <a:t>Meta</a:t>
                      </a:r>
                    </a:p>
                  </a:txBody>
                  <a:tcPr marL="19301" marR="19301" marT="9651" marB="9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Tacquito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none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?</a:t>
                      </a:r>
                    </a:p>
                  </a:txBody>
                  <a:tcPr marL="19301" marR="19301" marT="9651" marB="96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Not affected?</a:t>
                      </a:r>
                    </a:p>
                  </a:txBody>
                  <a:tcPr marL="19301" marR="19301" marT="9651" marB="965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38601734"/>
                  </a:ext>
                </a:extLst>
              </a:tr>
              <a:tr h="1345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/>
                        <a:t>  </a:t>
                      </a:r>
                      <a:r>
                        <a:rPr lang="en-NL" sz="1000" dirty="0" err="1"/>
                        <a:t>NTTacPlus</a:t>
                      </a:r>
                      <a:endParaRPr lang="en-NL" sz="1000" dirty="0"/>
                    </a:p>
                  </a:txBody>
                  <a:tcPr marL="19301" marR="19301" marT="9651" marB="9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 err="1"/>
                        <a:t>NTTacPlus</a:t>
                      </a:r>
                      <a:endParaRPr lang="en-NL" sz="1000" dirty="0"/>
                    </a:p>
                  </a:txBody>
                  <a:tcPr marL="19301" marR="19301" marT="9651" marB="965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?</a:t>
                      </a:r>
                    </a:p>
                  </a:txBody>
                  <a:tcPr marL="19301" marR="19301" marT="9651" marB="965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/>
                        <a:t>?</a:t>
                      </a:r>
                    </a:p>
                  </a:txBody>
                  <a:tcPr marL="19301" marR="19301" marT="9651" marB="965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L" sz="1000" dirty="0"/>
                        <a:t>?</a:t>
                      </a:r>
                    </a:p>
                  </a:txBody>
                  <a:tcPr marL="19301" marR="19301" marT="9651" marB="9651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498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88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E5714-C48E-C2B1-AA51-BDF560CBB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E6C41-AFFE-C700-071D-AE7F95D7A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Threat Intel </a:t>
            </a:r>
            <a:endParaRPr lang="en-NL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4F78FA7-1A42-C7BD-4E5A-77FADA739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endParaRPr lang="af-ZA" dirty="0"/>
          </a:p>
          <a:p>
            <a:pPr marL="0" indent="0">
              <a:buNone/>
            </a:pPr>
            <a:r>
              <a:rPr lang="af-ZA" sz="1100" dirty="0"/>
              <a:t>https://ifin.network/t/cve-pending-pre-auth-format-string-bug-in-tac-plus-shrubbery-networks/859</a:t>
            </a:r>
            <a:endParaRPr lang="en-NL" sz="1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A7FA90-40F7-00B5-4F8E-07C2DE44600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6</a:t>
            </a:fld>
            <a:endParaRPr lang="en-GB" altLang="nl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4A5C33-A9B5-26D4-557B-9B6A30ECD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268760"/>
            <a:ext cx="7169518" cy="370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53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4019255C-FF32-D33B-3E07-1A010048AD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268413"/>
            <a:ext cx="7772400" cy="22447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nl-NL" sz="2000" dirty="0"/>
              <a:t> </a:t>
            </a:r>
            <a:br>
              <a:rPr lang="en-GB" altLang="nl-NL" sz="3200" dirty="0"/>
            </a:br>
            <a:r>
              <a:rPr lang="en-GB" altLang="nl-NL" sz="3200" dirty="0"/>
              <a:t>Memory corruption</a:t>
            </a:r>
            <a:br>
              <a:rPr lang="en-GB" altLang="nl-NL" sz="3200" dirty="0"/>
            </a:br>
            <a:r>
              <a:rPr lang="en-GB" altLang="nl-NL" sz="3200" dirty="0"/>
              <a:t> </a:t>
            </a:r>
            <a:br>
              <a:rPr lang="en-GB" altLang="nl-NL" sz="3200" dirty="0"/>
            </a:br>
            <a:r>
              <a:rPr lang="en-GB" altLang="nl-NL" sz="3200" dirty="0"/>
              <a:t>Application-level </a:t>
            </a:r>
            <a:br>
              <a:rPr lang="en-GB" altLang="nl-NL" sz="3200" dirty="0"/>
            </a:br>
            <a:r>
              <a:rPr lang="en-GB" altLang="nl-NL" sz="3200" dirty="0"/>
              <a:t>Countermeasures</a:t>
            </a:r>
            <a:endParaRPr lang="en-GB" altLang="nl-NL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E8DE3243-FBE3-3A0E-2FC4-7E2D16738FEC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295400" y="3841750"/>
            <a:ext cx="6400800" cy="2244725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spcBef>
                <a:spcPts val="700"/>
              </a:spcBef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GB" altLang="nl-NL" sz="2800">
                <a:solidFill>
                  <a:srgbClr val="009900"/>
                </a:solidFill>
              </a:rPr>
              <a:t>Erik Poll</a:t>
            </a:r>
          </a:p>
          <a:p>
            <a:pPr marL="0" indent="0" algn="ctr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GB" altLang="nl-NL">
                <a:solidFill>
                  <a:srgbClr val="3333CC"/>
                </a:solidFill>
              </a:rPr>
              <a:t>Digital Security</a:t>
            </a:r>
          </a:p>
          <a:p>
            <a:pPr marL="0" indent="0" algn="ctr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GB" altLang="nl-NL"/>
              <a:t>Radboud University Nijmegen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400"/>
              </a:spcBef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 sz="1600"/>
          </a:p>
          <a:p>
            <a:pPr marL="0" indent="0" algn="ctr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/>
          </a:p>
          <a:p>
            <a:pPr marL="0" indent="0" algn="ctr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4ACC8-E123-3CAD-D5D1-48974201E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5C9AC89D-63ED-8382-851D-2AA2640D86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dirty="0"/>
              <a:t>A</a:t>
            </a:r>
            <a:r>
              <a:rPr lang="en-US" altLang="en-NL" sz="2400" dirty="0"/>
              <a:t>pplication-level countermeasures</a:t>
            </a:r>
            <a:endParaRPr lang="en-NL" altLang="en-NL" sz="2400" dirty="0"/>
          </a:p>
        </p:txBody>
      </p:sp>
      <p:sp>
        <p:nvSpPr>
          <p:cNvPr id="126979" name="Content Placeholder 2">
            <a:extLst>
              <a:ext uri="{FF2B5EF4-FFF2-40B4-BE49-F238E27FC236}">
                <a16:creationId xmlns:a16="http://schemas.microsoft.com/office/drawing/2014/main" id="{D28CE027-757A-41E8-69ED-A5BED8BBF9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en-NL" sz="1800" dirty="0">
                <a:solidFill>
                  <a:schemeClr val="tx1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800" dirty="0">
              <a:solidFill>
                <a:schemeClr val="tx1"/>
              </a:solidFill>
            </a:endParaRPr>
          </a:p>
          <a:p>
            <a:pPr marL="400050" lvl="1" indent="0">
              <a:lnSpc>
                <a:spcPct val="100000"/>
              </a:lnSpc>
              <a:buNone/>
              <a:defRPr/>
            </a:pPr>
            <a:r>
              <a:rPr lang="en-US" altLang="en-NL" sz="1800" i="1" dirty="0">
                <a:solidFill>
                  <a:schemeClr val="tx1"/>
                </a:solidFill>
              </a:rPr>
              <a:t> Last week: what can the compiler do against memory corruption problems? </a:t>
            </a:r>
          </a:p>
          <a:p>
            <a:pPr marL="400050" lvl="1" indent="0">
              <a:lnSpc>
                <a:spcPct val="100000"/>
              </a:lnSpc>
              <a:buNone/>
              <a:defRPr/>
            </a:pPr>
            <a:endParaRPr lang="en-US" altLang="en-NL" sz="1800" i="1" dirty="0">
              <a:solidFill>
                <a:schemeClr val="accent2"/>
              </a:solidFill>
            </a:endParaRPr>
          </a:p>
          <a:p>
            <a:pPr marL="400050" lvl="1" indent="0">
              <a:lnSpc>
                <a:spcPct val="100000"/>
              </a:lnSpc>
              <a:buNone/>
              <a:defRPr/>
            </a:pPr>
            <a:r>
              <a:rPr lang="en-US" altLang="en-NL" sz="1800" i="1" dirty="0">
                <a:solidFill>
                  <a:schemeClr val="tx1"/>
                </a:solidFill>
              </a:rPr>
              <a:t>This week: </a:t>
            </a:r>
            <a:r>
              <a:rPr lang="en-US" altLang="en-NL" sz="1800" i="1" dirty="0">
                <a:solidFill>
                  <a:schemeClr val="accent2"/>
                </a:solidFill>
              </a:rPr>
              <a:t>What can the programmer do?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E5F1410D-A115-7751-5FA5-C68DE1FD197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C8DF4A5-97EA-4113-BC7B-F8A82F793E11}" type="slidenum">
              <a:rPr lang="en-GB" altLang="nl-NL" smtClean="0"/>
              <a:pPr/>
              <a:t>8</a:t>
            </a:fld>
            <a:endParaRPr lang="en-GB" altLang="nl-NL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E22AF3D-B605-28E1-A708-D24E47539C39}"/>
              </a:ext>
            </a:extLst>
          </p:cNvPr>
          <p:cNvSpPr/>
          <p:nvPr/>
        </p:nvSpPr>
        <p:spPr bwMode="auto">
          <a:xfrm>
            <a:off x="3276600" y="1493838"/>
            <a:ext cx="1727200" cy="495300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6" charset="0"/>
              </a:rPr>
              <a:t>application</a:t>
            </a:r>
            <a:endParaRPr lang="en-NL" dirty="0">
              <a:solidFill>
                <a:schemeClr val="tx1"/>
              </a:solidFill>
              <a:latin typeface="+mj-lt"/>
              <a:cs typeface="Times New Roman" pitchFamily="16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B5A9DA-EAC4-7F93-877E-B4B810D6CE36}"/>
              </a:ext>
            </a:extLst>
          </p:cNvPr>
          <p:cNvSpPr/>
          <p:nvPr/>
        </p:nvSpPr>
        <p:spPr bwMode="auto">
          <a:xfrm>
            <a:off x="2555875" y="2192338"/>
            <a:ext cx="3095625" cy="647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1814" dirty="0"/>
              <a:t>PLATFORM</a:t>
            </a:r>
            <a:endParaRPr lang="en-GB" sz="1451" dirty="0"/>
          </a:p>
        </p:txBody>
      </p:sp>
      <p:pic>
        <p:nvPicPr>
          <p:cNvPr id="7" name="Picture 6" descr="Premium Vector | Bug repellent spray can spaying on mosquito">
            <a:extLst>
              <a:ext uri="{FF2B5EF4-FFF2-40B4-BE49-F238E27FC236}">
                <a16:creationId xmlns:a16="http://schemas.microsoft.com/office/drawing/2014/main" id="{AF5E4F08-DC36-75B1-0775-71B8CD6FE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950222" y="1213432"/>
            <a:ext cx="1211306" cy="866112"/>
          </a:xfrm>
          <a:prstGeom prst="rect">
            <a:avLst/>
          </a:prstGeom>
        </p:spPr>
      </p:pic>
      <p:pic>
        <p:nvPicPr>
          <p:cNvPr id="8" name="Picture 7" descr="Heart Clash Of Boom Royale Clans Beach Transparent PNG Image">
            <a:extLst>
              <a:ext uri="{FF2B5EF4-FFF2-40B4-BE49-F238E27FC236}">
                <a16:creationId xmlns:a16="http://schemas.microsoft.com/office/drawing/2014/main" id="{A6E1364D-1569-8A7B-E5F1-A7FD97962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414919" y="2002631"/>
            <a:ext cx="1138281" cy="1092200"/>
          </a:xfrm>
          <a:prstGeom prst="rect">
            <a:avLst/>
          </a:prstGeom>
        </p:spPr>
      </p:pic>
      <p:pic>
        <p:nvPicPr>
          <p:cNvPr id="4" name="Picture 3" descr="Heart Clash Of Boom Royale Clans Beach Transparent PNG Image">
            <a:extLst>
              <a:ext uri="{FF2B5EF4-FFF2-40B4-BE49-F238E27FC236}">
                <a16:creationId xmlns:a16="http://schemas.microsoft.com/office/drawing/2014/main" id="{4E46174A-25C3-05FE-85CE-51B9970C4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65970" y="1618185"/>
            <a:ext cx="548949" cy="52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58010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6F682-C3EE-C65C-0D44-79202A57B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7C076-ED78-ED64-5F9F-90DD604BB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‘Generic’  </a:t>
            </a:r>
            <a:r>
              <a:rPr lang="en-US" dirty="0"/>
              <a:t>application-level countermeasures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88937-3B7F-79BF-0126-51AC6254B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7890074" cy="49990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</a:rPr>
              <a:t>Dynamic Analysis   </a:t>
            </a:r>
            <a:r>
              <a:rPr lang="en-US" sz="1800" dirty="0"/>
              <a:t>aka </a:t>
            </a:r>
            <a:r>
              <a:rPr lang="en-US" sz="1800" dirty="0">
                <a:solidFill>
                  <a:schemeClr val="accent2"/>
                </a:solidFill>
              </a:rPr>
              <a:t>DAST</a:t>
            </a:r>
            <a:r>
              <a:rPr lang="en-US" sz="1800" dirty="0"/>
              <a:t> </a:t>
            </a:r>
            <a:r>
              <a:rPr lang="en-US" sz="1600" dirty="0"/>
              <a:t>(Dynamic Application Security Testing)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 One very useful test technique:  </a:t>
            </a:r>
            <a:r>
              <a:rPr lang="en-US" sz="1600" dirty="0">
                <a:solidFill>
                  <a:schemeClr val="accent2"/>
                </a:solidFill>
              </a:rPr>
              <a:t>fuzzing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800" dirty="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</a:rPr>
              <a:t>Static analysis         </a:t>
            </a:r>
            <a:r>
              <a:rPr lang="en-US" sz="1800" dirty="0"/>
              <a:t>aka </a:t>
            </a:r>
            <a:r>
              <a:rPr lang="en-US" sz="1800" dirty="0">
                <a:solidFill>
                  <a:schemeClr val="accent2"/>
                </a:solidFill>
              </a:rPr>
              <a:t>SAST</a:t>
            </a:r>
            <a:r>
              <a:rPr lang="en-US" sz="1800" dirty="0"/>
              <a:t> </a:t>
            </a:r>
            <a:r>
              <a:rPr lang="en-US" sz="1600" dirty="0"/>
              <a:t>(Static Application Security Testing)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By compiler  </a:t>
            </a:r>
            <a:r>
              <a:rPr lang="en-US" sz="1400" dirty="0" err="1">
                <a:solidFill>
                  <a:srgbClr val="009900"/>
                </a:solidFill>
              </a:rPr>
              <a:t>gcc</a:t>
            </a:r>
            <a:r>
              <a:rPr lang="en-US" sz="1400" dirty="0">
                <a:solidFill>
                  <a:srgbClr val="009900"/>
                </a:solidFill>
              </a:rPr>
              <a:t> –Wall</a:t>
            </a:r>
            <a:r>
              <a:rPr lang="en-US" sz="1400" dirty="0"/>
              <a:t>, </a:t>
            </a:r>
            <a:r>
              <a:rPr lang="en-US" sz="1400" dirty="0">
                <a:solidFill>
                  <a:srgbClr val="009900"/>
                </a:solidFill>
              </a:rPr>
              <a:t>clang –Wall</a:t>
            </a:r>
            <a:r>
              <a:rPr lang="en-US" sz="1400" dirty="0"/>
              <a:t>, </a:t>
            </a:r>
            <a:r>
              <a:rPr lang="en-US" sz="1400" dirty="0" err="1">
                <a:solidFill>
                  <a:srgbClr val="009900"/>
                </a:solidFill>
              </a:rPr>
              <a:t>msvs</a:t>
            </a:r>
            <a:r>
              <a:rPr lang="en-US" sz="1400" dirty="0">
                <a:solidFill>
                  <a:srgbClr val="009900"/>
                </a:solidFill>
              </a:rPr>
              <a:t> /analyze</a:t>
            </a:r>
            <a:r>
              <a:rPr lang="en-US" sz="1400" dirty="0"/>
              <a:t> </a:t>
            </a:r>
            <a:br>
              <a:rPr lang="en-US" sz="1400" dirty="0"/>
            </a:br>
            <a:r>
              <a:rPr lang="en-US" sz="1600" dirty="0"/>
              <a:t>or dedicated SAST tool </a:t>
            </a:r>
            <a:r>
              <a:rPr lang="en-US" sz="1400" dirty="0" err="1">
                <a:solidFill>
                  <a:srgbClr val="009900"/>
                </a:solidFill>
              </a:rPr>
              <a:t>ccpcheck</a:t>
            </a:r>
            <a:r>
              <a:rPr lang="en-US" sz="1400" dirty="0">
                <a:solidFill>
                  <a:srgbClr val="009900"/>
                </a:solidFill>
              </a:rPr>
              <a:t>, </a:t>
            </a:r>
            <a:r>
              <a:rPr lang="en-US" sz="1400" dirty="0" err="1">
                <a:solidFill>
                  <a:srgbClr val="009900"/>
                </a:solidFill>
              </a:rPr>
              <a:t>PRefast</a:t>
            </a:r>
            <a:r>
              <a:rPr lang="en-US" sz="1400" dirty="0">
                <a:solidFill>
                  <a:srgbClr val="009900"/>
                </a:solidFill>
              </a:rPr>
              <a:t>, </a:t>
            </a:r>
            <a:r>
              <a:rPr lang="en-US" sz="1400" dirty="0" err="1">
                <a:solidFill>
                  <a:srgbClr val="009900"/>
                </a:solidFill>
              </a:rPr>
              <a:t>Converity</a:t>
            </a:r>
            <a:r>
              <a:rPr lang="en-US" sz="1400" dirty="0">
                <a:solidFill>
                  <a:srgbClr val="009900"/>
                </a:solidFill>
              </a:rPr>
              <a:t>, </a:t>
            </a:r>
            <a:r>
              <a:rPr lang="en-US" sz="1400" dirty="0" err="1">
                <a:solidFill>
                  <a:srgbClr val="009900"/>
                </a:solidFill>
              </a:rPr>
              <a:t>SonarCube</a:t>
            </a:r>
            <a:r>
              <a:rPr lang="en-US" sz="1400" dirty="0">
                <a:solidFill>
                  <a:srgbClr val="009900"/>
                </a:solidFill>
              </a:rPr>
              <a:t>, </a:t>
            </a:r>
            <a:r>
              <a:rPr lang="en-US" sz="1400" dirty="0" err="1">
                <a:solidFill>
                  <a:srgbClr val="009900"/>
                </a:solidFill>
              </a:rPr>
              <a:t>CodeQL</a:t>
            </a:r>
            <a:r>
              <a:rPr lang="en-US" sz="1400" dirty="0">
                <a:solidFill>
                  <a:srgbClr val="009900"/>
                </a:solidFill>
              </a:rPr>
              <a:t>, ... 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700" dirty="0"/>
          </a:p>
          <a:p>
            <a:pPr indent="-285750">
              <a:lnSpc>
                <a:spcPct val="100000"/>
              </a:lnSpc>
            </a:pPr>
            <a:r>
              <a:rPr lang="en-US" sz="1800" dirty="0"/>
              <a:t>Using </a:t>
            </a:r>
            <a:r>
              <a:rPr lang="en-US" sz="1800" dirty="0">
                <a:solidFill>
                  <a:schemeClr val="accent2"/>
                </a:solidFill>
              </a:rPr>
              <a:t>safer coding practices: </a:t>
            </a:r>
            <a:endParaRPr lang="en-US" sz="18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chemeClr val="tx2"/>
                </a:solidFill>
              </a:rPr>
              <a:t>safer libraries 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chemeClr val="tx2"/>
                </a:solidFill>
              </a:rPr>
              <a:t>safer programming idioms 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chemeClr val="tx2"/>
                </a:solidFill>
              </a:rPr>
              <a:t>safer coding style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chemeClr val="tx2"/>
                </a:solidFill>
              </a:rPr>
              <a:t>…    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These can be enforced with SAST  </a:t>
            </a:r>
            <a:endParaRPr lang="en-US" sz="700" dirty="0"/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</a:rPr>
              <a:t>Switching to safer programming language</a:t>
            </a:r>
            <a:r>
              <a:rPr lang="en-US" sz="1800" dirty="0"/>
              <a:t> </a:t>
            </a:r>
            <a:r>
              <a:rPr lang="en-US" sz="2400" dirty="0"/>
              <a:t> 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600" dirty="0"/>
              <a:t>such as </a:t>
            </a:r>
            <a:r>
              <a:rPr lang="en-US" sz="1600" dirty="0">
                <a:solidFill>
                  <a:srgbClr val="009900"/>
                </a:solidFill>
              </a:rPr>
              <a:t>Rust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009900"/>
                </a:solidFill>
              </a:rPr>
              <a:t>Swift</a:t>
            </a:r>
            <a:r>
              <a:rPr lang="en-US" sz="1600" dirty="0"/>
              <a:t> or </a:t>
            </a:r>
            <a:r>
              <a:rPr lang="en-US" sz="1600" dirty="0">
                <a:solidFill>
                  <a:srgbClr val="009900"/>
                </a:solidFill>
              </a:rPr>
              <a:t>Go</a:t>
            </a:r>
            <a:br>
              <a:rPr lang="en-US" sz="1800" dirty="0"/>
            </a:br>
            <a:r>
              <a:rPr lang="en-US" sz="1800" dirty="0"/>
              <a:t>                </a:t>
            </a:r>
            <a:r>
              <a:rPr lang="en-US" sz="1600" dirty="0"/>
              <a:t>Or: switching from C to Objective C or C++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CE598-F9BC-3B9E-0A58-5814FA6CA02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9</a:t>
            </a:fld>
            <a:endParaRPr lang="en-GB" altLang="nl-NL" dirty="0"/>
          </a:p>
        </p:txBody>
      </p:sp>
      <p:pic>
        <p:nvPicPr>
          <p:cNvPr id="6" name="Picture 5" descr="Premium Vector | Bug repellent spray can spaying on mosquito">
            <a:extLst>
              <a:ext uri="{FF2B5EF4-FFF2-40B4-BE49-F238E27FC236}">
                <a16:creationId xmlns:a16="http://schemas.microsoft.com/office/drawing/2014/main" id="{FAF5A29A-F5CC-BEE6-28CA-003D15842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6565" y="1376340"/>
            <a:ext cx="681077" cy="486985"/>
          </a:xfrm>
          <a:prstGeom prst="rect">
            <a:avLst/>
          </a:prstGeom>
        </p:spPr>
      </p:pic>
      <p:pic>
        <p:nvPicPr>
          <p:cNvPr id="8" name="Picture 7" descr="Premium Vector | Bug repellent spray can spaying on mosquito">
            <a:extLst>
              <a:ext uri="{FF2B5EF4-FFF2-40B4-BE49-F238E27FC236}">
                <a16:creationId xmlns:a16="http://schemas.microsoft.com/office/drawing/2014/main" id="{86A53718-410B-D77D-13C3-F26B47A5E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06631" y="2237404"/>
            <a:ext cx="681077" cy="486985"/>
          </a:xfrm>
          <a:prstGeom prst="rect">
            <a:avLst/>
          </a:prstGeom>
        </p:spPr>
      </p:pic>
      <p:pic>
        <p:nvPicPr>
          <p:cNvPr id="10" name="Picture 9" descr="Heart Clash Of Boom Royale Clans Beach Transparent PNG Image">
            <a:extLst>
              <a:ext uri="{FF2B5EF4-FFF2-40B4-BE49-F238E27FC236}">
                <a16:creationId xmlns:a16="http://schemas.microsoft.com/office/drawing/2014/main" id="{D88F850F-CF4F-4E11-4093-6EF3CA675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92" y="3200276"/>
            <a:ext cx="564156" cy="457448"/>
          </a:xfrm>
          <a:prstGeom prst="rect">
            <a:avLst/>
          </a:prstGeom>
        </p:spPr>
      </p:pic>
      <p:pic>
        <p:nvPicPr>
          <p:cNvPr id="11" name="Picture 10" descr="Three Little Pigs (1933)">
            <a:extLst>
              <a:ext uri="{FF2B5EF4-FFF2-40B4-BE49-F238E27FC236}">
                <a16:creationId xmlns:a16="http://schemas.microsoft.com/office/drawing/2014/main" id="{2CE8E2D3-E4FA-9AF3-2A00-03198387E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76" y="3937068"/>
            <a:ext cx="1801465" cy="13644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CA7CE9-E6D7-E3A4-8953-D6514BCFD8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56" y="4848801"/>
            <a:ext cx="1801465" cy="1314909"/>
          </a:xfrm>
          <a:prstGeom prst="rect">
            <a:avLst/>
          </a:prstGeom>
        </p:spPr>
      </p:pic>
      <p:pic>
        <p:nvPicPr>
          <p:cNvPr id="19" name="Picture 18" descr="Heart Clash Of Boom Royale Clans Beach Transparent PNG Image">
            <a:extLst>
              <a:ext uri="{FF2B5EF4-FFF2-40B4-BE49-F238E27FC236}">
                <a16:creationId xmlns:a16="http://schemas.microsoft.com/office/drawing/2014/main" id="{A7D45BF0-0106-4AB5-D5C4-7E940C222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32" y="4880398"/>
            <a:ext cx="519293" cy="4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881D9-688E-A3DB-E0F0-AEE0030C6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SEI CERT secure coding standards for C &amp; C++</a:t>
            </a: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6272C-D9ED-0AB6-0CAB-0991F601722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10</a:t>
            </a:fld>
            <a:endParaRPr lang="en-GB" altLang="nl-NL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8B593D8-B215-739C-8A58-890B89B69E06}"/>
              </a:ext>
            </a:extLst>
          </p:cNvPr>
          <p:cNvSpPr txBox="1">
            <a:spLocks/>
          </p:cNvSpPr>
          <p:nvPr/>
        </p:nvSpPr>
        <p:spPr bwMode="auto">
          <a:xfrm>
            <a:off x="935088" y="4720829"/>
            <a:ext cx="8208912" cy="128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5pPr>
            <a:lvl6pPr marL="25146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1800" kern="0" dirty="0">
                <a:solidFill>
                  <a:schemeClr val="tx1"/>
                </a:solidFill>
              </a:rPr>
              <a:t>10 years old, so these won’t contain latest insights</a:t>
            </a:r>
            <a:br>
              <a:rPr lang="en-GB" sz="1800" kern="0" dirty="0">
                <a:solidFill>
                  <a:schemeClr val="tx1"/>
                </a:solidFill>
              </a:rPr>
            </a:br>
            <a:r>
              <a:rPr lang="en-GB" sz="1800" kern="0" dirty="0">
                <a:solidFill>
                  <a:schemeClr val="tx1"/>
                </a:solidFill>
              </a:rPr>
              <a:t>                                            </a:t>
            </a:r>
            <a:r>
              <a:rPr lang="en-GB" sz="1200" kern="0" dirty="0">
                <a:solidFill>
                  <a:schemeClr val="tx1"/>
                </a:solidFill>
              </a:rPr>
              <a:t>Free to download at http://www.securecoding.cert.org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kern="0" dirty="0">
                <a:solidFill>
                  <a:schemeClr val="tx1"/>
                </a:solidFill>
              </a:rPr>
              <a:t> </a:t>
            </a:r>
            <a:endParaRPr lang="en-GB" sz="1000" kern="0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endParaRPr lang="en-GB" sz="1400" kern="0" dirty="0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9B3939F-FC0D-3CE3-4C26-7CB76C181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098354"/>
            <a:ext cx="2240030" cy="2905569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2DE0B50-F412-BFF9-3976-08D4EB9DB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277" y="4046895"/>
            <a:ext cx="7766050" cy="460272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/>
              <a:t>                           528 pages                                                         429 pages</a:t>
            </a:r>
            <a:endParaRPr lang="en-NL" sz="1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1640CFD-1D14-D2D7-E9F8-954CF0B89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098354"/>
            <a:ext cx="2190765" cy="284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64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2537A-D04C-29EE-57F9-A6AAF7F7A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best practices </a:t>
            </a:r>
            <a:r>
              <a:rPr lang="en-GB" sz="1400" dirty="0"/>
              <a:t>(from </a:t>
            </a:r>
            <a:r>
              <a:rPr lang="en-GB" sz="1400" dirty="0" err="1"/>
              <a:t>OpenSSF</a:t>
            </a:r>
            <a:r>
              <a:rPr lang="en-GB" sz="1400" dirty="0"/>
              <a:t>)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A911C-3BF3-7218-28F8-79A57AC22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dirty="0"/>
              <a:t>Run compiler with following flags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-O2 -Wall 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Wformat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Wformat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=2 -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Wconversion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Wimplicit-fallthrough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Werror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=format-security -U_FORTIFY_SOURCE -D_FORTIFY_SOURCE=3 \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-D_GLIBCXX_ASSERTIONS -D_LIBCPP_HARDENING_MODE=_LIBCPP_HARDENING_MODE_FAST \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fstrict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-flex-arrays=3 -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fstack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-clash-protection 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fstack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-protector-strong \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Wl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z,nodlopen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Wl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z,noexecstack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Wl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z,relro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Wl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z,now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Wl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,--as-needed -</a:t>
            </a:r>
            <a:r>
              <a:rPr lang="en-NL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Wl</a:t>
            </a:r>
            <a:r>
              <a:rPr lang="en-NL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,--no-copy-dt-needed-entries</a:t>
            </a:r>
            <a:b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GB" sz="12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000" dirty="0"/>
              <a:t>         See </a:t>
            </a:r>
            <a:r>
              <a:rPr lang="en-GB" sz="1000" dirty="0" err="1"/>
              <a:t>eg</a:t>
            </a:r>
            <a:r>
              <a:rPr lang="en-GB" sz="1000" dirty="0"/>
              <a:t> </a:t>
            </a:r>
            <a:r>
              <a:rPr lang="en-NL" sz="1000" dirty="0"/>
              <a:t>https://best.openssf.org/Compiler-Hardening-Guides/Compiler-Options-Hardening-Guide-for-C-and-C++.html</a:t>
            </a:r>
            <a:endParaRPr lang="en-GB" sz="10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1600" dirty="0"/>
              <a:t>Note: compilers can improve security  in two ways: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dirty="0">
                <a:solidFill>
                  <a:schemeClr val="accent2"/>
                </a:solidFill>
              </a:rPr>
              <a:t>by more static checks </a:t>
            </a:r>
            <a:r>
              <a:rPr lang="en-GB" sz="1600" dirty="0"/>
              <a:t> 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dirty="0">
                <a:solidFill>
                  <a:schemeClr val="accent2"/>
                </a:solidFill>
              </a:rPr>
              <a:t>by inserting dynamic defensive checks in binary</a:t>
            </a:r>
            <a:br>
              <a:rPr lang="en-GB" sz="1600" dirty="0"/>
            </a:br>
            <a:r>
              <a:rPr lang="en-GB" sz="1400" dirty="0"/>
              <a:t>   </a:t>
            </a:r>
            <a:r>
              <a:rPr lang="en-GB" sz="1400" dirty="0" err="1"/>
              <a:t>eg</a:t>
            </a:r>
            <a:r>
              <a:rPr lang="en-GB" sz="1400" dirty="0"/>
              <a:t> stack canaries, memory tagging, 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ENDBR</a:t>
            </a:r>
            <a:r>
              <a:rPr lang="en-GB" sz="1400" dirty="0"/>
              <a:t> instructions, …  </a:t>
            </a:r>
            <a:endParaRPr lang="en-GB" sz="1600" dirty="0"/>
          </a:p>
          <a:p>
            <a:pPr marL="800100" lvl="2" indent="0">
              <a:buNone/>
            </a:pPr>
            <a:endParaRPr lang="en-NL" sz="1600" b="1" dirty="0">
              <a:latin typeface="Bahnschrift SemiCondensed" panose="020B0502040204020203" pitchFamily="34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05F0E-3422-A23C-FA13-F010A442787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11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175723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9F633-55F0-808F-7D2C-87CD31F83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Application-</a:t>
            </a:r>
            <a:r>
              <a:rPr lang="en-US" i="1" dirty="0"/>
              <a:t>specific</a:t>
            </a:r>
            <a:r>
              <a:rPr lang="en-US" dirty="0"/>
              <a:t>  countermeasures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FFCE1-AE4E-753B-B82C-5D444EB16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</a:rPr>
              <a:t>Countermeasures tailored to a specific (part of a) application,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as part of the higher level design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</a:rPr>
              <a:t>Identify high-risk components </a:t>
            </a:r>
            <a:r>
              <a:rPr lang="en-US" sz="1800" dirty="0"/>
              <a:t>and apply the generic countermeasures there – or there first, or more thoroughly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One common high-risk component: </a:t>
            </a:r>
            <a:r>
              <a:rPr lang="en-US" sz="2400" baseline="-25000" dirty="0">
                <a:solidFill>
                  <a:srgbClr val="FF0000"/>
                </a:solidFill>
                <a:latin typeface="Pieces NFI" panose="02000000000000000000" pitchFamily="2" charset="0"/>
              </a:rPr>
              <a:t>parsers</a:t>
            </a:r>
            <a:r>
              <a:rPr lang="en-US" sz="1400" dirty="0"/>
              <a:t>   </a:t>
            </a:r>
            <a:br>
              <a:rPr lang="en-US" sz="1600" dirty="0"/>
            </a:br>
            <a:r>
              <a:rPr lang="en-US" sz="1600" dirty="0"/>
              <a:t>H</a:t>
            </a:r>
            <a:r>
              <a:rPr lang="en-US" sz="1400" dirty="0"/>
              <a:t>ere we can apply </a:t>
            </a:r>
            <a:r>
              <a:rPr lang="en-US" sz="1400" dirty="0" err="1">
                <a:solidFill>
                  <a:srgbClr val="009900"/>
                </a:solidFill>
              </a:rPr>
              <a:t>LangSec</a:t>
            </a:r>
            <a:r>
              <a:rPr lang="en-US" sz="1400" dirty="0"/>
              <a:t> principles I will discuss later lecture</a:t>
            </a:r>
          </a:p>
          <a:p>
            <a:pPr lvl="1"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</a:rPr>
              <a:t>Split application up </a:t>
            </a:r>
            <a:r>
              <a:rPr lang="en-US" sz="1800" dirty="0">
                <a:solidFill>
                  <a:schemeClr val="tx1"/>
                </a:solidFill>
              </a:rPr>
              <a:t>in multiple components/processes, to then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</a:rPr>
              <a:t>run some with lower privileges </a:t>
            </a:r>
          </a:p>
          <a:p>
            <a:pPr lvl="2">
              <a:lnSpc>
                <a:spcPct val="100000"/>
              </a:lnSpc>
            </a:pPr>
            <a:r>
              <a:rPr lang="en-US" sz="1800" dirty="0" err="1">
                <a:solidFill>
                  <a:schemeClr val="accent2"/>
                </a:solidFill>
              </a:rPr>
              <a:t>compartmentalisation</a:t>
            </a:r>
            <a:r>
              <a:rPr lang="en-US" sz="1800" dirty="0">
                <a:solidFill>
                  <a:srgbClr val="009900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or</a:t>
            </a:r>
            <a:r>
              <a:rPr lang="en-US" sz="1800" dirty="0">
                <a:solidFill>
                  <a:srgbClr val="009900"/>
                </a:solidFill>
              </a:rPr>
              <a:t> </a:t>
            </a:r>
            <a:r>
              <a:rPr lang="en-US" sz="1800" dirty="0">
                <a:solidFill>
                  <a:schemeClr val="accent2"/>
                </a:solidFill>
              </a:rPr>
              <a:t>sandboxing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implement some in memory safe programming language?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1800" dirty="0"/>
          </a:p>
          <a:p>
            <a:pPr lvl="1">
              <a:lnSpc>
                <a:spcPct val="100000"/>
              </a:lnSpc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BA222-CAA5-C105-6365-D9373FC9BA9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12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421156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AAEA1-AA4D-DB7C-5E9B-982BCEBA5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4AC43-6D08-D6F8-B4E3-B5209A302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Organisational</a:t>
            </a:r>
            <a:r>
              <a:rPr lang="en-US" dirty="0"/>
              <a:t> aspects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A10E8-7299-8E3E-762C-8CAF4CD8F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</a:rPr>
              <a:t>Getting </a:t>
            </a:r>
            <a:r>
              <a:rPr lang="en-US" sz="1800" dirty="0" err="1">
                <a:solidFill>
                  <a:schemeClr val="tx1"/>
                </a:solidFill>
              </a:rPr>
              <a:t>organisation</a:t>
            </a:r>
            <a:r>
              <a:rPr lang="en-US" sz="1800" dirty="0">
                <a:solidFill>
                  <a:schemeClr val="tx1"/>
                </a:solidFill>
              </a:rPr>
              <a:t> &amp; processes in place to make sure that all this happens!</a:t>
            </a:r>
            <a:endParaRPr lang="en-US" sz="1800" dirty="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</a:rPr>
              <a:t>adopt some process for secure development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(aka secure SDLC, e.g. Microsoft SDL or something home-grown)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recall first lecture 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as required by CRA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</a:rPr>
              <a:t>embed measures </a:t>
            </a:r>
            <a:r>
              <a:rPr lang="en-US" sz="1800" dirty="0">
                <a:solidFill>
                  <a:schemeClr val="tx1"/>
                </a:solidFill>
              </a:rPr>
              <a:t>from previous slides (and rest of this course)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accent2"/>
                </a:solidFill>
              </a:rPr>
              <a:t>in that process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</a:rPr>
              <a:t>Risk analysis will be a first step, which helps to identify high risk components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accent2"/>
                </a:solidFill>
              </a:rPr>
              <a:t>Not forgetting the human factor!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</a:rPr>
              <a:t>Training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Common good practice: set up a </a:t>
            </a:r>
            <a:r>
              <a:rPr lang="en-US" sz="1600" dirty="0">
                <a:solidFill>
                  <a:srgbClr val="009900"/>
                </a:solidFill>
              </a:rPr>
              <a:t>Security Champion program</a:t>
            </a:r>
          </a:p>
          <a:p>
            <a:pPr>
              <a:lnSpc>
                <a:spcPct val="100000"/>
              </a:lnSpc>
            </a:pP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C2D3F-6F1A-E83F-089E-B0275974CD8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13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15927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66E275C1-0C79-4796-EF4A-AE88691BD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nl-NL" sz="3200" dirty="0"/>
              <a:t>Static Analysis  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1F71F17-857D-25E0-BEE4-F0BD69637476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295400" y="3505200"/>
            <a:ext cx="6400800" cy="2190750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GB" altLang="nl-NL" sz="2400" dirty="0">
                <a:solidFill>
                  <a:srgbClr val="009900"/>
                </a:solidFill>
              </a:rPr>
              <a:t> </a:t>
            </a:r>
            <a:endParaRPr lang="en-GB" altLang="nl-NL" dirty="0"/>
          </a:p>
          <a:p>
            <a:pPr marL="0" indent="0" algn="ctr" eaLnBrk="1" hangingPunct="1">
              <a:lnSpc>
                <a:spcPct val="100000"/>
              </a:lnSpc>
              <a:spcBef>
                <a:spcPts val="350"/>
              </a:spcBef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 sz="1400" dirty="0"/>
          </a:p>
          <a:p>
            <a:pPr marL="0" indent="0" algn="ctr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 dirty="0"/>
          </a:p>
          <a:p>
            <a:pPr marL="0" indent="0" algn="ctr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 dirty="0"/>
          </a:p>
        </p:txBody>
      </p:sp>
      <p:sp>
        <p:nvSpPr>
          <p:cNvPr id="4100" name="Slide Number Placeholder 1">
            <a:extLst>
              <a:ext uri="{FF2B5EF4-FFF2-40B4-BE49-F238E27FC236}">
                <a16:creationId xmlns:a16="http://schemas.microsoft.com/office/drawing/2014/main" id="{C8EEEB44-3FA2-29D6-6565-3FEC61565C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C5C565AE-3800-4243-B206-60F2CDBF230D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14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AB7EE22B-61C7-0856-3C31-8710721683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322263"/>
            <a:ext cx="8351838" cy="5873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nl-NL"/>
              <a:t>Static analysis </a:t>
            </a:r>
            <a:r>
              <a:rPr lang="en-GB" altLang="nl-NL" sz="2000">
                <a:solidFill>
                  <a:schemeClr val="tx1"/>
                </a:solidFill>
              </a:rPr>
              <a:t>aka</a:t>
            </a:r>
            <a:r>
              <a:rPr lang="en-GB" altLang="nl-NL"/>
              <a:t> </a:t>
            </a:r>
            <a:r>
              <a:rPr lang="en-GB" altLang="nl-NL" sz="2000"/>
              <a:t>source code analysis </a:t>
            </a:r>
            <a:r>
              <a:rPr lang="en-GB" altLang="nl-NL" sz="2000">
                <a:solidFill>
                  <a:schemeClr val="tx1"/>
                </a:solidFill>
              </a:rPr>
              <a:t>aka</a:t>
            </a:r>
            <a:r>
              <a:rPr lang="en-GB" altLang="nl-NL" sz="2000"/>
              <a:t> SAST </a:t>
            </a:r>
            <a:r>
              <a:rPr lang="en-GB" altLang="nl-NL" sz="2000">
                <a:solidFill>
                  <a:schemeClr val="tx1"/>
                </a:solidFill>
              </a:rPr>
              <a:t> </a:t>
            </a:r>
            <a:endParaRPr lang="en-GB" altLang="nl-NL" sz="20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912B1BB-E00E-264B-F0D0-98AC5139E5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52513"/>
            <a:ext cx="7758113" cy="5195887"/>
          </a:xfrm>
        </p:spPr>
        <p:txBody>
          <a:bodyPr/>
          <a:lstStyle/>
          <a:p>
            <a:pPr marL="328613" indent="-328613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</a:pPr>
            <a:r>
              <a:rPr lang="en-GB" altLang="en-US" sz="1800" dirty="0">
                <a:solidFill>
                  <a:schemeClr val="tx1"/>
                </a:solidFill>
              </a:rPr>
              <a:t>Automated</a:t>
            </a:r>
            <a:r>
              <a:rPr lang="en-GB" altLang="en-US" sz="1800" dirty="0">
                <a:solidFill>
                  <a:srgbClr val="3333CC"/>
                </a:solidFill>
              </a:rPr>
              <a:t> </a:t>
            </a:r>
            <a:r>
              <a:rPr lang="en-GB" altLang="en-US" sz="1800" dirty="0">
                <a:solidFill>
                  <a:schemeClr val="tx1"/>
                </a:solidFill>
              </a:rPr>
              <a:t>analysis</a:t>
            </a:r>
            <a:r>
              <a:rPr lang="en-GB" altLang="en-US" sz="1800" dirty="0">
                <a:solidFill>
                  <a:srgbClr val="3333CC"/>
                </a:solidFill>
              </a:rPr>
              <a:t> </a:t>
            </a:r>
            <a:r>
              <a:rPr lang="en-GB" altLang="en-US" sz="1800" i="1" dirty="0">
                <a:solidFill>
                  <a:srgbClr val="3333CC"/>
                </a:solidFill>
              </a:rPr>
              <a:t>at compile time </a:t>
            </a:r>
            <a:r>
              <a:rPr lang="en-GB" altLang="en-US" sz="1800" dirty="0">
                <a:solidFill>
                  <a:srgbClr val="3333CC"/>
                </a:solidFill>
              </a:rPr>
              <a:t> </a:t>
            </a:r>
            <a:r>
              <a:rPr lang="en-GB" altLang="en-US" sz="1800" dirty="0">
                <a:solidFill>
                  <a:schemeClr val="tx1"/>
                </a:solidFill>
              </a:rPr>
              <a:t>to find </a:t>
            </a:r>
            <a:r>
              <a:rPr lang="en-GB" altLang="en-US" sz="1800" i="1" dirty="0">
                <a:solidFill>
                  <a:srgbClr val="3333CC"/>
                </a:solidFill>
              </a:rPr>
              <a:t>potential bugs</a:t>
            </a:r>
            <a:endParaRPr lang="en-GB" altLang="en-US" sz="1800" dirty="0"/>
          </a:p>
          <a:p>
            <a:pPr marL="328613" indent="-328613" eaLnBrk="1" hangingPunct="1">
              <a:lnSpc>
                <a:spcPct val="100000"/>
              </a:lnSpc>
              <a:buClr>
                <a:srgbClr val="3333CC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</a:pPr>
            <a:r>
              <a:rPr lang="en-GB" altLang="en-US" sz="1800" dirty="0"/>
              <a:t>Broad range of techniques, from light- to heavyweight:</a:t>
            </a:r>
          </a:p>
          <a:p>
            <a:pPr marL="485775" lvl="1" indent="-457200" eaLnBrk="1" hangingPunct="1">
              <a:lnSpc>
                <a:spcPct val="100000"/>
              </a:lnSpc>
              <a:buFont typeface="Comic Sans MS" panose="030F0702030302020204" pitchFamily="66" charset="0"/>
              <a:buAutoNum type="arabicPeriod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</a:pPr>
            <a:r>
              <a:rPr lang="en-GB" altLang="en-US" sz="1800" dirty="0"/>
              <a:t>simple </a:t>
            </a:r>
            <a:r>
              <a:rPr lang="en-GB" altLang="en-US" sz="1800" dirty="0">
                <a:solidFill>
                  <a:schemeClr val="accent2"/>
                </a:solidFill>
              </a:rPr>
              <a:t>syntactic</a:t>
            </a:r>
            <a:r>
              <a:rPr lang="en-GB" altLang="en-US" sz="1800" dirty="0"/>
              <a:t>  </a:t>
            </a:r>
            <a:r>
              <a:rPr lang="en-GB" altLang="en-US" sz="1800" dirty="0">
                <a:solidFill>
                  <a:schemeClr val="accent2"/>
                </a:solidFill>
              </a:rPr>
              <a:t>checks</a:t>
            </a:r>
            <a:r>
              <a:rPr lang="en-GB" altLang="en-US" sz="1800" dirty="0"/>
              <a:t>,  </a:t>
            </a:r>
            <a:r>
              <a:rPr lang="en-GB" altLang="en-US" sz="1600" dirty="0"/>
              <a:t>incl.  </a:t>
            </a:r>
            <a:r>
              <a:rPr lang="en-GB" altLang="en-US" sz="1600" b="1" dirty="0">
                <a:latin typeface="Courier New" panose="02070309020205020404" pitchFamily="49" charset="0"/>
              </a:rPr>
              <a:t>grep </a:t>
            </a:r>
            <a:r>
              <a:rPr lang="en-GB" altLang="en-US" sz="1600" dirty="0"/>
              <a:t>or</a:t>
            </a:r>
            <a:r>
              <a:rPr lang="en-GB" altLang="en-US" sz="1600" b="1" dirty="0">
                <a:latin typeface="Courier New" panose="02070309020205020404" pitchFamily="49" charset="0"/>
              </a:rPr>
              <a:t> CTRL-F    </a:t>
            </a:r>
            <a:r>
              <a:rPr lang="en-GB" altLang="en-US" sz="1800" b="1" dirty="0">
                <a:latin typeface="Courier New" panose="02070309020205020404" pitchFamily="49" charset="0"/>
              </a:rPr>
              <a:t>                   </a:t>
            </a:r>
            <a:r>
              <a:rPr lang="en-GB" altLang="en-US" sz="1400" dirty="0"/>
              <a:t>        </a:t>
            </a:r>
          </a:p>
          <a:p>
            <a:pPr marL="428625" lvl="2" indent="0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</a:pPr>
            <a:r>
              <a:rPr lang="en-GB" altLang="en-US" sz="1800" b="1" dirty="0">
                <a:latin typeface="Courier New" panose="02070309020205020404" pitchFamily="49" charset="0"/>
              </a:rPr>
              <a:t>     grep " gets(" *.</a:t>
            </a:r>
            <a:r>
              <a:rPr lang="en-GB" altLang="en-US" sz="1800" b="1" dirty="0" err="1">
                <a:latin typeface="Courier New" panose="02070309020205020404" pitchFamily="49" charset="0"/>
              </a:rPr>
              <a:t>cpp</a:t>
            </a:r>
            <a:endParaRPr lang="en-GB" altLang="en-US" b="1" dirty="0">
              <a:latin typeface="Courier New" panose="02070309020205020404" pitchFamily="49" charset="0"/>
            </a:endParaRPr>
          </a:p>
          <a:p>
            <a:pPr marL="485775" lvl="1" indent="-457200" eaLnBrk="1" hangingPunct="1">
              <a:buFont typeface="Comic Sans MS" panose="030F0702030302020204" pitchFamily="66" charset="0"/>
              <a:buAutoNum type="arabicPeriod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</a:pPr>
            <a:r>
              <a:rPr lang="en-GB" altLang="en-US" sz="1800" dirty="0">
                <a:solidFill>
                  <a:schemeClr val="accent2"/>
                </a:solidFill>
              </a:rPr>
              <a:t>type checking</a:t>
            </a:r>
          </a:p>
          <a:p>
            <a:pPr marL="428625" lvl="2" indent="0" eaLnBrk="1" hangingPunct="1"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</a:pPr>
            <a:r>
              <a:rPr lang="en-GB" altLang="en-US" sz="1800" dirty="0"/>
              <a:t>           </a:t>
            </a:r>
            <a:r>
              <a:rPr lang="en-GB" altLang="en-US" sz="1600" dirty="0" err="1"/>
              <a:t>eg.</a:t>
            </a:r>
            <a:r>
              <a:rPr lang="en-GB" altLang="en-US" sz="1600" dirty="0"/>
              <a:t> warning if an </a:t>
            </a:r>
            <a:r>
              <a:rPr lang="en-GB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GB" altLang="en-US" sz="1600" dirty="0"/>
              <a:t> is added to a </a:t>
            </a:r>
            <a:r>
              <a:rPr lang="en-GB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endParaRPr lang="en-GB" alt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85775" lvl="1" indent="-457200" eaLnBrk="1" hangingPunct="1">
              <a:buFont typeface="Comic Sans MS" panose="030F0702030302020204" pitchFamily="66" charset="0"/>
              <a:buAutoNum type="arabicPeriod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</a:pPr>
            <a:r>
              <a:rPr lang="en-GB" altLang="en-US" sz="1800" dirty="0">
                <a:solidFill>
                  <a:schemeClr val="accent2"/>
                </a:solidFill>
              </a:rPr>
              <a:t>more advanced analyses </a:t>
            </a:r>
            <a:r>
              <a:rPr lang="en-GB" altLang="en-US" sz="1800" dirty="0"/>
              <a:t>taking </a:t>
            </a:r>
            <a:r>
              <a:rPr lang="en-GB" altLang="en-US" sz="1800" dirty="0">
                <a:solidFill>
                  <a:schemeClr val="accent2"/>
                </a:solidFill>
              </a:rPr>
              <a:t>semantics</a:t>
            </a:r>
            <a:r>
              <a:rPr lang="en-GB" altLang="en-US" sz="1800" dirty="0"/>
              <a:t> into account </a:t>
            </a:r>
            <a:r>
              <a:rPr lang="en-GB" altLang="en-US" sz="1600" dirty="0"/>
              <a:t>using: data flow analysis, control flow analysis, abstract interpretation, symbolic evaluation, constraint solving,  program verification, model checking, ...</a:t>
            </a:r>
            <a:endParaRPr lang="en-GB" altLang="en-US" sz="1400" dirty="0"/>
          </a:p>
          <a:p>
            <a:pPr marL="328613" indent="-328613" eaLnBrk="1" hangingPunct="1">
              <a:lnSpc>
                <a:spcPct val="100000"/>
              </a:lnSpc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</a:pPr>
            <a:r>
              <a:rPr lang="en-GB" altLang="en-US" sz="1800" dirty="0">
                <a:solidFill>
                  <a:schemeClr val="tx1"/>
                </a:solidFill>
              </a:rPr>
              <a:t>All compilers do some static analysis </a:t>
            </a:r>
            <a:r>
              <a:rPr lang="en-GB" altLang="en-US" dirty="0">
                <a:solidFill>
                  <a:schemeClr val="tx1"/>
                </a:solidFill>
              </a:rPr>
              <a:t> </a:t>
            </a:r>
            <a:r>
              <a:rPr lang="en-GB" altLang="en-US" sz="2800" dirty="0">
                <a:solidFill>
                  <a:schemeClr val="tx1"/>
                </a:solidFill>
              </a:rPr>
              <a:t> </a:t>
            </a:r>
          </a:p>
          <a:p>
            <a:pPr marL="328613" indent="-328613" eaLnBrk="1" hangingPunct="1">
              <a:lnSpc>
                <a:spcPct val="100000"/>
              </a:lnSpc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</a:pPr>
            <a:r>
              <a:rPr lang="en-GB" altLang="en-US" sz="1800" dirty="0"/>
              <a:t>   Lightweight static analysis tools also called </a:t>
            </a:r>
            <a:r>
              <a:rPr lang="en-GB" altLang="en-US" sz="1800" dirty="0">
                <a:solidFill>
                  <a:schemeClr val="accent2"/>
                </a:solidFill>
              </a:rPr>
              <a:t>source code scanners </a:t>
            </a:r>
          </a:p>
          <a:p>
            <a:pPr marL="328613" indent="-328613" eaLnBrk="1" hangingPunct="1">
              <a:lnSpc>
                <a:spcPct val="100000"/>
              </a:lnSpc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</a:pPr>
            <a:r>
              <a:rPr lang="nl-NL" altLang="en-US" sz="1800" dirty="0">
                <a:solidFill>
                  <a:schemeClr val="tx2"/>
                </a:solidFill>
              </a:rPr>
              <a:t>   Tools </a:t>
            </a:r>
            <a:r>
              <a:rPr lang="nl-NL" altLang="en-US" sz="1800" dirty="0" err="1">
                <a:solidFill>
                  <a:schemeClr val="tx2"/>
                </a:solidFill>
              </a:rPr>
              <a:t>aiming</a:t>
            </a:r>
            <a:r>
              <a:rPr lang="nl-NL" altLang="en-US" sz="1800" dirty="0">
                <a:solidFill>
                  <a:schemeClr val="tx2"/>
                </a:solidFill>
              </a:rPr>
              <a:t> at security: </a:t>
            </a:r>
            <a:r>
              <a:rPr lang="nl-NL" altLang="en-US" sz="1800" dirty="0">
                <a:solidFill>
                  <a:schemeClr val="accent2"/>
                </a:solidFill>
              </a:rPr>
              <a:t>SAST  </a:t>
            </a:r>
            <a:endParaRPr lang="en-GB" altLang="en-US" sz="1800" dirty="0">
              <a:solidFill>
                <a:schemeClr val="accent2"/>
              </a:solidFill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B9328E65-367E-7F82-96A1-2BAAE6CEB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61AEFDB1-B540-4C71-9059-4F46C69575B9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15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3B09AF5-555F-13CB-8AB3-4023798A6D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en-US" sz="2400"/>
              <a:t>False positives &amp; false negatives </a:t>
            </a:r>
          </a:p>
        </p:txBody>
      </p:sp>
      <p:sp>
        <p:nvSpPr>
          <p:cNvPr id="7169" name="Rectangle 1">
            <a:extLst>
              <a:ext uri="{FF2B5EF4-FFF2-40B4-BE49-F238E27FC236}">
                <a16:creationId xmlns:a16="http://schemas.microsoft.com/office/drawing/2014/main" id="{28E13B88-77AB-50EB-2461-D1E0562F8E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28613" indent="-328613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r>
              <a:rPr lang="en-GB" altLang="en-US" dirty="0"/>
              <a:t>Important quality measures for any static analysis: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lphaUcPeriod"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r>
              <a:rPr lang="en-GB" altLang="en-US" dirty="0"/>
              <a:t>rate of </a:t>
            </a:r>
            <a:r>
              <a:rPr lang="en-GB" altLang="en-US" dirty="0">
                <a:solidFill>
                  <a:srgbClr val="3333CC"/>
                </a:solidFill>
              </a:rPr>
              <a:t>false positives</a:t>
            </a:r>
          </a:p>
          <a:p>
            <a:pPr marL="728663" lvl="1" indent="-271463" eaLnBrk="1" hangingPunct="1">
              <a:lnSpc>
                <a:spcPct val="100000"/>
              </a:lnSpc>
              <a:buClr>
                <a:srgbClr val="009900"/>
              </a:buClr>
              <a:buFont typeface="Comic Sans MS" panose="030F0702030302020204" pitchFamily="66" charset="0"/>
              <a:buChar char="–"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r>
              <a:rPr lang="en-GB" altLang="en-US" dirty="0">
                <a:solidFill>
                  <a:srgbClr val="009900"/>
                </a:solidFill>
              </a:rPr>
              <a:t>tool complains about non-error</a:t>
            </a:r>
          </a:p>
          <a:p>
            <a:pPr marL="457200" indent="-457200" eaLnBrk="1" hangingPunct="1">
              <a:lnSpc>
                <a:spcPct val="100000"/>
              </a:lnSpc>
              <a:buFont typeface="+mj-lt"/>
              <a:buAutoNum type="alphaUcPeriod"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r>
              <a:rPr lang="en-GB" altLang="en-US" dirty="0"/>
              <a:t>rate of </a:t>
            </a:r>
            <a:r>
              <a:rPr lang="en-GB" altLang="en-US" dirty="0">
                <a:solidFill>
                  <a:srgbClr val="3333CC"/>
                </a:solidFill>
              </a:rPr>
              <a:t>false negatives</a:t>
            </a:r>
          </a:p>
          <a:p>
            <a:pPr marL="728663" lvl="1" indent="-271463" eaLnBrk="1" hangingPunct="1">
              <a:lnSpc>
                <a:spcPct val="100000"/>
              </a:lnSpc>
              <a:buClr>
                <a:srgbClr val="009900"/>
              </a:buClr>
              <a:buFont typeface="Comic Sans MS" panose="030F0702030302020204" pitchFamily="66" charset="0"/>
              <a:buChar char="–"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r>
              <a:rPr lang="en-GB" altLang="en-US" dirty="0">
                <a:solidFill>
                  <a:srgbClr val="009900"/>
                </a:solidFill>
              </a:rPr>
              <a:t>tool fails to complain about error</a:t>
            </a:r>
          </a:p>
          <a:p>
            <a:pPr marL="728663" lvl="1" indent="-271463" eaLnBrk="1" hangingPunct="1">
              <a:lnSpc>
                <a:spcPct val="100000"/>
              </a:lnSpc>
              <a:buClr>
                <a:srgbClr val="009900"/>
              </a:buClr>
              <a:buFont typeface="Comic Sans MS" panose="030F0702030302020204" pitchFamily="66" charset="0"/>
              <a:buChar char="–"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endParaRPr lang="en-GB" altLang="en-US" dirty="0">
              <a:solidFill>
                <a:srgbClr val="009900"/>
              </a:solidFill>
            </a:endParaRPr>
          </a:p>
          <a:p>
            <a:pPr marL="328613" indent="-328613" eaLnBrk="1" hangingPunct="1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r>
              <a:rPr lang="en-GB" altLang="en-US" i="1" dirty="0"/>
              <a:t>Which do you think is worse?</a:t>
            </a:r>
          </a:p>
          <a:p>
            <a:pPr marL="328613" indent="-328613" eaLnBrk="1" hangingPunct="1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r>
              <a:rPr lang="en-GB" altLang="en-US" i="1" dirty="0">
                <a:solidFill>
                  <a:schemeClr val="accent2"/>
                </a:solidFill>
              </a:rPr>
              <a:t>False positives are worse, as they kill usability ! !</a:t>
            </a:r>
          </a:p>
          <a:p>
            <a:pPr marL="328613" indent="-328613" eaLnBrk="1" hangingPunct="1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endParaRPr lang="en-GB" altLang="en-US" sz="1800" i="1" dirty="0"/>
          </a:p>
          <a:p>
            <a:pPr marL="328613" indent="-328613" eaLnBrk="1" hangingPunct="1">
              <a:lnSpc>
                <a:spcPct val="100000"/>
              </a:lnSpc>
              <a:buClrTx/>
              <a:buSzTx/>
              <a:buFontTx/>
              <a:buNone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r>
              <a:rPr lang="en-GB" altLang="en-US" dirty="0"/>
              <a:t>Alternative (confusing!) terminology: analysis can be called </a:t>
            </a:r>
          </a:p>
          <a:p>
            <a:pPr marL="328613" indent="-328613" eaLnBrk="1" hangingPunct="1">
              <a:lnSpc>
                <a:spcPct val="100000"/>
              </a:lnSpc>
              <a:buClr>
                <a:srgbClr val="3333CC"/>
              </a:buClr>
              <a:buFont typeface="Comic Sans MS" panose="030F0702030302020204" pitchFamily="66" charset="0"/>
              <a:buChar char="•"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r>
              <a:rPr lang="en-GB" altLang="en-US" u="sng" dirty="0">
                <a:solidFill>
                  <a:srgbClr val="3333CC"/>
                </a:solidFill>
              </a:rPr>
              <a:t>sound</a:t>
            </a:r>
            <a:r>
              <a:rPr lang="en-GB" altLang="en-US" dirty="0"/>
              <a:t> </a:t>
            </a:r>
            <a:r>
              <a:rPr lang="en-GB" altLang="en-US" dirty="0">
                <a:solidFill>
                  <a:srgbClr val="009900"/>
                </a:solidFill>
              </a:rPr>
              <a:t> </a:t>
            </a:r>
            <a:r>
              <a:rPr lang="en-GB" altLang="en-US" dirty="0"/>
              <a:t> </a:t>
            </a:r>
          </a:p>
          <a:p>
            <a:pPr marL="328613" indent="-328613" eaLnBrk="1" hangingPunct="1">
              <a:lnSpc>
                <a:spcPct val="100000"/>
              </a:lnSpc>
              <a:buClr>
                <a:srgbClr val="3333CC"/>
              </a:buClr>
              <a:buFont typeface="Comic Sans MS" panose="030F0702030302020204" pitchFamily="66" charset="0"/>
              <a:buChar char="•"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r>
              <a:rPr lang="en-GB" altLang="en-US" u="sng" dirty="0">
                <a:solidFill>
                  <a:srgbClr val="3333CC"/>
                </a:solidFill>
              </a:rPr>
              <a:t>complete</a:t>
            </a:r>
            <a:endParaRPr lang="en-GB" altLang="en-US" dirty="0"/>
          </a:p>
          <a:p>
            <a:pPr marL="328613" indent="-328613" eaLnBrk="1" hangingPunct="1">
              <a:lnSpc>
                <a:spcPct val="100000"/>
              </a:lnSpc>
              <a:buClrTx/>
              <a:buSzTx/>
              <a:buFontTx/>
              <a:buNone/>
              <a:tabLst>
                <a:tab pos="330200" algn="l"/>
                <a:tab pos="442913" algn="l"/>
                <a:tab pos="900113" algn="l"/>
                <a:tab pos="1357313" algn="l"/>
                <a:tab pos="1814513" algn="l"/>
                <a:tab pos="2271713" algn="l"/>
                <a:tab pos="2728913" algn="l"/>
                <a:tab pos="3186113" algn="l"/>
                <a:tab pos="3643313" algn="l"/>
                <a:tab pos="4100513" algn="l"/>
                <a:tab pos="4557713" algn="l"/>
                <a:tab pos="5014913" algn="l"/>
                <a:tab pos="5472113" algn="l"/>
                <a:tab pos="5929313" algn="l"/>
                <a:tab pos="6386513" algn="l"/>
                <a:tab pos="6843713" algn="l"/>
                <a:tab pos="7300913" algn="l"/>
                <a:tab pos="7758113" algn="l"/>
                <a:tab pos="8215313" algn="l"/>
                <a:tab pos="8672513" algn="l"/>
                <a:tab pos="9129713" algn="l"/>
              </a:tabLst>
              <a:defRPr/>
            </a:pPr>
            <a:endParaRPr lang="en-GB" altLang="en-US" dirty="0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CCB0F122-A5FE-EE34-9AA7-A2FDCC67B4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FC6249C0-C616-4D21-BD1A-59E62470981B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16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58325E7B-1BC1-F513-5142-9517EF6D8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1100" y="4749800"/>
            <a:ext cx="551815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marL="0" marR="0" lvl="0" indent="0" algn="ct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it only finds </a:t>
            </a:r>
            <a:r>
              <a:rPr kumimoji="0" lang="en-GB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real</a:t>
            </a: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 bugs, ie. no false positives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A6ECC42D-84F4-F29D-F300-3B3E4603D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5130800"/>
            <a:ext cx="48895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marL="0" marR="0" lvl="0" indent="0" algn="ct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it  finds </a:t>
            </a:r>
            <a:r>
              <a:rPr kumimoji="0" lang="en-GB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all</a:t>
            </a: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 bugs, ie. no false negatives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CB18FA32-D103-1860-3E36-CA86A7CDF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nl-NL" sz="2400" dirty="0"/>
              <a:t>Very simple static analysis: </a:t>
            </a:r>
            <a:r>
              <a:rPr lang="en-GB" altLang="nl-NL" sz="2400" i="1" dirty="0"/>
              <a:t>style checking</a:t>
            </a: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E76BFCFB-7DAA-ED68-7694-7563571F67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28613" indent="-328613" eaLnBrk="1" hangingPunct="1">
              <a:lnSpc>
                <a:spcPct val="100000"/>
              </a:lnSpc>
              <a:spcBef>
                <a:spcPts val="600"/>
              </a:spcBef>
              <a:buFont typeface="Comic Sans MS" pitchFamily="64" charset="0"/>
              <a:buChar char="•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dirty="0"/>
              <a:t>Warning about </a:t>
            </a:r>
            <a:r>
              <a:rPr lang="en-GB" dirty="0">
                <a:solidFill>
                  <a:srgbClr val="008000"/>
                </a:solidFill>
              </a:rPr>
              <a:t>bad names &amp; violations of conventions</a:t>
            </a:r>
            <a:r>
              <a:rPr lang="en-GB" dirty="0"/>
              <a:t>, </a:t>
            </a:r>
            <a:r>
              <a:rPr lang="en-GB" dirty="0" err="1"/>
              <a:t>eg</a:t>
            </a:r>
            <a:r>
              <a:rPr lang="en-GB" dirty="0"/>
              <a:t> </a:t>
            </a:r>
          </a:p>
          <a:p>
            <a:pPr marL="728663" lvl="1" indent="-271463" eaLnBrk="1" hangingPunct="1">
              <a:lnSpc>
                <a:spcPct val="100000"/>
              </a:lnSpc>
              <a:spcBef>
                <a:spcPts val="450"/>
              </a:spcBef>
              <a:buFont typeface="Comic Sans MS" pitchFamily="64" charset="0"/>
              <a:buChar char="–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sz="1800" dirty="0"/>
              <a:t>constants not written in ALL CAPS  </a:t>
            </a:r>
          </a:p>
          <a:p>
            <a:pPr marL="728663" lvl="1" indent="-271463" eaLnBrk="1" hangingPunct="1">
              <a:lnSpc>
                <a:spcPct val="100000"/>
              </a:lnSpc>
              <a:spcBef>
                <a:spcPts val="450"/>
              </a:spcBef>
              <a:buFont typeface="Comic Sans MS" pitchFamily="64" charset="0"/>
              <a:buChar char="–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sz="1800" dirty="0"/>
              <a:t>Java method starting with capital letter</a:t>
            </a:r>
          </a:p>
          <a:p>
            <a:pPr marL="728663" lvl="1" indent="-271463" eaLnBrk="1" hangingPunct="1">
              <a:lnSpc>
                <a:spcPct val="100000"/>
              </a:lnSpc>
              <a:spcBef>
                <a:spcPts val="450"/>
              </a:spcBef>
              <a:buFont typeface="Comic Sans MS" pitchFamily="64" charset="0"/>
              <a:buChar char="–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sz="1800" dirty="0"/>
              <a:t>C# method starting with lower case letter</a:t>
            </a:r>
          </a:p>
          <a:p>
            <a:pPr marL="728663" lvl="1" indent="-271463" eaLnBrk="1" hangingPunct="1">
              <a:lnSpc>
                <a:spcPct val="100000"/>
              </a:lnSpc>
              <a:spcBef>
                <a:spcPts val="450"/>
              </a:spcBef>
              <a:buFont typeface="Comic Sans MS" pitchFamily="64" charset="0"/>
              <a:buChar char="–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sz="1800" dirty="0"/>
              <a:t>…</a:t>
            </a:r>
          </a:p>
          <a:p>
            <a:pPr marL="328613" indent="-328613" eaLnBrk="1" hangingPunct="1">
              <a:lnSpc>
                <a:spcPct val="100000"/>
              </a:lnSpc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GB" dirty="0"/>
          </a:p>
          <a:p>
            <a:pPr marL="328613" indent="-328613" eaLnBrk="1" hangingPunct="1">
              <a:lnSpc>
                <a:spcPct val="100000"/>
              </a:lnSpc>
              <a:buFont typeface="Comic Sans MS" pitchFamily="64" charset="0"/>
              <a:buChar char="•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dirty="0"/>
              <a:t>Enforcing other (company/project-specific) </a:t>
            </a:r>
            <a:br>
              <a:rPr lang="en-GB" dirty="0"/>
            </a:br>
            <a:r>
              <a:rPr lang="en-GB" dirty="0"/>
              <a:t>naming conventions and coding guidelines</a:t>
            </a:r>
          </a:p>
          <a:p>
            <a:pPr marL="328613" indent="-328613" eaLnBrk="1" hangingPunct="1">
              <a:lnSpc>
                <a:spcPct val="100000"/>
              </a:lnSpc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GB" dirty="0"/>
          </a:p>
          <a:p>
            <a:pPr marL="57150" indent="0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dirty="0"/>
              <a:t> </a:t>
            </a:r>
            <a:endParaRPr lang="en-GB" dirty="0">
              <a:solidFill>
                <a:schemeClr val="accent2"/>
              </a:solidFill>
            </a:endParaRPr>
          </a:p>
          <a:p>
            <a:pPr marL="328613" indent="-328613" eaLnBrk="1" hangingPunct="1">
              <a:lnSpc>
                <a:spcPct val="100000"/>
              </a:lnSpc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GB" dirty="0">
              <a:solidFill>
                <a:srgbClr val="009900"/>
              </a:solidFill>
            </a:endParaRPr>
          </a:p>
          <a:p>
            <a:pPr marL="328613" indent="-328613" eaLnBrk="1" hangingPunct="1">
              <a:lnSpc>
                <a:spcPct val="100000"/>
              </a:lnSpc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GB" sz="1800" dirty="0"/>
          </a:p>
          <a:p>
            <a:pPr marL="328613" indent="-328613" eaLnBrk="1" hangingPunct="1">
              <a:lnSpc>
                <a:spcPct val="100000"/>
              </a:lnSpc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GB" sz="1800" dirty="0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3814713D-E3DC-B473-83AD-C3C7F361BD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FF7656B4-0C8C-4F5D-8366-DDEFFE4FC448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17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21A28719-52FB-B4C2-417E-D2D5A85F3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4775"/>
            <a:ext cx="10650538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4921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/>
                <a:ea typeface="+mn-ea"/>
                <a:cs typeface="Times New Roman" panose="02020603050405020304" pitchFamily="18" charset="0"/>
              </a:rPr>
              <a:t>BOOL AddTail(LPVOID p) { ... if(queue.GetSize() &gt;= this-&gt;_limit); { while(queue.GetSize() &gt; this-&gt;_limit-1) { ::WaitForSingleObject(handles[SemaphoreIndex], 1); queue.Delete(0); } } ... }</a:t>
            </a:r>
            <a:r>
              <a:rPr kumimoji="0" lang="en-GB" altLang="nl-NL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GB" alt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D97F70EC-EA64-E76A-786E-11206E42B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nl-NL" sz="2400"/>
              <a:t>More interesting static analyses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80775F1-DDBB-A3B6-0C7F-4ED9E2083E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28613" indent="-328613" eaLnBrk="1" hangingPunct="1">
              <a:lnSpc>
                <a:spcPct val="100000"/>
              </a:lnSpc>
              <a:buFont typeface="Comic Sans MS" panose="030F0702030302020204" pitchFamily="66" charset="0"/>
              <a:buChar char="•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altLang="nl-NL" sz="1800" dirty="0"/>
              <a:t>Warning about </a:t>
            </a:r>
            <a:r>
              <a:rPr lang="en-GB" altLang="nl-NL" sz="1800" dirty="0">
                <a:solidFill>
                  <a:srgbClr val="008000"/>
                </a:solidFill>
              </a:rPr>
              <a:t>unused variables</a:t>
            </a:r>
          </a:p>
          <a:p>
            <a:pPr marL="328613" indent="-328613" eaLnBrk="1" hangingPunct="1">
              <a:lnSpc>
                <a:spcPct val="100000"/>
              </a:lnSpc>
              <a:buFont typeface="Comic Sans MS" panose="030F0702030302020204" pitchFamily="66" charset="0"/>
              <a:buChar char="•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altLang="nl-NL" sz="1800" dirty="0"/>
              <a:t>Warning about </a:t>
            </a:r>
            <a:r>
              <a:rPr lang="en-GB" altLang="nl-NL" sz="1800" dirty="0">
                <a:solidFill>
                  <a:srgbClr val="008000"/>
                </a:solidFill>
              </a:rPr>
              <a:t>dead/unreachable code</a:t>
            </a:r>
          </a:p>
          <a:p>
            <a:pPr marL="328613" indent="-328613" eaLnBrk="1" hangingPunct="1">
              <a:lnSpc>
                <a:spcPct val="100000"/>
              </a:lnSpc>
              <a:buFont typeface="Comic Sans MS" panose="030F0702030302020204" pitchFamily="66" charset="0"/>
              <a:buChar char="•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altLang="nl-NL" sz="1800" dirty="0"/>
              <a:t>Warning about </a:t>
            </a:r>
            <a:r>
              <a:rPr lang="en-GB" altLang="nl-NL" sz="1800" dirty="0">
                <a:solidFill>
                  <a:srgbClr val="008000"/>
                </a:solidFill>
              </a:rPr>
              <a:t>missing initialisation </a:t>
            </a:r>
          </a:p>
          <a:p>
            <a:pPr marL="728663" lvl="1" indent="-271463" eaLnBrk="1" hangingPunct="1">
              <a:lnSpc>
                <a:spcPct val="100000"/>
              </a:lnSpc>
              <a:spcBef>
                <a:spcPts val="450"/>
              </a:spcBef>
              <a:buFont typeface="Comic Sans MS" panose="030F0702030302020204" pitchFamily="66" charset="0"/>
              <a:buChar char="–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altLang="nl-NL" sz="1600" dirty="0"/>
              <a:t>possibly as part of language definition (</a:t>
            </a:r>
            <a:r>
              <a:rPr lang="en-GB" altLang="nl-NL" sz="1600" dirty="0" err="1"/>
              <a:t>eg</a:t>
            </a:r>
            <a:r>
              <a:rPr lang="en-GB" altLang="nl-NL" sz="1600" dirty="0"/>
              <a:t> in Java) and checked by compiler</a:t>
            </a:r>
          </a:p>
          <a:p>
            <a:pPr marL="328613" indent="-271463" eaLnBrk="1" hangingPunct="1">
              <a:lnSpc>
                <a:spcPct val="100000"/>
              </a:lnSpc>
              <a:spcBef>
                <a:spcPts val="450"/>
              </a:spcBef>
              <a:buFont typeface="Comic Sans MS" panose="030F0702030302020204" pitchFamily="66" charset="0"/>
              <a:buChar char="–"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GB" altLang="nl-NL" dirty="0"/>
          </a:p>
          <a:p>
            <a:pPr marL="57150" indent="0" eaLnBrk="1" hangingPunct="1">
              <a:lnSpc>
                <a:spcPct val="100000"/>
              </a:lnSpc>
              <a:spcBef>
                <a:spcPts val="450"/>
              </a:spcBef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altLang="nl-NL" sz="1800" dirty="0"/>
              <a:t>This may involve</a:t>
            </a:r>
          </a:p>
          <a:p>
            <a:pPr marL="914400" lvl="2" indent="0"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altLang="nl-NL" sz="1800" dirty="0">
                <a:solidFill>
                  <a:schemeClr val="accent2"/>
                </a:solidFill>
              </a:rPr>
              <a:t>control flow analysis </a:t>
            </a:r>
          </a:p>
          <a:p>
            <a:pPr marL="328613" indent="-328613" eaLnBrk="1" hangingPunct="1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altLang="nl-NL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GB" altLang="nl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(b) { c = 5; } else { c = 6; }  </a:t>
            </a:r>
            <a:r>
              <a:rPr lang="en-GB" altLang="nl-NL" sz="1600" dirty="0"/>
              <a:t>initialises c</a:t>
            </a:r>
          </a:p>
          <a:p>
            <a:pPr marL="328613" indent="-328613" eaLnBrk="1" hangingPunct="1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altLang="nl-NL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GB" altLang="nl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(b) { c = 5; } else { d = 6; }  </a:t>
            </a:r>
            <a:r>
              <a:rPr lang="en-GB" altLang="nl-NL" sz="1600" dirty="0"/>
              <a:t>does not</a:t>
            </a:r>
          </a:p>
          <a:p>
            <a:pPr marL="914400" lvl="2" indent="0"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altLang="nl-NL" sz="1800" dirty="0">
                <a:solidFill>
                  <a:schemeClr val="accent2"/>
                </a:solidFill>
              </a:rPr>
              <a:t>data flow analysis</a:t>
            </a:r>
            <a:endParaRPr lang="en-GB" altLang="nl-NL" sz="1600" dirty="0">
              <a:solidFill>
                <a:schemeClr val="accent2"/>
              </a:solidFill>
            </a:endParaRPr>
          </a:p>
          <a:p>
            <a:pPr marL="328613" indent="-328613" eaLnBrk="1" hangingPunct="1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altLang="nl-NL" sz="1800" dirty="0"/>
              <a:t>                         </a:t>
            </a:r>
            <a:r>
              <a:rPr lang="en-GB" altLang="nl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 = 5;  c = d;      </a:t>
            </a:r>
            <a:r>
              <a:rPr lang="en-GB" altLang="nl-NL" sz="1600" dirty="0"/>
              <a:t>initialises c</a:t>
            </a:r>
          </a:p>
          <a:p>
            <a:pPr marL="328613" indent="-328613" eaLnBrk="1" hangingPunct="1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altLang="nl-NL" sz="1600" dirty="0"/>
              <a:t>	</a:t>
            </a:r>
            <a:r>
              <a:rPr lang="en-GB" altLang="nl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c = d;  d = 5;      </a:t>
            </a:r>
            <a:r>
              <a:rPr lang="en-GB" altLang="nl-NL" sz="1600" dirty="0"/>
              <a:t>does not</a:t>
            </a:r>
          </a:p>
          <a:p>
            <a:pPr marL="328613" indent="-328613" eaLnBrk="1" hangingPunct="1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GB" altLang="nl-NL" sz="1800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7C0476FC-CE76-397E-0A86-C9D5A1F8FC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BA267029-1AAC-4B67-8D64-5CCD9D94963B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18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A45B9FA3-6708-B31E-CFF4-00BDBF6661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z="2400"/>
              <a:t>Spot the defect!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ADEA8781-F1E5-8755-4F5A-BE97DF5A31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nl-NL" sz="1600" b="1" dirty="0">
                <a:latin typeface="Arial Narrow" panose="020B0606020202030204" pitchFamily="34" charset="0"/>
                <a:cs typeface="Courier New" panose="02070309020205020404" pitchFamily="49" charset="0"/>
              </a:rPr>
              <a:t>B</a:t>
            </a: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OOL </a:t>
            </a:r>
            <a:r>
              <a:rPr lang="en-GB" altLang="nl-NL" sz="1600" b="1" dirty="0" err="1">
                <a:solidFill>
                  <a:srgbClr val="008000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AddTail</a:t>
            </a: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(LPVOID p) {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...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if (</a:t>
            </a:r>
            <a:r>
              <a:rPr lang="en-GB" altLang="nl-NL" sz="16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queue.GetSize</a:t>
            </a: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() &gt;= this-&gt;_limit);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{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  while(</a:t>
            </a:r>
            <a:r>
              <a:rPr lang="en-GB" altLang="nl-NL" sz="16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queue.GetSize</a:t>
            </a: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() &gt; this-&gt;_limit-1)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  {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    ::</a:t>
            </a:r>
            <a:r>
              <a:rPr lang="en-GB" altLang="nl-NL" sz="16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WaitForSingleObject</a:t>
            </a: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(handles[</a:t>
            </a:r>
            <a:r>
              <a:rPr lang="en-GB" altLang="nl-NL" sz="16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SemaphoreIndex</a:t>
            </a: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],1);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    </a:t>
            </a:r>
            <a:r>
              <a:rPr lang="en-GB" altLang="nl-NL" sz="16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queue.Delete</a:t>
            </a: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(0);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 }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sz="1600" dirty="0"/>
              <a:t>Suspicious code in </a:t>
            </a:r>
            <a:r>
              <a:rPr lang="en-US" altLang="nl-NL" sz="1600" dirty="0" err="1"/>
              <a:t>xpdfwin</a:t>
            </a:r>
            <a:r>
              <a:rPr lang="en-US" altLang="nl-NL" sz="1600" dirty="0"/>
              <a:t> found by PVS-Studio (</a:t>
            </a:r>
            <a:r>
              <a:rPr lang="nl-NL" altLang="nl-NL" sz="1600" i="1" dirty="0"/>
              <a:t>www.viva64.com)</a:t>
            </a:r>
            <a:r>
              <a:rPr lang="en-US" altLang="nl-NL" sz="1600" dirty="0"/>
              <a:t>.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altLang="nl-NL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V529 Odd semicolon ';' after 'if' operator.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dirty="0">
                <a:solidFill>
                  <a:schemeClr val="tx1"/>
                </a:solidFill>
                <a:cs typeface="Courier New" panose="02070309020205020404" pitchFamily="49" charset="0"/>
              </a:rPr>
              <a:t>Note that this is a very simple syntactic check!         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dirty="0">
                <a:solidFill>
                  <a:schemeClr val="tx1"/>
                </a:solidFill>
                <a:cs typeface="Courier New" panose="02070309020205020404" pitchFamily="49" charset="0"/>
              </a:rPr>
              <a:t>You could (should?) use coding guidelines that disallow this, even though it is legal C++ </a:t>
            </a:r>
          </a:p>
        </p:txBody>
      </p:sp>
      <p:sp>
        <p:nvSpPr>
          <p:cNvPr id="18436" name="Slide Number Placeholder 1">
            <a:extLst>
              <a:ext uri="{FF2B5EF4-FFF2-40B4-BE49-F238E27FC236}">
                <a16:creationId xmlns:a16="http://schemas.microsoft.com/office/drawing/2014/main" id="{446B51FB-7AE4-9429-2355-A43ABF91EB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692DD639-E894-409E-8ABC-B6C2C2DE218D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19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07CC6053-2F08-5DB7-CC68-4C8FFBF2D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4775"/>
            <a:ext cx="105664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4921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/>
                <a:ea typeface="+mn-ea"/>
                <a:cs typeface="Times New Roman" panose="02020603050405020304" pitchFamily="18" charset="0"/>
              </a:rPr>
              <a:t>OOL AddTail(LPVOID p) { ... if(queue.GetSize() &gt;= this-&gt;_limit); { while(queue.GetSize() &gt; this-&gt;_limit-1) { ::WaitForSingleObject(handles[SemaphoreIndex], 1); queue.Delete(0); } } ... }</a:t>
            </a:r>
            <a:r>
              <a:rPr kumimoji="0" lang="en-GB" altLang="nl-NL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GB" alt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Lightning Bolt 1">
            <a:extLst>
              <a:ext uri="{FF2B5EF4-FFF2-40B4-BE49-F238E27FC236}">
                <a16:creationId xmlns:a16="http://schemas.microsoft.com/office/drawing/2014/main" id="{6504DB05-F0E1-9EA7-9781-E1DEEF2919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635375" y="1609725"/>
            <a:ext cx="433388" cy="587375"/>
          </a:xfrm>
          <a:prstGeom prst="lightningBol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870ABA1-70D1-3F36-1125-E218CB4B6710}"/>
                  </a:ext>
                </a:extLst>
              </p14:cNvPr>
              <p14:cNvContentPartPr/>
              <p14:nvPr/>
            </p14:nvContentPartPr>
            <p14:xfrm>
              <a:off x="3591047" y="1872282"/>
              <a:ext cx="15120" cy="8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870ABA1-70D1-3F36-1125-E218CB4B671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37047" y="1764282"/>
                <a:ext cx="122760" cy="223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0EF3A19C-B822-1265-EB2A-859D85A843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z="2400" dirty="0"/>
              <a:t>Spot </a:t>
            </a:r>
            <a:r>
              <a:rPr lang="nl-NL" altLang="nl-NL" sz="2400" dirty="0" err="1"/>
              <a:t>the</a:t>
            </a:r>
            <a:r>
              <a:rPr lang="nl-NL" altLang="nl-NL" sz="2400" dirty="0"/>
              <a:t> security </a:t>
            </a:r>
            <a:r>
              <a:rPr lang="nl-NL" altLang="nl-NL" sz="2400" dirty="0" err="1"/>
              <a:t>flaw</a:t>
            </a:r>
            <a:r>
              <a:rPr lang="nl-NL" altLang="nl-NL" sz="2400" dirty="0"/>
              <a:t>!  </a:t>
            </a:r>
            <a:r>
              <a:rPr lang="nl-NL" altLang="nl-NL" sz="1800" dirty="0"/>
              <a:t>CVE-2014-1266 </a:t>
            </a:r>
            <a:endParaRPr lang="nl-NL" altLang="nl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E8C52-94AB-4339-5DBF-2F6F12AAA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909638"/>
            <a:ext cx="7758113" cy="517207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static 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OSStatus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</a:t>
            </a:r>
            <a:r>
              <a:rPr lang="en-GB" altLang="nl-NL" sz="1400" b="1" dirty="0" err="1">
                <a:solidFill>
                  <a:srgbClr val="008000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SSLVerifySignedServerKeyExchange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(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SSLContext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*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ctx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, bool 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isRsa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, 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SSLBuffer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signedParams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, uint8_t *signature, UInt16 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signatureLen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{ 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OSStatus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  err;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  ..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 if ((err = SSLHashSHA1.update(&amp;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hashCtx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, &amp;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serverRandom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)) != 0)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        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goto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fail;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 if ((err = SSLHashSHA1.update(&amp;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hashCtx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, &amp;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signedParams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)) != 0)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        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goto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fail;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        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goto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fail;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 if ((err = SSLHashSHA1.final(&amp;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hashCtx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, &amp;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hashOut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)) != 0)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        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goto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fail;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     ...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   fail: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     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SSLFreeBuffer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(&amp;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signedHashes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     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SSLFreeBuffer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(&amp;</a:t>
            </a:r>
            <a:r>
              <a:rPr lang="en-GB" altLang="nl-NL" sz="1400" b="1" dirty="0" err="1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hashCtx</a:t>
            </a: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ClrTx/>
              <a:buSzTx/>
              <a:buFont typeface="Times New Roman" panose="02020603050405020304" pitchFamily="18" charset="0"/>
              <a:buNone/>
              <a:defRPr/>
            </a:pPr>
            <a:r>
              <a:rPr lang="en-GB" altLang="nl-NL" sz="14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anose="02070309020205020404" pitchFamily="49" charset="0"/>
              </a:rPr>
              <a:t>}</a:t>
            </a:r>
            <a:endParaRPr lang="nl-NL" altLang="en-US" sz="1400" b="1" dirty="0">
              <a:latin typeface="Arial Narrow" panose="020B0606020202030204" pitchFamily="34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altLang="en-US" sz="1800" dirty="0" err="1">
                <a:cs typeface="Courier New" panose="02070309020205020404" pitchFamily="49" charset="0"/>
              </a:rPr>
              <a:t>Infamous</a:t>
            </a:r>
            <a:r>
              <a:rPr lang="nl-NL" altLang="en-US" sz="1800" dirty="0">
                <a:cs typeface="Courier New" panose="02070309020205020404" pitchFamily="49" charset="0"/>
              </a:rPr>
              <a:t> </a:t>
            </a:r>
            <a:r>
              <a:rPr lang="nl-NL" altLang="en-US" sz="1800" dirty="0" err="1">
                <a:cs typeface="Courier New" panose="02070309020205020404" pitchFamily="49" charset="0"/>
              </a:rPr>
              <a:t>goto</a:t>
            </a:r>
            <a:r>
              <a:rPr lang="nl-NL" altLang="en-US" sz="1800" dirty="0">
                <a:cs typeface="Courier New" panose="02070309020205020404" pitchFamily="49" charset="0"/>
              </a:rPr>
              <a:t> bug in Apple iOS </a:t>
            </a:r>
            <a:r>
              <a:rPr lang="nl-NL" altLang="en-US" sz="1800" dirty="0" err="1">
                <a:cs typeface="Courier New" panose="02070309020205020404" pitchFamily="49" charset="0"/>
              </a:rPr>
              <a:t>implementation</a:t>
            </a:r>
            <a:r>
              <a:rPr lang="nl-NL" altLang="en-US" sz="1800" dirty="0">
                <a:cs typeface="Courier New" panose="02070309020205020404" pitchFamily="49" charset="0"/>
              </a:rPr>
              <a:t> of TLS</a:t>
            </a:r>
          </a:p>
          <a:p>
            <a:pPr>
              <a:lnSpc>
                <a:spcPct val="100000"/>
              </a:lnSpc>
              <a:defRPr/>
            </a:pPr>
            <a:r>
              <a:rPr lang="nl-NL" altLang="en-US" sz="1800" dirty="0">
                <a:solidFill>
                  <a:schemeClr val="accent2"/>
                </a:solidFill>
                <a:cs typeface="Courier New" panose="02070309020205020404" pitchFamily="49" charset="0"/>
              </a:rPr>
              <a:t>Dead code analysis </a:t>
            </a:r>
            <a:r>
              <a:rPr lang="nl-NL" altLang="en-US" sz="1800" dirty="0" err="1">
                <a:cs typeface="Courier New" panose="02070309020205020404" pitchFamily="49" charset="0"/>
              </a:rPr>
              <a:t>would</a:t>
            </a:r>
            <a:r>
              <a:rPr lang="nl-NL" altLang="en-US" sz="1800" dirty="0">
                <a:cs typeface="Courier New" panose="02070309020205020404" pitchFamily="49" charset="0"/>
              </a:rPr>
              <a:t> </a:t>
            </a:r>
            <a:r>
              <a:rPr lang="nl-NL" altLang="en-US" sz="1800" dirty="0" err="1">
                <a:cs typeface="Courier New" panose="02070309020205020404" pitchFamily="49" charset="0"/>
              </a:rPr>
              <a:t>reveal</a:t>
            </a:r>
            <a:r>
              <a:rPr lang="nl-NL" altLang="en-US" sz="1800" dirty="0">
                <a:cs typeface="Courier New" panose="02070309020205020404" pitchFamily="49" charset="0"/>
              </a:rPr>
              <a:t> </a:t>
            </a:r>
            <a:r>
              <a:rPr lang="nl-NL" altLang="en-US" sz="1800" dirty="0" err="1">
                <a:cs typeface="Courier New" panose="02070309020205020404" pitchFamily="49" charset="0"/>
              </a:rPr>
              <a:t>this</a:t>
            </a:r>
            <a:r>
              <a:rPr lang="nl-NL" altLang="en-US" sz="1800" dirty="0">
                <a:cs typeface="Courier New" panose="02070309020205020404" pitchFamily="49" charset="0"/>
              </a:rPr>
              <a:t> </a:t>
            </a:r>
            <a:r>
              <a:rPr lang="nl-NL" altLang="en-US" sz="1800" dirty="0" err="1">
                <a:cs typeface="Courier New" panose="02070309020205020404" pitchFamily="49" charset="0"/>
              </a:rPr>
              <a:t>flaw</a:t>
            </a:r>
            <a:r>
              <a:rPr lang="nl-NL" altLang="en-US" sz="1800" dirty="0">
                <a:cs typeface="Courier New" panose="02070309020205020404" pitchFamily="49" charset="0"/>
              </a:rPr>
              <a:t>!</a:t>
            </a:r>
          </a:p>
          <a:p>
            <a:pPr>
              <a:lnSpc>
                <a:spcPct val="100000"/>
              </a:lnSpc>
              <a:defRPr/>
            </a:pPr>
            <a:r>
              <a:rPr lang="nl-NL" altLang="en-US" sz="1800" dirty="0">
                <a:cs typeface="Courier New" panose="02070309020205020404" pitchFamily="49" charset="0"/>
              </a:rPr>
              <a:t>Or a code style </a:t>
            </a:r>
            <a:r>
              <a:rPr lang="nl-NL" altLang="en-US" sz="1800" dirty="0" err="1">
                <a:cs typeface="Courier New" panose="02070309020205020404" pitchFamily="49" charset="0"/>
              </a:rPr>
              <a:t>that</a:t>
            </a:r>
            <a:r>
              <a:rPr lang="nl-NL" altLang="en-US" sz="1800" dirty="0">
                <a:cs typeface="Courier New" panose="02070309020205020404" pitchFamily="49" charset="0"/>
              </a:rPr>
              <a:t> </a:t>
            </a:r>
            <a:r>
              <a:rPr lang="nl-NL" altLang="en-US" sz="1800" dirty="0" err="1">
                <a:cs typeface="Courier New" panose="02070309020205020404" pitchFamily="49" charset="0"/>
              </a:rPr>
              <a:t>insists</a:t>
            </a:r>
            <a:r>
              <a:rPr lang="nl-NL" altLang="en-US" sz="1800" dirty="0">
                <a:cs typeface="Courier New" panose="02070309020205020404" pitchFamily="49" charset="0"/>
              </a:rPr>
              <a:t> </a:t>
            </a:r>
            <a:r>
              <a:rPr lang="nl-NL" altLang="en-US" sz="1800" dirty="0" err="1">
                <a:cs typeface="Courier New" panose="02070309020205020404" pitchFamily="49" charset="0"/>
              </a:rPr>
              <a:t>you</a:t>
            </a:r>
            <a:r>
              <a:rPr lang="nl-NL" altLang="en-US" sz="1800" dirty="0">
                <a:cs typeface="Courier New" panose="02070309020205020404" pitchFamily="49" charset="0"/>
              </a:rPr>
              <a:t> </a:t>
            </a:r>
            <a:r>
              <a:rPr lang="nl-NL" altLang="en-US" sz="1800" dirty="0" err="1">
                <a:solidFill>
                  <a:schemeClr val="accent2"/>
                </a:solidFill>
                <a:cs typeface="Courier New" panose="02070309020205020404" pitchFamily="49" charset="0"/>
              </a:rPr>
              <a:t>always</a:t>
            </a:r>
            <a:r>
              <a:rPr lang="nl-NL" altLang="en-US" sz="1800" dirty="0">
                <a:solidFill>
                  <a:schemeClr val="accent2"/>
                </a:solidFill>
                <a:cs typeface="Courier New" panose="02070309020205020404" pitchFamily="49" charset="0"/>
              </a:rPr>
              <a:t> </a:t>
            </a:r>
            <a:r>
              <a:rPr lang="nl-NL" altLang="en-US" sz="1800" dirty="0" err="1">
                <a:solidFill>
                  <a:schemeClr val="accent2"/>
                </a:solidFill>
                <a:cs typeface="Courier New" panose="02070309020205020404" pitchFamily="49" charset="0"/>
              </a:rPr>
              <a:t>use</a:t>
            </a:r>
            <a:r>
              <a:rPr lang="nl-NL" altLang="en-US" sz="1800" dirty="0">
                <a:solidFill>
                  <a:schemeClr val="accent2"/>
                </a:solidFill>
                <a:cs typeface="Courier New" panose="02070309020205020404" pitchFamily="49" charset="0"/>
              </a:rPr>
              <a:t> {  }  </a:t>
            </a:r>
            <a:r>
              <a:rPr lang="nl-NL" altLang="en-US" sz="1800" dirty="0" err="1">
                <a:solidFill>
                  <a:schemeClr val="accent2"/>
                </a:solidFill>
                <a:cs typeface="Courier New" panose="02070309020205020404" pitchFamily="49" charset="0"/>
              </a:rPr>
              <a:t>for</a:t>
            </a:r>
            <a:r>
              <a:rPr lang="nl-NL" altLang="en-US" sz="1800" dirty="0">
                <a:solidFill>
                  <a:schemeClr val="accent2"/>
                </a:solidFill>
                <a:cs typeface="Courier New" panose="02070309020205020404" pitchFamily="49" charset="0"/>
              </a:rPr>
              <a:t> branches</a:t>
            </a:r>
          </a:p>
        </p:txBody>
      </p:sp>
      <p:sp>
        <p:nvSpPr>
          <p:cNvPr id="19460" name="Slide Number Placeholder 1">
            <a:extLst>
              <a:ext uri="{FF2B5EF4-FFF2-40B4-BE49-F238E27FC236}">
                <a16:creationId xmlns:a16="http://schemas.microsoft.com/office/drawing/2014/main" id="{E1C25C88-6483-0029-EEF9-954F116E95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1DDB3DC6-BDB7-4DB6-B966-A7CA7EFB0458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20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Lightning Bolt 4">
            <a:extLst>
              <a:ext uri="{FF2B5EF4-FFF2-40B4-BE49-F238E27FC236}">
                <a16:creationId xmlns:a16="http://schemas.microsoft.com/office/drawing/2014/main" id="{9CA981FC-8B43-6482-5BEA-CEBA96B70BA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718089" y="2557962"/>
            <a:ext cx="215900" cy="319087"/>
          </a:xfrm>
          <a:prstGeom prst="lightningBol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34014C-F636-7C3D-E6A5-E9899FC6069F}"/>
                  </a:ext>
                </a:extLst>
              </p14:cNvPr>
              <p14:cNvContentPartPr/>
              <p14:nvPr/>
            </p14:nvContentPartPr>
            <p14:xfrm>
              <a:off x="1043608" y="2797716"/>
              <a:ext cx="657720" cy="37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34014C-F636-7C3D-E6A5-E9899FC6069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9638" y="2689716"/>
                <a:ext cx="765301" cy="252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ounded Rectangular Callout 9">
            <a:extLst>
              <a:ext uri="{FF2B5EF4-FFF2-40B4-BE49-F238E27FC236}">
                <a16:creationId xmlns:a16="http://schemas.microsoft.com/office/drawing/2014/main" id="{6C3F3B12-1C21-AA7A-028C-8A1911252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6900" y="3348038"/>
            <a:ext cx="3910013" cy="604837"/>
          </a:xfrm>
          <a:prstGeom prst="wedgeRoundRectCallout">
            <a:avLst>
              <a:gd name="adj1" fmla="val -87370"/>
              <a:gd name="adj2" fmla="val -287012"/>
              <a:gd name="adj3" fmla="val 16667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nl-NL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No check </a:t>
            </a:r>
            <a:r>
              <a:rPr kumimoji="0" lang="nl-NL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if</a:t>
            </a:r>
            <a:r>
              <a:rPr kumimoji="0" lang="nl-NL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nl-NL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mallocs</a:t>
            </a:r>
            <a:r>
              <a:rPr kumimoji="0" lang="nl-NL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nl-NL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succeeded</a:t>
            </a:r>
            <a:r>
              <a:rPr kumimoji="0" lang="nl-NL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!!                   (</a:t>
            </a:r>
            <a:r>
              <a:rPr kumimoji="0" lang="nl-NL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easier</a:t>
            </a:r>
            <a:r>
              <a:rPr kumimoji="0" lang="nl-NL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nl-NL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to</a:t>
            </a:r>
            <a:r>
              <a:rPr kumimoji="0" lang="nl-NL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check </a:t>
            </a:r>
            <a:r>
              <a:rPr kumimoji="0" lang="nl-NL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syntactically</a:t>
            </a:r>
            <a:r>
              <a:rPr kumimoji="0" lang="nl-NL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)</a:t>
            </a:r>
            <a:endParaRPr kumimoji="0" lang="nl-NL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nl-NL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11B3E354-D500-4CFB-B10D-96EBC83583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69925" y="1135856"/>
            <a:ext cx="5526088" cy="5029200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nl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nl-NL" altLang="nl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altLang="nl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start_engine_control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char*  buf2 = malloc (2*SOME_CONSTANT);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char* 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malloc (SOME_CONSTANT);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start_engine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(buf2, 0, SOME_CONSTANT); 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// initialise first half of buf2 to 0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endParaRPr lang="en-GB" altLang="nl-NL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// main loop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while (true) {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get_readings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(buf,buf2);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perform_engine_control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(buf,buf2);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</p:txBody>
      </p:sp>
      <p:sp>
        <p:nvSpPr>
          <p:cNvPr id="20484" name="Title 1">
            <a:extLst>
              <a:ext uri="{FF2B5EF4-FFF2-40B4-BE49-F238E27FC236}">
                <a16:creationId xmlns:a16="http://schemas.microsoft.com/office/drawing/2014/main" id="{E565CB38-E766-0DEE-B9E6-973C4EE743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z="2400"/>
              <a:t>Spot the defects!</a:t>
            </a:r>
          </a:p>
        </p:txBody>
      </p:sp>
      <p:sp>
        <p:nvSpPr>
          <p:cNvPr id="23554" name="Rounded Rectangular Callout 8">
            <a:extLst>
              <a:ext uri="{FF2B5EF4-FFF2-40B4-BE49-F238E27FC236}">
                <a16:creationId xmlns:a16="http://schemas.microsoft.com/office/drawing/2014/main" id="{740B22BC-26BF-ADE1-DA5E-2CE61928C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0229" y="1052513"/>
            <a:ext cx="2991942" cy="1231374"/>
          </a:xfrm>
          <a:prstGeom prst="wedgeRoundRectCallout">
            <a:avLst>
              <a:gd name="adj1" fmla="val -74791"/>
              <a:gd name="adj2" fmla="val -14027"/>
              <a:gd name="adj3" fmla="val 16667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nl-NL" altLang="en-US" sz="16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P</a:t>
            </a: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ossible</a:t>
            </a:r>
            <a: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integer overflow                  </a:t>
            </a:r>
            <a:b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</a:br>
            <a:endParaRPr kumimoji="0" lang="nl-NL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nl-NL" altLang="en-US" sz="16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C</a:t>
            </a: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an</a:t>
            </a:r>
            <a: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be</a:t>
            </a:r>
            <a: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hard </a:t>
            </a: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to</a:t>
            </a:r>
            <a: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check </a:t>
            </a: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statically</a:t>
            </a:r>
            <a: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, but </a:t>
            </a: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for</a:t>
            </a:r>
            <a: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constant is </a:t>
            </a: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should</a:t>
            </a:r>
            <a: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be</a:t>
            </a:r>
            <a: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doable</a:t>
            </a:r>
            <a:endParaRPr kumimoji="0" lang="nl-NL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486" name="Slide Number Placeholder 1">
            <a:extLst>
              <a:ext uri="{FF2B5EF4-FFF2-40B4-BE49-F238E27FC236}">
                <a16:creationId xmlns:a16="http://schemas.microsoft.com/office/drawing/2014/main" id="{920AA367-C4D4-61D0-243C-1D88994B92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193730A6-362A-4B95-92ED-F9FDF44741DC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21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CAC8B9E-FE32-95FD-AC20-F2891C182D8C}"/>
                  </a:ext>
                </a:extLst>
              </p14:cNvPr>
              <p14:cNvContentPartPr/>
              <p14:nvPr/>
            </p14:nvContentPartPr>
            <p14:xfrm>
              <a:off x="3275856" y="1537414"/>
              <a:ext cx="1501933" cy="45719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CAC8B9E-FE32-95FD-AC20-F2891C182D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21856" y="1428559"/>
                <a:ext cx="1609574" cy="2630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8978007-C924-0DC7-998C-EAD996117E65}"/>
                  </a:ext>
                </a:extLst>
              </p14:cNvPr>
              <p14:cNvContentPartPr/>
              <p14:nvPr/>
            </p14:nvContentPartPr>
            <p14:xfrm>
              <a:off x="2267744" y="1858193"/>
              <a:ext cx="648072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8978007-C924-0DC7-998C-EAD996117E6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13738" y="1750193"/>
                <a:ext cx="755724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BFA22E7-6C1F-E6CB-119D-6A5CB6FAC0BA}"/>
                  </a:ext>
                </a:extLst>
              </p14:cNvPr>
              <p14:cNvContentPartPr/>
              <p14:nvPr/>
            </p14:nvContentPartPr>
            <p14:xfrm>
              <a:off x="2327428" y="1534174"/>
              <a:ext cx="698040" cy="6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BFA22E7-6C1F-E6CB-119D-6A5CB6FAC0B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73428" y="1426174"/>
                <a:ext cx="805680" cy="222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/>
      <p:bldP spid="2355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4245BD0E-7BE4-DF5D-9ED3-D72448496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z="2400"/>
              <a:t>Check you mallocs!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38D2003C-AE78-C5D0-3B2A-0750C6AD79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63575" y="1052513"/>
            <a:ext cx="7758113" cy="5029200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nl-NL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nl-NL" altLang="nl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altLang="nl-NL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start_engine_control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char*  </a:t>
            </a:r>
            <a:r>
              <a:rPr lang="en-GB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malloc (SOME_CONSTANT);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if (</a:t>
            </a:r>
            <a:r>
              <a:rPr lang="en-GB" altLang="nl-NL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GB" altLang="nl-NL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NULL) {  // now what?!?!?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exit(0);    // or something more graceful??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}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start_engine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perform_engine_control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GB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endParaRPr lang="en-GB" altLang="nl-NL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nl-NL" sz="1800" dirty="0">
                <a:solidFill>
                  <a:schemeClr val="accent2"/>
                </a:solidFill>
                <a:cs typeface="Courier New" panose="02070309020205020404" pitchFamily="49" charset="0"/>
              </a:rPr>
              <a:t>Typically, the place where malloc fails is the place to think about what to do </a:t>
            </a:r>
            <a:endParaRPr lang="en-GB" altLang="nl-NL" sz="1600" dirty="0">
              <a:solidFill>
                <a:schemeClr val="tx1"/>
              </a:solidFill>
              <a:cs typeface="Courier New" panose="02070309020205020404" pitchFamily="49" charset="0"/>
            </a:endParaRPr>
          </a:p>
        </p:txBody>
      </p:sp>
      <p:sp>
        <p:nvSpPr>
          <p:cNvPr id="21508" name="Slide Number Placeholder 1">
            <a:extLst>
              <a:ext uri="{FF2B5EF4-FFF2-40B4-BE49-F238E27FC236}">
                <a16:creationId xmlns:a16="http://schemas.microsoft.com/office/drawing/2014/main" id="{4EB13357-0CEC-C27A-99E2-A09A3717CC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DE205180-24D7-4B02-9DD5-87835D28E1E9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22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>
            <a:extLst>
              <a:ext uri="{FF2B5EF4-FFF2-40B4-BE49-F238E27FC236}">
                <a16:creationId xmlns:a16="http://schemas.microsoft.com/office/drawing/2014/main" id="{E4446AE9-EDC2-45B6-1C8E-C4E248F42B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400" dirty="0"/>
              <a:t>Spot the defect :-) </a:t>
            </a:r>
          </a:p>
        </p:txBody>
      </p:sp>
      <p:pic>
        <p:nvPicPr>
          <p:cNvPr id="22531" name="Tijdelijke aanduiding voor inhoud 4">
            <a:extLst>
              <a:ext uri="{FF2B5EF4-FFF2-40B4-BE49-F238E27FC236}">
                <a16:creationId xmlns:a16="http://schemas.microsoft.com/office/drawing/2014/main" id="{4C565142-26EC-0ECF-09BC-C39E2D0209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9975" y="1412875"/>
            <a:ext cx="5667375" cy="2571750"/>
          </a:xfrm>
        </p:spPr>
      </p:pic>
      <p:sp>
        <p:nvSpPr>
          <p:cNvPr id="22532" name="Tijdelijke aanduiding voor dianummer 3">
            <a:extLst>
              <a:ext uri="{FF2B5EF4-FFF2-40B4-BE49-F238E27FC236}">
                <a16:creationId xmlns:a16="http://schemas.microsoft.com/office/drawing/2014/main" id="{33C155F7-BD98-6129-9BF8-0C3A6F7F5F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13EDA149-2005-4855-885D-0B5943BE798D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23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2533" name="Afbeelding 5">
            <a:extLst>
              <a:ext uri="{FF2B5EF4-FFF2-40B4-BE49-F238E27FC236}">
                <a16:creationId xmlns:a16="http://schemas.microsoft.com/office/drawing/2014/main" id="{8C4B6A9E-5474-D9E1-CCA0-02B7F7F74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09838"/>
            <a:ext cx="1970087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kstvak 6">
            <a:extLst>
              <a:ext uri="{FF2B5EF4-FFF2-40B4-BE49-F238E27FC236}">
                <a16:creationId xmlns:a16="http://schemas.microsoft.com/office/drawing/2014/main" id="{164EB29C-0FFC-E5A2-C81D-6628D09C4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865688"/>
            <a:ext cx="568848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921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First Ariane V launch</a:t>
            </a:r>
          </a:p>
          <a:p>
            <a:pPr marL="0" marR="0" lvl="0" indent="0" algn="l" defTabSz="4921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integer overflow in conversion of 64 bit float to 16 bit int</a:t>
            </a:r>
          </a:p>
          <a:p>
            <a:pPr marL="0" marR="0" lvl="0" indent="0" algn="l" defTabSz="4921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https://www.youtube.com/watch?v=PK_yguLapgA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B0C9D16E-DC8F-02C7-E847-E574B3AA6D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nl-NL" sz="2400" dirty="0"/>
              <a:t>Limits of static analysis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B5DD9F0-5C7A-703A-11CB-122DD0DCDA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sz="1800" i="1" dirty="0"/>
              <a:t>Does</a:t>
            </a: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sz="1600" dirty="0"/>
              <a:t>          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if (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 &lt; 5 ) { c = 5; }</a:t>
            </a: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sz="1600" b="1" dirty="0">
                <a:latin typeface="Courier New" pitchFamily="49" charset="0"/>
                <a:cs typeface="Courier New" pitchFamily="49" charset="0"/>
              </a:rPr>
              <a:t>    if ((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 &lt; 0) || (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*</a:t>
            </a:r>
            <a:r>
              <a:rPr lang="en-GB" sz="1600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GB" sz="1600" b="1" dirty="0">
                <a:latin typeface="Courier New" pitchFamily="49" charset="0"/>
                <a:cs typeface="Courier New" pitchFamily="49" charset="0"/>
              </a:rPr>
              <a:t> &gt; 20 )){ c = 6; } </a:t>
            </a: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GB" sz="1800" i="1" dirty="0"/>
              <a:t>initialise c?</a:t>
            </a: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US" sz="1600" i="1" dirty="0"/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US" sz="1800" dirty="0"/>
              <a:t>Many analyses become hard – or undecidable - at some stage</a:t>
            </a: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US" sz="1800" dirty="0"/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US" sz="1800" dirty="0"/>
              <a:t>Analysis tools can then:</a:t>
            </a: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Tx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US" sz="1800" dirty="0"/>
              <a:t>report that they </a:t>
            </a:r>
            <a:r>
              <a:rPr lang="en-US" sz="1800" dirty="0">
                <a:solidFill>
                  <a:srgbClr val="008000"/>
                </a:solidFill>
              </a:rPr>
              <a:t>“DON’T KNOW”</a:t>
            </a: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Tx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US" sz="1800" dirty="0"/>
              <a:t>give a (possible) </a:t>
            </a:r>
            <a:r>
              <a:rPr lang="en-US" sz="1800" dirty="0">
                <a:solidFill>
                  <a:srgbClr val="008000"/>
                </a:solidFill>
              </a:rPr>
              <a:t>false positive</a:t>
            </a: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Tx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r>
              <a:rPr lang="en-US" sz="1800" dirty="0"/>
              <a:t>give a (possible) </a:t>
            </a:r>
            <a:r>
              <a:rPr lang="en-US" sz="1800" dirty="0">
                <a:solidFill>
                  <a:srgbClr val="008000"/>
                </a:solidFill>
              </a:rPr>
              <a:t>false negative</a:t>
            </a: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Tx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US" dirty="0">
              <a:solidFill>
                <a:srgbClr val="008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Tx/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GB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US" sz="1800" dirty="0"/>
          </a:p>
          <a:p>
            <a:pPr eaLnBrk="1" hangingPunct="1">
              <a:lnSpc>
                <a:spcPct val="100000"/>
              </a:lnSpc>
              <a:spcBef>
                <a:spcPts val="450"/>
              </a:spcBef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GB" sz="1800" dirty="0"/>
          </a:p>
          <a:p>
            <a:pPr marL="328613" indent="-328613" eaLnBrk="1" hangingPunct="1">
              <a:lnSpc>
                <a:spcPct val="100000"/>
              </a:lnSpc>
              <a:spcBef>
                <a:spcPts val="450"/>
              </a:spcBef>
              <a:buClrTx/>
              <a:buSzTx/>
              <a:buFontTx/>
              <a:buNone/>
              <a:tabLst>
                <a:tab pos="328613" algn="l"/>
                <a:tab pos="441325" algn="l"/>
                <a:tab pos="898525" algn="l"/>
                <a:tab pos="1355725" algn="l"/>
                <a:tab pos="1812925" algn="l"/>
                <a:tab pos="2270125" algn="l"/>
                <a:tab pos="2727325" algn="l"/>
                <a:tab pos="3184525" algn="l"/>
                <a:tab pos="3641725" algn="l"/>
                <a:tab pos="4098925" algn="l"/>
                <a:tab pos="4556125" algn="l"/>
                <a:tab pos="5013325" algn="l"/>
                <a:tab pos="5470525" algn="l"/>
                <a:tab pos="5927725" algn="l"/>
                <a:tab pos="6384925" algn="l"/>
                <a:tab pos="6842125" algn="l"/>
                <a:tab pos="7299325" algn="l"/>
                <a:tab pos="7756525" algn="l"/>
                <a:tab pos="8213725" algn="l"/>
                <a:tab pos="8670925" algn="l"/>
                <a:tab pos="9128125" algn="l"/>
              </a:tabLst>
              <a:defRPr/>
            </a:pPr>
            <a:endParaRPr lang="en-GB" sz="1800" dirty="0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E639C43A-73D3-72F4-FF16-C006382414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34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fld id="{5B1AEDA9-3BFF-4335-B5DD-ED8BDB9C91CC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/>
              </a:pPr>
              <a:t>24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>
            <a:extLst>
              <a:ext uri="{FF2B5EF4-FFF2-40B4-BE49-F238E27FC236}">
                <a16:creationId xmlns:a16="http://schemas.microsoft.com/office/drawing/2014/main" id="{0FF0037E-FD4A-6F24-9C3C-B88976A3C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nl-NL" sz="2400"/>
              <a:t>Example source code analysis tools</a:t>
            </a: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1AD7435-D373-03EE-E0F3-1436C579E2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52513"/>
            <a:ext cx="8134350" cy="5029200"/>
          </a:xfrm>
        </p:spPr>
        <p:txBody>
          <a:bodyPr/>
          <a:lstStyle/>
          <a:p>
            <a:pPr marL="0" indent="0" eaLnBrk="1" hangingPunct="1">
              <a:buSzPct val="45000"/>
              <a:buFont typeface="Wingdings" charset="2"/>
              <a:buChar char="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1800" dirty="0"/>
              <a:t> free tools for Java: </a:t>
            </a:r>
            <a:r>
              <a:rPr lang="en-US" sz="1800" dirty="0" err="1">
                <a:solidFill>
                  <a:srgbClr val="008000"/>
                </a:solidFill>
              </a:rPr>
              <a:t>CheckStyle</a:t>
            </a:r>
            <a:r>
              <a:rPr lang="en-US" sz="1800" dirty="0">
                <a:solidFill>
                  <a:srgbClr val="008000"/>
                </a:solidFill>
              </a:rPr>
              <a:t>, PMD, </a:t>
            </a:r>
            <a:r>
              <a:rPr lang="en-US" sz="1800" dirty="0" err="1">
                <a:solidFill>
                  <a:schemeClr val="accent2"/>
                </a:solidFill>
              </a:rPr>
              <a:t>SpotBugs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(formerly </a:t>
            </a:r>
            <a:r>
              <a:rPr lang="en-US" sz="1800" dirty="0" err="1">
                <a:solidFill>
                  <a:schemeClr val="accent2"/>
                </a:solidFill>
              </a:rPr>
              <a:t>FindBugs</a:t>
            </a:r>
            <a:r>
              <a:rPr lang="en-US" sz="1800" dirty="0">
                <a:solidFill>
                  <a:schemeClr val="tx1"/>
                </a:solidFill>
              </a:rPr>
              <a:t>) </a:t>
            </a:r>
          </a:p>
          <a:p>
            <a:pPr marL="0" indent="0" eaLnBrk="1" hangingPunct="1">
              <a:buSzPct val="45000"/>
              <a:buFont typeface="Wingdings" charset="2"/>
              <a:buChar char="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1800" dirty="0"/>
              <a:t> for C(++) from Microsoft:</a:t>
            </a:r>
            <a:r>
              <a:rPr lang="en-US" sz="1800" dirty="0">
                <a:solidFill>
                  <a:srgbClr val="008000"/>
                </a:solidFill>
              </a:rPr>
              <a:t> </a:t>
            </a:r>
            <a:r>
              <a:rPr lang="en-US" sz="1800" dirty="0" err="1">
                <a:solidFill>
                  <a:srgbClr val="008000"/>
                </a:solidFill>
              </a:rPr>
              <a:t>PREfast</a:t>
            </a:r>
            <a:r>
              <a:rPr lang="en-US" sz="1800" dirty="0">
                <a:solidFill>
                  <a:srgbClr val="008000"/>
                </a:solidFill>
              </a:rPr>
              <a:t>, </a:t>
            </a:r>
            <a:r>
              <a:rPr lang="en-US" sz="1800" dirty="0" err="1">
                <a:solidFill>
                  <a:srgbClr val="008000"/>
                </a:solidFill>
              </a:rPr>
              <a:t>FxCop</a:t>
            </a:r>
            <a:endParaRPr lang="en-US" sz="1800" dirty="0">
              <a:solidFill>
                <a:srgbClr val="008000"/>
              </a:solidFill>
            </a:endParaRPr>
          </a:p>
          <a:p>
            <a:pPr marL="0" indent="0" eaLnBrk="1" hangingPunct="1">
              <a:lnSpc>
                <a:spcPct val="100000"/>
              </a:lnSpc>
              <a:buSzPct val="45000"/>
              <a:buFont typeface="Wingdings" charset="2"/>
              <a:buChar char="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1800" dirty="0"/>
              <a:t> outdated, but free tools focusing on security</a:t>
            </a:r>
          </a:p>
          <a:p>
            <a:pPr marL="0" indent="0" eaLnBrk="1" hangingPunct="1">
              <a:lnSpc>
                <a:spcPct val="100000"/>
              </a:lnSpc>
              <a:buSzPct val="45000"/>
              <a:buFont typeface="Times New Roman" panose="02020603050405020304" pitchFamily="18" charset="0"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1800" dirty="0">
                <a:solidFill>
                  <a:srgbClr val="008000"/>
                </a:solidFill>
              </a:rPr>
              <a:t>	        ITS4</a:t>
            </a:r>
            <a:r>
              <a:rPr lang="en-US" sz="1800" dirty="0"/>
              <a:t> and </a:t>
            </a:r>
            <a:r>
              <a:rPr lang="en-US" sz="1800" dirty="0" err="1">
                <a:solidFill>
                  <a:srgbClr val="008000"/>
                </a:solidFill>
              </a:rPr>
              <a:t>Flawfinder</a:t>
            </a:r>
            <a:r>
              <a:rPr lang="en-US" sz="1800" dirty="0"/>
              <a:t> (C, C++), </a:t>
            </a:r>
            <a:r>
              <a:rPr lang="en-US" sz="1800" dirty="0">
                <a:solidFill>
                  <a:srgbClr val="008000"/>
                </a:solidFill>
              </a:rPr>
              <a:t>RATS</a:t>
            </a:r>
            <a:r>
              <a:rPr lang="en-US" sz="1800" dirty="0"/>
              <a:t> (also Perl, PHP)</a:t>
            </a:r>
          </a:p>
          <a:p>
            <a:pPr marL="0" indent="0" eaLnBrk="1" hangingPunct="1">
              <a:lnSpc>
                <a:spcPct val="100000"/>
              </a:lnSpc>
              <a:buSzPct val="45000"/>
              <a:buFont typeface="Wingdings" charset="2"/>
              <a:buChar char=""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1800" dirty="0"/>
              <a:t> commercial</a:t>
            </a:r>
          </a:p>
          <a:p>
            <a:pPr marL="400050" lvl="1" indent="0" eaLnBrk="1" hangingPunct="1">
              <a:lnSpc>
                <a:spcPct val="100000"/>
              </a:lnSpc>
              <a:buSzPct val="45000"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1800" dirty="0">
                <a:solidFill>
                  <a:srgbClr val="008000"/>
                </a:solidFill>
              </a:rPr>
              <a:t>Coverity</a:t>
            </a:r>
            <a:r>
              <a:rPr lang="en-US" sz="1800" dirty="0"/>
              <a:t> </a:t>
            </a:r>
            <a:r>
              <a:rPr lang="en-US" sz="1600" dirty="0"/>
              <a:t>(C/C++) </a:t>
            </a:r>
            <a:r>
              <a:rPr lang="en-US" sz="1600" dirty="0">
                <a:solidFill>
                  <a:srgbClr val="008000"/>
                </a:solidFill>
              </a:rPr>
              <a:t>,</a:t>
            </a:r>
            <a:r>
              <a:rPr lang="en-US" sz="1800" dirty="0">
                <a:solidFill>
                  <a:srgbClr val="008000"/>
                </a:solidFill>
              </a:rPr>
              <a:t> </a:t>
            </a:r>
            <a:r>
              <a:rPr lang="en-US" sz="1800" dirty="0" err="1">
                <a:solidFill>
                  <a:srgbClr val="008000"/>
                </a:solidFill>
              </a:rPr>
              <a:t>PolySpace</a:t>
            </a:r>
            <a:r>
              <a:rPr lang="en-US" sz="1800" dirty="0"/>
              <a:t> </a:t>
            </a:r>
            <a:r>
              <a:rPr lang="en-US" sz="1600" dirty="0"/>
              <a:t>(C/C++, Ada), </a:t>
            </a:r>
            <a:r>
              <a:rPr lang="en-US" sz="1800" dirty="0" err="1">
                <a:solidFill>
                  <a:srgbClr val="008000"/>
                </a:solidFill>
              </a:rPr>
              <a:t>SparkAda</a:t>
            </a:r>
            <a:r>
              <a:rPr lang="en-US" sz="1800" dirty="0"/>
              <a:t> </a:t>
            </a:r>
            <a:r>
              <a:rPr lang="en-US" sz="1600" dirty="0"/>
              <a:t>(Ada)</a:t>
            </a:r>
            <a:r>
              <a:rPr lang="en-US" sz="1600" dirty="0">
                <a:solidFill>
                  <a:srgbClr val="008000"/>
                </a:solidFill>
              </a:rPr>
              <a:t>, </a:t>
            </a:r>
            <a:br>
              <a:rPr lang="en-US" sz="1600" dirty="0">
                <a:solidFill>
                  <a:srgbClr val="008000"/>
                </a:solidFill>
              </a:rPr>
            </a:br>
            <a:r>
              <a:rPr lang="en-US" sz="1800" dirty="0">
                <a:solidFill>
                  <a:srgbClr val="008000"/>
                </a:solidFill>
              </a:rPr>
              <a:t>Fortify, </a:t>
            </a:r>
            <a:r>
              <a:rPr lang="en-US" sz="1800" dirty="0" err="1">
                <a:solidFill>
                  <a:srgbClr val="008000"/>
                </a:solidFill>
              </a:rPr>
              <a:t>Klocwork</a:t>
            </a:r>
            <a:r>
              <a:rPr lang="en-US" sz="1800" dirty="0">
                <a:solidFill>
                  <a:srgbClr val="008000"/>
                </a:solidFill>
              </a:rPr>
              <a:t>, PVS-Studio, IBM </a:t>
            </a:r>
            <a:r>
              <a:rPr lang="en-US" sz="1800" dirty="0" err="1">
                <a:solidFill>
                  <a:srgbClr val="008000"/>
                </a:solidFill>
              </a:rPr>
              <a:t>AppScan</a:t>
            </a:r>
            <a:r>
              <a:rPr lang="en-US" sz="1800" dirty="0">
                <a:solidFill>
                  <a:srgbClr val="008000"/>
                </a:solidFill>
              </a:rPr>
              <a:t>, </a:t>
            </a:r>
            <a:r>
              <a:rPr lang="en-US" sz="1800" dirty="0" err="1">
                <a:solidFill>
                  <a:srgbClr val="008000"/>
                </a:solidFill>
              </a:rPr>
              <a:t>VeraCode</a:t>
            </a:r>
            <a:r>
              <a:rPr lang="en-US" sz="1800" dirty="0">
                <a:solidFill>
                  <a:srgbClr val="008000"/>
                </a:solidFill>
              </a:rPr>
              <a:t>, </a:t>
            </a:r>
            <a:r>
              <a:rPr lang="en-US" sz="1800" dirty="0" err="1">
                <a:solidFill>
                  <a:srgbClr val="008000"/>
                </a:solidFill>
              </a:rPr>
              <a:t>CheckMarx</a:t>
            </a:r>
            <a:r>
              <a:rPr lang="en-US" sz="1800" dirty="0">
                <a:solidFill>
                  <a:srgbClr val="008000"/>
                </a:solidFill>
              </a:rPr>
              <a:t>, SonarQube, </a:t>
            </a:r>
            <a:br>
              <a:rPr lang="en-US" sz="1800" dirty="0">
                <a:solidFill>
                  <a:srgbClr val="008000"/>
                </a:solidFill>
              </a:rPr>
            </a:br>
            <a:r>
              <a:rPr lang="en-US" sz="1800" dirty="0" err="1">
                <a:solidFill>
                  <a:srgbClr val="008000"/>
                </a:solidFill>
              </a:rPr>
              <a:t>CodeQL</a:t>
            </a:r>
            <a:r>
              <a:rPr lang="en-US" sz="1800" dirty="0">
                <a:solidFill>
                  <a:srgbClr val="008000"/>
                </a:solidFill>
              </a:rPr>
              <a:t> (aka </a:t>
            </a:r>
            <a:r>
              <a:rPr lang="en-US" sz="1800" dirty="0" err="1">
                <a:solidFill>
                  <a:srgbClr val="008000"/>
                </a:solidFill>
              </a:rPr>
              <a:t>Semmle</a:t>
            </a:r>
            <a:r>
              <a:rPr lang="en-US" sz="1800" dirty="0">
                <a:solidFill>
                  <a:srgbClr val="008000"/>
                </a:solidFill>
              </a:rPr>
              <a:t>), </a:t>
            </a:r>
            <a:r>
              <a:rPr lang="en-US" sz="1800" dirty="0" err="1">
                <a:solidFill>
                  <a:srgbClr val="008000"/>
                </a:solidFill>
              </a:rPr>
              <a:t>semgrep</a:t>
            </a:r>
            <a:endParaRPr lang="en-US" sz="1600" dirty="0">
              <a:solidFill>
                <a:schemeClr val="tx1"/>
              </a:solidFill>
            </a:endParaRPr>
          </a:p>
          <a:p>
            <a:pPr marL="769938" indent="-495300" eaLnBrk="1" hangingPunct="1">
              <a:lnSpc>
                <a:spcPct val="100000"/>
              </a:lnSpc>
              <a:buSzPct val="45000"/>
              <a:buFont typeface="Times New Roman" panose="02020603050405020304" pitchFamily="18" charset="0"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en-US" sz="1800" i="1" dirty="0">
              <a:solidFill>
                <a:srgbClr val="008000"/>
              </a:solidFill>
            </a:endParaRPr>
          </a:p>
          <a:p>
            <a:pPr marL="769938" indent="-495300" eaLnBrk="1" hangingPunct="1">
              <a:lnSpc>
                <a:spcPct val="100000"/>
              </a:lnSpc>
              <a:buSzPct val="45000"/>
              <a:buFont typeface="Times New Roman" panose="02020603050405020304" pitchFamily="18" charset="0"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1800" dirty="0">
                <a:solidFill>
                  <a:schemeClr val="tx1"/>
                </a:solidFill>
              </a:rPr>
              <a:t>Some tools focus on C/C++, others on web applications </a:t>
            </a:r>
          </a:p>
          <a:p>
            <a:pPr marL="769938" indent="-495300" eaLnBrk="1" hangingPunct="1">
              <a:lnSpc>
                <a:spcPct val="100000"/>
              </a:lnSpc>
              <a:buSzPct val="45000"/>
              <a:buFont typeface="Times New Roman" panose="02020603050405020304" pitchFamily="18" charset="0"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r>
              <a:rPr lang="en-US" sz="1800" dirty="0">
                <a:solidFill>
                  <a:schemeClr val="tx1"/>
                </a:solidFill>
              </a:rPr>
              <a:t>Such tools can be useful, but… </a:t>
            </a:r>
            <a:r>
              <a:rPr lang="en-US" dirty="0">
                <a:solidFill>
                  <a:srgbClr val="FF0000"/>
                </a:solidFill>
              </a:rPr>
              <a:t>a fool with a tool is still a fool</a:t>
            </a:r>
          </a:p>
          <a:p>
            <a:pPr marL="769938" indent="-495300" eaLnBrk="1" hangingPunct="1">
              <a:lnSpc>
                <a:spcPct val="100000"/>
              </a:lnSpc>
              <a:buSzPct val="45000"/>
              <a:buFont typeface="Times New Roman" panose="02020603050405020304" pitchFamily="18" charset="0"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en-US" sz="1800" i="1" dirty="0">
              <a:solidFill>
                <a:srgbClr val="FF0000"/>
              </a:solidFill>
            </a:endParaRPr>
          </a:p>
          <a:p>
            <a:pPr marL="0" indent="0" eaLnBrk="1" hangingPunct="1">
              <a:buClrTx/>
              <a:buSzTx/>
              <a:buFontTx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</a:tabLst>
              <a:defRPr/>
            </a:pPr>
            <a:endParaRPr lang="en-US" sz="1800" dirty="0">
              <a:solidFill>
                <a:srgbClr val="008000"/>
              </a:solidFill>
            </a:endParaRPr>
          </a:p>
        </p:txBody>
      </p:sp>
      <p:sp>
        <p:nvSpPr>
          <p:cNvPr id="25604" name="Slide Number Placeholder 1">
            <a:extLst>
              <a:ext uri="{FF2B5EF4-FFF2-40B4-BE49-F238E27FC236}">
                <a16:creationId xmlns:a16="http://schemas.microsoft.com/office/drawing/2014/main" id="{66CA2728-273A-0614-74B4-3606BAB495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55E8DCAD-7E39-4B4B-A3B3-FEA6B7A5F1B7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25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244" name="AutoShape 3">
            <a:extLst>
              <a:ext uri="{FF2B5EF4-FFF2-40B4-BE49-F238E27FC236}">
                <a16:creationId xmlns:a16="http://schemas.microsoft.com/office/drawing/2014/main" id="{21BFD90D-C326-BFCA-7902-2DA9711B9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1412875"/>
            <a:ext cx="1479550" cy="936625"/>
          </a:xfrm>
          <a:prstGeom prst="wedgeRoundRectCallout">
            <a:avLst>
              <a:gd name="adj1" fmla="val -121139"/>
              <a:gd name="adj2" fmla="val -47495"/>
              <a:gd name="adj3" fmla="val 16667"/>
            </a:avLst>
          </a:prstGeom>
          <a:solidFill>
            <a:srgbClr val="FFFF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marL="0" marR="0" lvl="0" indent="0" algn="ctr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easy &amp; fun </a:t>
            </a:r>
          </a:p>
          <a:p>
            <a:pPr marL="0" marR="0" lvl="0" indent="0" algn="ctr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to download </a:t>
            </a:r>
          </a:p>
          <a:p>
            <a:pPr marL="0" marR="0" lvl="0" indent="0" algn="ctr" defTabSz="492125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t>and try out!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05C54D8-F5AF-0E5B-F069-9DF13557FA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Safer C</a:t>
            </a:r>
            <a:endParaRPr lang="en-NL" sz="54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78343AE3-0194-1A59-D01D-9E6FFC520E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345BC5-01CC-72FC-0915-51EE4ACAE49E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550817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FB6EA-802B-3218-EED2-2984F28BC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CB852-C391-AB14-80A0-EE80665D2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Safer string libraries  in C</a:t>
            </a:r>
            <a:endParaRPr lang="en-N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B5EA-416A-695F-1C25-DF238D422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78105" cy="4999038"/>
          </a:xfrm>
        </p:spPr>
        <p:txBody>
          <a:bodyPr/>
          <a:lstStyle/>
          <a:p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strcpy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(</a:t>
            </a:r>
            <a:r>
              <a:rPr lang="en-GB" altLang="nl-NL" sz="18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dst,src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), </a:t>
            </a:r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strcat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(</a:t>
            </a:r>
            <a:r>
              <a:rPr lang="en-GB" altLang="nl-NL" sz="18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dst,src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) </a:t>
            </a:r>
          </a:p>
          <a:p>
            <a:pPr marL="0" indent="0">
              <a:buNone/>
            </a:pPr>
            <a:r>
              <a:rPr lang="en-GB" altLang="nl-NL" sz="1600" dirty="0">
                <a:solidFill>
                  <a:schemeClr val="tx1"/>
                </a:solidFill>
              </a:rPr>
              <a:t>          Error prone! Memory corruption if strings are not null-terminated or too long </a:t>
            </a:r>
            <a:endParaRPr lang="en-GB" altLang="nl-NL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str</a:t>
            </a:r>
            <a:r>
              <a:rPr lang="en-GB" altLang="nl-NL" sz="1800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n</a:t>
            </a:r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cpy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(</a:t>
            </a:r>
            <a:r>
              <a:rPr lang="en-GB" altLang="nl-NL" sz="18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dst,src,</a:t>
            </a:r>
            <a:r>
              <a:rPr lang="en-GB" altLang="nl-NL" sz="18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), </a:t>
            </a:r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str</a:t>
            </a:r>
            <a:r>
              <a:rPr lang="en-GB" altLang="nl-NL" sz="1800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n</a:t>
            </a:r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cat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(</a:t>
            </a:r>
            <a:r>
              <a:rPr lang="en-GB" altLang="nl-NL" sz="18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dst,src,</a:t>
            </a:r>
            <a:r>
              <a:rPr lang="en-GB" altLang="nl-NL" sz="18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)</a:t>
            </a:r>
            <a:b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GB" altLang="nl-NL" sz="1600" dirty="0">
                <a:solidFill>
                  <a:srgbClr val="009900"/>
                </a:solidFill>
              </a:rPr>
              <a:t>   </a:t>
            </a:r>
            <a:r>
              <a:rPr lang="en-GB" altLang="nl-NL" sz="1600" dirty="0">
                <a:solidFill>
                  <a:schemeClr val="tx1"/>
                </a:solidFill>
              </a:rPr>
              <a:t>Better: takes</a:t>
            </a:r>
            <a:r>
              <a:rPr lang="en-GB" altLang="nl-NL" sz="1600" dirty="0">
                <a:solidFill>
                  <a:srgbClr val="009900"/>
                </a:solidFill>
              </a:rPr>
              <a:t> max # of bytes to be copied</a:t>
            </a:r>
            <a:r>
              <a:rPr lang="en-US" altLang="nl-NL" sz="1600" dirty="0">
                <a:solidFill>
                  <a:srgbClr val="009900"/>
                </a:solidFill>
              </a:rPr>
              <a:t>  </a:t>
            </a:r>
            <a:r>
              <a:rPr lang="en-US" altLang="nl-NL" sz="1600" dirty="0">
                <a:solidFill>
                  <a:schemeClr val="tx1"/>
                </a:solidFill>
              </a:rPr>
              <a:t>as parameter</a:t>
            </a:r>
            <a:br>
              <a:rPr lang="en-US" altLang="nl-NL" sz="1600" dirty="0">
                <a:solidFill>
                  <a:schemeClr val="tx1"/>
                </a:solidFill>
              </a:rPr>
            </a:br>
            <a:r>
              <a:rPr lang="en-US" altLang="nl-NL" sz="1600" dirty="0">
                <a:solidFill>
                  <a:schemeClr val="tx1"/>
                </a:solidFill>
              </a:rPr>
              <a:t>   But: can result in non-null-terminated strings if strings don’t fit </a:t>
            </a:r>
            <a:r>
              <a:rPr lang="en-US" altLang="nl-NL" sz="1600" dirty="0">
                <a:solidFill>
                  <a:schemeClr val="tx1"/>
                </a:solidFill>
                <a:sym typeface="Wingdings" panose="05000000000000000000" pitchFamily="2" charset="2"/>
              </a:rPr>
              <a:t></a:t>
            </a:r>
            <a:endParaRPr lang="en-US" altLang="nl-NL" sz="1600" dirty="0">
              <a:solidFill>
                <a:schemeClr val="tx1"/>
              </a:solidFill>
            </a:endParaRPr>
          </a:p>
          <a:p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str</a:t>
            </a:r>
            <a:r>
              <a:rPr lang="en-GB" altLang="nl-NL" sz="1800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s</a:t>
            </a:r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cpy</a:t>
            </a:r>
            <a:r>
              <a:rPr lang="en-GB" altLang="nl-NL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GB" altLang="nl-NL" sz="18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dst,src,</a:t>
            </a:r>
            <a:r>
              <a:rPr lang="en-GB" altLang="nl-NL" sz="18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dst_len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), </a:t>
            </a:r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str</a:t>
            </a:r>
            <a:r>
              <a:rPr lang="en-GB" altLang="nl-NL" sz="1800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s</a:t>
            </a:r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cat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(</a:t>
            </a:r>
            <a:r>
              <a:rPr lang="en-GB" altLang="nl-NL" sz="18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dst,src,</a:t>
            </a:r>
            <a:r>
              <a:rPr lang="en-GB" altLang="nl-NL" sz="18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dest_len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)  </a:t>
            </a:r>
            <a:r>
              <a:rPr lang="en-US" sz="1800" dirty="0"/>
              <a:t>  </a:t>
            </a:r>
            <a:r>
              <a:rPr lang="en-GB" altLang="nl-NL" sz="1800" dirty="0"/>
              <a:t>  </a:t>
            </a:r>
          </a:p>
          <a:p>
            <a:pPr marL="457200" lvl="1" indent="0">
              <a:buNone/>
            </a:pPr>
            <a:r>
              <a:rPr lang="en-GB" altLang="nl-NL" sz="1600" dirty="0"/>
              <a:t>Result is guaranteed to be null-terminated string </a:t>
            </a:r>
            <a:br>
              <a:rPr lang="en-GB" altLang="nl-NL" sz="1800" dirty="0"/>
            </a:br>
            <a:r>
              <a:rPr lang="en-GB" altLang="nl-NL" sz="1400" dirty="0">
                <a:solidFill>
                  <a:schemeClr val="tx1"/>
                </a:solidFill>
              </a:rPr>
              <a:t>Size</a:t>
            </a:r>
            <a:r>
              <a:rPr lang="en-GB" altLang="nl-NL" sz="1400" dirty="0">
                <a:solidFill>
                  <a:srgbClr val="009900"/>
                </a:solidFill>
              </a:rPr>
              <a:t> </a:t>
            </a:r>
            <a:r>
              <a:rPr lang="en-GB" altLang="nl-NL" sz="1400" dirty="0">
                <a:solidFill>
                  <a:schemeClr val="tx1"/>
                </a:solidFill>
              </a:rPr>
              <a:t>of destination array as parameter, not # of chars to be copied, </a:t>
            </a:r>
            <a:br>
              <a:rPr lang="en-GB" altLang="nl-NL" sz="1400" dirty="0">
                <a:solidFill>
                  <a:schemeClr val="tx1"/>
                </a:solidFill>
              </a:rPr>
            </a:br>
            <a:r>
              <a:rPr lang="en-GB" altLang="nl-NL" sz="1400" dirty="0">
                <a:solidFill>
                  <a:schemeClr val="tx1"/>
                </a:solidFill>
              </a:rPr>
              <a:t>which gives simpler code when e.g. concatenating multiple strings</a:t>
            </a:r>
          </a:p>
          <a:p>
            <a:pPr marL="457200" lvl="1" indent="0">
              <a:buNone/>
            </a:pPr>
            <a:endParaRPr lang="en-GB" altLang="nl-NL" sz="1600" dirty="0">
              <a:solidFill>
                <a:schemeClr val="tx1"/>
              </a:solidFill>
            </a:endParaRPr>
          </a:p>
          <a:p>
            <a:pPr marL="57150" indent="0">
              <a:buNone/>
            </a:pPr>
            <a:r>
              <a:rPr lang="en-GB" altLang="nl-NL" sz="1600" dirty="0">
                <a:solidFill>
                  <a:schemeClr val="tx1"/>
                </a:solidFill>
              </a:rPr>
              <a:t>Another alternative: here </a:t>
            </a:r>
            <a:r>
              <a:rPr lang="en-GB" altLang="nl-NL" sz="16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str</a:t>
            </a:r>
            <a:r>
              <a:rPr lang="en-GB" altLang="nl-NL" sz="1600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l</a:t>
            </a:r>
            <a:r>
              <a:rPr lang="en-GB" altLang="nl-NL" sz="16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cpy</a:t>
            </a:r>
            <a:r>
              <a:rPr lang="en-GB" altLang="nl-NL" sz="1600" dirty="0">
                <a:solidFill>
                  <a:schemeClr val="tx1"/>
                </a:solidFill>
              </a:rPr>
              <a:t> and </a:t>
            </a:r>
            <a:r>
              <a:rPr lang="en-GB" altLang="nl-NL" sz="16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str</a:t>
            </a:r>
            <a:r>
              <a:rPr lang="en-GB" altLang="nl-NL" sz="1600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l</a:t>
            </a:r>
            <a:r>
              <a:rPr lang="en-GB" altLang="nl-NL" sz="16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cat</a:t>
            </a:r>
            <a:endParaRPr lang="en-GB" altLang="nl-NL" sz="1600" dirty="0">
              <a:solidFill>
                <a:schemeClr val="accent2"/>
              </a:solidFill>
            </a:endParaRPr>
          </a:p>
          <a:p>
            <a:pPr marL="457200" lvl="1" indent="0" eaLnBrk="1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None/>
              <a:tabLst>
                <a:tab pos="336550" algn="l"/>
                <a:tab pos="449263" algn="l"/>
                <a:tab pos="906463" algn="l"/>
                <a:tab pos="1363663" algn="l"/>
                <a:tab pos="1820863" algn="l"/>
                <a:tab pos="2278063" algn="l"/>
                <a:tab pos="2735263" algn="l"/>
                <a:tab pos="3192463" algn="l"/>
                <a:tab pos="3649663" algn="l"/>
                <a:tab pos="4106863" algn="l"/>
                <a:tab pos="4564063" algn="l"/>
                <a:tab pos="5021263" algn="l"/>
                <a:tab pos="5478463" algn="l"/>
                <a:tab pos="5935663" algn="l"/>
                <a:tab pos="6392863" algn="l"/>
                <a:tab pos="6850063" algn="l"/>
                <a:tab pos="7307263" algn="l"/>
                <a:tab pos="7764463" algn="l"/>
                <a:tab pos="8221663" algn="l"/>
                <a:tab pos="8678863" algn="l"/>
                <a:tab pos="9136063" algn="l"/>
              </a:tabLst>
              <a:defRPr/>
            </a:pPr>
            <a:endParaRPr lang="en-GB" altLang="nl-NL" sz="1800" dirty="0"/>
          </a:p>
          <a:p>
            <a:endParaRPr lang="en-GB" altLang="nl-NL" b="1" dirty="0">
              <a:latin typeface="Courier New" panose="02070309020205020404" pitchFamily="49" charset="0"/>
            </a:endParaRPr>
          </a:p>
          <a:p>
            <a:endParaRPr lang="en-GB" b="1" dirty="0">
              <a:latin typeface="Courier New" panose="02070309020205020404" pitchFamily="49" charset="0"/>
            </a:endParaRPr>
          </a:p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D509EC-08CB-D081-186C-921F9B2008F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21318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D0159-7350-AC71-1465-B473362C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ABF2D-3F2F-A554-499A-077E5EE6A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4EEDD-9918-2FED-CE0B-E415ED4AA23D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28</a:t>
            </a:fld>
            <a:endParaRPr lang="en-GB" altLang="nl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9B0308-F330-832C-31BD-622B5D2235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065" b="45662"/>
          <a:stretch>
            <a:fillRect/>
          </a:stretch>
        </p:blipFill>
        <p:spPr>
          <a:xfrm>
            <a:off x="663575" y="1772816"/>
            <a:ext cx="770485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96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6BC1-3CB5-F196-D968-D523CE2F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D1520-AB4E-4A11-1697-4BBA6641D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400" dirty="0"/>
              <a:t>To read: https://chessman7.substack.com/p/linux-finally-killed-strncpy-it-took</a:t>
            </a:r>
            <a:endParaRPr lang="en-NL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267EAD-F98E-B5E0-B0C0-F2A885D1FE2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29</a:t>
            </a:fld>
            <a:endParaRPr lang="en-GB" altLang="nl-NL"/>
          </a:p>
        </p:txBody>
      </p:sp>
      <p:pic>
        <p:nvPicPr>
          <p:cNvPr id="5" name="Picture 4" descr="https://substackcdn.com/image/fetch/$s_!b3Oa!,f_auto,q_auto:good,fl_progressive:steep/https%3A%2F%2Fsubstack-post-media.s3.amazonaws.com%2Fpublic%2Fimages%2F8556794a-d3a9-44b6-a98c-d8d12f1618d0_1294x1030.png">
            <a:extLst>
              <a:ext uri="{FF2B5EF4-FFF2-40B4-BE49-F238E27FC236}">
                <a16:creationId xmlns:a16="http://schemas.microsoft.com/office/drawing/2014/main" id="{9670659A-F714-9663-0712-D0C912FA2A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49"/>
          <a:stretch>
            <a:fillRect/>
          </a:stretch>
        </p:blipFill>
        <p:spPr>
          <a:xfrm>
            <a:off x="1763688" y="1988840"/>
            <a:ext cx="5417751" cy="34650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503E1A-E82B-0A60-3D41-29123B82A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92" y="524294"/>
            <a:ext cx="7448933" cy="140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04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5BAAC-A547-F57F-143C-0C54DCB38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type information: Nullability qualifiers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E48C7-DE53-F706-A60B-5D8E36B31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f-ZA" sz="1800" dirty="0"/>
              <a:t>LLVM/Clang introduced type qualifiers </a:t>
            </a:r>
            <a:br>
              <a:rPr lang="af-ZA" sz="1800" dirty="0"/>
            </a:br>
            <a:r>
              <a:rPr lang="af-ZA" sz="1800" dirty="0"/>
              <a:t>          </a:t>
            </a:r>
            <a:r>
              <a:rPr lang="en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nullable</a:t>
            </a:r>
            <a:r>
              <a:rPr lang="en-US" sz="1800" dirty="0">
                <a:latin typeface="+mj-lt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_non</a:t>
            </a:r>
            <a:r>
              <a:rPr lang="en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b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af-ZA" sz="1800" dirty="0"/>
              <a:t>for more precise typing &amp; hence better static analysis for bugs</a:t>
            </a:r>
          </a:p>
          <a:p>
            <a:r>
              <a:rPr lang="af-ZA" sz="1600" dirty="0"/>
              <a:t>Compiler can then warn about missing null-checks</a:t>
            </a:r>
          </a:p>
          <a:p>
            <a:endParaRPr lang="af-ZA" sz="400" dirty="0"/>
          </a:p>
          <a:p>
            <a:pPr marL="400050" lvl="1" indent="0">
              <a:buNone/>
            </a:pPr>
            <a:r>
              <a:rPr lang="af-ZA" sz="1400" dirty="0"/>
              <a:t>Example: </a:t>
            </a:r>
            <a:r>
              <a:rPr lang="af-ZA" sz="1600" dirty="0"/>
              <a:t> 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 *</a:t>
            </a:r>
            <a:r>
              <a:rPr lang="en-NL" sz="14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strchr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(char *</a:t>
            </a:r>
            <a:r>
              <a:rPr lang="en-NL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int </a:t>
            </a:r>
            <a:r>
              <a:rPr lang="en-NL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dirty="0">
                <a:latin typeface="+mn-lt"/>
                <a:cs typeface="Courier New" panose="02070309020205020404" pitchFamily="49" charset="0"/>
              </a:rPr>
              <a:t>, which finds the first occurrence </a:t>
            </a:r>
            <a:br>
              <a:rPr lang="en-US" sz="1400" dirty="0">
                <a:latin typeface="+mn-lt"/>
                <a:cs typeface="Courier New" panose="02070309020205020404" pitchFamily="49" charset="0"/>
              </a:rPr>
            </a:br>
            <a:r>
              <a:rPr lang="en-US" sz="1400" dirty="0">
                <a:latin typeface="+mn-lt"/>
                <a:cs typeface="Courier New" panose="02070309020205020404" pitchFamily="49" charset="0"/>
              </a:rPr>
              <a:t>of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(char)c </a:t>
            </a:r>
            <a:r>
              <a:rPr lang="en-US" sz="1400" dirty="0">
                <a:latin typeface="+mn-lt"/>
                <a:cs typeface="Courier New" panose="02070309020205020404" pitchFamily="49" charset="0"/>
              </a:rPr>
              <a:t>in null-terminated string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1400" dirty="0">
                <a:latin typeface="+mn-lt"/>
                <a:cs typeface="Courier New" panose="02070309020205020404" pitchFamily="49" charset="0"/>
              </a:rPr>
              <a:t> </a:t>
            </a:r>
            <a:r>
              <a:rPr lang="en-US" sz="1400" dirty="0">
                <a:cs typeface="Courier New" panose="02070309020205020404" pitchFamily="49" charset="0"/>
              </a:rPr>
              <a:t>, becomes</a:t>
            </a:r>
          </a:p>
          <a:p>
            <a:pPr marL="400050" lvl="1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af-ZA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af-ZA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__nullable </a:t>
            </a:r>
            <a:r>
              <a:rPr lang="af-ZA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 *</a:t>
            </a:r>
            <a:r>
              <a:rPr lang="af-ZA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strchr</a:t>
            </a:r>
            <a:r>
              <a:rPr lang="af-ZA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af-ZA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__nonnull </a:t>
            </a:r>
            <a:r>
              <a:rPr lang="af-ZA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 *s, int c) 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b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af-ZA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af-ZA" sz="1400" dirty="0"/>
              <a:t>gcc has a clumsier </a:t>
            </a:r>
            <a:r>
              <a:rPr lang="af-ZA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nonnull</a:t>
            </a:r>
            <a:r>
              <a:rPr lang="af-ZA" sz="1400" dirty="0"/>
              <a:t> attribute</a:t>
            </a:r>
            <a:endParaRPr lang="af-ZA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void </a:t>
            </a:r>
            <a:r>
              <a:rPr lang="en-US" sz="14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my_memcpy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(__attribute__((nonnull)) char *</a:t>
            </a:r>
            <a:r>
              <a:rPr lang="en-US" sz="14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__attribute__((nonnull)) char *</a:t>
            </a:r>
            <a:r>
              <a:rPr lang="en-US" sz="14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int </a:t>
            </a:r>
            <a:r>
              <a:rPr lang="en-US" sz="14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   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__attribute__((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returns_nonnull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A2E67-1254-8B76-F58A-77320E3D921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30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77128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7A994-AE37-D46A-CCC5-54D033F1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769E1-FE45-E99D-8B9C-20790412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Courier New" panose="02070309020205020404" pitchFamily="49" charset="0"/>
              </a:rPr>
              <a:t>Spot the (potential) bugs!</a:t>
            </a:r>
            <a:endParaRPr lang="en-NL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63696-4ED1-3431-1AD0-3337199E8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039112"/>
            <a:ext cx="7766050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zero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(int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for 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 a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NL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700" b="1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--------------------------------------------------------------------------------------------------------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typedef struct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int*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r>
              <a:rPr lang="en-US" sz="14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600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zero_sb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sb = *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// the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struct that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points to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sb.count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sb.buf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  <a:endParaRPr lang="en-NL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// for C programmers: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sb.count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could be written as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-&gt;count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-------------------------------------------------------------------------------------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 {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int[10]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int*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...  b = a++; ...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4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   ...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++; ...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zero_sb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... 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B0DF0-F4F6-AFCA-6220-40B8EFA56C0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436676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F70DC-CCB3-E345-09A2-A24653547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E470A-D355-EEB0-8C50-B87987F87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Courier New" panose="02070309020205020404" pitchFamily="49" charset="0"/>
              </a:rPr>
              <a:t>Spot the (potential) bugs!</a:t>
            </a:r>
            <a:endParaRPr lang="en-NL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96C6E-DE2E-D0C5-6AE2-9C231F5E6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329" y="1033463"/>
            <a:ext cx="8538146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zero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(int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for 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NL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NL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 a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NL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^^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 is probably the length of a, so &lt;= should be &lt;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700" b="1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--------------------------------------------------------------------------------------------------------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typedef struct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int*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r>
              <a:rPr lang="en-US" sz="14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050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zero_sb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sb = *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// the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struct that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points to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NL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sb.count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sb.buf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  <a:endParaRPr lang="en-NL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// 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^^ count is probably the length of </a:t>
            </a:r>
            <a:r>
              <a:rPr lang="en-US" sz="14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so &lt;= should be &lt;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--------------------------------------------------------------------------------------------------------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 {              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int[10]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int*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...  b =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a++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.. // 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a++ makes sense because a is array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4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...  </a:t>
            </a:r>
            <a:r>
              <a:rPr lang="en-US" sz="14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...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zero_sb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... 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                     // 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^^ makes no sense if </a:t>
            </a:r>
            <a:r>
              <a:rPr lang="en-US" sz="14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does not point to array</a:t>
            </a:r>
            <a:endParaRPr lang="en-US" dirty="0">
              <a:solidFill>
                <a:schemeClr val="accent2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ACAB2-5147-8BE7-47A7-DCD3D43F791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8303998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324A1-F605-4345-31CE-C6100D833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A3585-8302-78BA-4331-0AB3D0D34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fbounds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-safety </a:t>
            </a:r>
            <a:r>
              <a:rPr lang="en-US" sz="2000" dirty="0"/>
              <a:t>annotations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DA658-95F5-85A9-D2D5-AE84ACE44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zero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(int </a:t>
            </a:r>
            <a:r>
              <a:rPr lang="af-ZA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af-ZA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__counted_by(len)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for 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++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{a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NL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// Clear out of bounds access now   </a:t>
            </a:r>
            <a:endParaRPr lang="en-NL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7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typedef struct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int 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4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counted_by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(count)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count;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0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sized_buf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NL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single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	// For pointers to single (non-array) objects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So p++ or p[2] will result in error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0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latin typeface="+mn-lt"/>
                <a:cs typeface="Courier New" panose="02070309020205020404" pitchFamily="49" charset="0"/>
              </a:rPr>
              <a:t>These annotations 1) let programmers express their intent,  2) can improve static analysis, and 3) can be used to insert compile-time checks</a:t>
            </a:r>
            <a:endParaRPr lang="en-NL" sz="1600" dirty="0">
              <a:latin typeface="+mn-lt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353E0-B394-A825-0E71-351B4AC0B3C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32297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03563-C15C-C589-12E4-35C125A87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fbounds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-safety </a:t>
            </a:r>
            <a:r>
              <a:rPr lang="en-US" dirty="0"/>
              <a:t>in LLVM/clang  </a:t>
            </a:r>
            <a:r>
              <a:rPr lang="en-US" sz="1800" dirty="0"/>
              <a:t>(since 2024)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5B2C5-0EF6-91EB-53E8-C5CB0B346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600" dirty="0"/>
              <a:t>C compiler inserts bound checks made possible by annotations  </a:t>
            </a:r>
            <a:br>
              <a:rPr lang="en-US" sz="1600" dirty="0"/>
            </a:br>
            <a:r>
              <a:rPr lang="en-US" sz="1600" dirty="0"/>
              <a:t>notably </a:t>
            </a:r>
            <a:r>
              <a:rPr lang="af-ZA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af-ZA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__counted_by(  ) </a:t>
            </a:r>
            <a:r>
              <a:rPr lang="en-US" sz="1400" dirty="0"/>
              <a:t> </a:t>
            </a:r>
          </a:p>
          <a:p>
            <a:pPr marL="457200" lvl="1" indent="0">
              <a:buNone/>
            </a:pPr>
            <a:r>
              <a:rPr lang="en-US" sz="1600" dirty="0"/>
              <a:t>     </a:t>
            </a:r>
            <a:r>
              <a:rPr lang="en-US" sz="1400" dirty="0"/>
              <a:t>Compiler can infer some annotations automatically.</a:t>
            </a:r>
            <a:br>
              <a:rPr lang="en-US" sz="1400" dirty="0"/>
            </a:br>
            <a:r>
              <a:rPr lang="en-US" sz="1400" dirty="0"/>
              <a:t>      Compiler can be made to complain about missing annotations</a:t>
            </a:r>
          </a:p>
          <a:p>
            <a:r>
              <a:rPr lang="en-US" sz="1600" dirty="0"/>
              <a:t>Checks are meant to be left in production code </a:t>
            </a:r>
            <a:br>
              <a:rPr lang="en-US" sz="1600" dirty="0"/>
            </a:br>
            <a:r>
              <a:rPr lang="en-US" sz="1600" dirty="0"/>
              <a:t>       </a:t>
            </a:r>
            <a:r>
              <a:rPr lang="en-US" sz="1400" dirty="0"/>
              <a:t>Runtime overhead &amp; developer effort to annotate code acceptable</a:t>
            </a:r>
          </a:p>
          <a:p>
            <a:r>
              <a:rPr lang="en-US" sz="1600" dirty="0"/>
              <a:t>Binary compatible        </a:t>
            </a:r>
            <a:r>
              <a:rPr lang="en-US" sz="1400" dirty="0"/>
              <a:t> aka preserves ABI  (Application Binary Interface) </a:t>
            </a:r>
            <a:br>
              <a:rPr lang="en-US" sz="1200" dirty="0"/>
            </a:br>
            <a:r>
              <a:rPr lang="en-US" sz="1600" dirty="0"/>
              <a:t> so usage can be introduced gradually</a:t>
            </a:r>
          </a:p>
          <a:p>
            <a:r>
              <a:rPr lang="en-US" sz="1600" dirty="0"/>
              <a:t>Supported for C and Swift, </a:t>
            </a:r>
            <a:r>
              <a:rPr lang="en-US" sz="1400" dirty="0"/>
              <a:t>not (yet?) Objective C and C++</a:t>
            </a:r>
            <a:endParaRPr lang="en-US" sz="1600" dirty="0"/>
          </a:p>
          <a:p>
            <a:r>
              <a:rPr lang="en-US" sz="1600" dirty="0"/>
              <a:t>Developed by &amp; heavily used at Apple</a:t>
            </a:r>
          </a:p>
          <a:p>
            <a:pPr marL="914400" lvl="2" indent="0">
              <a:buNone/>
            </a:pPr>
            <a:endParaRPr lang="en-US" sz="1400" dirty="0"/>
          </a:p>
          <a:p>
            <a:pPr marL="914400" lvl="2" indent="0">
              <a:buNone/>
            </a:pPr>
            <a:r>
              <a:rPr lang="en-US" sz="1200" dirty="0"/>
              <a:t>Not exam material but more info at </a:t>
            </a:r>
            <a:br>
              <a:rPr lang="en-US" sz="1200" dirty="0"/>
            </a:br>
            <a:r>
              <a:rPr lang="en-US" sz="1200" dirty="0"/>
              <a:t>            </a:t>
            </a:r>
            <a:r>
              <a:rPr lang="en-US" sz="1200" dirty="0" err="1"/>
              <a:t>EuroLLVM</a:t>
            </a:r>
            <a:r>
              <a:rPr lang="en-US" sz="1200" dirty="0"/>
              <a:t> 2025 talk ‘</a:t>
            </a:r>
            <a:r>
              <a:rPr lang="en-NL" sz="1200" dirty="0"/>
              <a:t>Adopting -</a:t>
            </a:r>
            <a:r>
              <a:rPr lang="en-NL" sz="1200" dirty="0" err="1"/>
              <a:t>fbounds</a:t>
            </a:r>
            <a:r>
              <a:rPr lang="en-NL" sz="1200" dirty="0"/>
              <a:t>-safety in practice</a:t>
            </a:r>
            <a:r>
              <a:rPr lang="en-US" sz="1200" dirty="0"/>
              <a:t>’</a:t>
            </a:r>
            <a:br>
              <a:rPr lang="en-US" sz="1200" dirty="0"/>
            </a:br>
            <a:r>
              <a:rPr lang="en-US" sz="1200" b="1" dirty="0"/>
              <a:t>             </a:t>
            </a:r>
            <a:r>
              <a:rPr lang="en-US" sz="1200" dirty="0"/>
              <a:t>https://www.youtube.com/watch?v=rlevLn831R4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8D906-127D-4B40-958A-59936F28CD2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94431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F24C7-D23C-A924-CF6A-124F9880B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D2D6B-779F-1E3C-12F0-E535DF6A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fbounds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-safety </a:t>
            </a:r>
            <a:r>
              <a:rPr lang="en-US" sz="2000" dirty="0"/>
              <a:t>annotations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B1EEA-B81F-F124-C549-804AE23AF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Some variants  of </a:t>
            </a:r>
            <a:r>
              <a:rPr lang="af-ZA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__counted_by</a:t>
            </a:r>
          </a:p>
          <a:p>
            <a:pPr>
              <a:lnSpc>
                <a:spcPct val="100000"/>
              </a:lnSpc>
            </a:pPr>
            <a:endParaRPr lang="af-ZA" sz="1600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af-ZA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__counted_by_or_null</a:t>
            </a:r>
            <a:r>
              <a:rPr lang="af-ZA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(...)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cs typeface="Courier New" panose="02070309020205020404" pitchFamily="49" charset="0"/>
              </a:rPr>
              <a:t>       for arrays that can be null; compiler will add null-checks</a:t>
            </a:r>
          </a:p>
          <a:p>
            <a:pPr marL="0" indent="0">
              <a:lnSpc>
                <a:spcPct val="100000"/>
              </a:lnSpc>
              <a:buNone/>
            </a:pPr>
            <a:endParaRPr lang="af-ZA" sz="1600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sized_by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(...) </a:t>
            </a:r>
            <a:r>
              <a:rPr lang="en-US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sized_by_or_null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(...)</a:t>
            </a:r>
            <a:endParaRPr lang="en-US" sz="1600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+mn-lt"/>
                <a:cs typeface="Courier New" panose="02070309020205020404" pitchFamily="49" charset="0"/>
              </a:rPr>
              <a:t>      </a:t>
            </a:r>
            <a:r>
              <a:rPr lang="en-US" sz="1600" dirty="0">
                <a:cs typeface="Courier New" panose="02070309020205020404" pitchFamily="49" charset="0"/>
              </a:rPr>
              <a:t>to express size in bytes instead of elements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600" dirty="0"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600" b="1" dirty="0">
              <a:latin typeface="+mn-lt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latin typeface="+mn-lt"/>
                <a:cs typeface="Courier New" panose="02070309020205020404" pitchFamily="49" charset="0"/>
              </a:rPr>
              <a:t>Eg</a:t>
            </a:r>
            <a:r>
              <a:rPr lang="en-US" sz="1600" b="1" dirty="0">
                <a:latin typeface="+mn-lt"/>
                <a:cs typeface="Courier New" panose="02070309020205020404" pitchFamily="49" charset="0"/>
              </a:rPr>
              <a:t> 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af-ZA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af-ZA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__sized_by_or_null(len) 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malloc(</a:t>
            </a:r>
            <a:r>
              <a:rPr lang="en-US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554CB-2856-0701-62D6-9990733D964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7532777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F052E-D853-EFE9-8DFB-3B6481EA0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24EB7-3EBE-EDB5-B172-DF69AC3CA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null_terminated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strings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AD9B2-2052-6D4C-2D9A-8A15A1883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390" y="1044575"/>
            <a:ext cx="7766050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fbounds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-safety</a:t>
            </a:r>
            <a:r>
              <a:rPr lang="en-US" sz="1800" dirty="0"/>
              <a:t> also has an annotation for null-terminated strings </a:t>
            </a:r>
            <a: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af-ZA" sz="1800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endParaRPr lang="af-ZA" sz="1600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char *</a:t>
            </a:r>
            <a:r>
              <a:rPr lang="af-ZA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__null_terminated </a:t>
            </a:r>
            <a:r>
              <a:rPr lang="af-ZA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s;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b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process_string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(char *</a:t>
            </a:r>
            <a:r>
              <a:rPr lang="en-US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null_terminated</a:t>
            </a:r>
            <a:r>
              <a:rPr lang="en-US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str);</a:t>
            </a:r>
            <a:endParaRPr lang="af-ZA" sz="16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34000"/>
              </a:lnSpc>
              <a:buNone/>
            </a:pPr>
            <a:endParaRPr lang="en-US" sz="1600" dirty="0"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latin typeface="+mn-lt"/>
                <a:cs typeface="Courier New" panose="02070309020205020404" pitchFamily="49" charset="0"/>
              </a:rPr>
              <a:t>Note that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char* </a:t>
            </a:r>
            <a:r>
              <a:rPr lang="en-US" sz="1600" dirty="0">
                <a:latin typeface="+mn-lt"/>
                <a:cs typeface="Courier New" panose="02070309020205020404" pitchFamily="49" charset="0"/>
              </a:rPr>
              <a:t>is overloaded: to pass arrays as parameters to functions, </a:t>
            </a:r>
            <a:br>
              <a:rPr lang="en-US" sz="1600" dirty="0">
                <a:latin typeface="+mn-lt"/>
                <a:cs typeface="Courier New" panose="02070309020205020404" pitchFamily="49" charset="0"/>
              </a:rPr>
            </a:br>
            <a:r>
              <a:rPr lang="en-US" sz="1600" dirty="0">
                <a:latin typeface="+mn-lt"/>
                <a:cs typeface="Courier New" panose="02070309020205020404" pitchFamily="49" charset="0"/>
              </a:rPr>
              <a:t>we have to use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char* 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char[8]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udp_header1;        // UDP header on stack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char*   str = ”Welcome”;    // 8-byte string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cs typeface="Courier New" panose="02070309020205020404" pitchFamily="49" charset="0"/>
              </a:rPr>
              <a:t>      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process_header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udp_header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process_header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char*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x) { </a:t>
            </a:r>
            <a:b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// x could be an array or a string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... }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latin typeface="+mn-lt"/>
                <a:cs typeface="Courier New" panose="02070309020205020404" pitchFamily="49" charset="0"/>
              </a:rPr>
              <a:t>This is an unavoidable ambiguity in C.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cs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A846B-CF57-77FD-F980-F2AB73DCC96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46662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FA873-7B3A-FD2A-F10A-C76523377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025BE-7BD1-0C08-180F-51B2743F5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fbounds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-safety </a:t>
            </a:r>
            <a:r>
              <a:rPr lang="en-US" sz="2000" i="1" dirty="0"/>
              <a:t>inferred</a:t>
            </a:r>
            <a:r>
              <a:rPr lang="en-US" sz="2000" dirty="0"/>
              <a:t>  annotations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1FB95-2440-1F84-E4C4-F6883571B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322122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Often annotations can be left implicit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f(int n)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int[12] a;   // Compiler infers </a:t>
            </a:r>
            <a:r>
              <a:rPr lang="en-US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counted_by</a:t>
            </a:r>
            <a:r>
              <a:rPr lang="en-US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(12)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a[n] = 1234; // Out-of-bounds access will result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// in runtime-error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A16B9-1896-2C2F-A968-CD53BE8B8CE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8360226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E6D9C-9DFA-1715-9574-551917706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GB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fbounds</a:t>
            </a:r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-safety</a:t>
            </a:r>
            <a:r>
              <a:rPr lang="en-GB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2000" dirty="0"/>
              <a:t>  wide pointers   </a:t>
            </a:r>
            <a:endParaRPr lang="en-NL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F2396-C803-743A-3F8B-742DE07C0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800" dirty="0">
                <a:solidFill>
                  <a:schemeClr val="accent2"/>
                </a:solidFill>
              </a:rPr>
              <a:t>Wide pointer </a:t>
            </a:r>
            <a:r>
              <a:rPr lang="en-GB" sz="1800" dirty="0"/>
              <a:t>with upper &amp; lower bound,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dirty="0"/>
              <a:t>                     instead of a length field as discussed for </a:t>
            </a:r>
            <a:r>
              <a:rPr lang="en-GB" sz="1600" dirty="0">
                <a:solidFill>
                  <a:srgbClr val="009900"/>
                </a:solidFill>
              </a:rPr>
              <a:t>fat pointers </a:t>
            </a:r>
            <a:r>
              <a:rPr lang="en-GB" sz="1600" dirty="0"/>
              <a:t>last week </a:t>
            </a:r>
            <a:br>
              <a:rPr lang="en-GB" sz="1600" dirty="0"/>
            </a:br>
            <a:br>
              <a:rPr lang="en-GB" sz="1600" dirty="0"/>
            </a:br>
            <a:r>
              <a:rPr lang="en-GB" sz="1600" dirty="0"/>
              <a:t>     </a:t>
            </a:r>
            <a:br>
              <a:rPr lang="en-GB" sz="1100" dirty="0"/>
            </a:br>
            <a:r>
              <a:rPr lang="en-GB" sz="1600" dirty="0"/>
              <a:t> 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typedef struct {</a:t>
            </a:r>
          </a:p>
          <a:p>
            <a:pPr marL="800100" lvl="2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int *pointer;</a:t>
            </a:r>
          </a:p>
          <a:p>
            <a:pPr marL="800100" lvl="2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int *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upper_bound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800100" lvl="2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int *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lower_bound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800100" lvl="2" indent="0">
              <a:lnSpc>
                <a:spcPct val="100000"/>
              </a:lnSpc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r>
              <a:rPr lang="en-US" sz="16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wide_pt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00050" lvl="1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>
                <a:solidFill>
                  <a:schemeClr val="accent2"/>
                </a:solidFill>
              </a:rPr>
              <a:t>Clang compiler inserts bound checks </a:t>
            </a:r>
            <a:r>
              <a:rPr lang="en-GB" sz="1800" dirty="0"/>
              <a:t>on use of wide pointers</a:t>
            </a:r>
            <a:br>
              <a:rPr lang="en-GB" sz="1800" dirty="0"/>
            </a:br>
            <a:r>
              <a:rPr lang="en-GB" sz="1800" dirty="0"/>
              <a:t>	</a:t>
            </a:r>
          </a:p>
          <a:p>
            <a:pPr marL="0" indent="0">
              <a:buNone/>
            </a:pPr>
            <a:r>
              <a:rPr lang="en-GB" sz="1800" dirty="0"/>
              <a:t>Obvious downside: </a:t>
            </a:r>
            <a:r>
              <a:rPr lang="en-GB" sz="1800" dirty="0">
                <a:solidFill>
                  <a:schemeClr val="accent2"/>
                </a:solidFill>
              </a:rPr>
              <a:t>not binary compatible</a:t>
            </a:r>
            <a:endParaRPr lang="en-US" sz="1800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00100" lvl="2" indent="0">
              <a:buNone/>
            </a:pPr>
            <a:endParaRPr lang="en-NL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D21A-8BE5-486B-A2C6-85F139C8025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59849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14C96-F6DA-DC69-A1F1-E3213E4B7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5E7B9-CDD9-3547-B087-81FA9D7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(weaker) </a:t>
            </a:r>
            <a:r>
              <a:rPr lang="en-US" sz="2000" dirty="0" err="1"/>
              <a:t>gcc</a:t>
            </a:r>
            <a:r>
              <a:rPr lang="en-US" sz="2000" dirty="0"/>
              <a:t> alternative: </a:t>
            </a:r>
            <a:r>
              <a:rPr lang="en-GB" sz="2000" dirty="0"/>
              <a:t> </a:t>
            </a:r>
            <a:r>
              <a:rPr lang="en-NL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-D_FORTIFY_SOURCE</a:t>
            </a:r>
            <a:r>
              <a:rPr lang="en-GB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NL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1AA73-1D51-8AB6-F25F-F4615A4F1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06097" cy="4999038"/>
          </a:xfrm>
        </p:spPr>
        <p:txBody>
          <a:bodyPr/>
          <a:lstStyle/>
          <a:p>
            <a:pPr marL="0" indent="0">
              <a:buNone/>
            </a:pPr>
            <a:r>
              <a:rPr lang="en-GB" altLang="nl-NL" sz="1800" dirty="0">
                <a:solidFill>
                  <a:schemeClr val="tx1"/>
                </a:solidFill>
              </a:rPr>
              <a:t>Compiler flag to insert some lightweight defensive checks for  some memory and string operations.</a:t>
            </a:r>
          </a:p>
          <a:p>
            <a:pPr marL="0" indent="0">
              <a:buNone/>
            </a:pPr>
            <a:endParaRPr lang="en-GB" altLang="nl-NL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altLang="nl-NL" sz="1800" dirty="0">
                <a:solidFill>
                  <a:schemeClr val="tx1"/>
                </a:solidFill>
              </a:rPr>
              <a:t>Introduced in </a:t>
            </a:r>
            <a:r>
              <a:rPr lang="en-GB" altLang="nl-NL" sz="1800" dirty="0" err="1">
                <a:solidFill>
                  <a:schemeClr val="tx1"/>
                </a:solidFill>
              </a:rPr>
              <a:t>gcc</a:t>
            </a:r>
            <a:r>
              <a:rPr lang="en-GB" altLang="nl-NL" sz="1800" dirty="0">
                <a:solidFill>
                  <a:schemeClr val="tx1"/>
                </a:solidFill>
              </a:rPr>
              <a:t> in 2004</a:t>
            </a:r>
          </a:p>
          <a:p>
            <a:pPr marL="0" indent="0">
              <a:buNone/>
            </a:pPr>
            <a:r>
              <a:rPr lang="en-GB" altLang="nl-NL" sz="1800" dirty="0">
                <a:solidFill>
                  <a:schemeClr val="tx1"/>
                </a:solidFill>
              </a:rPr>
              <a:t>Version </a:t>
            </a:r>
            <a:r>
              <a:rPr lang="en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-D_FORTIFY_SOURCE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=3</a:t>
            </a:r>
            <a:r>
              <a:rPr lang="en-GB" altLang="nl-NL" sz="1600" b="1" dirty="0">
                <a:solidFill>
                  <a:schemeClr val="tx1"/>
                </a:solidFill>
              </a:rPr>
              <a:t> </a:t>
            </a:r>
            <a:r>
              <a:rPr lang="en-GB" altLang="nl-NL" sz="1800" dirty="0">
                <a:solidFill>
                  <a:schemeClr val="tx1"/>
                </a:solidFill>
              </a:rPr>
              <a:t>since 2022  </a:t>
            </a:r>
            <a:endParaRPr lang="en-US" sz="18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NL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369C4-52C1-B63F-78BF-2839E839336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6427818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03BED-C1AF-C1CF-7AB5-A58E138B3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Microsoft alternative: </a:t>
            </a:r>
            <a:r>
              <a:rPr lang="en-US" dirty="0"/>
              <a:t> SAL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F128E-2B8F-64AF-791F-5812E28D0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/>
              <a:t>Microsoft SAL annotation language, not for </a:t>
            </a:r>
            <a:r>
              <a:rPr lang="en-US" sz="1600" i="1" dirty="0"/>
              <a:t>dynamic</a:t>
            </a:r>
            <a:r>
              <a:rPr lang="en-US" sz="1600" dirty="0"/>
              <a:t> </a:t>
            </a:r>
            <a:r>
              <a:rPr lang="en-US" sz="1600" i="1" dirty="0"/>
              <a:t>instrumentation</a:t>
            </a:r>
            <a:r>
              <a:rPr lang="en-US" sz="1600" dirty="0"/>
              <a:t>, </a:t>
            </a:r>
            <a:br>
              <a:rPr lang="en-US" sz="1600" dirty="0"/>
            </a:br>
            <a:r>
              <a:rPr lang="en-US" sz="1600" dirty="0"/>
              <a:t>                                                                    but for </a:t>
            </a:r>
            <a:r>
              <a:rPr lang="en-US" sz="1600" i="1" dirty="0"/>
              <a:t>static</a:t>
            </a:r>
            <a:r>
              <a:rPr lang="en-US" sz="1600" dirty="0"/>
              <a:t> </a:t>
            </a:r>
            <a:r>
              <a:rPr lang="en-US" sz="1600" i="1" dirty="0"/>
              <a:t>analysis</a:t>
            </a:r>
            <a:r>
              <a:rPr lang="en-US" sz="1600" dirty="0"/>
              <a:t>  with </a:t>
            </a:r>
            <a:r>
              <a:rPr lang="en-US" sz="1600" dirty="0" err="1">
                <a:solidFill>
                  <a:schemeClr val="tx1"/>
                </a:solidFill>
              </a:rPr>
              <a:t>PREfast</a:t>
            </a:r>
            <a:r>
              <a:rPr lang="en-US" sz="1600" dirty="0"/>
              <a:t>  tool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zero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af-ZA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_Out_writes_(len) 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 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++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af-ZA" sz="14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_checkReturn _Ret_opt_bytecount_(len) </a:t>
            </a:r>
            <a:r>
              <a:rPr lang="af-ZA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void* </a:t>
            </a:r>
            <a:r>
              <a:rPr lang="en-US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malloc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NL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 _opt_ signals possible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nullness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 _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checkReturn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forces caller to check return value for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nullness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1600" dirty="0" err="1"/>
              <a:t>PREfast</a:t>
            </a:r>
            <a:r>
              <a:rPr lang="en-US" sz="1600" dirty="0"/>
              <a:t> does static analysis for spatial memory </a:t>
            </a:r>
            <a:r>
              <a:rPr lang="en-US" sz="1600" dirty="0" err="1"/>
              <a:t>vulnerablities</a:t>
            </a:r>
            <a:r>
              <a:rPr lang="en-US" sz="1600" dirty="0"/>
              <a:t>, incl. reading of </a:t>
            </a:r>
            <a:r>
              <a:rPr lang="en-US" sz="1600" dirty="0" err="1"/>
              <a:t>uninitialised</a:t>
            </a:r>
            <a:r>
              <a:rPr lang="en-US" sz="1600" dirty="0"/>
              <a:t> memory, and null-dereferences, plus some ad-hoc checks</a:t>
            </a:r>
          </a:p>
          <a:p>
            <a:pPr marL="0" indent="0">
              <a:buNone/>
            </a:pPr>
            <a:r>
              <a:rPr lang="en-US" sz="1600" dirty="0"/>
              <a:t>     SAL annotations improve precision &amp; enable analysis per procedure</a:t>
            </a:r>
          </a:p>
          <a:p>
            <a:pPr marL="0" indent="0">
              <a:buNone/>
            </a:pPr>
            <a:r>
              <a:rPr lang="en-US" sz="1600" dirty="0"/>
              <a:t>     </a:t>
            </a:r>
            <a:r>
              <a:rPr lang="en-US" sz="1600" dirty="0" err="1"/>
              <a:t>PREfast</a:t>
            </a:r>
            <a:r>
              <a:rPr lang="en-US" sz="1600" dirty="0"/>
              <a:t> is included in Visual Studio as  </a:t>
            </a:r>
            <a:r>
              <a:rPr lang="en-US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/analyze</a:t>
            </a:r>
            <a:r>
              <a:rPr lang="en-US" sz="1600" dirty="0"/>
              <a:t>  flag since 2005</a:t>
            </a:r>
            <a:endParaRPr lang="en-NL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F7605-D94B-46CD-E684-31405C1B6A3D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40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2602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7114F-9D32-BB81-9D17-029599CBC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Safer C (or C++): Custom allocators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05384-E3B4-0210-FE6D-E70472FDB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4"/>
            <a:ext cx="7766050" cy="5203825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Custom implementations of malloc &amp; free can improve security </a:t>
            </a:r>
            <a:br>
              <a:rPr lang="en-US" sz="1600" dirty="0"/>
            </a:br>
            <a:r>
              <a:rPr lang="en-US" sz="1600" dirty="0"/>
              <a:t>e.g. by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keeping deallocated memory in </a:t>
            </a:r>
            <a:r>
              <a:rPr lang="en-US" sz="1600" dirty="0">
                <a:solidFill>
                  <a:schemeClr val="accent2"/>
                </a:solidFill>
              </a:rPr>
              <a:t>quarantine</a:t>
            </a:r>
            <a:r>
              <a:rPr lang="en-US" sz="1600" dirty="0"/>
              <a:t> for a while</a:t>
            </a:r>
          </a:p>
          <a:p>
            <a:pPr>
              <a:lnSpc>
                <a:spcPct val="100000"/>
              </a:lnSpc>
            </a:pPr>
            <a:r>
              <a:rPr lang="en-US" sz="1600" dirty="0" err="1">
                <a:solidFill>
                  <a:schemeClr val="accent2"/>
                </a:solidFill>
              </a:rPr>
              <a:t>randomising</a:t>
            </a:r>
            <a:r>
              <a:rPr lang="en-US" sz="1600" dirty="0"/>
              <a:t> </a:t>
            </a:r>
            <a:r>
              <a:rPr lang="en-US" sz="1600" dirty="0" err="1"/>
              <a:t>freelist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1600" dirty="0"/>
              <a:t>using </a:t>
            </a:r>
            <a:r>
              <a:rPr lang="en-US" sz="1600" dirty="0">
                <a:solidFill>
                  <a:schemeClr val="accent2"/>
                </a:solidFill>
              </a:rPr>
              <a:t>different partitions for different types </a:t>
            </a:r>
            <a:r>
              <a:rPr lang="en-US" sz="1600" dirty="0"/>
              <a:t>to prevent type-confusion bugs </a:t>
            </a:r>
            <a:endParaRPr lang="en-US" sz="1600" dirty="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dirty="0"/>
              <a:t>using </a:t>
            </a:r>
            <a:r>
              <a:rPr lang="en-US" sz="1600" dirty="0">
                <a:solidFill>
                  <a:schemeClr val="accent2"/>
                </a:solidFill>
              </a:rPr>
              <a:t>memory tagging</a:t>
            </a:r>
            <a:r>
              <a:rPr lang="en-US" sz="1600" dirty="0"/>
              <a:t>, esp. ARM MTE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surrounding memory chunks with </a:t>
            </a:r>
            <a:r>
              <a:rPr lang="en-US" sz="1600" dirty="0">
                <a:solidFill>
                  <a:schemeClr val="accent2"/>
                </a:solidFill>
              </a:rPr>
              <a:t>guard pages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Examples: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Google </a:t>
            </a:r>
            <a:r>
              <a:rPr lang="en-US" sz="1600" dirty="0" err="1"/>
              <a:t>PartitionAlloc</a:t>
            </a:r>
            <a:r>
              <a:rPr lang="en-US" sz="1600" dirty="0"/>
              <a:t> used in Chrome</a:t>
            </a:r>
          </a:p>
          <a:p>
            <a:pPr>
              <a:lnSpc>
                <a:spcPct val="100000"/>
              </a:lnSpc>
            </a:pPr>
            <a:r>
              <a:rPr lang="en-NL" sz="1600" dirty="0"/>
              <a:t>Scudo Hardened Allocator</a:t>
            </a:r>
            <a:r>
              <a:rPr lang="en-US" sz="1600" dirty="0"/>
              <a:t> used in Android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IsoHeap </a:t>
            </a:r>
            <a:r>
              <a:rPr lang="en-US" sz="1600" dirty="0" err="1"/>
              <a:t>GigaCage</a:t>
            </a:r>
            <a:r>
              <a:rPr lang="en-US" sz="1600" dirty="0"/>
              <a:t> in WebKit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AUTOSlab</a:t>
            </a:r>
            <a:r>
              <a:rPr lang="en-US" sz="1600" dirty="0"/>
              <a:t> by </a:t>
            </a:r>
            <a:r>
              <a:rPr lang="en-US" sz="1600" dirty="0" err="1"/>
              <a:t>grsecurity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1600" dirty="0"/>
              <a:t>Apple’s </a:t>
            </a:r>
            <a:r>
              <a:rPr lang="en-US" sz="1600" dirty="0" err="1"/>
              <a:t>iBoot</a:t>
            </a:r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7D7AD-0B03-5809-DA45-3B0B3A300C2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6609191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1D198-AB74-A677-9F11-74F2ACB97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64006C2-64B0-27FF-60E9-7C2E0DC97C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/>
              <a:t>Safer C++</a:t>
            </a:r>
            <a:endParaRPr lang="en-NL" sz="60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2A50522-294F-9DD0-30A3-425B64D1FD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4D171-29AF-2635-CF04-EDD16618D77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2564335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B7177-8490-D1D2-6EE7-87CBEE3D9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476DB-9D5A-18A2-1C8F-779B67E0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and vector in C++</a:t>
            </a:r>
            <a:endParaRPr lang="en-N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E2616-1C0A-C98D-1E18-2BC773CE5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250114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</a:rPr>
              <a:t>Instead of  C strings 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char*</a:t>
            </a:r>
            <a:r>
              <a:rPr lang="en-US" sz="1800" dirty="0">
                <a:solidFill>
                  <a:schemeClr val="tx1"/>
                </a:solidFill>
              </a:rPr>
              <a:t> and C arrays 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int[]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C++ has safer alternatives:</a:t>
            </a:r>
            <a:endParaRPr lang="en-GB" altLang="nl-NL" sz="18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400050" lvl="1" indent="0">
              <a:lnSpc>
                <a:spcPct val="100000"/>
              </a:lnSpc>
              <a:buNone/>
            </a:pPr>
            <a:r>
              <a:rPr lang="en-GB" altLang="nl-NL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std::string 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s;  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GB" altLang="nl-NL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std::array&lt;</a:t>
            </a:r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int,N</a:t>
            </a:r>
            <a:r>
              <a:rPr lang="en-GB" altLang="nl-NL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&gt; 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a;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GB" altLang="nl-NL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std::vector&lt;int&gt;</a:t>
            </a:r>
            <a:r>
              <a:rPr lang="en-US" altLang="nl-NL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v;</a:t>
            </a:r>
            <a:endParaRPr lang="en-GB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i="1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Not 100% memory safe, but a lot memory-</a:t>
            </a:r>
            <a:r>
              <a:rPr lang="en-US" sz="1800" i="1" dirty="0"/>
              <a:t>safer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 esp. against spatial bugs</a:t>
            </a:r>
            <a:br>
              <a:rPr lang="en-US" sz="1800" dirty="0"/>
            </a:br>
            <a:endParaRPr lang="en-US" sz="1100" dirty="0"/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</a:t>
            </a:r>
            <a:r>
              <a:rPr lang="en-US" sz="16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US" sz="1600" dirty="0"/>
              <a:t> is still not bounds-checked, but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a.at(</a:t>
            </a:r>
            <a:r>
              <a:rPr lang="en-US" sz="16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dirty="0"/>
              <a:t> is</a:t>
            </a:r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data()</a:t>
            </a:r>
            <a:r>
              <a:rPr lang="en-US" sz="1600" dirty="0"/>
              <a:t> gives</a:t>
            </a:r>
            <a:r>
              <a:rPr lang="en-US" sz="1600" i="1" dirty="0"/>
              <a:t> </a:t>
            </a:r>
            <a:r>
              <a:rPr lang="en-US" sz="1600" dirty="0"/>
              <a:t>raw pointer access to internal data representation</a:t>
            </a:r>
            <a:endParaRPr lang="en-US" sz="1600" i="1" dirty="0"/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std::array </a:t>
            </a:r>
            <a:r>
              <a:rPr lang="en-US" sz="1600" dirty="0"/>
              <a:t>preserves its type &amp; length when passed to function       </a:t>
            </a:r>
            <a:br>
              <a:rPr lang="en-US" sz="1600" dirty="0"/>
            </a:br>
            <a:r>
              <a:rPr lang="en-US" sz="1600" dirty="0"/>
              <a:t>                </a:t>
            </a:r>
            <a:r>
              <a:rPr lang="en-US" sz="1400" dirty="0"/>
              <a:t>Note that in C an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int[]</a:t>
            </a:r>
            <a:r>
              <a:rPr lang="en-US" sz="1400" dirty="0"/>
              <a:t> can only be passed as argument as an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int*</a:t>
            </a:r>
            <a:r>
              <a:rPr lang="en-US" sz="1400" dirty="0"/>
              <a:t> pointer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Built-in function for copying and iteration  (</a:t>
            </a:r>
            <a:r>
              <a:rPr lang="en-US" sz="1400" dirty="0"/>
              <a:t>without having to worry about lengths)</a:t>
            </a:r>
          </a:p>
          <a:p>
            <a:pPr marL="514350" lvl="1" indent="0">
              <a:lnSpc>
                <a:spcPct val="100000"/>
              </a:lnSpc>
              <a:buNone/>
            </a:pPr>
            <a:r>
              <a:rPr lang="en-US" sz="1400" dirty="0"/>
              <a:t>But iterators can easily become dangling pointers</a:t>
            </a:r>
            <a:endParaRPr lang="en-US" sz="1600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endParaRPr lang="en-US" sz="18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89D06-80ED-9399-16BE-8290640014B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1139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70A43-FABA-E8D2-086A-B64FA63DE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3BE1B2C-43A4-6870-F3BB-1E56E587D7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Next week: </a:t>
            </a:r>
            <a:br>
              <a:rPr lang="en-US" dirty="0"/>
            </a:br>
            <a:r>
              <a:rPr lang="en-US" dirty="0"/>
              <a:t>smart pointers in C++ </a:t>
            </a:r>
            <a:br>
              <a:rPr lang="en-US" dirty="0"/>
            </a:br>
            <a:r>
              <a:rPr lang="en-US" dirty="0"/>
              <a:t>to help prevent temporal bugs</a:t>
            </a:r>
            <a:endParaRPr lang="en-NL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710FCB3-F0D1-0C49-F532-0EB9DD31EB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8DB37-0A7F-0223-CCCF-5CB336887E8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1271158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C8BD2-8EB4-63E0-283E-1023178C1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 </a:t>
            </a:r>
            <a:r>
              <a:rPr lang="en-US" dirty="0" err="1"/>
              <a:t>hier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F4BDF-074E-7505-9206-C0E7F7BE8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DB10F-78BE-2E60-F224-643BB08F5BD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8480700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F222F-1EB5-0931-864B-FFA3427B6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DAC3E-4450-F107-BEEB-9556F922F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Spot the bug!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83E6B-BC03-E2DB-B9A4-99EE1A599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void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f</a:t>
            </a:r>
            <a:r>
              <a:rPr lang="en-GB" sz="1600" b="1" dirty="0">
                <a:latin typeface="Courier New" panose="02070309020205020404" pitchFamily="49" charset="0"/>
              </a:rPr>
              <a:t>(double*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data</a:t>
            </a:r>
            <a:r>
              <a:rPr lang="en-GB" sz="1600" b="1" dirty="0">
                <a:latin typeface="Courier New" panose="02070309020205020404" pitchFamily="49" charset="0"/>
              </a:rPr>
              <a:t>, int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en-GB" sz="1600" b="1" dirty="0">
                <a:latin typeface="Courier New" panose="02070309020205020404" pitchFamily="49" charset="0"/>
              </a:rPr>
              <a:t>) {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double*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= new double[N];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setup(data,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return;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calculate(data,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delete[]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;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}</a:t>
            </a:r>
            <a:endParaRPr lang="en-US" sz="1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/>
              <a:t>This is not nice C++ code: we should use a C++ style array for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dirty="0"/>
              <a:t>and not a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double* data </a:t>
            </a:r>
            <a:r>
              <a:rPr lang="en-US" sz="1600" dirty="0"/>
              <a:t>pointer to a C style array, but ignore that</a:t>
            </a:r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FBCA2-0C6C-74C1-F97A-A38FEA7D41F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8347758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C1763-D270-56DE-E013-56F32D636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32874-DF31-59E2-6587-E3BA6376F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memory leak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F864C-3CD7-A4A9-D095-AB81E889B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void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f</a:t>
            </a:r>
            <a:r>
              <a:rPr lang="en-GB" sz="1600" b="1" dirty="0">
                <a:latin typeface="Courier New" panose="02070309020205020404" pitchFamily="49" charset="0"/>
              </a:rPr>
              <a:t>(double*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data</a:t>
            </a:r>
            <a:r>
              <a:rPr lang="en-GB" sz="1600" b="1" dirty="0">
                <a:latin typeface="Courier New" panose="02070309020205020404" pitchFamily="49" charset="0"/>
              </a:rPr>
              <a:t>, int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en-GB" sz="1600" b="1" dirty="0">
                <a:latin typeface="Courier New" panose="020703090202050204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double*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= new double[N];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setup(data,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     return;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calculate(data,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delete[] </a:t>
            </a:r>
            <a:r>
              <a:rPr lang="en-GB" sz="1600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; // not freed if we return early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}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14283-7963-6502-9FB2-5DFC265B4FF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3940372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F7C77-793F-403A-FF0B-447450287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3FC38-99FF-E5CA-95C7-D46199680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this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5D524-1160-7F37-79C0-D6F740BDE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void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f(double</a:t>
            </a:r>
            <a:r>
              <a:rPr lang="en-GB" sz="1600" b="1" dirty="0">
                <a:latin typeface="Courier New" panose="02070309020205020404" pitchFamily="49" charset="0"/>
              </a:rPr>
              <a:t>*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data, int N)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double*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= new double[N];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setup(data,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           delete[]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;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          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return; </a:t>
            </a:r>
            <a:b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</a:b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}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calculate(data, temp,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delete[]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;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800" b="1" dirty="0"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i="1" dirty="0"/>
              <a:t>Spot the bug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     What if   </a:t>
            </a:r>
            <a:r>
              <a:rPr lang="en-GB" sz="1800" b="1" dirty="0">
                <a:latin typeface="Courier New" panose="02070309020205020404" pitchFamily="49" charset="0"/>
              </a:rPr>
              <a:t>setup(</a:t>
            </a:r>
            <a:r>
              <a:rPr lang="en-GB" sz="1800" b="1" dirty="0" err="1">
                <a:latin typeface="Courier New" panose="02070309020205020404" pitchFamily="49" charset="0"/>
              </a:rPr>
              <a:t>data,tmp,N</a:t>
            </a:r>
            <a:r>
              <a:rPr lang="en-GB" sz="1800" b="1" dirty="0">
                <a:latin typeface="Courier New" panose="02070309020205020404" pitchFamily="49" charset="0"/>
              </a:rPr>
              <a:t>) </a:t>
            </a:r>
            <a:r>
              <a:rPr lang="en-US" sz="1800" dirty="0"/>
              <a:t>throws an exception?  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24F35-88CF-E291-CB9C-77A891AC36A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12553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A7727-1FB5-F382-C80A-567B7067E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645A-FFCA-3D54-75A3-D51B7E11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this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1A855-5201-9CF4-7DE3-627CAE863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void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f(double</a:t>
            </a:r>
            <a:r>
              <a:rPr lang="en-GB" sz="1600" b="1" dirty="0">
                <a:latin typeface="Courier New" panose="02070309020205020404" pitchFamily="49" charset="0"/>
              </a:rPr>
              <a:t>* data, int N)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double*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= new double[N];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try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   setup(data,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}</a:t>
            </a:r>
            <a:br>
              <a:rPr lang="en-GB" sz="1600" b="1" dirty="0">
                <a:latin typeface="Courier New" panose="02070309020205020404" pitchFamily="49" charset="0"/>
              </a:rPr>
            </a:br>
            <a:r>
              <a:rPr lang="en-GB" sz="1600" b="1" dirty="0"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catch (int err) { </a:t>
            </a:r>
            <a:b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</a:b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delete[]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;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throw err; </a:t>
            </a:r>
            <a:b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}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           delete[]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;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          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return; </a:t>
            </a:r>
            <a:b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</a:b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}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calculate(data, temp, N);</a:t>
            </a:r>
            <a:br>
              <a:rPr lang="en-GB" sz="1600" b="1" dirty="0">
                <a:latin typeface="Courier New" panose="02070309020205020404" pitchFamily="49" charset="0"/>
              </a:rPr>
            </a:br>
            <a:r>
              <a:rPr lang="en-GB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delete[]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;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}</a:t>
            </a:r>
            <a:endParaRPr lang="en-GB" sz="1800" b="1" dirty="0"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i="1" dirty="0"/>
              <a:t> Spot the bug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latin typeface="Courier New" panose="02070309020205020404" pitchFamily="49" charset="0"/>
              </a:rPr>
              <a:t>            </a:t>
            </a:r>
            <a:r>
              <a:rPr lang="en-US" sz="1800" dirty="0"/>
              <a:t>maybe  </a:t>
            </a:r>
            <a:r>
              <a:rPr lang="en-GB" sz="1800" b="1" dirty="0">
                <a:latin typeface="Courier New" panose="02070309020205020404" pitchFamily="49" charset="0"/>
              </a:rPr>
              <a:t>calculate </a:t>
            </a:r>
            <a:r>
              <a:rPr lang="en-US" sz="1800" dirty="0"/>
              <a:t>can throw an exception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A7119-C9E6-B130-41CF-2944228CD3A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63866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A7E59-5BA3-9647-2912-02119C4BF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EBED4-0321-0A62-2B16-461FED1D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still </a:t>
            </a:r>
            <a:r>
              <a:rPr lang="en-US" sz="2000" dirty="0"/>
              <a:t>– if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calculate()</a:t>
            </a:r>
            <a:r>
              <a:rPr lang="en-US" sz="2000" dirty="0"/>
              <a:t> can throw an exception 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A9FAB-87C2-46E2-4EB4-A40BDF975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7890074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void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f(double</a:t>
            </a:r>
            <a:r>
              <a:rPr lang="en-GB" sz="1600" b="1" dirty="0">
                <a:latin typeface="Courier New" panose="02070309020205020404" pitchFamily="49" charset="0"/>
              </a:rPr>
              <a:t>* data, int N)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double*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= new double[N];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try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  setup(data,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           delete[]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;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          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return; </a:t>
            </a:r>
            <a:b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</a:b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}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  calculate(data, temp, N); </a:t>
            </a:r>
            <a:endParaRPr lang="en-GB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  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delete[]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; </a:t>
            </a:r>
            <a:endParaRPr lang="en-GB" sz="1600" b="1" dirty="0"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}</a:t>
            </a:r>
            <a:br>
              <a:rPr lang="en-GB" sz="1600" b="1" dirty="0">
                <a:latin typeface="Courier New" panose="02070309020205020404" pitchFamily="49" charset="0"/>
              </a:rPr>
            </a:br>
            <a:r>
              <a:rPr lang="en-GB" sz="1600" b="1" dirty="0"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catch (int err) { </a:t>
            </a:r>
            <a:b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</a:b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 delete[]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;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throw err; </a:t>
            </a:r>
            <a:b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} </a:t>
            </a:r>
            <a:endParaRPr lang="en-GB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800" b="1" dirty="0"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95F1B-AF2D-C966-E588-1DCFF34CB0E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50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7126408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A0C09-B78A-B337-59DC-1EE6759F0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D9218-5FB7-47EE-31AC-15BD524AA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Much nicer:    </a:t>
            </a:r>
            <a:r>
              <a:rPr lang="en-GB" altLang="nl-NL" b="1" dirty="0" err="1">
                <a:latin typeface="Courier New" panose="02070309020205020404" pitchFamily="49" charset="0"/>
              </a:rPr>
              <a:t>unique_ptr</a:t>
            </a:r>
            <a:r>
              <a:rPr lang="en-GB" altLang="nl-NL" b="1" dirty="0">
                <a:latin typeface="Courier New" panose="02070309020205020404" pitchFamily="49" charset="0"/>
              </a:rPr>
              <a:t> </a:t>
            </a:r>
            <a:r>
              <a:rPr lang="en-US" altLang="nl-NL" b="1" dirty="0">
                <a:latin typeface="Courier New" panose="02070309020205020404" pitchFamily="49" charset="0"/>
              </a:rPr>
              <a:t>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987C7-C40E-1213-75B6-66D731C17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void f(double* data, int N)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</a:t>
            </a:r>
            <a:r>
              <a:rPr lang="en-GB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&lt;double[]&gt;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                       =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</a:t>
            </a:r>
            <a:r>
              <a:rPr lang="en-GB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unique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&lt;double[]&gt; (N);</a:t>
            </a:r>
            <a:endParaRPr lang="en-GB" sz="1600" b="1" dirty="0">
              <a:solidFill>
                <a:srgbClr val="009900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setup(data,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 </a:t>
            </a:r>
            <a:endParaRPr lang="en-GB" sz="1600" b="1" dirty="0">
              <a:solidFill>
                <a:srgbClr val="009900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          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return; </a:t>
            </a:r>
            <a:b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</a:b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latin typeface="Courier New" panose="02070309020205020404" pitchFamily="49" charset="0"/>
              </a:rPr>
              <a:t>calculate(data, temp,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   // delete </a:t>
            </a:r>
            <a:r>
              <a:rPr lang="en-GB" sz="1600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}  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800" b="1" dirty="0"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dirty="0"/>
              <a:t>Unique pointer: </a:t>
            </a:r>
            <a:r>
              <a:rPr lang="en-GB" sz="1800" dirty="0">
                <a:solidFill>
                  <a:schemeClr val="accent2"/>
                </a:solidFill>
              </a:rPr>
              <a:t>automatic deletion when owner - here </a:t>
            </a:r>
            <a:r>
              <a:rPr lang="en-GB" sz="18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GB" sz="1800" dirty="0">
                <a:solidFill>
                  <a:schemeClr val="accent2"/>
                </a:solidFill>
              </a:rPr>
              <a:t> -</a:t>
            </a:r>
            <a:br>
              <a:rPr lang="en-GB" sz="1800" dirty="0">
                <a:solidFill>
                  <a:schemeClr val="accent2"/>
                </a:solidFill>
              </a:rPr>
            </a:br>
            <a:r>
              <a:rPr lang="en-GB" sz="1800" dirty="0">
                <a:solidFill>
                  <a:schemeClr val="accent2"/>
                </a:solidFill>
              </a:rPr>
              <a:t>                               goes out-of-scope</a:t>
            </a:r>
            <a:endParaRPr lang="en-GB" sz="1800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800" dirty="0">
              <a:latin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dirty="0">
                <a:latin typeface="+mn-lt"/>
              </a:rPr>
              <a:t>Note: this secure code is simpler than the original insecure code</a:t>
            </a:r>
            <a:r>
              <a:rPr lang="en-GB" sz="1800" b="1" dirty="0">
                <a:latin typeface="Courier New" panose="02070309020205020404" pitchFamily="49" charset="0"/>
              </a:rPr>
              <a:t>!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24F00-56DC-E933-B954-AAE63ED39C8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7550679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60E8C-B924-DD3B-0ED4-977917F97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1AB01-EC3E-35AC-0C1B-59994564D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smart pointers 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CF43F-350D-6BBF-B0BB-D667905E8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b="1" dirty="0">
                <a:solidFill>
                  <a:schemeClr val="accent2"/>
                </a:solidFill>
                <a:latin typeface="Courier New" panose="02070309020205020404" pitchFamily="49" charset="0"/>
              </a:rPr>
              <a:t>   </a:t>
            </a:r>
            <a:r>
              <a:rPr lang="en-US" altLang="nl-NL" sz="1800" dirty="0">
                <a:solidFill>
                  <a:schemeClr val="tx1"/>
                </a:solidFill>
                <a:latin typeface="+mj-lt"/>
              </a:rPr>
              <a:t> </a:t>
            </a:r>
            <a:endParaRPr lang="en-GB" altLang="nl-NL" sz="18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share_ptr</a:t>
            </a:r>
            <a:endParaRPr lang="en-GB" altLang="nl-NL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nl-NL" sz="1800" dirty="0">
                <a:solidFill>
                  <a:schemeClr val="tx1"/>
                </a:solidFill>
              </a:rPr>
              <a:t> </a:t>
            </a:r>
            <a:endParaRPr lang="en-US" altLang="nl-NL" sz="1800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weak_ptr</a:t>
            </a:r>
            <a:endParaRPr lang="en-GB" altLang="nl-NL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altLang="nl-NL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GB" altLang="nl-NL" sz="1800" dirty="0">
                <a:solidFill>
                  <a:schemeClr val="tx1"/>
                </a:solidFill>
              </a:rPr>
              <a:t> </a:t>
            </a:r>
          </a:p>
          <a:p>
            <a:pPr marL="57150" indent="0">
              <a:lnSpc>
                <a:spcPct val="100000"/>
              </a:lnSpc>
              <a:buNone/>
            </a:pPr>
            <a:r>
              <a:rPr lang="en-US" sz="1800" dirty="0"/>
              <a:t>To prevent </a:t>
            </a:r>
            <a:r>
              <a:rPr lang="en-US" sz="1800" dirty="0">
                <a:solidFill>
                  <a:srgbClr val="009900"/>
                </a:solidFill>
              </a:rPr>
              <a:t>temporal memory corruption: </a:t>
            </a:r>
            <a:br>
              <a:rPr lang="en-US" sz="1800" dirty="0">
                <a:solidFill>
                  <a:srgbClr val="009900"/>
                </a:solidFill>
              </a:rPr>
            </a:br>
            <a:r>
              <a:rPr lang="en-US" sz="1800" dirty="0">
                <a:solidFill>
                  <a:srgbClr val="009900"/>
                </a:solidFill>
              </a:rPr>
              <a:t>          </a:t>
            </a:r>
            <a:r>
              <a:rPr lang="en-US" sz="1800" dirty="0"/>
              <a:t>memory management is automated  </a:t>
            </a:r>
          </a:p>
          <a:p>
            <a:pPr marL="57150" indent="0">
              <a:lnSpc>
                <a:spcPct val="100000"/>
              </a:lnSpc>
              <a:buNone/>
            </a:pPr>
            <a:endParaRPr lang="en-US" sz="1600" dirty="0"/>
          </a:p>
          <a:p>
            <a:pPr marL="57150" indent="0">
              <a:lnSpc>
                <a:spcPct val="100000"/>
              </a:lnSpc>
              <a:buNone/>
            </a:pPr>
            <a:r>
              <a:rPr lang="en-US" sz="1800" dirty="0"/>
              <a:t>More generally it improves code quality</a:t>
            </a:r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A1FB0-4B6F-8F12-68AE-620102B5851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738496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4DA80-E916-3B07-DD55-9CFEA9D39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E88D-A714-3915-6495-C7D38DC75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Safe?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A3FD9-F18D-4C46-E3AB-9389B4562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250113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void f(double* data, int N)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double*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</a:t>
            </a:r>
            <a:r>
              <a:rPr lang="en-GB" sz="1600" b="1" dirty="0">
                <a:latin typeface="Courier New" panose="02070309020205020404" pitchFamily="49" charset="0"/>
              </a:rPr>
              <a:t>tmp1 = new double[N];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double* tmp2 = new double[N];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calc(data, tmp1, tmp2, N); </a:t>
            </a:r>
            <a:br>
              <a:rPr lang="en-GB" sz="1600" b="1" dirty="0">
                <a:latin typeface="Courier New" panose="02070309020205020404" pitchFamily="49" charset="0"/>
              </a:rPr>
            </a:br>
            <a:r>
              <a:rPr lang="en-GB" sz="1600" b="1" dirty="0">
                <a:latin typeface="Courier New" panose="02070309020205020404" pitchFamily="49" charset="0"/>
              </a:rPr>
              <a:t>          //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calc is guaranteed not to throw an exception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delete[] tmp1;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delete[] tmp2;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} 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AC22B-1850-7253-D42C-DCF195B512A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4343270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24363-86F4-BC0F-E48D-AB005B80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EFDBE-E691-5AED-BE93-BA97CFA2F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Remember: memory allocation may fail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A96B9-61C6-6A47-EEFD-6B492DBEA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06097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void f(double* data, int N)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double* tmp1 = new double[N];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double* tmp2 = new double[N]; </a:t>
            </a:r>
            <a:r>
              <a:rPr lang="en-GB" sz="1600" b="1" dirty="0">
                <a:latin typeface="Courier New" panose="02070309020205020404" pitchFamily="49" charset="0"/>
              </a:rPr>
              <a:t>// 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may fail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calc(data, tmp1, tmp2,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delete[] tmp1; // 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not reached if tmp2 allocation fails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             </a:t>
            </a:r>
            <a:r>
              <a:rPr lang="en-GB" sz="1600" b="1" dirty="0">
                <a:latin typeface="Courier New" panose="02070309020205020404" pitchFamily="49" charset="0"/>
              </a:rPr>
              <a:t>// 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=&gt; memory leak</a:t>
            </a:r>
            <a:endParaRPr lang="en-GB" sz="1600" b="1" dirty="0"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delete[] tmp2;</a:t>
            </a:r>
            <a:br>
              <a:rPr lang="en-GB" sz="1600" b="1" dirty="0">
                <a:latin typeface="Courier New" panose="02070309020205020404" pitchFamily="49" charset="0"/>
              </a:rPr>
            </a:br>
            <a:r>
              <a:rPr lang="en-GB" sz="1600" b="1" dirty="0">
                <a:latin typeface="Courier New" panose="02070309020205020404" pitchFamily="49" charset="0"/>
              </a:rPr>
              <a:t>} 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ECD16-4D37-182A-FA39-DBCEA37DEA5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1868718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B1099-2159-A9B9-7D9D-C5B2EAAC2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4E1FC-785A-616B-D1EB-21B29D2BE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 using unique pointers </a:t>
            </a:r>
            <a:r>
              <a:rPr lang="en-US" sz="1800" dirty="0"/>
              <a:t>(and 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800" dirty="0"/>
              <a:t>)</a:t>
            </a:r>
            <a:endParaRPr lang="en-N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AE64F-0973-17B1-E625-6A6863A0E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06097" cy="4999038"/>
          </a:xfrm>
        </p:spPr>
        <p:txBody>
          <a:bodyPr/>
          <a:lstStyle/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void f(double* data, int N) {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auto </a:t>
            </a:r>
            <a:r>
              <a:rPr lang="en-GB" sz="1600" b="1" dirty="0">
                <a:latin typeface="Courier New" panose="02070309020205020404" pitchFamily="49" charset="0"/>
              </a:rPr>
              <a:t>tmp1 =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</a:t>
            </a:r>
            <a:r>
              <a:rPr lang="en-GB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unique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&lt;double[]&gt;(N); </a:t>
            </a:r>
          </a:p>
          <a:p>
            <a:pPr marL="0" indent="0">
              <a:buNone/>
            </a:pP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auto </a:t>
            </a:r>
            <a:r>
              <a:rPr lang="en-GB" sz="1600" b="1" dirty="0">
                <a:latin typeface="Courier New" panose="02070309020205020404" pitchFamily="49" charset="0"/>
              </a:rPr>
              <a:t>tmp2 =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</a:t>
            </a:r>
            <a:r>
              <a:rPr lang="en-GB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unique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&lt;double[]&gt;(N); 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calc(data, tmp1, tmp2, N); // guaranteed not to throw </a:t>
            </a:r>
          </a:p>
          <a:p>
            <a:pPr marL="0" indent="0">
              <a:buNone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  // delete[] tmp1;  </a:t>
            </a: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clean-up is automatic  </a:t>
            </a:r>
            <a:endParaRPr lang="en-GB" sz="1600" b="1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  // delete[] tmp2;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} 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EE372-B313-FA0E-BC75-0D1923FA2C1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4445628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088B2-51A6-9597-A3B1-C796D88C8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840E8-EE80-C450-82D1-733CD75E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suspicious here?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E50F0-7AA6-C07D-3DF3-331EE92E6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float* suspicious(float*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x</a:t>
            </a:r>
            <a:r>
              <a:rPr lang="en-GB" sz="1600" b="1" dirty="0">
                <a:latin typeface="Courier New" panose="02070309020205020404" pitchFamily="49" charset="0"/>
              </a:rPr>
              <a:t>, float*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y</a:t>
            </a:r>
            <a:r>
              <a:rPr lang="en-GB" sz="1600" b="1" dirty="0">
                <a:latin typeface="Courier New" panose="02070309020205020404" pitchFamily="49" charset="0"/>
              </a:rPr>
              <a:t>, int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en-GB" sz="1600" b="1" dirty="0">
                <a:latin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float*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= new float[N];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process(3.1415, x, y,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delete[] x;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delete[] y;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return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} 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en-US" sz="1800" b="1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dirty="0">
                <a:latin typeface="+mj-lt"/>
              </a:rPr>
              <a:t>Again, we should be using C++-style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400" dirty="0">
                <a:latin typeface="+mj-lt"/>
              </a:rPr>
              <a:t> arrays, </a:t>
            </a:r>
            <a:br>
              <a:rPr lang="en-US" sz="1400" dirty="0">
                <a:latin typeface="+mj-lt"/>
              </a:rPr>
            </a:br>
            <a:r>
              <a:rPr lang="en-US" sz="1400" dirty="0">
                <a:latin typeface="+mj-lt"/>
              </a:rPr>
              <a:t>             not these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float* </a:t>
            </a:r>
            <a:r>
              <a:rPr lang="en-US" sz="1400" dirty="0">
                <a:latin typeface="+mj-lt"/>
              </a:rPr>
              <a:t>C-style arrays 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52F19-04DD-7E88-59E0-249A903A944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7405393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1F25F-E716-479B-339C-7E50AF80F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B2E5D-11DC-60DE-3A4E-53DFB3260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suspicious here ?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74D4A-A657-11B9-82A0-298F23684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78105" cy="4999038"/>
          </a:xfrm>
        </p:spPr>
        <p:txBody>
          <a:bodyPr/>
          <a:lstStyle/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float* suspicious(float*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x</a:t>
            </a:r>
            <a:r>
              <a:rPr lang="en-GB" sz="1600" b="1" dirty="0">
                <a:latin typeface="Courier New" panose="02070309020205020404" pitchFamily="49" charset="0"/>
              </a:rPr>
              <a:t>, float*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y</a:t>
            </a:r>
            <a:r>
              <a:rPr lang="en-GB" sz="1600" b="1" dirty="0">
                <a:latin typeface="Courier New" panose="02070309020205020404" pitchFamily="49" charset="0"/>
              </a:rPr>
              <a:t>, int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en-GB" sz="1600" b="1" dirty="0">
                <a:latin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float*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</a:t>
            </a:r>
            <a:r>
              <a:rPr lang="en-GB" sz="1600" b="1" dirty="0">
                <a:latin typeface="Courier New" panose="02070309020205020404" pitchFamily="49" charset="0"/>
              </a:rPr>
              <a:t>= new float[N];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process(3.1415, x, y,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delete[] x</a:t>
            </a:r>
            <a:r>
              <a:rPr lang="en-GB" sz="1600" b="1" dirty="0">
                <a:latin typeface="Courier New" panose="02070309020205020404" pitchFamily="49" charset="0"/>
              </a:rPr>
              <a:t>;  //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Does caller expect us to delete x 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delete[] y</a:t>
            </a:r>
            <a:r>
              <a:rPr lang="en-GB" sz="1600" b="1" dirty="0">
                <a:latin typeface="Courier New" panose="02070309020205020404" pitchFamily="49" charset="0"/>
              </a:rPr>
              <a:t>;  //                             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and y?</a:t>
            </a: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   return </a:t>
            </a:r>
            <a:r>
              <a:rPr lang="en-GB" sz="16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; //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Caller responsible for freeing </a:t>
            </a:r>
            <a:r>
              <a:rPr lang="en-GB" sz="16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tmp</a:t>
            </a:r>
            <a:endParaRPr lang="en-GB" sz="1600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600" b="1" dirty="0">
                <a:latin typeface="Courier New" panose="02070309020205020404" pitchFamily="49" charset="0"/>
              </a:rPr>
              <a:t>} 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4B9D7-35F8-2A79-BE48-9E3D20F932E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1938939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0CB52-9635-AFFF-8BDA-9905A1E7D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576A2-3D08-A736-6F2B-B4259B8A5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code using unique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79512-3E1B-0D0B-2B53-D570B9CD7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unique_ptr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&lt;float[]&gt;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suspicious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b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( </a:t>
            </a:r>
            <a:r>
              <a:rPr lang="en-US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unique_ptr</a:t>
            </a:r>
            <a:r>
              <a:rPr lang="en-US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&lt;float[]&gt;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</a:t>
            </a:r>
            <a:r>
              <a:rPr lang="en-US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unique_ptr</a:t>
            </a:r>
            <a:r>
              <a:rPr lang="en-US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&lt;float[]&gt;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int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b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{  auto 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make_unique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&lt;float[]&gt;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process(3.1415, x, y, 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N);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// delete[] x;    clean-up is automatic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// delete[] y;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return 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Note that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It is clear to the caller that the function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suspicious</a:t>
            </a:r>
            <a:r>
              <a:rPr lang="en-US" sz="1600" dirty="0"/>
              <a:t> takes over ownership of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600" dirty="0"/>
              <a:t> and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/>
              <a:t> and hence responsibility for freeing them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The caller of the function becomes owner of the return value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600" dirty="0"/>
              <a:t>Freeing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600" dirty="0"/>
              <a:t> is automatic, when it eventually goes out-of-scope </a:t>
            </a:r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A280E-83BC-2DA8-B533-E8F59992C4E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0741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B9B7B-A322-83D8-CE8C-ECED7E13F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CDF56-94D4-6209-9485-FD6909F72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smart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2D8D6-AD59-9D8F-B07B-D0B5948C6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7962081" cy="49990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800" dirty="0">
                <a:solidFill>
                  <a:schemeClr val="accent2"/>
                </a:solidFill>
                <a:latin typeface="+mj-lt"/>
              </a:rPr>
              <a:t>: only one pointer to an object, which </a:t>
            </a:r>
            <a:r>
              <a:rPr lang="en-GB" altLang="nl-NL" sz="1800" i="1" dirty="0">
                <a:solidFill>
                  <a:schemeClr val="accent2"/>
                </a:solidFill>
                <a:latin typeface="+mj-lt"/>
              </a:rPr>
              <a:t>owns</a:t>
            </a:r>
            <a:r>
              <a:rPr lang="en-GB" altLang="nl-NL" sz="24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GB" altLang="nl-NL" sz="1800" dirty="0">
                <a:solidFill>
                  <a:schemeClr val="accent2"/>
                </a:solidFill>
                <a:latin typeface="+mj-lt"/>
              </a:rPr>
              <a:t>the object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  <a:latin typeface="+mj-lt"/>
              </a:rPr>
              <a:t>automatic de-allocation when owner dies</a:t>
            </a:r>
          </a:p>
          <a:p>
            <a:pPr lvl="1">
              <a:lnSpc>
                <a:spcPct val="100000"/>
              </a:lnSpc>
            </a:pPr>
            <a:r>
              <a:rPr lang="en-US" altLang="nl-NL" sz="1600" dirty="0">
                <a:solidFill>
                  <a:schemeClr val="tx1"/>
                </a:solidFill>
              </a:rPr>
              <a:t>created using  </a:t>
            </a:r>
            <a:r>
              <a:rPr lang="en-US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make_unique</a:t>
            </a:r>
            <a:r>
              <a:rPr lang="en-US" altLang="nl-NL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move semantics to transfer ownership</a:t>
            </a:r>
            <a:endParaRPr lang="en-GB" altLang="nl-NL" sz="16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84FE8-96C8-CB74-1D19-ED864626552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0320301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E7716-B1AC-71F5-C227-9E19A91DC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nl-NL" b="1" dirty="0">
                <a:latin typeface="Courier New" panose="02070309020205020404" pitchFamily="49" charset="0"/>
              </a:rPr>
              <a:t>move </a:t>
            </a:r>
            <a:r>
              <a:rPr lang="en-US" sz="2000" dirty="0"/>
              <a:t>operation for unique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C82DF-5498-38B0-15D9-68BCE1461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8178106" cy="4999038"/>
          </a:xfrm>
        </p:spPr>
        <p:txBody>
          <a:bodyPr/>
          <a:lstStyle/>
          <a:p>
            <a:pPr marL="0" indent="0">
              <a:buNone/>
            </a:pP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namespace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std;</a:t>
            </a:r>
            <a:r>
              <a:rPr lang="en-GB" altLang="nl-NL" sz="12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//</a:t>
            </a:r>
            <a:r>
              <a:rPr lang="en-GB" altLang="nl-NL" sz="12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so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we</a:t>
            </a:r>
            <a:r>
              <a:rPr lang="en-GB" altLang="nl-NL" sz="12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don’t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have</a:t>
            </a:r>
            <a:r>
              <a:rPr lang="en-GB" altLang="nl-NL" sz="12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to</a:t>
            </a:r>
            <a:r>
              <a:rPr lang="en-GB" altLang="nl-NL" sz="12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write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std::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everywhere</a:t>
            </a:r>
          </a:p>
          <a:p>
            <a:pPr marL="0" indent="0">
              <a:buNone/>
            </a:pPr>
            <a:endParaRPr lang="en-GB" altLang="nl-NL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a = 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make_unique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&lt;int&gt;(42);</a:t>
            </a:r>
          </a:p>
          <a:p>
            <a:pPr marL="0" indent="0">
              <a:buNone/>
            </a:pPr>
            <a:r>
              <a:rPr lang="en-GB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b = a; // illegal </a:t>
            </a:r>
            <a:endParaRPr lang="en-US" altLang="nl-NL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b { 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move(a)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};  // legal</a:t>
            </a:r>
          </a:p>
          <a:p>
            <a:pPr marL="0" indent="0">
              <a:buNone/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        // b is now owner, a is set to null </a:t>
            </a:r>
          </a:p>
          <a:p>
            <a:pPr marL="0" indent="0">
              <a:buNone/>
            </a:pPr>
            <a:endParaRPr lang="en-NL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74244-2414-DDA1-39F2-22BAB8D6539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60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6773633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5A8BD-40B0-4F3E-896F-EBB5B4B98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3F768-85AF-3EEE-7C05-069C40CFB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smart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B1BCF-CCC2-A9B5-B3A4-140444930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7962081" cy="49990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800" dirty="0">
                <a:solidFill>
                  <a:schemeClr val="accent2"/>
                </a:solidFill>
                <a:latin typeface="+mj-lt"/>
              </a:rPr>
              <a:t>: only one pointer to an object, which owns the object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  <a:latin typeface="+mj-lt"/>
              </a:rPr>
              <a:t>automatic de-allocation when owner dies</a:t>
            </a:r>
          </a:p>
          <a:p>
            <a:pPr lvl="1">
              <a:lnSpc>
                <a:spcPct val="100000"/>
              </a:lnSpc>
            </a:pPr>
            <a:r>
              <a:rPr lang="en-US" altLang="nl-NL" sz="1600" dirty="0">
                <a:solidFill>
                  <a:schemeClr val="tx1"/>
                </a:solidFill>
              </a:rPr>
              <a:t>created using  </a:t>
            </a:r>
            <a:r>
              <a:rPr lang="en-US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make_unique</a:t>
            </a:r>
            <a:r>
              <a:rPr lang="en-US" altLang="nl-NL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move semantics to transfer ownership</a:t>
            </a:r>
            <a:endParaRPr lang="en-GB" altLang="nl-NL" sz="16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share_ptr</a:t>
            </a:r>
            <a:r>
              <a:rPr lang="en-GB" altLang="nl-NL" b="1" dirty="0">
                <a:solidFill>
                  <a:schemeClr val="accent2"/>
                </a:solidFill>
                <a:latin typeface="Courier New" panose="02070309020205020404" pitchFamily="49" charset="0"/>
              </a:rPr>
              <a:t>: </a:t>
            </a:r>
            <a:r>
              <a:rPr lang="en-GB" altLang="nl-NL" sz="1800" dirty="0">
                <a:solidFill>
                  <a:schemeClr val="accent2"/>
                </a:solidFill>
              </a:rPr>
              <a:t>possible many pointers to same object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rgbClr val="009900"/>
                </a:solidFill>
              </a:rPr>
              <a:t>reference counting </a:t>
            </a:r>
            <a:r>
              <a:rPr lang="en-GB" altLang="nl-NL" sz="1600" dirty="0">
                <a:solidFill>
                  <a:schemeClr val="tx1"/>
                </a:solidFill>
              </a:rPr>
              <a:t>to free object when all references are gone</a:t>
            </a:r>
          </a:p>
          <a:p>
            <a:pPr lvl="2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intuition: shared pointers collectively own the object they point to</a:t>
            </a:r>
          </a:p>
          <a:p>
            <a:pPr lvl="1">
              <a:lnSpc>
                <a:spcPct val="100000"/>
              </a:lnSpc>
            </a:pPr>
            <a:r>
              <a:rPr lang="en-US" altLang="nl-NL" sz="1600" dirty="0">
                <a:solidFill>
                  <a:schemeClr val="tx1"/>
                </a:solidFill>
              </a:rPr>
              <a:t>created using  </a:t>
            </a:r>
            <a:r>
              <a:rPr lang="en-US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make_shared</a:t>
            </a:r>
            <a:r>
              <a:rPr lang="en-US" altLang="nl-NL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lnSpc>
                <a:spcPct val="100000"/>
              </a:lnSpc>
              <a:buNone/>
            </a:pPr>
            <a:endParaRPr lang="en-GB" altLang="nl-NL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A5FD2-6F0E-448E-989C-BDB30F34786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61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0513013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68976-D438-3373-349D-2432B59FE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ECC20-0D08-22BB-A035-A730CBFD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Using </a:t>
            </a:r>
            <a:r>
              <a:rPr lang="en-GB" sz="2000" b="1" dirty="0" err="1">
                <a:latin typeface="Courier New" panose="02070309020205020404" pitchFamily="49" charset="0"/>
              </a:rPr>
              <a:t>shared</a:t>
            </a:r>
            <a:r>
              <a:rPr lang="en-GB" altLang="nl-NL" sz="2000" b="1" dirty="0" err="1">
                <a:latin typeface="Courier New" panose="02070309020205020404" pitchFamily="49" charset="0"/>
              </a:rPr>
              <a:t>_ptr</a:t>
            </a:r>
            <a:r>
              <a:rPr lang="en-GB" altLang="nl-NL" sz="2000" b="1" dirty="0">
                <a:latin typeface="Courier New" panose="02070309020205020404" pitchFamily="49" charset="0"/>
              </a:rPr>
              <a:t> </a:t>
            </a:r>
            <a:r>
              <a:rPr lang="en-US" sz="2000" dirty="0"/>
              <a:t> </a:t>
            </a:r>
            <a:endParaRPr lang="en-NL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7E609-F6AB-1772-EC3F-9B1D28856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06098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void g(){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u1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</a:t>
            </a:r>
            <a:r>
              <a:rPr lang="en-US" altLang="nl-NL" sz="14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make_unique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&lt;int&gt;(42);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u2 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= u1; // </a:t>
            </a:r>
            <a:r>
              <a:rPr lang="en-US" sz="1400" b="1" dirty="0">
                <a:solidFill>
                  <a:srgbClr val="FF0000"/>
                </a:solidFill>
                <a:latin typeface="Courier New" panose="02070309020205020404" pitchFamily="49" charset="0"/>
              </a:rPr>
              <a:t>illegal</a:t>
            </a:r>
            <a:endParaRPr lang="en-US" altLang="nl-NL" sz="1400" b="1" dirty="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sp1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</a:t>
            </a:r>
            <a:r>
              <a:rPr lang="en-US" altLang="nl-NL" sz="14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make_shared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&lt;int&gt;(42);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sp2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sp1; // reference count increased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nl-NL" sz="14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f(ss); // maybe function f will store ss somewhere, increasing ref-count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nl-NL" sz="14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} // object that sp1 points to will be freed, </a:t>
            </a:r>
            <a:b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// except if f stored ss somewhere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en-US" altLang="nl-NL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en-NL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DFFBD-CCC3-AAEE-1223-FB2C877886A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62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1484279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3EE5F-341B-EAD0-BE3F-AA10466E3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A737F-5D67-54B7-0816-ED4DB6449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smart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9068F-A322-F71E-095A-2576BC7DA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7962081" cy="49990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800" dirty="0">
                <a:solidFill>
                  <a:schemeClr val="accent2"/>
                </a:solidFill>
                <a:latin typeface="+mj-lt"/>
              </a:rPr>
              <a:t>: only one pointer to an object, which owns the object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  <a:latin typeface="+mj-lt"/>
              </a:rPr>
              <a:t>automatic de-allocation when owner dies</a:t>
            </a:r>
          </a:p>
          <a:p>
            <a:pPr lvl="1">
              <a:lnSpc>
                <a:spcPct val="100000"/>
              </a:lnSpc>
            </a:pPr>
            <a:r>
              <a:rPr lang="en-US" altLang="nl-NL" sz="1600" dirty="0">
                <a:solidFill>
                  <a:schemeClr val="tx1"/>
                </a:solidFill>
              </a:rPr>
              <a:t>created using  </a:t>
            </a:r>
            <a:r>
              <a:rPr lang="en-US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make_unique</a:t>
            </a:r>
            <a:r>
              <a:rPr lang="en-US" altLang="nl-NL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move semantics to transfer ownership</a:t>
            </a:r>
            <a:endParaRPr lang="en-GB" altLang="nl-NL" sz="16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share_ptr</a:t>
            </a:r>
            <a:r>
              <a:rPr lang="en-GB" altLang="nl-NL" b="1" dirty="0">
                <a:solidFill>
                  <a:schemeClr val="accent2"/>
                </a:solidFill>
                <a:latin typeface="Courier New" panose="02070309020205020404" pitchFamily="49" charset="0"/>
              </a:rPr>
              <a:t>: </a:t>
            </a:r>
            <a:r>
              <a:rPr lang="en-GB" altLang="nl-NL" sz="1800" dirty="0">
                <a:solidFill>
                  <a:schemeClr val="accent2"/>
                </a:solidFill>
              </a:rPr>
              <a:t>possible many pointers to same object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rgbClr val="009900"/>
                </a:solidFill>
              </a:rPr>
              <a:t>reference counting </a:t>
            </a:r>
            <a:r>
              <a:rPr lang="en-GB" altLang="nl-NL" sz="1600" dirty="0">
                <a:solidFill>
                  <a:schemeClr val="tx1"/>
                </a:solidFill>
              </a:rPr>
              <a:t>to free object when all references are gone</a:t>
            </a:r>
          </a:p>
          <a:p>
            <a:pPr lvl="2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intuition: shared pointers collectively own the object they point to</a:t>
            </a:r>
          </a:p>
          <a:p>
            <a:pPr lvl="1">
              <a:lnSpc>
                <a:spcPct val="100000"/>
              </a:lnSpc>
            </a:pPr>
            <a:r>
              <a:rPr lang="en-US" altLang="nl-NL" sz="1600" dirty="0">
                <a:solidFill>
                  <a:schemeClr val="tx1"/>
                </a:solidFill>
              </a:rPr>
              <a:t>created using  </a:t>
            </a:r>
            <a:r>
              <a:rPr lang="en-US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make_shared</a:t>
            </a:r>
            <a:r>
              <a:rPr lang="en-US" altLang="nl-NL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weak_ptr</a:t>
            </a:r>
            <a:r>
              <a:rPr lang="en-GB" altLang="nl-NL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dirty="0">
                <a:solidFill>
                  <a:schemeClr val="accent2"/>
                </a:solidFill>
              </a:rPr>
              <a:t> </a:t>
            </a:r>
            <a:endParaRPr lang="en-GB" altLang="nl-NL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a weak pointer is ignored for reference counting, </a:t>
            </a:r>
          </a:p>
          <a:p>
            <a:pPr lvl="2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so a weak pointer may point to an object that no longer exists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mandatory 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lang="en-GB" altLang="nl-NL" sz="1600" dirty="0">
                <a:solidFill>
                  <a:schemeClr val="tx1"/>
                </a:solidFill>
              </a:rPr>
              <a:t> before using it</a:t>
            </a:r>
          </a:p>
          <a:p>
            <a:pPr>
              <a:lnSpc>
                <a:spcPct val="100000"/>
              </a:lnSpc>
            </a:pPr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99372D-DAFB-FAA3-8863-2ABD2282A33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63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671647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34AEA-6B2A-4517-1861-1B6ACDEB0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164D2-C786-77A2-5C21-2C14340B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Using </a:t>
            </a:r>
            <a:r>
              <a:rPr lang="en-GB" altLang="nl-NL" sz="2000" b="1" dirty="0" err="1">
                <a:latin typeface="Courier New" panose="02070309020205020404" pitchFamily="49" charset="0"/>
              </a:rPr>
              <a:t>weak_ptr</a:t>
            </a:r>
            <a:r>
              <a:rPr lang="en-GB" altLang="nl-NL" sz="2000" b="1" dirty="0">
                <a:latin typeface="Courier New" panose="02070309020205020404" pitchFamily="49" charset="0"/>
              </a:rPr>
              <a:t> - </a:t>
            </a:r>
            <a:r>
              <a:rPr lang="en-US" sz="2000" dirty="0"/>
              <a:t>with </a:t>
            </a:r>
            <a:r>
              <a:rPr lang="en-US" altLang="nl-NL" sz="2000" b="1" dirty="0">
                <a:latin typeface="Courier New" panose="02070309020205020404" pitchFamily="49" charset="0"/>
              </a:rPr>
              <a:t>expired()</a:t>
            </a:r>
            <a:r>
              <a:rPr lang="en-US" sz="2000" dirty="0"/>
              <a:t> with </a:t>
            </a:r>
            <a:r>
              <a:rPr lang="en-US" altLang="nl-NL" sz="2000" b="1" dirty="0">
                <a:latin typeface="Courier New" panose="02070309020205020404" pitchFamily="49" charset="0"/>
              </a:rPr>
              <a:t>lock() </a:t>
            </a:r>
            <a:endParaRPr lang="en-NL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E03B1-312B-2BE2-2792-D9523D83D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06098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sp1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</a:t>
            </a:r>
            <a:r>
              <a:rPr lang="en-US" altLang="nl-NL" sz="14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make_shared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&lt;int&gt;(42);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sp2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sp2; // reference count increased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weak_ptr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sz="14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wp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sp2;  // allowed, but reference count not increased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05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int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i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*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sp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; // using shared pointer is always allowed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int j = *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wp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; // </a:t>
            </a:r>
            <a:r>
              <a:rPr lang="en-GB" altLang="nl-NL" sz="1400" b="1" dirty="0">
                <a:solidFill>
                  <a:srgbClr val="FF0000"/>
                </a:solidFill>
                <a:latin typeface="Courier New" panose="02070309020205020404" pitchFamily="49" charset="0"/>
              </a:rPr>
              <a:t>using weak pointer without locking is NOT allowed</a:t>
            </a:r>
          </a:p>
          <a:p>
            <a:pPr marL="0" indent="0">
              <a:lnSpc>
                <a:spcPct val="100000"/>
              </a:lnSpc>
              <a:buNone/>
            </a:pPr>
            <a:endParaRPr lang="en-GB" altLang="nl-NL" sz="10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if (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wp.</a:t>
            </a:r>
            <a:r>
              <a:rPr lang="en-US" altLang="nl-NL" sz="14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expired</a:t>
            </a:r>
            <a:r>
              <a:rPr lang="en-US" altLang="nl-NL" sz="14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() 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 . . . // object wp points to has been de-allocated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}   </a:t>
            </a:r>
          </a:p>
          <a:p>
            <a:pPr marL="0" indent="0">
              <a:lnSpc>
                <a:spcPct val="100000"/>
              </a:lnSpc>
              <a:buNone/>
            </a:pPr>
            <a:endParaRPr lang="en-GB" altLang="nl-NL" sz="8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// to use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wp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, we have to lock it to obtain a shared pointer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if (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 </a:t>
            </a:r>
            <a:r>
              <a:rPr lang="en-US" altLang="nl-NL" sz="14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sp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sw.</a:t>
            </a:r>
            <a:r>
              <a:rPr lang="en-US" altLang="nl-NL" sz="14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lock</a:t>
            </a:r>
            <a:r>
              <a:rPr lang="en-US" altLang="nl-NL" sz="14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() 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) {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// w is alive, and we can access it via shared pointer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sp</a:t>
            </a:r>
            <a:endParaRPr lang="en-US" altLang="nl-NL" sz="14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int k = *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sp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; </a:t>
            </a:r>
            <a:b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...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altLang="nl-NL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en-NL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643DB-A8AC-7A2A-951E-BE7E6C47B36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44BD7B40-21C7-4809-A146-01E97331B760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64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3123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5C06F-AC5E-E89C-334B-043D1023B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RAII 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B0E64-3A09-1646-E9A5-5DA503C85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Smart pointers are example of </a:t>
            </a:r>
            <a:r>
              <a:rPr lang="en-US" sz="1800" dirty="0">
                <a:solidFill>
                  <a:schemeClr val="accent2"/>
                </a:solidFill>
              </a:rPr>
              <a:t>RAII </a:t>
            </a:r>
            <a:br>
              <a:rPr lang="en-US" sz="1800" dirty="0">
                <a:solidFill>
                  <a:schemeClr val="accent2"/>
                </a:solidFill>
              </a:rPr>
            </a:br>
            <a:r>
              <a:rPr lang="en-US" sz="1800" dirty="0">
                <a:solidFill>
                  <a:schemeClr val="accent2"/>
                </a:solidFill>
              </a:rPr>
              <a:t>                                                             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en-US" sz="1600" dirty="0">
                <a:solidFill>
                  <a:schemeClr val="accent2"/>
                </a:solidFill>
              </a:rPr>
              <a:t>Resource Acquisition is </a:t>
            </a:r>
            <a:r>
              <a:rPr lang="en-US" sz="1600" dirty="0" err="1">
                <a:solidFill>
                  <a:schemeClr val="accent2"/>
                </a:solidFill>
              </a:rPr>
              <a:t>Initialisation</a:t>
            </a:r>
            <a:r>
              <a:rPr lang="en-US" sz="1600" dirty="0">
                <a:solidFill>
                  <a:schemeClr val="bg2"/>
                </a:solidFill>
              </a:rPr>
              <a:t>)</a:t>
            </a:r>
            <a:endParaRPr lang="en-US" sz="1600" dirty="0"/>
          </a:p>
          <a:p>
            <a:pPr marL="0" indent="0">
              <a:buNone/>
            </a:pPr>
            <a:r>
              <a:rPr lang="en-US" sz="1800" dirty="0"/>
              <a:t>RAII is programming idiom where </a:t>
            </a:r>
            <a:r>
              <a:rPr lang="en-US" sz="1800" dirty="0">
                <a:solidFill>
                  <a:schemeClr val="tx1"/>
                </a:solidFill>
              </a:rPr>
              <a:t>ownership of  some ‘resource’ is given to reference and ‘clean-up’ is </a:t>
            </a:r>
            <a:r>
              <a:rPr lang="en-US" sz="1800" dirty="0"/>
              <a:t>automatic when unique owner disappears.</a:t>
            </a:r>
          </a:p>
          <a:p>
            <a:pPr marL="400050" lvl="1" indent="0">
              <a:buNone/>
            </a:pPr>
            <a:r>
              <a:rPr lang="en-US" sz="1600" dirty="0"/>
              <a:t>Bit of a misnomer, because it’s also about clean-up, not just </a:t>
            </a:r>
            <a:r>
              <a:rPr lang="en-US" sz="1600" dirty="0" err="1"/>
              <a:t>initialisation</a:t>
            </a:r>
            <a:endParaRPr lang="en-US" sz="16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The resource can be </a:t>
            </a:r>
            <a:r>
              <a:rPr lang="en-US" sz="1800" dirty="0">
                <a:solidFill>
                  <a:srgbClr val="009900"/>
                </a:solidFill>
              </a:rPr>
              <a:t>heap-allocated object</a:t>
            </a:r>
            <a:r>
              <a:rPr lang="en-US" sz="1800" dirty="0"/>
              <a:t>, but also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9900"/>
                </a:solidFill>
              </a:rPr>
              <a:t>file descriptor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9900"/>
                </a:solidFill>
              </a:rPr>
              <a:t>port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9900"/>
                </a:solidFill>
              </a:rPr>
              <a:t>lock</a:t>
            </a:r>
            <a:r>
              <a:rPr lang="en-US" sz="1800" dirty="0"/>
              <a:t> or </a:t>
            </a:r>
            <a:r>
              <a:rPr lang="en-US" sz="1800" dirty="0">
                <a:solidFill>
                  <a:srgbClr val="009900"/>
                </a:solidFill>
              </a:rPr>
              <a:t>mutex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9900"/>
                </a:solidFill>
              </a:rPr>
              <a:t>…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8D1CC-E9A7-3489-31BA-7B8687DF336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65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0947236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F391C-BC6D-A3CE-08E9-05BC19EDB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RAII for files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CFCEE-CC54-348A-8CFC-0B85E60A2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proc(){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FILE* fp = </a:t>
            </a:r>
            <a:r>
              <a:rPr lang="af-ZA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("readme.txt", "r");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lots of complicated code using fp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..; fread(buffer, 1, N, fp); ...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we are done using fp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af-ZA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fclose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(fp);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buNone/>
            </a:pPr>
            <a:endParaRPr lang="af-ZA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af-ZA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af-ZA" sz="1600" dirty="0">
                <a:latin typeface="+mn-lt"/>
                <a:cs typeface="Courier New" panose="02070309020205020404" pitchFamily="49" charset="0"/>
              </a:rPr>
              <a:t>If an exception is thrown before we get to  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fclose() </a:t>
            </a:r>
            <a:br>
              <a:rPr lang="af-ZA" sz="1600" dirty="0">
                <a:latin typeface="+mn-lt"/>
                <a:cs typeface="Courier New" panose="02070309020205020404" pitchFamily="49" charset="0"/>
              </a:rPr>
            </a:br>
            <a:r>
              <a:rPr lang="af-ZA" sz="1600" dirty="0">
                <a:latin typeface="+mn-lt"/>
                <a:cs typeface="Courier New" panose="02070309020205020404" pitchFamily="49" charset="0"/>
              </a:rPr>
              <a:t>then the file may not be closed</a:t>
            </a:r>
            <a:endParaRPr lang="en-NL" sz="1600" dirty="0"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4862F5-C8BB-AFF8-1270-507699F469A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66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0598747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0A7C6-831D-C1F8-09E5-925A9F4D8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F0F5-B1D3-2E12-8A9B-0CE7DB69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RAII for files using smart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37462-7041-C0BA-1453-3179F7F1D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8106097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proc(){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af-ZA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unique_FILE 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fp = </a:t>
            </a:r>
            <a:r>
              <a:rPr lang="af-ZA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("readme.txt", "r");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lots of complicated code using fp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..; fread(buffer, 1, N, fp); ...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we are done using fp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// fclose(fp);  clean up automatic if fp goes out of scope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  </a:t>
            </a:r>
          </a:p>
          <a:p>
            <a:pPr marL="0" indent="0">
              <a:buNone/>
            </a:pPr>
            <a:r>
              <a:rPr lang="af-ZA" sz="1600" dirty="0">
                <a:solidFill>
                  <a:schemeClr val="tx1"/>
                </a:solidFill>
              </a:rPr>
              <a:t>if we define </a:t>
            </a:r>
            <a:r>
              <a:rPr lang="af-ZA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unique_FILE </a:t>
            </a:r>
            <a:r>
              <a:rPr lang="af-ZA" sz="1600" dirty="0">
                <a:solidFill>
                  <a:schemeClr val="tx1"/>
                </a:solidFill>
              </a:rPr>
              <a:t>as unique pointer type with a </a:t>
            </a:r>
            <a:r>
              <a:rPr lang="af-ZA" sz="1600" dirty="0">
                <a:solidFill>
                  <a:srgbClr val="7030A0"/>
                </a:solidFill>
              </a:rPr>
              <a:t>custom clean-up operation</a:t>
            </a:r>
            <a:endParaRPr lang="af-ZA" sz="1800" dirty="0">
              <a:solidFill>
                <a:srgbClr val="7030A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af-ZA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af-ZA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unique_FILE 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 unique_ptr&lt;FILE, </a:t>
            </a:r>
            <a:r>
              <a:rPr lang="af-ZA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file_cleanup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struct </a:t>
            </a:r>
            <a:r>
              <a:rPr lang="af-ZA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file_cleanup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void operator()(FILE* fp) const { fclose(fp); }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};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lang="af-ZA" sz="1600" dirty="0"/>
          </a:p>
          <a:p>
            <a:pPr marL="0" indent="0">
              <a:buNone/>
            </a:pPr>
            <a:endParaRPr lang="en-NL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C1E3B-F301-6D1F-CC72-65CA7865EB4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67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60551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D397-CD1A-7D1F-D018-D8238D441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52C6-BB86-3E5B-7AF4-117218399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To prevent spatial bugs in C, we can use </a:t>
            </a:r>
          </a:p>
          <a:p>
            <a:pPr lvl="1"/>
            <a:r>
              <a:rPr lang="en-US" sz="1800" dirty="0"/>
              <a:t>safer string libraries  </a:t>
            </a:r>
          </a:p>
          <a:p>
            <a:pPr lvl="1"/>
            <a:r>
              <a:rPr lang="en-US" sz="1800" dirty="0"/>
              <a:t>–</a:t>
            </a:r>
            <a:r>
              <a:rPr lang="en-US" sz="1800" dirty="0" err="1"/>
              <a:t>fbounds</a:t>
            </a:r>
            <a:r>
              <a:rPr lang="en-US" sz="1800" dirty="0"/>
              <a:t>-safety</a:t>
            </a:r>
          </a:p>
          <a:p>
            <a:endParaRPr lang="en-US" dirty="0"/>
          </a:p>
          <a:p>
            <a:r>
              <a:rPr lang="en-US" sz="1800" dirty="0"/>
              <a:t>To prevent spatial bugs in C++, </a:t>
            </a:r>
            <a:br>
              <a:rPr lang="en-US" sz="1800" dirty="0"/>
            </a:br>
            <a:r>
              <a:rPr lang="en-US" sz="1800" dirty="0"/>
              <a:t>       we can use C++-style strings, arrays, and vectors</a:t>
            </a:r>
          </a:p>
          <a:p>
            <a:r>
              <a:rPr lang="en-US" sz="1800" dirty="0"/>
              <a:t>To prevent temporal bugs in C++,</a:t>
            </a:r>
            <a:br>
              <a:rPr lang="en-US" sz="1800" dirty="0"/>
            </a:br>
            <a:r>
              <a:rPr lang="en-US" sz="1800" dirty="0"/>
              <a:t>       we can use smart pointers</a:t>
            </a:r>
            <a:endParaRPr lang="en-NL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F87E6-CBA7-E941-38E8-F0C7D65E515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68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4445174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9AF4376-E731-8E5C-E55E-F4EFC69C67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Compartmentalisation</a:t>
            </a:r>
            <a:endParaRPr lang="en-NL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C3571D1-BC64-5C8F-E84E-518EA0290B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297D8-F800-F288-3238-663C7116C5E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69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6895691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C0327-C9B4-D988-71CE-F90EFF6D6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26317-50F7-4076-C6FA-D11D725F9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Compartmentalisation</a:t>
            </a:r>
            <a:r>
              <a:rPr lang="en-US" dirty="0"/>
              <a:t>, </a:t>
            </a:r>
            <a:r>
              <a:rPr lang="en-US" dirty="0" err="1"/>
              <a:t>esp.sandboxing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CDEE5-3C5F-3AD6-52D0-A6A096F45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 err="1">
                <a:solidFill>
                  <a:schemeClr val="accent6"/>
                </a:solidFill>
              </a:rPr>
              <a:t>Compartmentalisation</a:t>
            </a:r>
            <a:r>
              <a:rPr lang="en-US" sz="1800" dirty="0">
                <a:solidFill>
                  <a:schemeClr val="tx1"/>
                </a:solidFill>
              </a:rPr>
              <a:t>: chop up system in isolated components,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so that flaw in one component does not affect others 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	Very general security principle!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Eg used in government departments, terrorist </a:t>
            </a:r>
            <a:r>
              <a:rPr lang="en-US" sz="1600" dirty="0" err="1">
                <a:solidFill>
                  <a:schemeClr val="tx1"/>
                </a:solidFill>
              </a:rPr>
              <a:t>organisations</a:t>
            </a:r>
            <a:r>
              <a:rPr lang="en-US" sz="1600" dirty="0">
                <a:solidFill>
                  <a:schemeClr val="tx1"/>
                </a:solidFill>
              </a:rPr>
              <a:t>, banks, universities, OSs, CPUs, TEEs, phones with SIM cards,…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accent2"/>
                </a:solidFill>
              </a:rPr>
              <a:t>Sandboxing</a:t>
            </a:r>
            <a:r>
              <a:rPr lang="en-US" sz="1800" dirty="0">
                <a:solidFill>
                  <a:srgbClr val="009900"/>
                </a:solidFill>
              </a:rPr>
              <a:t> </a:t>
            </a:r>
            <a:r>
              <a:rPr lang="en-US" sz="1800" dirty="0"/>
              <a:t> is a specific form of </a:t>
            </a:r>
            <a:r>
              <a:rPr lang="en-US" sz="1800" dirty="0" err="1"/>
              <a:t>compartmentalisation</a:t>
            </a:r>
            <a:r>
              <a:rPr lang="en-US" sz="1800" dirty="0"/>
              <a:t>, where one component is run in a restrictive environment, the sandbox</a:t>
            </a:r>
          </a:p>
          <a:p>
            <a:pPr>
              <a:lnSpc>
                <a:spcPct val="100000"/>
              </a:lnSpc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Different ways to use sandboxing for applications: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sandbox an entire application </a:t>
            </a:r>
            <a:r>
              <a:rPr lang="en-US" sz="1600" dirty="0">
                <a:solidFill>
                  <a:schemeClr val="tx1"/>
                </a:solidFill>
              </a:rPr>
              <a:t>– on ‘inside’ or ‘outside’ 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split it into multiple applications &amp; sandbox some of those, or</a:t>
            </a:r>
          </a:p>
          <a:p>
            <a:pPr lvl="1">
              <a:lnSpc>
                <a:spcPct val="100000"/>
              </a:lnSpc>
            </a:pPr>
            <a:r>
              <a:rPr lang="en-US" sz="1600" dirty="0" err="1">
                <a:solidFill>
                  <a:schemeClr val="tx1"/>
                </a:solidFill>
              </a:rPr>
              <a:t>eg</a:t>
            </a:r>
            <a:r>
              <a:rPr lang="en-US" sz="1600" dirty="0">
                <a:solidFill>
                  <a:schemeClr val="tx1"/>
                </a:solidFill>
              </a:rPr>
              <a:t> web browser splitting browser &amp; renderer, and then splitting  renderer process into renderer process per origin</a:t>
            </a:r>
            <a:endParaRPr lang="en-US" sz="1600" dirty="0">
              <a:solidFill>
                <a:schemeClr val="accent2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0B281-FBC5-7947-4B95-305BA38BC62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70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6675524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>
            <a:extLst>
              <a:ext uri="{FF2B5EF4-FFF2-40B4-BE49-F238E27FC236}">
                <a16:creationId xmlns:a16="http://schemas.microsoft.com/office/drawing/2014/main" id="{519EB38E-1294-EC0E-8925-0C3B84D16A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endParaRPr lang="en-GB" altLang="en-US" sz="2177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altLang="en-US" sz="2177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altLang="en-US" sz="2177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altLang="en-US" sz="2177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altLang="en-US" sz="2177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6147" name="Titel 2">
            <a:extLst>
              <a:ext uri="{FF2B5EF4-FFF2-40B4-BE49-F238E27FC236}">
                <a16:creationId xmlns:a16="http://schemas.microsoft.com/office/drawing/2014/main" id="{5E656AFF-91FE-BFBE-BC35-FBEB1F161F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Examples</a:t>
            </a:r>
          </a:p>
        </p:txBody>
      </p:sp>
      <p:sp>
        <p:nvSpPr>
          <p:cNvPr id="6148" name="Tijdelijke aanduiding voor dianummer 1">
            <a:extLst>
              <a:ext uri="{FF2B5EF4-FFF2-40B4-BE49-F238E27FC236}">
                <a16:creationId xmlns:a16="http://schemas.microsoft.com/office/drawing/2014/main" id="{3E81BF04-FD68-0CC7-2400-5F67432C82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23DCCBB9-64E8-42C8-99F9-01E8DAE69279}" type="slidenum">
              <a:rPr lang="en-US" altLang="nl-NL" smtClean="0"/>
              <a:pPr/>
              <a:t>71</a:t>
            </a:fld>
            <a:endParaRPr lang="en-US" altLang="nl-NL"/>
          </a:p>
        </p:txBody>
      </p:sp>
      <p:pic>
        <p:nvPicPr>
          <p:cNvPr id="6149" name="Picture 32">
            <a:extLst>
              <a:ext uri="{FF2B5EF4-FFF2-40B4-BE49-F238E27FC236}">
                <a16:creationId xmlns:a16="http://schemas.microsoft.com/office/drawing/2014/main" id="{6BCE5458-8B8F-ACD3-BB24-DE4262EA7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601" y="1509481"/>
            <a:ext cx="1117440" cy="69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Afbeelding 1">
            <a:extLst>
              <a:ext uri="{FF2B5EF4-FFF2-40B4-BE49-F238E27FC236}">
                <a16:creationId xmlns:a16="http://schemas.microsoft.com/office/drawing/2014/main" id="{731DFBA8-2B17-24D5-2F35-5A1D0AB58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9" b="13873"/>
          <a:stretch>
            <a:fillRect/>
          </a:stretch>
        </p:blipFill>
        <p:spPr bwMode="auto">
          <a:xfrm>
            <a:off x="782685" y="1157401"/>
            <a:ext cx="3362400" cy="2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Tijdelijke aanduiding voor inhoud 1">
            <a:extLst>
              <a:ext uri="{FF2B5EF4-FFF2-40B4-BE49-F238E27FC236}">
                <a16:creationId xmlns:a16="http://schemas.microsoft.com/office/drawing/2014/main" id="{D457E059-C84E-ECD3-139A-176032D62B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150" y="3284984"/>
            <a:ext cx="3844501" cy="1982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" name="Picture 2" descr="https://media.s-bol.com/gyy1LkrxEWO6/kPKvV5/550x397.jpg">
            <a:extLst>
              <a:ext uri="{FF2B5EF4-FFF2-40B4-BE49-F238E27FC236}">
                <a16:creationId xmlns:a16="http://schemas.microsoft.com/office/drawing/2014/main" id="{1BD71A4B-9562-7FD9-F8EF-C114922643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601" y="3640419"/>
            <a:ext cx="3290399" cy="237507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EDDB0556-76E3-B71E-DCFA-6FE258B488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Titanic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A9260E-A088-D3E0-8F9C-EF25A2BE0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en-GB" dirty="0"/>
          </a:p>
          <a:p>
            <a:pPr marL="0" indent="0">
              <a:buNone/>
              <a:defRPr/>
            </a:pPr>
            <a:endParaRPr lang="en-GB" dirty="0"/>
          </a:p>
          <a:p>
            <a:pPr marL="0" indent="0">
              <a:buNone/>
              <a:defRPr/>
            </a:pPr>
            <a:endParaRPr lang="en-GB" dirty="0"/>
          </a:p>
          <a:p>
            <a:pPr marL="0" indent="0">
              <a:buNone/>
              <a:defRPr/>
            </a:pPr>
            <a:endParaRPr lang="en-GB" dirty="0"/>
          </a:p>
          <a:p>
            <a:pPr marL="0" indent="0">
              <a:buNone/>
              <a:defRPr/>
            </a:pPr>
            <a:endParaRPr lang="en-GB" dirty="0"/>
          </a:p>
          <a:p>
            <a:pPr marL="0" indent="0">
              <a:buNone/>
              <a:defRPr/>
            </a:pPr>
            <a:endParaRPr lang="en-GB" dirty="0"/>
          </a:p>
          <a:p>
            <a:pPr marL="0" indent="0">
              <a:buNone/>
              <a:defRPr/>
            </a:pPr>
            <a:endParaRPr lang="en-GB" dirty="0"/>
          </a:p>
          <a:p>
            <a:pPr marL="0" indent="0">
              <a:buNone/>
              <a:defRPr/>
            </a:pPr>
            <a:r>
              <a:rPr lang="en-GB" sz="1800" dirty="0"/>
              <a:t>Does this mean compartmentalising is a bad idea?</a:t>
            </a:r>
          </a:p>
          <a:p>
            <a:pPr marL="0" indent="0">
              <a:buNone/>
              <a:defRPr/>
            </a:pPr>
            <a:r>
              <a:rPr lang="en-GB" sz="1800" dirty="0"/>
              <a:t>No, but </a:t>
            </a:r>
            <a:r>
              <a:rPr lang="en-GB" sz="1800" dirty="0">
                <a:solidFill>
                  <a:schemeClr val="tx1"/>
                </a:solidFill>
              </a:rPr>
              <a:t>the</a:t>
            </a:r>
            <a:r>
              <a:rPr lang="en-GB" sz="1800" dirty="0">
                <a:solidFill>
                  <a:srgbClr val="C00000"/>
                </a:solidFill>
              </a:rPr>
              <a:t> </a:t>
            </a:r>
            <a:r>
              <a:rPr lang="en-GB" sz="1800" dirty="0">
                <a:solidFill>
                  <a:schemeClr val="accent2"/>
                </a:solidFill>
              </a:rPr>
              <a:t>attacker model </a:t>
            </a:r>
            <a:r>
              <a:rPr lang="en-GB" sz="1800" dirty="0"/>
              <a:t>was </a:t>
            </a:r>
            <a:r>
              <a:rPr lang="en-GB" sz="1800" dirty="0">
                <a:solidFill>
                  <a:schemeClr val="accent2"/>
                </a:solidFill>
              </a:rPr>
              <a:t>wrong</a:t>
            </a:r>
            <a:r>
              <a:rPr lang="en-GB" sz="1800" dirty="0"/>
              <a:t>: making vessel double-hulled would have been a better (additional) form of compartmentalising</a:t>
            </a:r>
            <a:r>
              <a:rPr lang="en-GB" dirty="0"/>
              <a:t>.</a:t>
            </a:r>
          </a:p>
        </p:txBody>
      </p:sp>
      <p:sp>
        <p:nvSpPr>
          <p:cNvPr id="7172" name="Tijdelijke aanduiding voor dianummer 3">
            <a:extLst>
              <a:ext uri="{FF2B5EF4-FFF2-40B4-BE49-F238E27FC236}">
                <a16:creationId xmlns:a16="http://schemas.microsoft.com/office/drawing/2014/main" id="{345A3A9B-E586-2745-F9F7-6EE7A0C8EF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D3CC80A4-4F3F-4FCF-B8C3-63502D96C1CD}" type="slidenum">
              <a:rPr lang="en-US" altLang="nl-NL" smtClean="0"/>
              <a:pPr/>
              <a:t>72</a:t>
            </a:fld>
            <a:endParaRPr lang="en-US" altLang="nl-NL"/>
          </a:p>
        </p:txBody>
      </p:sp>
      <p:pic>
        <p:nvPicPr>
          <p:cNvPr id="7173" name="Afbeelding 4">
            <a:extLst>
              <a:ext uri="{FF2B5EF4-FFF2-40B4-BE49-F238E27FC236}">
                <a16:creationId xmlns:a16="http://schemas.microsoft.com/office/drawing/2014/main" id="{1A8EE12C-28CE-FAAE-A63B-3F1521B98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80728"/>
            <a:ext cx="4573440" cy="329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>
            <a:extLst>
              <a:ext uri="{FF2B5EF4-FFF2-40B4-BE49-F238E27FC236}">
                <a16:creationId xmlns:a16="http://schemas.microsoft.com/office/drawing/2014/main" id="{C2A19FA2-AD0C-8AE0-38BF-95C19D0DEA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Two ways to use compartments</a:t>
            </a:r>
          </a:p>
        </p:txBody>
      </p:sp>
      <p:sp>
        <p:nvSpPr>
          <p:cNvPr id="10243" name="Tijdelijke aanduiding voor inhoud 2">
            <a:extLst>
              <a:ext uri="{FF2B5EF4-FFF2-40B4-BE49-F238E27FC236}">
                <a16:creationId xmlns:a16="http://schemas.microsoft.com/office/drawing/2014/main" id="{262AC61C-8333-A3D4-A9D0-EEA030E4D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20" y="1012681"/>
            <a:ext cx="7839360" cy="511632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en-GB" altLang="en-US" sz="1800" dirty="0">
                <a:solidFill>
                  <a:schemeClr val="tx1"/>
                </a:solidFill>
              </a:rPr>
              <a:t>Compartmentalisation can be used for the bad guys or the good guys </a:t>
            </a:r>
            <a:endParaRPr lang="en-GB" altLang="en-US" sz="18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GB" altLang="en-US" dirty="0"/>
          </a:p>
          <a:p>
            <a:pPr marL="414726" indent="-414726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altLang="en-US" dirty="0"/>
              <a:t>to </a:t>
            </a:r>
            <a:r>
              <a:rPr lang="en-GB" altLang="en-US" dirty="0">
                <a:solidFill>
                  <a:schemeClr val="accent2"/>
                </a:solidFill>
              </a:rPr>
              <a:t>contain a untrusted process </a:t>
            </a:r>
            <a:r>
              <a:rPr lang="en-GB" altLang="en-US" dirty="0">
                <a:solidFill>
                  <a:schemeClr val="tx1"/>
                </a:solidFill>
              </a:rPr>
              <a:t>from attacking others – or the ‘platform’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solidFill>
                  <a:schemeClr val="tx1"/>
                </a:solidFill>
              </a:rPr>
              <a:t>aka </a:t>
            </a:r>
            <a:r>
              <a:rPr lang="en-GB" altLang="en-US" dirty="0">
                <a:solidFill>
                  <a:schemeClr val="accent2"/>
                </a:solidFill>
              </a:rPr>
              <a:t>sandboxing</a:t>
            </a:r>
            <a:endParaRPr lang="en-GB" altLang="en-US" dirty="0"/>
          </a:p>
          <a:p>
            <a:pPr marL="414726" lvl="1" indent="0">
              <a:lnSpc>
                <a:spcPct val="100000"/>
              </a:lnSpc>
              <a:buNone/>
              <a:defRPr/>
            </a:pPr>
            <a:endParaRPr lang="en-GB" altLang="en-US" dirty="0"/>
          </a:p>
          <a:p>
            <a:pPr marL="414726" indent="-414726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altLang="en-US" dirty="0"/>
              <a:t>to </a:t>
            </a:r>
            <a:r>
              <a:rPr lang="en-GB" altLang="en-US" dirty="0">
                <a:solidFill>
                  <a:srgbClr val="009900"/>
                </a:solidFill>
              </a:rPr>
              <a:t>protect a trusted process </a:t>
            </a:r>
            <a:r>
              <a:rPr lang="en-GB" altLang="en-US" dirty="0"/>
              <a:t>from outside attacks</a:t>
            </a:r>
          </a:p>
          <a:p>
            <a:pPr marL="400050" lvl="1" indent="0">
              <a:lnSpc>
                <a:spcPct val="100000"/>
              </a:lnSpc>
              <a:buNone/>
              <a:defRPr/>
            </a:pPr>
            <a:br>
              <a:rPr lang="en-GB" altLang="en-US" dirty="0"/>
            </a:br>
            <a:r>
              <a:rPr lang="en-GB" altLang="en-US" sz="1600" dirty="0"/>
              <a:t>Eg SIM card or Secure Enclave</a:t>
            </a:r>
          </a:p>
          <a:p>
            <a:pPr marL="400050" lvl="1" indent="0">
              <a:lnSpc>
                <a:spcPct val="100000"/>
              </a:lnSpc>
              <a:buNone/>
              <a:defRPr/>
            </a:pPr>
            <a:r>
              <a:rPr lang="en-GB" altLang="en-US" sz="1600" dirty="0"/>
              <a:t>Possible with some TEE technologies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GB" altLang="en-US" sz="726" dirty="0"/>
          </a:p>
          <a:p>
            <a:pPr marL="0" indent="0">
              <a:lnSpc>
                <a:spcPct val="100000"/>
              </a:lnSpc>
              <a:buNone/>
              <a:defRPr/>
            </a:pPr>
            <a:endParaRPr lang="en-GB" altLang="en-US" sz="726" dirty="0"/>
          </a:p>
          <a:p>
            <a:pPr marL="0" indent="0">
              <a:lnSpc>
                <a:spcPct val="100000"/>
              </a:lnSpc>
              <a:buNone/>
              <a:defRPr/>
            </a:pPr>
            <a:endParaRPr lang="en-GB" altLang="en-US" sz="1800" dirty="0"/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altLang="en-US" sz="1800" dirty="0"/>
              <a:t>1. is more common. In essence, it is what any OS does </a:t>
            </a:r>
          </a:p>
          <a:p>
            <a:pPr marL="414726" indent="-414726">
              <a:lnSpc>
                <a:spcPct val="100000"/>
              </a:lnSpc>
              <a:buFont typeface="+mj-lt"/>
              <a:buAutoNum type="arabicPeriod"/>
              <a:defRPr/>
            </a:pPr>
            <a:endParaRPr lang="en-GB" altLang="en-US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altLang="en-US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altLang="en-US" dirty="0"/>
          </a:p>
        </p:txBody>
      </p:sp>
      <p:sp>
        <p:nvSpPr>
          <p:cNvPr id="11268" name="Tijdelijke aanduiding voor dianummer 3">
            <a:extLst>
              <a:ext uri="{FF2B5EF4-FFF2-40B4-BE49-F238E27FC236}">
                <a16:creationId xmlns:a16="http://schemas.microsoft.com/office/drawing/2014/main" id="{7155FA2E-7FED-1458-80D8-42DE4B60AE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806831F3-8869-4B56-897B-9F008C073975}" type="slidenum">
              <a:rPr lang="en-US" altLang="nl-NL" smtClean="0"/>
              <a:pPr/>
              <a:t>73</a:t>
            </a:fld>
            <a:endParaRPr lang="en-US" altLang="nl-NL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BB2A958B-7579-A4A2-5D43-2CEADA4585A7}"/>
              </a:ext>
            </a:extLst>
          </p:cNvPr>
          <p:cNvGrpSpPr>
            <a:grpSpLocks/>
          </p:cNvGrpSpPr>
          <p:nvPr/>
        </p:nvGrpSpPr>
        <p:grpSpPr bwMode="auto">
          <a:xfrm>
            <a:off x="5180882" y="3897776"/>
            <a:ext cx="1500501" cy="770289"/>
            <a:chOff x="4558186" y="3860230"/>
            <a:chExt cx="1654602" cy="849360"/>
          </a:xfrm>
        </p:grpSpPr>
        <p:grpSp>
          <p:nvGrpSpPr>
            <p:cNvPr id="11297" name="Groep 30">
              <a:extLst>
                <a:ext uri="{FF2B5EF4-FFF2-40B4-BE49-F238E27FC236}">
                  <a16:creationId xmlns:a16="http://schemas.microsoft.com/office/drawing/2014/main" id="{AEF31DC3-F537-024D-BC7B-DBA80C19C5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8186" y="3860230"/>
              <a:ext cx="801428" cy="849359"/>
              <a:chOff x="1295896" y="2277790"/>
              <a:chExt cx="1234540" cy="1525073"/>
            </a:xfrm>
          </p:grpSpPr>
          <p:grpSp>
            <p:nvGrpSpPr>
              <p:cNvPr id="11301" name="Groep 7">
                <a:extLst>
                  <a:ext uri="{FF2B5EF4-FFF2-40B4-BE49-F238E27FC236}">
                    <a16:creationId xmlns:a16="http://schemas.microsoft.com/office/drawing/2014/main" id="{F42E51F6-F928-F48F-41E4-596B8EDCE9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5896" y="2280132"/>
                <a:ext cx="1213119" cy="1381381"/>
                <a:chOff x="3475881" y="1466437"/>
                <a:chExt cx="2059661" cy="1758675"/>
              </a:xfrm>
            </p:grpSpPr>
            <p:sp>
              <p:nvSpPr>
                <p:cNvPr id="11305" name="Rectangle 8">
                  <a:extLst>
                    <a:ext uri="{FF2B5EF4-FFF2-40B4-BE49-F238E27FC236}">
                      <a16:creationId xmlns:a16="http://schemas.microsoft.com/office/drawing/2014/main" id="{FE4DE779-0EFF-C101-BAB3-1C9F6A934C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17056" y="1466437"/>
                  <a:ext cx="318486" cy="1746425"/>
                </a:xfrm>
                <a:prstGeom prst="rect">
                  <a:avLst/>
                </a:prstGeom>
                <a:blipFill dpi="0" rotWithShape="1">
                  <a:blip r:embed="rId3"/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buNone/>
                  </a:pPr>
                  <a:endParaRPr lang="nl-NL" altLang="nl-NL" sz="2177"/>
                </a:p>
              </p:txBody>
            </p:sp>
            <p:sp>
              <p:nvSpPr>
                <p:cNvPr id="11306" name="Rectangle 7">
                  <a:extLst>
                    <a:ext uri="{FF2B5EF4-FFF2-40B4-BE49-F238E27FC236}">
                      <a16:creationId xmlns:a16="http://schemas.microsoft.com/office/drawing/2014/main" id="{ABE65B1F-C6DA-99F5-050C-0B6BC86A24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5881" y="1478687"/>
                  <a:ext cx="318486" cy="1746425"/>
                </a:xfrm>
                <a:prstGeom prst="rect">
                  <a:avLst/>
                </a:prstGeom>
                <a:blipFill dpi="0" rotWithShape="1">
                  <a:blip r:embed="rId3"/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buNone/>
                  </a:pPr>
                  <a:endParaRPr lang="nl-NL" altLang="nl-NL" sz="2177"/>
                </a:p>
              </p:txBody>
            </p:sp>
          </p:grpSp>
          <p:sp>
            <p:nvSpPr>
              <p:cNvPr id="11302" name="Freeform 56">
                <a:extLst>
                  <a:ext uri="{FF2B5EF4-FFF2-40B4-BE49-F238E27FC236}">
                    <a16:creationId xmlns:a16="http://schemas.microsoft.com/office/drawing/2014/main" id="{D525BC31-669E-D5A3-6D60-34FB57509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5974" y="2721058"/>
                <a:ext cx="131563" cy="784587"/>
              </a:xfrm>
              <a:custGeom>
                <a:avLst/>
                <a:gdLst>
                  <a:gd name="T0" fmla="*/ 0 w 212770"/>
                  <a:gd name="T1" fmla="*/ 0 h 534572"/>
                  <a:gd name="T2" fmla="*/ 0 w 212770"/>
                  <a:gd name="T3" fmla="*/ 6296752 h 534572"/>
                  <a:gd name="T4" fmla="*/ 0 w 212770"/>
                  <a:gd name="T5" fmla="*/ 9969002 h 534572"/>
                  <a:gd name="T6" fmla="*/ 0 w 212770"/>
                  <a:gd name="T7" fmla="*/ 15739485 h 534572"/>
                  <a:gd name="T8" fmla="*/ 0 w 212770"/>
                  <a:gd name="T9" fmla="*/ 19935609 h 5345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2770" h="534572">
                    <a:moveTo>
                      <a:pt x="57291" y="0"/>
                    </a:moveTo>
                    <a:cubicBezTo>
                      <a:pt x="139352" y="62132"/>
                      <a:pt x="221414" y="124264"/>
                      <a:pt x="212036" y="168812"/>
                    </a:cubicBezTo>
                    <a:cubicBezTo>
                      <a:pt x="202658" y="213360"/>
                      <a:pt x="15088" y="225083"/>
                      <a:pt x="1020" y="267286"/>
                    </a:cubicBezTo>
                    <a:cubicBezTo>
                      <a:pt x="-13048" y="309489"/>
                      <a:pt x="122941" y="377484"/>
                      <a:pt x="127630" y="422031"/>
                    </a:cubicBezTo>
                    <a:cubicBezTo>
                      <a:pt x="132319" y="466578"/>
                      <a:pt x="5710" y="525194"/>
                      <a:pt x="29156" y="534572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2177"/>
              </a:p>
            </p:txBody>
          </p:sp>
          <p:pic>
            <p:nvPicPr>
              <p:cNvPr id="11303" name="Afbeelding 33">
                <a:extLst>
                  <a:ext uri="{FF2B5EF4-FFF2-40B4-BE49-F238E27FC236}">
                    <a16:creationId xmlns:a16="http://schemas.microsoft.com/office/drawing/2014/main" id="{325CC782-9B2D-14EA-C9E6-84F6EEDFAE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8471" y="2277790"/>
                <a:ext cx="424015" cy="4357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304" name="Content Placeholder 1">
                <a:extLst>
                  <a:ext uri="{FF2B5EF4-FFF2-40B4-BE49-F238E27FC236}">
                    <a16:creationId xmlns:a16="http://schemas.microsoft.com/office/drawing/2014/main" id="{9CE38CAC-09BB-7263-28DA-5AC2673242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080" t="20293" r="-2" b="2"/>
              <a:stretch>
                <a:fillRect/>
              </a:stretch>
            </p:blipFill>
            <p:spPr bwMode="auto">
              <a:xfrm>
                <a:off x="1295896" y="3635821"/>
                <a:ext cx="1234540" cy="1670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sp>
          <p:nvSpPr>
            <p:cNvPr id="11298" name="Freeform 56">
              <a:extLst>
                <a:ext uri="{FF2B5EF4-FFF2-40B4-BE49-F238E27FC236}">
                  <a16:creationId xmlns:a16="http://schemas.microsoft.com/office/drawing/2014/main" id="{6AEC9D11-A701-FF23-92AC-F230192FD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531" y="3921758"/>
              <a:ext cx="93395" cy="747704"/>
            </a:xfrm>
            <a:custGeom>
              <a:avLst/>
              <a:gdLst>
                <a:gd name="T0" fmla="*/ 0 w 212770"/>
                <a:gd name="T1" fmla="*/ 0 h 534572"/>
                <a:gd name="T2" fmla="*/ 0 w 212770"/>
                <a:gd name="T3" fmla="*/ 3829287 h 534572"/>
                <a:gd name="T4" fmla="*/ 0 w 212770"/>
                <a:gd name="T5" fmla="*/ 6062559 h 534572"/>
                <a:gd name="T6" fmla="*/ 0 w 212770"/>
                <a:gd name="T7" fmla="*/ 9572827 h 534572"/>
                <a:gd name="T8" fmla="*/ 0 w 212770"/>
                <a:gd name="T9" fmla="*/ 12125988 h 5345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2770" h="534572">
                  <a:moveTo>
                    <a:pt x="57291" y="0"/>
                  </a:moveTo>
                  <a:cubicBezTo>
                    <a:pt x="139352" y="62132"/>
                    <a:pt x="221414" y="124264"/>
                    <a:pt x="212036" y="168812"/>
                  </a:cubicBezTo>
                  <a:cubicBezTo>
                    <a:pt x="202658" y="213360"/>
                    <a:pt x="15088" y="225083"/>
                    <a:pt x="1020" y="267286"/>
                  </a:cubicBezTo>
                  <a:cubicBezTo>
                    <a:pt x="-13048" y="309489"/>
                    <a:pt x="122941" y="377484"/>
                    <a:pt x="127630" y="422031"/>
                  </a:cubicBezTo>
                  <a:cubicBezTo>
                    <a:pt x="132319" y="466578"/>
                    <a:pt x="5710" y="525194"/>
                    <a:pt x="29156" y="534572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2177"/>
            </a:p>
          </p:txBody>
        </p:sp>
        <p:sp>
          <p:nvSpPr>
            <p:cNvPr id="11300" name="Freeform 56">
              <a:extLst>
                <a:ext uri="{FF2B5EF4-FFF2-40B4-BE49-F238E27FC236}">
                  <a16:creationId xmlns:a16="http://schemas.microsoft.com/office/drawing/2014/main" id="{9705911C-31E4-F7DE-9B9D-822CAB2E6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9393" y="3961886"/>
              <a:ext cx="93395" cy="747704"/>
            </a:xfrm>
            <a:custGeom>
              <a:avLst/>
              <a:gdLst>
                <a:gd name="T0" fmla="*/ 0 w 212770"/>
                <a:gd name="T1" fmla="*/ 0 h 534572"/>
                <a:gd name="T2" fmla="*/ 0 w 212770"/>
                <a:gd name="T3" fmla="*/ 3829287 h 534572"/>
                <a:gd name="T4" fmla="*/ 0 w 212770"/>
                <a:gd name="T5" fmla="*/ 6062559 h 534572"/>
                <a:gd name="T6" fmla="*/ 0 w 212770"/>
                <a:gd name="T7" fmla="*/ 9572827 h 534572"/>
                <a:gd name="T8" fmla="*/ 0 w 212770"/>
                <a:gd name="T9" fmla="*/ 12125988 h 5345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2770" h="534572">
                  <a:moveTo>
                    <a:pt x="57291" y="0"/>
                  </a:moveTo>
                  <a:cubicBezTo>
                    <a:pt x="139352" y="62132"/>
                    <a:pt x="221414" y="124264"/>
                    <a:pt x="212036" y="168812"/>
                  </a:cubicBezTo>
                  <a:cubicBezTo>
                    <a:pt x="202658" y="213360"/>
                    <a:pt x="15088" y="225083"/>
                    <a:pt x="1020" y="267286"/>
                  </a:cubicBezTo>
                  <a:cubicBezTo>
                    <a:pt x="-13048" y="309489"/>
                    <a:pt x="122941" y="377484"/>
                    <a:pt x="127630" y="422031"/>
                  </a:cubicBezTo>
                  <a:cubicBezTo>
                    <a:pt x="132319" y="466578"/>
                    <a:pt x="5710" y="525194"/>
                    <a:pt x="29156" y="534572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2177"/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9742C73C-99B4-F6AD-95C8-380AC0FAB5DA}"/>
              </a:ext>
            </a:extLst>
          </p:cNvPr>
          <p:cNvGrpSpPr>
            <a:grpSpLocks/>
          </p:cNvGrpSpPr>
          <p:nvPr/>
        </p:nvGrpSpPr>
        <p:grpSpPr bwMode="auto">
          <a:xfrm>
            <a:off x="4488369" y="2230669"/>
            <a:ext cx="1719404" cy="790713"/>
            <a:chOff x="4561747" y="1997768"/>
            <a:chExt cx="1895840" cy="871098"/>
          </a:xfrm>
        </p:grpSpPr>
        <p:grpSp>
          <p:nvGrpSpPr>
            <p:cNvPr id="11288" name="Groep 41">
              <a:extLst>
                <a:ext uri="{FF2B5EF4-FFF2-40B4-BE49-F238E27FC236}">
                  <a16:creationId xmlns:a16="http://schemas.microsoft.com/office/drawing/2014/main" id="{5518215E-98DF-CCF1-46A7-46791E8548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30829" y="2025697"/>
              <a:ext cx="926758" cy="843169"/>
              <a:chOff x="1295896" y="2280132"/>
              <a:chExt cx="1234540" cy="1522731"/>
            </a:xfrm>
          </p:grpSpPr>
          <p:grpSp>
            <p:nvGrpSpPr>
              <p:cNvPr id="11292" name="Groep 7">
                <a:extLst>
                  <a:ext uri="{FF2B5EF4-FFF2-40B4-BE49-F238E27FC236}">
                    <a16:creationId xmlns:a16="http://schemas.microsoft.com/office/drawing/2014/main" id="{AAF3F3A4-1512-0C33-0C79-659FFBE57E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5896" y="2280132"/>
                <a:ext cx="1213119" cy="1381381"/>
                <a:chOff x="3475881" y="1466437"/>
                <a:chExt cx="2059661" cy="1758675"/>
              </a:xfrm>
            </p:grpSpPr>
            <p:sp>
              <p:nvSpPr>
                <p:cNvPr id="11295" name="Rectangle 8">
                  <a:extLst>
                    <a:ext uri="{FF2B5EF4-FFF2-40B4-BE49-F238E27FC236}">
                      <a16:creationId xmlns:a16="http://schemas.microsoft.com/office/drawing/2014/main" id="{C5DD2A28-2140-DB10-A5C0-A9034C44A5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17056" y="1466437"/>
                  <a:ext cx="318486" cy="1746425"/>
                </a:xfrm>
                <a:prstGeom prst="rect">
                  <a:avLst/>
                </a:prstGeom>
                <a:blipFill dpi="0" rotWithShape="1">
                  <a:blip r:embed="rId3"/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buNone/>
                  </a:pPr>
                  <a:endParaRPr lang="nl-NL" altLang="nl-NL" sz="2177"/>
                </a:p>
              </p:txBody>
            </p:sp>
            <p:sp>
              <p:nvSpPr>
                <p:cNvPr id="11296" name="Rectangle 7">
                  <a:extLst>
                    <a:ext uri="{FF2B5EF4-FFF2-40B4-BE49-F238E27FC236}">
                      <a16:creationId xmlns:a16="http://schemas.microsoft.com/office/drawing/2014/main" id="{8A024561-8C06-DFAF-2C19-A38F1BC86B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5881" y="1478687"/>
                  <a:ext cx="318486" cy="1746425"/>
                </a:xfrm>
                <a:prstGeom prst="rect">
                  <a:avLst/>
                </a:prstGeom>
                <a:blipFill dpi="0" rotWithShape="1">
                  <a:blip r:embed="rId3"/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buClr>
                      <a:srgbClr val="000000"/>
                    </a:buClr>
                    <a:buSzPct val="100000"/>
                    <a:buFont typeface="Times New Roman" panose="02020603050405020304" pitchFamily="18" charset="0"/>
                    <a:buNone/>
                  </a:pPr>
                  <a:endParaRPr lang="nl-NL" altLang="nl-NL" sz="2177"/>
                </a:p>
              </p:txBody>
            </p:sp>
          </p:grpSp>
          <p:sp>
            <p:nvSpPr>
              <p:cNvPr id="11293" name="Freeform 56">
                <a:extLst>
                  <a:ext uri="{FF2B5EF4-FFF2-40B4-BE49-F238E27FC236}">
                    <a16:creationId xmlns:a16="http://schemas.microsoft.com/office/drawing/2014/main" id="{AD1A87B7-0C0B-277E-D226-13CD48DDD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0600" y="2768777"/>
                <a:ext cx="104535" cy="784587"/>
              </a:xfrm>
              <a:custGeom>
                <a:avLst/>
                <a:gdLst>
                  <a:gd name="T0" fmla="*/ 0 w 212770"/>
                  <a:gd name="T1" fmla="*/ 0 h 534572"/>
                  <a:gd name="T2" fmla="*/ 0 w 212770"/>
                  <a:gd name="T3" fmla="*/ 6296752 h 534572"/>
                  <a:gd name="T4" fmla="*/ 0 w 212770"/>
                  <a:gd name="T5" fmla="*/ 9969002 h 534572"/>
                  <a:gd name="T6" fmla="*/ 0 w 212770"/>
                  <a:gd name="T7" fmla="*/ 15739485 h 534572"/>
                  <a:gd name="T8" fmla="*/ 0 w 212770"/>
                  <a:gd name="T9" fmla="*/ 19935609 h 5345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2770" h="534572">
                    <a:moveTo>
                      <a:pt x="57291" y="0"/>
                    </a:moveTo>
                    <a:cubicBezTo>
                      <a:pt x="139352" y="62132"/>
                      <a:pt x="221414" y="124264"/>
                      <a:pt x="212036" y="168812"/>
                    </a:cubicBezTo>
                    <a:cubicBezTo>
                      <a:pt x="202658" y="213360"/>
                      <a:pt x="15088" y="225083"/>
                      <a:pt x="1020" y="267286"/>
                    </a:cubicBezTo>
                    <a:cubicBezTo>
                      <a:pt x="-13048" y="309489"/>
                      <a:pt x="122941" y="377484"/>
                      <a:pt x="127630" y="422031"/>
                    </a:cubicBezTo>
                    <a:cubicBezTo>
                      <a:pt x="132319" y="466578"/>
                      <a:pt x="5710" y="525194"/>
                      <a:pt x="29156" y="534572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2177"/>
              </a:p>
            </p:txBody>
          </p:sp>
          <p:pic>
            <p:nvPicPr>
              <p:cNvPr id="11294" name="Content Placeholder 1">
                <a:extLst>
                  <a:ext uri="{FF2B5EF4-FFF2-40B4-BE49-F238E27FC236}">
                    <a16:creationId xmlns:a16="http://schemas.microsoft.com/office/drawing/2014/main" id="{F2ED606A-0E36-E768-1EC4-AFDA9E47E8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080" t="20293" r="-2" b="2"/>
              <a:stretch>
                <a:fillRect/>
              </a:stretch>
            </p:blipFill>
            <p:spPr bwMode="auto">
              <a:xfrm>
                <a:off x="1295896" y="3635821"/>
                <a:ext cx="1234540" cy="1670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1289" name="Picture 28">
              <a:extLst>
                <a:ext uri="{FF2B5EF4-FFF2-40B4-BE49-F238E27FC236}">
                  <a16:creationId xmlns:a16="http://schemas.microsoft.com/office/drawing/2014/main" id="{D25FE7BE-DCD6-9C1A-A0A8-97A9DA0B4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857" y="1997768"/>
              <a:ext cx="316703" cy="288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0" name="Freeform 56">
              <a:extLst>
                <a:ext uri="{FF2B5EF4-FFF2-40B4-BE49-F238E27FC236}">
                  <a16:creationId xmlns:a16="http://schemas.microsoft.com/office/drawing/2014/main" id="{1109E307-49AE-7D25-39BD-BCA7257F7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747" y="2056284"/>
              <a:ext cx="108000" cy="743426"/>
            </a:xfrm>
            <a:custGeom>
              <a:avLst/>
              <a:gdLst>
                <a:gd name="T0" fmla="*/ 0 w 212770"/>
                <a:gd name="T1" fmla="*/ 0 h 534572"/>
                <a:gd name="T2" fmla="*/ 0 w 212770"/>
                <a:gd name="T3" fmla="*/ 3453511 h 534572"/>
                <a:gd name="T4" fmla="*/ 0 w 212770"/>
                <a:gd name="T5" fmla="*/ 5467460 h 534572"/>
                <a:gd name="T6" fmla="*/ 0 w 212770"/>
                <a:gd name="T7" fmla="*/ 8633298 h 534572"/>
                <a:gd name="T8" fmla="*/ 0 w 212770"/>
                <a:gd name="T9" fmla="*/ 10936091 h 5345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2770" h="534572">
                  <a:moveTo>
                    <a:pt x="57291" y="0"/>
                  </a:moveTo>
                  <a:cubicBezTo>
                    <a:pt x="139352" y="62132"/>
                    <a:pt x="221414" y="124264"/>
                    <a:pt x="212036" y="168812"/>
                  </a:cubicBezTo>
                  <a:cubicBezTo>
                    <a:pt x="202658" y="213360"/>
                    <a:pt x="15088" y="225083"/>
                    <a:pt x="1020" y="267286"/>
                  </a:cubicBezTo>
                  <a:cubicBezTo>
                    <a:pt x="-13048" y="309489"/>
                    <a:pt x="122941" y="377484"/>
                    <a:pt x="127630" y="422031"/>
                  </a:cubicBezTo>
                  <a:cubicBezTo>
                    <a:pt x="132319" y="466578"/>
                    <a:pt x="5710" y="525194"/>
                    <a:pt x="29156" y="534572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2177"/>
            </a:p>
          </p:txBody>
        </p:sp>
        <p:sp>
          <p:nvSpPr>
            <p:cNvPr id="11291" name="Freeform 56">
              <a:extLst>
                <a:ext uri="{FF2B5EF4-FFF2-40B4-BE49-F238E27FC236}">
                  <a16:creationId xmlns:a16="http://schemas.microsoft.com/office/drawing/2014/main" id="{7A8D7B8D-3FB9-A981-5325-07321AEEA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937" y="2072244"/>
              <a:ext cx="42325" cy="743426"/>
            </a:xfrm>
            <a:custGeom>
              <a:avLst/>
              <a:gdLst>
                <a:gd name="T0" fmla="*/ 0 w 212770"/>
                <a:gd name="T1" fmla="*/ 0 h 534572"/>
                <a:gd name="T2" fmla="*/ 0 w 212770"/>
                <a:gd name="T3" fmla="*/ 3453511 h 534572"/>
                <a:gd name="T4" fmla="*/ 0 w 212770"/>
                <a:gd name="T5" fmla="*/ 5467460 h 534572"/>
                <a:gd name="T6" fmla="*/ 0 w 212770"/>
                <a:gd name="T7" fmla="*/ 8633298 h 534572"/>
                <a:gd name="T8" fmla="*/ 0 w 212770"/>
                <a:gd name="T9" fmla="*/ 10936091 h 5345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2770" h="534572">
                  <a:moveTo>
                    <a:pt x="57291" y="0"/>
                  </a:moveTo>
                  <a:cubicBezTo>
                    <a:pt x="139352" y="62132"/>
                    <a:pt x="221414" y="124264"/>
                    <a:pt x="212036" y="168812"/>
                  </a:cubicBezTo>
                  <a:cubicBezTo>
                    <a:pt x="202658" y="213360"/>
                    <a:pt x="15088" y="225083"/>
                    <a:pt x="1020" y="267286"/>
                  </a:cubicBezTo>
                  <a:cubicBezTo>
                    <a:pt x="-13048" y="309489"/>
                    <a:pt x="122941" y="377484"/>
                    <a:pt x="127630" y="422031"/>
                  </a:cubicBezTo>
                  <a:cubicBezTo>
                    <a:pt x="132319" y="466578"/>
                    <a:pt x="5710" y="525194"/>
                    <a:pt x="29156" y="534572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2177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E4BA3-F0DD-44DE-C5A0-B67F0BE0C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Eexample</a:t>
            </a:r>
            <a:r>
              <a:rPr lang="en-US" dirty="0"/>
              <a:t>: web browser </a:t>
            </a:r>
            <a:r>
              <a:rPr lang="en-US" dirty="0" err="1"/>
              <a:t>compartmentalisation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049AB-370A-3422-1CAE-661C883CB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/>
              <a:t>Windows Internet Explorer 8 (2009) introduced option to have separate process for each tab</a:t>
            </a:r>
          </a:p>
          <a:p>
            <a:pPr marL="0" indent="0">
              <a:buNone/>
            </a:pPr>
            <a:r>
              <a:rPr lang="en-US" sz="1600" dirty="0"/>
              <a:t>Chrome introduced Site Isolation (2019) has renderer per origin, even for </a:t>
            </a:r>
            <a:r>
              <a:rPr lang="en-US" sz="1600" dirty="0" err="1"/>
              <a:t>indiviual</a:t>
            </a:r>
            <a:r>
              <a:rPr lang="en-US" sz="1600" dirty="0"/>
              <a:t> </a:t>
            </a:r>
            <a:r>
              <a:rPr lang="en-US" sz="1600" dirty="0" err="1"/>
              <a:t>iframes</a:t>
            </a:r>
            <a:r>
              <a:rPr lang="en-US" sz="1600" dirty="0"/>
              <a:t>. Firefox introduced this in 20201.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The foundation of the security model of web browsers – with Same Origin Policy (SOP) to separate content - is also a form of </a:t>
            </a:r>
            <a:r>
              <a:rPr lang="en-US" sz="1600" dirty="0" err="1"/>
              <a:t>compartmentalisation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08F09-0385-E5AA-CDE9-C22174F596E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74</a:t>
            </a:fld>
            <a:endParaRPr lang="en-GB" altLang="nl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2C0BB9-F8BF-5820-34BF-5438CC4715ED}"/>
              </a:ext>
            </a:extLst>
          </p:cNvPr>
          <p:cNvSpPr/>
          <p:nvPr/>
        </p:nvSpPr>
        <p:spPr bwMode="auto">
          <a:xfrm>
            <a:off x="827584" y="1074724"/>
            <a:ext cx="1664568" cy="1440160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monolithic</a:t>
            </a:r>
          </a:p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brow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 process</a:t>
            </a:r>
            <a:endParaRPr kumimoji="0" lang="en-NL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C27A38-D54F-4D2D-3F7C-F3AC37497122}"/>
              </a:ext>
            </a:extLst>
          </p:cNvPr>
          <p:cNvSpPr/>
          <p:nvPr/>
        </p:nvSpPr>
        <p:spPr bwMode="auto">
          <a:xfrm>
            <a:off x="3296084" y="1033463"/>
            <a:ext cx="1559024" cy="473058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brow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  </a:t>
            </a:r>
            <a:endParaRPr kumimoji="0" lang="en-NL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6B89EA-72DD-801C-8248-DCCA88C9B8DC}"/>
              </a:ext>
            </a:extLst>
          </p:cNvPr>
          <p:cNvSpPr/>
          <p:nvPr/>
        </p:nvSpPr>
        <p:spPr bwMode="auto">
          <a:xfrm>
            <a:off x="3273352" y="1621069"/>
            <a:ext cx="1592560" cy="886084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renderer</a:t>
            </a:r>
            <a:endParaRPr kumimoji="0" lang="en-NL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E0D16D2-259C-14EF-EC0A-BA2E535B7B63}"/>
              </a:ext>
            </a:extLst>
          </p:cNvPr>
          <p:cNvSpPr/>
          <p:nvPr/>
        </p:nvSpPr>
        <p:spPr bwMode="auto">
          <a:xfrm>
            <a:off x="5659041" y="1044931"/>
            <a:ext cx="1559024" cy="473058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brow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  </a:t>
            </a:r>
            <a:endParaRPr kumimoji="0" lang="en-NL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7D5061-D3F0-9E43-F166-3E20202BCB6F}"/>
              </a:ext>
            </a:extLst>
          </p:cNvPr>
          <p:cNvSpPr/>
          <p:nvPr/>
        </p:nvSpPr>
        <p:spPr bwMode="auto">
          <a:xfrm>
            <a:off x="5701862" y="1636659"/>
            <a:ext cx="1397876" cy="763938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renderer</a:t>
            </a:r>
          </a:p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per origin</a:t>
            </a:r>
            <a:endParaRPr kumimoji="0" lang="en-NL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6370212-3422-D1CE-52E0-1FBD2C42D4D9}"/>
              </a:ext>
            </a:extLst>
          </p:cNvPr>
          <p:cNvSpPr/>
          <p:nvPr/>
        </p:nvSpPr>
        <p:spPr bwMode="auto">
          <a:xfrm>
            <a:off x="5854262" y="1789059"/>
            <a:ext cx="1397876" cy="763938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renderer</a:t>
            </a:r>
          </a:p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per origin</a:t>
            </a:r>
            <a:endParaRPr kumimoji="0" lang="en-NL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87DCB1A-6F2D-D214-B55C-570814BB6D92}"/>
              </a:ext>
            </a:extLst>
          </p:cNvPr>
          <p:cNvSpPr/>
          <p:nvPr/>
        </p:nvSpPr>
        <p:spPr bwMode="auto">
          <a:xfrm>
            <a:off x="6006662" y="1941459"/>
            <a:ext cx="1397876" cy="763938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renderer</a:t>
            </a:r>
          </a:p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per origin</a:t>
            </a:r>
            <a:endParaRPr kumimoji="0" lang="en-NL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621B13C-27E0-D2CF-3E8E-E67BF6AF6D4A}"/>
              </a:ext>
            </a:extLst>
          </p:cNvPr>
          <p:cNvSpPr/>
          <p:nvPr/>
        </p:nvSpPr>
        <p:spPr bwMode="auto">
          <a:xfrm>
            <a:off x="6159062" y="2093859"/>
            <a:ext cx="1397876" cy="763938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renderer</a:t>
            </a:r>
          </a:p>
          <a:p>
            <a:pPr marL="0" marR="0" indent="0" algn="ctr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per origin</a:t>
            </a:r>
            <a:endParaRPr kumimoji="0" lang="en-NL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6895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5190D-2466-BFC9-CFDC-C8A2EB02A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21035-6802-2907-B1C3-AA4C0CB87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chroot</a:t>
            </a:r>
            <a:endParaRPr lang="en-N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1350F-4B51-AC5D-4AAC-079EB0CD6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Early sandboxing mechanism for the file  </a:t>
            </a:r>
          </a:p>
          <a:p>
            <a:pPr eaLnBrk="1" hangingPunct="1">
              <a:lnSpc>
                <a:spcPct val="100000"/>
              </a:lnSpc>
              <a:buClrTx/>
              <a:buSzTx/>
              <a:tabLst>
                <a:tab pos="334929" algn="l"/>
                <a:tab pos="447628" algn="l"/>
                <a:tab pos="904781" algn="l"/>
                <a:tab pos="1361934" algn="l"/>
                <a:tab pos="1819087" algn="l"/>
                <a:tab pos="2276239" algn="l"/>
                <a:tab pos="2733392" algn="l"/>
                <a:tab pos="3190545" algn="l"/>
                <a:tab pos="3647697" algn="l"/>
                <a:tab pos="4104850" algn="l"/>
                <a:tab pos="4562002" algn="l"/>
                <a:tab pos="5019155" algn="l"/>
                <a:tab pos="5476307" algn="l"/>
                <a:tab pos="5933460" algn="l"/>
                <a:tab pos="6390612" algn="l"/>
                <a:tab pos="6847765" algn="l"/>
                <a:tab pos="7304918" algn="l"/>
                <a:tab pos="7762070" algn="l"/>
                <a:tab pos="8219223" algn="l"/>
                <a:tab pos="8676375" algn="l"/>
                <a:tab pos="9133528" algn="l"/>
              </a:tabLst>
              <a:defRPr/>
            </a:pPr>
            <a:r>
              <a:rPr lang="en-GB" altLang="nl-NL" sz="1800" dirty="0"/>
              <a:t> Eg running an application you just downloaded with  </a:t>
            </a:r>
          </a:p>
          <a:p>
            <a:pPr marL="334929" indent="-334929" eaLnBrk="1" hangingPunct="1">
              <a:lnSpc>
                <a:spcPct val="100000"/>
              </a:lnSpc>
              <a:spcBef>
                <a:spcPts val="500"/>
              </a:spcBef>
              <a:buClrTx/>
              <a:buSzTx/>
              <a:buNone/>
              <a:tabLst>
                <a:tab pos="334929" algn="l"/>
                <a:tab pos="447628" algn="l"/>
                <a:tab pos="904781" algn="l"/>
                <a:tab pos="1361934" algn="l"/>
                <a:tab pos="1819087" algn="l"/>
                <a:tab pos="2276239" algn="l"/>
                <a:tab pos="2733392" algn="l"/>
                <a:tab pos="3190545" algn="l"/>
                <a:tab pos="3647697" algn="l"/>
                <a:tab pos="4104850" algn="l"/>
                <a:tab pos="4562002" algn="l"/>
                <a:tab pos="5019155" algn="l"/>
                <a:tab pos="5476307" algn="l"/>
                <a:tab pos="5933460" algn="l"/>
                <a:tab pos="6390612" algn="l"/>
                <a:tab pos="6847765" algn="l"/>
                <a:tab pos="7304918" algn="l"/>
                <a:tab pos="7762070" algn="l"/>
                <a:tab pos="8219223" algn="l"/>
                <a:tab pos="8676375" algn="l"/>
                <a:tab pos="9133528" algn="l"/>
              </a:tabLst>
              <a:defRPr/>
            </a:pP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 chroot </a:t>
            </a:r>
            <a:r>
              <a:rPr lang="en-GB" altLang="nl-NL" sz="1800" b="1" dirty="0">
                <a:solidFill>
                  <a:srgbClr val="339933"/>
                </a:solidFill>
                <a:latin typeface="Courier New" panose="02070309020205020404" pitchFamily="49" charset="0"/>
              </a:rPr>
              <a:t>/home/</a:t>
            </a:r>
            <a:r>
              <a:rPr lang="en-GB" altLang="nl-NL" sz="1800" b="1" dirty="0" err="1">
                <a:solidFill>
                  <a:srgbClr val="339933"/>
                </a:solidFill>
                <a:latin typeface="Courier New" panose="02070309020205020404" pitchFamily="49" charset="0"/>
              </a:rPr>
              <a:t>sos</a:t>
            </a:r>
            <a:r>
              <a:rPr lang="en-GB" altLang="nl-NL" sz="1800" b="1" dirty="0">
                <a:solidFill>
                  <a:srgbClr val="339933"/>
                </a:solidFill>
                <a:latin typeface="Courier New" panose="02070309020205020404" pitchFamily="49" charset="0"/>
              </a:rPr>
              <a:t>/</a:t>
            </a:r>
            <a:r>
              <a:rPr lang="en-GB" altLang="nl-NL" sz="1800" b="1" dirty="0" err="1">
                <a:solidFill>
                  <a:srgbClr val="339933"/>
                </a:solidFill>
                <a:latin typeface="Courier New" panose="02070309020205020404" pitchFamily="49" charset="0"/>
              </a:rPr>
              <a:t>erik</a:t>
            </a:r>
            <a:r>
              <a:rPr lang="en-GB" altLang="nl-NL" sz="1800" b="1" dirty="0">
                <a:solidFill>
                  <a:srgbClr val="339933"/>
                </a:solidFill>
                <a:latin typeface="Courier New" panose="02070309020205020404" pitchFamily="49" charset="0"/>
              </a:rPr>
              <a:t>/trial 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; </a:t>
            </a:r>
            <a:r>
              <a:rPr lang="en-GB" altLang="nl-NL" sz="1800" b="1" dirty="0">
                <a:solidFill>
                  <a:srgbClr val="339933"/>
                </a:solidFill>
                <a:latin typeface="Courier New" panose="02070309020205020404" pitchFamily="49" charset="0"/>
              </a:rPr>
              <a:t>/</a:t>
            </a:r>
            <a:r>
              <a:rPr lang="en-GB" altLang="nl-NL" sz="1800" b="1" dirty="0" err="1">
                <a:solidFill>
                  <a:srgbClr val="339933"/>
                </a:solidFill>
                <a:latin typeface="Courier New" panose="02070309020205020404" pitchFamily="49" charset="0"/>
              </a:rPr>
              <a:t>tmp</a:t>
            </a:r>
            <a:endParaRPr lang="en-GB" altLang="nl-NL" sz="1800" b="1" dirty="0">
              <a:solidFill>
                <a:srgbClr val="339933"/>
              </a:solidFill>
              <a:latin typeface="Courier New" panose="02070309020205020404" pitchFamily="49" charset="0"/>
            </a:endParaRPr>
          </a:p>
          <a:p>
            <a:pPr marL="334929" indent="-334929" eaLnBrk="1" hangingPunct="1">
              <a:lnSpc>
                <a:spcPct val="100000"/>
              </a:lnSpc>
              <a:spcBef>
                <a:spcPts val="500"/>
              </a:spcBef>
              <a:buClrTx/>
              <a:buSzTx/>
              <a:buNone/>
              <a:tabLst>
                <a:tab pos="334929" algn="l"/>
                <a:tab pos="447628" algn="l"/>
                <a:tab pos="904781" algn="l"/>
                <a:tab pos="1361934" algn="l"/>
                <a:tab pos="1819087" algn="l"/>
                <a:tab pos="2276239" algn="l"/>
                <a:tab pos="2733392" algn="l"/>
                <a:tab pos="3190545" algn="l"/>
                <a:tab pos="3647697" algn="l"/>
                <a:tab pos="4104850" algn="l"/>
                <a:tab pos="4562002" algn="l"/>
                <a:tab pos="5019155" algn="l"/>
                <a:tab pos="5476307" algn="l"/>
                <a:tab pos="5933460" algn="l"/>
                <a:tab pos="6390612" algn="l"/>
                <a:tab pos="6847765" algn="l"/>
                <a:tab pos="7304918" algn="l"/>
                <a:tab pos="7762070" algn="l"/>
                <a:tab pos="8219223" algn="l"/>
                <a:tab pos="8676375" algn="l"/>
                <a:tab pos="9133528" algn="l"/>
              </a:tabLst>
              <a:defRPr/>
            </a:pPr>
            <a:r>
              <a:rPr lang="en-GB" altLang="nl-NL" sz="1800" dirty="0"/>
              <a:t>       restricts access to just these two directories</a:t>
            </a:r>
            <a:endParaRPr lang="nl-NL" sz="1800" b="1" dirty="0">
              <a:solidFill>
                <a:srgbClr val="006600"/>
              </a:solidFill>
              <a:latin typeface="Courier New" panose="02070309020205020404" pitchFamily="49" charset="0"/>
            </a:endParaRPr>
          </a:p>
          <a:p>
            <a:r>
              <a:rPr lang="en-US" sz="1600" dirty="0"/>
              <a:t> Simple but coarse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More modern, flexible &amp; powerful mechanisms on Linux  include</a:t>
            </a:r>
          </a:p>
          <a:p>
            <a:pPr>
              <a:lnSpc>
                <a:spcPct val="100000"/>
              </a:lnSpc>
            </a:pPr>
            <a:r>
              <a:rPr lang="en-US" sz="1600" dirty="0" err="1">
                <a:solidFill>
                  <a:schemeClr val="accent2"/>
                </a:solidFill>
              </a:rPr>
              <a:t>csgroups</a:t>
            </a:r>
            <a:r>
              <a:rPr lang="en-US" sz="1600" dirty="0"/>
              <a:t> – to limit &amp; measure resource usage such as memory, CPU, network traffic, for a set of OS processes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accent2"/>
                </a:solidFill>
              </a:rPr>
              <a:t>namespaces</a:t>
            </a:r>
            <a:r>
              <a:rPr lang="en-US" sz="1600" dirty="0"/>
              <a:t> – to limit visibility of many resources -  network, users, </a:t>
            </a:r>
            <a:r>
              <a:rPr lang="en-US" sz="1600" dirty="0" err="1"/>
              <a:t>procces</a:t>
            </a:r>
            <a:r>
              <a:rPr lang="en-US" sz="1600" dirty="0"/>
              <a:t> IDs, filesystem system mounts, … - in a tree of processes</a:t>
            </a:r>
          </a:p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85A1A-1BCF-0792-D6C6-E25C06F919F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75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878799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F84D950B-7D23-BE29-E2EB-84232EE47F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chroot</a:t>
            </a:r>
            <a:r>
              <a:rPr lang="nl-NL" altLang="en-US"/>
              <a:t> jail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44E22-54CE-C3AC-F368-F7356C9FC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100000"/>
              </a:lnSpc>
              <a:buClrTx/>
              <a:buSzTx/>
              <a:buNone/>
              <a:tabLst>
                <a:tab pos="334929" algn="l"/>
                <a:tab pos="447628" algn="l"/>
                <a:tab pos="904781" algn="l"/>
                <a:tab pos="1361934" algn="l"/>
                <a:tab pos="1819087" algn="l"/>
                <a:tab pos="2276239" algn="l"/>
                <a:tab pos="2733392" algn="l"/>
                <a:tab pos="3190545" algn="l"/>
                <a:tab pos="3647697" algn="l"/>
                <a:tab pos="4104850" algn="l"/>
                <a:tab pos="4562002" algn="l"/>
                <a:tab pos="5019155" algn="l"/>
                <a:tab pos="5476307" algn="l"/>
                <a:tab pos="5933460" algn="l"/>
                <a:tab pos="6390612" algn="l"/>
                <a:tab pos="6847765" algn="l"/>
                <a:tab pos="7304918" algn="l"/>
                <a:tab pos="7762070" algn="l"/>
                <a:tab pos="8219223" algn="l"/>
                <a:tab pos="8676375" algn="l"/>
                <a:tab pos="9133528" algn="l"/>
              </a:tabLst>
              <a:defRPr/>
            </a:pPr>
            <a:r>
              <a:rPr lang="nl-NL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chroot</a:t>
            </a:r>
            <a:r>
              <a:rPr lang="nl-NL" dirty="0">
                <a:solidFill>
                  <a:schemeClr val="accent2"/>
                </a:solidFill>
              </a:rPr>
              <a:t>  - change root - </a:t>
            </a:r>
            <a:r>
              <a:rPr lang="nl-NL" dirty="0">
                <a:solidFill>
                  <a:schemeClr val="tx1"/>
                </a:solidFill>
                <a:cs typeface="Courier New" panose="02070309020205020404" pitchFamily="49" charset="0"/>
              </a:rPr>
              <a:t>is </a:t>
            </a:r>
            <a:r>
              <a:rPr lang="nl-NL" dirty="0" err="1">
                <a:solidFill>
                  <a:schemeClr val="tx1"/>
                </a:solidFill>
                <a:cs typeface="Courier New" panose="02070309020205020404" pitchFamily="49" charset="0"/>
              </a:rPr>
              <a:t>nice</a:t>
            </a:r>
            <a:r>
              <a:rPr lang="nl-NL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nl-NL" dirty="0" err="1">
                <a:solidFill>
                  <a:schemeClr val="tx1"/>
                </a:solidFill>
                <a:cs typeface="Courier New" panose="02070309020205020404" pitchFamily="49" charset="0"/>
              </a:rPr>
              <a:t>example</a:t>
            </a:r>
            <a:r>
              <a:rPr lang="nl-NL" dirty="0">
                <a:solidFill>
                  <a:schemeClr val="tx1"/>
                </a:solidFill>
                <a:cs typeface="Courier New" panose="02070309020205020404" pitchFamily="49" charset="0"/>
              </a:rPr>
              <a:t> of </a:t>
            </a:r>
            <a:r>
              <a:rPr lang="nl-NL" dirty="0" err="1">
                <a:solidFill>
                  <a:schemeClr val="tx1"/>
                </a:solidFill>
                <a:cs typeface="Courier New" panose="02070309020205020404" pitchFamily="49" charset="0"/>
              </a:rPr>
              <a:t>compartmentalisation</a:t>
            </a:r>
            <a:r>
              <a:rPr lang="nl-NL" dirty="0">
                <a:solidFill>
                  <a:schemeClr val="tx1"/>
                </a:solidFill>
                <a:cs typeface="Courier New" panose="02070309020205020404" pitchFamily="49" charset="0"/>
              </a:rPr>
              <a:t>               (of file system) in UNIX/Linux. It is </a:t>
            </a:r>
            <a:r>
              <a:rPr lang="nl-NL" dirty="0" err="1">
                <a:solidFill>
                  <a:srgbClr val="009900"/>
                </a:solidFill>
                <a:cs typeface="Courier New" panose="02070309020205020404" pitchFamily="49" charset="0"/>
              </a:rPr>
              <a:t>coarse</a:t>
            </a:r>
            <a:r>
              <a:rPr lang="nl-NL" dirty="0">
                <a:solidFill>
                  <a:schemeClr val="tx1"/>
                </a:solidFill>
                <a:cs typeface="Courier New" panose="02070309020205020404" pitchFamily="49" charset="0"/>
              </a:rPr>
              <a:t> but </a:t>
            </a:r>
            <a:r>
              <a:rPr lang="nl-NL" dirty="0" err="1">
                <a:solidFill>
                  <a:srgbClr val="009900"/>
                </a:solidFill>
                <a:cs typeface="Courier New" panose="02070309020205020404" pitchFamily="49" charset="0"/>
              </a:rPr>
              <a:t>simple</a:t>
            </a:r>
            <a:r>
              <a:rPr lang="nl-NL" dirty="0">
                <a:solidFill>
                  <a:schemeClr val="tx1"/>
                </a:solidFill>
                <a:cs typeface="Courier New" panose="02070309020205020404" pitchFamily="49" charset="0"/>
              </a:rPr>
              <a:t>.</a:t>
            </a:r>
            <a:endParaRPr lang="nl-NL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>
                <a:tab pos="334929" algn="l"/>
                <a:tab pos="447628" algn="l"/>
                <a:tab pos="904781" algn="l"/>
                <a:tab pos="1361934" algn="l"/>
                <a:tab pos="1819087" algn="l"/>
                <a:tab pos="2276239" algn="l"/>
                <a:tab pos="2733392" algn="l"/>
                <a:tab pos="3190545" algn="l"/>
                <a:tab pos="3647697" algn="l"/>
                <a:tab pos="4104850" algn="l"/>
                <a:tab pos="4562002" algn="l"/>
                <a:tab pos="5019155" algn="l"/>
                <a:tab pos="5476307" algn="l"/>
                <a:tab pos="5933460" algn="l"/>
                <a:tab pos="6390612" algn="l"/>
                <a:tab pos="6847765" algn="l"/>
                <a:tab pos="7304918" algn="l"/>
                <a:tab pos="7762070" algn="l"/>
                <a:tab pos="8219223" algn="l"/>
                <a:tab pos="8676375" algn="l"/>
                <a:tab pos="9133528" algn="l"/>
              </a:tabLst>
              <a:defRPr/>
            </a:pPr>
            <a:r>
              <a:rPr lang="en-GB" altLang="nl-NL" dirty="0"/>
              <a:t>restricts access of a process to a subset of file system,                                </a:t>
            </a:r>
            <a:r>
              <a:rPr lang="en-GB" altLang="nl-NL" dirty="0" err="1"/>
              <a:t>ie</a:t>
            </a:r>
            <a:r>
              <a:rPr lang="en-GB" altLang="nl-NL" dirty="0"/>
              <a:t>. changes the root of file system for that process</a:t>
            </a:r>
          </a:p>
          <a:p>
            <a:pPr eaLnBrk="1" hangingPunct="1">
              <a:lnSpc>
                <a:spcPct val="100000"/>
              </a:lnSpc>
              <a:buClrTx/>
              <a:buSzTx/>
              <a:tabLst>
                <a:tab pos="334929" algn="l"/>
                <a:tab pos="447628" algn="l"/>
                <a:tab pos="904781" algn="l"/>
                <a:tab pos="1361934" algn="l"/>
                <a:tab pos="1819087" algn="l"/>
                <a:tab pos="2276239" algn="l"/>
                <a:tab pos="2733392" algn="l"/>
                <a:tab pos="3190545" algn="l"/>
                <a:tab pos="3647697" algn="l"/>
                <a:tab pos="4104850" algn="l"/>
                <a:tab pos="4562002" algn="l"/>
                <a:tab pos="5019155" algn="l"/>
                <a:tab pos="5476307" algn="l"/>
                <a:tab pos="5933460" algn="l"/>
                <a:tab pos="6390612" algn="l"/>
                <a:tab pos="6847765" algn="l"/>
                <a:tab pos="7304918" algn="l"/>
                <a:tab pos="7762070" algn="l"/>
                <a:tab pos="8219223" algn="l"/>
                <a:tab pos="8676375" algn="l"/>
                <a:tab pos="9133528" algn="l"/>
              </a:tabLst>
              <a:defRPr/>
            </a:pPr>
            <a:r>
              <a:rPr lang="en-GB" altLang="nl-NL" dirty="0"/>
              <a:t> </a:t>
            </a:r>
            <a:r>
              <a:rPr lang="en-GB" altLang="nl-NL" sz="1633" dirty="0" err="1"/>
              <a:t>Eg</a:t>
            </a:r>
            <a:r>
              <a:rPr lang="en-GB" altLang="nl-NL" sz="1633" dirty="0"/>
              <a:t> running an application you just downloaded with  </a:t>
            </a:r>
          </a:p>
          <a:p>
            <a:pPr marL="334929" indent="-334929" eaLnBrk="1" hangingPunct="1">
              <a:lnSpc>
                <a:spcPct val="100000"/>
              </a:lnSpc>
              <a:spcBef>
                <a:spcPts val="500"/>
              </a:spcBef>
              <a:buClrTx/>
              <a:buSzTx/>
              <a:buNone/>
              <a:tabLst>
                <a:tab pos="334929" algn="l"/>
                <a:tab pos="447628" algn="l"/>
                <a:tab pos="904781" algn="l"/>
                <a:tab pos="1361934" algn="l"/>
                <a:tab pos="1819087" algn="l"/>
                <a:tab pos="2276239" algn="l"/>
                <a:tab pos="2733392" algn="l"/>
                <a:tab pos="3190545" algn="l"/>
                <a:tab pos="3647697" algn="l"/>
                <a:tab pos="4104850" algn="l"/>
                <a:tab pos="4562002" algn="l"/>
                <a:tab pos="5019155" algn="l"/>
                <a:tab pos="5476307" algn="l"/>
                <a:tab pos="5933460" algn="l"/>
                <a:tab pos="6390612" algn="l"/>
                <a:tab pos="6847765" algn="l"/>
                <a:tab pos="7304918" algn="l"/>
                <a:tab pos="7762070" algn="l"/>
                <a:tab pos="8219223" algn="l"/>
                <a:tab pos="8676375" algn="l"/>
                <a:tab pos="9133528" algn="l"/>
              </a:tabLst>
              <a:defRPr/>
            </a:pPr>
            <a:r>
              <a:rPr lang="en-GB" altLang="nl-NL" sz="1633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 </a:t>
            </a:r>
            <a:r>
              <a:rPr lang="en-GB" altLang="nl-NL" sz="1633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chroot</a:t>
            </a:r>
            <a:r>
              <a:rPr lang="en-GB" altLang="nl-NL" sz="1633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33" b="1" dirty="0">
                <a:solidFill>
                  <a:srgbClr val="339933"/>
                </a:solidFill>
                <a:latin typeface="Courier New" panose="02070309020205020404" pitchFamily="49" charset="0"/>
              </a:rPr>
              <a:t>/home/</a:t>
            </a:r>
            <a:r>
              <a:rPr lang="en-GB" altLang="nl-NL" sz="1633" b="1" dirty="0" err="1">
                <a:solidFill>
                  <a:srgbClr val="339933"/>
                </a:solidFill>
                <a:latin typeface="Courier New" panose="02070309020205020404" pitchFamily="49" charset="0"/>
              </a:rPr>
              <a:t>sos</a:t>
            </a:r>
            <a:r>
              <a:rPr lang="en-GB" altLang="nl-NL" sz="1633" b="1" dirty="0">
                <a:solidFill>
                  <a:srgbClr val="339933"/>
                </a:solidFill>
                <a:latin typeface="Courier New" panose="02070309020205020404" pitchFamily="49" charset="0"/>
              </a:rPr>
              <a:t>/</a:t>
            </a:r>
            <a:r>
              <a:rPr lang="en-GB" altLang="nl-NL" sz="1633" b="1" dirty="0" err="1">
                <a:solidFill>
                  <a:srgbClr val="339933"/>
                </a:solidFill>
                <a:latin typeface="Courier New" panose="02070309020205020404" pitchFamily="49" charset="0"/>
              </a:rPr>
              <a:t>erik</a:t>
            </a:r>
            <a:r>
              <a:rPr lang="en-GB" altLang="nl-NL" sz="1633" b="1" dirty="0">
                <a:solidFill>
                  <a:srgbClr val="339933"/>
                </a:solidFill>
                <a:latin typeface="Courier New" panose="02070309020205020404" pitchFamily="49" charset="0"/>
              </a:rPr>
              <a:t>/trial </a:t>
            </a:r>
            <a:r>
              <a:rPr lang="en-GB" altLang="nl-NL" sz="1633" b="1" dirty="0">
                <a:solidFill>
                  <a:schemeClr val="tx1"/>
                </a:solidFill>
                <a:latin typeface="Courier New" panose="02070309020205020404" pitchFamily="49" charset="0"/>
              </a:rPr>
              <a:t>; </a:t>
            </a:r>
            <a:r>
              <a:rPr lang="en-GB" altLang="nl-NL" sz="1633" b="1" dirty="0">
                <a:solidFill>
                  <a:srgbClr val="339933"/>
                </a:solidFill>
                <a:latin typeface="Courier New" panose="02070309020205020404" pitchFamily="49" charset="0"/>
              </a:rPr>
              <a:t>/</a:t>
            </a:r>
            <a:r>
              <a:rPr lang="en-GB" altLang="nl-NL" sz="1633" b="1" dirty="0" err="1">
                <a:solidFill>
                  <a:srgbClr val="339933"/>
                </a:solidFill>
                <a:latin typeface="Courier New" panose="02070309020205020404" pitchFamily="49" charset="0"/>
              </a:rPr>
              <a:t>tmp</a:t>
            </a:r>
            <a:endParaRPr lang="en-GB" altLang="nl-NL" sz="1633" b="1" dirty="0">
              <a:solidFill>
                <a:srgbClr val="339933"/>
              </a:solidFill>
              <a:latin typeface="Courier New" panose="02070309020205020404" pitchFamily="49" charset="0"/>
            </a:endParaRPr>
          </a:p>
          <a:p>
            <a:pPr marL="334929" indent="-334929" eaLnBrk="1" hangingPunct="1">
              <a:lnSpc>
                <a:spcPct val="100000"/>
              </a:lnSpc>
              <a:spcBef>
                <a:spcPts val="500"/>
              </a:spcBef>
              <a:buClrTx/>
              <a:buSzTx/>
              <a:buNone/>
              <a:tabLst>
                <a:tab pos="334929" algn="l"/>
                <a:tab pos="447628" algn="l"/>
                <a:tab pos="904781" algn="l"/>
                <a:tab pos="1361934" algn="l"/>
                <a:tab pos="1819087" algn="l"/>
                <a:tab pos="2276239" algn="l"/>
                <a:tab pos="2733392" algn="l"/>
                <a:tab pos="3190545" algn="l"/>
                <a:tab pos="3647697" algn="l"/>
                <a:tab pos="4104850" algn="l"/>
                <a:tab pos="4562002" algn="l"/>
                <a:tab pos="5019155" algn="l"/>
                <a:tab pos="5476307" algn="l"/>
                <a:tab pos="5933460" algn="l"/>
                <a:tab pos="6390612" algn="l"/>
                <a:tab pos="6847765" algn="l"/>
                <a:tab pos="7304918" algn="l"/>
                <a:tab pos="7762070" algn="l"/>
                <a:tab pos="8219223" algn="l"/>
                <a:tab pos="8676375" algn="l"/>
                <a:tab pos="9133528" algn="l"/>
              </a:tabLst>
              <a:defRPr/>
            </a:pPr>
            <a:r>
              <a:rPr lang="en-GB" altLang="nl-NL" sz="1633" dirty="0"/>
              <a:t>       restricts access to just these two directories</a:t>
            </a:r>
            <a:endParaRPr lang="nl-NL" b="1" dirty="0">
              <a:solidFill>
                <a:srgbClr val="006600"/>
              </a:solidFill>
              <a:latin typeface="Courier New" panose="02070309020205020404" pitchFamily="49" charset="0"/>
            </a:endParaRPr>
          </a:p>
          <a:p>
            <a:pPr eaLnBrk="1" hangingPunct="1">
              <a:lnSpc>
                <a:spcPct val="100000"/>
              </a:lnSpc>
              <a:spcBef>
                <a:spcPts val="500"/>
              </a:spcBef>
              <a:buClrTx/>
              <a:buSzTx/>
              <a:buFont typeface="Arial" panose="020B0604020202020204" pitchFamily="34" charset="0"/>
              <a:buChar char="•"/>
              <a:tabLst>
                <a:tab pos="334929" algn="l"/>
                <a:tab pos="447628" algn="l"/>
                <a:tab pos="904781" algn="l"/>
                <a:tab pos="1361934" algn="l"/>
                <a:tab pos="1819087" algn="l"/>
                <a:tab pos="2276239" algn="l"/>
                <a:tab pos="2733392" algn="l"/>
                <a:tab pos="3190545" algn="l"/>
                <a:tab pos="3647697" algn="l"/>
                <a:tab pos="4104850" algn="l"/>
                <a:tab pos="4562002" algn="l"/>
                <a:tab pos="5019155" algn="l"/>
                <a:tab pos="5476307" algn="l"/>
                <a:tab pos="5933460" algn="l"/>
                <a:tab pos="6390612" algn="l"/>
                <a:tab pos="6847765" algn="l"/>
                <a:tab pos="7304918" algn="l"/>
                <a:tab pos="7762070" algn="l"/>
                <a:tab pos="8219223" algn="l"/>
                <a:tab pos="8676375" algn="l"/>
                <a:tab pos="9133528" algn="l"/>
              </a:tabLst>
              <a:defRPr/>
            </a:pPr>
            <a:r>
              <a:rPr lang="en-GB" altLang="nl-NL" sz="1633" dirty="0"/>
              <a:t>Using traditional OS access control permissions for this would be very tricky! It would require getting permissions right all over the file system.</a:t>
            </a: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3CF2E6DC-67A3-D2B5-BE26-A5CA2EBCCA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111EE45-B4F9-4DC0-B7F8-45576AE91BC5}" type="slidenum">
              <a:rPr lang="en-GB" altLang="nl-NL" smtClean="0"/>
              <a:pPr/>
              <a:t>76</a:t>
            </a:fld>
            <a:endParaRPr lang="en-GB" altLang="nl-NL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B64E0-30DE-7244-A418-271240DC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SECCOMP BFP </a:t>
            </a:r>
            <a:r>
              <a:rPr lang="en-NL" sz="1800" dirty="0"/>
              <a:t>(</a:t>
            </a:r>
            <a:r>
              <a:rPr lang="en-NL" sz="1800" dirty="0" err="1"/>
              <a:t>SECure</a:t>
            </a:r>
            <a:r>
              <a:rPr lang="en-NL" sz="1800" dirty="0"/>
              <a:t> </a:t>
            </a:r>
            <a:r>
              <a:rPr lang="en-NL" sz="1800" dirty="0" err="1"/>
              <a:t>COMPuting</a:t>
            </a:r>
            <a:r>
              <a:rPr lang="en-NL" sz="1800" dirty="0"/>
              <a:t> with </a:t>
            </a:r>
            <a:r>
              <a:rPr lang="en-US" sz="1800" dirty="0"/>
              <a:t>BPF</a:t>
            </a:r>
            <a:r>
              <a:rPr lang="en-NL" sz="1800" dirty="0"/>
              <a:t>)</a:t>
            </a:r>
            <a:br>
              <a:rPr lang="en-NL" b="1" dirty="0"/>
            </a:b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CF25A-631C-6B74-6D72-BC53787F5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Sandbox </a:t>
            </a:r>
            <a:r>
              <a:rPr lang="en-US" dirty="0" err="1"/>
              <a:t>mechanims</a:t>
            </a:r>
            <a:r>
              <a:rPr lang="en-US" dirty="0"/>
              <a:t> in Linux </a:t>
            </a:r>
            <a:r>
              <a:rPr lang="en-US" b="1" dirty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Filters system calls that a process can do using </a:t>
            </a:r>
          </a:p>
          <a:p>
            <a:pPr marL="0" indent="0">
              <a:buNone/>
            </a:pPr>
            <a:r>
              <a:rPr lang="en-US" dirty="0"/>
              <a:t>Filter is expressed using BPF (Berkely Packet Filter)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</a:t>
            </a:r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78CB5-1BDD-12CA-0872-556002FFE3E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77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7843934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E1385-2A6F-B7BD-711A-21D4B84D0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sandboxing C/C++ libraries using SAPI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EAE9E-246A-B3FC-0751-4CCEC42D8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7766050" cy="1664345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Google</a:t>
            </a:r>
            <a:r>
              <a:rPr lang="en-US" sz="1600" dirty="0">
                <a:solidFill>
                  <a:schemeClr val="accent2"/>
                </a:solidFill>
              </a:rPr>
              <a:t> SAPI</a:t>
            </a:r>
            <a:r>
              <a:rPr lang="en-US" sz="1600" dirty="0"/>
              <a:t> for sandboxing third-party (or less trusted) C/C++ libraries</a:t>
            </a:r>
          </a:p>
          <a:p>
            <a:pPr marL="0" indent="0">
              <a:buNone/>
            </a:pPr>
            <a:r>
              <a:rPr lang="en-US" sz="1600" dirty="0"/>
              <a:t>Library + stub runs as separate process, accessed via RPC, within Sandbox2 sandbox (which uses </a:t>
            </a:r>
            <a:r>
              <a:rPr lang="en-US" sz="1600" dirty="0" err="1"/>
              <a:t>a.o.</a:t>
            </a:r>
            <a:r>
              <a:rPr lang="en-US" sz="1600" dirty="0"/>
              <a:t> Namespaces and SECCOMP-BPF)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2"/>
                </a:solidFill>
              </a:rPr>
              <a:t> </a:t>
            </a:r>
            <a:endParaRPr lang="en-NL" sz="1800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ECC05-2545-A8C5-7F44-7F48CD44C35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78</a:t>
            </a:fld>
            <a:endParaRPr lang="en-GB" altLang="nl-NL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91F5FE7-57D8-0934-5B3B-0A85FF90A358}"/>
              </a:ext>
            </a:extLst>
          </p:cNvPr>
          <p:cNvSpPr/>
          <p:nvPr/>
        </p:nvSpPr>
        <p:spPr bwMode="auto">
          <a:xfrm>
            <a:off x="894395" y="4771039"/>
            <a:ext cx="2201441" cy="1250249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application</a:t>
            </a:r>
            <a:endParaRPr kumimoji="0" lang="en-N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C0CFBF7-36F8-BA5B-CEDF-EB46B0C287F6}"/>
              </a:ext>
            </a:extLst>
          </p:cNvPr>
          <p:cNvGrpSpPr/>
          <p:nvPr/>
        </p:nvGrpSpPr>
        <p:grpSpPr>
          <a:xfrm>
            <a:off x="4647251" y="4293096"/>
            <a:ext cx="3968824" cy="1880592"/>
            <a:chOff x="4860032" y="3212976"/>
            <a:chExt cx="3968824" cy="188059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DCCF2FF-8BE8-03DA-CE68-542B0BF26C67}"/>
                </a:ext>
              </a:extLst>
            </p:cNvPr>
            <p:cNvSpPr/>
            <p:nvPr/>
          </p:nvSpPr>
          <p:spPr bwMode="auto">
            <a:xfrm>
              <a:off x="4860032" y="3212976"/>
              <a:ext cx="3968824" cy="1880592"/>
            </a:xfrm>
            <a:prstGeom prst="rect">
              <a:avLst/>
            </a:prstGeom>
            <a:solidFill>
              <a:srgbClr val="0099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4572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en-US" sz="1600" b="1" u="none" strike="noStrike" cap="none" normalizeH="0" baseline="0" dirty="0">
                  <a:ln>
                    <a:noFill/>
                  </a:ln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SAPI library</a:t>
              </a:r>
              <a:endParaRPr kumimoji="0" lang="en-NL" sz="1600" b="1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F59344F-E68B-F984-D4AA-2D55BC22E27B}"/>
                </a:ext>
              </a:extLst>
            </p:cNvPr>
            <p:cNvSpPr/>
            <p:nvPr/>
          </p:nvSpPr>
          <p:spPr bwMode="auto">
            <a:xfrm>
              <a:off x="5220072" y="3501008"/>
              <a:ext cx="3456384" cy="1440160"/>
            </a:xfrm>
            <a:prstGeom prst="rect">
              <a:avLst/>
            </a:prstGeom>
            <a:solidFill>
              <a:srgbClr val="92D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457200" rtl="0" eaLnBrk="1" fontAlgn="base" latinLnBrk="0" hangingPunct="1">
                <a:lnSpc>
                  <a:spcPct val="8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en-US" sz="16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Sandbox2 sandbox</a:t>
              </a:r>
              <a:endParaRPr kumimoji="0" lang="en-NL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9CAEF0D-1F54-833E-AFA8-9A194040B975}"/>
                </a:ext>
              </a:extLst>
            </p:cNvPr>
            <p:cNvSpPr/>
            <p:nvPr/>
          </p:nvSpPr>
          <p:spPr bwMode="auto">
            <a:xfrm>
              <a:off x="5652120" y="3789040"/>
              <a:ext cx="2777505" cy="1008112"/>
            </a:xfrm>
            <a:prstGeom prst="roundRect">
              <a:avLst/>
            </a:prstGeom>
            <a:solidFill>
              <a:srgbClr val="FFCC66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lnSpc>
                  <a:spcPct val="86000"/>
                </a:lnSpc>
                <a:buClr>
                  <a:srgbClr val="000000"/>
                </a:buClr>
                <a:buSzPct val="100000"/>
              </a:pPr>
              <a:r>
                <a:rPr kumimoji="0" lang="en-US" sz="16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sandboxee</a:t>
              </a: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ctr" eaLnBrk="1" hangingPunct="1">
                <a:lnSpc>
                  <a:spcPct val="86000"/>
                </a:lnSpc>
                <a:buClr>
                  <a:srgbClr val="000000"/>
                </a:buClr>
                <a:buSzPct val="100000"/>
              </a:pPr>
              <a:endParaRPr kumimoji="0" lang="en-N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Times New Roman" pitchFamily="16" charset="0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47D961E-16A2-9412-31BC-E7AA37D19375}"/>
                </a:ext>
              </a:extLst>
            </p:cNvPr>
            <p:cNvSpPr/>
            <p:nvPr/>
          </p:nvSpPr>
          <p:spPr bwMode="auto">
            <a:xfrm>
              <a:off x="6660232" y="4149080"/>
              <a:ext cx="1644365" cy="553116"/>
            </a:xfrm>
            <a:prstGeom prst="roundRect">
              <a:avLst/>
            </a:prstGeom>
            <a:solidFill>
              <a:srgbClr val="FFCC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lnSpc>
                  <a:spcPct val="86000"/>
                </a:lnSpc>
                <a:buClr>
                  <a:srgbClr val="000000"/>
                </a:buClr>
                <a:buSzPct val="100000"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Third-party</a:t>
              </a:r>
            </a:p>
            <a:p>
              <a:pPr algn="ctr" eaLnBrk="1" hangingPunct="1">
                <a:lnSpc>
                  <a:spcPct val="86000"/>
                </a:lnSpc>
                <a:buClr>
                  <a:srgbClr val="000000"/>
                </a:buClr>
                <a:buSzPct val="100000"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library</a:t>
              </a:r>
              <a:endParaRPr kumimoji="0" lang="en-N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Times New Roman" pitchFamily="16" charset="0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9C3B7D1-164B-69BE-C5C4-1D111BD4DE5A}"/>
                </a:ext>
              </a:extLst>
            </p:cNvPr>
            <p:cNvSpPr/>
            <p:nvPr/>
          </p:nvSpPr>
          <p:spPr bwMode="auto">
            <a:xfrm>
              <a:off x="5814132" y="4163440"/>
              <a:ext cx="739068" cy="553116"/>
            </a:xfrm>
            <a:prstGeom prst="roundRect">
              <a:avLst/>
            </a:prstGeom>
            <a:solidFill>
              <a:srgbClr val="FF9933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hangingPunct="1">
                <a:lnSpc>
                  <a:spcPct val="86000"/>
                </a:lnSpc>
                <a:buClr>
                  <a:srgbClr val="000000"/>
                </a:buClr>
                <a:buSzPct val="100000"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rPr>
                <a:t>RPC</a:t>
              </a:r>
            </a:p>
            <a:p>
              <a:pPr algn="ctr" eaLnBrk="1" hangingPunct="1">
                <a:lnSpc>
                  <a:spcPct val="86000"/>
                </a:lnSpc>
                <a:buClr>
                  <a:srgbClr val="000000"/>
                </a:buClr>
                <a:buSzPct val="100000"/>
              </a:pPr>
              <a:r>
                <a:rPr 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stub</a:t>
              </a:r>
              <a:endParaRPr kumimoji="0" lang="en-N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  <a:cs typeface="Times New Roman" pitchFamily="16" charset="0"/>
              </a:endParaRPr>
            </a:p>
          </p:txBody>
        </p:sp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C95ADE3-D681-E7B0-0029-76EC3A4E8463}"/>
              </a:ext>
            </a:extLst>
          </p:cNvPr>
          <p:cNvSpPr/>
          <p:nvPr/>
        </p:nvSpPr>
        <p:spPr bwMode="auto">
          <a:xfrm>
            <a:off x="1994237" y="5347185"/>
            <a:ext cx="1008112" cy="553116"/>
          </a:xfrm>
          <a:prstGeom prst="roundRect">
            <a:avLst/>
          </a:prstGeom>
          <a:solidFill>
            <a:srgbClr val="FF993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SAPI</a:t>
            </a:r>
          </a:p>
          <a:p>
            <a:pPr algn="ctr" eaLnBrk="1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object</a:t>
            </a:r>
            <a:endParaRPr kumimoji="0" lang="en-N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B6506A0-5E9E-4F4D-B71B-FA8259C843AD}"/>
              </a:ext>
            </a:extLst>
          </p:cNvPr>
          <p:cNvSpPr/>
          <p:nvPr/>
        </p:nvSpPr>
        <p:spPr bwMode="auto">
          <a:xfrm>
            <a:off x="827584" y="2729235"/>
            <a:ext cx="2201441" cy="1250249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application</a:t>
            </a:r>
            <a:endParaRPr kumimoji="0" lang="en-N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C25B6B3-2DC3-5416-1B8E-3AF3DF8D9D88}"/>
              </a:ext>
            </a:extLst>
          </p:cNvPr>
          <p:cNvSpPr/>
          <p:nvPr/>
        </p:nvSpPr>
        <p:spPr bwMode="auto">
          <a:xfrm>
            <a:off x="1294087" y="3255244"/>
            <a:ext cx="1644365" cy="553116"/>
          </a:xfrm>
          <a:prstGeom prst="roundRect">
            <a:avLst/>
          </a:prstGeom>
          <a:solidFill>
            <a:srgbClr val="FFCC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Third-party</a:t>
            </a:r>
          </a:p>
          <a:p>
            <a:pPr algn="ctr" eaLnBrk="1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library</a:t>
            </a:r>
            <a:endParaRPr kumimoji="0" lang="en-N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BA4BD6A-0816-5B89-0756-5975AD79C110}"/>
              </a:ext>
            </a:extLst>
          </p:cNvPr>
          <p:cNvCxnSpPr/>
          <p:nvPr/>
        </p:nvCxnSpPr>
        <p:spPr bwMode="auto">
          <a:xfrm flipV="1">
            <a:off x="3264497" y="5594313"/>
            <a:ext cx="1152128" cy="14359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AE4F702-25A2-564C-08D7-48D485F527C3}"/>
              </a:ext>
            </a:extLst>
          </p:cNvPr>
          <p:cNvSpPr txBox="1"/>
          <p:nvPr/>
        </p:nvSpPr>
        <p:spPr>
          <a:xfrm>
            <a:off x="3362389" y="5242274"/>
            <a:ext cx="1054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RPC calls</a:t>
            </a:r>
            <a:endParaRPr lang="en-NL" sz="14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3550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CC"/>
      </a:hlink>
      <a:folHlink>
        <a:srgbClr val="3333CC"/>
      </a:folHlink>
    </a:clrScheme>
    <a:fontScheme name="Erik - Arial Rounded MT Bold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3_MemoryCorruption_PlatfromCountermeasures  -  Compatibility Mode" id="{6883730D-356A-479C-95BF-DDA91B109E2E}" vid="{37E0F3F0-8862-45E7-98B9-418619DFA173}"/>
    </a:ext>
  </a:ext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1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92125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92125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6544</Words>
  <Application>Microsoft Office PowerPoint</Application>
  <PresentationFormat>On-screen Show (4:3)</PresentationFormat>
  <Paragraphs>1013</Paragraphs>
  <Slides>78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78</vt:i4>
      </vt:variant>
    </vt:vector>
  </HeadingPairs>
  <TitlesOfParts>
    <vt:vector size="90" baseType="lpstr">
      <vt:lpstr>Arial</vt:lpstr>
      <vt:lpstr>Arial Narrow</vt:lpstr>
      <vt:lpstr>Arial Rounded MT Bold</vt:lpstr>
      <vt:lpstr>Arial Unicode MS</vt:lpstr>
      <vt:lpstr>Bahnschrift SemiCondensed</vt:lpstr>
      <vt:lpstr>Comic Sans MS</vt:lpstr>
      <vt:lpstr>Courier New</vt:lpstr>
      <vt:lpstr>Pieces NFI</vt:lpstr>
      <vt:lpstr>Times New Roman</vt:lpstr>
      <vt:lpstr>Wingdings</vt:lpstr>
      <vt:lpstr>Office Theme</vt:lpstr>
      <vt:lpstr>1_Office Theme</vt:lpstr>
      <vt:lpstr>Security bug of the week?</vt:lpstr>
      <vt:lpstr>Security bug of the week  - CVE pending</vt:lpstr>
      <vt:lpstr>What the hell is TACACS+?</vt:lpstr>
      <vt:lpstr>Affected systems - FOSS</vt:lpstr>
      <vt:lpstr>Affected systems - commercial</vt:lpstr>
      <vt:lpstr>Threat Intel </vt:lpstr>
      <vt:lpstr>  Memory corruption   Application-level  Countermeasures</vt:lpstr>
      <vt:lpstr>Application-level countermeasures</vt:lpstr>
      <vt:lpstr>‘Generic’  application-level countermeasures </vt:lpstr>
      <vt:lpstr>SEI CERT secure coding standards for C &amp; C++</vt:lpstr>
      <vt:lpstr>Example best practices (from OpenSSF)</vt:lpstr>
      <vt:lpstr>Application-specific  countermeasures </vt:lpstr>
      <vt:lpstr>Organisational aspects</vt:lpstr>
      <vt:lpstr>Static Analysis  </vt:lpstr>
      <vt:lpstr>Static analysis aka source code analysis aka SAST  </vt:lpstr>
      <vt:lpstr>False positives &amp; false negatives </vt:lpstr>
      <vt:lpstr>Very simple static analysis: style checking</vt:lpstr>
      <vt:lpstr>More interesting static analyses</vt:lpstr>
      <vt:lpstr>Spot the defect!</vt:lpstr>
      <vt:lpstr>Spot the security flaw!  CVE-2014-1266 </vt:lpstr>
      <vt:lpstr>Spot the defects!</vt:lpstr>
      <vt:lpstr>Check you mallocs!</vt:lpstr>
      <vt:lpstr>Spot the defect :-) </vt:lpstr>
      <vt:lpstr>Limits of static analysis</vt:lpstr>
      <vt:lpstr>Example source code analysis tools</vt:lpstr>
      <vt:lpstr>Safer C</vt:lpstr>
      <vt:lpstr>Safer string libraries  in C</vt:lpstr>
      <vt:lpstr>PowerPoint Presentation</vt:lpstr>
      <vt:lpstr>PowerPoint Presentation</vt:lpstr>
      <vt:lpstr>More type information: Nullability qualifiers</vt:lpstr>
      <vt:lpstr>Spot the (potential) bugs!</vt:lpstr>
      <vt:lpstr>Spot the (potential) bugs!</vt:lpstr>
      <vt:lpstr>-fbounds-safety annotations</vt:lpstr>
      <vt:lpstr>-fbounds-safety in LLVM/clang  (since 2024)</vt:lpstr>
      <vt:lpstr>-fbounds-safety annotations </vt:lpstr>
      <vt:lpstr>__null_terminated strings</vt:lpstr>
      <vt:lpstr>-fbounds-safety inferred  annotations</vt:lpstr>
      <vt:lpstr>-fbounds-safety   wide pointers   </vt:lpstr>
      <vt:lpstr>(weaker) gcc alternative:  -D_FORTIFY_SOURCE </vt:lpstr>
      <vt:lpstr>Microsoft alternative:  SAL</vt:lpstr>
      <vt:lpstr>Safer C (or C++): Custom allocators</vt:lpstr>
      <vt:lpstr>Safer C++</vt:lpstr>
      <vt:lpstr>array and vector in C++</vt:lpstr>
      <vt:lpstr>Next week:  smart pointers in C++  to help prevent temporal bugs</vt:lpstr>
      <vt:lpstr>tot hier</vt:lpstr>
      <vt:lpstr>Spot the bug!</vt:lpstr>
      <vt:lpstr>Potential memory leak</vt:lpstr>
      <vt:lpstr>Fixing this </vt:lpstr>
      <vt:lpstr>Fixing this</vt:lpstr>
      <vt:lpstr>Better still – if calculate() can throw an exception  </vt:lpstr>
      <vt:lpstr> Much nicer:    unique_ptr  </vt:lpstr>
      <vt:lpstr>C++ smart pointers  </vt:lpstr>
      <vt:lpstr>Safe?</vt:lpstr>
      <vt:lpstr>Remember: memory allocation may fail</vt:lpstr>
      <vt:lpstr>Fix using unique pointers (and  auto)</vt:lpstr>
      <vt:lpstr>What’s suspicious here?</vt:lpstr>
      <vt:lpstr>What’s suspicious here ?</vt:lpstr>
      <vt:lpstr>Improved code using unique pointers</vt:lpstr>
      <vt:lpstr>C++ smart pointers</vt:lpstr>
      <vt:lpstr>move operation for unique pointers</vt:lpstr>
      <vt:lpstr>C++ smart pointers</vt:lpstr>
      <vt:lpstr>Using shared_ptr  </vt:lpstr>
      <vt:lpstr>C++ smart pointers</vt:lpstr>
      <vt:lpstr>Using weak_ptr - with expired() with lock() </vt:lpstr>
      <vt:lpstr> RAII  </vt:lpstr>
      <vt:lpstr>Example: RAII for files</vt:lpstr>
      <vt:lpstr>Example: RAII for files using smart pointers</vt:lpstr>
      <vt:lpstr>Recap</vt:lpstr>
      <vt:lpstr>Compartmentalisation</vt:lpstr>
      <vt:lpstr>Compartmentalisation, esp.sandboxing</vt:lpstr>
      <vt:lpstr>Examples</vt:lpstr>
      <vt:lpstr>Titanic</vt:lpstr>
      <vt:lpstr>Two ways to use compartments</vt:lpstr>
      <vt:lpstr>Eexample: web browser compartmentalisation</vt:lpstr>
      <vt:lpstr>chroot</vt:lpstr>
      <vt:lpstr>chroot jail</vt:lpstr>
      <vt:lpstr>SECCOMP BFP (SECure COMPuting with BPF) </vt:lpstr>
      <vt:lpstr>Example: sandboxing C/C++ libraries using SAPI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SoftwareSecurity1</dc:title>
  <dc:creator>Erik Poll</dc:creator>
  <cp:lastModifiedBy>Poll, E. (Erik)</cp:lastModifiedBy>
  <cp:revision>509</cp:revision>
  <cp:lastPrinted>1601-01-01T00:00:00Z</cp:lastPrinted>
  <dcterms:created xsi:type="dcterms:W3CDTF">1601-01-01T00:00:00Z</dcterms:created>
  <dcterms:modified xsi:type="dcterms:W3CDTF">2026-09-25T06:48:37Z</dcterms:modified>
</cp:coreProperties>
</file>