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67"/>
  </p:notesMasterIdLst>
  <p:handoutMasterIdLst>
    <p:handoutMasterId r:id="rId68"/>
  </p:handoutMasterIdLst>
  <p:sldIdLst>
    <p:sldId id="256" r:id="rId2"/>
    <p:sldId id="869" r:id="rId3"/>
    <p:sldId id="872" r:id="rId4"/>
    <p:sldId id="874" r:id="rId5"/>
    <p:sldId id="873" r:id="rId6"/>
    <p:sldId id="292" r:id="rId7"/>
    <p:sldId id="293" r:id="rId8"/>
    <p:sldId id="257" r:id="rId9"/>
    <p:sldId id="258" r:id="rId10"/>
    <p:sldId id="259" r:id="rId11"/>
    <p:sldId id="262" r:id="rId12"/>
    <p:sldId id="304" r:id="rId13"/>
    <p:sldId id="260" r:id="rId14"/>
    <p:sldId id="261" r:id="rId15"/>
    <p:sldId id="352" r:id="rId16"/>
    <p:sldId id="305" r:id="rId17"/>
    <p:sldId id="308" r:id="rId18"/>
    <p:sldId id="306" r:id="rId19"/>
    <p:sldId id="302" r:id="rId20"/>
    <p:sldId id="355" r:id="rId21"/>
    <p:sldId id="312" r:id="rId22"/>
    <p:sldId id="313" r:id="rId23"/>
    <p:sldId id="311" r:id="rId24"/>
    <p:sldId id="379" r:id="rId25"/>
    <p:sldId id="864" r:id="rId26"/>
    <p:sldId id="375" r:id="rId27"/>
    <p:sldId id="865" r:id="rId28"/>
    <p:sldId id="297" r:id="rId29"/>
    <p:sldId id="342" r:id="rId30"/>
    <p:sldId id="340" r:id="rId31"/>
    <p:sldId id="341" r:id="rId32"/>
    <p:sldId id="349" r:id="rId33"/>
    <p:sldId id="339" r:id="rId34"/>
    <p:sldId id="273" r:id="rId35"/>
    <p:sldId id="271" r:id="rId36"/>
    <p:sldId id="277" r:id="rId37"/>
    <p:sldId id="278" r:id="rId38"/>
    <p:sldId id="279" r:id="rId39"/>
    <p:sldId id="280" r:id="rId40"/>
    <p:sldId id="281" r:id="rId41"/>
    <p:sldId id="282" r:id="rId42"/>
    <p:sldId id="283" r:id="rId43"/>
    <p:sldId id="343" r:id="rId44"/>
    <p:sldId id="344" r:id="rId45"/>
    <p:sldId id="361" r:id="rId46"/>
    <p:sldId id="327" r:id="rId47"/>
    <p:sldId id="328" r:id="rId48"/>
    <p:sldId id="329" r:id="rId49"/>
    <p:sldId id="330" r:id="rId50"/>
    <p:sldId id="332" r:id="rId51"/>
    <p:sldId id="333" r:id="rId52"/>
    <p:sldId id="336" r:id="rId53"/>
    <p:sldId id="334" r:id="rId54"/>
    <p:sldId id="335" r:id="rId55"/>
    <p:sldId id="294" r:id="rId56"/>
    <p:sldId id="309" r:id="rId57"/>
    <p:sldId id="363" r:id="rId58"/>
    <p:sldId id="315" r:id="rId59"/>
    <p:sldId id="338" r:id="rId60"/>
    <p:sldId id="364" r:id="rId61"/>
    <p:sldId id="318" r:id="rId62"/>
    <p:sldId id="365" r:id="rId63"/>
    <p:sldId id="319" r:id="rId64"/>
    <p:sldId id="374" r:id="rId65"/>
    <p:sldId id="366" r:id="rId66"/>
  </p:sldIdLst>
  <p:sldSz cx="10080625" cy="7559675"/>
  <p:notesSz cx="7010400" cy="9296400"/>
  <p:defaultTextStyle>
    <a:defPPr>
      <a:defRPr lang="en-GB"/>
    </a:defPPr>
    <a:lvl1pPr algn="l" defTabSz="492125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1pPr>
    <a:lvl2pPr marL="742950" indent="-285750" algn="l" defTabSz="492125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2pPr>
    <a:lvl3pPr marL="1143000" indent="-228600" algn="l" defTabSz="492125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3pPr>
    <a:lvl4pPr marL="1600200" indent="-228600" algn="l" defTabSz="492125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4pPr>
    <a:lvl5pPr marL="2057400" indent="-228600" algn="l" defTabSz="492125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662">
          <p15:clr>
            <a:srgbClr val="A4A3A4"/>
          </p15:clr>
        </p15:guide>
        <p15:guide id="2" pos="194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900"/>
    <a:srgbClr val="008000"/>
    <a:srgbClr val="CCFF33"/>
    <a:srgbClr val="99FF33"/>
    <a:srgbClr val="33CC33"/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788" y="9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662"/>
        <p:guide pos="194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7945353-76F0-9C71-969B-3687760C7D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latin typeface="Arial Rounded MT Bold" panose="020F070403050403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49545F-F22C-FFE8-A8B3-BEC36D33D46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latin typeface="Arial Rounded MT Bold" panose="020F0704030504030204" pitchFamily="34" charset="0"/>
              </a:defRPr>
            </a:lvl1pPr>
          </a:lstStyle>
          <a:p>
            <a:pPr>
              <a:defRPr/>
            </a:pPr>
            <a:fld id="{342C3D12-1532-4838-8FB5-605BA5F2C203}" type="datetimeFigureOut">
              <a:rPr lang="en-GB"/>
              <a:pPr>
                <a:defRPr/>
              </a:pPr>
              <a:t>02/10/2026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405923-BC79-C99E-F1CB-DABBE18DE5D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sz="1200">
                <a:latin typeface="Arial Rounded MT Bold" panose="020F0704030504030204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45C527-C73E-8E85-D1B8-1DEADBFCE03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>
                <a:latin typeface="Arial Rounded MT Bold" panose="020F0704030504030204" pitchFamily="34" charset="0"/>
              </a:defRPr>
            </a:lvl1pPr>
          </a:lstStyle>
          <a:p>
            <a:pPr>
              <a:defRPr/>
            </a:pPr>
            <a:fld id="{5532D1E2-1DA7-4D04-8D9B-A42E1233720C}" type="slidenum">
              <a:rPr lang="en-GB" altLang="nl-NL"/>
              <a:pPr>
                <a:defRPr/>
              </a:pPr>
              <a:t>‹#›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02T04:04:50.185"/>
    </inkml:context>
    <inkml:brush xml:id="br0">
      <inkml:brushProperty name="width" value="0.3" units="cm"/>
      <inkml:brushProperty name="height" value="0.6" units="cm"/>
      <inkml:brushProperty name="color" value="#FFFF6D"/>
      <inkml:brushProperty name="tip" value="rectangle"/>
      <inkml:brushProperty name="rasterOp" value="maskPen"/>
      <inkml:brushProperty name="ignorePressure" value="1"/>
    </inkml:brush>
  </inkml:definitions>
  <inkml:trace contextRef="#ctx0" brushRef="#br0">0 115,'78'0,"85"1,191-24,5-40,-314 53,1 2,48-2,-63 8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4:04:52.857"/>
    </inkml:context>
    <inkml:brush xml:id="br0">
      <inkml:brushProperty name="width" value="0.3" units="cm"/>
      <inkml:brushProperty name="height" value="0.6" units="cm"/>
      <inkml:brushProperty name="color" value="#FFFF6D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0,'1954'55'0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4:04:55.753"/>
    </inkml:context>
    <inkml:brush xml:id="br0">
      <inkml:brushProperty name="width" value="0.3" units="cm"/>
      <inkml:brushProperty name="height" value="0.6" units="cm"/>
      <inkml:brushProperty name="color" value="#FFFF6D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0,'3210'28'0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02T04:05:05.965"/>
    </inkml:context>
    <inkml:brush xml:id="br0">
      <inkml:brushProperty name="width" value="0.3" units="cm"/>
      <inkml:brushProperty name="height" value="0.6" units="cm"/>
      <inkml:brushProperty name="color" value="#FFFF6D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1,'705'22,"-322"-6,-12-5,551 24,-896-32,0 1,0 1,0 1,0 2,-1 0,29 15,55 18,-71-33,0-2,1-2,0-1,0-2,59-6,3 2,17 2,-68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2T04:05:13.906"/>
    </inkml:context>
    <inkml:brush xml:id="br0">
      <inkml:brushProperty name="width" value="0.3" units="cm"/>
      <inkml:brushProperty name="height" value="0.6" units="cm"/>
      <inkml:brushProperty name="color" value="#FFFF6D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0,'950'0'0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02T04:05:27.144"/>
    </inkml:context>
    <inkml:brush xml:id="br0">
      <inkml:brushProperty name="width" value="0.3" units="cm"/>
      <inkml:brushProperty name="height" value="0.6" units="cm"/>
      <inkml:brushProperty name="color" value="#FFFF6D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1,'3804'0,"-3755"2,0 3,70 16,-65-10,86 6,111-17,-225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>
            <a:extLst>
              <a:ext uri="{FF2B5EF4-FFF2-40B4-BE49-F238E27FC236}">
                <a16:creationId xmlns:a16="http://schemas.microsoft.com/office/drawing/2014/main" id="{F8793828-E45A-786C-A086-54B2171F0015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82688" y="706438"/>
            <a:ext cx="4643437" cy="348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0916BD81-73C3-4C8A-03DF-AF84B667DBF7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01675" y="4414838"/>
            <a:ext cx="5607050" cy="4181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69D802FE-9D00-99A4-A623-C802929E1091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041650" cy="463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62007" algn="l"/>
                <a:tab pos="1324013" algn="l"/>
                <a:tab pos="1986020" algn="l"/>
                <a:tab pos="2648026" algn="l"/>
              </a:tabLst>
              <a:defRPr sz="1300">
                <a:solidFill>
                  <a:srgbClr val="000000"/>
                </a:solidFill>
                <a:latin typeface="Arial Rounded MT Bold" panose="020F0704030504030204" pitchFamily="34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63DA5BB7-AF87-8D00-0E96-91659EE1FC81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3967163" y="0"/>
            <a:ext cx="3041650" cy="463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62007" algn="l"/>
                <a:tab pos="1324013" algn="l"/>
                <a:tab pos="1986020" algn="l"/>
                <a:tab pos="2648026" algn="l"/>
              </a:tabLst>
              <a:defRPr sz="1300">
                <a:solidFill>
                  <a:srgbClr val="000000"/>
                </a:solidFill>
                <a:latin typeface="Arial Rounded MT Bold" panose="020F0704030504030204" pitchFamily="34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0A57990E-E1B8-EC82-A205-15E91981208E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8831263"/>
            <a:ext cx="3041650" cy="463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662007" algn="l"/>
                <a:tab pos="1324013" algn="l"/>
                <a:tab pos="1986020" algn="l"/>
                <a:tab pos="2648026" algn="l"/>
              </a:tabLst>
              <a:defRPr sz="1300">
                <a:solidFill>
                  <a:srgbClr val="000000"/>
                </a:solidFill>
                <a:latin typeface="Arial Rounded MT Bold" panose="020F0704030504030204" pitchFamily="34" charset="0"/>
                <a:ea typeface="DejaVu Sans" charset="0"/>
                <a:cs typeface="DejaVu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A294BAAA-8EA6-A3E6-8EF9-1BEDA313B985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3967163" y="8831263"/>
            <a:ext cx="3041650" cy="463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661988" algn="l"/>
                <a:tab pos="1323975" algn="l"/>
                <a:tab pos="1985963" algn="l"/>
                <a:tab pos="2647950" algn="l"/>
              </a:tabLst>
              <a:defRPr sz="1300">
                <a:solidFill>
                  <a:srgbClr val="000000"/>
                </a:solidFill>
                <a:latin typeface="Arial Rounded MT Bold" panose="020F0704030504030204" pitchFamily="34" charset="0"/>
                <a:cs typeface="DejaVu Sans" charset="0"/>
              </a:defRPr>
            </a:lvl1pPr>
          </a:lstStyle>
          <a:p>
            <a:pPr>
              <a:defRPr/>
            </a:pPr>
            <a:fld id="{DC05939F-8FFA-4956-9D11-EA96C40332FE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9212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Arial Rounded MT Bold" panose="020F0704030504030204" pitchFamily="34" charset="0"/>
        <a:ea typeface="+mn-ea"/>
        <a:cs typeface="+mn-cs"/>
      </a:defRPr>
    </a:lvl1pPr>
    <a:lvl2pPr marL="742950" indent="-285750" algn="l" defTabSz="49212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9212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9212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9212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>
            <a:extLst>
              <a:ext uri="{FF2B5EF4-FFF2-40B4-BE49-F238E27FC236}">
                <a16:creationId xmlns:a16="http://schemas.microsoft.com/office/drawing/2014/main" id="{6DCB48A7-60B6-23F5-CEF6-4591D5F6F4A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61988" algn="l"/>
                <a:tab pos="1323975" algn="l"/>
                <a:tab pos="1985963" algn="l"/>
                <a:tab pos="2647950" algn="l"/>
              </a:tabLst>
              <a:defRPr sz="12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61988" algn="l"/>
                <a:tab pos="1323975" algn="l"/>
                <a:tab pos="1985963" algn="l"/>
                <a:tab pos="26479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61988" algn="l"/>
                <a:tab pos="1323975" algn="l"/>
                <a:tab pos="1985963" algn="l"/>
                <a:tab pos="26479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61988" algn="l"/>
                <a:tab pos="1323975" algn="l"/>
                <a:tab pos="1985963" algn="l"/>
                <a:tab pos="26479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61988" algn="l"/>
                <a:tab pos="1323975" algn="l"/>
                <a:tab pos="1985963" algn="l"/>
                <a:tab pos="26479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9212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61988" algn="l"/>
                <a:tab pos="1323975" algn="l"/>
                <a:tab pos="1985963" algn="l"/>
                <a:tab pos="26479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9212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61988" algn="l"/>
                <a:tab pos="1323975" algn="l"/>
                <a:tab pos="1985963" algn="l"/>
                <a:tab pos="26479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9212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61988" algn="l"/>
                <a:tab pos="1323975" algn="l"/>
                <a:tab pos="1985963" algn="l"/>
                <a:tab pos="26479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92125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61988" algn="l"/>
                <a:tab pos="1323975" algn="l"/>
                <a:tab pos="1985963" algn="l"/>
                <a:tab pos="264795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A0B0803-B1F3-4FE1-A89B-B5281E7BCDE6}" type="slidenum">
              <a:rPr lang="en-US" altLang="nl-NL" sz="1300" smtClean="0">
                <a:cs typeface="DejaVu Sans" panose="020B0603030804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nl-NL" sz="1300">
              <a:cs typeface="DejaVu Sans" panose="020B0603030804020204" pitchFamily="34" charset="0"/>
            </a:endParaRPr>
          </a:p>
        </p:txBody>
      </p:sp>
      <p:sp>
        <p:nvSpPr>
          <p:cNvPr id="7171" name="Rectangle 1">
            <a:extLst>
              <a:ext uri="{FF2B5EF4-FFF2-40B4-BE49-F238E27FC236}">
                <a16:creationId xmlns:a16="http://schemas.microsoft.com/office/drawing/2014/main" id="{93B49886-206B-1E5A-463B-EA5213BCDC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706438"/>
            <a:ext cx="4648200" cy="34861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2" name="Rectangle 2">
            <a:extLst>
              <a:ext uri="{FF2B5EF4-FFF2-40B4-BE49-F238E27FC236}">
                <a16:creationId xmlns:a16="http://schemas.microsoft.com/office/drawing/2014/main" id="{BCC42FEE-1A86-DB22-DD67-79B34A62E3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01675" y="4414838"/>
            <a:ext cx="5608638" cy="41830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nl-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jdelijke aanduiding voor dia-afbeelding 1">
            <a:extLst>
              <a:ext uri="{FF2B5EF4-FFF2-40B4-BE49-F238E27FC236}">
                <a16:creationId xmlns:a16="http://schemas.microsoft.com/office/drawing/2014/main" id="{906109D7-5542-B7C0-82B9-12A41A9EA8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9939" name="Tijdelijke aanduiding voor notities 2">
            <a:extLst>
              <a:ext uri="{FF2B5EF4-FFF2-40B4-BE49-F238E27FC236}">
                <a16:creationId xmlns:a16="http://schemas.microsoft.com/office/drawing/2014/main" id="{6F34056C-52D7-64B7-71D5-5ADEA7DF2F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39940" name="Tijdelijke aanduiding voor dianummer 3">
            <a:extLst>
              <a:ext uri="{FF2B5EF4-FFF2-40B4-BE49-F238E27FC236}">
                <a16:creationId xmlns:a16="http://schemas.microsoft.com/office/drawing/2014/main" id="{B00AD105-EF96-F39E-5E9C-CD7B70658627}"/>
              </a:ext>
            </a:extLst>
          </p:cNvPr>
          <p:cNvSpPr>
            <a:spLocks noGrp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661988" algn="l"/>
                <a:tab pos="1323975" algn="l"/>
                <a:tab pos="1985963" algn="l"/>
                <a:tab pos="2647950" algn="l"/>
              </a:tabLs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>
              <a:tabLst>
                <a:tab pos="661988" algn="l"/>
                <a:tab pos="1323975" algn="l"/>
                <a:tab pos="1985963" algn="l"/>
                <a:tab pos="2647950" algn="l"/>
              </a:tabLs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>
              <a:tabLst>
                <a:tab pos="661988" algn="l"/>
                <a:tab pos="1323975" algn="l"/>
                <a:tab pos="1985963" algn="l"/>
                <a:tab pos="2647950" algn="l"/>
              </a:tabLs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>
              <a:tabLst>
                <a:tab pos="661988" algn="l"/>
                <a:tab pos="1323975" algn="l"/>
                <a:tab pos="1985963" algn="l"/>
                <a:tab pos="2647950" algn="l"/>
              </a:tabLs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>
              <a:tabLst>
                <a:tab pos="661988" algn="l"/>
                <a:tab pos="1323975" algn="l"/>
                <a:tab pos="1985963" algn="l"/>
                <a:tab pos="2647950" algn="l"/>
              </a:tabLs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492125" eaLnBrk="0" fontAlgn="base" hangingPunct="0">
              <a:spcBef>
                <a:spcPct val="0"/>
              </a:spcBef>
              <a:spcAft>
                <a:spcPct val="0"/>
              </a:spcAft>
              <a:tabLst>
                <a:tab pos="661988" algn="l"/>
                <a:tab pos="1323975" algn="l"/>
                <a:tab pos="1985963" algn="l"/>
                <a:tab pos="2647950" algn="l"/>
              </a:tabLs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492125" eaLnBrk="0" fontAlgn="base" hangingPunct="0">
              <a:spcBef>
                <a:spcPct val="0"/>
              </a:spcBef>
              <a:spcAft>
                <a:spcPct val="0"/>
              </a:spcAft>
              <a:tabLst>
                <a:tab pos="661988" algn="l"/>
                <a:tab pos="1323975" algn="l"/>
                <a:tab pos="1985963" algn="l"/>
                <a:tab pos="2647950" algn="l"/>
              </a:tabLs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492125" eaLnBrk="0" fontAlgn="base" hangingPunct="0">
              <a:spcBef>
                <a:spcPct val="0"/>
              </a:spcBef>
              <a:spcAft>
                <a:spcPct val="0"/>
              </a:spcAft>
              <a:tabLst>
                <a:tab pos="661988" algn="l"/>
                <a:tab pos="1323975" algn="l"/>
                <a:tab pos="1985963" algn="l"/>
                <a:tab pos="2647950" algn="l"/>
              </a:tabLs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492125" eaLnBrk="0" fontAlgn="base" hangingPunct="0">
              <a:spcBef>
                <a:spcPct val="0"/>
              </a:spcBef>
              <a:spcAft>
                <a:spcPct val="0"/>
              </a:spcAft>
              <a:tabLst>
                <a:tab pos="661988" algn="l"/>
                <a:tab pos="1323975" algn="l"/>
                <a:tab pos="1985963" algn="l"/>
                <a:tab pos="2647950" algn="l"/>
              </a:tabLs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ED5C2C27-2FBB-44C0-8C33-79A590F27159}" type="slidenum">
              <a:rPr lang="en-US" altLang="nl-NL" smtClean="0">
                <a:solidFill>
                  <a:srgbClr val="000000"/>
                </a:solidFill>
                <a:latin typeface="Arial Rounded MT Bold" panose="020F0704030504030204" pitchFamily="34" charset="0"/>
                <a:cs typeface="DejaVu Sans" panose="020B0603030804020204" pitchFamily="34" charset="0"/>
              </a:rPr>
              <a:pPr/>
              <a:t>27</a:t>
            </a:fld>
            <a:endParaRPr lang="en-US" altLang="nl-NL">
              <a:solidFill>
                <a:srgbClr val="000000"/>
              </a:solidFill>
              <a:latin typeface="Arial Rounded MT Bold" panose="020F0704030504030204" pitchFamily="34" charset="0"/>
              <a:cs typeface="DejaVu Sans" panose="020B0603030804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jdelijke aanduiding voor dia-afbeelding 1">
            <a:extLst>
              <a:ext uri="{FF2B5EF4-FFF2-40B4-BE49-F238E27FC236}">
                <a16:creationId xmlns:a16="http://schemas.microsoft.com/office/drawing/2014/main" id="{64F3B78E-2609-6FCD-12F1-D51353EFCE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7347" name="Tijdelijke aanduiding voor notities 2">
            <a:extLst>
              <a:ext uri="{FF2B5EF4-FFF2-40B4-BE49-F238E27FC236}">
                <a16:creationId xmlns:a16="http://schemas.microsoft.com/office/drawing/2014/main" id="{954B0089-3079-09E0-33D0-B06D4C9911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57348" name="Tijdelijke aanduiding voor dianummer 3">
            <a:extLst>
              <a:ext uri="{FF2B5EF4-FFF2-40B4-BE49-F238E27FC236}">
                <a16:creationId xmlns:a16="http://schemas.microsoft.com/office/drawing/2014/main" id="{A5EAF46F-4103-B9D5-F5F4-0552F015EDB2}"/>
              </a:ext>
            </a:extLst>
          </p:cNvPr>
          <p:cNvSpPr>
            <a:spLocks noGrp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661988" algn="l"/>
                <a:tab pos="1323975" algn="l"/>
                <a:tab pos="1985963" algn="l"/>
                <a:tab pos="2647950" algn="l"/>
              </a:tabLs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>
              <a:tabLst>
                <a:tab pos="661988" algn="l"/>
                <a:tab pos="1323975" algn="l"/>
                <a:tab pos="1985963" algn="l"/>
                <a:tab pos="2647950" algn="l"/>
              </a:tabLs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>
              <a:tabLst>
                <a:tab pos="661988" algn="l"/>
                <a:tab pos="1323975" algn="l"/>
                <a:tab pos="1985963" algn="l"/>
                <a:tab pos="2647950" algn="l"/>
              </a:tabLs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>
              <a:tabLst>
                <a:tab pos="661988" algn="l"/>
                <a:tab pos="1323975" algn="l"/>
                <a:tab pos="1985963" algn="l"/>
                <a:tab pos="2647950" algn="l"/>
              </a:tabLs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>
              <a:tabLst>
                <a:tab pos="661988" algn="l"/>
                <a:tab pos="1323975" algn="l"/>
                <a:tab pos="1985963" algn="l"/>
                <a:tab pos="2647950" algn="l"/>
              </a:tabLs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492125" eaLnBrk="0" fontAlgn="base" hangingPunct="0">
              <a:spcBef>
                <a:spcPct val="0"/>
              </a:spcBef>
              <a:spcAft>
                <a:spcPct val="0"/>
              </a:spcAft>
              <a:tabLst>
                <a:tab pos="661988" algn="l"/>
                <a:tab pos="1323975" algn="l"/>
                <a:tab pos="1985963" algn="l"/>
                <a:tab pos="2647950" algn="l"/>
              </a:tabLs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492125" eaLnBrk="0" fontAlgn="base" hangingPunct="0">
              <a:spcBef>
                <a:spcPct val="0"/>
              </a:spcBef>
              <a:spcAft>
                <a:spcPct val="0"/>
              </a:spcAft>
              <a:tabLst>
                <a:tab pos="661988" algn="l"/>
                <a:tab pos="1323975" algn="l"/>
                <a:tab pos="1985963" algn="l"/>
                <a:tab pos="2647950" algn="l"/>
              </a:tabLs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492125" eaLnBrk="0" fontAlgn="base" hangingPunct="0">
              <a:spcBef>
                <a:spcPct val="0"/>
              </a:spcBef>
              <a:spcAft>
                <a:spcPct val="0"/>
              </a:spcAft>
              <a:tabLst>
                <a:tab pos="661988" algn="l"/>
                <a:tab pos="1323975" algn="l"/>
                <a:tab pos="1985963" algn="l"/>
                <a:tab pos="2647950" algn="l"/>
              </a:tabLs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492125" eaLnBrk="0" fontAlgn="base" hangingPunct="0">
              <a:spcBef>
                <a:spcPct val="0"/>
              </a:spcBef>
              <a:spcAft>
                <a:spcPct val="0"/>
              </a:spcAft>
              <a:tabLst>
                <a:tab pos="661988" algn="l"/>
                <a:tab pos="1323975" algn="l"/>
                <a:tab pos="1985963" algn="l"/>
                <a:tab pos="2647950" algn="l"/>
              </a:tabLs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fld id="{BB19ED9E-8D0B-49A5-9A7A-972FE31B2984}" type="slidenum">
              <a:rPr lang="en-US" altLang="nl-NL" smtClean="0">
                <a:solidFill>
                  <a:srgbClr val="000000"/>
                </a:solidFill>
                <a:latin typeface="Arial Rounded MT Bold" panose="020F0704030504030204" pitchFamily="34" charset="0"/>
                <a:cs typeface="DejaVu Sans" panose="020B0603030804020204" pitchFamily="34" charset="0"/>
              </a:rPr>
              <a:pPr/>
              <a:t>43</a:t>
            </a:fld>
            <a:endParaRPr lang="en-US" altLang="nl-NL">
              <a:solidFill>
                <a:srgbClr val="000000"/>
              </a:solidFill>
              <a:latin typeface="Arial Rounded MT Bold" panose="020F0704030504030204" pitchFamily="34" charset="0"/>
              <a:cs typeface="DejaVu Sans" panose="020B0603030804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78C9B1-7545-9000-76ED-6A3BFFC27AE8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1C4AA-D1A7-4B50-80FF-929DB330729D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140085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E26C74-FCA5-CC5E-D1AB-67C98EDEDCC1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C1A75C-78A8-4D78-9F27-704104C528BD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813773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291967A-F1C1-C740-7EC8-7B50F20AE853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FB657E-4995-46AE-870F-7B751C4E3D5B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4085728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3F6D8AAB-5E14-0B7B-D514-6F2CBF75CE07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0F187C-1295-4967-96C3-91403D4C1E35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565055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7EC2840F-3F14-5CC6-831F-723232BC71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19138" y="301625"/>
            <a:ext cx="8642350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l-NL"/>
              <a:t>Click to edit the title text format</a:t>
            </a:r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51B5EEFA-AA6A-BEBA-9E49-B6346745BD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19138" y="1116013"/>
            <a:ext cx="8642350" cy="564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l-NL"/>
              <a:t>Click to edit the outline text format</a:t>
            </a:r>
          </a:p>
          <a:p>
            <a:pPr lvl="1"/>
            <a:r>
              <a:rPr lang="en-GB" altLang="nl-NL"/>
              <a:t>Second Outline Level</a:t>
            </a:r>
          </a:p>
          <a:p>
            <a:pPr lvl="2"/>
            <a:r>
              <a:rPr lang="en-GB" altLang="nl-NL"/>
              <a:t>Third Outline Level</a:t>
            </a:r>
          </a:p>
          <a:p>
            <a:pPr lvl="3"/>
            <a:r>
              <a:rPr lang="en-GB" altLang="nl-NL"/>
              <a:t>Fourth Outline Level</a:t>
            </a:r>
          </a:p>
          <a:p>
            <a:pPr lvl="4"/>
            <a:r>
              <a:rPr lang="en-GB" altLang="nl-NL"/>
              <a:t>Fifth Outline Level</a:t>
            </a:r>
          </a:p>
          <a:p>
            <a:pPr lvl="4"/>
            <a:r>
              <a:rPr lang="en-GB" altLang="nl-NL"/>
              <a:t>Sixth Outline Level</a:t>
            </a:r>
          </a:p>
          <a:p>
            <a:pPr lvl="4"/>
            <a:r>
              <a:rPr lang="en-GB" altLang="nl-NL"/>
              <a:t>Seventh Outline Level</a:t>
            </a:r>
          </a:p>
          <a:p>
            <a:pPr lvl="4"/>
            <a:r>
              <a:rPr lang="en-GB" altLang="nl-NL"/>
              <a:t>Eighth Outline Level</a:t>
            </a:r>
          </a:p>
          <a:p>
            <a:pPr lvl="4"/>
            <a:r>
              <a:rPr lang="en-GB" altLang="nl-NL"/>
              <a:t>Ninth Outline Level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6001F7C8-81A8-E9CD-DFB5-0C52445F14C8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7227888" y="6886575"/>
            <a:ext cx="2346325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4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</a:lstStyle>
          <a:p>
            <a:pPr>
              <a:defRPr/>
            </a:pPr>
            <a:fld id="{6ED95406-5F64-4A35-AAA4-771FDA14D78C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ftr="0" dt="0"/>
  <p:txStyles>
    <p:titleStyle>
      <a:lvl1pPr algn="ctr" defTabSz="492125" rtl="0" eaLnBrk="0" fontAlgn="base" hangingPunct="0">
        <a:lnSpc>
          <a:spcPct val="11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0000"/>
          </a:solidFill>
          <a:latin typeface="Arial Rounded MT Bold" panose="020F0704030504030204" pitchFamily="34" charset="0"/>
          <a:ea typeface="+mj-ea"/>
          <a:cs typeface="+mj-cs"/>
        </a:defRPr>
      </a:lvl1pPr>
      <a:lvl2pPr algn="ctr" defTabSz="492125" rtl="0" eaLnBrk="0" fontAlgn="base" hangingPunct="0">
        <a:lnSpc>
          <a:spcPct val="11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0000"/>
          </a:solidFill>
          <a:latin typeface="Arial Rounded MT Bold" panose="020F0704030504030204" pitchFamily="34" charset="0"/>
          <a:ea typeface="DejaVu Sans" charset="0"/>
          <a:cs typeface="DejaVu Sans" charset="0"/>
        </a:defRPr>
      </a:lvl2pPr>
      <a:lvl3pPr algn="ctr" defTabSz="492125" rtl="0" eaLnBrk="0" fontAlgn="base" hangingPunct="0">
        <a:lnSpc>
          <a:spcPct val="11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0000"/>
          </a:solidFill>
          <a:latin typeface="Arial Rounded MT Bold" panose="020F0704030504030204" pitchFamily="34" charset="0"/>
          <a:ea typeface="DejaVu Sans" charset="0"/>
          <a:cs typeface="DejaVu Sans" charset="0"/>
        </a:defRPr>
      </a:lvl3pPr>
      <a:lvl4pPr algn="ctr" defTabSz="492125" rtl="0" eaLnBrk="0" fontAlgn="base" hangingPunct="0">
        <a:lnSpc>
          <a:spcPct val="11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0000"/>
          </a:solidFill>
          <a:latin typeface="Arial Rounded MT Bold" panose="020F0704030504030204" pitchFamily="34" charset="0"/>
          <a:ea typeface="DejaVu Sans" charset="0"/>
          <a:cs typeface="DejaVu Sans" charset="0"/>
        </a:defRPr>
      </a:lvl4pPr>
      <a:lvl5pPr algn="ctr" defTabSz="492125" rtl="0" eaLnBrk="0" fontAlgn="base" hangingPunct="0">
        <a:lnSpc>
          <a:spcPct val="11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FF0000"/>
          </a:solidFill>
          <a:latin typeface="Arial Rounded MT Bold" panose="020F0704030504030204" pitchFamily="34" charset="0"/>
          <a:ea typeface="DejaVu Sans" charset="0"/>
          <a:cs typeface="DejaVu Sans" charset="0"/>
        </a:defRPr>
      </a:lvl5pPr>
      <a:lvl6pPr marL="2514600" indent="-228600" algn="ctr" defTabSz="492125" rtl="0" fontAlgn="base" hangingPunct="0">
        <a:lnSpc>
          <a:spcPct val="11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0000"/>
          </a:solidFill>
          <a:latin typeface="Comic Sans MS" pitchFamily="64" charset="0"/>
          <a:ea typeface="DejaVu Sans" charset="0"/>
          <a:cs typeface="DejaVu Sans" charset="0"/>
        </a:defRPr>
      </a:lvl6pPr>
      <a:lvl7pPr marL="2971800" indent="-228600" algn="ctr" defTabSz="492125" rtl="0" fontAlgn="base" hangingPunct="0">
        <a:lnSpc>
          <a:spcPct val="11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0000"/>
          </a:solidFill>
          <a:latin typeface="Comic Sans MS" pitchFamily="64" charset="0"/>
          <a:ea typeface="DejaVu Sans" charset="0"/>
          <a:cs typeface="DejaVu Sans" charset="0"/>
        </a:defRPr>
      </a:lvl7pPr>
      <a:lvl8pPr marL="3429000" indent="-228600" algn="ctr" defTabSz="492125" rtl="0" fontAlgn="base" hangingPunct="0">
        <a:lnSpc>
          <a:spcPct val="11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0000"/>
          </a:solidFill>
          <a:latin typeface="Comic Sans MS" pitchFamily="64" charset="0"/>
          <a:ea typeface="DejaVu Sans" charset="0"/>
          <a:cs typeface="DejaVu Sans" charset="0"/>
        </a:defRPr>
      </a:lvl8pPr>
      <a:lvl9pPr marL="3886200" indent="-228600" algn="ctr" defTabSz="492125" rtl="0" fontAlgn="base" hangingPunct="0">
        <a:lnSpc>
          <a:spcPct val="116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FF0000"/>
          </a:solidFill>
          <a:latin typeface="Comic Sans MS" pitchFamily="64" charset="0"/>
          <a:ea typeface="DejaVu Sans" charset="0"/>
          <a:cs typeface="DejaVu Sans" charset="0"/>
        </a:defRPr>
      </a:lvl9pPr>
    </p:titleStyle>
    <p:bodyStyle>
      <a:lvl1pPr marL="342900" indent="-342900" algn="l" defTabSz="492125" rtl="0" eaLnBrk="0" fontAlgn="base" hangingPunct="0">
        <a:lnSpc>
          <a:spcPct val="116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buChar char="•"/>
        <a:defRPr sz="2000">
          <a:solidFill>
            <a:srgbClr val="000000"/>
          </a:solidFill>
          <a:latin typeface="Arial Rounded MT Bold" panose="020F0704030504030204" pitchFamily="34" charset="0"/>
          <a:ea typeface="+mn-ea"/>
          <a:cs typeface="+mn-cs"/>
        </a:defRPr>
      </a:lvl1pPr>
      <a:lvl2pPr marL="742950" indent="-285750" algn="l" defTabSz="492125" rtl="0" eaLnBrk="0" fontAlgn="base" hangingPunct="0">
        <a:lnSpc>
          <a:spcPct val="116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buChar char="–"/>
        <a:defRPr sz="2000">
          <a:solidFill>
            <a:srgbClr val="000000"/>
          </a:solidFill>
          <a:latin typeface="Arial Rounded MT Bold" panose="020F0704030504030204" pitchFamily="34" charset="0"/>
          <a:ea typeface="+mn-ea"/>
          <a:cs typeface="+mn-cs"/>
        </a:defRPr>
      </a:lvl2pPr>
      <a:lvl3pPr marL="1143000" indent="-228600" algn="l" defTabSz="492125" rtl="0" eaLnBrk="0" fontAlgn="base" hangingPunct="0">
        <a:lnSpc>
          <a:spcPct val="116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buChar char="•"/>
        <a:defRPr sz="2000">
          <a:solidFill>
            <a:srgbClr val="000000"/>
          </a:solidFill>
          <a:latin typeface="Arial Rounded MT Bold" panose="020F0704030504030204" pitchFamily="34" charset="0"/>
          <a:ea typeface="+mn-ea"/>
          <a:cs typeface="+mn-cs"/>
        </a:defRPr>
      </a:lvl3pPr>
      <a:lvl4pPr marL="1600200" indent="-228600" algn="l" defTabSz="492125" rtl="0" eaLnBrk="0" fontAlgn="base" hangingPunct="0">
        <a:lnSpc>
          <a:spcPct val="116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buChar char="–"/>
        <a:defRPr sz="2000">
          <a:solidFill>
            <a:srgbClr val="000000"/>
          </a:solidFill>
          <a:latin typeface="Arial Rounded MT Bold" panose="020F0704030504030204" pitchFamily="34" charset="0"/>
          <a:ea typeface="+mn-ea"/>
          <a:cs typeface="+mn-cs"/>
        </a:defRPr>
      </a:lvl4pPr>
      <a:lvl5pPr marL="2057400" indent="-228600" algn="l" defTabSz="492125" rtl="0" eaLnBrk="0" fontAlgn="base" hangingPunct="0">
        <a:lnSpc>
          <a:spcPct val="116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buChar char="»"/>
        <a:defRPr sz="2000">
          <a:solidFill>
            <a:srgbClr val="000000"/>
          </a:solidFill>
          <a:latin typeface="Arial Rounded MT Bold" panose="020F0704030504030204" pitchFamily="34" charset="0"/>
          <a:ea typeface="+mn-ea"/>
          <a:cs typeface="+mn-cs"/>
        </a:defRPr>
      </a:lvl5pPr>
      <a:lvl6pPr marL="2514600" indent="-228600" algn="l" defTabSz="492125" rtl="0" fontAlgn="base" hangingPunct="0">
        <a:lnSpc>
          <a:spcPct val="116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92125" rtl="0" fontAlgn="base" hangingPunct="0">
        <a:lnSpc>
          <a:spcPct val="116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92125" rtl="0" fontAlgn="base" hangingPunct="0">
        <a:lnSpc>
          <a:spcPct val="116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92125" rtl="0" fontAlgn="base" hangingPunct="0">
        <a:lnSpc>
          <a:spcPct val="116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6" charset="0"/>
        <a:defRPr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customXml" Target="../ink/ink6.xml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customXml" Target="../ink/ink4.xml"/><Relationship Id="rId1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">
            <a:extLst>
              <a:ext uri="{FF2B5EF4-FFF2-40B4-BE49-F238E27FC236}">
                <a16:creationId xmlns:a16="http://schemas.microsoft.com/office/drawing/2014/main" id="{9DA8164A-3951-F8C1-CCED-639C340B25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301625"/>
            <a:ext cx="9070975" cy="645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492125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492125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492125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492125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ctr"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Software Security</a:t>
            </a:r>
          </a:p>
          <a:p>
            <a:pPr algn="ctr"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sz="32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algn="ctr"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2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Security Testing (aka DAST)</a:t>
            </a:r>
          </a:p>
          <a:p>
            <a:pPr algn="ctr"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especially</a:t>
            </a:r>
            <a:r>
              <a:rPr lang="en-US" altLang="en-US" sz="32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</a:t>
            </a:r>
          </a:p>
          <a:p>
            <a:pPr algn="ctr"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2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 Fuzzing</a:t>
            </a:r>
          </a:p>
          <a:p>
            <a:pPr algn="ctr"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sz="3200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pPr algn="ctr"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000" dirty="0">
                <a:solidFill>
                  <a:schemeClr val="accent2"/>
                </a:solidFill>
                <a:latin typeface="Arial Rounded MT Bold" panose="020F0704030504030204" pitchFamily="34" charset="0"/>
              </a:rPr>
              <a:t>Erik Poll</a:t>
            </a:r>
          </a:p>
          <a:p>
            <a:pPr algn="ctr"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sz="3200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6147" name="Picture 4">
            <a:extLst>
              <a:ext uri="{FF2B5EF4-FFF2-40B4-BE49-F238E27FC236}">
                <a16:creationId xmlns:a16="http://schemas.microsoft.com/office/drawing/2014/main" id="{7D01C18A-C020-5AF9-1C68-375F96B53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863" y="6011863"/>
            <a:ext cx="3641725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AFAB9-80B7-8FBF-1AD9-6B89E978B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el 1">
            <a:extLst>
              <a:ext uri="{FF2B5EF4-FFF2-40B4-BE49-F238E27FC236}">
                <a16:creationId xmlns:a16="http://schemas.microsoft.com/office/drawing/2014/main" id="{D1BB5835-EB9B-EB07-7EB8-825B1B19F5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Testing for memory corruption bugs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C26CBCD-EC09-4CB1-9CC6-67976D34A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800" dirty="0"/>
              <a:t>Suppose some C(++) binary asks from some input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GB" sz="18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Please enter your username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600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&gt;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800" i="1" dirty="0"/>
              <a:t>What would you try?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  <a:defRPr/>
            </a:pPr>
            <a:r>
              <a:rPr lang="en-GB" sz="1800" dirty="0">
                <a:solidFill>
                  <a:schemeClr val="accent2"/>
                </a:solidFill>
              </a:rPr>
              <a:t>ridiculous long input, say a few MB</a:t>
            </a:r>
          </a:p>
          <a:p>
            <a:pPr marL="457200" lvl="1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600" dirty="0"/>
              <a:t>If there is a buffer overflow, a long input is likely to trigger a SEG FAULT</a:t>
            </a:r>
          </a:p>
          <a:p>
            <a:pPr marL="514350" indent="-457200">
              <a:lnSpc>
                <a:spcPct val="100000"/>
              </a:lnSpc>
              <a:buFont typeface="+mj-lt"/>
              <a:buAutoNum type="arabicPeriod"/>
              <a:defRPr/>
            </a:pPr>
            <a:r>
              <a:rPr lang="en-GB" sz="1800" dirty="0">
                <a:solidFill>
                  <a:schemeClr val="accent2"/>
                </a:solidFill>
              </a:rPr>
              <a:t>or a </a:t>
            </a:r>
            <a:r>
              <a:rPr lang="en-GB" sz="1800" dirty="0" err="1">
                <a:solidFill>
                  <a:schemeClr val="accent2"/>
                </a:solidFill>
              </a:rPr>
              <a:t>ridiculousky</a:t>
            </a:r>
            <a:r>
              <a:rPr lang="en-GB" sz="1800" dirty="0">
                <a:solidFill>
                  <a:schemeClr val="accent2"/>
                </a:solidFill>
              </a:rPr>
              <a:t> short one: the empty username</a:t>
            </a:r>
          </a:p>
          <a:p>
            <a:pPr marL="514350" indent="-457200">
              <a:lnSpc>
                <a:spcPct val="100000"/>
              </a:lnSpc>
              <a:buFont typeface="+mj-lt"/>
              <a:buAutoNum type="arabicPeriod"/>
              <a:defRPr/>
            </a:pPr>
            <a:r>
              <a:rPr lang="en-GB" sz="1800" dirty="0">
                <a:solidFill>
                  <a:schemeClr val="accent2"/>
                </a:solidFill>
              </a:rPr>
              <a:t>%</a:t>
            </a:r>
            <a:r>
              <a:rPr lang="en-GB" sz="1800" dirty="0" err="1">
                <a:solidFill>
                  <a:schemeClr val="accent2"/>
                </a:solidFill>
              </a:rPr>
              <a:t>x%x%x%x%x%x%x%x</a:t>
            </a:r>
            <a:endParaRPr lang="en-GB" sz="1800" dirty="0">
              <a:solidFill>
                <a:schemeClr val="accent2"/>
              </a:solidFill>
            </a:endParaRPr>
          </a:p>
          <a:p>
            <a:pPr marL="457200" lvl="1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600" dirty="0"/>
              <a:t>To see if there is a format string vulnerability</a:t>
            </a:r>
          </a:p>
          <a:p>
            <a:pPr marL="457200" lvl="1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600" dirty="0"/>
              <a:t>On the command line, we cannot include a </a:t>
            </a:r>
            <a:r>
              <a:rPr lang="en-GB" sz="1600" dirty="0">
                <a:solidFill>
                  <a:srgbClr val="009900"/>
                </a:solidFill>
              </a:rPr>
              <a:t>null terminator \0 </a:t>
            </a:r>
            <a:r>
              <a:rPr lang="en-GB" sz="1600" i="1" dirty="0"/>
              <a:t>in </a:t>
            </a:r>
            <a:r>
              <a:rPr lang="en-GB" sz="1600" dirty="0"/>
              <a:t> an input,   </a:t>
            </a:r>
            <a:br>
              <a:rPr lang="en-GB" sz="1600" dirty="0"/>
            </a:br>
            <a:r>
              <a:rPr lang="en-GB" sz="1600" dirty="0"/>
              <a:t>but in other situations we may be able to</a:t>
            </a:r>
          </a:p>
          <a:p>
            <a:pPr marL="514350" indent="-457200"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GB" sz="1800" dirty="0">
                <a:solidFill>
                  <a:schemeClr val="accent2"/>
                </a:solidFill>
              </a:rPr>
              <a:t>Other malicious inputs, depending on technologies used</a:t>
            </a:r>
            <a:r>
              <a:rPr lang="en-GB" dirty="0"/>
              <a:t>  </a:t>
            </a:r>
            <a:br>
              <a:rPr lang="en-GB" sz="1600" dirty="0"/>
            </a:br>
            <a:r>
              <a:rPr lang="en-GB" sz="1600" dirty="0" err="1"/>
              <a:t>eg</a:t>
            </a:r>
            <a:r>
              <a:rPr lang="en-GB" sz="1600" dirty="0"/>
              <a:t> SQL, XML, JSN, Unicode character encodings,…</a:t>
            </a:r>
          </a:p>
          <a:p>
            <a:pPr marL="457200" lvl="1" indent="0">
              <a:buFont typeface="Times New Roman" panose="02020603050405020304" pitchFamily="18" charset="0"/>
              <a:buNone/>
              <a:defRPr/>
            </a:pPr>
            <a:endParaRPr lang="en-GB" dirty="0"/>
          </a:p>
          <a:p>
            <a:pPr marL="514350" indent="-457200">
              <a:buFont typeface="+mj-lt"/>
              <a:buAutoNum type="arabicPeriod"/>
              <a:defRPr/>
            </a:pPr>
            <a:endParaRPr lang="en-GB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GB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GB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0724" name="Tijdelijke aanduiding voor dianummer 3">
            <a:extLst>
              <a:ext uri="{FF2B5EF4-FFF2-40B4-BE49-F238E27FC236}">
                <a16:creationId xmlns:a16="http://schemas.microsoft.com/office/drawing/2014/main" id="{003C875D-E586-4182-DAED-F13A9AC0A6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48EFD171-7E90-48C1-9D38-C2960E36DEEB}" type="slidenum">
              <a:rPr lang="en-US" altLang="nl-NL" smtClean="0"/>
              <a:pPr/>
              <a:t>2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805580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3FA35-E2F2-52EF-2A77-F763302C1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el 1">
            <a:extLst>
              <a:ext uri="{FF2B5EF4-FFF2-40B4-BE49-F238E27FC236}">
                <a16:creationId xmlns:a16="http://schemas.microsoft.com/office/drawing/2014/main" id="{A3BE04CA-5843-6BB3-ACC1-A3477821B9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Testing for memory corruption bugs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1E10079-C79C-C690-4DC3-D57B278968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800" dirty="0"/>
              <a:t>Suppose a program processes TCP/IP.  How would you test it?</a:t>
            </a:r>
          </a:p>
          <a:p>
            <a:pPr marL="457200" lvl="1" indent="0">
              <a:buFont typeface="Times New Roman" panose="02020603050405020304" pitchFamily="18" charset="0"/>
              <a:buNone/>
              <a:defRPr/>
            </a:pPr>
            <a:endParaRPr lang="en-GB" dirty="0"/>
          </a:p>
          <a:p>
            <a:pPr marL="514350" indent="-457200">
              <a:buFont typeface="+mj-lt"/>
              <a:buAutoNum type="arabicPeriod"/>
              <a:defRPr/>
            </a:pPr>
            <a:endParaRPr lang="en-GB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GB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GB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0724" name="Tijdelijke aanduiding voor dianummer 3">
            <a:extLst>
              <a:ext uri="{FF2B5EF4-FFF2-40B4-BE49-F238E27FC236}">
                <a16:creationId xmlns:a16="http://schemas.microsoft.com/office/drawing/2014/main" id="{F36E369B-A0AF-9DAE-1108-C094D9ED50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48EFD171-7E90-48C1-9D38-C2960E36DEEB}" type="slidenum">
              <a:rPr lang="en-US" altLang="nl-NL" smtClean="0"/>
              <a:pPr/>
              <a:t>3</a:t>
            </a:fld>
            <a:endParaRPr lang="en-US" altLang="nl-NL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5BCFF7-024A-240F-4217-619BABF464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9" b="3923"/>
          <a:stretch>
            <a:fillRect/>
          </a:stretch>
        </p:blipFill>
        <p:spPr>
          <a:xfrm>
            <a:off x="2664048" y="1727754"/>
            <a:ext cx="4903192" cy="450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588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706A5-74F0-F8A2-BC07-0F048B91F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el 1">
            <a:extLst>
              <a:ext uri="{FF2B5EF4-FFF2-40B4-BE49-F238E27FC236}">
                <a16:creationId xmlns:a16="http://schemas.microsoft.com/office/drawing/2014/main" id="{C489C612-0B01-132B-97A8-B5F9EC405D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Testing for memory corruption bugs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ADA78F6-CD02-DC60-3C94-68B1D8B471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800" dirty="0"/>
              <a:t>Suppose a program processes TCP/IP.  How would you test it?</a:t>
            </a:r>
          </a:p>
          <a:p>
            <a:pPr marL="457200" lvl="1" indent="0">
              <a:buFont typeface="Times New Roman" panose="02020603050405020304" pitchFamily="18" charset="0"/>
              <a:buNone/>
              <a:defRPr/>
            </a:pPr>
            <a:endParaRPr lang="en-GB" dirty="0"/>
          </a:p>
          <a:p>
            <a:pPr marL="514350" indent="-457200">
              <a:buFont typeface="+mj-lt"/>
              <a:buAutoNum type="arabicPeriod"/>
              <a:defRPr/>
            </a:pPr>
            <a:endParaRPr lang="en-GB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GB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GB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0724" name="Tijdelijke aanduiding voor dianummer 3">
            <a:extLst>
              <a:ext uri="{FF2B5EF4-FFF2-40B4-BE49-F238E27FC236}">
                <a16:creationId xmlns:a16="http://schemas.microsoft.com/office/drawing/2014/main" id="{2C7F7FE1-13C0-9131-ADEE-5F4282BC11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48EFD171-7E90-48C1-9D38-C2960E36DEEB}" type="slidenum">
              <a:rPr lang="en-US" altLang="nl-NL" smtClean="0"/>
              <a:pPr/>
              <a:t>4</a:t>
            </a:fld>
            <a:endParaRPr lang="en-US" altLang="nl-NL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4ABE5D-3BF6-CE40-1B14-9161BE0C0E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9" b="3923"/>
          <a:stretch>
            <a:fillRect/>
          </a:stretch>
        </p:blipFill>
        <p:spPr>
          <a:xfrm>
            <a:off x="2664048" y="1727754"/>
            <a:ext cx="4903192" cy="450035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A286328-4D96-009A-8647-1581CE1C6877}"/>
                  </a:ext>
                </a:extLst>
              </p14:cNvPr>
              <p14:cNvContentPartPr/>
              <p14:nvPr/>
            </p14:nvContentPartPr>
            <p14:xfrm>
              <a:off x="3627431" y="2219515"/>
              <a:ext cx="421560" cy="417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A286328-4D96-009A-8647-1581CE1C687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73431" y="2111515"/>
                <a:ext cx="529200" cy="25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0E01CD3-3E11-E6D4-0103-1E632AADBFE3}"/>
                  </a:ext>
                </a:extLst>
              </p14:cNvPr>
              <p14:cNvContentPartPr/>
              <p14:nvPr/>
            </p14:nvContentPartPr>
            <p14:xfrm>
              <a:off x="6038711" y="2240755"/>
              <a:ext cx="703800" cy="201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0E01CD3-3E11-E6D4-0103-1E632AADBFE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84711" y="2132755"/>
                <a:ext cx="811440" cy="23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C119CF4A-5A30-D5EC-E505-9046FCD98C14}"/>
                  </a:ext>
                </a:extLst>
              </p14:cNvPr>
              <p14:cNvContentPartPr/>
              <p14:nvPr/>
            </p14:nvContentPartPr>
            <p14:xfrm>
              <a:off x="6129431" y="2521915"/>
              <a:ext cx="1155960" cy="1044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C119CF4A-5A30-D5EC-E505-9046FCD98C1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075431" y="2413915"/>
                <a:ext cx="1263600" cy="22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B7511FB-9A42-E18B-D292-BA20D64BFBE3}"/>
                  </a:ext>
                </a:extLst>
              </p14:cNvPr>
              <p14:cNvContentPartPr/>
              <p14:nvPr/>
            </p14:nvContentPartPr>
            <p14:xfrm>
              <a:off x="4752791" y="4802875"/>
              <a:ext cx="1173600" cy="738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B7511FB-9A42-E18B-D292-BA20D64BFBE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698791" y="4695235"/>
                <a:ext cx="1281240" cy="28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A2869C77-DC55-5AA3-D298-68747E735967}"/>
                  </a:ext>
                </a:extLst>
              </p14:cNvPr>
              <p14:cNvContentPartPr/>
              <p14:nvPr/>
            </p14:nvContentPartPr>
            <p14:xfrm>
              <a:off x="3064391" y="5415955"/>
              <a:ext cx="34236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A2869C77-DC55-5AA3-D298-68747E735967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010391" y="5307955"/>
                <a:ext cx="450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937FE6A6-CD53-3030-9058-2505671E578F}"/>
                  </a:ext>
                </a:extLst>
              </p14:cNvPr>
              <p14:cNvContentPartPr/>
              <p14:nvPr/>
            </p14:nvContentPartPr>
            <p14:xfrm>
              <a:off x="4511591" y="5124355"/>
              <a:ext cx="1617480" cy="205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937FE6A6-CD53-3030-9058-2505671E578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457591" y="5016715"/>
                <a:ext cx="1725120" cy="236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89223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C7E05-78C7-09CA-7B69-6B79E5E3A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el 1">
            <a:extLst>
              <a:ext uri="{FF2B5EF4-FFF2-40B4-BE49-F238E27FC236}">
                <a16:creationId xmlns:a16="http://schemas.microsoft.com/office/drawing/2014/main" id="{3E9A0391-2733-3463-7FC5-37785C0B21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Testing for memory corruption bugs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F2F382E-FB5A-D7DE-474E-D544E0A040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800" i="1" dirty="0">
                <a:solidFill>
                  <a:schemeClr val="accent2"/>
                </a:solidFill>
              </a:rPr>
              <a:t>Is a (small) buffer overflow likely to crash a program with a segmentation fault?</a:t>
            </a: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GB" sz="1800" dirty="0"/>
              <a:t>No </a:t>
            </a:r>
            <a:r>
              <a:rPr lang="en-GB" sz="1800" dirty="0">
                <a:sym typeface="Wingdings" panose="05000000000000000000" pitchFamily="2" charset="2"/>
              </a:rPr>
              <a:t></a:t>
            </a: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GB" sz="1800" i="1" dirty="0">
                <a:solidFill>
                  <a:schemeClr val="accent2"/>
                </a:solidFill>
                <a:sym typeface="Wingdings" panose="05000000000000000000" pitchFamily="2" charset="2"/>
              </a:rPr>
              <a:t>Is a use-after-free bug likely to crash a program?</a:t>
            </a: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GB" sz="1800" dirty="0">
                <a:sym typeface="Wingdings" panose="05000000000000000000" pitchFamily="2" charset="2"/>
              </a:rPr>
              <a:t>No 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800" i="1" dirty="0">
                <a:solidFill>
                  <a:schemeClr val="accent2"/>
                </a:solidFill>
                <a:sym typeface="Wingdings" panose="05000000000000000000" pitchFamily="2" charset="2"/>
              </a:rPr>
              <a:t>Is reading </a:t>
            </a:r>
            <a:r>
              <a:rPr lang="en-GB" sz="1800" i="1" dirty="0" err="1">
                <a:solidFill>
                  <a:schemeClr val="accent2"/>
                </a:solidFill>
                <a:sym typeface="Wingdings" panose="05000000000000000000" pitchFamily="2" charset="2"/>
              </a:rPr>
              <a:t>uninitialised</a:t>
            </a:r>
            <a:r>
              <a:rPr lang="en-GB" sz="1800" i="1" dirty="0">
                <a:solidFill>
                  <a:schemeClr val="accent2"/>
                </a:solidFill>
                <a:sym typeface="Wingdings" panose="05000000000000000000" pitchFamily="2" charset="2"/>
              </a:rPr>
              <a:t> memory likely to crash a program?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800" dirty="0">
                <a:sym typeface="Wingdings" panose="05000000000000000000" pitchFamily="2" charset="2"/>
              </a:rPr>
              <a:t>No 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800" i="1" dirty="0">
                <a:solidFill>
                  <a:schemeClr val="accent2"/>
                </a:solidFill>
              </a:rPr>
              <a:t>Can we make it more likely – or even guarantee  - that these cause a crash?</a:t>
            </a: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GB" sz="1800" dirty="0"/>
              <a:t>Yes, by deploying The platform-level defences discussed 2 weeks ago</a:t>
            </a:r>
          </a:p>
          <a:p>
            <a:pPr marL="0" indent="0">
              <a:lnSpc>
                <a:spcPct val="100000"/>
              </a:lnSpc>
              <a:buNone/>
              <a:defRPr/>
            </a:pPr>
            <a:endParaRPr lang="en-GB" sz="1800" dirty="0"/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GB" sz="1400" i="1" dirty="0"/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GB" sz="1600" i="1" dirty="0"/>
          </a:p>
          <a:p>
            <a:pPr marL="457200" lvl="1" indent="0">
              <a:buFont typeface="Times New Roman" panose="02020603050405020304" pitchFamily="18" charset="0"/>
              <a:buNone/>
              <a:defRPr/>
            </a:pPr>
            <a:endParaRPr lang="en-GB" dirty="0"/>
          </a:p>
          <a:p>
            <a:pPr marL="514350" indent="-457200">
              <a:buFont typeface="+mj-lt"/>
              <a:buAutoNum type="arabicPeriod"/>
              <a:defRPr/>
            </a:pPr>
            <a:endParaRPr lang="en-GB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GB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GB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0724" name="Tijdelijke aanduiding voor dianummer 3">
            <a:extLst>
              <a:ext uri="{FF2B5EF4-FFF2-40B4-BE49-F238E27FC236}">
                <a16:creationId xmlns:a16="http://schemas.microsoft.com/office/drawing/2014/main" id="{B36D7122-69F9-D547-955B-FC16790BC4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48EFD171-7E90-48C1-9D38-C2960E36DEEB}" type="slidenum">
              <a:rPr lang="en-US" altLang="nl-NL" smtClean="0"/>
              <a:pPr/>
              <a:t>5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889614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2">
            <a:extLst>
              <a:ext uri="{FF2B5EF4-FFF2-40B4-BE49-F238E27FC236}">
                <a16:creationId xmlns:a16="http://schemas.microsoft.com/office/drawing/2014/main" id="{93E8F54E-6064-2111-9714-4D252E3A1F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en-US" dirty="0"/>
              <a:t>Security </a:t>
            </a:r>
            <a:r>
              <a:rPr lang="nl-NL" altLang="en-US" dirty="0" err="1"/>
              <a:t>testing</a:t>
            </a:r>
            <a:endParaRPr lang="en-GB" altLang="en-US" dirty="0"/>
          </a:p>
        </p:txBody>
      </p:sp>
      <p:sp>
        <p:nvSpPr>
          <p:cNvPr id="15363" name="Content Placeholder 3">
            <a:extLst>
              <a:ext uri="{FF2B5EF4-FFF2-40B4-BE49-F238E27FC236}">
                <a16:creationId xmlns:a16="http://schemas.microsoft.com/office/drawing/2014/main" id="{EE996DE1-D4D9-17DA-CA1C-B81D1007984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AutoNum type="arabicPeriod"/>
            </a:pPr>
            <a:r>
              <a:rPr lang="nl-NL" altLang="en-US" sz="2400">
                <a:solidFill>
                  <a:schemeClr val="accent2"/>
                </a:solidFill>
              </a:rPr>
              <a:t>Testing basics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AutoNum type="arabicPeriod"/>
            </a:pPr>
            <a:endParaRPr lang="nl-NL" altLang="en-US" sz="2400">
              <a:solidFill>
                <a:schemeClr val="accent2"/>
              </a:solidFill>
            </a:endParaRP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AutoNum type="arabicPeriod"/>
            </a:pPr>
            <a:r>
              <a:rPr lang="nl-NL" altLang="en-US" sz="2400">
                <a:solidFill>
                  <a:schemeClr val="accent2"/>
                </a:solidFill>
              </a:rPr>
              <a:t>Abuse cases &amp; negative tests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AutoNum type="arabicPeriod"/>
            </a:pPr>
            <a:endParaRPr lang="nl-NL" altLang="en-US" sz="2400">
              <a:solidFill>
                <a:schemeClr val="accent2"/>
              </a:solidFill>
            </a:endParaRP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AutoNum type="arabicPeriod"/>
            </a:pPr>
            <a:r>
              <a:rPr lang="nl-NL" altLang="en-US" sz="2400">
                <a:solidFill>
                  <a:schemeClr val="accent2"/>
                </a:solidFill>
              </a:rPr>
              <a:t>Fuzzing</a:t>
            </a:r>
            <a:endParaRPr lang="nl-NL" altLang="en-US" sz="2400">
              <a:solidFill>
                <a:srgbClr val="009900"/>
              </a:solidFill>
            </a:endParaRPr>
          </a:p>
        </p:txBody>
      </p:sp>
      <p:sp>
        <p:nvSpPr>
          <p:cNvPr id="15364" name="Slide Number Placeholder 1">
            <a:extLst>
              <a:ext uri="{FF2B5EF4-FFF2-40B4-BE49-F238E27FC236}">
                <a16:creationId xmlns:a16="http://schemas.microsoft.com/office/drawing/2014/main" id="{650AF8E9-997E-83D5-6B01-A08F1E5FBF4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6BDDBFBD-4AFB-415A-9B9E-831383AC80D8}" type="slidenum">
              <a:rPr lang="en-US" altLang="nl-NL" smtClean="0"/>
              <a:pPr/>
              <a:t>6</a:t>
            </a:fld>
            <a:endParaRPr lang="en-US" altLang="nl-NL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4">
            <a:extLst>
              <a:ext uri="{FF2B5EF4-FFF2-40B4-BE49-F238E27FC236}">
                <a16:creationId xmlns:a16="http://schemas.microsoft.com/office/drawing/2014/main" id="{07839252-472F-1188-33AE-BDAA4AAF5D1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nl-NL" altLang="en-US"/>
              <a:t>Testing basics</a:t>
            </a:r>
            <a:endParaRPr lang="en-GB" altLang="en-US"/>
          </a:p>
        </p:txBody>
      </p:sp>
      <p:sp>
        <p:nvSpPr>
          <p:cNvPr id="16387" name="Subtitle 5">
            <a:extLst>
              <a:ext uri="{FF2B5EF4-FFF2-40B4-BE49-F238E27FC236}">
                <a16:creationId xmlns:a16="http://schemas.microsoft.com/office/drawing/2014/main" id="{2FAC6CAD-827A-2E03-FA82-4AA879F605C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479CDC85-EC3B-C7F7-769B-54BA19CBF1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40F1413B-99CC-4D81-B4BC-F275D70367FA}" type="slidenum">
              <a:rPr lang="en-US" altLang="nl-NL" smtClean="0"/>
              <a:pPr/>
              <a:t>7</a:t>
            </a:fld>
            <a:endParaRPr lang="en-US" altLang="nl-NL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2">
            <a:extLst>
              <a:ext uri="{FF2B5EF4-FFF2-40B4-BE49-F238E27FC236}">
                <a16:creationId xmlns:a16="http://schemas.microsoft.com/office/drawing/2014/main" id="{DEDA9B72-5E08-2820-3CE3-0C9A7F30B1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l-NL"/>
              <a:t>SUT, test suite &amp; test oracle</a:t>
            </a:r>
            <a:endParaRPr lang="en-GB" altLang="nl-NL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451D513-92BD-34FB-929C-2FA42A1A47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Times New Roman" panose="02020603050405020304" pitchFamily="18" charset="0"/>
              <a:buNone/>
              <a:defRPr/>
            </a:pPr>
            <a:r>
              <a:rPr lang="en-US" dirty="0"/>
              <a:t>To test a </a:t>
            </a:r>
            <a:r>
              <a:rPr lang="en-US" dirty="0">
                <a:solidFill>
                  <a:schemeClr val="accent2"/>
                </a:solidFill>
              </a:rPr>
              <a:t>SUT (System Under Test)</a:t>
            </a:r>
            <a:r>
              <a:rPr lang="en-US" dirty="0">
                <a:solidFill>
                  <a:srgbClr val="009900"/>
                </a:solidFill>
              </a:rPr>
              <a:t> </a:t>
            </a:r>
            <a:r>
              <a:rPr lang="en-US" dirty="0"/>
              <a:t>we need two things</a:t>
            </a:r>
            <a:endParaRPr lang="en-US" b="1" dirty="0"/>
          </a:p>
          <a:p>
            <a:pPr marL="457200" indent="-457200">
              <a:buFont typeface="+mj-lt"/>
              <a:buAutoNum type="arabicPeriod"/>
              <a:defRPr/>
            </a:pPr>
            <a:r>
              <a:rPr lang="en-US" dirty="0">
                <a:solidFill>
                  <a:schemeClr val="accent2"/>
                </a:solidFill>
              </a:rPr>
              <a:t>test suite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ie</a:t>
            </a:r>
            <a:r>
              <a:rPr lang="en-US" dirty="0">
                <a:solidFill>
                  <a:schemeClr val="tx1"/>
                </a:solidFill>
              </a:rPr>
              <a:t>.</a:t>
            </a:r>
            <a:r>
              <a:rPr lang="en-US" dirty="0">
                <a:solidFill>
                  <a:srgbClr val="009900"/>
                </a:solidFill>
              </a:rPr>
              <a:t> collection of input data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dirty="0">
                <a:solidFill>
                  <a:schemeClr val="accent2"/>
                </a:solidFill>
              </a:rPr>
              <a:t>test oracle </a:t>
            </a:r>
            <a:r>
              <a:rPr lang="en-US" dirty="0"/>
              <a:t>to </a:t>
            </a:r>
            <a:r>
              <a:rPr lang="en-US" dirty="0">
                <a:solidFill>
                  <a:srgbClr val="009900"/>
                </a:solidFill>
              </a:rPr>
              <a:t>decide if response is ok or reveals an error</a:t>
            </a:r>
            <a:r>
              <a:rPr lang="en-US" dirty="0"/>
              <a:t>                                       -  </a:t>
            </a:r>
            <a:r>
              <a:rPr lang="en-US" sz="1800" dirty="0" err="1"/>
              <a:t>ie</a:t>
            </a:r>
            <a:r>
              <a:rPr lang="en-US" sz="1800" dirty="0"/>
              <a:t>. some way to decide if the SUT behaves as we want 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en-US" sz="1800" dirty="0"/>
          </a:p>
          <a:p>
            <a:pPr marL="457200" indent="-45720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US" dirty="0">
                <a:solidFill>
                  <a:schemeClr val="tx1"/>
                </a:solidFill>
              </a:rPr>
              <a:t>Both defining test suites and test oracles can be </a:t>
            </a:r>
            <a:r>
              <a:rPr lang="en-US" i="1" dirty="0">
                <a:solidFill>
                  <a:schemeClr val="tx1"/>
                </a:solidFill>
              </a:rPr>
              <a:t>a lot of work!</a:t>
            </a:r>
            <a:endParaRPr lang="en-US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defRPr/>
            </a:pPr>
            <a:r>
              <a:rPr lang="en-US" dirty="0"/>
              <a:t>In the worst case, a test oracle is a long list which </a:t>
            </a:r>
            <a:r>
              <a:rPr lang="en-US" i="1" dirty="0">
                <a:solidFill>
                  <a:srgbClr val="009900"/>
                </a:solidFill>
              </a:rPr>
              <a:t>for every individual test case, specifies exactly what should happen</a:t>
            </a:r>
          </a:p>
          <a:p>
            <a:pPr>
              <a:lnSpc>
                <a:spcPct val="100000"/>
              </a:lnSpc>
              <a:defRPr/>
            </a:pPr>
            <a:r>
              <a:rPr lang="en-US" dirty="0">
                <a:solidFill>
                  <a:schemeClr val="tx1"/>
                </a:solidFill>
              </a:rPr>
              <a:t>A simple test oracle: </a:t>
            </a:r>
            <a:r>
              <a:rPr lang="en-US" dirty="0">
                <a:solidFill>
                  <a:srgbClr val="009900"/>
                </a:solidFill>
              </a:rPr>
              <a:t>just looking if application doesn’t crash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US" i="1" dirty="0">
                <a:solidFill>
                  <a:srgbClr val="FF0000"/>
                </a:solidFill>
              </a:rPr>
              <a:t>Moral of the story: crashes are good ! (for testing)</a:t>
            </a:r>
          </a:p>
          <a:p>
            <a:pPr marL="457200" indent="-457200">
              <a:buFont typeface="Times New Roman" panose="02020603050405020304" pitchFamily="18" charset="0"/>
              <a:buNone/>
              <a:defRPr/>
            </a:pPr>
            <a:endParaRPr lang="en-US" dirty="0"/>
          </a:p>
          <a:p>
            <a:pPr marL="457200" indent="-457200">
              <a:buFont typeface="+mj-lt"/>
              <a:buAutoNum type="arabicPeriod"/>
              <a:defRPr/>
            </a:pPr>
            <a:endParaRPr lang="en-US" dirty="0"/>
          </a:p>
          <a:p>
            <a:pPr>
              <a:defRPr/>
            </a:pPr>
            <a:endParaRPr lang="en-GB" dirty="0"/>
          </a:p>
        </p:txBody>
      </p:sp>
      <p:sp>
        <p:nvSpPr>
          <p:cNvPr id="17412" name="Slide Number Placeholder 3">
            <a:extLst>
              <a:ext uri="{FF2B5EF4-FFF2-40B4-BE49-F238E27FC236}">
                <a16:creationId xmlns:a16="http://schemas.microsoft.com/office/drawing/2014/main" id="{542F14E2-10A4-97F3-CD64-AEF9139A9D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6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lnSpc>
                <a:spcPct val="116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2pPr>
            <a:lvl3pPr>
              <a:lnSpc>
                <a:spcPct val="116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3pPr>
            <a:lvl4pPr>
              <a:lnSpc>
                <a:spcPct val="116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4pPr>
            <a:lvl5pPr>
              <a:lnSpc>
                <a:spcPct val="116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5pPr>
            <a:lvl6pPr marL="25146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6pPr>
            <a:lvl7pPr marL="29718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7pPr>
            <a:lvl8pPr marL="34290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8pPr>
            <a:lvl9pPr marL="38862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9pPr>
          </a:lstStyle>
          <a:p>
            <a:pPr>
              <a:spcAft>
                <a:spcPct val="0"/>
              </a:spcAft>
              <a:buFont typeface="Times New Roman" panose="02020603050405020304" pitchFamily="18" charset="0"/>
              <a:buNone/>
            </a:pPr>
            <a:fld id="{00584670-85E0-418D-95A8-4621AB7BA62B}" type="slidenum">
              <a:rPr lang="en-US" altLang="nl-NL" sz="1400" smtClean="0"/>
              <a:pPr>
                <a:spcAft>
                  <a:spcPct val="0"/>
                </a:spcAft>
                <a:buFont typeface="Times New Roman" panose="02020603050405020304" pitchFamily="18" charset="0"/>
                <a:buNone/>
              </a:pPr>
              <a:t>8</a:t>
            </a:fld>
            <a:endParaRPr lang="en-US" altLang="nl-NL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2A17FB01-0D71-372D-495C-1CBE59C5CB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l-NL" dirty="0"/>
              <a:t>Code coverage criteria</a:t>
            </a:r>
            <a:endParaRPr lang="en-GB" altLang="nl-NL" dirty="0"/>
          </a:p>
        </p:txBody>
      </p:sp>
      <p:sp>
        <p:nvSpPr>
          <p:cNvPr id="4098" name="Content Placeholder 5">
            <a:extLst>
              <a:ext uri="{FF2B5EF4-FFF2-40B4-BE49-F238E27FC236}">
                <a16:creationId xmlns:a16="http://schemas.microsoft.com/office/drawing/2014/main" id="{E9E0CC12-5B6C-CA37-9042-3EA240C9A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Times New Roman" panose="02020603050405020304" pitchFamily="18" charset="0"/>
              <a:buNone/>
              <a:defRPr/>
            </a:pPr>
            <a:r>
              <a:rPr lang="en-US" altLang="nl-NL" dirty="0"/>
              <a:t>Code coverage criteria can measure how good a test suite:  </a:t>
            </a:r>
          </a:p>
          <a:p>
            <a:pPr>
              <a:defRPr/>
            </a:pPr>
            <a:r>
              <a:rPr lang="en-US" altLang="nl-NL" dirty="0">
                <a:solidFill>
                  <a:schemeClr val="accent2"/>
                </a:solidFill>
              </a:rPr>
              <a:t>statement coverage</a:t>
            </a:r>
          </a:p>
          <a:p>
            <a:pPr>
              <a:lnSpc>
                <a:spcPct val="100000"/>
              </a:lnSpc>
              <a:defRPr/>
            </a:pPr>
            <a:r>
              <a:rPr lang="en-US" altLang="nl-NL" dirty="0">
                <a:solidFill>
                  <a:schemeClr val="accent2"/>
                </a:solidFill>
              </a:rPr>
              <a:t>branch coverage</a:t>
            </a:r>
          </a:p>
          <a:p>
            <a:pPr marL="457200" lvl="1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US" altLang="nl-NL" sz="1800" dirty="0"/>
              <a:t> Statement coverage does not imply branch coverage; </a:t>
            </a:r>
            <a:r>
              <a:rPr lang="en-US" altLang="nl-NL" sz="1800" dirty="0" err="1"/>
              <a:t>eg</a:t>
            </a:r>
            <a:r>
              <a:rPr lang="en-US" altLang="nl-NL" sz="1800" dirty="0"/>
              <a:t> for</a:t>
            </a:r>
          </a:p>
          <a:p>
            <a:pPr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US" altLang="nl-NL" sz="1800" dirty="0"/>
              <a:t>             </a:t>
            </a:r>
            <a:r>
              <a:rPr lang="en-US" altLang="nl-NL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f (</a:t>
            </a:r>
            <a:r>
              <a:rPr lang="en-US" altLang="nl-NL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nl-NL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x, y) { if (x&gt;0) {y++};</a:t>
            </a:r>
          </a:p>
          <a:p>
            <a:pPr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US" altLang="nl-NL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y--; }</a:t>
            </a:r>
          </a:p>
          <a:p>
            <a:pPr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US" altLang="nl-NL" dirty="0"/>
              <a:t>        </a:t>
            </a:r>
            <a:r>
              <a:rPr lang="en-US" altLang="nl-NL" sz="1800" dirty="0"/>
              <a:t>Statement coverage needs 1 test case,  branch coverage needs 2</a:t>
            </a:r>
          </a:p>
          <a:p>
            <a:pPr>
              <a:defRPr/>
            </a:pPr>
            <a:r>
              <a:rPr lang="en-US" altLang="nl-NL" dirty="0"/>
              <a:t>More complex coverage criteria exists, </a:t>
            </a:r>
            <a:r>
              <a:rPr lang="en-US" altLang="nl-NL" dirty="0" err="1"/>
              <a:t>eg</a:t>
            </a:r>
            <a:r>
              <a:rPr lang="en-US" altLang="nl-NL" dirty="0"/>
              <a:t> </a:t>
            </a:r>
            <a:r>
              <a:rPr lang="en-US" altLang="nl-NL" dirty="0">
                <a:solidFill>
                  <a:schemeClr val="accent2"/>
                </a:solidFill>
              </a:rPr>
              <a:t>MCDC (</a:t>
            </a:r>
            <a:r>
              <a:rPr lang="en-GB" altLang="nl-NL" dirty="0">
                <a:solidFill>
                  <a:schemeClr val="accent2"/>
                </a:solidFill>
              </a:rPr>
              <a:t>Modified condition/decision coverage), </a:t>
            </a:r>
            <a:r>
              <a:rPr lang="en-GB" altLang="nl-NL" dirty="0"/>
              <a:t>commonly used in avionics</a:t>
            </a:r>
          </a:p>
          <a:p>
            <a:pPr>
              <a:defRPr/>
            </a:pPr>
            <a:endParaRPr lang="en-GB" altLang="nl-NL" sz="1600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GB" altLang="nl-NL" dirty="0"/>
              <a:t>Code coverage metrics can also be used </a:t>
            </a:r>
            <a:r>
              <a:rPr lang="en-GB" altLang="nl-NL" dirty="0">
                <a:solidFill>
                  <a:srgbClr val="009900"/>
                </a:solidFill>
              </a:rPr>
              <a:t>to guide test case generation </a:t>
            </a:r>
            <a:r>
              <a:rPr lang="en-GB" altLang="nl-NL" dirty="0">
                <a:solidFill>
                  <a:schemeClr val="tx1"/>
                </a:solidFill>
              </a:rPr>
              <a:t>(as </a:t>
            </a:r>
            <a:r>
              <a:rPr lang="en-GB" altLang="nl-NL" dirty="0" err="1">
                <a:solidFill>
                  <a:schemeClr val="tx1"/>
                </a:solidFill>
              </a:rPr>
              <a:t>afl</a:t>
            </a:r>
            <a:r>
              <a:rPr lang="en-GB" altLang="nl-NL" dirty="0">
                <a:solidFill>
                  <a:schemeClr val="tx1"/>
                </a:solidFill>
              </a:rPr>
              <a:t> does)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2">
            <a:extLst>
              <a:ext uri="{FF2B5EF4-FFF2-40B4-BE49-F238E27FC236}">
                <a16:creationId xmlns:a16="http://schemas.microsoft.com/office/drawing/2014/main" id="{8A7399AA-587A-FF79-AACC-E38F577EE8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l-NL" sz="2400" dirty="0"/>
              <a:t>Possible perverse effect of coverage criteria</a:t>
            </a:r>
            <a:endParaRPr lang="en-GB" altLang="nl-NL" sz="2400" dirty="0"/>
          </a:p>
        </p:txBody>
      </p:sp>
      <p:sp>
        <p:nvSpPr>
          <p:cNvPr id="12291" name="Content Placeholder 4">
            <a:extLst>
              <a:ext uri="{FF2B5EF4-FFF2-40B4-BE49-F238E27FC236}">
                <a16:creationId xmlns:a16="http://schemas.microsoft.com/office/drawing/2014/main" id="{38005ACB-082B-CAD5-9926-043EEDF1D5D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Times New Roman" panose="02020603050405020304" pitchFamily="18" charset="0"/>
              <a:buNone/>
            </a:pPr>
            <a:r>
              <a:rPr lang="en-US" altLang="nl-NL" dirty="0"/>
              <a:t>High coverage criteria may </a:t>
            </a:r>
            <a:r>
              <a:rPr lang="en-US" altLang="nl-NL" i="1" dirty="0">
                <a:solidFill>
                  <a:srgbClr val="FF0000"/>
                </a:solidFill>
              </a:rPr>
              <a:t>dis</a:t>
            </a:r>
            <a:r>
              <a:rPr lang="en-US" altLang="nl-NL" dirty="0"/>
              <a:t>courage defensive programming, </a:t>
            </a:r>
            <a:r>
              <a:rPr lang="en-US" altLang="nl-NL" dirty="0" err="1"/>
              <a:t>eg.</a:t>
            </a:r>
            <a:endParaRPr lang="en-US" altLang="nl-NL" dirty="0"/>
          </a:p>
          <a:p>
            <a:pPr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US" altLang="nl-NL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void m(File f){</a:t>
            </a:r>
          </a:p>
          <a:p>
            <a:pPr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US" altLang="nl-NL" sz="18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if &lt;</a:t>
            </a:r>
            <a:r>
              <a:rPr lang="en-US" altLang="nl-NL" sz="1800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security_check_fails</a:t>
            </a:r>
            <a:r>
              <a:rPr lang="en-US" altLang="nl-NL" sz="18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 {log (...);</a:t>
            </a:r>
          </a:p>
          <a:p>
            <a:pPr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US" altLang="nl-NL" sz="18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throw (</a:t>
            </a:r>
            <a:r>
              <a:rPr lang="en-US" altLang="nl-NL" sz="1800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SecurityException</a:t>
            </a:r>
            <a:r>
              <a:rPr lang="en-US" altLang="nl-NL" sz="18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);}</a:t>
            </a:r>
          </a:p>
          <a:p>
            <a:pPr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US" altLang="nl-NL" sz="18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altLang="nl-NL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nl-NL" sz="18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try</a:t>
            </a:r>
            <a:r>
              <a:rPr lang="en-US" altLang="nl-NL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nl-NL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 &lt;the main part of the method&gt; }</a:t>
            </a:r>
          </a:p>
          <a:p>
            <a:pPr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US" altLang="nl-NL" sz="18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catch (</a:t>
            </a:r>
            <a:r>
              <a:rPr lang="en-US" altLang="nl-NL" sz="1800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SomeException</a:t>
            </a:r>
            <a:r>
              <a:rPr lang="en-US" altLang="nl-NL" sz="18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{ log(...);</a:t>
            </a:r>
          </a:p>
          <a:p>
            <a:pPr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US" altLang="nl-NL" sz="18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&lt;some corrective action&gt;;                                               </a:t>
            </a:r>
          </a:p>
          <a:p>
            <a:pPr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US" altLang="nl-NL" sz="18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throw (</a:t>
            </a:r>
            <a:r>
              <a:rPr lang="en-US" altLang="nl-NL" sz="1800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SecurityException</a:t>
            </a:r>
            <a:r>
              <a:rPr lang="en-US" altLang="nl-NL" sz="18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 } </a:t>
            </a:r>
          </a:p>
          <a:p>
            <a:pPr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US" altLang="nl-NL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nl-NL" sz="1800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altLang="nl-NL" sz="1800" dirty="0">
              <a:solidFill>
                <a:schemeClr val="tx1"/>
              </a:solidFill>
            </a:endParaRPr>
          </a:p>
          <a:p>
            <a:pPr>
              <a:buFont typeface="Times New Roman" panose="02020603050405020304" pitchFamily="18" charset="0"/>
              <a:buNone/>
            </a:pPr>
            <a:r>
              <a:rPr lang="en-US" altLang="nl-NL" dirty="0"/>
              <a:t> </a:t>
            </a:r>
            <a:r>
              <a:rPr lang="en-US" altLang="nl-NL" sz="1800" dirty="0"/>
              <a:t>If </a:t>
            </a:r>
            <a:r>
              <a:rPr lang="en-US" altLang="nl-NL" sz="1800" dirty="0">
                <a:solidFill>
                  <a:srgbClr val="009900"/>
                </a:solidFill>
              </a:rPr>
              <a:t>defensive code</a:t>
            </a:r>
            <a:r>
              <a:rPr lang="en-US" altLang="nl-NL" sz="1800" dirty="0"/>
              <a:t>, </a:t>
            </a:r>
            <a:r>
              <a:rPr lang="en-US" altLang="nl-NL" sz="1800" dirty="0" err="1"/>
              <a:t>ie</a:t>
            </a:r>
            <a:r>
              <a:rPr lang="en-US" altLang="nl-NL" sz="1800" dirty="0"/>
              <a:t>. the if- &amp; catch-branches, is hard to trigger in tests, programmers may be tempted (or forced?) to remove this code to improve test coverage... </a:t>
            </a:r>
            <a:endParaRPr lang="en-GB" altLang="nl-NL" sz="1800" dirty="0"/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C6D5F0F4-044D-0AE5-7052-A5556B4C72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6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lnSpc>
                <a:spcPct val="116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2pPr>
            <a:lvl3pPr>
              <a:lnSpc>
                <a:spcPct val="116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3pPr>
            <a:lvl4pPr>
              <a:lnSpc>
                <a:spcPct val="116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4pPr>
            <a:lvl5pPr>
              <a:lnSpc>
                <a:spcPct val="116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5pPr>
            <a:lvl6pPr marL="25146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6pPr>
            <a:lvl7pPr marL="29718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7pPr>
            <a:lvl8pPr marL="34290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8pPr>
            <a:lvl9pPr marL="38862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9pPr>
          </a:lstStyle>
          <a:p>
            <a:pPr>
              <a:spcAft>
                <a:spcPct val="0"/>
              </a:spcAft>
              <a:buFont typeface="Times New Roman" panose="02020603050405020304" pitchFamily="18" charset="0"/>
              <a:buNone/>
            </a:pPr>
            <a:fld id="{51728BB7-3857-4D6F-ACFE-A589DEC2CC71}" type="slidenum">
              <a:rPr lang="en-US" altLang="nl-NL" sz="1400" smtClean="0"/>
              <a:pPr>
                <a:spcAft>
                  <a:spcPct val="0"/>
                </a:spcAft>
                <a:buFont typeface="Times New Roman" panose="02020603050405020304" pitchFamily="18" charset="0"/>
                <a:buNone/>
              </a:pPr>
              <a:t>10</a:t>
            </a:fld>
            <a:endParaRPr lang="en-US" altLang="nl-NL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2">
            <a:extLst>
              <a:ext uri="{FF2B5EF4-FFF2-40B4-BE49-F238E27FC236}">
                <a16:creationId xmlns:a16="http://schemas.microsoft.com/office/drawing/2014/main" id="{EE6F4ED9-E1F4-535A-7776-8B0833CF06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l-NL"/>
              <a:t>Annotations as test oracle </a:t>
            </a:r>
            <a:endParaRPr lang="en-GB" altLang="nl-NL"/>
          </a:p>
        </p:txBody>
      </p:sp>
      <p:sp>
        <p:nvSpPr>
          <p:cNvPr id="9218" name="Content Placeholder 1">
            <a:extLst>
              <a:ext uri="{FF2B5EF4-FFF2-40B4-BE49-F238E27FC236}">
                <a16:creationId xmlns:a16="http://schemas.microsoft.com/office/drawing/2014/main" id="{342C418E-7C3E-A3AE-9BE7-3DAC75D1F5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altLang="nl-NL" dirty="0">
                <a:solidFill>
                  <a:schemeClr val="tx1"/>
                </a:solidFill>
              </a:rPr>
              <a:t>Annotations</a:t>
            </a:r>
            <a:r>
              <a:rPr lang="en-US" altLang="nl-NL" dirty="0"/>
              <a:t>, </a:t>
            </a:r>
            <a:r>
              <a:rPr lang="en-US" altLang="nl-NL" dirty="0" err="1"/>
              <a:t>eg</a:t>
            </a:r>
            <a:r>
              <a:rPr lang="en-US" altLang="nl-NL" dirty="0"/>
              <a:t> </a:t>
            </a:r>
            <a:r>
              <a:rPr lang="en-US" altLang="nl-NL" b="1" dirty="0">
                <a:latin typeface="Courier New" panose="02070309020205020404" pitchFamily="49" charset="0"/>
                <a:cs typeface="Courier New" panose="02070309020205020404" pitchFamily="49" charset="0"/>
              </a:rPr>
              <a:t>assert</a:t>
            </a:r>
            <a:r>
              <a:rPr lang="en-US" altLang="nl-NL" dirty="0"/>
              <a:t> statements or </a:t>
            </a:r>
            <a:r>
              <a:rPr lang="en-US" altLang="nl-NL" b="1" dirty="0">
                <a:latin typeface="Courier New" panose="02070309020205020404" pitchFamily="49" charset="0"/>
                <a:cs typeface="Courier New" panose="02070309020205020404" pitchFamily="49" charset="0"/>
              </a:rPr>
              <a:t>-</a:t>
            </a:r>
            <a:r>
              <a:rPr lang="en-US" altLang="nl-NL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fbound</a:t>
            </a:r>
            <a:r>
              <a:rPr lang="en-US" altLang="nl-NL" b="1" dirty="0">
                <a:latin typeface="Courier New" panose="02070309020205020404" pitchFamily="49" charset="0"/>
                <a:cs typeface="Courier New" panose="02070309020205020404" pitchFamily="49" charset="0"/>
              </a:rPr>
              <a:t>-safety </a:t>
            </a:r>
            <a:r>
              <a:rPr lang="en-US" altLang="nl-NL" dirty="0"/>
              <a:t>annotations in code,  can be used as test oracle by doing </a:t>
            </a:r>
            <a:r>
              <a:rPr lang="en-US" altLang="nl-NL" dirty="0">
                <a:solidFill>
                  <a:schemeClr val="accent2"/>
                </a:solidFill>
              </a:rPr>
              <a:t>runtime assertion checking </a:t>
            </a:r>
            <a:r>
              <a:rPr lang="en-US" altLang="nl-NL" dirty="0"/>
              <a:t> </a:t>
            </a:r>
            <a:endParaRPr lang="en-US" altLang="nl-NL" dirty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  <a:defRPr/>
            </a:pPr>
            <a:r>
              <a:rPr lang="en-US" altLang="nl-NL" dirty="0">
                <a:solidFill>
                  <a:schemeClr val="tx1"/>
                </a:solidFill>
              </a:rPr>
              <a:t>So annotations provide a </a:t>
            </a:r>
            <a:r>
              <a:rPr lang="en-US" altLang="nl-NL" dirty="0">
                <a:solidFill>
                  <a:schemeClr val="accent2"/>
                </a:solidFill>
              </a:rPr>
              <a:t>test oracle for free! </a:t>
            </a:r>
            <a:r>
              <a:rPr lang="en-US" altLang="nl-NL" dirty="0"/>
              <a:t> You can test by sending random inputs &amp; checking if annotations are violated</a:t>
            </a:r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US" altLang="nl-NL" dirty="0"/>
          </a:p>
          <a:p>
            <a:pPr marL="457200" lvl="1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US" altLang="nl-NL" dirty="0">
              <a:solidFill>
                <a:schemeClr val="accent2"/>
              </a:solidFill>
            </a:endParaRPr>
          </a:p>
          <a:p>
            <a:pPr marL="457200" lvl="1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US" altLang="nl-NL" dirty="0"/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5801BE4A-59E6-5740-DA7A-F812D5E714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6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lnSpc>
                <a:spcPct val="116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2pPr>
            <a:lvl3pPr>
              <a:lnSpc>
                <a:spcPct val="116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3pPr>
            <a:lvl4pPr>
              <a:lnSpc>
                <a:spcPct val="116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4pPr>
            <a:lvl5pPr>
              <a:lnSpc>
                <a:spcPct val="116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5pPr>
            <a:lvl6pPr marL="25146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6pPr>
            <a:lvl7pPr marL="29718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7pPr>
            <a:lvl8pPr marL="34290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8pPr>
            <a:lvl9pPr marL="38862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9pPr>
          </a:lstStyle>
          <a:p>
            <a:pPr>
              <a:spcAft>
                <a:spcPct val="0"/>
              </a:spcAft>
              <a:buFont typeface="Times New Roman" panose="02020603050405020304" pitchFamily="18" charset="0"/>
              <a:buNone/>
            </a:pPr>
            <a:fld id="{F1DBE222-D008-4218-BFDD-46583D9C4FD1}" type="slidenum">
              <a:rPr lang="en-US" altLang="nl-NL" sz="1400" smtClean="0"/>
              <a:pPr>
                <a:spcAft>
                  <a:spcPct val="0"/>
                </a:spcAft>
                <a:buFont typeface="Times New Roman" panose="02020603050405020304" pitchFamily="18" charset="0"/>
                <a:buNone/>
              </a:pPr>
              <a:t>11</a:t>
            </a:fld>
            <a:endParaRPr lang="en-US" altLang="nl-NL" sz="1400"/>
          </a:p>
        </p:txBody>
      </p:sp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4">
            <a:extLst>
              <a:ext uri="{FF2B5EF4-FFF2-40B4-BE49-F238E27FC236}">
                <a16:creationId xmlns:a16="http://schemas.microsoft.com/office/drawing/2014/main" id="{CB183937-83B1-D993-A935-8906BD0CE83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nl-NL" altLang="en-US"/>
              <a:t>Security testing:</a:t>
            </a:r>
            <a:br>
              <a:rPr lang="nl-NL" altLang="en-US"/>
            </a:br>
            <a:r>
              <a:rPr lang="nl-NL" altLang="en-US"/>
              <a:t>Abuse cases &amp; Negative test cases</a:t>
            </a:r>
            <a:endParaRPr lang="en-GB" altLang="en-US"/>
          </a:p>
        </p:txBody>
      </p:sp>
      <p:sp>
        <p:nvSpPr>
          <p:cNvPr id="21507" name="Subtitle 5">
            <a:extLst>
              <a:ext uri="{FF2B5EF4-FFF2-40B4-BE49-F238E27FC236}">
                <a16:creationId xmlns:a16="http://schemas.microsoft.com/office/drawing/2014/main" id="{74604BDB-BC96-0EE3-55E7-35D12DFA084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81D206A7-DD7F-78D2-5B09-A8735B5506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D16D6AF4-BB22-4FCD-A3B4-432BD487B9A2}" type="slidenum">
              <a:rPr lang="en-US" altLang="nl-NL" smtClean="0"/>
              <a:pPr/>
              <a:t>12</a:t>
            </a:fld>
            <a:endParaRPr lang="en-US" altLang="nl-NL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2">
            <a:extLst>
              <a:ext uri="{FF2B5EF4-FFF2-40B4-BE49-F238E27FC236}">
                <a16:creationId xmlns:a16="http://schemas.microsoft.com/office/drawing/2014/main" id="{01FA140D-8447-62B9-E5E6-9E827D1DD1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l-NL" sz="2400"/>
              <a:t> </a:t>
            </a:r>
            <a:r>
              <a:rPr lang="en-US" altLang="nl-NL"/>
              <a:t>testing  </a:t>
            </a:r>
            <a:r>
              <a:rPr lang="en-US" altLang="nl-NL" sz="2400"/>
              <a:t>vs </a:t>
            </a:r>
            <a:r>
              <a:rPr lang="en-US" altLang="nl-NL"/>
              <a:t> security testing  </a:t>
            </a:r>
            <a:endParaRPr lang="en-GB" altLang="nl-NL"/>
          </a:p>
        </p:txBody>
      </p:sp>
      <p:sp>
        <p:nvSpPr>
          <p:cNvPr id="16387" name="Content Placeholder 10">
            <a:extLst>
              <a:ext uri="{FF2B5EF4-FFF2-40B4-BE49-F238E27FC236}">
                <a16:creationId xmlns:a16="http://schemas.microsoft.com/office/drawing/2014/main" id="{A8DDF0F3-8912-5FFB-8C8E-DA33D50F0C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US" altLang="nl-NL" dirty="0"/>
              <a:t>Difference in focus</a:t>
            </a:r>
          </a:p>
          <a:p>
            <a:pPr>
              <a:defRPr/>
            </a:pPr>
            <a:r>
              <a:rPr lang="en-US" altLang="nl-NL" dirty="0">
                <a:solidFill>
                  <a:schemeClr val="accent2"/>
                </a:solidFill>
              </a:rPr>
              <a:t>Normal (functional) testing </a:t>
            </a:r>
            <a:r>
              <a:rPr lang="en-US" altLang="nl-NL" dirty="0"/>
              <a:t>focuses on </a:t>
            </a:r>
            <a:r>
              <a:rPr lang="en-US" altLang="nl-NL" dirty="0">
                <a:solidFill>
                  <a:srgbClr val="009900"/>
                </a:solidFill>
              </a:rPr>
              <a:t>correct, desired </a:t>
            </a:r>
            <a:r>
              <a:rPr lang="en-US" altLang="nl-NL" dirty="0" err="1">
                <a:solidFill>
                  <a:srgbClr val="009900"/>
                </a:solidFill>
              </a:rPr>
              <a:t>behaviour</a:t>
            </a:r>
            <a:r>
              <a:rPr lang="en-US" altLang="nl-NL" dirty="0">
                <a:solidFill>
                  <a:srgbClr val="009900"/>
                </a:solidFill>
              </a:rPr>
              <a:t> </a:t>
            </a:r>
            <a:r>
              <a:rPr lang="en-US" altLang="nl-NL" dirty="0"/>
              <a:t>for sensible inputs (aka </a:t>
            </a:r>
            <a:r>
              <a:rPr lang="en-US" altLang="nl-NL" dirty="0">
                <a:solidFill>
                  <a:srgbClr val="009900"/>
                </a:solidFill>
              </a:rPr>
              <a:t>the happy flow</a:t>
            </a:r>
            <a:r>
              <a:rPr lang="en-US" altLang="nl-NL" dirty="0"/>
              <a:t>)</a:t>
            </a:r>
            <a:r>
              <a:rPr lang="en-GB" altLang="nl-NL" dirty="0"/>
              <a:t>, plus some inputs for borderline conditions</a:t>
            </a:r>
          </a:p>
          <a:p>
            <a:pPr>
              <a:defRPr/>
            </a:pPr>
            <a:r>
              <a:rPr lang="en-US" altLang="nl-NL" dirty="0">
                <a:solidFill>
                  <a:schemeClr val="accent2"/>
                </a:solidFill>
              </a:rPr>
              <a:t>Security testing </a:t>
            </a:r>
            <a:r>
              <a:rPr lang="en-US" altLang="nl-NL" dirty="0"/>
              <a:t>also – especially – looks for </a:t>
            </a:r>
            <a:r>
              <a:rPr lang="en-US" altLang="nl-NL" dirty="0">
                <a:solidFill>
                  <a:srgbClr val="009900"/>
                </a:solidFill>
              </a:rPr>
              <a:t>wrong, undesired </a:t>
            </a:r>
            <a:r>
              <a:rPr lang="en-US" altLang="nl-NL" dirty="0" err="1">
                <a:solidFill>
                  <a:srgbClr val="009900"/>
                </a:solidFill>
              </a:rPr>
              <a:t>behaviour</a:t>
            </a:r>
            <a:r>
              <a:rPr lang="en-US" altLang="nl-NL" dirty="0">
                <a:solidFill>
                  <a:srgbClr val="009900"/>
                </a:solidFill>
              </a:rPr>
              <a:t> </a:t>
            </a:r>
            <a:r>
              <a:rPr lang="en-US" altLang="nl-NL" dirty="0"/>
              <a:t>for really strange inputs</a:t>
            </a:r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US" altLang="nl-NL" dirty="0"/>
          </a:p>
          <a:p>
            <a:pPr marL="0" indent="0">
              <a:buNone/>
              <a:defRPr/>
            </a:pPr>
            <a:r>
              <a:rPr lang="en-US" altLang="nl-NL" dirty="0"/>
              <a:t>Normal use of a system is more likely to reveal </a:t>
            </a:r>
            <a:r>
              <a:rPr lang="en-US" altLang="nl-NL" dirty="0">
                <a:solidFill>
                  <a:srgbClr val="009900"/>
                </a:solidFill>
              </a:rPr>
              <a:t>functional problems </a:t>
            </a:r>
            <a:r>
              <a:rPr lang="en-US" altLang="nl-NL" dirty="0">
                <a:solidFill>
                  <a:schemeClr val="tx1"/>
                </a:solidFill>
              </a:rPr>
              <a:t>than</a:t>
            </a:r>
            <a:r>
              <a:rPr lang="en-US" altLang="nl-NL" dirty="0">
                <a:solidFill>
                  <a:srgbClr val="009900"/>
                </a:solidFill>
              </a:rPr>
              <a:t> </a:t>
            </a:r>
            <a:r>
              <a:rPr lang="en-US" altLang="nl-NL" dirty="0">
                <a:solidFill>
                  <a:schemeClr val="accent2"/>
                </a:solidFill>
              </a:rPr>
              <a:t>security problems</a:t>
            </a:r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1C57C163-F31E-F5A5-6F2B-383764C2F4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6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lnSpc>
                <a:spcPct val="116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2pPr>
            <a:lvl3pPr>
              <a:lnSpc>
                <a:spcPct val="116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3pPr>
            <a:lvl4pPr>
              <a:lnSpc>
                <a:spcPct val="116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4pPr>
            <a:lvl5pPr>
              <a:lnSpc>
                <a:spcPct val="116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5pPr>
            <a:lvl6pPr marL="25146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6pPr>
            <a:lvl7pPr marL="29718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7pPr>
            <a:lvl8pPr marL="34290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8pPr>
            <a:lvl9pPr marL="38862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9pPr>
          </a:lstStyle>
          <a:p>
            <a:pPr>
              <a:spcAft>
                <a:spcPct val="0"/>
              </a:spcAft>
              <a:buFont typeface="Times New Roman" panose="02020603050405020304" pitchFamily="18" charset="0"/>
              <a:buNone/>
            </a:pPr>
            <a:fld id="{48461B38-1D09-457D-94DB-B80531D1E047}" type="slidenum">
              <a:rPr lang="en-US" altLang="nl-NL" sz="1400" smtClean="0"/>
              <a:pPr>
                <a:spcAft>
                  <a:spcPct val="0"/>
                </a:spcAft>
                <a:buFont typeface="Times New Roman" panose="02020603050405020304" pitchFamily="18" charset="0"/>
                <a:buNone/>
              </a:pPr>
              <a:t>13</a:t>
            </a:fld>
            <a:endParaRPr lang="en-US" altLang="nl-NL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2">
            <a:extLst>
              <a:ext uri="{FF2B5EF4-FFF2-40B4-BE49-F238E27FC236}">
                <a16:creationId xmlns:a16="http://schemas.microsoft.com/office/drawing/2014/main" id="{FC7C078D-02F1-A3F6-6D48-FCE2FF8394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l-NL" dirty="0"/>
              <a:t>Security testing is HARD</a:t>
            </a:r>
            <a:endParaRPr lang="en-GB" altLang="nl-NL" dirty="0"/>
          </a:p>
        </p:txBody>
      </p:sp>
      <p:sp>
        <p:nvSpPr>
          <p:cNvPr id="23555" name="Slide Number Placeholder 3">
            <a:extLst>
              <a:ext uri="{FF2B5EF4-FFF2-40B4-BE49-F238E27FC236}">
                <a16:creationId xmlns:a16="http://schemas.microsoft.com/office/drawing/2014/main" id="{04D1E8AE-889E-AE96-BC03-67A4C47F0F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6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lnSpc>
                <a:spcPct val="116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2pPr>
            <a:lvl3pPr>
              <a:lnSpc>
                <a:spcPct val="116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3pPr>
            <a:lvl4pPr>
              <a:lnSpc>
                <a:spcPct val="116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4pPr>
            <a:lvl5pPr>
              <a:lnSpc>
                <a:spcPct val="116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5pPr>
            <a:lvl6pPr marL="25146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6pPr>
            <a:lvl7pPr marL="29718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7pPr>
            <a:lvl8pPr marL="34290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8pPr>
            <a:lvl9pPr marL="38862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9pPr>
          </a:lstStyle>
          <a:p>
            <a:pPr>
              <a:spcAft>
                <a:spcPct val="0"/>
              </a:spcAft>
              <a:buFont typeface="Times New Roman" panose="02020603050405020304" pitchFamily="18" charset="0"/>
              <a:buNone/>
            </a:pPr>
            <a:fld id="{13CF4D2F-F3A7-4303-BF3C-D97720E9326F}" type="slidenum">
              <a:rPr lang="en-US" altLang="nl-NL" sz="1400" smtClean="0"/>
              <a:pPr>
                <a:spcAft>
                  <a:spcPct val="0"/>
                </a:spcAft>
                <a:buFont typeface="Times New Roman" panose="02020603050405020304" pitchFamily="18" charset="0"/>
                <a:buNone/>
              </a:pPr>
              <a:t>14</a:t>
            </a:fld>
            <a:endParaRPr lang="en-US" altLang="nl-NL" sz="14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B67F889-10C1-312E-E48A-C72B12E3DF35}"/>
              </a:ext>
            </a:extLst>
          </p:cNvPr>
          <p:cNvSpPr/>
          <p:nvPr/>
        </p:nvSpPr>
        <p:spPr bwMode="auto">
          <a:xfrm>
            <a:off x="433388" y="1577975"/>
            <a:ext cx="9296400" cy="5410200"/>
          </a:xfrm>
          <a:prstGeom prst="ellipse">
            <a:avLst/>
          </a:prstGeom>
          <a:solidFill>
            <a:schemeClr val="accent3"/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 dirty="0">
              <a:latin typeface="Arial Rounded MT Bold" panose="020F0704030504030204" pitchFamily="34" charset="0"/>
            </a:endParaRPr>
          </a:p>
        </p:txBody>
      </p:sp>
      <p:sp>
        <p:nvSpPr>
          <p:cNvPr id="17413" name="Oval 5">
            <a:extLst>
              <a:ext uri="{FF2B5EF4-FFF2-40B4-BE49-F238E27FC236}">
                <a16:creationId xmlns:a16="http://schemas.microsoft.com/office/drawing/2014/main" id="{A2834FDD-F66F-FD38-384E-ECD4FFD2B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6113" y="3703638"/>
            <a:ext cx="838200" cy="533400"/>
          </a:xfrm>
          <a:prstGeom prst="ellipse">
            <a:avLst/>
          </a:prstGeom>
          <a:solidFill>
            <a:schemeClr val="bg1"/>
          </a:solidFill>
          <a:ln w="22225" algn="ctr">
            <a:solidFill>
              <a:srgbClr val="009900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nl-NL">
              <a:solidFill>
                <a:srgbClr val="0099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3558" name="TextBox 6">
            <a:extLst>
              <a:ext uri="{FF2B5EF4-FFF2-40B4-BE49-F238E27FC236}">
                <a16:creationId xmlns:a16="http://schemas.microsoft.com/office/drawing/2014/main" id="{04501BD5-F605-ED28-CACD-53C5205B14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4638" y="1192213"/>
            <a:ext cx="3233737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>
                <a:solidFill>
                  <a:schemeClr val="tx2"/>
                </a:solidFill>
                <a:latin typeface="Arial Rounded MT Bold" panose="020F0704030504030204" pitchFamily="34" charset="0"/>
              </a:rPr>
              <a:t>space of all possible inputs</a:t>
            </a:r>
            <a:endParaRPr lang="en-GB" altLang="en-US">
              <a:solidFill>
                <a:schemeClr val="tx2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7415" name="TextBox 7">
            <a:extLst>
              <a:ext uri="{FF2B5EF4-FFF2-40B4-BE49-F238E27FC236}">
                <a16:creationId xmlns:a16="http://schemas.microsoft.com/office/drawing/2014/main" id="{69AC33A6-5265-6418-0884-772F42BF61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8113" y="3627438"/>
            <a:ext cx="968375" cy="73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>
                <a:solidFill>
                  <a:srgbClr val="009900"/>
                </a:solidFill>
                <a:latin typeface="Arial Rounded MT Bold" panose="020F0704030504030204" pitchFamily="34" charset="0"/>
              </a:rPr>
              <a:t>normal</a:t>
            </a:r>
          </a:p>
          <a:p>
            <a:pPr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>
                <a:solidFill>
                  <a:srgbClr val="009900"/>
                </a:solidFill>
                <a:latin typeface="Arial Rounded MT Bold" panose="020F0704030504030204" pitchFamily="34" charset="0"/>
              </a:rPr>
              <a:t>inputs</a:t>
            </a:r>
            <a:endParaRPr lang="en-GB" altLang="en-US">
              <a:solidFill>
                <a:srgbClr val="0099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4345" name="TextBox 9">
            <a:extLst>
              <a:ext uri="{FF2B5EF4-FFF2-40B4-BE49-F238E27FC236}">
                <a16:creationId xmlns:a16="http://schemas.microsoft.com/office/drawing/2014/main" id="{C7B99162-C97D-438B-AB93-99BC7A354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3703638"/>
            <a:ext cx="2336800" cy="84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>
                <a:solidFill>
                  <a:srgbClr val="FF0000"/>
                </a:solidFill>
                <a:latin typeface="Arial Rounded MT Bold" panose="020F0704030504030204" pitchFamily="34" charset="0"/>
              </a:rPr>
              <a:t>.</a:t>
            </a:r>
            <a:r>
              <a:rPr lang="en-US" altLang="en-US">
                <a:solidFill>
                  <a:srgbClr val="FF0000"/>
                </a:solidFill>
                <a:latin typeface="Arial Rounded MT Bold" panose="020F0704030504030204" pitchFamily="34" charset="0"/>
              </a:rPr>
              <a:t> input that triggers</a:t>
            </a:r>
          </a:p>
          <a:p>
            <a:pPr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>
                <a:solidFill>
                  <a:srgbClr val="FF0000"/>
                </a:solidFill>
                <a:latin typeface="Arial Rounded MT Bold" panose="020F0704030504030204" pitchFamily="34" charset="0"/>
              </a:rPr>
              <a:t>   security bug</a:t>
            </a:r>
            <a:endParaRPr lang="en-GB" altLang="en-US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7417" name="TextBox 10">
            <a:extLst>
              <a:ext uri="{FF2B5EF4-FFF2-40B4-BE49-F238E27FC236}">
                <a16:creationId xmlns:a16="http://schemas.microsoft.com/office/drawing/2014/main" id="{04B71748-356D-7D0A-73D9-26000FC615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8513" y="3627438"/>
            <a:ext cx="280987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>
                <a:solidFill>
                  <a:srgbClr val="FF0000"/>
                </a:solidFill>
                <a:latin typeface="Arial Rounded MT Bold" panose="020F0704030504030204" pitchFamily="34" charset="0"/>
              </a:rPr>
              <a:t>.</a:t>
            </a:r>
            <a:endParaRPr lang="en-GB" altLang="en-US" sz="2400" b="1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7418" name="TextBox 12">
            <a:extLst>
              <a:ext uri="{FF2B5EF4-FFF2-40B4-BE49-F238E27FC236}">
                <a16:creationId xmlns:a16="http://schemas.microsoft.com/office/drawing/2014/main" id="{7819FFFA-72F0-7B52-70BA-E906DE621F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7113" y="3856038"/>
            <a:ext cx="280987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>
                <a:solidFill>
                  <a:srgbClr val="FF0000"/>
                </a:solidFill>
                <a:latin typeface="Arial Rounded MT Bold" panose="020F0704030504030204" pitchFamily="34" charset="0"/>
              </a:rPr>
              <a:t>.</a:t>
            </a:r>
            <a:endParaRPr lang="en-GB" altLang="en-US" sz="2400" b="1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7419" name="TextBox 13">
            <a:extLst>
              <a:ext uri="{FF2B5EF4-FFF2-40B4-BE49-F238E27FC236}">
                <a16:creationId xmlns:a16="http://schemas.microsoft.com/office/drawing/2014/main" id="{5DB8955E-31BB-E4B2-CB55-DD8B3C8AD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9513" y="3932238"/>
            <a:ext cx="280987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>
                <a:solidFill>
                  <a:srgbClr val="FF0000"/>
                </a:solidFill>
                <a:latin typeface="Arial Rounded MT Bold" panose="020F0704030504030204" pitchFamily="34" charset="0"/>
              </a:rPr>
              <a:t>.</a:t>
            </a:r>
            <a:endParaRPr lang="en-GB" altLang="en-US" sz="2400" b="1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7420" name="TextBox 14">
            <a:extLst>
              <a:ext uri="{FF2B5EF4-FFF2-40B4-BE49-F238E27FC236}">
                <a16:creationId xmlns:a16="http://schemas.microsoft.com/office/drawing/2014/main" id="{CEC6E452-8C3E-D93E-430D-2F3D97318C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9913" y="3703638"/>
            <a:ext cx="280987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>
                <a:solidFill>
                  <a:srgbClr val="FF0000"/>
                </a:solidFill>
                <a:latin typeface="Arial Rounded MT Bold" panose="020F0704030504030204" pitchFamily="34" charset="0"/>
              </a:rPr>
              <a:t>.</a:t>
            </a:r>
            <a:endParaRPr lang="en-GB" altLang="en-US" sz="2400" b="1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7421" name="TextBox 15">
            <a:extLst>
              <a:ext uri="{FF2B5EF4-FFF2-40B4-BE49-F238E27FC236}">
                <a16:creationId xmlns:a16="http://schemas.microsoft.com/office/drawing/2014/main" id="{2BF3C640-FE3B-5FE7-224A-AA0F5D258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7513" y="3703638"/>
            <a:ext cx="280987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>
                <a:solidFill>
                  <a:srgbClr val="FF0000"/>
                </a:solidFill>
                <a:latin typeface="Arial Rounded MT Bold" panose="020F0704030504030204" pitchFamily="34" charset="0"/>
              </a:rPr>
              <a:t>.</a:t>
            </a:r>
            <a:endParaRPr lang="en-GB" altLang="en-US" sz="2400" b="1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7422" name="TextBox 16">
            <a:extLst>
              <a:ext uri="{FF2B5EF4-FFF2-40B4-BE49-F238E27FC236}">
                <a16:creationId xmlns:a16="http://schemas.microsoft.com/office/drawing/2014/main" id="{7A7D90BD-97F2-295A-7C84-84189EC091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7113" y="3627438"/>
            <a:ext cx="280987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>
                <a:solidFill>
                  <a:srgbClr val="FF0000"/>
                </a:solidFill>
                <a:latin typeface="Arial Rounded MT Bold" panose="020F0704030504030204" pitchFamily="34" charset="0"/>
              </a:rPr>
              <a:t>.</a:t>
            </a:r>
            <a:endParaRPr lang="en-GB" altLang="en-US" sz="2400" b="1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3567" name="TextBox 17">
            <a:extLst>
              <a:ext uri="{FF2B5EF4-FFF2-40B4-BE49-F238E27FC236}">
                <a16:creationId xmlns:a16="http://schemas.microsoft.com/office/drawing/2014/main" id="{618D9EDE-8683-9CC3-030E-0203FC8B1C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7075" y="2941638"/>
            <a:ext cx="1570038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>
                <a:latin typeface="Arial Rounded MT Bold" panose="020F0704030504030204" pitchFamily="34" charset="0"/>
              </a:rPr>
              <a:t>.</a:t>
            </a:r>
            <a:r>
              <a:rPr lang="en-US" altLang="en-US">
                <a:latin typeface="Arial Rounded MT Bold" panose="020F0704030504030204" pitchFamily="34" charset="0"/>
              </a:rPr>
              <a:t> some input</a:t>
            </a:r>
            <a:endParaRPr lang="en-GB" altLang="en-US"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 animBg="1"/>
      <p:bldP spid="17415" grpId="0"/>
      <p:bldP spid="14345" grpId="0"/>
      <p:bldP spid="17417" grpId="0"/>
      <p:bldP spid="17418" grpId="0"/>
      <p:bldP spid="17419" grpId="0"/>
      <p:bldP spid="17420" grpId="0"/>
      <p:bldP spid="17421" grpId="0"/>
      <p:bldP spid="174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el 1">
            <a:extLst>
              <a:ext uri="{FF2B5EF4-FFF2-40B4-BE49-F238E27FC236}">
                <a16:creationId xmlns:a16="http://schemas.microsoft.com/office/drawing/2014/main" id="{F946D641-37EB-96CB-3A0C-86C27EDDCE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The security testing paradox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89D584C-561C-5B4A-49D2-EF22E16724A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GB" altLang="en-US" dirty="0">
                <a:solidFill>
                  <a:schemeClr val="accent2"/>
                </a:solidFill>
              </a:rPr>
              <a:t>Security testing is </a:t>
            </a:r>
            <a:r>
              <a:rPr lang="en-GB" altLang="en-US" i="1" u="sng" dirty="0">
                <a:solidFill>
                  <a:schemeClr val="accent2"/>
                </a:solidFill>
              </a:rPr>
              <a:t>harder</a:t>
            </a:r>
            <a:r>
              <a:rPr lang="en-GB" altLang="en-US" i="1" dirty="0">
                <a:solidFill>
                  <a:schemeClr val="accent2"/>
                </a:solidFill>
              </a:rPr>
              <a:t> </a:t>
            </a:r>
            <a:r>
              <a:rPr lang="en-GB" altLang="en-US" dirty="0">
                <a:solidFill>
                  <a:schemeClr val="accent2"/>
                </a:solidFill>
              </a:rPr>
              <a:t> than normal, functional testing</a:t>
            </a:r>
          </a:p>
          <a:p>
            <a:pPr lvl="1">
              <a:defRPr/>
            </a:pPr>
            <a:r>
              <a:rPr lang="en-GB" altLang="en-US" sz="1800" dirty="0"/>
              <a:t>We have no idea what we are looking for!  A bizarre input may trigger an obscure exploitable bug, and finding that input is hard</a:t>
            </a:r>
          </a:p>
          <a:p>
            <a:pPr lvl="1">
              <a:lnSpc>
                <a:spcPct val="100000"/>
              </a:lnSpc>
              <a:defRPr/>
            </a:pPr>
            <a:r>
              <a:rPr lang="en-US" altLang="nl-NL" sz="1800" dirty="0">
                <a:solidFill>
                  <a:schemeClr val="tx1"/>
                </a:solidFill>
              </a:rPr>
              <a:t>Normal users are good testers</a:t>
            </a:r>
          </a:p>
          <a:p>
            <a:pPr lvl="2">
              <a:lnSpc>
                <a:spcPct val="100000"/>
              </a:lnSpc>
              <a:defRPr/>
            </a:pPr>
            <a:r>
              <a:rPr lang="en-US" altLang="nl-NL" sz="1800" dirty="0">
                <a:solidFill>
                  <a:schemeClr val="tx1"/>
                </a:solidFill>
              </a:rPr>
              <a:t>they will complain about functional problems</a:t>
            </a:r>
          </a:p>
          <a:p>
            <a:pPr marL="514350" lvl="1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US" altLang="nl-NL" sz="1800" dirty="0">
                <a:solidFill>
                  <a:schemeClr val="tx1"/>
                </a:solidFill>
              </a:rPr>
              <a:t>      but not good security testers</a:t>
            </a:r>
          </a:p>
          <a:p>
            <a:pPr marL="1200150" lvl="2">
              <a:lnSpc>
                <a:spcPct val="100000"/>
              </a:lnSpc>
              <a:defRPr/>
            </a:pPr>
            <a:r>
              <a:rPr lang="en-US" altLang="nl-NL" sz="1800" dirty="0">
                <a:solidFill>
                  <a:schemeClr val="tx1"/>
                </a:solidFill>
              </a:rPr>
              <a:t>they will (usually) not find or complain about security flaws</a:t>
            </a:r>
            <a:endParaRPr lang="en-GB" altLang="en-US" dirty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GB" altLang="en-US" dirty="0">
                <a:solidFill>
                  <a:schemeClr val="accent2"/>
                </a:solidFill>
              </a:rPr>
              <a:t>Security testing is </a:t>
            </a:r>
            <a:r>
              <a:rPr lang="en-GB" altLang="en-US" i="1" u="sng" dirty="0">
                <a:solidFill>
                  <a:schemeClr val="accent2"/>
                </a:solidFill>
              </a:rPr>
              <a:t>easier</a:t>
            </a:r>
            <a:r>
              <a:rPr lang="en-GB" altLang="en-US" dirty="0">
                <a:solidFill>
                  <a:schemeClr val="accent2"/>
                </a:solidFill>
              </a:rPr>
              <a:t>  than normal, functional testing</a:t>
            </a:r>
          </a:p>
          <a:p>
            <a:pPr marL="457200" lvl="1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altLang="en-US" sz="1800" dirty="0">
                <a:solidFill>
                  <a:schemeClr val="tx1"/>
                </a:solidFill>
              </a:rPr>
              <a:t>If we have a test oracle for a class of security flaws, </a:t>
            </a:r>
            <a:br>
              <a:rPr lang="en-GB" altLang="en-US" sz="1800" dirty="0">
                <a:solidFill>
                  <a:schemeClr val="tx1"/>
                </a:solidFill>
              </a:rPr>
            </a:br>
            <a:r>
              <a:rPr lang="en-GB" altLang="en-US" sz="1800" dirty="0">
                <a:solidFill>
                  <a:schemeClr val="tx1"/>
                </a:solidFill>
              </a:rPr>
              <a:t>then we can test for that class in automated way, using </a:t>
            </a:r>
            <a:r>
              <a:rPr lang="en-GB" altLang="en-US" sz="1800" dirty="0">
                <a:solidFill>
                  <a:schemeClr val="accent2"/>
                </a:solidFill>
              </a:rPr>
              <a:t>fuzzing</a:t>
            </a:r>
          </a:p>
          <a:p>
            <a:pPr marL="457200" lvl="1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altLang="en-US" sz="1800" dirty="0">
                <a:solidFill>
                  <a:schemeClr val="tx1"/>
                </a:solidFill>
              </a:rPr>
              <a:t>Fuzzing is </a:t>
            </a:r>
            <a:r>
              <a:rPr lang="en-GB" altLang="en-US" sz="1800" i="1" dirty="0">
                <a:solidFill>
                  <a:schemeClr val="tx1"/>
                </a:solidFill>
              </a:rPr>
              <a:t>the</a:t>
            </a:r>
            <a:r>
              <a:rPr lang="en-GB" altLang="en-US" sz="1800" dirty="0">
                <a:solidFill>
                  <a:schemeClr val="tx1"/>
                </a:solidFill>
              </a:rPr>
              <a:t> great success story in software security in the past 15 years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endParaRPr lang="en-GB" altLang="en-US" dirty="0">
              <a:solidFill>
                <a:schemeClr val="accent2"/>
              </a:solidFill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endParaRPr lang="en-GB" altLang="en-US" dirty="0">
              <a:solidFill>
                <a:schemeClr val="accent2"/>
              </a:solidFill>
            </a:endParaRPr>
          </a:p>
        </p:txBody>
      </p:sp>
      <p:sp>
        <p:nvSpPr>
          <p:cNvPr id="10244" name="Tijdelijke aanduiding voor dianummer 3">
            <a:extLst>
              <a:ext uri="{FF2B5EF4-FFF2-40B4-BE49-F238E27FC236}">
                <a16:creationId xmlns:a16="http://schemas.microsoft.com/office/drawing/2014/main" id="{F9DF5E30-D751-2474-AE36-05615F6B9C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14F6B0C4-E70C-48F6-9DE5-FA61C1137CAE}" type="slidenum">
              <a:rPr lang="en-US" altLang="nl-NL" smtClean="0"/>
              <a:pPr/>
              <a:t>15</a:t>
            </a:fld>
            <a:endParaRPr lang="en-US" altLang="nl-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E3EAC2E2-7F0E-82F8-B7EF-729C075768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altLang="en-US" dirty="0"/>
              <a:t>Abuse cases </a:t>
            </a:r>
            <a:r>
              <a:rPr lang="nl-NL" altLang="en-US" sz="2000" dirty="0"/>
              <a:t>   </a:t>
            </a:r>
            <a:r>
              <a:rPr lang="nl-NL" altLang="en-US" sz="4000" b="1" dirty="0">
                <a:latin typeface="+mj-lt"/>
              </a:rPr>
              <a:t>→</a:t>
            </a:r>
            <a:r>
              <a:rPr lang="nl-NL" altLang="en-US" sz="3600" b="1" dirty="0"/>
              <a:t> </a:t>
            </a:r>
            <a:r>
              <a:rPr lang="nl-NL" altLang="en-US" sz="2000" b="1" dirty="0"/>
              <a:t> </a:t>
            </a:r>
            <a:r>
              <a:rPr lang="nl-NL" altLang="en-US" b="1" dirty="0"/>
              <a:t> </a:t>
            </a:r>
            <a:r>
              <a:rPr lang="nl-NL" altLang="en-US" dirty="0"/>
              <a:t>negative test cases</a:t>
            </a:r>
            <a:endParaRPr lang="en-GB" altLang="en-US" dirty="0"/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DB6ED26A-EA3E-4A60-C007-FBD541716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138" y="1160463"/>
            <a:ext cx="8642350" cy="5640387"/>
          </a:xfrm>
        </p:spPr>
        <p:txBody>
          <a:bodyPr/>
          <a:lstStyle/>
          <a:p>
            <a:pPr>
              <a:defRPr/>
            </a:pPr>
            <a:r>
              <a:rPr lang="nl-NL" altLang="en-US" dirty="0"/>
              <a:t>Thinking about </a:t>
            </a:r>
            <a:r>
              <a:rPr lang="nl-NL" altLang="en-US" dirty="0">
                <a:solidFill>
                  <a:schemeClr val="accent2"/>
                </a:solidFill>
              </a:rPr>
              <a:t>abuse cases </a:t>
            </a:r>
            <a:r>
              <a:rPr lang="nl-NL" altLang="en-US" dirty="0"/>
              <a:t>is a useful way to come up with security tests</a:t>
            </a:r>
            <a:endParaRPr lang="en-GB" altLang="en-US" dirty="0"/>
          </a:p>
          <a:p>
            <a:pPr lvl="1">
              <a:defRPr/>
            </a:pPr>
            <a:r>
              <a:rPr lang="nl-NL" altLang="en-US" i="1" dirty="0"/>
              <a:t>what would an attacker try to do?</a:t>
            </a:r>
          </a:p>
          <a:p>
            <a:pPr lvl="1">
              <a:defRPr/>
            </a:pPr>
            <a:r>
              <a:rPr lang="nl-NL" altLang="en-US" i="1" dirty="0"/>
              <a:t>where could an implementation slip up? </a:t>
            </a:r>
          </a:p>
          <a:p>
            <a:pPr lvl="1">
              <a:defRPr/>
            </a:pPr>
            <a:endParaRPr lang="nl-NL" altLang="en-US" dirty="0"/>
          </a:p>
          <a:p>
            <a:pPr>
              <a:defRPr/>
            </a:pPr>
            <a:r>
              <a:rPr lang="nl-NL" altLang="en-US" dirty="0"/>
              <a:t>This gives rise </a:t>
            </a:r>
            <a:r>
              <a:rPr lang="nl-NL" altLang="en-US" dirty="0">
                <a:solidFill>
                  <a:schemeClr val="tx1"/>
                </a:solidFill>
              </a:rPr>
              <a:t>to </a:t>
            </a:r>
            <a:r>
              <a:rPr lang="nl-NL" altLang="en-US" i="1" dirty="0">
                <a:solidFill>
                  <a:schemeClr val="accent2"/>
                </a:solidFill>
              </a:rPr>
              <a:t>negative</a:t>
            </a:r>
            <a:r>
              <a:rPr lang="nl-NL" altLang="en-US" dirty="0">
                <a:solidFill>
                  <a:schemeClr val="accent2"/>
                </a:solidFill>
              </a:rPr>
              <a:t> test cases, </a:t>
            </a:r>
          </a:p>
          <a:p>
            <a:pPr marL="457200" lvl="1" indent="0">
              <a:buFont typeface="Times New Roman" panose="02020603050405020304" pitchFamily="18" charset="0"/>
              <a:buNone/>
              <a:defRPr/>
            </a:pPr>
            <a:r>
              <a:rPr lang="nl-NL" altLang="en-US" dirty="0">
                <a:solidFill>
                  <a:srgbClr val="008000"/>
                </a:solidFill>
              </a:rPr>
              <a:t>                                i.e. test cases </a:t>
            </a:r>
            <a:r>
              <a:rPr lang="nl-NL" altLang="en-US" dirty="0" err="1">
                <a:solidFill>
                  <a:srgbClr val="008000"/>
                </a:solidFill>
              </a:rPr>
              <a:t>which</a:t>
            </a:r>
            <a:r>
              <a:rPr lang="nl-NL" altLang="en-US" dirty="0">
                <a:solidFill>
                  <a:srgbClr val="008000"/>
                </a:solidFill>
              </a:rPr>
              <a:t> are </a:t>
            </a:r>
            <a:r>
              <a:rPr lang="nl-NL" altLang="en-US" i="1" dirty="0" err="1">
                <a:solidFill>
                  <a:srgbClr val="008000"/>
                </a:solidFill>
              </a:rPr>
              <a:t>supposed</a:t>
            </a:r>
            <a:r>
              <a:rPr lang="nl-NL" altLang="en-US" i="1" dirty="0">
                <a:solidFill>
                  <a:srgbClr val="008000"/>
                </a:solidFill>
              </a:rPr>
              <a:t>  </a:t>
            </a:r>
            <a:r>
              <a:rPr lang="nl-NL" altLang="en-US" dirty="0" err="1">
                <a:solidFill>
                  <a:srgbClr val="008000"/>
                </a:solidFill>
              </a:rPr>
              <a:t>to</a:t>
            </a:r>
            <a:r>
              <a:rPr lang="nl-NL" altLang="en-US" dirty="0">
                <a:solidFill>
                  <a:srgbClr val="008000"/>
                </a:solidFill>
              </a:rPr>
              <a:t> </a:t>
            </a:r>
            <a:r>
              <a:rPr lang="nl-NL" altLang="en-US" i="1" dirty="0" err="1">
                <a:solidFill>
                  <a:srgbClr val="008000"/>
                </a:solidFill>
              </a:rPr>
              <a:t>fail</a:t>
            </a:r>
            <a:endParaRPr lang="nl-NL" altLang="en-US" i="1" dirty="0">
              <a:solidFill>
                <a:srgbClr val="008000"/>
              </a:solidFill>
            </a:endParaRPr>
          </a:p>
          <a:p>
            <a:pPr marL="457200" lvl="1" indent="0">
              <a:buFont typeface="Times New Roman" panose="02020603050405020304" pitchFamily="18" charset="0"/>
              <a:buNone/>
              <a:defRPr/>
            </a:pPr>
            <a:r>
              <a:rPr lang="nl-NL" altLang="en-US" dirty="0">
                <a:solidFill>
                  <a:schemeClr val="tx1"/>
                </a:solidFill>
              </a:rPr>
              <a:t>as </a:t>
            </a:r>
            <a:r>
              <a:rPr lang="nl-NL" altLang="en-US" dirty="0" err="1">
                <a:solidFill>
                  <a:schemeClr val="tx1"/>
                </a:solidFill>
              </a:rPr>
              <a:t>opposed</a:t>
            </a:r>
            <a:r>
              <a:rPr lang="nl-NL" altLang="en-US" dirty="0">
                <a:solidFill>
                  <a:schemeClr val="tx1"/>
                </a:solidFill>
              </a:rPr>
              <a:t> </a:t>
            </a:r>
            <a:r>
              <a:rPr lang="nl-NL" altLang="en-US" dirty="0" err="1">
                <a:solidFill>
                  <a:schemeClr val="tx1"/>
                </a:solidFill>
              </a:rPr>
              <a:t>to</a:t>
            </a:r>
            <a:r>
              <a:rPr lang="nl-NL" altLang="en-US" dirty="0">
                <a:solidFill>
                  <a:schemeClr val="tx1"/>
                </a:solidFill>
              </a:rPr>
              <a:t> </a:t>
            </a:r>
            <a:r>
              <a:rPr lang="nl-NL" altLang="en-US" i="1" dirty="0" err="1">
                <a:solidFill>
                  <a:schemeClr val="tx1"/>
                </a:solidFill>
              </a:rPr>
              <a:t>positive</a:t>
            </a:r>
            <a:r>
              <a:rPr lang="nl-NL" altLang="en-US" i="1" dirty="0">
                <a:solidFill>
                  <a:schemeClr val="tx1"/>
                </a:solidFill>
              </a:rPr>
              <a:t> </a:t>
            </a:r>
            <a:r>
              <a:rPr lang="nl-NL" altLang="en-US" dirty="0">
                <a:solidFill>
                  <a:schemeClr val="tx1"/>
                </a:solidFill>
              </a:rPr>
              <a:t> test cases, </a:t>
            </a:r>
            <a:r>
              <a:rPr lang="nl-NL" altLang="en-US" dirty="0" err="1">
                <a:solidFill>
                  <a:schemeClr val="tx1"/>
                </a:solidFill>
              </a:rPr>
              <a:t>which</a:t>
            </a:r>
            <a:r>
              <a:rPr lang="nl-NL" altLang="en-US" dirty="0">
                <a:solidFill>
                  <a:schemeClr val="tx1"/>
                </a:solidFill>
              </a:rPr>
              <a:t> are </a:t>
            </a:r>
            <a:r>
              <a:rPr lang="nl-NL" altLang="en-US" dirty="0" err="1">
                <a:solidFill>
                  <a:schemeClr val="tx1"/>
                </a:solidFill>
              </a:rPr>
              <a:t>meant</a:t>
            </a:r>
            <a:r>
              <a:rPr lang="nl-NL" altLang="en-US" dirty="0">
                <a:solidFill>
                  <a:schemeClr val="tx1"/>
                </a:solidFill>
              </a:rPr>
              <a:t> </a:t>
            </a:r>
            <a:r>
              <a:rPr lang="nl-NL" altLang="en-US" dirty="0" err="1">
                <a:solidFill>
                  <a:schemeClr val="tx1"/>
                </a:solidFill>
              </a:rPr>
              <a:t>to</a:t>
            </a:r>
            <a:r>
              <a:rPr lang="nl-NL" altLang="en-US" dirty="0">
                <a:solidFill>
                  <a:schemeClr val="tx1"/>
                </a:solidFill>
              </a:rPr>
              <a:t> </a:t>
            </a:r>
            <a:r>
              <a:rPr lang="nl-NL" altLang="en-US" i="1" dirty="0" err="1">
                <a:solidFill>
                  <a:schemeClr val="tx1"/>
                </a:solidFill>
              </a:rPr>
              <a:t>succeed</a:t>
            </a:r>
            <a:endParaRPr lang="en-GB" altLang="en-US" i="1" dirty="0">
              <a:solidFill>
                <a:schemeClr val="tx1"/>
              </a:solidFill>
            </a:endParaRPr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D0AD64DC-75B0-780B-1863-F4167E87B8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9B31C0D7-77D3-4165-AD3E-1069B4241470}" type="slidenum">
              <a:rPr lang="en-US" altLang="nl-NL" smtClean="0"/>
              <a:pPr/>
              <a:t>16</a:t>
            </a:fld>
            <a:endParaRPr lang="en-US" altLang="nl-NL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EE5086BE-698D-97CA-0606-FBFD41DA81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en-US"/>
              <a:t>iOS goto fail SSL bug</a:t>
            </a:r>
            <a:endParaRPr lang="en-GB" altLang="en-US"/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7C68D211-1760-8CA3-6AAB-CE76469AFF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if ((err = SSLHashSHA1.update(&amp;hashCtx, &amp;clientRandom)) != 0)    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    goto fail;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if ((err = SSLHashSHA1.update(&amp;hashCtx, &amp;serverRandom)) != 0) 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    goto fail;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if ((err = SSLHashSHA1.update(&amp;hashCtx, &amp;signedParams)) != 0)       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    goto fail;   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    goto fail;  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if ((err = SSLHashSHA1.final(&amp;hashCtx, &amp;hashOut)) != 0)    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    goto fail;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err = sslRawVerify(...);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. . . </a:t>
            </a:r>
          </a:p>
        </p:txBody>
      </p:sp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id="{D2643984-4FC3-0A17-A70A-1ABE951427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6A3E5114-3AAC-44A8-96CC-2B66F5270DD8}" type="slidenum">
              <a:rPr lang="en-US" altLang="nl-NL" smtClean="0"/>
              <a:pPr/>
              <a:t>17</a:t>
            </a:fld>
            <a:endParaRPr lang="en-US" altLang="nl-NL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824A6EA2-D9DF-5086-2BDC-85FF27393D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i="1"/>
              <a:t>Negative</a:t>
            </a:r>
            <a:r>
              <a:rPr lang="en-US" altLang="en-US"/>
              <a:t>  test cases </a:t>
            </a:r>
            <a:r>
              <a:rPr lang="en-US" altLang="en-US" sz="2000">
                <a:solidFill>
                  <a:schemeClr val="tx1"/>
                </a:solidFill>
              </a:rPr>
              <a:t>eg. for flawed certificate chains</a:t>
            </a:r>
            <a:endParaRPr lang="en-US" altLang="en-US">
              <a:solidFill>
                <a:schemeClr val="tx1"/>
              </a:solidFill>
            </a:endParaRPr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E5C8A8E4-0380-FDED-F02C-ADEDEED6CD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David Wheeler's </a:t>
            </a:r>
            <a:r>
              <a:rPr lang="en-GB" altLang="en-US" dirty="0">
                <a:solidFill>
                  <a:schemeClr val="tx1"/>
                </a:solidFill>
              </a:rPr>
              <a:t>'T</a:t>
            </a:r>
            <a:r>
              <a:rPr lang="en-GB" dirty="0">
                <a:solidFill>
                  <a:schemeClr val="tx1"/>
                </a:solidFill>
              </a:rPr>
              <a:t>he Apple </a:t>
            </a:r>
            <a:r>
              <a:rPr lang="en-GB" dirty="0" err="1">
                <a:solidFill>
                  <a:schemeClr val="tx1"/>
                </a:solidFill>
              </a:rPr>
              <a:t>goto</a:t>
            </a:r>
            <a:r>
              <a:rPr lang="en-GB" dirty="0">
                <a:solidFill>
                  <a:schemeClr val="tx1"/>
                </a:solidFill>
              </a:rPr>
              <a:t> fail vulnerability: lessons learned' </a:t>
            </a:r>
            <a:r>
              <a:rPr lang="en-US" altLang="en-US" dirty="0"/>
              <a:t>gives a good discussion of this bug &amp; ways to prevent it, incl. </a:t>
            </a:r>
            <a:r>
              <a:rPr lang="en-US" altLang="en-US" dirty="0">
                <a:solidFill>
                  <a:schemeClr val="accent2"/>
                </a:solidFill>
              </a:rPr>
              <a:t>the need for negative test cases                  </a:t>
            </a:r>
            <a:r>
              <a:rPr lang="en-US" altLang="en-US" dirty="0">
                <a:solidFill>
                  <a:srgbClr val="0070C0"/>
                </a:solidFill>
              </a:rPr>
              <a:t>                         </a:t>
            </a:r>
          </a:p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US" altLang="en-US" sz="1600" dirty="0">
                <a:solidFill>
                  <a:srgbClr val="0070C0"/>
                </a:solidFill>
              </a:rPr>
              <a:t>                                          </a:t>
            </a:r>
            <a:r>
              <a:rPr lang="en-US" altLang="en-US" sz="1600" dirty="0"/>
              <a:t>http://www.dwheeler.com/essays/apple-goto-fail.html</a:t>
            </a:r>
            <a:endParaRPr lang="en-US" altLang="en-US" sz="1800" dirty="0"/>
          </a:p>
          <a:p>
            <a:pPr>
              <a:defRPr/>
            </a:pPr>
            <a:r>
              <a:rPr lang="en-US" altLang="en-US" sz="1800" dirty="0"/>
              <a:t>The </a:t>
            </a:r>
            <a:r>
              <a:rPr lang="en-US" altLang="en-US" sz="1800" dirty="0" err="1"/>
              <a:t>FrankenCert</a:t>
            </a:r>
            <a:r>
              <a:rPr lang="en-US" altLang="en-US" sz="1800" dirty="0"/>
              <a:t> test suite provides (broken) certificate chains to test for flaws in the program logic for checking certificates</a:t>
            </a:r>
            <a:r>
              <a:rPr lang="en-US" altLang="en-US" dirty="0"/>
              <a:t>. </a:t>
            </a:r>
          </a:p>
          <a:p>
            <a:pPr marL="457200" lvl="1" indent="0" algn="r">
              <a:buFont typeface="Times New Roman" panose="02020603050405020304" pitchFamily="18" charset="0"/>
              <a:buNone/>
              <a:defRPr/>
            </a:pPr>
            <a:r>
              <a:rPr lang="en-US" altLang="en-US" sz="1400" dirty="0"/>
              <a:t>[Brubaker et al, </a:t>
            </a:r>
            <a:r>
              <a:rPr lang="en-GB" sz="1400" dirty="0"/>
              <a:t>Using </a:t>
            </a:r>
            <a:r>
              <a:rPr lang="en-GB" sz="1400" dirty="0" err="1">
                <a:solidFill>
                  <a:schemeClr val="tx1"/>
                </a:solidFill>
              </a:rPr>
              <a:t>Frankencerts</a:t>
            </a:r>
            <a:r>
              <a:rPr lang="en-GB" sz="1400" dirty="0"/>
              <a:t> for Automated </a:t>
            </a:r>
            <a:r>
              <a:rPr lang="en-GB" sz="1400" dirty="0">
                <a:solidFill>
                  <a:schemeClr val="tx1"/>
                </a:solidFill>
              </a:rPr>
              <a:t>Adversarial Testing </a:t>
            </a:r>
            <a:r>
              <a:rPr lang="en-GB" sz="1400" dirty="0"/>
              <a:t>of  Certificate Validation in SSL/TLS Implementations, Oakland 2014]</a:t>
            </a:r>
          </a:p>
          <a:p>
            <a:pPr marL="457200" lvl="1" indent="0" algn="r">
              <a:buFont typeface="Times New Roman" panose="02020603050405020304" pitchFamily="18" charset="0"/>
              <a:buNone/>
              <a:defRPr/>
            </a:pPr>
            <a:endParaRPr lang="en-GB" sz="1400" dirty="0"/>
          </a:p>
          <a:p>
            <a:pPr>
              <a:lnSpc>
                <a:spcPct val="100000"/>
              </a:lnSpc>
              <a:defRPr/>
            </a:pPr>
            <a:r>
              <a:rPr lang="en-US" altLang="en-US" sz="1800" dirty="0"/>
              <a:t>Code coverage requirements on the test suite would also have helped.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US" altLang="en-US" sz="1800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US" altLang="en-US" dirty="0"/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9A7A004B-966B-4008-121D-BE15E7AAD5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E5A5FF6B-EBD5-4D21-A449-58FAF1035948}" type="slidenum">
              <a:rPr lang="en-US" altLang="nl-NL" smtClean="0"/>
              <a:pPr/>
              <a:t>18</a:t>
            </a:fld>
            <a:endParaRPr lang="en-US" altLang="nl-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4">
            <a:extLst>
              <a:ext uri="{FF2B5EF4-FFF2-40B4-BE49-F238E27FC236}">
                <a16:creationId xmlns:a16="http://schemas.microsoft.com/office/drawing/2014/main" id="{54315E22-4E37-3309-1A40-C38F5F69676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nl-NL" sz="4800"/>
              <a:t>Fuzzing</a:t>
            </a:r>
            <a:br>
              <a:rPr lang="en-US" altLang="nl-NL" sz="4800"/>
            </a:br>
            <a:r>
              <a:rPr lang="en-US" altLang="nl-NL" sz="4400"/>
              <a:t> </a:t>
            </a:r>
            <a:endParaRPr lang="en-GB" altLang="nl-NL" sz="4800"/>
          </a:p>
        </p:txBody>
      </p:sp>
      <p:sp>
        <p:nvSpPr>
          <p:cNvPr id="29699" name="Subtitle 1">
            <a:extLst>
              <a:ext uri="{FF2B5EF4-FFF2-40B4-BE49-F238E27FC236}">
                <a16:creationId xmlns:a16="http://schemas.microsoft.com/office/drawing/2014/main" id="{1EF03D15-2AD0-C9DD-2FDC-EF581B9ADD6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29700" name="Slide Number Placeholder 3">
            <a:extLst>
              <a:ext uri="{FF2B5EF4-FFF2-40B4-BE49-F238E27FC236}">
                <a16:creationId xmlns:a16="http://schemas.microsoft.com/office/drawing/2014/main" id="{11F788C9-B35B-9DC2-6F6D-3227D4774E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6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lnSpc>
                <a:spcPct val="116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2pPr>
            <a:lvl3pPr>
              <a:lnSpc>
                <a:spcPct val="116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3pPr>
            <a:lvl4pPr>
              <a:lnSpc>
                <a:spcPct val="116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4pPr>
            <a:lvl5pPr>
              <a:lnSpc>
                <a:spcPct val="116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5pPr>
            <a:lvl6pPr marL="25146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6pPr>
            <a:lvl7pPr marL="29718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7pPr>
            <a:lvl8pPr marL="34290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8pPr>
            <a:lvl9pPr marL="38862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9pPr>
          </a:lstStyle>
          <a:p>
            <a:pPr>
              <a:spcAft>
                <a:spcPct val="0"/>
              </a:spcAft>
              <a:buFont typeface="Times New Roman" panose="02020603050405020304" pitchFamily="18" charset="0"/>
              <a:buNone/>
            </a:pPr>
            <a:fld id="{5B4F9293-1FBA-448D-B590-9A9319357CF4}" type="slidenum">
              <a:rPr lang="en-US" altLang="nl-NL" sz="1400" smtClean="0"/>
              <a:pPr>
                <a:spcAft>
                  <a:spcPct val="0"/>
                </a:spcAft>
                <a:buFont typeface="Times New Roman" panose="02020603050405020304" pitchFamily="18" charset="0"/>
                <a:buNone/>
              </a:pPr>
              <a:t>19</a:t>
            </a:fld>
            <a:endParaRPr lang="en-US" altLang="nl-NL" sz="1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el 1">
            <a:extLst>
              <a:ext uri="{FF2B5EF4-FFF2-40B4-BE49-F238E27FC236}">
                <a16:creationId xmlns:a16="http://schemas.microsoft.com/office/drawing/2014/main" id="{A7141C07-8B9E-A493-F3B9-031AD5575E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Fuzzing  </a:t>
            </a:r>
            <a:r>
              <a:rPr lang="en-GB" altLang="en-US" sz="2000"/>
              <a:t> </a:t>
            </a:r>
            <a:endParaRPr lang="en-GB" altLang="en-US"/>
          </a:p>
        </p:txBody>
      </p:sp>
      <p:sp>
        <p:nvSpPr>
          <p:cNvPr id="33795" name="Tijdelijke aanduiding voor inhoud 2">
            <a:extLst>
              <a:ext uri="{FF2B5EF4-FFF2-40B4-BE49-F238E27FC236}">
                <a16:creationId xmlns:a16="http://schemas.microsoft.com/office/drawing/2014/main" id="{1244BA16-6F47-6A13-7F5A-4D573028B11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Times New Roman" panose="02020603050405020304" pitchFamily="18" charset="0"/>
              <a:buNone/>
            </a:pPr>
            <a:r>
              <a:rPr lang="nl-NL" altLang="en-US">
                <a:solidFill>
                  <a:schemeClr val="accent2"/>
                </a:solidFill>
              </a:rPr>
              <a:t>(semi) </a:t>
            </a:r>
            <a:r>
              <a:rPr lang="nl-NL" altLang="en-US" i="1" u="sng">
                <a:solidFill>
                  <a:schemeClr val="accent2"/>
                </a:solidFill>
              </a:rPr>
              <a:t>automatically</a:t>
            </a:r>
            <a:r>
              <a:rPr lang="nl-NL" altLang="en-US">
                <a:solidFill>
                  <a:schemeClr val="accent2"/>
                </a:solidFill>
              </a:rPr>
              <a:t>  generate ‘random’ inputs and check if an application </a:t>
            </a:r>
            <a:r>
              <a:rPr lang="nl-NL" altLang="en-US" i="1" u="sng">
                <a:solidFill>
                  <a:schemeClr val="accent2"/>
                </a:solidFill>
              </a:rPr>
              <a:t>crashes</a:t>
            </a:r>
            <a:r>
              <a:rPr lang="en-GB" altLang="en-US">
                <a:solidFill>
                  <a:schemeClr val="accent2"/>
                </a:solidFill>
              </a:rPr>
              <a:t> or </a:t>
            </a:r>
            <a:r>
              <a:rPr lang="en-GB" altLang="en-US" i="1" u="sng">
                <a:solidFill>
                  <a:schemeClr val="accent2"/>
                </a:solidFill>
              </a:rPr>
              <a:t>misbehaves in observable way</a:t>
            </a:r>
          </a:p>
          <a:p>
            <a:pPr marL="0" indent="0">
              <a:buFont typeface="Times New Roman" panose="02020603050405020304" pitchFamily="18" charset="0"/>
              <a:buNone/>
            </a:pPr>
            <a:r>
              <a:rPr lang="nl-NL" altLang="en-US" sz="1800">
                <a:solidFill>
                  <a:schemeClr val="tx2"/>
                </a:solidFill>
              </a:rPr>
              <a:t>              Great for certain classes of bugs, esp. memory corruption bugs</a:t>
            </a:r>
          </a:p>
          <a:p>
            <a:pPr marL="0" indent="0">
              <a:buFont typeface="Times New Roman" panose="02020603050405020304" pitchFamily="18" charset="0"/>
              <a:buNone/>
            </a:pPr>
            <a:endParaRPr lang="en-GB" altLang="en-US"/>
          </a:p>
        </p:txBody>
      </p:sp>
      <p:sp>
        <p:nvSpPr>
          <p:cNvPr id="33796" name="Tijdelijke aanduiding voor dianummer 3">
            <a:extLst>
              <a:ext uri="{FF2B5EF4-FFF2-40B4-BE49-F238E27FC236}">
                <a16:creationId xmlns:a16="http://schemas.microsoft.com/office/drawing/2014/main" id="{D3249F9E-CB46-AA95-596A-BE204D46FD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D4DDF930-0DDA-40DA-8FC4-77377D85D785}" type="slidenum">
              <a:rPr lang="en-US" altLang="nl-NL" smtClean="0"/>
              <a:pPr/>
              <a:t>20</a:t>
            </a:fld>
            <a:endParaRPr lang="en-US" altLang="nl-NL"/>
          </a:p>
        </p:txBody>
      </p:sp>
      <p:grpSp>
        <p:nvGrpSpPr>
          <p:cNvPr id="33797" name="Groep 2">
            <a:extLst>
              <a:ext uri="{FF2B5EF4-FFF2-40B4-BE49-F238E27FC236}">
                <a16:creationId xmlns:a16="http://schemas.microsoft.com/office/drawing/2014/main" id="{AD016B1A-5860-0A90-7ADF-F82F7AB6125C}"/>
              </a:ext>
            </a:extLst>
          </p:cNvPr>
          <p:cNvGrpSpPr>
            <a:grpSpLocks/>
          </p:cNvGrpSpPr>
          <p:nvPr/>
        </p:nvGrpSpPr>
        <p:grpSpPr bwMode="auto">
          <a:xfrm>
            <a:off x="1439863" y="2555875"/>
            <a:ext cx="6608762" cy="3332163"/>
            <a:chOff x="1095375" y="2843213"/>
            <a:chExt cx="6608763" cy="3332121"/>
          </a:xfrm>
        </p:grpSpPr>
        <p:sp>
          <p:nvSpPr>
            <p:cNvPr id="33798" name="Rechthoek 4">
              <a:extLst>
                <a:ext uri="{FF2B5EF4-FFF2-40B4-BE49-F238E27FC236}">
                  <a16:creationId xmlns:a16="http://schemas.microsoft.com/office/drawing/2014/main" id="{0E75ABA0-2DCE-D32C-2FE7-943D097720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9050" y="4932364"/>
              <a:ext cx="1614488" cy="1242970"/>
            </a:xfrm>
            <a:prstGeom prst="rect">
              <a:avLst/>
            </a:prstGeom>
            <a:solidFill>
              <a:srgbClr val="FFC000"/>
            </a:solidFill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ctr" eaLnBrk="1">
                <a:lnSpc>
                  <a:spcPct val="116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GB" altLang="en-US" sz="2800">
                  <a:solidFill>
                    <a:srgbClr val="000000"/>
                  </a:solidFill>
                  <a:latin typeface="Arial Rounded MT Bold" panose="020F0704030504030204" pitchFamily="34" charset="0"/>
                </a:rPr>
                <a:t>SUT</a:t>
              </a:r>
              <a:endParaRPr lang="en-GB" altLang="en-US" sz="2400">
                <a:solidFill>
                  <a:srgbClr val="000000"/>
                </a:solidFill>
                <a:latin typeface="Arial Rounded MT Bold" panose="020F0704030504030204" pitchFamily="34" charset="0"/>
              </a:endParaRPr>
            </a:p>
            <a:p>
              <a:pPr algn="ctr" eaLnBrk="1">
                <a:lnSpc>
                  <a:spcPct val="116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en-GB" altLang="en-US" sz="2000">
                  <a:solidFill>
                    <a:srgbClr val="000000"/>
                  </a:solidFill>
                  <a:latin typeface="Arial Rounded MT Bold" panose="020F0704030504030204" pitchFamily="34" charset="0"/>
                </a:rPr>
                <a:t>System Under Test</a:t>
              </a:r>
            </a:p>
          </p:txBody>
        </p:sp>
        <p:sp>
          <p:nvSpPr>
            <p:cNvPr id="6" name="Wolk 5">
              <a:extLst>
                <a:ext uri="{FF2B5EF4-FFF2-40B4-BE49-F238E27FC236}">
                  <a16:creationId xmlns:a16="http://schemas.microsoft.com/office/drawing/2014/main" id="{E911C177-C226-CB69-0165-3472BBC3CF7E}"/>
                </a:ext>
              </a:extLst>
            </p:cNvPr>
            <p:cNvSpPr/>
            <p:nvPr/>
          </p:nvSpPr>
          <p:spPr bwMode="auto">
            <a:xfrm>
              <a:off x="1095375" y="4354494"/>
              <a:ext cx="2274887" cy="1298559"/>
            </a:xfrm>
            <a:prstGeom prst="cloud">
              <a:avLst/>
            </a:prstGeom>
            <a:solidFill>
              <a:srgbClr val="D5F3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eaLnBrk="1">
                <a:lnSpc>
                  <a:spcPct val="116000"/>
                </a:lnSpc>
                <a:buClr>
                  <a:srgbClr val="000000"/>
                </a:buClr>
                <a:buSzPct val="100000"/>
                <a:buFont typeface="Times New Roman" pitchFamily="16" charset="0"/>
                <a:buNone/>
                <a:defRPr/>
              </a:pPr>
              <a:r>
                <a:rPr lang="en-GB" sz="2000" dirty="0">
                  <a:solidFill>
                    <a:srgbClr val="000000"/>
                  </a:solidFill>
                  <a:latin typeface="Arial Rounded MT Bold" panose="020F0704030504030204" pitchFamily="34" charset="0"/>
                </a:rPr>
                <a:t>set of test inputs</a:t>
              </a:r>
            </a:p>
          </p:txBody>
        </p:sp>
        <p:sp>
          <p:nvSpPr>
            <p:cNvPr id="33800" name="Pijl-rechts 6">
              <a:extLst>
                <a:ext uri="{FF2B5EF4-FFF2-40B4-BE49-F238E27FC236}">
                  <a16:creationId xmlns:a16="http://schemas.microsoft.com/office/drawing/2014/main" id="{B219ECFF-92BF-7EFE-50E3-88CB59E7073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320000">
              <a:off x="3284538" y="4989513"/>
              <a:ext cx="504825" cy="287337"/>
            </a:xfrm>
            <a:prstGeom prst="rightArrow">
              <a:avLst>
                <a:gd name="adj1" fmla="val 50000"/>
                <a:gd name="adj2" fmla="val 50194"/>
              </a:avLst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>
                <a:lnSpc>
                  <a:spcPct val="116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grpSp>
          <p:nvGrpSpPr>
            <p:cNvPr id="33801" name="Groep 14">
              <a:extLst>
                <a:ext uri="{FF2B5EF4-FFF2-40B4-BE49-F238E27FC236}">
                  <a16:creationId xmlns:a16="http://schemas.microsoft.com/office/drawing/2014/main" id="{1CE6ADA1-CD6B-2861-79C1-5043BEC22E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95375" y="2843213"/>
              <a:ext cx="6608763" cy="1122362"/>
              <a:chOff x="1295896" y="1881251"/>
              <a:chExt cx="6762087" cy="882194"/>
            </a:xfrm>
          </p:grpSpPr>
          <p:sp>
            <p:nvSpPr>
              <p:cNvPr id="33805" name="Stroomdiagram: Alternatief proces 11">
                <a:extLst>
                  <a:ext uri="{FF2B5EF4-FFF2-40B4-BE49-F238E27FC236}">
                    <a16:creationId xmlns:a16="http://schemas.microsoft.com/office/drawing/2014/main" id="{1708C3BF-4C1B-926A-7A20-34ABCE5658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5896" y="1881251"/>
                <a:ext cx="6762087" cy="882194"/>
              </a:xfrm>
              <a:prstGeom prst="flowChartAlternateProcess">
                <a:avLst/>
              </a:prstGeom>
              <a:solidFill>
                <a:srgbClr val="8FDFFF"/>
              </a:solidFill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>
                  <a:lnSpc>
                    <a:spcPct val="116000"/>
                  </a:lnSpc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en-GB" altLang="en-US">
                    <a:solidFill>
                      <a:srgbClr val="000000"/>
                    </a:solidFill>
                  </a:rPr>
                  <a:t>                                     </a:t>
                </a:r>
                <a:r>
                  <a:rPr lang="en-GB" altLang="en-US" sz="3600">
                    <a:solidFill>
                      <a:srgbClr val="000000"/>
                    </a:solidFill>
                    <a:latin typeface="Arial Rounded MT Bold" panose="020F0704030504030204" pitchFamily="34" charset="0"/>
                  </a:rPr>
                  <a:t>fuzzer</a:t>
                </a:r>
                <a:endParaRPr lang="en-GB" altLang="en-US">
                  <a:solidFill>
                    <a:srgbClr val="000000"/>
                  </a:solidFill>
                  <a:latin typeface="Arial Rounded MT Bold" panose="020F0704030504030204" pitchFamily="34" charset="0"/>
                </a:endParaRPr>
              </a:p>
            </p:txBody>
          </p:sp>
          <p:sp>
            <p:nvSpPr>
              <p:cNvPr id="33806" name="Stroomdiagram: Alternatief proces 7">
                <a:extLst>
                  <a:ext uri="{FF2B5EF4-FFF2-40B4-BE49-F238E27FC236}">
                    <a16:creationId xmlns:a16="http://schemas.microsoft.com/office/drawing/2014/main" id="{85D9060F-001F-33D9-E946-F5537F3638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5732" y="2021434"/>
                <a:ext cx="2088232" cy="634622"/>
              </a:xfrm>
              <a:prstGeom prst="flowChartAlternateProcess">
                <a:avLst/>
              </a:prstGeom>
              <a:solidFill>
                <a:srgbClr val="00B8FF"/>
              </a:solidFill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eaLnBrk="1">
                  <a:lnSpc>
                    <a:spcPct val="116000"/>
                  </a:lnSpc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en-GB" altLang="en-US" sz="2000" b="1">
                    <a:solidFill>
                      <a:srgbClr val="000000"/>
                    </a:solidFill>
                    <a:latin typeface="Arial Rounded MT Bold" panose="020F0704030504030204" pitchFamily="34" charset="0"/>
                  </a:rPr>
                  <a:t>test case</a:t>
                </a:r>
              </a:p>
              <a:p>
                <a:pPr algn="ctr" eaLnBrk="1">
                  <a:lnSpc>
                    <a:spcPct val="116000"/>
                  </a:lnSpc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en-GB" altLang="en-US" sz="2000" b="1">
                    <a:solidFill>
                      <a:srgbClr val="000000"/>
                    </a:solidFill>
                    <a:latin typeface="Arial Rounded MT Bold" panose="020F0704030504030204" pitchFamily="34" charset="0"/>
                  </a:rPr>
                  <a:t>generation</a:t>
                </a:r>
                <a:endParaRPr lang="en-GB" altLang="en-US" b="1">
                  <a:solidFill>
                    <a:srgbClr val="000000"/>
                  </a:solidFill>
                  <a:latin typeface="Arial Rounded MT Bold" panose="020F0704030504030204" pitchFamily="34" charset="0"/>
                </a:endParaRPr>
              </a:p>
            </p:txBody>
          </p:sp>
          <p:sp>
            <p:nvSpPr>
              <p:cNvPr id="33807" name="Stroomdiagram: Alternatief proces 8">
                <a:extLst>
                  <a:ext uri="{FF2B5EF4-FFF2-40B4-BE49-F238E27FC236}">
                    <a16:creationId xmlns:a16="http://schemas.microsoft.com/office/drawing/2014/main" id="{CF2065A9-7EDE-3934-D455-AA42E01EB1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44808" y="1991455"/>
                <a:ext cx="2088232" cy="664601"/>
              </a:xfrm>
              <a:prstGeom prst="flowChartAlternateProcess">
                <a:avLst/>
              </a:prstGeom>
              <a:solidFill>
                <a:srgbClr val="00B8FF"/>
              </a:solidFill>
              <a:ln w="2857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ctr" eaLnBrk="1">
                  <a:lnSpc>
                    <a:spcPct val="116000"/>
                  </a:lnSpc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r>
                  <a:rPr lang="en-GB" altLang="en-US" sz="2000" b="1">
                    <a:solidFill>
                      <a:srgbClr val="000000"/>
                    </a:solidFill>
                    <a:latin typeface="Arial Rounded MT Bold" panose="020F0704030504030204" pitchFamily="34" charset="0"/>
                  </a:rPr>
                  <a:t>observation</a:t>
                </a:r>
                <a:r>
                  <a:rPr lang="en-GB" altLang="en-US" sz="3200" b="1">
                    <a:solidFill>
                      <a:srgbClr val="000000"/>
                    </a:solidFill>
                    <a:latin typeface="Arial Rounded MT Bold" panose="020F0704030504030204" pitchFamily="34" charset="0"/>
                  </a:rPr>
                  <a:t> </a:t>
                </a:r>
                <a:r>
                  <a:rPr lang="en-GB" altLang="en-US" sz="2000" b="1">
                    <a:solidFill>
                      <a:srgbClr val="000000"/>
                    </a:solidFill>
                    <a:latin typeface="Arial Rounded MT Bold" panose="020F0704030504030204" pitchFamily="34" charset="0"/>
                  </a:rPr>
                  <a:t> </a:t>
                </a:r>
                <a:endParaRPr lang="en-GB" altLang="en-US" b="1">
                  <a:solidFill>
                    <a:srgbClr val="000000"/>
                  </a:solidFill>
                  <a:latin typeface="Arial Rounded MT Bold" panose="020F0704030504030204" pitchFamily="34" charset="0"/>
                </a:endParaRPr>
              </a:p>
            </p:txBody>
          </p:sp>
        </p:grpSp>
        <p:pic>
          <p:nvPicPr>
            <p:cNvPr id="33802" name="Afbeelding 9">
              <a:extLst>
                <a:ext uri="{FF2B5EF4-FFF2-40B4-BE49-F238E27FC236}">
                  <a16:creationId xmlns:a16="http://schemas.microsoft.com/office/drawing/2014/main" id="{C9B0EC28-D244-2B85-41E0-BF23D6AE98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393"/>
            <a:stretch>
              <a:fillRect/>
            </a:stretch>
          </p:blipFill>
          <p:spPr bwMode="auto">
            <a:xfrm>
              <a:off x="6083300" y="4343400"/>
              <a:ext cx="954088" cy="911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03" name="Pijl-rechts 12">
              <a:extLst>
                <a:ext uri="{FF2B5EF4-FFF2-40B4-BE49-F238E27FC236}">
                  <a16:creationId xmlns:a16="http://schemas.microsoft.com/office/drawing/2014/main" id="{28EE3AFB-FC07-B314-DD4C-AC367F108A1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1974057" y="3888581"/>
              <a:ext cx="563562" cy="511175"/>
            </a:xfrm>
            <a:prstGeom prst="rightArrow">
              <a:avLst>
                <a:gd name="adj1" fmla="val 50000"/>
                <a:gd name="adj2" fmla="val 50199"/>
              </a:avLst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>
                <a:lnSpc>
                  <a:spcPct val="116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33804" name="Pijl-rechts 13">
              <a:extLst>
                <a:ext uri="{FF2B5EF4-FFF2-40B4-BE49-F238E27FC236}">
                  <a16:creationId xmlns:a16="http://schemas.microsoft.com/office/drawing/2014/main" id="{D7D075E8-FBB5-1734-C082-4B184A02868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902673">
              <a:off x="5329238" y="4360863"/>
              <a:ext cx="1204912" cy="334962"/>
            </a:xfrm>
            <a:prstGeom prst="rightArrow">
              <a:avLst>
                <a:gd name="adj1" fmla="val 50000"/>
                <a:gd name="adj2" fmla="val 50110"/>
              </a:avLst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>
                <a:lnSpc>
                  <a:spcPct val="116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4E5D8DBC-4399-29D4-0DF2-F6DA2DBEE4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en-US" dirty="0"/>
              <a:t>How </a:t>
            </a:r>
            <a:r>
              <a:rPr lang="nl-NL" altLang="en-US" dirty="0" err="1"/>
              <a:t>to</a:t>
            </a:r>
            <a:r>
              <a:rPr lang="nl-NL" altLang="en-US" dirty="0"/>
              <a:t> </a:t>
            </a:r>
            <a:r>
              <a:rPr lang="nl-NL" altLang="en-US" dirty="0" err="1"/>
              <a:t>fuzz</a:t>
            </a:r>
            <a:r>
              <a:rPr lang="nl-NL" altLang="en-US" dirty="0"/>
              <a:t>: test case </a:t>
            </a:r>
            <a:r>
              <a:rPr lang="nl-NL" altLang="en-US" dirty="0" err="1"/>
              <a:t>generation</a:t>
            </a:r>
            <a:endParaRPr lang="en-GB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1F3D13-6BD8-7FEA-E8E1-7D42CC2339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" y="1116013"/>
            <a:ext cx="8642350" cy="5640387"/>
          </a:xfrm>
        </p:spPr>
        <p:txBody>
          <a:bodyPr/>
          <a:lstStyle/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nl-NL" sz="1800" dirty="0" err="1"/>
              <a:t>Depending</a:t>
            </a:r>
            <a:r>
              <a:rPr lang="nl-NL" sz="1800" dirty="0"/>
              <a:t> on input type</a:t>
            </a:r>
          </a:p>
          <a:p>
            <a:pPr>
              <a:defRPr/>
            </a:pPr>
            <a:r>
              <a:rPr lang="nl-NL" sz="1800" dirty="0" err="1"/>
              <a:t>very</a:t>
            </a:r>
            <a:r>
              <a:rPr lang="nl-NL" sz="1800" dirty="0"/>
              <a:t> long </a:t>
            </a:r>
            <a:r>
              <a:rPr lang="nl-NL" sz="1800" dirty="0" err="1"/>
              <a:t>inputs</a:t>
            </a:r>
            <a:r>
              <a:rPr lang="nl-NL" sz="1800" dirty="0"/>
              <a:t>, </a:t>
            </a:r>
            <a:r>
              <a:rPr lang="nl-NL" sz="1800" dirty="0" err="1"/>
              <a:t>very</a:t>
            </a:r>
            <a:r>
              <a:rPr lang="nl-NL" sz="1800" dirty="0"/>
              <a:t> short </a:t>
            </a:r>
            <a:r>
              <a:rPr lang="nl-NL" sz="1800" dirty="0" err="1"/>
              <a:t>inputs</a:t>
            </a:r>
            <a:r>
              <a:rPr lang="nl-NL" sz="1800" dirty="0"/>
              <a:t>, or completely blank input</a:t>
            </a:r>
          </a:p>
          <a:p>
            <a:pPr>
              <a:defRPr/>
            </a:pPr>
            <a:r>
              <a:rPr lang="nl-NL" sz="1800" dirty="0"/>
              <a:t>min/max values of integers, zero and negative values</a:t>
            </a:r>
          </a:p>
          <a:p>
            <a:pPr>
              <a:lnSpc>
                <a:spcPct val="100000"/>
              </a:lnSpc>
              <a:defRPr/>
            </a:pPr>
            <a:r>
              <a:rPr lang="nl-NL" sz="1800" dirty="0"/>
              <a:t>depending on what you are fuzzing, include special values, characters or keywords likely to trigger bugs, eg</a:t>
            </a:r>
          </a:p>
          <a:p>
            <a:pPr lvl="1">
              <a:lnSpc>
                <a:spcPct val="100000"/>
              </a:lnSpc>
              <a:defRPr/>
            </a:pPr>
            <a:r>
              <a:rPr lang="nl-NL" sz="1800" dirty="0"/>
              <a:t>nulls, newlines, or end-of-file characters</a:t>
            </a:r>
          </a:p>
          <a:p>
            <a:pPr lvl="1">
              <a:lnSpc>
                <a:spcPct val="100000"/>
              </a:lnSpc>
              <a:defRPr/>
            </a:pPr>
            <a:r>
              <a:rPr lang="nl-NL" sz="1800" dirty="0"/>
              <a:t>format string </a:t>
            </a:r>
            <a:r>
              <a:rPr lang="nl-NL" sz="1800" dirty="0" err="1"/>
              <a:t>characters</a:t>
            </a:r>
            <a:r>
              <a:rPr lang="nl-NL" sz="1800" dirty="0"/>
              <a:t>   </a:t>
            </a:r>
            <a:r>
              <a:rPr lang="nl-NL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%s %x %n</a:t>
            </a:r>
            <a:r>
              <a:rPr lang="nl-NL" sz="1800" dirty="0"/>
              <a:t> </a:t>
            </a:r>
          </a:p>
          <a:p>
            <a:pPr lvl="1">
              <a:lnSpc>
                <a:spcPct val="100000"/>
              </a:lnSpc>
              <a:defRPr/>
            </a:pPr>
            <a:r>
              <a:rPr lang="nl-NL" sz="1800" dirty="0"/>
              <a:t>semi-colons, slashes and backslashes, quotes</a:t>
            </a:r>
          </a:p>
          <a:p>
            <a:pPr lvl="1">
              <a:lnSpc>
                <a:spcPct val="100000"/>
              </a:lnSpc>
              <a:defRPr/>
            </a:pPr>
            <a:r>
              <a:rPr lang="nl-NL" sz="1800" dirty="0"/>
              <a:t>application specific keywords   </a:t>
            </a:r>
            <a:r>
              <a:rPr lang="nl-NL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halt, DROP TABLES, ...</a:t>
            </a:r>
          </a:p>
          <a:p>
            <a:pPr lvl="1">
              <a:lnSpc>
                <a:spcPct val="100000"/>
              </a:lnSpc>
              <a:defRPr/>
            </a:pPr>
            <a:r>
              <a:rPr lang="nl-NL" sz="1800" dirty="0"/>
              <a:t>....</a:t>
            </a:r>
          </a:p>
          <a:p>
            <a:pPr lvl="1">
              <a:lnSpc>
                <a:spcPct val="100000"/>
              </a:lnSpc>
              <a:defRPr/>
            </a:pPr>
            <a:endParaRPr lang="nl-NL" sz="1800" dirty="0"/>
          </a:p>
          <a:p>
            <a:pPr marL="5715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nl-NL" dirty="0" err="1"/>
              <a:t>Good</a:t>
            </a:r>
            <a:r>
              <a:rPr lang="nl-NL" dirty="0"/>
              <a:t> </a:t>
            </a:r>
            <a:r>
              <a:rPr lang="nl-NL" dirty="0" err="1">
                <a:solidFill>
                  <a:schemeClr val="accent2"/>
                </a:solidFill>
              </a:rPr>
              <a:t>validation</a:t>
            </a:r>
            <a:r>
              <a:rPr lang="nl-NL" dirty="0">
                <a:solidFill>
                  <a:schemeClr val="accent2"/>
                </a:solidFill>
              </a:rPr>
              <a:t> </a:t>
            </a:r>
            <a:r>
              <a:rPr lang="nl-NL" dirty="0" err="1"/>
              <a:t>and</a:t>
            </a:r>
            <a:r>
              <a:rPr lang="nl-NL" dirty="0"/>
              <a:t>/or </a:t>
            </a:r>
            <a:r>
              <a:rPr lang="nl-NL" dirty="0" err="1">
                <a:solidFill>
                  <a:schemeClr val="accent2"/>
                </a:solidFill>
              </a:rPr>
              <a:t>sanitisation</a:t>
            </a:r>
            <a:r>
              <a:rPr lang="nl-NL" dirty="0">
                <a:solidFill>
                  <a:schemeClr val="accent2"/>
                </a:solidFill>
              </a:rPr>
              <a:t> </a:t>
            </a:r>
            <a:r>
              <a:rPr lang="nl-NL" dirty="0" err="1"/>
              <a:t>would</a:t>
            </a:r>
            <a:r>
              <a:rPr lang="nl-NL" dirty="0"/>
              <a:t> catch these </a:t>
            </a:r>
            <a:r>
              <a:rPr lang="nl-NL" dirty="0" err="1"/>
              <a:t>problems</a:t>
            </a:r>
            <a:r>
              <a:rPr lang="nl-NL" dirty="0"/>
              <a:t>.</a:t>
            </a:r>
          </a:p>
          <a:p>
            <a:pPr marL="5715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nl-NL" dirty="0"/>
              <a:t>More on </a:t>
            </a:r>
            <a:r>
              <a:rPr lang="nl-NL" dirty="0" err="1"/>
              <a:t>this</a:t>
            </a:r>
            <a:r>
              <a:rPr lang="nl-NL" dirty="0"/>
              <a:t> in later </a:t>
            </a:r>
            <a:r>
              <a:rPr lang="nl-NL" dirty="0" err="1"/>
              <a:t>lecture</a:t>
            </a:r>
            <a:r>
              <a:rPr lang="nl-NL" dirty="0"/>
              <a:t> on secure input handling.</a:t>
            </a:r>
            <a:endParaRPr lang="en-GB" dirty="0"/>
          </a:p>
        </p:txBody>
      </p:sp>
      <p:sp>
        <p:nvSpPr>
          <p:cNvPr id="31748" name="Slide Number Placeholder 3">
            <a:extLst>
              <a:ext uri="{FF2B5EF4-FFF2-40B4-BE49-F238E27FC236}">
                <a16:creationId xmlns:a16="http://schemas.microsoft.com/office/drawing/2014/main" id="{2522D8DC-524C-261F-560E-5D291F0952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33BC9A49-CF44-4DC0-8A5D-9227EA99C372}" type="slidenum">
              <a:rPr lang="en-US" altLang="nl-NL" smtClean="0"/>
              <a:pPr/>
              <a:t>21</a:t>
            </a:fld>
            <a:endParaRPr lang="en-US" altLang="nl-NL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8085889A-8EEC-DCDD-0B8A-503A95B598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en-US" dirty="0"/>
              <a:t>How </a:t>
            </a:r>
            <a:r>
              <a:rPr lang="nl-NL" altLang="en-US" dirty="0" err="1"/>
              <a:t>to</a:t>
            </a:r>
            <a:r>
              <a:rPr lang="nl-NL" altLang="en-US" dirty="0"/>
              <a:t> </a:t>
            </a:r>
            <a:r>
              <a:rPr lang="nl-NL" altLang="en-US" dirty="0" err="1"/>
              <a:t>fuzz</a:t>
            </a:r>
            <a:r>
              <a:rPr lang="nl-NL" altLang="en-US" dirty="0"/>
              <a:t>:  error </a:t>
            </a:r>
            <a:r>
              <a:rPr lang="nl-NL" altLang="en-US" dirty="0" err="1"/>
              <a:t>detection</a:t>
            </a:r>
            <a:endParaRPr lang="en-GB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E77DD-3905-A5EA-6760-340482532F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nl-NL" dirty="0"/>
              <a:t>Making systems crash on errors is useful for testing!</a:t>
            </a:r>
          </a:p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nl-NL" dirty="0"/>
              <a:t>When security testing C(++) code,  all memory safety checks discussed in previous weeks can be deployed to make a crash in the event of a memory corruption more likely  </a:t>
            </a:r>
          </a:p>
          <a:p>
            <a:pPr marL="457200" lvl="1" indent="0">
              <a:buFont typeface="Times New Roman" panose="02020603050405020304" pitchFamily="18" charset="0"/>
              <a:buNone/>
              <a:defRPr/>
            </a:pPr>
            <a:r>
              <a:rPr lang="nl-NL" dirty="0"/>
              <a:t>Tools </a:t>
            </a:r>
            <a:r>
              <a:rPr lang="nl-NL" dirty="0" err="1"/>
              <a:t>for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</a:t>
            </a:r>
            <a:r>
              <a:rPr lang="nl-NL" dirty="0" err="1"/>
              <a:t>include</a:t>
            </a:r>
            <a:r>
              <a:rPr lang="nl-NL" dirty="0"/>
              <a:t> </a:t>
            </a:r>
          </a:p>
          <a:p>
            <a:pPr lvl="2">
              <a:defRPr/>
            </a:pPr>
            <a:r>
              <a:rPr lang="nl-NL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ASan - </a:t>
            </a:r>
            <a:r>
              <a:rPr lang="nl-NL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AddressSanitizer</a:t>
            </a:r>
            <a:r>
              <a:rPr lang="nl-NL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800" dirty="0">
                <a:solidFill>
                  <a:schemeClr val="tx1"/>
                </a:solidFill>
                <a:cs typeface="Courier New" panose="02070309020205020404" pitchFamily="49" charset="0"/>
              </a:rPr>
              <a:t>(spatial &amp; temporal bugs)</a:t>
            </a:r>
          </a:p>
          <a:p>
            <a:pPr lvl="2">
              <a:defRPr/>
            </a:pPr>
            <a:r>
              <a:rPr lang="nl-NL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MSan – </a:t>
            </a:r>
            <a:r>
              <a:rPr lang="nl-NL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MemorySanitizer</a:t>
            </a:r>
            <a:r>
              <a:rPr lang="nl-NL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sz="1800" dirty="0">
                <a:solidFill>
                  <a:schemeClr val="tx1"/>
                </a:solidFill>
                <a:cs typeface="Courier New" panose="02070309020205020404" pitchFamily="49" charset="0"/>
              </a:rPr>
              <a:t>(access to uninitialised memory)</a:t>
            </a:r>
          </a:p>
          <a:p>
            <a:pPr lvl="2">
              <a:defRPr/>
            </a:pPr>
            <a:r>
              <a:rPr lang="nl-NL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UBSan – </a:t>
            </a:r>
            <a:r>
              <a:rPr lang="nl-NL" b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UndefinedBehaviorSanitizer</a:t>
            </a:r>
            <a:r>
              <a:rPr lang="nl-NL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lvl="2">
              <a:defRPr/>
            </a:pPr>
            <a:endParaRPr lang="nl-NL" dirty="0">
              <a:solidFill>
                <a:srgbClr val="008000"/>
              </a:solidFill>
              <a:cs typeface="Courier New" panose="02070309020205020404" pitchFamily="49" charset="0"/>
            </a:endParaRPr>
          </a:p>
          <a:p>
            <a:pPr lvl="1">
              <a:defRPr/>
            </a:pPr>
            <a:endParaRPr lang="nl-NL" b="1" i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defRPr/>
            </a:pPr>
            <a:endParaRPr lang="nl-NL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Font typeface="Times New Roman" panose="02020603050405020304" pitchFamily="18" charset="0"/>
              <a:buNone/>
              <a:defRPr/>
            </a:pPr>
            <a:endParaRPr lang="nl-NL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defRPr/>
            </a:pPr>
            <a:endParaRPr lang="en-GB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2772" name="Slide Number Placeholder 3">
            <a:extLst>
              <a:ext uri="{FF2B5EF4-FFF2-40B4-BE49-F238E27FC236}">
                <a16:creationId xmlns:a16="http://schemas.microsoft.com/office/drawing/2014/main" id="{2206AB58-1F6F-DF3C-E18F-0407E61C15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3666678E-4B3A-45A9-9431-335FAD46E816}" type="slidenum">
              <a:rPr lang="en-US" altLang="nl-NL" smtClean="0"/>
              <a:pPr/>
              <a:t>22</a:t>
            </a:fld>
            <a:endParaRPr lang="en-US" altLang="nl-NL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>
            <a:extLst>
              <a:ext uri="{FF2B5EF4-FFF2-40B4-BE49-F238E27FC236}">
                <a16:creationId xmlns:a16="http://schemas.microsoft.com/office/drawing/2014/main" id="{5A2CA098-7EA1-9C6E-68FB-E3C5518980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en-US"/>
              <a:t>Some pros and cons of fuzzing &amp; DAST</a:t>
            </a:r>
            <a:endParaRPr lang="en-GB" altLang="en-US"/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2F09C482-42C6-D440-D116-374605E2E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975" y="1116013"/>
            <a:ext cx="8642350" cy="5640387"/>
          </a:xfrm>
        </p:spPr>
        <p:txBody>
          <a:bodyPr/>
          <a:lstStyle/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nl-NL" altLang="en-US" dirty="0">
                <a:solidFill>
                  <a:schemeClr val="tx1"/>
                </a:solidFill>
              </a:rPr>
              <a:t>Pros</a:t>
            </a:r>
          </a:p>
          <a:p>
            <a:pPr>
              <a:lnSpc>
                <a:spcPct val="100000"/>
              </a:lnSpc>
              <a:defRPr/>
            </a:pPr>
            <a:r>
              <a:rPr lang="nl-NL" altLang="en-US" dirty="0">
                <a:solidFill>
                  <a:schemeClr val="accent2"/>
                </a:solidFill>
              </a:rPr>
              <a:t>Relatively little effort</a:t>
            </a:r>
            <a:br>
              <a:rPr lang="nl-NL" altLang="en-US" dirty="0">
                <a:solidFill>
                  <a:schemeClr val="tx1"/>
                </a:solidFill>
              </a:rPr>
            </a:br>
            <a:r>
              <a:rPr lang="nl-NL" altLang="en-US" dirty="0">
                <a:solidFill>
                  <a:schemeClr val="tx1"/>
                </a:solidFill>
              </a:rPr>
              <a:t>    test cases are automatically generated  and test oracle is trivial </a:t>
            </a:r>
          </a:p>
          <a:p>
            <a:pPr lvl="1">
              <a:lnSpc>
                <a:spcPct val="100000"/>
              </a:lnSpc>
              <a:defRPr/>
            </a:pPr>
            <a:r>
              <a:rPr lang="nl-NL" altLang="en-US" sz="1800" dirty="0">
                <a:solidFill>
                  <a:schemeClr val="tx1"/>
                </a:solidFill>
              </a:rPr>
              <a:t>Fuzzing a C/C++ binary gives a quick indication of code quality </a:t>
            </a:r>
            <a:endParaRPr lang="nl-NL" altLang="en-US" dirty="0">
              <a:solidFill>
                <a:schemeClr val="accent2"/>
              </a:solidFill>
            </a:endParaRPr>
          </a:p>
          <a:p>
            <a:pPr marL="5715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nl-NL" altLang="en-US" dirty="0">
                <a:solidFill>
                  <a:schemeClr val="tx1"/>
                </a:solidFill>
              </a:rPr>
              <a:t>Limitations</a:t>
            </a:r>
          </a:p>
          <a:p>
            <a:pPr>
              <a:lnSpc>
                <a:spcPct val="100000"/>
              </a:lnSpc>
              <a:defRPr/>
            </a:pPr>
            <a:r>
              <a:rPr lang="nl-NL" altLang="en-US" dirty="0">
                <a:solidFill>
                  <a:schemeClr val="tx1"/>
                </a:solidFill>
              </a:rPr>
              <a:t>Only finds </a:t>
            </a:r>
            <a:r>
              <a:rPr lang="nl-NL" altLang="en-US" dirty="0">
                <a:solidFill>
                  <a:schemeClr val="accent2"/>
                </a:solidFill>
              </a:rPr>
              <a:t>‘shallow’</a:t>
            </a:r>
            <a:r>
              <a:rPr lang="nl-NL" altLang="en-US" dirty="0">
                <a:solidFill>
                  <a:schemeClr val="tx1"/>
                </a:solidFill>
              </a:rPr>
              <a:t> bugs and not </a:t>
            </a:r>
            <a:r>
              <a:rPr lang="nl-NL" altLang="en-US" dirty="0">
                <a:solidFill>
                  <a:schemeClr val="accent2"/>
                </a:solidFill>
              </a:rPr>
              <a:t>‘deeper’</a:t>
            </a:r>
            <a:r>
              <a:rPr lang="nl-NL" altLang="en-US" dirty="0">
                <a:solidFill>
                  <a:schemeClr val="tx1"/>
                </a:solidFill>
              </a:rPr>
              <a:t> bugs</a:t>
            </a:r>
          </a:p>
          <a:p>
            <a:pPr lvl="1">
              <a:lnSpc>
                <a:spcPct val="100000"/>
              </a:lnSpc>
              <a:defRPr/>
            </a:pPr>
            <a:r>
              <a:rPr lang="nl-NL" altLang="en-US" sz="1800" dirty="0">
                <a:solidFill>
                  <a:schemeClr val="tx1"/>
                </a:solidFill>
              </a:rPr>
              <a:t>but ‘smarter’ fuzzing tools can go deeper, as we will see</a:t>
            </a:r>
          </a:p>
          <a:p>
            <a:pPr>
              <a:lnSpc>
                <a:spcPct val="100000"/>
              </a:lnSpc>
              <a:defRPr/>
            </a:pPr>
            <a:endParaRPr lang="nl-NL" altLang="en-US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nl-NL" altLang="en-US" dirty="0">
                <a:solidFill>
                  <a:schemeClr val="tx1"/>
                </a:solidFill>
              </a:rPr>
              <a:t>General advantage of DAST over SAST: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nl-NL" altLang="en-US" dirty="0">
                <a:solidFill>
                  <a:schemeClr val="tx1"/>
                </a:solidFill>
              </a:rPr>
              <a:t>    a crash by a DAST tool is a </a:t>
            </a:r>
            <a:r>
              <a:rPr lang="nl-NL" altLang="en-US" i="1" dirty="0">
                <a:solidFill>
                  <a:schemeClr val="accent2"/>
                </a:solidFill>
              </a:rPr>
              <a:t>true positive  </a:t>
            </a:r>
            <a:r>
              <a:rPr lang="nl-NL" altLang="en-US" dirty="0">
                <a:solidFill>
                  <a:schemeClr val="tx1"/>
                </a:solidFill>
              </a:rPr>
              <a:t>that something is wrong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nl-NL" altLang="en-US" dirty="0">
                <a:solidFill>
                  <a:schemeClr val="tx1"/>
                </a:solidFill>
              </a:rPr>
              <a:t>    </a:t>
            </a:r>
          </a:p>
        </p:txBody>
      </p:sp>
      <p:sp>
        <p:nvSpPr>
          <p:cNvPr id="34820" name="Slide Number Placeholder 3">
            <a:extLst>
              <a:ext uri="{FF2B5EF4-FFF2-40B4-BE49-F238E27FC236}">
                <a16:creationId xmlns:a16="http://schemas.microsoft.com/office/drawing/2014/main" id="{3F36D418-952C-0422-DD91-AF669C82E9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B2AE4E04-DE2A-4808-98FB-763B36522778}" type="slidenum">
              <a:rPr lang="en-US" altLang="nl-NL" smtClean="0"/>
              <a:pPr/>
              <a:t>23</a:t>
            </a:fld>
            <a:endParaRPr lang="en-US" altLang="nl-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016A1F29-06AB-1E0A-A26B-2194F426F0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History of fuzzing</a:t>
            </a:r>
            <a:endParaRPr lang="en-GB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1D0F4-75A2-E7CC-2B23-7A7189599B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  <a:defRPr/>
            </a:pPr>
            <a:r>
              <a:rPr lang="en-US" dirty="0">
                <a:solidFill>
                  <a:schemeClr val="accent2"/>
                </a:solidFill>
              </a:rPr>
              <a:t>Random fuzzing</a:t>
            </a:r>
            <a:br>
              <a:rPr lang="en-US" dirty="0"/>
            </a:br>
            <a:r>
              <a:rPr lang="en-US" sz="1800" dirty="0"/>
              <a:t>       random inputs, incl. very long &amp; very short inputs, and  inputs with</a:t>
            </a:r>
            <a:br>
              <a:rPr lang="en-US" sz="1800" dirty="0"/>
            </a:br>
            <a:r>
              <a:rPr lang="en-US" sz="1800" dirty="0"/>
              <a:t>       special characters &amp; keywords:  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\0 %x %n DROP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  <a:defRPr/>
            </a:pPr>
            <a:r>
              <a:rPr lang="en-US" dirty="0">
                <a:solidFill>
                  <a:schemeClr val="accent2"/>
                </a:solidFill>
              </a:rPr>
              <a:t>Mutational fuzzing</a:t>
            </a:r>
            <a:br>
              <a:rPr lang="en-US" dirty="0"/>
            </a:br>
            <a:r>
              <a:rPr lang="en-US" dirty="0"/>
              <a:t>       </a:t>
            </a:r>
            <a:r>
              <a:rPr lang="en-US" sz="1800" dirty="0"/>
              <a:t>mutate normal inputs (</a:t>
            </a:r>
            <a:r>
              <a:rPr lang="en-US" sz="1800" dirty="0" err="1"/>
              <a:t>eg</a:t>
            </a:r>
            <a:r>
              <a:rPr lang="en-US" sz="1800" dirty="0"/>
              <a:t> network packets)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  <a:defRPr/>
            </a:pPr>
            <a:r>
              <a:rPr lang="en-US" dirty="0">
                <a:solidFill>
                  <a:schemeClr val="accent2"/>
                </a:solidFill>
              </a:rPr>
              <a:t>Grammar-based fuzzing</a:t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en-US" sz="1800" dirty="0">
                <a:solidFill>
                  <a:schemeClr val="accent2"/>
                </a:solidFill>
              </a:rPr>
              <a:t>        </a:t>
            </a:r>
            <a:r>
              <a:rPr lang="en-US" sz="1800" dirty="0">
                <a:solidFill>
                  <a:schemeClr val="tx1"/>
                </a:solidFill>
              </a:rPr>
              <a:t>use grammar of input format to generate inputs &amp; mutate these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  <a:defRPr/>
            </a:pPr>
            <a:r>
              <a:rPr lang="en-US" sz="2400" dirty="0">
                <a:solidFill>
                  <a:srgbClr val="009900"/>
                </a:solidFill>
              </a:rPr>
              <a:t>SAGE</a:t>
            </a:r>
            <a:r>
              <a:rPr lang="en-US" dirty="0"/>
              <a:t>: </a:t>
            </a:r>
            <a:r>
              <a:rPr lang="en-US" dirty="0">
                <a:solidFill>
                  <a:schemeClr val="accent2"/>
                </a:solidFill>
              </a:rPr>
              <a:t>white box fuzzing </a:t>
            </a:r>
            <a:r>
              <a:rPr lang="en-US" dirty="0"/>
              <a:t>using </a:t>
            </a:r>
            <a:r>
              <a:rPr lang="en-US" dirty="0">
                <a:solidFill>
                  <a:srgbClr val="009900"/>
                </a:solidFill>
              </a:rPr>
              <a:t>symbolic execution 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  <a:defRPr/>
            </a:pPr>
            <a:r>
              <a:rPr lang="en-US" sz="2800" dirty="0">
                <a:solidFill>
                  <a:schemeClr val="tx1"/>
                </a:solidFill>
              </a:rPr>
              <a:t>The real breakthrough!         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sz="3200" dirty="0" err="1">
                <a:solidFill>
                  <a:srgbClr val="009900"/>
                </a:solidFill>
              </a:rPr>
              <a:t>afl</a:t>
            </a:r>
            <a:r>
              <a:rPr lang="en-US" dirty="0"/>
              <a:t>: </a:t>
            </a:r>
            <a:r>
              <a:rPr lang="en-US" dirty="0">
                <a:solidFill>
                  <a:schemeClr val="accent2"/>
                </a:solidFill>
              </a:rPr>
              <a:t>grey box fuzzing </a:t>
            </a:r>
            <a:r>
              <a:rPr lang="en-US" dirty="0"/>
              <a:t>using </a:t>
            </a:r>
            <a:r>
              <a:rPr lang="en-US" dirty="0">
                <a:solidFill>
                  <a:srgbClr val="009900"/>
                </a:solidFill>
              </a:rPr>
              <a:t>evolution</a:t>
            </a:r>
            <a:r>
              <a:rPr lang="en-US" dirty="0">
                <a:solidFill>
                  <a:srgbClr val="7030A0"/>
                </a:solidFill>
              </a:rPr>
              <a:t> </a:t>
            </a:r>
            <a:br>
              <a:rPr lang="en-US" dirty="0">
                <a:solidFill>
                  <a:srgbClr val="7030A0"/>
                </a:solidFill>
              </a:rPr>
            </a:br>
            <a:r>
              <a:rPr lang="en-US" dirty="0">
                <a:solidFill>
                  <a:srgbClr val="7030A0"/>
                </a:solidFill>
              </a:rPr>
              <a:t>                                                    </a:t>
            </a:r>
            <a:r>
              <a:rPr lang="en-US" sz="1800" dirty="0"/>
              <a:t>(aka </a:t>
            </a:r>
            <a:r>
              <a:rPr lang="en-US" sz="1800" dirty="0">
                <a:solidFill>
                  <a:schemeClr val="tx1"/>
                </a:solidFill>
              </a:rPr>
              <a:t>coverage-guided grey box fuzzing</a:t>
            </a:r>
            <a:r>
              <a:rPr lang="en-US" sz="1800" dirty="0"/>
              <a:t>) </a:t>
            </a:r>
            <a:endParaRPr lang="en-GB" sz="1800" dirty="0">
              <a:solidFill>
                <a:srgbClr val="7030A0"/>
              </a:solidFill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nl-NL" altLang="en-US" sz="1800" dirty="0">
              <a:solidFill>
                <a:schemeClr val="tx1"/>
              </a:solidFill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nl-NL" altLang="en-US" sz="1800" dirty="0">
                <a:solidFill>
                  <a:schemeClr val="tx1"/>
                </a:solidFill>
              </a:rPr>
              <a:t>1-3 are forms of </a:t>
            </a:r>
            <a:r>
              <a:rPr lang="nl-NL" altLang="en-US" sz="1800" dirty="0">
                <a:solidFill>
                  <a:schemeClr val="accent2"/>
                </a:solidFill>
              </a:rPr>
              <a:t>black box fuzzing</a:t>
            </a:r>
            <a:r>
              <a:rPr lang="nl-NL" altLang="en-US" sz="1800" dirty="0">
                <a:solidFill>
                  <a:schemeClr val="tx1"/>
                </a:solidFill>
              </a:rPr>
              <a:t>. </a:t>
            </a:r>
            <a:br>
              <a:rPr lang="nl-NL" altLang="en-US" sz="1800" dirty="0">
                <a:solidFill>
                  <a:schemeClr val="tx1"/>
                </a:solidFill>
              </a:rPr>
            </a:br>
            <a:r>
              <a:rPr lang="nl-NL" altLang="en-US" sz="1800" dirty="0">
                <a:solidFill>
                  <a:schemeClr val="tx1"/>
                </a:solidFill>
              </a:rPr>
              <a:t>Beware that terminology for various forms of fuzzing can messy.</a:t>
            </a:r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674AB0C0-7A98-13A7-C3CF-5EF35F8A1A9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7A90C833-F76C-49A8-BF44-1816B36D22B6}" type="slidenum">
              <a:rPr lang="en-US" altLang="nl-NL" smtClean="0"/>
              <a:pPr/>
              <a:t>24</a:t>
            </a:fld>
            <a:endParaRPr lang="en-US" altLang="nl-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4">
            <a:extLst>
              <a:ext uri="{FF2B5EF4-FFF2-40B4-BE49-F238E27FC236}">
                <a16:creationId xmlns:a16="http://schemas.microsoft.com/office/drawing/2014/main" id="{4AE76B52-E174-AFF7-4B72-F8DDCD2719A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nl-NL" sz="3600"/>
              <a:t>1. Random Fuzzing</a:t>
            </a:r>
            <a:endParaRPr lang="en-GB" altLang="nl-NL" sz="3600"/>
          </a:p>
        </p:txBody>
      </p:sp>
      <p:sp>
        <p:nvSpPr>
          <p:cNvPr id="36867" name="Subtitle 1">
            <a:extLst>
              <a:ext uri="{FF2B5EF4-FFF2-40B4-BE49-F238E27FC236}">
                <a16:creationId xmlns:a16="http://schemas.microsoft.com/office/drawing/2014/main" id="{861F5EE6-787C-9EF8-1EAE-49D4C8DF955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65AA353B-C796-CF6E-ACB7-9898E9C91D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6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lnSpc>
                <a:spcPct val="116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2pPr>
            <a:lvl3pPr>
              <a:lnSpc>
                <a:spcPct val="116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3pPr>
            <a:lvl4pPr>
              <a:lnSpc>
                <a:spcPct val="116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4pPr>
            <a:lvl5pPr>
              <a:lnSpc>
                <a:spcPct val="116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5pPr>
            <a:lvl6pPr marL="25146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6pPr>
            <a:lvl7pPr marL="29718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7pPr>
            <a:lvl8pPr marL="34290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8pPr>
            <a:lvl9pPr marL="38862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9pPr>
          </a:lstStyle>
          <a:p>
            <a:pPr>
              <a:spcAft>
                <a:spcPct val="0"/>
              </a:spcAft>
              <a:buFont typeface="Times New Roman" panose="02020603050405020304" pitchFamily="18" charset="0"/>
              <a:buNone/>
            </a:pPr>
            <a:fld id="{1530EC04-9F44-47BA-BE77-39CF67513C2C}" type="slidenum">
              <a:rPr lang="en-US" altLang="nl-NL" sz="1400" smtClean="0"/>
              <a:pPr>
                <a:spcAft>
                  <a:spcPct val="0"/>
                </a:spcAft>
                <a:buFont typeface="Times New Roman" panose="02020603050405020304" pitchFamily="18" charset="0"/>
                <a:buNone/>
              </a:pPr>
              <a:t>25</a:t>
            </a:fld>
            <a:endParaRPr lang="en-US" altLang="nl-NL" sz="14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E65258C4-0F60-F665-BFE7-20E8C96839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Random fuzzing of UNIX utilities </a:t>
            </a:r>
            <a:r>
              <a:rPr lang="en-US" altLang="en-US" sz="2000"/>
              <a:t>[1988]</a:t>
            </a:r>
            <a:endParaRPr lang="en-GB" altLang="en-US"/>
          </a:p>
        </p:txBody>
      </p:sp>
      <p:sp>
        <p:nvSpPr>
          <p:cNvPr id="37891" name="Content Placeholder 2">
            <a:extLst>
              <a:ext uri="{FF2B5EF4-FFF2-40B4-BE49-F238E27FC236}">
                <a16:creationId xmlns:a16="http://schemas.microsoft.com/office/drawing/2014/main" id="{CD0F538E-C6F3-FCE3-DE2C-9956C454BDD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Times New Roman" panose="02020603050405020304" pitchFamily="18" charset="0"/>
              <a:buNone/>
            </a:pPr>
            <a:r>
              <a:rPr lang="en-US" altLang="en-US" dirty="0"/>
              <a:t>Barton Miller let students fuzz UNIX utilities                                </a:t>
            </a:r>
            <a:br>
              <a:rPr lang="en-US" altLang="en-US" dirty="0"/>
            </a:br>
            <a:r>
              <a:rPr lang="en-US" altLang="en-US" dirty="0"/>
              <a:t>as part of his Operating System course</a:t>
            </a:r>
          </a:p>
          <a:p>
            <a:pPr marL="0" indent="0">
              <a:buFont typeface="Times New Roman" panose="02020603050405020304" pitchFamily="18" charset="0"/>
              <a:buNone/>
            </a:pPr>
            <a:endParaRPr lang="en-US" altLang="en-US" dirty="0"/>
          </a:p>
          <a:p>
            <a:pPr marL="0" indent="0">
              <a:buFont typeface="Times New Roman" panose="02020603050405020304" pitchFamily="18" charset="0"/>
              <a:buNone/>
            </a:pPr>
            <a:endParaRPr lang="en-US" altLang="en-US" dirty="0"/>
          </a:p>
          <a:p>
            <a:pPr marL="0" indent="0">
              <a:buFont typeface="Times New Roman" panose="02020603050405020304" pitchFamily="18" charset="0"/>
              <a:buNone/>
            </a:pPr>
            <a:endParaRPr lang="en-US" altLang="en-US" dirty="0"/>
          </a:p>
          <a:p>
            <a:pPr marL="0" indent="0">
              <a:buFont typeface="Times New Roman" panose="02020603050405020304" pitchFamily="18" charset="0"/>
              <a:buNone/>
            </a:pPr>
            <a:endParaRPr lang="en-US" altLang="en-US" dirty="0"/>
          </a:p>
          <a:p>
            <a:pPr marL="0" indent="0">
              <a:buFont typeface="Times New Roman" panose="02020603050405020304" pitchFamily="18" charset="0"/>
              <a:buNone/>
            </a:pPr>
            <a:endParaRPr lang="en-US" altLang="en-US" dirty="0"/>
          </a:p>
          <a:p>
            <a:pPr marL="0" indent="0">
              <a:buFont typeface="Times New Roman" panose="02020603050405020304" pitchFamily="18" charset="0"/>
              <a:buNone/>
            </a:pPr>
            <a:r>
              <a:rPr lang="en-US" altLang="en-US" sz="1400" dirty="0"/>
              <a:t>https://pages.cs.wisc.edu/~bart/fuzz/</a:t>
            </a:r>
          </a:p>
          <a:p>
            <a:pPr marL="0" indent="0">
              <a:buFont typeface="Times New Roman" panose="02020603050405020304" pitchFamily="18" charset="0"/>
              <a:buNone/>
            </a:pPr>
            <a:endParaRPr lang="en-US" altLang="en-US" sz="1200" dirty="0"/>
          </a:p>
          <a:p>
            <a:pPr marL="0" indent="0">
              <a:buFont typeface="Times New Roman" panose="02020603050405020304" pitchFamily="18" charset="0"/>
              <a:buNone/>
            </a:pPr>
            <a:r>
              <a:rPr lang="en-US" altLang="en-US" sz="1400" dirty="0"/>
              <a:t>Barton P. Miller, Lars Fredriksen, Bryan So, </a:t>
            </a:r>
            <a:br>
              <a:rPr lang="en-US" altLang="en-US" sz="1400" dirty="0"/>
            </a:br>
            <a:r>
              <a:rPr lang="en-US" altLang="en-US" sz="1400" i="1" dirty="0"/>
              <a:t>An empirical study of the reliability of UNIX utilities</a:t>
            </a:r>
            <a:r>
              <a:rPr lang="en-US" altLang="en-US" sz="1400" dirty="0"/>
              <a:t>,                   </a:t>
            </a:r>
            <a:br>
              <a:rPr lang="en-US" altLang="en-US" sz="1400" dirty="0"/>
            </a:br>
            <a:r>
              <a:rPr lang="en-US" altLang="en-US" sz="1400" dirty="0"/>
              <a:t>Communications of the ACM, Vol 33, Issue 12, 1990</a:t>
            </a:r>
          </a:p>
          <a:p>
            <a:pPr marL="0" indent="0">
              <a:buFont typeface="Times New Roman" panose="02020603050405020304" pitchFamily="18" charset="0"/>
              <a:buNone/>
            </a:pPr>
            <a:endParaRPr lang="en-GB" altLang="en-US" dirty="0"/>
          </a:p>
        </p:txBody>
      </p:sp>
      <p:sp>
        <p:nvSpPr>
          <p:cNvPr id="37892" name="Slide Number Placeholder 3">
            <a:extLst>
              <a:ext uri="{FF2B5EF4-FFF2-40B4-BE49-F238E27FC236}">
                <a16:creationId xmlns:a16="http://schemas.microsoft.com/office/drawing/2014/main" id="{D84275CB-CB6E-3497-E78C-2B7F3573663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3E5335C2-5FD7-47B3-94C3-571E6728BCE9}" type="slidenum">
              <a:rPr lang="en-US" altLang="nl-NL" smtClean="0"/>
              <a:pPr/>
              <a:t>26</a:t>
            </a:fld>
            <a:endParaRPr lang="en-US" altLang="nl-NL"/>
          </a:p>
        </p:txBody>
      </p:sp>
      <p:pic>
        <p:nvPicPr>
          <p:cNvPr id="37893" name="Picture 19">
            <a:extLst>
              <a:ext uri="{FF2B5EF4-FFF2-40B4-BE49-F238E27FC236}">
                <a16:creationId xmlns:a16="http://schemas.microsoft.com/office/drawing/2014/main" id="{F135AD8A-F1EF-2B0F-3D6D-89090BFD07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9175" y="881063"/>
            <a:ext cx="3932238" cy="666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4" name="Picture 13">
            <a:extLst>
              <a:ext uri="{FF2B5EF4-FFF2-40B4-BE49-F238E27FC236}">
                <a16:creationId xmlns:a16="http://schemas.microsoft.com/office/drawing/2014/main" id="{3DCA4E75-550C-2322-1C67-F6B39FFCC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5" t="10216" r="13608" b="-2161"/>
          <a:stretch>
            <a:fillRect/>
          </a:stretch>
        </p:blipFill>
        <p:spPr bwMode="auto">
          <a:xfrm>
            <a:off x="360363" y="2363788"/>
            <a:ext cx="5738812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5" name="Picture 15">
            <a:extLst>
              <a:ext uri="{FF2B5EF4-FFF2-40B4-BE49-F238E27FC236}">
                <a16:creationId xmlns:a16="http://schemas.microsoft.com/office/drawing/2014/main" id="{63F6CEF5-E5B2-8366-32DC-EC57E13E6E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9" t="18707" r="2646" b="-2"/>
          <a:stretch>
            <a:fillRect/>
          </a:stretch>
        </p:blipFill>
        <p:spPr bwMode="auto">
          <a:xfrm>
            <a:off x="360363" y="3551238"/>
            <a:ext cx="581818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el 1">
            <a:extLst>
              <a:ext uri="{FF2B5EF4-FFF2-40B4-BE49-F238E27FC236}">
                <a16:creationId xmlns:a16="http://schemas.microsoft.com/office/drawing/2014/main" id="{4E684816-D202-8936-80BE-31E0989CE4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400"/>
              <a:t>Four decades later, OS utilities still have problems</a:t>
            </a:r>
            <a:endParaRPr lang="en-GB" altLang="en-US" sz="240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BA9AF41-6B26-8247-635C-4C65894A2F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GB" sz="1800" dirty="0"/>
              <a:t>Google Project Zero found 119 CVEs by fuzzing fonts in the Windows kernel</a:t>
            </a:r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GB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GB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GB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GB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GB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GB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GB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GB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GB" sz="1400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GB" sz="1400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GB" sz="1400" dirty="0"/>
              <a:t>https://googleprojectzero.blogspot.com/</a:t>
            </a:r>
            <a:r>
              <a:rPr lang="en-GB" sz="1400" dirty="0">
                <a:solidFill>
                  <a:srgbClr val="FF0000"/>
                </a:solidFill>
              </a:rPr>
              <a:t>2017</a:t>
            </a:r>
            <a:r>
              <a:rPr lang="en-GB" sz="1400" dirty="0"/>
              <a:t>/04/notes-on-windows-uniscribe-fuzzing.html</a:t>
            </a:r>
          </a:p>
          <a:p>
            <a:pPr>
              <a:defRPr/>
            </a:pPr>
            <a:endParaRPr lang="en-GB" dirty="0"/>
          </a:p>
        </p:txBody>
      </p:sp>
      <p:sp>
        <p:nvSpPr>
          <p:cNvPr id="38916" name="Tijdelijke aanduiding voor dianummer 3">
            <a:extLst>
              <a:ext uri="{FF2B5EF4-FFF2-40B4-BE49-F238E27FC236}">
                <a16:creationId xmlns:a16="http://schemas.microsoft.com/office/drawing/2014/main" id="{DB30886E-6567-2804-FE44-C0027CD6C6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BF4BAAFD-34D5-4297-8589-15DAF670AB74}" type="slidenum">
              <a:rPr lang="en-US" altLang="nl-NL" smtClean="0"/>
              <a:pPr/>
              <a:t>27</a:t>
            </a:fld>
            <a:endParaRPr lang="en-US" altLang="nl-NL"/>
          </a:p>
        </p:txBody>
      </p:sp>
      <p:pic>
        <p:nvPicPr>
          <p:cNvPr id="38917" name="Afbeelding 4">
            <a:extLst>
              <a:ext uri="{FF2B5EF4-FFF2-40B4-BE49-F238E27FC236}">
                <a16:creationId xmlns:a16="http://schemas.microsoft.com/office/drawing/2014/main" id="{D55E8D93-21B4-73C8-C3EC-36CD7CC4E0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488" y="1771650"/>
            <a:ext cx="6416675" cy="474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4">
            <a:extLst>
              <a:ext uri="{FF2B5EF4-FFF2-40B4-BE49-F238E27FC236}">
                <a16:creationId xmlns:a16="http://schemas.microsoft.com/office/drawing/2014/main" id="{7D3BA39B-FB57-DD6D-207B-B6E64BA66F1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nl-NL" dirty="0"/>
              <a:t>Mutational fuzzing</a:t>
            </a:r>
            <a:endParaRPr lang="en-GB" altLang="nl-NL" dirty="0"/>
          </a:p>
        </p:txBody>
      </p:sp>
      <p:sp>
        <p:nvSpPr>
          <p:cNvPr id="40963" name="Subtitle 5">
            <a:extLst>
              <a:ext uri="{FF2B5EF4-FFF2-40B4-BE49-F238E27FC236}">
                <a16:creationId xmlns:a16="http://schemas.microsoft.com/office/drawing/2014/main" id="{AA450975-A0B6-86AE-4979-E8414C9B94A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6420D1D9-4621-6568-B4B0-88589E74DD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6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lnSpc>
                <a:spcPct val="116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2pPr>
            <a:lvl3pPr>
              <a:lnSpc>
                <a:spcPct val="116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3pPr>
            <a:lvl4pPr>
              <a:lnSpc>
                <a:spcPct val="116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4pPr>
            <a:lvl5pPr>
              <a:lnSpc>
                <a:spcPct val="116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5pPr>
            <a:lvl6pPr marL="25146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6pPr>
            <a:lvl7pPr marL="29718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7pPr>
            <a:lvl8pPr marL="34290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8pPr>
            <a:lvl9pPr marL="38862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9pPr>
          </a:lstStyle>
          <a:p>
            <a:pPr>
              <a:spcAft>
                <a:spcPct val="0"/>
              </a:spcAft>
              <a:buFont typeface="Times New Roman" panose="02020603050405020304" pitchFamily="18" charset="0"/>
              <a:buNone/>
            </a:pPr>
            <a:fld id="{9E898B27-3811-4EF7-9F06-C312BC518E25}" type="slidenum">
              <a:rPr lang="en-US" altLang="nl-NL" sz="1400" smtClean="0"/>
              <a:pPr>
                <a:spcAft>
                  <a:spcPct val="0"/>
                </a:spcAft>
                <a:buFont typeface="Times New Roman" panose="02020603050405020304" pitchFamily="18" charset="0"/>
                <a:buNone/>
              </a:pPr>
              <a:t>28</a:t>
            </a:fld>
            <a:endParaRPr lang="en-US" altLang="nl-NL" sz="14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el 1">
            <a:extLst>
              <a:ext uri="{FF2B5EF4-FFF2-40B4-BE49-F238E27FC236}">
                <a16:creationId xmlns:a16="http://schemas.microsoft.com/office/drawing/2014/main" id="{ADAB458C-7E7C-4642-FFE0-78A46462A4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Example: Fuzzing OCPP </a:t>
            </a:r>
            <a:r>
              <a:rPr lang="en-GB" altLang="en-US" sz="2000"/>
              <a:t>[research internship Ivar Derksen]   </a:t>
            </a:r>
            <a:r>
              <a:rPr lang="en-GB" altLang="en-US" sz="1600"/>
              <a:t>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1BAC570-B52D-2147-F34F-898A2147DE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163" y="1116013"/>
            <a:ext cx="8856662" cy="5640387"/>
          </a:xfrm>
        </p:spPr>
        <p:txBody>
          <a:bodyPr/>
          <a:lstStyle/>
          <a:p>
            <a:pPr>
              <a:defRPr/>
            </a:pPr>
            <a:r>
              <a:rPr lang="en-GB" dirty="0"/>
              <a:t>OCPP is a protocol for </a:t>
            </a:r>
            <a:r>
              <a:rPr lang="en-GB" dirty="0">
                <a:solidFill>
                  <a:schemeClr val="accent2"/>
                </a:solidFill>
              </a:rPr>
              <a:t>charge points                                                                             </a:t>
            </a:r>
            <a:r>
              <a:rPr lang="en-GB" dirty="0"/>
              <a:t>to talk to a back-end server</a:t>
            </a:r>
          </a:p>
          <a:p>
            <a:pPr>
              <a:defRPr/>
            </a:pPr>
            <a:r>
              <a:rPr lang="en-GB" dirty="0"/>
              <a:t>OCPP can use XML or JSON messages</a:t>
            </a:r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GB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GB" sz="1800" dirty="0"/>
              <a:t>Example message in JSON format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600" dirty="0"/>
              <a:t>  </a:t>
            </a: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{ "location": NijmegenMercator215672,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"retries": 5,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GB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retryInterval</a:t>
            </a: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": 30,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GB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startTime</a:t>
            </a: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": "2018-10-27T19:10:11",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"</a:t>
            </a:r>
            <a:r>
              <a:rPr lang="en-GB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stopTime</a:t>
            </a:r>
            <a:r>
              <a:rPr lang="en-GB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":  "2018-10-27T22:10:11"  }</a:t>
            </a:r>
          </a:p>
          <a:p>
            <a:pPr>
              <a:defRPr/>
            </a:pPr>
            <a:endParaRPr lang="en-GB" dirty="0"/>
          </a:p>
          <a:p>
            <a:pPr>
              <a:defRPr/>
            </a:pPr>
            <a:endParaRPr lang="en-GB" dirty="0"/>
          </a:p>
          <a:p>
            <a:pPr>
              <a:defRPr/>
            </a:pPr>
            <a:endParaRPr lang="en-GB" dirty="0"/>
          </a:p>
          <a:p>
            <a:pPr>
              <a:defRPr/>
            </a:pPr>
            <a:endParaRPr lang="en-GB" dirty="0"/>
          </a:p>
          <a:p>
            <a:pPr>
              <a:defRPr/>
            </a:pPr>
            <a:endParaRPr lang="en-GB" dirty="0"/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dirty="0"/>
              <a:t> </a:t>
            </a:r>
            <a:endParaRPr lang="en-GB" dirty="0">
              <a:solidFill>
                <a:schemeClr val="tx1"/>
              </a:solidFill>
            </a:endParaRPr>
          </a:p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GB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1988" name="Tijdelijke aanduiding voor dianummer 3">
            <a:extLst>
              <a:ext uri="{FF2B5EF4-FFF2-40B4-BE49-F238E27FC236}">
                <a16:creationId xmlns:a16="http://schemas.microsoft.com/office/drawing/2014/main" id="{F78C3928-527B-DC21-5287-FC4C73913B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5BFBA75D-FA52-498D-A004-DA607BFE76A7}" type="slidenum">
              <a:rPr lang="en-US" altLang="nl-NL" smtClean="0">
                <a:cs typeface="DejaVu Sans" panose="020B0603030804020204" pitchFamily="34" charset="0"/>
              </a:rPr>
              <a:pPr/>
              <a:t>29</a:t>
            </a:fld>
            <a:endParaRPr lang="en-US" altLang="nl-NL">
              <a:cs typeface="DejaVu Sans" panose="020B0603030804020204" pitchFamily="34" charset="0"/>
            </a:endParaRPr>
          </a:p>
        </p:txBody>
      </p:sp>
      <p:pic>
        <p:nvPicPr>
          <p:cNvPr id="41989" name="Afbeelding 3">
            <a:extLst>
              <a:ext uri="{FF2B5EF4-FFF2-40B4-BE49-F238E27FC236}">
                <a16:creationId xmlns:a16="http://schemas.microsoft.com/office/drawing/2014/main" id="{EB314944-9595-A8A4-FD1E-D55F075FFE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713" y="1152525"/>
            <a:ext cx="2932112" cy="227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592619F-0C55-0B1E-A13F-C440FDC99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163" y="1116013"/>
            <a:ext cx="8856662" cy="5640387"/>
          </a:xfrm>
        </p:spPr>
        <p:txBody>
          <a:bodyPr/>
          <a:lstStyle/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800" dirty="0"/>
              <a:t>Classification of messages into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  <a:defRPr/>
            </a:pPr>
            <a:r>
              <a:rPr lang="en-GB" sz="1800" dirty="0">
                <a:solidFill>
                  <a:srgbClr val="008000"/>
                </a:solidFill>
              </a:rPr>
              <a:t>malformed JSON/XML                                                                                                       </a:t>
            </a:r>
            <a:r>
              <a:rPr lang="en-GB" sz="1800" dirty="0" err="1"/>
              <a:t>eg</a:t>
            </a:r>
            <a:r>
              <a:rPr lang="en-GB" sz="1800" dirty="0"/>
              <a:t> missing quote, bracket or comma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  <a:defRPr/>
            </a:pPr>
            <a:r>
              <a:rPr lang="en-GB" sz="1800" dirty="0">
                <a:solidFill>
                  <a:srgbClr val="008000"/>
                </a:solidFill>
              </a:rPr>
              <a:t>well-formed JSON/XML, but not legal OCPP                                                                      </a:t>
            </a:r>
            <a:r>
              <a:rPr lang="en-GB" sz="1800" dirty="0" err="1"/>
              <a:t>eg</a:t>
            </a:r>
            <a:r>
              <a:rPr lang="en-GB" sz="1800" dirty="0"/>
              <a:t> with field names not in OCPP specs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  <a:defRPr/>
            </a:pPr>
            <a:r>
              <a:rPr lang="en-GB" sz="1800" dirty="0">
                <a:solidFill>
                  <a:srgbClr val="008000"/>
                </a:solidFill>
              </a:rPr>
              <a:t>well-formed OCPP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sz="1800" dirty="0"/>
              <a:t>can be used for a simple test oracle:</a:t>
            </a:r>
          </a:p>
          <a:p>
            <a:pPr>
              <a:lnSpc>
                <a:spcPct val="100000"/>
              </a:lnSpc>
              <a:defRPr/>
            </a:pPr>
            <a:r>
              <a:rPr lang="en-GB" sz="1800" dirty="0">
                <a:solidFill>
                  <a:schemeClr val="accent2"/>
                </a:solidFill>
              </a:rPr>
              <a:t>The application should never crash</a:t>
            </a:r>
          </a:p>
          <a:p>
            <a:pPr>
              <a:lnSpc>
                <a:spcPct val="100000"/>
              </a:lnSpc>
              <a:defRPr/>
            </a:pPr>
            <a:r>
              <a:rPr lang="en-GB" sz="1800" dirty="0">
                <a:solidFill>
                  <a:schemeClr val="accent2"/>
                </a:solidFill>
              </a:rPr>
              <a:t>Malformed messages (type 1 &amp; 2) should generate generic error response</a:t>
            </a:r>
          </a:p>
          <a:p>
            <a:pPr>
              <a:lnSpc>
                <a:spcPct val="100000"/>
              </a:lnSpc>
              <a:defRPr/>
            </a:pPr>
            <a:r>
              <a:rPr lang="en-GB" sz="1800" dirty="0">
                <a:solidFill>
                  <a:schemeClr val="accent2"/>
                </a:solidFill>
              </a:rPr>
              <a:t>Well-formed messages (type 3) should not</a:t>
            </a:r>
          </a:p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GB" sz="1800" dirty="0">
                <a:solidFill>
                  <a:schemeClr val="tx1"/>
                </a:solidFill>
              </a:rPr>
              <a:t>Note: this does not require </a:t>
            </a:r>
            <a:r>
              <a:rPr lang="en-GB" sz="1800" i="1" dirty="0">
                <a:solidFill>
                  <a:schemeClr val="tx1"/>
                </a:solidFill>
              </a:rPr>
              <a:t>any</a:t>
            </a:r>
            <a:r>
              <a:rPr lang="en-GB" sz="1800" dirty="0">
                <a:solidFill>
                  <a:schemeClr val="tx1"/>
                </a:solidFill>
              </a:rPr>
              <a:t>  understanding of the protocol semantics! </a:t>
            </a:r>
            <a:br>
              <a:rPr lang="en-GB" sz="1800" dirty="0">
                <a:solidFill>
                  <a:schemeClr val="tx1"/>
                </a:solidFill>
              </a:rPr>
            </a:br>
            <a:r>
              <a:rPr lang="en-GB" sz="1800" dirty="0">
                <a:solidFill>
                  <a:schemeClr val="tx1"/>
                </a:solidFill>
              </a:rPr>
              <a:t>For functional testing we would need to know the exact correct response for well-formed messages.</a:t>
            </a:r>
          </a:p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GB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3011" name="Titel 1">
            <a:extLst>
              <a:ext uri="{FF2B5EF4-FFF2-40B4-BE49-F238E27FC236}">
                <a16:creationId xmlns:a16="http://schemas.microsoft.com/office/drawing/2014/main" id="{197E4AAD-2D3F-D5FA-7017-B90EAF4C6F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Example: Fuzzing OCPP</a:t>
            </a:r>
            <a:endParaRPr lang="en-GB" altLang="en-US" sz="1600"/>
          </a:p>
        </p:txBody>
      </p:sp>
      <p:sp>
        <p:nvSpPr>
          <p:cNvPr id="43012" name="Tijdelijke aanduiding voor dianummer 3">
            <a:extLst>
              <a:ext uri="{FF2B5EF4-FFF2-40B4-BE49-F238E27FC236}">
                <a16:creationId xmlns:a16="http://schemas.microsoft.com/office/drawing/2014/main" id="{43A8C006-B7B3-CC48-EEF9-BD08B6F88D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7B84247F-EEF4-4356-9567-D5E3FB61EEA0}" type="slidenum">
              <a:rPr lang="en-US" altLang="nl-NL" smtClean="0">
                <a:cs typeface="DejaVu Sans" panose="020B0603030804020204" pitchFamily="34" charset="0"/>
              </a:rPr>
              <a:pPr/>
              <a:t>30</a:t>
            </a:fld>
            <a:endParaRPr lang="en-US" altLang="nl-NL">
              <a:cs typeface="DejaVu Sans" panose="020B0603030804020204" pitchFamily="34" charset="0"/>
            </a:endParaRPr>
          </a:p>
        </p:txBody>
      </p:sp>
      <p:sp>
        <p:nvSpPr>
          <p:cNvPr id="43013" name="Ovaal 5">
            <a:extLst>
              <a:ext uri="{FF2B5EF4-FFF2-40B4-BE49-F238E27FC236}">
                <a16:creationId xmlns:a16="http://schemas.microsoft.com/office/drawing/2014/main" id="{64666F31-DD45-7201-DA44-2B47913AB8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9813" y="611188"/>
            <a:ext cx="3889375" cy="3313112"/>
          </a:xfrm>
          <a:prstGeom prst="ellipse">
            <a:avLst/>
          </a:prstGeom>
          <a:noFill/>
          <a:ln w="28575" algn="ctr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>
                <a:solidFill>
                  <a:srgbClr val="008000"/>
                </a:solidFill>
                <a:latin typeface="Arial Rounded MT Bold" panose="020F0704030504030204" pitchFamily="34" charset="0"/>
              </a:rPr>
              <a:t>1 malformed JSON</a:t>
            </a:r>
          </a:p>
          <a:p>
            <a:pPr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>
                <a:solidFill>
                  <a:srgbClr val="008000"/>
                </a:solidFill>
                <a:latin typeface="Arial Rounded MT Bold" panose="020F0704030504030204" pitchFamily="34" charset="0"/>
              </a:rPr>
              <a:t> </a:t>
            </a:r>
          </a:p>
          <a:p>
            <a:pPr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>
                <a:solidFill>
                  <a:srgbClr val="008000"/>
                </a:solidFill>
                <a:latin typeface="Arial Rounded MT Bold" panose="020F0704030504030204" pitchFamily="34" charset="0"/>
              </a:rPr>
              <a:t> </a:t>
            </a:r>
          </a:p>
          <a:p>
            <a:pPr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>
                <a:solidFill>
                  <a:srgbClr val="008000"/>
                </a:solidFill>
                <a:latin typeface="Arial Rounded MT Bold" panose="020F0704030504030204" pitchFamily="34" charset="0"/>
              </a:rPr>
              <a:t> </a:t>
            </a:r>
          </a:p>
          <a:p>
            <a:pPr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>
                <a:solidFill>
                  <a:srgbClr val="008000"/>
                </a:solidFill>
                <a:latin typeface="Arial Rounded MT Bold" panose="020F0704030504030204" pitchFamily="34" charset="0"/>
              </a:rPr>
              <a:t> </a:t>
            </a:r>
          </a:p>
          <a:p>
            <a:pPr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>
                <a:solidFill>
                  <a:srgbClr val="008000"/>
                </a:solidFill>
                <a:latin typeface="Arial Rounded MT Bold" panose="020F0704030504030204" pitchFamily="34" charset="0"/>
              </a:rPr>
              <a:t> </a:t>
            </a:r>
          </a:p>
          <a:p>
            <a:pPr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GB" altLang="en-US">
              <a:solidFill>
                <a:srgbClr val="008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3014" name="Ovaal 8">
            <a:extLst>
              <a:ext uri="{FF2B5EF4-FFF2-40B4-BE49-F238E27FC236}">
                <a16:creationId xmlns:a16="http://schemas.microsoft.com/office/drawing/2014/main" id="{2698E6B2-0ECC-9825-35A8-31129244DE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8438" y="2397125"/>
            <a:ext cx="3025775" cy="1050925"/>
          </a:xfrm>
          <a:prstGeom prst="ellipse">
            <a:avLst/>
          </a:prstGeom>
          <a:noFill/>
          <a:ln w="28575" algn="ctr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>
                <a:solidFill>
                  <a:srgbClr val="008000"/>
                </a:solidFill>
                <a:latin typeface="Arial Rounded MT Bold" panose="020F0704030504030204" pitchFamily="34" charset="0"/>
              </a:rPr>
              <a:t>2  correct JSON</a:t>
            </a:r>
          </a:p>
        </p:txBody>
      </p:sp>
      <p:sp>
        <p:nvSpPr>
          <p:cNvPr id="43015" name="Ovaal 9">
            <a:extLst>
              <a:ext uri="{FF2B5EF4-FFF2-40B4-BE49-F238E27FC236}">
                <a16:creationId xmlns:a16="http://schemas.microsoft.com/office/drawing/2014/main" id="{D3F648EC-7A87-D243-58AA-CBD030EB51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1988" y="2922588"/>
            <a:ext cx="2117725" cy="425450"/>
          </a:xfrm>
          <a:prstGeom prst="ellipse">
            <a:avLst/>
          </a:prstGeom>
          <a:noFill/>
          <a:ln w="28575" algn="ctr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1600">
                <a:solidFill>
                  <a:srgbClr val="008000"/>
                </a:solidFill>
                <a:latin typeface="Arial Rounded MT Bold" panose="020F0704030504030204" pitchFamily="34" charset="0"/>
              </a:rPr>
              <a:t>3 valid OCPP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el 1">
            <a:extLst>
              <a:ext uri="{FF2B5EF4-FFF2-40B4-BE49-F238E27FC236}">
                <a16:creationId xmlns:a16="http://schemas.microsoft.com/office/drawing/2014/main" id="{AF22C429-3846-1A54-840D-A96886634A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Test results with fuzzing OCPP server</a:t>
            </a:r>
          </a:p>
        </p:txBody>
      </p:sp>
      <p:sp>
        <p:nvSpPr>
          <p:cNvPr id="23555" name="Tijdelijke aanduiding voor inhoud 2">
            <a:extLst>
              <a:ext uri="{FF2B5EF4-FFF2-40B4-BE49-F238E27FC236}">
                <a16:creationId xmlns:a16="http://schemas.microsoft.com/office/drawing/2014/main" id="{CE3C0200-0751-BDD3-AFB5-C4091110EC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GB" altLang="en-US" sz="1800" dirty="0"/>
              <a:t>Mutation </a:t>
            </a:r>
            <a:r>
              <a:rPr lang="en-GB" altLang="en-US" sz="1800" dirty="0" err="1"/>
              <a:t>fuzzer</a:t>
            </a:r>
            <a:r>
              <a:rPr lang="en-GB" altLang="en-US" sz="1800" dirty="0"/>
              <a:t> generated 26,400 variants from 22 example OCPP messages in JSON format</a:t>
            </a:r>
          </a:p>
          <a:p>
            <a:pPr>
              <a:lnSpc>
                <a:spcPct val="100000"/>
              </a:lnSpc>
              <a:defRPr/>
            </a:pPr>
            <a:r>
              <a:rPr lang="en-GB" altLang="en-US" sz="1800" dirty="0"/>
              <a:t>Problems spotted by this simple test oracle:</a:t>
            </a:r>
          </a:p>
          <a:p>
            <a:pPr lvl="1">
              <a:lnSpc>
                <a:spcPct val="100000"/>
              </a:lnSpc>
              <a:defRPr/>
            </a:pPr>
            <a:r>
              <a:rPr lang="en-GB" altLang="en-US" sz="1800" dirty="0">
                <a:solidFill>
                  <a:schemeClr val="accent2"/>
                </a:solidFill>
              </a:rPr>
              <a:t>945 malformed JSON requests (type 1) </a:t>
            </a:r>
            <a:r>
              <a:rPr lang="en-GB" altLang="en-US" sz="1800" dirty="0">
                <a:solidFill>
                  <a:schemeClr val="tx1"/>
                </a:solidFill>
              </a:rPr>
              <a:t>resulted in </a:t>
            </a:r>
            <a:r>
              <a:rPr lang="en-GB" altLang="en-US" sz="1800" dirty="0">
                <a:solidFill>
                  <a:schemeClr val="accent2"/>
                </a:solidFill>
              </a:rPr>
              <a:t>malformed JSON response                       </a:t>
            </a:r>
          </a:p>
          <a:p>
            <a:pPr marL="457200" lvl="1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altLang="en-US" sz="1800" dirty="0">
                <a:solidFill>
                  <a:schemeClr val="accent2"/>
                </a:solidFill>
              </a:rPr>
              <a:t>       </a:t>
            </a:r>
            <a:r>
              <a:rPr lang="en-GB" altLang="en-US" sz="1800" i="1" dirty="0"/>
              <a:t>Server should never emit malformed JSN!</a:t>
            </a:r>
          </a:p>
          <a:p>
            <a:pPr lvl="1">
              <a:lnSpc>
                <a:spcPct val="100000"/>
              </a:lnSpc>
              <a:defRPr/>
            </a:pPr>
            <a:r>
              <a:rPr lang="en-GB" altLang="en-US" sz="1800" dirty="0">
                <a:solidFill>
                  <a:schemeClr val="accent2"/>
                </a:solidFill>
              </a:rPr>
              <a:t>75 malformed JSON requests (type 1)  </a:t>
            </a:r>
            <a:r>
              <a:rPr lang="en-GB" altLang="en-US" sz="1800" dirty="0">
                <a:solidFill>
                  <a:schemeClr val="tx1"/>
                </a:solidFill>
              </a:rPr>
              <a:t>and</a:t>
            </a:r>
            <a:r>
              <a:rPr lang="en-GB" altLang="en-US" sz="1800" dirty="0">
                <a:solidFill>
                  <a:schemeClr val="accent2"/>
                </a:solidFill>
              </a:rPr>
              <a:t> 40 malformed OCPP requests (type 2) </a:t>
            </a:r>
            <a:r>
              <a:rPr lang="en-GB" altLang="en-US" sz="1800" dirty="0">
                <a:solidFill>
                  <a:schemeClr val="tx1"/>
                </a:solidFill>
              </a:rPr>
              <a:t>result in </a:t>
            </a:r>
            <a:r>
              <a:rPr lang="en-GB" altLang="en-US" sz="1800" dirty="0">
                <a:solidFill>
                  <a:schemeClr val="accent2"/>
                </a:solidFill>
              </a:rPr>
              <a:t>a valid OCPP response that is not an error message.                                                                                                   </a:t>
            </a:r>
          </a:p>
          <a:p>
            <a:pPr marL="457200" lvl="1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altLang="en-US" sz="1800" i="1" dirty="0">
                <a:solidFill>
                  <a:schemeClr val="accent2"/>
                </a:solidFill>
              </a:rPr>
              <a:t>       </a:t>
            </a:r>
            <a:r>
              <a:rPr lang="en-GB" altLang="en-US" sz="1800" i="1" dirty="0"/>
              <a:t>Server should not process malformed requests!</a:t>
            </a:r>
          </a:p>
          <a:p>
            <a:pPr>
              <a:lnSpc>
                <a:spcPct val="100000"/>
              </a:lnSpc>
              <a:defRPr/>
            </a:pPr>
            <a:r>
              <a:rPr lang="en-GB" altLang="en-US" sz="1800" dirty="0"/>
              <a:t>One root cause of problems: the Google’s </a:t>
            </a:r>
            <a:r>
              <a:rPr lang="en-GB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gson</a:t>
            </a:r>
            <a:r>
              <a:rPr lang="en-GB" altLang="en-US" sz="1800" dirty="0"/>
              <a:t> library for parsing JSON by default uses </a:t>
            </a:r>
            <a:r>
              <a:rPr lang="en-GB" altLang="en-US" sz="1800" dirty="0">
                <a:solidFill>
                  <a:srgbClr val="C00000"/>
                </a:solidFill>
              </a:rPr>
              <a:t>lenient</a:t>
            </a:r>
            <a:r>
              <a:rPr lang="en-GB" altLang="en-US" sz="1800" dirty="0"/>
              <a:t> mode rather than </a:t>
            </a:r>
            <a:r>
              <a:rPr lang="en-GB" altLang="en-US" sz="1800" dirty="0">
                <a:solidFill>
                  <a:srgbClr val="008000"/>
                </a:solidFill>
              </a:rPr>
              <a:t>strict</a:t>
            </a:r>
            <a:r>
              <a:rPr lang="en-GB" altLang="en-US" sz="1800" dirty="0"/>
              <a:t> mode</a:t>
            </a:r>
          </a:p>
          <a:p>
            <a:pPr lvl="1">
              <a:lnSpc>
                <a:spcPct val="100000"/>
              </a:lnSpc>
              <a:defRPr/>
            </a:pPr>
            <a:r>
              <a:rPr lang="en-GB" altLang="en-US" sz="1800" i="1" dirty="0"/>
              <a:t>Why does </a:t>
            </a:r>
            <a:r>
              <a:rPr lang="en-GB" altLang="en-US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gson</a:t>
            </a:r>
            <a:r>
              <a:rPr lang="en-GB" altLang="en-US" sz="1800" i="1" dirty="0"/>
              <a:t> even have a lenient mode, let alone by default?</a:t>
            </a:r>
          </a:p>
          <a:p>
            <a:pPr>
              <a:defRPr/>
            </a:pPr>
            <a:r>
              <a:rPr lang="en-GB" altLang="en-US" sz="1800" dirty="0"/>
              <a:t>Fortunately, </a:t>
            </a:r>
            <a:r>
              <a:rPr lang="en-GB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gson</a:t>
            </a:r>
            <a:r>
              <a:rPr lang="en-GB" altLang="en-US" sz="1800" dirty="0"/>
              <a:t> is written in Java, not C(++), so these flaws do not result in exploitable buffer overflows</a:t>
            </a:r>
          </a:p>
        </p:txBody>
      </p:sp>
      <p:sp>
        <p:nvSpPr>
          <p:cNvPr id="44036" name="Tijdelijke aanduiding voor dianummer 3">
            <a:extLst>
              <a:ext uri="{FF2B5EF4-FFF2-40B4-BE49-F238E27FC236}">
                <a16:creationId xmlns:a16="http://schemas.microsoft.com/office/drawing/2014/main" id="{520F43CB-8A39-06DD-0853-0CA8737E7A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721AD76A-0BE0-418D-90A4-43B53EEA9000}" type="slidenum">
              <a:rPr lang="en-US" altLang="nl-NL" smtClean="0">
                <a:cs typeface="DejaVu Sans" panose="020B0603030804020204" pitchFamily="34" charset="0"/>
              </a:rPr>
              <a:pPr/>
              <a:t>31</a:t>
            </a:fld>
            <a:endParaRPr lang="en-US" altLang="nl-NL">
              <a:cs typeface="DejaVu Sans" panose="020B06030308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el 1">
            <a:extLst>
              <a:ext uri="{FF2B5EF4-FFF2-40B4-BE49-F238E27FC236}">
                <a16:creationId xmlns:a16="http://schemas.microsoft.com/office/drawing/2014/main" id="{240B57FB-65FC-5F0F-B24A-FF9C8C346C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Postel’s Law </a:t>
            </a:r>
            <a:r>
              <a:rPr lang="en-GB" altLang="en-US" sz="2400" dirty="0"/>
              <a:t>aka</a:t>
            </a:r>
            <a:r>
              <a:rPr lang="en-GB" altLang="en-US" dirty="0"/>
              <a:t> Robustness Principle </a:t>
            </a:r>
            <a:r>
              <a:rPr lang="en-GB" altLang="en-US" sz="2000" dirty="0">
                <a:solidFill>
                  <a:schemeClr val="tx1"/>
                </a:solidFill>
              </a:rPr>
              <a:t>[RFC 1958]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ADB205D-A007-AC08-4264-54D80BB047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US" sz="2400" dirty="0">
                <a:solidFill>
                  <a:schemeClr val="accent2"/>
                </a:solidFill>
              </a:rPr>
              <a:t>          “Be conservative in what you send,                                    </a:t>
            </a:r>
          </a:p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US" sz="2400" dirty="0">
                <a:solidFill>
                  <a:schemeClr val="accent2"/>
                </a:solidFill>
              </a:rPr>
              <a:t>            be liberal in what you accept”</a:t>
            </a:r>
          </a:p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US" sz="1800" dirty="0">
                <a:solidFill>
                  <a:schemeClr val="tx1"/>
                </a:solidFill>
              </a:rPr>
              <a:t>                                   [Named after Jon </a:t>
            </a:r>
            <a:r>
              <a:rPr lang="en-US" sz="1800" dirty="0" err="1">
                <a:solidFill>
                  <a:schemeClr val="tx1"/>
                </a:solidFill>
              </a:rPr>
              <a:t>Postel</a:t>
            </a:r>
            <a:r>
              <a:rPr lang="en-US" sz="1800" dirty="0">
                <a:solidFill>
                  <a:schemeClr val="tx1"/>
                </a:solidFill>
              </a:rPr>
              <a:t>, who wrote early version of TCP]</a:t>
            </a:r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US" sz="1600" i="1" dirty="0">
              <a:solidFill>
                <a:schemeClr val="tx1"/>
              </a:solidFill>
            </a:endParaRPr>
          </a:p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US" i="1" dirty="0">
                <a:solidFill>
                  <a:schemeClr val="tx1"/>
                </a:solidFill>
              </a:rPr>
              <a:t>Is this good or bad?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009900"/>
                </a:solidFill>
              </a:rPr>
              <a:t>Good for getting interoperable implementations up &amp; running </a:t>
            </a:r>
            <a:r>
              <a:rPr lang="en-US" sz="2800" b="1" dirty="0">
                <a:solidFill>
                  <a:schemeClr val="tx1"/>
                </a:solidFill>
                <a:sym typeface="Wingdings" panose="05000000000000000000" pitchFamily="2" charset="2"/>
              </a:rPr>
              <a:t></a:t>
            </a:r>
            <a:endParaRPr lang="en-US" b="1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Bad for security</a:t>
            </a:r>
            <a:r>
              <a:rPr lang="en-US" sz="1800" dirty="0">
                <a:solidFill>
                  <a:schemeClr val="tx1"/>
                </a:solidFill>
                <a:sym typeface="Wingdings" panose="05000000000000000000" pitchFamily="2" charset="2"/>
              </a:rPr>
              <a:t>, as it leads to implementations with non-standard behavior, deviating from the official specs,   </a:t>
            </a:r>
            <a:br>
              <a:rPr lang="en-US" sz="1800" dirty="0">
                <a:solidFill>
                  <a:schemeClr val="tx1"/>
                </a:solidFill>
                <a:sym typeface="Wingdings" panose="05000000000000000000" pitchFamily="2" charset="2"/>
              </a:rPr>
            </a:br>
            <a:r>
              <a:rPr lang="en-US" sz="1800" dirty="0">
                <a:solidFill>
                  <a:schemeClr val="tx1"/>
                </a:solidFill>
                <a:sym typeface="Wingdings" panose="05000000000000000000" pitchFamily="2" charset="2"/>
              </a:rPr>
              <a:t>which may lead to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n-US" dirty="0">
                <a:solidFill>
                  <a:srgbClr val="FF0000"/>
                </a:solidFill>
                <a:latin typeface="Pieces NFI" panose="02000000000000000000" pitchFamily="2" charset="0"/>
                <a:sym typeface="Wingdings" panose="05000000000000000000" pitchFamily="2" charset="2"/>
              </a:rPr>
              <a:t>weird </a:t>
            </a:r>
            <a:r>
              <a:rPr lang="en-US" dirty="0" err="1">
                <a:solidFill>
                  <a:srgbClr val="FF0000"/>
                </a:solidFill>
                <a:latin typeface="Pieces NFI" panose="02000000000000000000" pitchFamily="2" charset="0"/>
                <a:sym typeface="Wingdings" panose="05000000000000000000" pitchFamily="2" charset="2"/>
              </a:rPr>
              <a:t>behaviour</a:t>
            </a:r>
            <a:r>
              <a:rPr lang="en-US" dirty="0">
                <a:solidFill>
                  <a:srgbClr val="FF0000"/>
                </a:solidFill>
                <a:latin typeface="Pieces NFI" panose="02000000000000000000" pitchFamily="2" charset="0"/>
                <a:sym typeface="Wingdings" panose="05000000000000000000" pitchFamily="2" charset="2"/>
              </a:rPr>
              <a:t> </a:t>
            </a:r>
            <a:r>
              <a:rPr lang="en-US" sz="1800" dirty="0">
                <a:solidFill>
                  <a:schemeClr val="tx1"/>
                </a:solidFill>
                <a:sym typeface="Wingdings" panose="05000000000000000000" pitchFamily="2" charset="2"/>
              </a:rPr>
              <a:t>and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en-US" dirty="0">
                <a:solidFill>
                  <a:srgbClr val="FF0000"/>
                </a:solidFill>
                <a:latin typeface="Pieces NFI" panose="02000000000000000000" pitchFamily="2" charset="0"/>
                <a:sym typeface="Wingdings" panose="05000000000000000000" pitchFamily="2" charset="2"/>
              </a:rPr>
              <a:t>bugs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                      </a:t>
            </a:r>
            <a:r>
              <a:rPr lang="en-US" sz="2400" b="1" dirty="0">
                <a:solidFill>
                  <a:schemeClr val="tx1"/>
                </a:solidFill>
                <a:sym typeface="Wingdings" panose="05000000000000000000" pitchFamily="2" charset="2"/>
              </a:rPr>
              <a:t> 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endParaRPr lang="en-US" b="1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US" sz="1600" dirty="0">
                <a:solidFill>
                  <a:schemeClr val="tx1"/>
                </a:solidFill>
                <a:sym typeface="Wingdings" panose="05000000000000000000" pitchFamily="2" charset="2"/>
              </a:rPr>
              <a:t>Counterargument to this principle is discussed in RFC 9413 from 2023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45060" name="Tijdelijke aanduiding voor dianummer 3">
            <a:extLst>
              <a:ext uri="{FF2B5EF4-FFF2-40B4-BE49-F238E27FC236}">
                <a16:creationId xmlns:a16="http://schemas.microsoft.com/office/drawing/2014/main" id="{F4DF598F-3A3F-2876-18BC-17CC45EA6B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94EFB3EF-548C-4723-9A6C-D109E8EADF0E}" type="slidenum">
              <a:rPr lang="en-US" altLang="nl-NL" smtClean="0"/>
              <a:pPr/>
              <a:t>32</a:t>
            </a:fld>
            <a:endParaRPr lang="en-US" altLang="nl-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4">
            <a:extLst>
              <a:ext uri="{FF2B5EF4-FFF2-40B4-BE49-F238E27FC236}">
                <a16:creationId xmlns:a16="http://schemas.microsoft.com/office/drawing/2014/main" id="{A542B40D-9804-119C-BE68-4C48A8EC4B4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nl-NL"/>
              <a:t>Generational fuzzing</a:t>
            </a:r>
            <a:br>
              <a:rPr lang="en-US" altLang="nl-NL"/>
            </a:br>
            <a:r>
              <a:rPr lang="en-US" altLang="nl-NL"/>
              <a:t>aka </a:t>
            </a:r>
            <a:br>
              <a:rPr lang="en-US" altLang="nl-NL"/>
            </a:br>
            <a:r>
              <a:rPr lang="en-US" altLang="nl-NL"/>
              <a:t>Grammar-based fuzzing</a:t>
            </a:r>
            <a:endParaRPr lang="en-GB" altLang="nl-NL"/>
          </a:p>
        </p:txBody>
      </p:sp>
      <p:sp>
        <p:nvSpPr>
          <p:cNvPr id="46083" name="Subtitle 5">
            <a:extLst>
              <a:ext uri="{FF2B5EF4-FFF2-40B4-BE49-F238E27FC236}">
                <a16:creationId xmlns:a16="http://schemas.microsoft.com/office/drawing/2014/main" id="{4AF57C44-F6FD-B5E4-313F-6A074402F50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nl-NL"/>
          </a:p>
        </p:txBody>
      </p:sp>
      <p:sp>
        <p:nvSpPr>
          <p:cNvPr id="46084" name="Slide Number Placeholder 3">
            <a:extLst>
              <a:ext uri="{FF2B5EF4-FFF2-40B4-BE49-F238E27FC236}">
                <a16:creationId xmlns:a16="http://schemas.microsoft.com/office/drawing/2014/main" id="{4FFD87EE-0DAE-E7AD-930A-853ACA5685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6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lnSpc>
                <a:spcPct val="116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2pPr>
            <a:lvl3pPr>
              <a:lnSpc>
                <a:spcPct val="116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3pPr>
            <a:lvl4pPr>
              <a:lnSpc>
                <a:spcPct val="116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4pPr>
            <a:lvl5pPr>
              <a:lnSpc>
                <a:spcPct val="116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5pPr>
            <a:lvl6pPr marL="25146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6pPr>
            <a:lvl7pPr marL="29718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7pPr>
            <a:lvl8pPr marL="34290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8pPr>
            <a:lvl9pPr marL="38862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9pPr>
          </a:lstStyle>
          <a:p>
            <a:pPr>
              <a:spcAft>
                <a:spcPct val="0"/>
              </a:spcAft>
              <a:buFont typeface="Times New Roman" panose="02020603050405020304" pitchFamily="18" charset="0"/>
              <a:buNone/>
            </a:pPr>
            <a:fld id="{181A37CD-4A7E-4E4E-9D5B-4EFF706FEE82}" type="slidenum">
              <a:rPr lang="en-US" altLang="nl-NL" sz="1400" smtClean="0"/>
              <a:pPr>
                <a:spcAft>
                  <a:spcPct val="0"/>
                </a:spcAft>
                <a:buFont typeface="Times New Roman" panose="02020603050405020304" pitchFamily="18" charset="0"/>
                <a:buNone/>
              </a:pPr>
              <a:t>33</a:t>
            </a:fld>
            <a:endParaRPr lang="en-US" altLang="nl-NL" sz="14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>
            <a:extLst>
              <a:ext uri="{FF2B5EF4-FFF2-40B4-BE49-F238E27FC236}">
                <a16:creationId xmlns:a16="http://schemas.microsoft.com/office/drawing/2014/main" id="{2E9E2DAF-F350-6911-F754-5D21C65359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l-NL"/>
              <a:t>Generation/grammar/model-based fuzzing</a:t>
            </a:r>
            <a:endParaRPr lang="en-GB" altLang="nl-NL"/>
          </a:p>
        </p:txBody>
      </p:sp>
      <p:sp>
        <p:nvSpPr>
          <p:cNvPr id="17410" name="Content Placeholder 2">
            <a:extLst>
              <a:ext uri="{FF2B5EF4-FFF2-40B4-BE49-F238E27FC236}">
                <a16:creationId xmlns:a16="http://schemas.microsoft.com/office/drawing/2014/main" id="{554344E9-537D-3677-22E2-788B94241BB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Times New Roman" panose="02020603050405020304" pitchFamily="18" charset="0"/>
              <a:buNone/>
            </a:pPr>
            <a:r>
              <a:rPr lang="en-US" altLang="en-US" dirty="0"/>
              <a:t>Generate inputs based on  knowledge of input format/protocol</a:t>
            </a:r>
            <a:br>
              <a:rPr lang="en-US" altLang="en-US" dirty="0"/>
            </a:br>
            <a:endParaRPr lang="en-US" altLang="en-US" dirty="0"/>
          </a:p>
          <a:p>
            <a:pPr marL="457200" indent="-457200">
              <a:buFont typeface="Times New Roman" panose="02020603050405020304" pitchFamily="18" charset="0"/>
              <a:buNone/>
            </a:pPr>
            <a:r>
              <a:rPr lang="en-US" altLang="en-US" sz="1800" dirty="0">
                <a:cs typeface="Arial" panose="020B0604020202020204" pitchFamily="34" charset="0"/>
              </a:rPr>
              <a:t>Eg  using                                                                                                                                        </a:t>
            </a:r>
            <a:r>
              <a:rPr lang="en-US" altLang="en-US" sz="1800" dirty="0">
                <a:solidFill>
                  <a:schemeClr val="accent2"/>
                </a:solidFill>
                <a:cs typeface="Arial" panose="020B0604020202020204" pitchFamily="34" charset="0"/>
              </a:rPr>
              <a:t>regular expression</a:t>
            </a:r>
            <a:br>
              <a:rPr lang="en-US" altLang="en-US" sz="1800" dirty="0">
                <a:cs typeface="Arial" panose="020B0604020202020204" pitchFamily="34" charset="0"/>
              </a:rPr>
            </a:br>
            <a:r>
              <a:rPr lang="en-US" altLang="en-US" sz="1800" dirty="0">
                <a:solidFill>
                  <a:schemeClr val="accent2"/>
                </a:solidFill>
                <a:cs typeface="Arial" panose="020B0604020202020204" pitchFamily="34" charset="0"/>
              </a:rPr>
              <a:t>context free grammar</a:t>
            </a:r>
            <a:r>
              <a:rPr lang="en-US" altLang="en-US" sz="1800" dirty="0">
                <a:cs typeface="Arial" panose="020B0604020202020204" pitchFamily="34" charset="0"/>
              </a:rPr>
              <a:t>, or</a:t>
            </a:r>
            <a:br>
              <a:rPr lang="en-US" altLang="en-US" sz="1800" dirty="0">
                <a:cs typeface="Arial" panose="020B0604020202020204" pitchFamily="34" charset="0"/>
              </a:rPr>
            </a:br>
            <a:r>
              <a:rPr lang="en-US" altLang="en-US" sz="1800" dirty="0">
                <a:solidFill>
                  <a:schemeClr val="accent2"/>
                </a:solidFill>
                <a:cs typeface="Arial" panose="020B0604020202020204" pitchFamily="34" charset="0"/>
              </a:rPr>
              <a:t>some</a:t>
            </a:r>
            <a:r>
              <a:rPr lang="en-US" altLang="en-US" sz="1800" dirty="0">
                <a:cs typeface="Arial" panose="020B0604020202020204" pitchFamily="34" charset="0"/>
              </a:rPr>
              <a:t> </a:t>
            </a:r>
            <a:r>
              <a:rPr lang="en-US" altLang="en-US" sz="1800" dirty="0">
                <a:solidFill>
                  <a:schemeClr val="accent2"/>
                </a:solidFill>
                <a:cs typeface="Arial" panose="020B0604020202020204" pitchFamily="34" charset="0"/>
              </a:rPr>
              <a:t>other description</a:t>
            </a:r>
            <a:r>
              <a:rPr lang="en-US" altLang="en-US" sz="1800" dirty="0">
                <a:cs typeface="Arial" panose="020B0604020202020204" pitchFamily="34" charset="0"/>
              </a:rPr>
              <a:t> </a:t>
            </a:r>
            <a:endParaRPr lang="en-US" altLang="nl-NL" sz="1800" dirty="0"/>
          </a:p>
          <a:p>
            <a:pPr marL="457200" indent="-457200">
              <a:buFont typeface="Times New Roman" panose="02020603050405020304" pitchFamily="18" charset="0"/>
              <a:buNone/>
            </a:pPr>
            <a:endParaRPr lang="en-US" altLang="nl-NL" sz="1800" dirty="0"/>
          </a:p>
          <a:p>
            <a:pPr marL="457200" indent="-457200">
              <a:buFont typeface="Times New Roman" panose="02020603050405020304" pitchFamily="18" charset="0"/>
              <a:buNone/>
            </a:pPr>
            <a:r>
              <a:rPr lang="en-US" altLang="nl-NL" sz="1800" dirty="0"/>
              <a:t>Typical things to fuzz: </a:t>
            </a:r>
          </a:p>
          <a:p>
            <a:pPr marL="457200" indent="-457200"/>
            <a:r>
              <a:rPr lang="en-US" altLang="nl-NL" sz="1800" dirty="0">
                <a:solidFill>
                  <a:srgbClr val="009900"/>
                </a:solidFill>
              </a:rPr>
              <a:t>many/all possible value for specific fields                                                                   </a:t>
            </a:r>
            <a:r>
              <a:rPr lang="en-US" altLang="nl-NL" sz="1800" dirty="0" err="1"/>
              <a:t>esp</a:t>
            </a:r>
            <a:r>
              <a:rPr lang="en-US" altLang="nl-NL" sz="1800" dirty="0"/>
              <a:t> undefined values, or values Reserved for Future Use (RFU)</a:t>
            </a:r>
          </a:p>
          <a:p>
            <a:pPr marL="457200" indent="-457200"/>
            <a:r>
              <a:rPr lang="en-US" altLang="nl-NL" sz="1800" dirty="0">
                <a:solidFill>
                  <a:srgbClr val="009900"/>
                </a:solidFill>
              </a:rPr>
              <a:t>incorrect lengths, lengths that are zero, or payloads that are too short or too long</a:t>
            </a:r>
            <a:endParaRPr lang="en-US" altLang="nl-NL" sz="1800" dirty="0"/>
          </a:p>
          <a:p>
            <a:pPr marL="457200" indent="-457200">
              <a:buFont typeface="Times New Roman" panose="02020603050405020304" pitchFamily="18" charset="0"/>
              <a:buNone/>
            </a:pPr>
            <a:r>
              <a:rPr lang="en-US" altLang="nl-NL" sz="1800" dirty="0"/>
              <a:t>Fuzzing tools:  SNOOZE, SPIKE, Peach, Sulley, </a:t>
            </a:r>
            <a:r>
              <a:rPr lang="en-US" altLang="nl-NL" sz="1800" dirty="0" err="1"/>
              <a:t>antiparser</a:t>
            </a:r>
            <a:r>
              <a:rPr lang="en-US" altLang="nl-NL" sz="1800" dirty="0"/>
              <a:t>, </a:t>
            </a:r>
            <a:r>
              <a:rPr lang="en-US" altLang="nl-NL" sz="1800" dirty="0" err="1"/>
              <a:t>Netzob</a:t>
            </a:r>
            <a:r>
              <a:rPr lang="en-US" altLang="nl-NL" sz="1800" dirty="0"/>
              <a:t>, ...</a:t>
            </a:r>
          </a:p>
          <a:p>
            <a:pPr marL="457200" indent="-457200">
              <a:buFont typeface="Times New Roman" panose="02020603050405020304" pitchFamily="18" charset="0"/>
              <a:buNone/>
            </a:pPr>
            <a:endParaRPr lang="en-US" altLang="en-US" dirty="0">
              <a:solidFill>
                <a:schemeClr val="accent2"/>
              </a:solidFill>
              <a:cs typeface="Arial" panose="020B0604020202020204" pitchFamily="34" charset="0"/>
            </a:endParaRPr>
          </a:p>
          <a:p>
            <a:pPr marL="457200" indent="-457200"/>
            <a:endParaRPr lang="en-US" altLang="en-US" sz="1800" dirty="0">
              <a:solidFill>
                <a:srgbClr val="009900"/>
              </a:solidFill>
              <a:cs typeface="Arial" panose="020B0604020202020204" pitchFamily="34" charset="0"/>
            </a:endParaRPr>
          </a:p>
        </p:txBody>
      </p:sp>
      <p:sp>
        <p:nvSpPr>
          <p:cNvPr id="48132" name="Slide Number Placeholder 5">
            <a:extLst>
              <a:ext uri="{FF2B5EF4-FFF2-40B4-BE49-F238E27FC236}">
                <a16:creationId xmlns:a16="http://schemas.microsoft.com/office/drawing/2014/main" id="{F2073AD3-BEF0-EF0C-0962-50B39157DB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6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lnSpc>
                <a:spcPct val="116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2pPr>
            <a:lvl3pPr>
              <a:lnSpc>
                <a:spcPct val="116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3pPr>
            <a:lvl4pPr>
              <a:lnSpc>
                <a:spcPct val="116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4pPr>
            <a:lvl5pPr>
              <a:lnSpc>
                <a:spcPct val="116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5pPr>
            <a:lvl6pPr marL="25146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6pPr>
            <a:lvl7pPr marL="29718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7pPr>
            <a:lvl8pPr marL="34290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8pPr>
            <a:lvl9pPr marL="38862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9pPr>
          </a:lstStyle>
          <a:p>
            <a:pPr>
              <a:spcAft>
                <a:spcPct val="0"/>
              </a:spcAft>
              <a:buFont typeface="Times New Roman" panose="02020603050405020304" pitchFamily="18" charset="0"/>
              <a:buNone/>
            </a:pPr>
            <a:fld id="{27FF3A0D-CB3C-4103-A6B7-66B12128AA2D}" type="slidenum">
              <a:rPr lang="en-US" altLang="nl-NL" sz="1400" smtClean="0"/>
              <a:pPr>
                <a:spcAft>
                  <a:spcPct val="0"/>
                </a:spcAft>
                <a:buFont typeface="Times New Roman" panose="02020603050405020304" pitchFamily="18" charset="0"/>
                <a:buNone/>
              </a:pPr>
              <a:t>34</a:t>
            </a:fld>
            <a:endParaRPr lang="en-US" altLang="nl-NL" sz="1400"/>
          </a:p>
        </p:txBody>
      </p:sp>
      <p:pic>
        <p:nvPicPr>
          <p:cNvPr id="48133" name="Afbeelding 1">
            <a:extLst>
              <a:ext uri="{FF2B5EF4-FFF2-40B4-BE49-F238E27FC236}">
                <a16:creationId xmlns:a16="http://schemas.microsoft.com/office/drawing/2014/main" id="{539895DD-FCB8-3105-47E9-4A9A87726A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3"/>
          <a:stretch>
            <a:fillRect/>
          </a:stretch>
        </p:blipFill>
        <p:spPr bwMode="auto">
          <a:xfrm>
            <a:off x="4319588" y="1835150"/>
            <a:ext cx="4924425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>
            <a:extLst>
              <a:ext uri="{FF2B5EF4-FFF2-40B4-BE49-F238E27FC236}">
                <a16:creationId xmlns:a16="http://schemas.microsoft.com/office/drawing/2014/main" id="{D81D7A96-D4A7-B60C-6FED-5071EEDA0C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l-NL"/>
              <a:t>CVEs as inspiration for fuzzing file formats</a:t>
            </a:r>
            <a:endParaRPr lang="en-GB" altLang="nl-NL"/>
          </a:p>
        </p:txBody>
      </p:sp>
      <p:sp>
        <p:nvSpPr>
          <p:cNvPr id="22531" name="Content Placeholder 2">
            <a:extLst>
              <a:ext uri="{FF2B5EF4-FFF2-40B4-BE49-F238E27FC236}">
                <a16:creationId xmlns:a16="http://schemas.microsoft.com/office/drawing/2014/main" id="{E0D1ED8E-80AA-7A30-23D0-6A7E02DBDC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138" y="1116013"/>
            <a:ext cx="8642350" cy="5770562"/>
          </a:xfrm>
        </p:spPr>
        <p:txBody>
          <a:bodyPr/>
          <a:lstStyle/>
          <a:p>
            <a:pPr marL="457200" indent="-457200">
              <a:defRPr/>
            </a:pPr>
            <a:r>
              <a:rPr lang="en-US" sz="1800" dirty="0"/>
              <a:t>Microsoft Security Bulletin MS04-028                                                                        </a:t>
            </a:r>
            <a:r>
              <a:rPr lang="en-US" sz="1800" dirty="0">
                <a:solidFill>
                  <a:schemeClr val="accent2"/>
                </a:solidFill>
              </a:rPr>
              <a:t>Buffer Overrun in JPEG Processing (GDI+) Could Allow Code Execution                                                                                        </a:t>
            </a:r>
            <a:r>
              <a:rPr lang="en-US" sz="1600" u="sng" dirty="0">
                <a:solidFill>
                  <a:srgbClr val="009900"/>
                </a:solidFill>
              </a:rPr>
              <a:t>Impact:</a:t>
            </a:r>
            <a:r>
              <a:rPr lang="en-US" sz="1600" dirty="0">
                <a:solidFill>
                  <a:srgbClr val="009900"/>
                </a:solidFill>
              </a:rPr>
              <a:t> Remote Code Execution                                                   </a:t>
            </a:r>
            <a:br>
              <a:rPr lang="en-US" sz="1600" dirty="0">
                <a:solidFill>
                  <a:srgbClr val="009900"/>
                </a:solidFill>
              </a:rPr>
            </a:br>
            <a:r>
              <a:rPr lang="en-US" sz="1600" u="sng" dirty="0">
                <a:solidFill>
                  <a:srgbClr val="009900"/>
                </a:solidFill>
              </a:rPr>
              <a:t>Maximum Severity Rating:</a:t>
            </a:r>
            <a:r>
              <a:rPr lang="en-US" sz="1600" dirty="0">
                <a:solidFill>
                  <a:srgbClr val="009900"/>
                </a:solidFill>
              </a:rPr>
              <a:t> Critical </a:t>
            </a:r>
            <a:br>
              <a:rPr lang="en-US" sz="1600" dirty="0">
                <a:solidFill>
                  <a:srgbClr val="009900"/>
                </a:solidFill>
              </a:rPr>
            </a:br>
            <a:r>
              <a:rPr lang="en-US" sz="1800" dirty="0">
                <a:solidFill>
                  <a:srgbClr val="FF0000"/>
                </a:solidFill>
              </a:rPr>
              <a:t>Root cause: a zero sized comment field, without content</a:t>
            </a:r>
          </a:p>
          <a:p>
            <a:pPr>
              <a:lnSpc>
                <a:spcPct val="100000"/>
              </a:lnSpc>
              <a:defRPr/>
            </a:pPr>
            <a:r>
              <a:rPr lang="en-US" altLang="nl-NL" sz="1800" dirty="0">
                <a:solidFill>
                  <a:schemeClr val="tx2"/>
                </a:solidFill>
              </a:rPr>
              <a:t>CVE-2007-0243                                                                                                            </a:t>
            </a:r>
            <a:r>
              <a:rPr lang="en-US" altLang="nl-NL" sz="1800" dirty="0">
                <a:solidFill>
                  <a:schemeClr val="accent2"/>
                </a:solidFill>
              </a:rPr>
              <a:t>Sun Java JRE GIF Image Processing Buffer Overflow Vulnerability                        </a:t>
            </a:r>
            <a:r>
              <a:rPr lang="en-US" altLang="nl-NL" sz="1600" u="sng" dirty="0">
                <a:solidFill>
                  <a:srgbClr val="009900"/>
                </a:solidFill>
              </a:rPr>
              <a:t>Critical</a:t>
            </a:r>
            <a:r>
              <a:rPr lang="en-US" altLang="nl-NL" sz="1600" dirty="0">
                <a:solidFill>
                  <a:srgbClr val="009900"/>
                </a:solidFill>
              </a:rPr>
              <a:t>: Highly critical   </a:t>
            </a:r>
            <a:r>
              <a:rPr lang="en-US" altLang="nl-NL" sz="1600" u="sng" dirty="0">
                <a:solidFill>
                  <a:srgbClr val="009900"/>
                </a:solidFill>
              </a:rPr>
              <a:t>Impact</a:t>
            </a:r>
            <a:r>
              <a:rPr lang="en-US" altLang="nl-NL" sz="1600" dirty="0">
                <a:solidFill>
                  <a:srgbClr val="009900"/>
                </a:solidFill>
              </a:rPr>
              <a:t>: System access    </a:t>
            </a:r>
            <a:r>
              <a:rPr lang="en-US" altLang="nl-NL" sz="1600" u="sng" dirty="0">
                <a:solidFill>
                  <a:srgbClr val="009900"/>
                </a:solidFill>
              </a:rPr>
              <a:t>Where</a:t>
            </a:r>
            <a:r>
              <a:rPr lang="en-US" altLang="nl-NL" sz="1600" dirty="0">
                <a:solidFill>
                  <a:srgbClr val="009900"/>
                </a:solidFill>
              </a:rPr>
              <a:t>: From remote</a:t>
            </a:r>
          </a:p>
          <a:p>
            <a:pPr marL="457200" indent="-45720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US" altLang="nl-NL" sz="1800" dirty="0">
                <a:solidFill>
                  <a:schemeClr val="tx2"/>
                </a:solidFill>
              </a:rPr>
              <a:t>       </a:t>
            </a:r>
            <a:r>
              <a:rPr lang="en-US" altLang="nl-NL" sz="1600" dirty="0">
                <a:solidFill>
                  <a:schemeClr val="tx2"/>
                </a:solidFill>
              </a:rPr>
              <a:t>Description:  A vulnerability has been reported in Sun Java Runtime Environment. … The vulnerability is caused due to an error when processing GIF images and can be exploited to cause a </a:t>
            </a:r>
            <a:r>
              <a:rPr lang="en-US" altLang="nl-NL" sz="1600" dirty="0">
                <a:solidFill>
                  <a:srgbClr val="FF0000"/>
                </a:solidFill>
              </a:rPr>
              <a:t>heap-based buffer overflow</a:t>
            </a:r>
            <a:r>
              <a:rPr lang="en-US" altLang="nl-NL" sz="1600" dirty="0">
                <a:solidFill>
                  <a:schemeClr val="tx2"/>
                </a:solidFill>
              </a:rPr>
              <a:t> via </a:t>
            </a:r>
            <a:r>
              <a:rPr lang="en-US" altLang="nl-NL" sz="1600" dirty="0">
                <a:solidFill>
                  <a:srgbClr val="FF0000"/>
                </a:solidFill>
              </a:rPr>
              <a:t>a specially crafted GIF image with an image width of 0.    </a:t>
            </a:r>
            <a:r>
              <a:rPr lang="en-US" altLang="nl-NL" sz="1600" dirty="0">
                <a:solidFill>
                  <a:schemeClr val="tx2"/>
                </a:solidFill>
              </a:rPr>
              <a:t>Successful exploitation allows execution of arbitrary code.</a:t>
            </a:r>
          </a:p>
          <a:p>
            <a:pPr marL="457200" indent="-457200">
              <a:lnSpc>
                <a:spcPct val="100000"/>
              </a:lnSpc>
              <a:buNone/>
              <a:defRPr/>
            </a:pPr>
            <a:r>
              <a:rPr lang="en-US" altLang="nl-NL" sz="1800" i="1" dirty="0">
                <a:solidFill>
                  <a:schemeClr val="tx2"/>
                </a:solidFill>
              </a:rPr>
              <a:t>        Note: a buffer overflow in (native library of) a memory-safe language</a:t>
            </a:r>
            <a:br>
              <a:rPr lang="en-US" altLang="nl-NL" sz="1800" i="1" dirty="0">
                <a:solidFill>
                  <a:schemeClr val="tx2"/>
                </a:solidFill>
              </a:rPr>
            </a:br>
            <a:br>
              <a:rPr lang="en-US" altLang="nl-NL" sz="1800" i="1" dirty="0">
                <a:solidFill>
                  <a:schemeClr val="tx2"/>
                </a:solidFill>
              </a:rPr>
            </a:br>
            <a:r>
              <a:rPr lang="en-US" altLang="nl-NL" sz="1600" dirty="0">
                <a:solidFill>
                  <a:schemeClr val="tx2"/>
                </a:solidFill>
              </a:rPr>
              <a:t>For more of these bugs, see https://www.cve.org/CVERecord/SearchResults?query=%22</a:t>
            </a:r>
            <a:r>
              <a:rPr lang="en-US" altLang="nl-NL" sz="1600" dirty="0">
                <a:solidFill>
                  <a:srgbClr val="FF0000"/>
                </a:solidFill>
              </a:rPr>
              <a:t>zero+length</a:t>
            </a:r>
            <a:r>
              <a:rPr lang="en-US" altLang="nl-NL" sz="1600" dirty="0">
                <a:solidFill>
                  <a:schemeClr val="tx2"/>
                </a:solidFill>
              </a:rPr>
              <a:t>%22 </a:t>
            </a:r>
            <a:endParaRPr lang="en-US" dirty="0">
              <a:solidFill>
                <a:srgbClr val="FF0000"/>
              </a:solidFill>
            </a:endParaRPr>
          </a:p>
          <a:p>
            <a:pPr marL="457200" indent="-457200">
              <a:lnSpc>
                <a:spcPct val="100000"/>
              </a:lnSpc>
              <a:buNone/>
              <a:defRPr/>
            </a:pPr>
            <a:endParaRPr lang="en-US" altLang="nl-NL" sz="1800" dirty="0">
              <a:solidFill>
                <a:schemeClr val="tx2"/>
              </a:solidFill>
            </a:endParaRPr>
          </a:p>
        </p:txBody>
      </p:sp>
      <p:sp>
        <p:nvSpPr>
          <p:cNvPr id="47108" name="Slide Number Placeholder 5">
            <a:extLst>
              <a:ext uri="{FF2B5EF4-FFF2-40B4-BE49-F238E27FC236}">
                <a16:creationId xmlns:a16="http://schemas.microsoft.com/office/drawing/2014/main" id="{EF0B6F71-1066-EB7B-1A9B-A8B46538D55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6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lnSpc>
                <a:spcPct val="116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2pPr>
            <a:lvl3pPr>
              <a:lnSpc>
                <a:spcPct val="116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3pPr>
            <a:lvl4pPr>
              <a:lnSpc>
                <a:spcPct val="116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4pPr>
            <a:lvl5pPr>
              <a:lnSpc>
                <a:spcPct val="116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5pPr>
            <a:lvl6pPr marL="25146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6pPr>
            <a:lvl7pPr marL="29718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7pPr>
            <a:lvl8pPr marL="34290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8pPr>
            <a:lvl9pPr marL="38862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9pPr>
          </a:lstStyle>
          <a:p>
            <a:pPr>
              <a:spcAft>
                <a:spcPct val="0"/>
              </a:spcAft>
              <a:buFont typeface="Times New Roman" panose="02020603050405020304" pitchFamily="18" charset="0"/>
              <a:buNone/>
            </a:pPr>
            <a:fld id="{22F044CB-6C64-4F6B-BB99-02493406A36B}" type="slidenum">
              <a:rPr lang="en-US" altLang="nl-NL" sz="1400" smtClean="0"/>
              <a:pPr>
                <a:spcAft>
                  <a:spcPct val="0"/>
                </a:spcAft>
                <a:buFont typeface="Times New Roman" panose="02020603050405020304" pitchFamily="18" charset="0"/>
                <a:buNone/>
              </a:pPr>
              <a:t>35</a:t>
            </a:fld>
            <a:endParaRPr lang="en-US" altLang="nl-NL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>
            <a:extLst>
              <a:ext uri="{FF2B5EF4-FFF2-40B4-BE49-F238E27FC236}">
                <a16:creationId xmlns:a16="http://schemas.microsoft.com/office/drawing/2014/main" id="{AC843199-0DD2-1D7B-CEB4-8B610CA9DA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nl-NL"/>
              <a:t>Example: generation based fuzzing of GSM</a:t>
            </a:r>
            <a:br>
              <a:rPr lang="en-US" altLang="nl-NL"/>
            </a:br>
            <a:r>
              <a:rPr lang="en-US" altLang="nl-NL">
                <a:solidFill>
                  <a:schemeClr val="tx1"/>
                </a:solidFill>
              </a:rPr>
              <a:t> </a:t>
            </a:r>
            <a:r>
              <a:rPr lang="en-US" altLang="nl-NL" sz="1600">
                <a:solidFill>
                  <a:schemeClr val="tx1"/>
                </a:solidFill>
              </a:rPr>
              <a:t>[Master theses of Brinio Hond and Arturo Cedillo Torres]</a:t>
            </a:r>
            <a:endParaRPr lang="en-GB" altLang="nl-NL" sz="1600"/>
          </a:p>
        </p:txBody>
      </p:sp>
      <p:sp>
        <p:nvSpPr>
          <p:cNvPr id="49155" name="Content Placeholder 2">
            <a:extLst>
              <a:ext uri="{FF2B5EF4-FFF2-40B4-BE49-F238E27FC236}">
                <a16:creationId xmlns:a16="http://schemas.microsoft.com/office/drawing/2014/main" id="{FBD81F92-051B-AC57-8FDA-35E77C8CAE3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19138" y="1403350"/>
            <a:ext cx="8642350" cy="5353050"/>
          </a:xfrm>
        </p:spPr>
        <p:txBody>
          <a:bodyPr/>
          <a:lstStyle/>
          <a:p>
            <a:pPr marL="457200" indent="-457200">
              <a:buFont typeface="Times New Roman" panose="02020603050405020304" pitchFamily="18" charset="0"/>
              <a:buNone/>
            </a:pPr>
            <a:r>
              <a:rPr lang="en-US" altLang="nl-NL"/>
              <a:t>GSM is a extremely rich &amp; complicated protocol</a:t>
            </a:r>
          </a:p>
          <a:p>
            <a:pPr marL="457200" indent="-457200"/>
            <a:endParaRPr lang="en-US" altLang="nl-NL">
              <a:solidFill>
                <a:schemeClr val="tx1"/>
              </a:solidFill>
            </a:endParaRPr>
          </a:p>
          <a:p>
            <a:pPr marL="457200" indent="-457200"/>
            <a:endParaRPr lang="en-US" altLang="nl-NL">
              <a:solidFill>
                <a:schemeClr val="tx1"/>
              </a:solidFill>
            </a:endParaRPr>
          </a:p>
          <a:p>
            <a:pPr marL="457200" indent="-457200"/>
            <a:endParaRPr lang="en-US" altLang="nl-NL">
              <a:solidFill>
                <a:schemeClr val="tx1"/>
              </a:solidFill>
            </a:endParaRPr>
          </a:p>
          <a:p>
            <a:pPr marL="457200" indent="-457200"/>
            <a:endParaRPr lang="en-US" altLang="nl-NL">
              <a:solidFill>
                <a:schemeClr val="tx1"/>
              </a:solidFill>
            </a:endParaRPr>
          </a:p>
        </p:txBody>
      </p:sp>
      <p:sp>
        <p:nvSpPr>
          <p:cNvPr id="49156" name="Slide Number Placeholder 5">
            <a:extLst>
              <a:ext uri="{FF2B5EF4-FFF2-40B4-BE49-F238E27FC236}">
                <a16:creationId xmlns:a16="http://schemas.microsoft.com/office/drawing/2014/main" id="{6EADED7E-7C28-6BE7-DEA7-5C001E170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6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lnSpc>
                <a:spcPct val="116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2pPr>
            <a:lvl3pPr>
              <a:lnSpc>
                <a:spcPct val="116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3pPr>
            <a:lvl4pPr>
              <a:lnSpc>
                <a:spcPct val="116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4pPr>
            <a:lvl5pPr>
              <a:lnSpc>
                <a:spcPct val="116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5pPr>
            <a:lvl6pPr marL="25146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6pPr>
            <a:lvl7pPr marL="29718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7pPr>
            <a:lvl8pPr marL="34290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8pPr>
            <a:lvl9pPr marL="38862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9pPr>
          </a:lstStyle>
          <a:p>
            <a:pPr>
              <a:spcAft>
                <a:spcPct val="0"/>
              </a:spcAft>
              <a:buFont typeface="Times New Roman" panose="02020603050405020304" pitchFamily="18" charset="0"/>
              <a:buNone/>
            </a:pPr>
            <a:fld id="{EE97360A-7E7C-407E-839B-341F70EE77B3}" type="slidenum">
              <a:rPr lang="en-US" altLang="nl-NL" sz="1400" smtClean="0"/>
              <a:pPr>
                <a:spcAft>
                  <a:spcPct val="0"/>
                </a:spcAft>
                <a:buFont typeface="Times New Roman" panose="02020603050405020304" pitchFamily="18" charset="0"/>
                <a:buNone/>
              </a:pPr>
              <a:t>36</a:t>
            </a:fld>
            <a:endParaRPr lang="en-US" altLang="nl-NL" sz="1400"/>
          </a:p>
        </p:txBody>
      </p:sp>
      <p:pic>
        <p:nvPicPr>
          <p:cNvPr id="49157" name="Picture 6" descr="GSM_protocol_stack.jpg">
            <a:extLst>
              <a:ext uri="{FF2B5EF4-FFF2-40B4-BE49-F238E27FC236}">
                <a16:creationId xmlns:a16="http://schemas.microsoft.com/office/drawing/2014/main" id="{7E66A364-4EC5-D183-E8FA-4928E2D294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763713"/>
            <a:ext cx="7934325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8" descr="sms_format.png">
            <a:extLst>
              <a:ext uri="{FF2B5EF4-FFF2-40B4-BE49-F238E27FC236}">
                <a16:creationId xmlns:a16="http://schemas.microsoft.com/office/drawing/2014/main" id="{CC8B7086-02F6-CD18-BB1F-EE76CC7E17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" t="12762" r="824" b="10406"/>
          <a:stretch>
            <a:fillRect/>
          </a:stretch>
        </p:blipFill>
        <p:spPr bwMode="auto">
          <a:xfrm>
            <a:off x="2936875" y="3246438"/>
            <a:ext cx="6808788" cy="373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5" name="Oval 9">
            <a:extLst>
              <a:ext uri="{FF2B5EF4-FFF2-40B4-BE49-F238E27FC236}">
                <a16:creationId xmlns:a16="http://schemas.microsoft.com/office/drawing/2014/main" id="{A4860E8B-BD68-EA3F-F7E0-AEB174283F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6875" y="1835150"/>
            <a:ext cx="847725" cy="1123950"/>
          </a:xfrm>
          <a:prstGeom prst="ellipse">
            <a:avLst/>
          </a:prstGeom>
          <a:noFill/>
          <a:ln w="349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nl-NL">
              <a:latin typeface="Arial Rounded MT Bold" panose="020F0704030504030204" pitchFamily="34" charset="0"/>
            </a:endParaRPr>
          </a:p>
        </p:txBody>
      </p:sp>
      <p:cxnSp>
        <p:nvCxnSpPr>
          <p:cNvPr id="22536" name="Curved Connector 11">
            <a:extLst>
              <a:ext uri="{FF2B5EF4-FFF2-40B4-BE49-F238E27FC236}">
                <a16:creationId xmlns:a16="http://schemas.microsoft.com/office/drawing/2014/main" id="{4DD734DE-C02E-20FF-F0A5-EEE22DF294C3}"/>
              </a:ext>
            </a:extLst>
          </p:cNvPr>
          <p:cNvCxnSpPr>
            <a:cxnSpLocks noChangeShapeType="1"/>
            <a:stCxn id="22535" idx="4"/>
          </p:cNvCxnSpPr>
          <p:nvPr/>
        </p:nvCxnSpPr>
        <p:spPr bwMode="auto">
          <a:xfrm rot="16200000" flipH="1">
            <a:off x="3480594" y="2839244"/>
            <a:ext cx="287338" cy="527050"/>
          </a:xfrm>
          <a:prstGeom prst="curvedConnector2">
            <a:avLst/>
          </a:prstGeom>
          <a:noFill/>
          <a:ln w="349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2">
            <a:extLst>
              <a:ext uri="{FF2B5EF4-FFF2-40B4-BE49-F238E27FC236}">
                <a16:creationId xmlns:a16="http://schemas.microsoft.com/office/drawing/2014/main" id="{F671FBD2-8C3C-B925-E861-BC2876A4C0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l-NL"/>
              <a:t>SMS message fields</a:t>
            </a:r>
            <a:endParaRPr lang="en-GB" altLang="nl-NL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63B5935-B04D-B9C2-DC29-E5A7ED15898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19138" y="1116013"/>
          <a:ext cx="8642350" cy="48767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9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2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5138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 Rounded MT Bold" panose="020F0704030504030204" pitchFamily="34" charset="0"/>
                        </a:rPr>
                        <a:t>Field</a:t>
                      </a:r>
                      <a:endParaRPr lang="en-GB" sz="1800" dirty="0">
                        <a:latin typeface="Arial Rounded MT Bold" panose="020F0704030504030204" pitchFamily="34" charset="0"/>
                      </a:endParaRPr>
                    </a:p>
                  </a:txBody>
                  <a:tcPr marL="99203" marR="99203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 Rounded MT Bold" panose="020F0704030504030204" pitchFamily="34" charset="0"/>
                        </a:rPr>
                        <a:t>size</a:t>
                      </a:r>
                      <a:endParaRPr lang="en-GB" sz="1800" dirty="0">
                        <a:latin typeface="Arial Rounded MT Bold" panose="020F0704030504030204" pitchFamily="34" charset="0"/>
                      </a:endParaRPr>
                    </a:p>
                  </a:txBody>
                  <a:tcPr marL="99203" marR="9920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138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 Rounded MT Bold" panose="020F0704030504030204" pitchFamily="34" charset="0"/>
                        </a:rPr>
                        <a:t>Message</a:t>
                      </a:r>
                      <a:r>
                        <a:rPr lang="en-US" sz="1800" baseline="0" dirty="0">
                          <a:latin typeface="Arial Rounded MT Bold" panose="020F0704030504030204" pitchFamily="34" charset="0"/>
                        </a:rPr>
                        <a:t> T</a:t>
                      </a:r>
                      <a:r>
                        <a:rPr lang="en-US" sz="1800" dirty="0">
                          <a:latin typeface="Arial Rounded MT Bold" panose="020F0704030504030204" pitchFamily="34" charset="0"/>
                        </a:rPr>
                        <a:t>ype</a:t>
                      </a:r>
                      <a:r>
                        <a:rPr lang="en-US" sz="1800" baseline="0" dirty="0">
                          <a:latin typeface="Arial Rounded MT Bold" panose="020F0704030504030204" pitchFamily="34" charset="0"/>
                        </a:rPr>
                        <a:t> </a:t>
                      </a:r>
                      <a:r>
                        <a:rPr lang="en-US" sz="1800" dirty="0">
                          <a:latin typeface="Arial Rounded MT Bold" panose="020F0704030504030204" pitchFamily="34" charset="0"/>
                        </a:rPr>
                        <a:t>Indicator</a:t>
                      </a:r>
                      <a:endParaRPr lang="en-GB" sz="1800" dirty="0">
                        <a:latin typeface="Arial Rounded MT Bold" panose="020F0704030504030204" pitchFamily="34" charset="0"/>
                      </a:endParaRPr>
                    </a:p>
                  </a:txBody>
                  <a:tcPr marL="99203" marR="99203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 Rounded MT Bold" panose="020F0704030504030204" pitchFamily="34" charset="0"/>
                        </a:rPr>
                        <a:t>2 bit</a:t>
                      </a:r>
                      <a:endParaRPr lang="en-GB" sz="1800" dirty="0">
                        <a:latin typeface="Arial Rounded MT Bold" panose="020F0704030504030204" pitchFamily="34" charset="0"/>
                      </a:endParaRPr>
                    </a:p>
                  </a:txBody>
                  <a:tcPr marL="99203" marR="9920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138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 Rounded MT Bold" panose="020F0704030504030204" pitchFamily="34" charset="0"/>
                        </a:rPr>
                        <a:t>Reject</a:t>
                      </a:r>
                      <a:r>
                        <a:rPr lang="en-US" sz="1800" baseline="0" dirty="0">
                          <a:latin typeface="Arial Rounded MT Bold" panose="020F0704030504030204" pitchFamily="34" charset="0"/>
                        </a:rPr>
                        <a:t> Duplicates</a:t>
                      </a:r>
                      <a:endParaRPr lang="en-GB" sz="1800" dirty="0">
                        <a:latin typeface="Arial Rounded MT Bold" panose="020F0704030504030204" pitchFamily="34" charset="0"/>
                      </a:endParaRPr>
                    </a:p>
                  </a:txBody>
                  <a:tcPr marL="99203" marR="99203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 Rounded MT Bold" panose="020F0704030504030204" pitchFamily="34" charset="0"/>
                        </a:rPr>
                        <a:t>1 bit</a:t>
                      </a:r>
                      <a:endParaRPr lang="en-GB" sz="1800" dirty="0">
                        <a:latin typeface="Arial Rounded MT Bold" panose="020F0704030504030204" pitchFamily="34" charset="0"/>
                      </a:endParaRPr>
                    </a:p>
                  </a:txBody>
                  <a:tcPr marL="99203" marR="9920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138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 Rounded MT Bold" panose="020F0704030504030204" pitchFamily="34" charset="0"/>
                        </a:rPr>
                        <a:t>Validity</a:t>
                      </a:r>
                      <a:r>
                        <a:rPr lang="en-US" sz="1800" baseline="0" dirty="0">
                          <a:latin typeface="Arial Rounded MT Bold" panose="020F0704030504030204" pitchFamily="34" charset="0"/>
                        </a:rPr>
                        <a:t> Period Format</a:t>
                      </a:r>
                      <a:endParaRPr lang="en-GB" sz="1800" dirty="0">
                        <a:latin typeface="Arial Rounded MT Bold" panose="020F0704030504030204" pitchFamily="34" charset="0"/>
                      </a:endParaRPr>
                    </a:p>
                  </a:txBody>
                  <a:tcPr marL="99203" marR="99203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 Rounded MT Bold" panose="020F0704030504030204" pitchFamily="34" charset="0"/>
                        </a:rPr>
                        <a:t>2 bit</a:t>
                      </a:r>
                      <a:endParaRPr lang="en-GB" sz="1800" dirty="0">
                        <a:latin typeface="Arial Rounded MT Bold" panose="020F0704030504030204" pitchFamily="34" charset="0"/>
                      </a:endParaRPr>
                    </a:p>
                  </a:txBody>
                  <a:tcPr marL="99203" marR="9920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138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 Rounded MT Bold" panose="020F0704030504030204" pitchFamily="34" charset="0"/>
                        </a:rPr>
                        <a:t>User</a:t>
                      </a:r>
                      <a:r>
                        <a:rPr lang="en-US" sz="1800" baseline="0" dirty="0">
                          <a:latin typeface="Arial Rounded MT Bold" panose="020F0704030504030204" pitchFamily="34" charset="0"/>
                        </a:rPr>
                        <a:t> Data Header Indicator</a:t>
                      </a:r>
                      <a:endParaRPr lang="en-GB" sz="1800" dirty="0">
                        <a:latin typeface="Arial Rounded MT Bold" panose="020F0704030504030204" pitchFamily="34" charset="0"/>
                      </a:endParaRPr>
                    </a:p>
                  </a:txBody>
                  <a:tcPr marL="99203" marR="99203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 Rounded MT Bold" panose="020F0704030504030204" pitchFamily="34" charset="0"/>
                        </a:rPr>
                        <a:t>1 bit</a:t>
                      </a:r>
                      <a:endParaRPr lang="en-GB" sz="1800" dirty="0">
                        <a:latin typeface="Arial Rounded MT Bold" panose="020F0704030504030204" pitchFamily="34" charset="0"/>
                      </a:endParaRPr>
                    </a:p>
                  </a:txBody>
                  <a:tcPr marL="99203" marR="9920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138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 Rounded MT Bold" panose="020F0704030504030204" pitchFamily="34" charset="0"/>
                        </a:rPr>
                        <a:t>Reply Path</a:t>
                      </a:r>
                      <a:endParaRPr lang="en-GB" sz="1800" dirty="0">
                        <a:latin typeface="Arial Rounded MT Bold" panose="020F0704030504030204" pitchFamily="34" charset="0"/>
                      </a:endParaRPr>
                    </a:p>
                  </a:txBody>
                  <a:tcPr marL="99203" marR="99203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 Rounded MT Bold" panose="020F0704030504030204" pitchFamily="34" charset="0"/>
                        </a:rPr>
                        <a:t>1 bit</a:t>
                      </a:r>
                      <a:endParaRPr lang="en-GB" sz="1800" dirty="0">
                        <a:latin typeface="Arial Rounded MT Bold" panose="020F0704030504030204" pitchFamily="34" charset="0"/>
                      </a:endParaRPr>
                    </a:p>
                  </a:txBody>
                  <a:tcPr marL="99203" marR="99203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138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 Rounded MT Bold" panose="020F0704030504030204" pitchFamily="34" charset="0"/>
                        </a:rPr>
                        <a:t>Message Reference</a:t>
                      </a:r>
                      <a:endParaRPr lang="en-GB" sz="1800" dirty="0">
                        <a:latin typeface="Arial Rounded MT Bold" panose="020F0704030504030204" pitchFamily="34" charset="0"/>
                      </a:endParaRPr>
                    </a:p>
                  </a:txBody>
                  <a:tcPr marL="99203" marR="99203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 Rounded MT Bold" panose="020F0704030504030204" pitchFamily="34" charset="0"/>
                        </a:rPr>
                        <a:t>integer</a:t>
                      </a:r>
                      <a:endParaRPr lang="en-GB" sz="1800" dirty="0">
                        <a:latin typeface="Arial Rounded MT Bold" panose="020F0704030504030204" pitchFamily="34" charset="0"/>
                      </a:endParaRPr>
                    </a:p>
                  </a:txBody>
                  <a:tcPr marL="99203" marR="99203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5138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 Rounded MT Bold" panose="020F0704030504030204" pitchFamily="34" charset="0"/>
                        </a:rPr>
                        <a:t>Destination Address</a:t>
                      </a:r>
                      <a:endParaRPr lang="en-GB" sz="1800" dirty="0">
                        <a:latin typeface="Arial Rounded MT Bold" panose="020F0704030504030204" pitchFamily="34" charset="0"/>
                      </a:endParaRPr>
                    </a:p>
                  </a:txBody>
                  <a:tcPr marL="99203" marR="99203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 Rounded MT Bold" panose="020F0704030504030204" pitchFamily="34" charset="0"/>
                        </a:rPr>
                        <a:t>2-12</a:t>
                      </a:r>
                      <a:r>
                        <a:rPr lang="en-US" sz="1800" baseline="0" dirty="0">
                          <a:latin typeface="Arial Rounded MT Bold" panose="020F0704030504030204" pitchFamily="34" charset="0"/>
                        </a:rPr>
                        <a:t> byte</a:t>
                      </a:r>
                      <a:endParaRPr lang="en-GB" sz="1800" dirty="0">
                        <a:latin typeface="Arial Rounded MT Bold" panose="020F0704030504030204" pitchFamily="34" charset="0"/>
                      </a:endParaRPr>
                    </a:p>
                  </a:txBody>
                  <a:tcPr marL="99203" marR="99203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5138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 Rounded MT Bold" panose="020F0704030504030204" pitchFamily="34" charset="0"/>
                        </a:rPr>
                        <a:t>Protocol Identifier</a:t>
                      </a:r>
                      <a:endParaRPr lang="en-GB" sz="1800" dirty="0">
                        <a:latin typeface="Arial Rounded MT Bold" panose="020F0704030504030204" pitchFamily="34" charset="0"/>
                      </a:endParaRPr>
                    </a:p>
                  </a:txBody>
                  <a:tcPr marL="99203" marR="99203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 Rounded MT Bold" panose="020F0704030504030204" pitchFamily="34" charset="0"/>
                        </a:rPr>
                        <a:t>1 byte</a:t>
                      </a:r>
                      <a:endParaRPr lang="en-GB" sz="1800" dirty="0">
                        <a:latin typeface="Arial Rounded MT Bold" panose="020F0704030504030204" pitchFamily="34" charset="0"/>
                      </a:endParaRPr>
                    </a:p>
                  </a:txBody>
                  <a:tcPr marL="99203" marR="99203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5138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 Rounded MT Bold" panose="020F0704030504030204" pitchFamily="34" charset="0"/>
                        </a:rPr>
                        <a:t>Data Coding</a:t>
                      </a:r>
                      <a:r>
                        <a:rPr lang="en-US" sz="1800" baseline="0" dirty="0">
                          <a:latin typeface="Arial Rounded MT Bold" panose="020F0704030504030204" pitchFamily="34" charset="0"/>
                        </a:rPr>
                        <a:t> Scheme (CDS)</a:t>
                      </a:r>
                      <a:endParaRPr lang="en-GB" sz="1800" dirty="0">
                        <a:latin typeface="Arial Rounded MT Bold" panose="020F0704030504030204" pitchFamily="34" charset="0"/>
                      </a:endParaRPr>
                    </a:p>
                  </a:txBody>
                  <a:tcPr marL="99203" marR="99203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 Rounded MT Bold" panose="020F0704030504030204" pitchFamily="34" charset="0"/>
                        </a:rPr>
                        <a:t>1 byte</a:t>
                      </a:r>
                      <a:endParaRPr lang="en-GB" sz="1800" dirty="0">
                        <a:latin typeface="Arial Rounded MT Bold" panose="020F0704030504030204" pitchFamily="34" charset="0"/>
                      </a:endParaRPr>
                    </a:p>
                  </a:txBody>
                  <a:tcPr marL="99203" marR="99203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5138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 Rounded MT Bold" panose="020F0704030504030204" pitchFamily="34" charset="0"/>
                        </a:rPr>
                        <a:t>Validity</a:t>
                      </a:r>
                      <a:r>
                        <a:rPr lang="en-US" sz="1800" baseline="0" dirty="0">
                          <a:latin typeface="Arial Rounded MT Bold" panose="020F0704030504030204" pitchFamily="34" charset="0"/>
                        </a:rPr>
                        <a:t> Period</a:t>
                      </a:r>
                      <a:endParaRPr lang="en-GB" sz="1800" dirty="0">
                        <a:latin typeface="Arial Rounded MT Bold" panose="020F0704030504030204" pitchFamily="34" charset="0"/>
                      </a:endParaRPr>
                    </a:p>
                  </a:txBody>
                  <a:tcPr marL="99203" marR="99203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 Rounded MT Bold" panose="020F0704030504030204" pitchFamily="34" charset="0"/>
                        </a:rPr>
                        <a:t>1 byte/7 bytes</a:t>
                      </a:r>
                      <a:endParaRPr lang="en-GB" sz="1800" dirty="0">
                        <a:latin typeface="Arial Rounded MT Bold" panose="020F0704030504030204" pitchFamily="34" charset="0"/>
                      </a:endParaRPr>
                    </a:p>
                  </a:txBody>
                  <a:tcPr marL="99203" marR="99203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5138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 Rounded MT Bold" panose="020F0704030504030204" pitchFamily="34" charset="0"/>
                        </a:rPr>
                        <a:t>User Data Length (UDL)</a:t>
                      </a:r>
                      <a:endParaRPr lang="en-GB" sz="1800" dirty="0">
                        <a:latin typeface="Arial Rounded MT Bold" panose="020F0704030504030204" pitchFamily="34" charset="0"/>
                      </a:endParaRPr>
                    </a:p>
                  </a:txBody>
                  <a:tcPr marL="99203" marR="99203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 Rounded MT Bold" panose="020F0704030504030204" pitchFamily="34" charset="0"/>
                        </a:rPr>
                        <a:t>integer</a:t>
                      </a:r>
                      <a:endParaRPr lang="en-GB" sz="1800" dirty="0">
                        <a:latin typeface="Arial Rounded MT Bold" panose="020F0704030504030204" pitchFamily="34" charset="0"/>
                      </a:endParaRPr>
                    </a:p>
                  </a:txBody>
                  <a:tcPr marL="99203" marR="99203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5138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 Rounded MT Bold" panose="020F0704030504030204" pitchFamily="34" charset="0"/>
                        </a:rPr>
                        <a:t>User</a:t>
                      </a:r>
                      <a:r>
                        <a:rPr lang="en-US" sz="1800" baseline="0" dirty="0">
                          <a:latin typeface="Arial Rounded MT Bold" panose="020F0704030504030204" pitchFamily="34" charset="0"/>
                        </a:rPr>
                        <a:t> Data</a:t>
                      </a:r>
                      <a:endParaRPr lang="en-GB" sz="1800" dirty="0">
                        <a:latin typeface="Arial Rounded MT Bold" panose="020F0704030504030204" pitchFamily="34" charset="0"/>
                      </a:endParaRPr>
                    </a:p>
                  </a:txBody>
                  <a:tcPr marL="99203" marR="99203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 Rounded MT Bold" panose="020F0704030504030204" pitchFamily="34" charset="0"/>
                        </a:rPr>
                        <a:t>depends</a:t>
                      </a:r>
                      <a:r>
                        <a:rPr lang="en-US" sz="1800" baseline="0" dirty="0">
                          <a:latin typeface="Arial Rounded MT Bold" panose="020F0704030504030204" pitchFamily="34" charset="0"/>
                        </a:rPr>
                        <a:t> on CDS and UDL</a:t>
                      </a:r>
                      <a:endParaRPr lang="en-GB" sz="1800" dirty="0">
                        <a:latin typeface="Arial Rounded MT Bold" panose="020F0704030504030204" pitchFamily="34" charset="0"/>
                      </a:endParaRPr>
                    </a:p>
                  </a:txBody>
                  <a:tcPr marL="99203" marR="99203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50223" name="Slide Number Placeholder 3">
            <a:extLst>
              <a:ext uri="{FF2B5EF4-FFF2-40B4-BE49-F238E27FC236}">
                <a16:creationId xmlns:a16="http://schemas.microsoft.com/office/drawing/2014/main" id="{85C085ED-ADA3-9CA2-91DA-29E434036B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6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lnSpc>
                <a:spcPct val="116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2pPr>
            <a:lvl3pPr>
              <a:lnSpc>
                <a:spcPct val="116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3pPr>
            <a:lvl4pPr>
              <a:lnSpc>
                <a:spcPct val="116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4pPr>
            <a:lvl5pPr>
              <a:lnSpc>
                <a:spcPct val="116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5pPr>
            <a:lvl6pPr marL="25146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6pPr>
            <a:lvl7pPr marL="29718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7pPr>
            <a:lvl8pPr marL="34290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8pPr>
            <a:lvl9pPr marL="38862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9pPr>
          </a:lstStyle>
          <a:p>
            <a:pPr>
              <a:spcAft>
                <a:spcPct val="0"/>
              </a:spcAft>
              <a:buFont typeface="Times New Roman" panose="02020603050405020304" pitchFamily="18" charset="0"/>
              <a:buNone/>
            </a:pPr>
            <a:fld id="{28A103E8-3A4B-4CBD-878C-B16620BA2961}" type="slidenum">
              <a:rPr lang="en-US" altLang="nl-NL" sz="1400" smtClean="0"/>
              <a:pPr>
                <a:spcAft>
                  <a:spcPct val="0"/>
                </a:spcAft>
                <a:buFont typeface="Times New Roman" panose="02020603050405020304" pitchFamily="18" charset="0"/>
                <a:buNone/>
              </a:pPr>
              <a:t>37</a:t>
            </a:fld>
            <a:endParaRPr lang="en-US" altLang="nl-NL" sz="14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>
            <a:extLst>
              <a:ext uri="{FF2B5EF4-FFF2-40B4-BE49-F238E27FC236}">
                <a16:creationId xmlns:a16="http://schemas.microsoft.com/office/drawing/2014/main" id="{9AA3F8AC-0686-A580-5B2B-D281D83144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l-NL"/>
              <a:t>Example: GSM protocol fuzzing</a:t>
            </a:r>
            <a:endParaRPr lang="en-GB" altLang="nl-NL"/>
          </a:p>
        </p:txBody>
      </p:sp>
      <p:sp>
        <p:nvSpPr>
          <p:cNvPr id="51203" name="Content Placeholder 2">
            <a:extLst>
              <a:ext uri="{FF2B5EF4-FFF2-40B4-BE49-F238E27FC236}">
                <a16:creationId xmlns:a16="http://schemas.microsoft.com/office/drawing/2014/main" id="{25C018E8-1C86-D977-8733-267DE263E58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Times New Roman" panose="02020603050405020304" pitchFamily="18" charset="0"/>
              <a:buNone/>
            </a:pPr>
            <a:r>
              <a:rPr lang="en-US" altLang="nl-NL">
                <a:solidFill>
                  <a:schemeClr val="tx1"/>
                </a:solidFill>
              </a:rPr>
              <a:t>Lots of stuff to fuzz!</a:t>
            </a:r>
          </a:p>
          <a:p>
            <a:pPr marL="457200" indent="-457200">
              <a:buFont typeface="Times New Roman" panose="02020603050405020304" pitchFamily="18" charset="0"/>
              <a:buNone/>
            </a:pPr>
            <a:r>
              <a:rPr lang="en-US" altLang="nl-NL">
                <a:solidFill>
                  <a:schemeClr val="tx1"/>
                </a:solidFill>
              </a:rPr>
              <a:t>We can use a </a:t>
            </a:r>
            <a:r>
              <a:rPr lang="en-US" altLang="nl-NL">
                <a:solidFill>
                  <a:schemeClr val="accent2"/>
                </a:solidFill>
              </a:rPr>
              <a:t>USRP </a:t>
            </a:r>
          </a:p>
          <a:p>
            <a:pPr marL="457200" indent="-457200">
              <a:buFont typeface="Times New Roman" panose="02020603050405020304" pitchFamily="18" charset="0"/>
              <a:buNone/>
            </a:pPr>
            <a:endParaRPr lang="en-US" altLang="nl-NL">
              <a:solidFill>
                <a:schemeClr val="tx1"/>
              </a:solidFill>
            </a:endParaRPr>
          </a:p>
          <a:p>
            <a:pPr marL="457200" indent="-457200">
              <a:buFont typeface="Times New Roman" panose="02020603050405020304" pitchFamily="18" charset="0"/>
              <a:buNone/>
            </a:pPr>
            <a:r>
              <a:rPr lang="en-US" altLang="nl-NL">
                <a:solidFill>
                  <a:schemeClr val="tx1"/>
                </a:solidFill>
              </a:rPr>
              <a:t>with open source cell tower software (</a:t>
            </a:r>
            <a:r>
              <a:rPr lang="en-US" altLang="nl-NL">
                <a:solidFill>
                  <a:schemeClr val="accent2"/>
                </a:solidFill>
              </a:rPr>
              <a:t>OpenBTS</a:t>
            </a:r>
            <a:r>
              <a:rPr lang="en-US" altLang="nl-NL">
                <a:solidFill>
                  <a:schemeClr val="tx1"/>
                </a:solidFill>
              </a:rPr>
              <a:t>)      </a:t>
            </a:r>
          </a:p>
          <a:p>
            <a:pPr marL="857250" lvl="1" indent="-457200"/>
            <a:endParaRPr lang="en-US" altLang="nl-NL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None/>
            </a:pPr>
            <a:r>
              <a:rPr lang="en-US" altLang="nl-NL">
                <a:solidFill>
                  <a:schemeClr val="tx1"/>
                </a:solidFill>
              </a:rPr>
              <a:t>  to fuzz any phone</a:t>
            </a:r>
          </a:p>
          <a:p>
            <a:pPr marL="457200" indent="-457200">
              <a:buFont typeface="Arial" panose="020B0604020202020204" pitchFamily="34" charset="0"/>
              <a:buNone/>
            </a:pPr>
            <a:endParaRPr lang="en-US" altLang="nl-NL" sz="160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None/>
            </a:pPr>
            <a:endParaRPr lang="en-US" altLang="nl-NL" sz="160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None/>
            </a:pPr>
            <a:endParaRPr lang="en-US" altLang="nl-NL" sz="1600">
              <a:solidFill>
                <a:schemeClr val="tx1"/>
              </a:solidFill>
            </a:endParaRP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None/>
            </a:pPr>
            <a:endParaRPr lang="en-US" altLang="nl-NL" sz="1800">
              <a:solidFill>
                <a:schemeClr val="tx1"/>
              </a:solidFill>
            </a:endParaRPr>
          </a:p>
        </p:txBody>
      </p:sp>
      <p:sp>
        <p:nvSpPr>
          <p:cNvPr id="51204" name="Slide Number Placeholder 5">
            <a:extLst>
              <a:ext uri="{FF2B5EF4-FFF2-40B4-BE49-F238E27FC236}">
                <a16:creationId xmlns:a16="http://schemas.microsoft.com/office/drawing/2014/main" id="{BD469A6D-E423-9087-95F9-34413963E5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6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lnSpc>
                <a:spcPct val="116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2pPr>
            <a:lvl3pPr>
              <a:lnSpc>
                <a:spcPct val="116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3pPr>
            <a:lvl4pPr>
              <a:lnSpc>
                <a:spcPct val="116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4pPr>
            <a:lvl5pPr>
              <a:lnSpc>
                <a:spcPct val="116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5pPr>
            <a:lvl6pPr marL="25146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6pPr>
            <a:lvl7pPr marL="29718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7pPr>
            <a:lvl8pPr marL="34290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8pPr>
            <a:lvl9pPr marL="38862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9pPr>
          </a:lstStyle>
          <a:p>
            <a:pPr>
              <a:spcAft>
                <a:spcPct val="0"/>
              </a:spcAft>
              <a:buFont typeface="Times New Roman" panose="02020603050405020304" pitchFamily="18" charset="0"/>
              <a:buNone/>
            </a:pPr>
            <a:fld id="{783E2595-0776-4FC8-ABCB-717278B2973F}" type="slidenum">
              <a:rPr lang="en-US" altLang="nl-NL" sz="1400" smtClean="0"/>
              <a:pPr>
                <a:spcAft>
                  <a:spcPct val="0"/>
                </a:spcAft>
                <a:buFont typeface="Times New Roman" panose="02020603050405020304" pitchFamily="18" charset="0"/>
                <a:buNone/>
              </a:pPr>
              <a:t>38</a:t>
            </a:fld>
            <a:endParaRPr lang="en-US" altLang="nl-NL" sz="1400"/>
          </a:p>
        </p:txBody>
      </p:sp>
      <p:pic>
        <p:nvPicPr>
          <p:cNvPr id="51205" name="Picture 21" descr="fuzzed_phones.jpg">
            <a:extLst>
              <a:ext uri="{FF2B5EF4-FFF2-40B4-BE49-F238E27FC236}">
                <a16:creationId xmlns:a16="http://schemas.microsoft.com/office/drawing/2014/main" id="{7A04B63A-AE00-3EB1-6217-5BF5FB35D1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425" y="3308350"/>
            <a:ext cx="4465638" cy="362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6" name="Picture 22" descr="usrp-small.jpg">
            <a:extLst>
              <a:ext uri="{FF2B5EF4-FFF2-40B4-BE49-F238E27FC236}">
                <a16:creationId xmlns:a16="http://schemas.microsoft.com/office/drawing/2014/main" id="{5E64DD98-B463-8C27-992D-13AC8E5F5C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550" y="1116013"/>
            <a:ext cx="2657475" cy="15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Content Placeholder 2">
            <a:extLst>
              <a:ext uri="{FF2B5EF4-FFF2-40B4-BE49-F238E27FC236}">
                <a16:creationId xmlns:a16="http://schemas.microsoft.com/office/drawing/2014/main" id="{7D770F43-956F-51BE-1BA0-DB775DF3567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Times New Roman" panose="02020603050405020304" pitchFamily="18" charset="0"/>
              <a:buNone/>
            </a:pPr>
            <a:r>
              <a:rPr lang="en-US" altLang="nl-NL">
                <a:solidFill>
                  <a:schemeClr val="tx1"/>
                </a:solidFill>
              </a:rPr>
              <a:t>Fuzzing SMS layer of GSM reveals weird functionality in GSM standard and in phones</a:t>
            </a:r>
          </a:p>
          <a:p>
            <a:pPr marL="457200" indent="-457200"/>
            <a:endParaRPr lang="en-US" altLang="nl-NL">
              <a:solidFill>
                <a:schemeClr val="tx1"/>
              </a:solidFill>
            </a:endParaRPr>
          </a:p>
          <a:p>
            <a:pPr marL="457200" indent="-457200"/>
            <a:endParaRPr lang="en-US" altLang="nl-NL">
              <a:solidFill>
                <a:schemeClr val="tx1"/>
              </a:solidFill>
            </a:endParaRPr>
          </a:p>
          <a:p>
            <a:pPr marL="457200" indent="-457200"/>
            <a:endParaRPr lang="en-US" altLang="nl-NL">
              <a:solidFill>
                <a:schemeClr val="tx1"/>
              </a:solidFill>
            </a:endParaRPr>
          </a:p>
          <a:p>
            <a:pPr marL="457200" indent="-457200"/>
            <a:endParaRPr lang="en-US" altLang="nl-NL">
              <a:solidFill>
                <a:schemeClr val="tx1"/>
              </a:solidFill>
            </a:endParaRPr>
          </a:p>
          <a:p>
            <a:pPr marL="457200" indent="-457200"/>
            <a:endParaRPr lang="en-US" altLang="nl-NL">
              <a:solidFill>
                <a:schemeClr val="tx1"/>
              </a:solidFill>
            </a:endParaRPr>
          </a:p>
          <a:p>
            <a:pPr marL="457200" indent="-457200"/>
            <a:endParaRPr lang="en-US" altLang="nl-NL">
              <a:solidFill>
                <a:schemeClr val="tx1"/>
              </a:solidFill>
            </a:endParaRPr>
          </a:p>
          <a:p>
            <a:pPr marL="457200" indent="-457200"/>
            <a:endParaRPr lang="en-US" altLang="nl-NL">
              <a:solidFill>
                <a:schemeClr val="tx1"/>
              </a:solidFill>
            </a:endParaRPr>
          </a:p>
          <a:p>
            <a:pPr marL="857250" lvl="1" indent="-457200"/>
            <a:endParaRPr lang="en-US" altLang="nl-NL">
              <a:solidFill>
                <a:schemeClr val="tx1"/>
              </a:solidFill>
            </a:endParaRPr>
          </a:p>
          <a:p>
            <a:pPr marL="857250" lvl="1" indent="-457200"/>
            <a:endParaRPr lang="en-US" altLang="nl-NL">
              <a:solidFill>
                <a:schemeClr val="tx1"/>
              </a:solidFill>
            </a:endParaRPr>
          </a:p>
          <a:p>
            <a:pPr marL="857250" lvl="1" indent="-457200"/>
            <a:endParaRPr lang="en-US" altLang="nl-NL">
              <a:solidFill>
                <a:schemeClr val="tx1"/>
              </a:solidFill>
            </a:endParaRPr>
          </a:p>
          <a:p>
            <a:pPr marL="857250" lvl="1" indent="-457200"/>
            <a:endParaRPr lang="en-US" altLang="nl-NL">
              <a:solidFill>
                <a:schemeClr val="tx1"/>
              </a:solidFill>
            </a:endParaRPr>
          </a:p>
          <a:p>
            <a:pPr marL="857250" lvl="1" indent="-457200"/>
            <a:endParaRPr lang="en-US" altLang="nl-NL">
              <a:solidFill>
                <a:schemeClr val="tx1"/>
              </a:solidFill>
            </a:endParaRPr>
          </a:p>
          <a:p>
            <a:pPr marL="857250" lvl="1" indent="-457200"/>
            <a:endParaRPr lang="en-US" altLang="nl-NL">
              <a:solidFill>
                <a:schemeClr val="tx1"/>
              </a:solidFill>
            </a:endParaRPr>
          </a:p>
        </p:txBody>
      </p:sp>
      <p:pic>
        <p:nvPicPr>
          <p:cNvPr id="52227" name="Picture 5" descr="C:\Users\erikpoll\Desktop\ss_icons.jpg">
            <a:extLst>
              <a:ext uri="{FF2B5EF4-FFF2-40B4-BE49-F238E27FC236}">
                <a16:creationId xmlns:a16="http://schemas.microsoft.com/office/drawing/2014/main" id="{6C500CE7-4C01-5349-DB59-A606111B7A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00" y="2484438"/>
            <a:ext cx="7815263" cy="378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8" name="Title 1">
            <a:extLst>
              <a:ext uri="{FF2B5EF4-FFF2-40B4-BE49-F238E27FC236}">
                <a16:creationId xmlns:a16="http://schemas.microsoft.com/office/drawing/2014/main" id="{24C3BA8C-57B0-269A-314F-E0D8433E0A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l-NL"/>
              <a:t>Example: GSM protocol fuzzing</a:t>
            </a:r>
            <a:endParaRPr lang="en-GB" altLang="nl-NL"/>
          </a:p>
        </p:txBody>
      </p:sp>
      <p:sp>
        <p:nvSpPr>
          <p:cNvPr id="52229" name="Slide Number Placeholder 5">
            <a:extLst>
              <a:ext uri="{FF2B5EF4-FFF2-40B4-BE49-F238E27FC236}">
                <a16:creationId xmlns:a16="http://schemas.microsoft.com/office/drawing/2014/main" id="{AB85A7E3-AE51-BF1B-CABF-EC59C95447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6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lnSpc>
                <a:spcPct val="116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2pPr>
            <a:lvl3pPr>
              <a:lnSpc>
                <a:spcPct val="116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3pPr>
            <a:lvl4pPr>
              <a:lnSpc>
                <a:spcPct val="116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4pPr>
            <a:lvl5pPr>
              <a:lnSpc>
                <a:spcPct val="116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5pPr>
            <a:lvl6pPr marL="25146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6pPr>
            <a:lvl7pPr marL="29718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7pPr>
            <a:lvl8pPr marL="34290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8pPr>
            <a:lvl9pPr marL="38862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9pPr>
          </a:lstStyle>
          <a:p>
            <a:pPr>
              <a:spcAft>
                <a:spcPct val="0"/>
              </a:spcAft>
              <a:buFont typeface="Times New Roman" panose="02020603050405020304" pitchFamily="18" charset="0"/>
              <a:buNone/>
            </a:pPr>
            <a:fld id="{E66667D4-1002-4815-B798-1557DD99BBE8}" type="slidenum">
              <a:rPr lang="en-US" altLang="nl-NL" sz="1400" smtClean="0"/>
              <a:pPr>
                <a:spcAft>
                  <a:spcPct val="0"/>
                </a:spcAft>
                <a:buFont typeface="Times New Roman" panose="02020603050405020304" pitchFamily="18" charset="0"/>
                <a:buNone/>
              </a:pPr>
              <a:t>39</a:t>
            </a:fld>
            <a:endParaRPr lang="en-US" altLang="nl-NL" sz="14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5" descr="C:\Users\erikpoll\Desktop\ss_icons.jpg">
            <a:extLst>
              <a:ext uri="{FF2B5EF4-FFF2-40B4-BE49-F238E27FC236}">
                <a16:creationId xmlns:a16="http://schemas.microsoft.com/office/drawing/2014/main" id="{9B26BD6B-7E2C-EC74-6419-DA0F7A671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00" y="2484438"/>
            <a:ext cx="7815263" cy="378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1" name="Title 1">
            <a:extLst>
              <a:ext uri="{FF2B5EF4-FFF2-40B4-BE49-F238E27FC236}">
                <a16:creationId xmlns:a16="http://schemas.microsoft.com/office/drawing/2014/main" id="{00369FCA-8A5A-F3E7-B6B5-362A797DAF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l-NL"/>
              <a:t>Example: GSM protocol fuzzing</a:t>
            </a:r>
            <a:endParaRPr lang="en-GB" altLang="nl-NL"/>
          </a:p>
        </p:txBody>
      </p:sp>
      <p:sp>
        <p:nvSpPr>
          <p:cNvPr id="36867" name="Content Placeholder 2">
            <a:extLst>
              <a:ext uri="{FF2B5EF4-FFF2-40B4-BE49-F238E27FC236}">
                <a16:creationId xmlns:a16="http://schemas.microsoft.com/office/drawing/2014/main" id="{913928BB-A7CA-D9B7-F5C2-D4E0CE70EC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Times New Roman" panose="02020603050405020304" pitchFamily="18" charset="0"/>
              <a:buNone/>
              <a:defRPr/>
            </a:pPr>
            <a:r>
              <a:rPr lang="en-US" altLang="nl-NL" dirty="0">
                <a:solidFill>
                  <a:schemeClr val="tx1"/>
                </a:solidFill>
              </a:rPr>
              <a:t>Fuzzing SMS layer of GSM reveals weird functionality in GSM standard and in phones</a:t>
            </a:r>
          </a:p>
          <a:p>
            <a:pPr marL="857250" lvl="1" indent="-457200">
              <a:defRPr/>
            </a:pPr>
            <a:r>
              <a:rPr lang="en-US" altLang="nl-NL" dirty="0" err="1">
                <a:solidFill>
                  <a:schemeClr val="tx1"/>
                </a:solidFill>
              </a:rPr>
              <a:t>eg</a:t>
            </a:r>
            <a:r>
              <a:rPr lang="en-US" altLang="nl-NL" dirty="0">
                <a:solidFill>
                  <a:schemeClr val="tx1"/>
                </a:solidFill>
              </a:rPr>
              <a:t> possibility to receive faxes (!?)</a:t>
            </a:r>
          </a:p>
          <a:p>
            <a:pPr marL="857250" lvl="1" indent="-457200">
              <a:defRPr/>
            </a:pPr>
            <a:endParaRPr lang="en-US" altLang="nl-NL" dirty="0">
              <a:solidFill>
                <a:schemeClr val="tx1"/>
              </a:solidFill>
            </a:endParaRPr>
          </a:p>
          <a:p>
            <a:pPr marL="857250" lvl="1" indent="-457200">
              <a:defRPr/>
            </a:pPr>
            <a:endParaRPr lang="en-US" altLang="nl-NL" dirty="0">
              <a:solidFill>
                <a:schemeClr val="tx1"/>
              </a:solidFill>
            </a:endParaRPr>
          </a:p>
          <a:p>
            <a:pPr marL="857250" lvl="1" indent="-457200">
              <a:defRPr/>
            </a:pPr>
            <a:endParaRPr lang="en-US" altLang="nl-NL" dirty="0">
              <a:solidFill>
                <a:schemeClr val="tx1"/>
              </a:solidFill>
            </a:endParaRPr>
          </a:p>
          <a:p>
            <a:pPr marL="857250" lvl="1" indent="-457200">
              <a:defRPr/>
            </a:pPr>
            <a:endParaRPr lang="en-US" altLang="nl-NL" dirty="0">
              <a:solidFill>
                <a:schemeClr val="tx1"/>
              </a:solidFill>
            </a:endParaRPr>
          </a:p>
          <a:p>
            <a:pPr marL="857250" lvl="1" indent="-457200">
              <a:defRPr/>
            </a:pPr>
            <a:endParaRPr lang="en-US" altLang="nl-NL" dirty="0">
              <a:solidFill>
                <a:schemeClr val="tx1"/>
              </a:solidFill>
            </a:endParaRPr>
          </a:p>
          <a:p>
            <a:pPr marL="857250" lvl="1" indent="-457200">
              <a:defRPr/>
            </a:pPr>
            <a:endParaRPr lang="en-US" altLang="nl-NL" dirty="0">
              <a:solidFill>
                <a:schemeClr val="tx1"/>
              </a:solidFill>
            </a:endParaRPr>
          </a:p>
          <a:p>
            <a:pPr marL="400050" lvl="1" indent="0">
              <a:buFont typeface="Times New Roman" panose="02020603050405020304" pitchFamily="18" charset="0"/>
              <a:buNone/>
              <a:defRPr/>
            </a:pPr>
            <a:endParaRPr lang="en-US" altLang="nl-NL" dirty="0">
              <a:solidFill>
                <a:schemeClr val="tx1"/>
              </a:solidFill>
            </a:endParaRPr>
          </a:p>
          <a:p>
            <a:pPr marL="400050" lvl="1" indent="0">
              <a:buFont typeface="Times New Roman" panose="02020603050405020304" pitchFamily="18" charset="0"/>
              <a:buNone/>
              <a:defRPr/>
            </a:pPr>
            <a:endParaRPr lang="en-US" altLang="nl-NL" dirty="0">
              <a:solidFill>
                <a:schemeClr val="tx1"/>
              </a:solidFill>
            </a:endParaRPr>
          </a:p>
          <a:p>
            <a:pPr marL="857250" lvl="1" indent="-457200">
              <a:buFont typeface="Arial" panose="020B0604020202020204" pitchFamily="34" charset="0"/>
              <a:buNone/>
              <a:defRPr/>
            </a:pPr>
            <a:r>
              <a:rPr lang="en-US" altLang="nl-NL" sz="2400" dirty="0">
                <a:solidFill>
                  <a:srgbClr val="FF0000"/>
                </a:solidFill>
              </a:rPr>
              <a:t>    Only way to get rid if this icon; reboot the phone</a:t>
            </a:r>
            <a:endParaRPr lang="en-US" altLang="nl-NL" dirty="0">
              <a:solidFill>
                <a:schemeClr val="tx1"/>
              </a:solidFill>
            </a:endParaRPr>
          </a:p>
        </p:txBody>
      </p:sp>
      <p:sp>
        <p:nvSpPr>
          <p:cNvPr id="53253" name="Slide Number Placeholder 5">
            <a:extLst>
              <a:ext uri="{FF2B5EF4-FFF2-40B4-BE49-F238E27FC236}">
                <a16:creationId xmlns:a16="http://schemas.microsoft.com/office/drawing/2014/main" id="{7BC31DA5-CFF2-A518-689E-599F2B672E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6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lnSpc>
                <a:spcPct val="116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2pPr>
            <a:lvl3pPr>
              <a:lnSpc>
                <a:spcPct val="116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3pPr>
            <a:lvl4pPr>
              <a:lnSpc>
                <a:spcPct val="116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4pPr>
            <a:lvl5pPr>
              <a:lnSpc>
                <a:spcPct val="116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5pPr>
            <a:lvl6pPr marL="25146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6pPr>
            <a:lvl7pPr marL="29718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7pPr>
            <a:lvl8pPr marL="34290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8pPr>
            <a:lvl9pPr marL="38862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9pPr>
          </a:lstStyle>
          <a:p>
            <a:pPr>
              <a:spcAft>
                <a:spcPct val="0"/>
              </a:spcAft>
              <a:buFont typeface="Times New Roman" panose="02020603050405020304" pitchFamily="18" charset="0"/>
              <a:buNone/>
            </a:pPr>
            <a:fld id="{CCDAA917-8710-40A1-BDEA-6FD99B232BBA}" type="slidenum">
              <a:rPr lang="en-US" altLang="nl-NL" sz="1400" smtClean="0"/>
              <a:pPr>
                <a:spcAft>
                  <a:spcPct val="0"/>
                </a:spcAft>
                <a:buFont typeface="Times New Roman" panose="02020603050405020304" pitchFamily="18" charset="0"/>
                <a:buNone/>
              </a:pPr>
              <a:t>40</a:t>
            </a:fld>
            <a:endParaRPr lang="en-US" altLang="nl-NL" sz="1400"/>
          </a:p>
        </p:txBody>
      </p:sp>
      <p:sp>
        <p:nvSpPr>
          <p:cNvPr id="53254" name="Oval 5">
            <a:extLst>
              <a:ext uri="{FF2B5EF4-FFF2-40B4-BE49-F238E27FC236}">
                <a16:creationId xmlns:a16="http://schemas.microsoft.com/office/drawing/2014/main" id="{41B9E0BF-1951-FC42-B3CC-7FD63A7388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6213" y="4140200"/>
            <a:ext cx="936625" cy="935038"/>
          </a:xfrm>
          <a:prstGeom prst="ellips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nl-NL">
              <a:latin typeface="Arial Rounded MT Bold" panose="020F0704030504030204" pitchFamily="34" charset="0"/>
            </a:endParaRPr>
          </a:p>
        </p:txBody>
      </p:sp>
      <p:sp>
        <p:nvSpPr>
          <p:cNvPr id="53255" name="TextBox 6">
            <a:extLst>
              <a:ext uri="{FF2B5EF4-FFF2-40B4-BE49-F238E27FC236}">
                <a16:creationId xmlns:a16="http://schemas.microsoft.com/office/drawing/2014/main" id="{1D5BEBE4-8779-272F-C4C5-9C10CE525C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8950" y="1901825"/>
            <a:ext cx="2017713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000">
                <a:solidFill>
                  <a:srgbClr val="FF0000"/>
                </a:solidFill>
                <a:latin typeface="Arial Rounded MT Bold" panose="020F0704030504030204" pitchFamily="34" charset="0"/>
              </a:rPr>
              <a:t>you have a fax!</a:t>
            </a:r>
            <a:endParaRPr lang="en-GB" altLang="en-US" sz="200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53256" name="Straight Arrow Connector 8">
            <a:extLst>
              <a:ext uri="{FF2B5EF4-FFF2-40B4-BE49-F238E27FC236}">
                <a16:creationId xmlns:a16="http://schemas.microsoft.com/office/drawing/2014/main" id="{9CD560D9-657E-1DC4-DA7F-254DDF5A7243}"/>
              </a:ext>
            </a:extLst>
          </p:cNvPr>
          <p:cNvCxnSpPr>
            <a:cxnSpLocks noChangeShapeType="1"/>
            <a:stCxn id="53254" idx="7"/>
          </p:cNvCxnSpPr>
          <p:nvPr/>
        </p:nvCxnSpPr>
        <p:spPr bwMode="auto">
          <a:xfrm flipV="1">
            <a:off x="6054725" y="2354263"/>
            <a:ext cx="1649413" cy="1922462"/>
          </a:xfrm>
          <a:prstGeom prst="straightConnector1">
            <a:avLst/>
          </a:prstGeom>
          <a:noFill/>
          <a:ln w="22225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2">
            <a:extLst>
              <a:ext uri="{FF2B5EF4-FFF2-40B4-BE49-F238E27FC236}">
                <a16:creationId xmlns:a16="http://schemas.microsoft.com/office/drawing/2014/main" id="{BDE78799-564A-1BB9-D2B6-7BAC7F5462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l-NL"/>
              <a:t>Example: GSM protocol fuzzing</a:t>
            </a:r>
            <a:endParaRPr lang="en-GB" altLang="nl-NL"/>
          </a:p>
        </p:txBody>
      </p:sp>
      <p:sp>
        <p:nvSpPr>
          <p:cNvPr id="54275" name="Content Placeholder 1">
            <a:extLst>
              <a:ext uri="{FF2B5EF4-FFF2-40B4-BE49-F238E27FC236}">
                <a16:creationId xmlns:a16="http://schemas.microsoft.com/office/drawing/2014/main" id="{0161ACC8-BDF9-8D5B-B000-EF7A9C063ED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Times New Roman" panose="02020603050405020304" pitchFamily="18" charset="0"/>
              <a:buNone/>
            </a:pPr>
            <a:r>
              <a:rPr lang="en-US" altLang="nl-NL"/>
              <a:t>Malformed SMS text messages showing raw memory contents, rather than content of the text message</a:t>
            </a:r>
          </a:p>
        </p:txBody>
      </p:sp>
      <p:sp>
        <p:nvSpPr>
          <p:cNvPr id="54276" name="Slide Number Placeholder 3">
            <a:extLst>
              <a:ext uri="{FF2B5EF4-FFF2-40B4-BE49-F238E27FC236}">
                <a16:creationId xmlns:a16="http://schemas.microsoft.com/office/drawing/2014/main" id="{77B5C43B-C39D-9C1A-5C19-65B22FC6DD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6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lnSpc>
                <a:spcPct val="116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2pPr>
            <a:lvl3pPr>
              <a:lnSpc>
                <a:spcPct val="116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3pPr>
            <a:lvl4pPr>
              <a:lnSpc>
                <a:spcPct val="116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4pPr>
            <a:lvl5pPr>
              <a:lnSpc>
                <a:spcPct val="116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5pPr>
            <a:lvl6pPr marL="25146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6pPr>
            <a:lvl7pPr marL="29718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7pPr>
            <a:lvl8pPr marL="34290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8pPr>
            <a:lvl9pPr marL="38862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9pPr>
          </a:lstStyle>
          <a:p>
            <a:pPr>
              <a:spcAft>
                <a:spcPct val="0"/>
              </a:spcAft>
              <a:buFont typeface="Times New Roman" panose="02020603050405020304" pitchFamily="18" charset="0"/>
              <a:buNone/>
            </a:pPr>
            <a:fld id="{64FDF7DE-539C-4CB0-9C13-956D94D1B1D4}" type="slidenum">
              <a:rPr lang="en-US" altLang="nl-NL" sz="1400" smtClean="0"/>
              <a:pPr>
                <a:spcAft>
                  <a:spcPct val="0"/>
                </a:spcAft>
                <a:buFont typeface="Times New Roman" panose="02020603050405020304" pitchFamily="18" charset="0"/>
                <a:buNone/>
              </a:pPr>
              <a:t>41</a:t>
            </a:fld>
            <a:endParaRPr lang="en-US" altLang="nl-NL" sz="1400"/>
          </a:p>
        </p:txBody>
      </p:sp>
      <p:pic>
        <p:nvPicPr>
          <p:cNvPr id="54277" name="Picture 5" descr="C:\Users\erikpoll\Desktop\ss_memcontents.jpg">
            <a:extLst>
              <a:ext uri="{FF2B5EF4-FFF2-40B4-BE49-F238E27FC236}">
                <a16:creationId xmlns:a16="http://schemas.microsoft.com/office/drawing/2014/main" id="{C4A230BF-35D1-015F-B3DE-256CA6B01F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1450" y="1930400"/>
            <a:ext cx="10317163" cy="516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2">
            <a:extLst>
              <a:ext uri="{FF2B5EF4-FFF2-40B4-BE49-F238E27FC236}">
                <a16:creationId xmlns:a16="http://schemas.microsoft.com/office/drawing/2014/main" id="{5FB1776E-8589-CCAA-86C5-8DE32F17E0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l-NL"/>
              <a:t>Our results with GSM fuzzing</a:t>
            </a:r>
            <a:endParaRPr lang="en-GB" altLang="nl-NL"/>
          </a:p>
        </p:txBody>
      </p:sp>
      <p:sp>
        <p:nvSpPr>
          <p:cNvPr id="34819" name="Content Placeholder 1">
            <a:extLst>
              <a:ext uri="{FF2B5EF4-FFF2-40B4-BE49-F238E27FC236}">
                <a16:creationId xmlns:a16="http://schemas.microsoft.com/office/drawing/2014/main" id="{A43E21D5-DA93-85B4-DD10-96D4AFB474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altLang="nl-NL" dirty="0">
                <a:solidFill>
                  <a:schemeClr val="accent2"/>
                </a:solidFill>
              </a:rPr>
              <a:t>Lots of success to </a:t>
            </a:r>
            <a:r>
              <a:rPr lang="en-US" altLang="nl-NL" dirty="0" err="1">
                <a:solidFill>
                  <a:schemeClr val="accent2"/>
                </a:solidFill>
              </a:rPr>
              <a:t>DoS</a:t>
            </a:r>
            <a:r>
              <a:rPr lang="en-US" altLang="nl-NL" dirty="0">
                <a:solidFill>
                  <a:schemeClr val="accent2"/>
                </a:solidFill>
              </a:rPr>
              <a:t> phones:                                                                   phone crashes, disconnects from network, stops accepting calls,…</a:t>
            </a:r>
          </a:p>
          <a:p>
            <a:pPr lvl="1">
              <a:lnSpc>
                <a:spcPct val="100000"/>
              </a:lnSpc>
              <a:defRPr/>
            </a:pPr>
            <a:r>
              <a:rPr lang="en-US" altLang="nl-NL" sz="1800" dirty="0" err="1"/>
              <a:t>eg</a:t>
            </a:r>
            <a:r>
              <a:rPr lang="en-US" altLang="nl-NL" sz="1800" dirty="0"/>
              <a:t> requiring reboot or battery removal to restart, to accept calls again, or to remove weird icons</a:t>
            </a:r>
          </a:p>
          <a:p>
            <a:pPr lvl="1">
              <a:lnSpc>
                <a:spcPct val="100000"/>
              </a:lnSpc>
              <a:defRPr/>
            </a:pPr>
            <a:r>
              <a:rPr lang="en-US" altLang="nl-NL" sz="1800" dirty="0"/>
              <a:t>after reboot, the network might redeliver the SMS message, if no acknowledgement was sent before crashing, re-crashing phone</a:t>
            </a:r>
          </a:p>
          <a:p>
            <a:pPr lvl="1">
              <a:lnSpc>
                <a:spcPct val="100000"/>
              </a:lnSpc>
              <a:buFont typeface="Arial" panose="020B0604020202020204" pitchFamily="34" charset="0"/>
              <a:buNone/>
              <a:defRPr/>
            </a:pPr>
            <a:r>
              <a:rPr lang="en-US" altLang="nl-NL" sz="1800" dirty="0">
                <a:solidFill>
                  <a:schemeClr val="tx1"/>
                </a:solidFill>
              </a:rPr>
              <a:t>    But: </a:t>
            </a:r>
            <a:r>
              <a:rPr lang="en-US" altLang="nl-NL" sz="1800" dirty="0">
                <a:solidFill>
                  <a:srgbClr val="008000"/>
                </a:solidFill>
              </a:rPr>
              <a:t>not all these SMS messages could be sent over real network</a:t>
            </a:r>
          </a:p>
          <a:p>
            <a:pPr>
              <a:lnSpc>
                <a:spcPct val="100000"/>
              </a:lnSpc>
              <a:defRPr/>
            </a:pPr>
            <a:r>
              <a:rPr lang="en-US" altLang="nl-NL" dirty="0">
                <a:solidFill>
                  <a:schemeClr val="accent2"/>
                </a:solidFill>
              </a:rPr>
              <a:t>There is surprisingly little correlation between problems and   phone brands &amp; firmware versions	</a:t>
            </a:r>
          </a:p>
          <a:p>
            <a:pPr lvl="1">
              <a:lnSpc>
                <a:spcPct val="100000"/>
              </a:lnSpc>
              <a:defRPr/>
            </a:pPr>
            <a:r>
              <a:rPr lang="en-US" altLang="nl-NL" sz="1800" dirty="0"/>
              <a:t>how many implementations of the GSM stack did Nokia have?</a:t>
            </a:r>
            <a:endParaRPr lang="en-US" altLang="nl-NL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defRPr/>
            </a:pPr>
            <a:r>
              <a:rPr lang="en-US" altLang="nl-NL" i="1" dirty="0">
                <a:solidFill>
                  <a:srgbClr val="FF0000"/>
                </a:solidFill>
              </a:rPr>
              <a:t>The scary part: what would happen if we fuzz base stations?</a:t>
            </a:r>
          </a:p>
          <a:p>
            <a:pPr marL="457200" indent="-45720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US" altLang="nl-NL" sz="1600" dirty="0">
                <a:solidFill>
                  <a:schemeClr val="tx1"/>
                </a:solidFill>
              </a:rPr>
              <a:t>                  </a:t>
            </a:r>
          </a:p>
          <a:p>
            <a:pPr marL="457200" indent="-45720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US" altLang="nl-NL" sz="1600" dirty="0">
                <a:solidFill>
                  <a:schemeClr val="tx1"/>
                </a:solidFill>
              </a:rPr>
              <a:t>        [Fabian van den </a:t>
            </a:r>
            <a:r>
              <a:rPr lang="en-US" altLang="nl-NL" sz="1600" dirty="0" err="1">
                <a:solidFill>
                  <a:schemeClr val="tx1"/>
                </a:solidFill>
              </a:rPr>
              <a:t>Broek</a:t>
            </a:r>
            <a:r>
              <a:rPr lang="en-US" altLang="nl-NL" sz="1600" dirty="0">
                <a:solidFill>
                  <a:schemeClr val="tx1"/>
                </a:solidFill>
              </a:rPr>
              <a:t>, </a:t>
            </a:r>
            <a:r>
              <a:rPr lang="en-US" altLang="nl-NL" sz="1600" dirty="0" err="1">
                <a:solidFill>
                  <a:schemeClr val="tx1"/>
                </a:solidFill>
              </a:rPr>
              <a:t>Brinio</a:t>
            </a:r>
            <a:r>
              <a:rPr lang="en-US" altLang="nl-NL" sz="1600" dirty="0">
                <a:solidFill>
                  <a:schemeClr val="tx1"/>
                </a:solidFill>
              </a:rPr>
              <a:t> </a:t>
            </a:r>
            <a:r>
              <a:rPr lang="en-US" altLang="nl-NL" sz="1600" dirty="0" err="1">
                <a:solidFill>
                  <a:schemeClr val="tx1"/>
                </a:solidFill>
              </a:rPr>
              <a:t>Hond</a:t>
            </a:r>
            <a:r>
              <a:rPr lang="en-US" altLang="nl-NL" sz="1600" dirty="0">
                <a:solidFill>
                  <a:schemeClr val="tx1"/>
                </a:solidFill>
              </a:rPr>
              <a:t> and Arturo </a:t>
            </a:r>
            <a:r>
              <a:rPr lang="en-US" altLang="nl-NL" sz="1600" dirty="0" err="1">
                <a:solidFill>
                  <a:schemeClr val="tx1"/>
                </a:solidFill>
              </a:rPr>
              <a:t>Cedillo</a:t>
            </a:r>
            <a:r>
              <a:rPr lang="en-US" altLang="nl-NL" sz="1600" dirty="0">
                <a:solidFill>
                  <a:schemeClr val="tx1"/>
                </a:solidFill>
              </a:rPr>
              <a:t> Torres, </a:t>
            </a:r>
            <a:r>
              <a:rPr lang="en-US" altLang="nl-NL" sz="1600" dirty="0"/>
              <a:t>Security Testing of GSM Implementations, ESSOS 2014</a:t>
            </a:r>
            <a:r>
              <a:rPr lang="en-US" altLang="nl-NL" sz="1600" dirty="0">
                <a:solidFill>
                  <a:schemeClr val="tx1"/>
                </a:solidFill>
              </a:rPr>
              <a:t>]   </a:t>
            </a:r>
          </a:p>
          <a:p>
            <a:pPr marL="457200" indent="-45720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US" altLang="nl-NL" sz="1600" dirty="0">
                <a:solidFill>
                  <a:schemeClr val="tx1"/>
                </a:solidFill>
              </a:rPr>
              <a:t>        [</a:t>
            </a:r>
            <a:r>
              <a:rPr lang="en-US" altLang="nl-NL" sz="1600" dirty="0" err="1">
                <a:solidFill>
                  <a:schemeClr val="tx1"/>
                </a:solidFill>
              </a:rPr>
              <a:t>Mulliner</a:t>
            </a:r>
            <a:r>
              <a:rPr lang="en-US" altLang="nl-NL" sz="1600" dirty="0">
                <a:solidFill>
                  <a:schemeClr val="tx1"/>
                </a:solidFill>
              </a:rPr>
              <a:t> et al., SMS of Death, USENIX 2011]</a:t>
            </a:r>
          </a:p>
          <a:p>
            <a:pPr marL="457200" indent="-45720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en-US" altLang="nl-NL" sz="1600" dirty="0">
              <a:solidFill>
                <a:schemeClr val="tx1"/>
              </a:solidFill>
            </a:endParaRPr>
          </a:p>
          <a:p>
            <a:pPr marL="857250" lvl="1" indent="-457200">
              <a:buFont typeface="Arial" panose="020B0604020202020204" pitchFamily="34" charset="0"/>
              <a:buNone/>
              <a:defRPr/>
            </a:pPr>
            <a:endParaRPr lang="en-US" altLang="nl-NL" sz="1800" dirty="0">
              <a:solidFill>
                <a:schemeClr val="tx1"/>
              </a:solidFill>
            </a:endParaRPr>
          </a:p>
          <a:p>
            <a:pPr>
              <a:defRPr/>
            </a:pPr>
            <a:endParaRPr lang="en-US" altLang="nl-NL" i="1" dirty="0">
              <a:solidFill>
                <a:schemeClr val="accent2"/>
              </a:solidFill>
            </a:endParaRPr>
          </a:p>
        </p:txBody>
      </p:sp>
      <p:sp>
        <p:nvSpPr>
          <p:cNvPr id="55300" name="Slide Number Placeholder 3">
            <a:extLst>
              <a:ext uri="{FF2B5EF4-FFF2-40B4-BE49-F238E27FC236}">
                <a16:creationId xmlns:a16="http://schemas.microsoft.com/office/drawing/2014/main" id="{52FD235C-D1E9-837F-F416-B8EBD58743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6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lnSpc>
                <a:spcPct val="116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2pPr>
            <a:lvl3pPr>
              <a:lnSpc>
                <a:spcPct val="116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3pPr>
            <a:lvl4pPr>
              <a:lnSpc>
                <a:spcPct val="116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4pPr>
            <a:lvl5pPr>
              <a:lnSpc>
                <a:spcPct val="116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5pPr>
            <a:lvl6pPr marL="25146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6pPr>
            <a:lvl7pPr marL="29718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7pPr>
            <a:lvl8pPr marL="34290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8pPr>
            <a:lvl9pPr marL="38862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9pPr>
          </a:lstStyle>
          <a:p>
            <a:pPr>
              <a:spcAft>
                <a:spcPct val="0"/>
              </a:spcAft>
              <a:buFont typeface="Times New Roman" panose="02020603050405020304" pitchFamily="18" charset="0"/>
              <a:buNone/>
            </a:pPr>
            <a:fld id="{737B6608-5583-4031-9446-39BF0352D3A4}" type="slidenum">
              <a:rPr lang="en-US" altLang="nl-NL" sz="1400" smtClean="0"/>
              <a:pPr>
                <a:spcAft>
                  <a:spcPct val="0"/>
                </a:spcAft>
                <a:buFont typeface="Times New Roman" panose="02020603050405020304" pitchFamily="18" charset="0"/>
                <a:buNone/>
              </a:pPr>
              <a:t>42</a:t>
            </a:fld>
            <a:endParaRPr lang="en-US" altLang="nl-NL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4">
            <a:extLst>
              <a:ext uri="{FF2B5EF4-FFF2-40B4-BE49-F238E27FC236}">
                <a16:creationId xmlns:a16="http://schemas.microsoft.com/office/drawing/2014/main" id="{FE1A52F4-0B10-6FBD-711C-17D55FC73D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nl-NL" sz="2400"/>
              <a:t>Security problem with more complex input formats</a:t>
            </a:r>
          </a:p>
        </p:txBody>
      </p:sp>
      <p:pic>
        <p:nvPicPr>
          <p:cNvPr id="56323" name="Content Placeholder 6">
            <a:extLst>
              <a:ext uri="{FF2B5EF4-FFF2-40B4-BE49-F238E27FC236}">
                <a16:creationId xmlns:a16="http://schemas.microsoft.com/office/drawing/2014/main" id="{9E62C720-2A4E-360A-B8A4-D1275C061B7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55"/>
          <a:stretch>
            <a:fillRect/>
          </a:stretch>
        </p:blipFill>
        <p:spPr>
          <a:xfrm>
            <a:off x="919163" y="1192213"/>
            <a:ext cx="5719762" cy="3665537"/>
          </a:xfrm>
        </p:spPr>
      </p:pic>
      <p:sp>
        <p:nvSpPr>
          <p:cNvPr id="56324" name="Slide Number Placeholder 1">
            <a:extLst>
              <a:ext uri="{FF2B5EF4-FFF2-40B4-BE49-F238E27FC236}">
                <a16:creationId xmlns:a16="http://schemas.microsoft.com/office/drawing/2014/main" id="{4FDFECB2-A356-2CF2-9732-610981FE40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EEC0D04A-6BB3-43C2-A6F5-A575A97E4F83}" type="slidenum">
              <a:rPr lang="en-GB" altLang="nl-NL" smtClean="0"/>
              <a:pPr/>
              <a:t>43</a:t>
            </a:fld>
            <a:endParaRPr lang="en-GB" altLang="nl-NL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DFD2A279-2218-995B-3E5B-C47736DA35E0}"/>
              </a:ext>
            </a:extLst>
          </p:cNvPr>
          <p:cNvSpPr txBox="1"/>
          <p:nvPr/>
        </p:nvSpPr>
        <p:spPr>
          <a:xfrm>
            <a:off x="6670675" y="3884613"/>
            <a:ext cx="2619375" cy="7016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sz="1984" dirty="0">
                <a:latin typeface="Arial Rounded MT Bold" panose="020F0704030504030204" pitchFamily="34" charset="0"/>
              </a:rPr>
              <a:t>Example dangerous</a:t>
            </a:r>
          </a:p>
          <a:p>
            <a:pPr>
              <a:defRPr/>
            </a:pPr>
            <a:r>
              <a:rPr lang="en-GB" sz="1984" dirty="0">
                <a:latin typeface="Arial Rounded MT Bold" panose="020F0704030504030204" pitchFamily="34" charset="0"/>
              </a:rPr>
              <a:t>SMS text message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FCCD1A2D-0A7C-9F2F-9A10-4906EF9D6DD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058" r="29423" b="20214"/>
          <a:stretch/>
        </p:blipFill>
        <p:spPr>
          <a:xfrm>
            <a:off x="6408738" y="1935163"/>
            <a:ext cx="3367087" cy="18716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E0899AC8-6BA8-91DA-0599-D77BAE9B5912}"/>
              </a:ext>
            </a:extLst>
          </p:cNvPr>
          <p:cNvSpPr txBox="1"/>
          <p:nvPr/>
        </p:nvSpPr>
        <p:spPr>
          <a:xfrm>
            <a:off x="744538" y="4910138"/>
            <a:ext cx="8782050" cy="1562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1984" dirty="0">
                <a:solidFill>
                  <a:srgbClr val="000000"/>
                </a:solidFill>
                <a:latin typeface="Arial Rounded MT Bold" panose="020F0704030504030204" pitchFamily="34" charset="0"/>
              </a:rPr>
              <a:t>This message </a:t>
            </a:r>
            <a:r>
              <a:rPr lang="en-GB" sz="1984" i="1" dirty="0">
                <a:solidFill>
                  <a:srgbClr val="000000"/>
                </a:solidFill>
                <a:latin typeface="Arial Rounded MT Bold" panose="020F0704030504030204" pitchFamily="34" charset="0"/>
              </a:rPr>
              <a:t>can</a:t>
            </a:r>
            <a:r>
              <a:rPr lang="en-GB" sz="1984" dirty="0">
                <a:solidFill>
                  <a:srgbClr val="000000"/>
                </a:solidFill>
                <a:latin typeface="Arial Rounded MT Bold" panose="020F0704030504030204" pitchFamily="34" charset="0"/>
              </a:rPr>
              <a:t>  be sent over the network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GB" sz="1984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pPr>
              <a:defRPr/>
            </a:pPr>
            <a:r>
              <a:rPr lang="en-GB" dirty="0">
                <a:solidFill>
                  <a:srgbClr val="000000"/>
                </a:solidFill>
                <a:latin typeface="Arial Rounded MT Bold" panose="020F0704030504030204" pitchFamily="34" charset="0"/>
              </a:rPr>
              <a:t>Different characters sets &amp; characters encodings are a recurring source of problems.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GB" sz="1984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el 1">
            <a:extLst>
              <a:ext uri="{FF2B5EF4-FFF2-40B4-BE49-F238E27FC236}">
                <a16:creationId xmlns:a16="http://schemas.microsoft.com/office/drawing/2014/main" id="{45921B29-6116-70F1-9E23-911D103D6D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2400"/>
              <a:t>Even handling simple input languages can go wrong!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1E10A2C-4D72-5CA3-3EC3-9024394E7D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GB" dirty="0"/>
              <a:t>Sending an extended length APDU can crash a contactless payment terminal.</a:t>
            </a:r>
          </a:p>
          <a:p>
            <a:pPr>
              <a:defRPr/>
            </a:pPr>
            <a:endParaRPr lang="en-GB" dirty="0"/>
          </a:p>
          <a:p>
            <a:pPr>
              <a:defRPr/>
            </a:pPr>
            <a:endParaRPr lang="en-GB" dirty="0"/>
          </a:p>
          <a:p>
            <a:pPr>
              <a:defRPr/>
            </a:pPr>
            <a:endParaRPr lang="en-GB" dirty="0"/>
          </a:p>
          <a:p>
            <a:pPr>
              <a:defRPr/>
            </a:pPr>
            <a:endParaRPr lang="en-GB" dirty="0"/>
          </a:p>
          <a:p>
            <a:pPr marL="457200" lvl="1" indent="0">
              <a:buFont typeface="Times New Roman" panose="02020603050405020304" pitchFamily="18" charset="0"/>
              <a:buNone/>
              <a:defRPr/>
            </a:pPr>
            <a:endParaRPr lang="en-GB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GB" dirty="0"/>
              <a:t>Found accidentally, without even trying to fuzz,                                    when sending legal (albeit non-standard) messages</a:t>
            </a:r>
          </a:p>
          <a:p>
            <a:pPr lvl="1">
              <a:defRPr/>
            </a:pPr>
            <a:endParaRPr lang="en-GB" dirty="0"/>
          </a:p>
          <a:p>
            <a:pPr marL="457200" lvl="1" indent="0">
              <a:buFont typeface="Times New Roman" panose="02020603050405020304" pitchFamily="18" charset="0"/>
              <a:buNone/>
              <a:defRPr/>
            </a:pPr>
            <a:r>
              <a:rPr lang="en-GB" sz="1600" dirty="0"/>
              <a:t>[Jordi van den </a:t>
            </a:r>
            <a:r>
              <a:rPr lang="en-GB" sz="1600" dirty="0" err="1"/>
              <a:t>Breekel</a:t>
            </a:r>
            <a:r>
              <a:rPr lang="en-GB" sz="1600" dirty="0"/>
              <a:t>, </a:t>
            </a:r>
            <a:r>
              <a:rPr lang="en-US" sz="1600" dirty="0"/>
              <a:t>A security evaluation and proof-of-concept relay attack on Dutch EMV contactless transactions, MSc thesis, 2014]</a:t>
            </a:r>
            <a:endParaRPr lang="en-GB" sz="1600" dirty="0"/>
          </a:p>
        </p:txBody>
      </p:sp>
      <p:sp>
        <p:nvSpPr>
          <p:cNvPr id="59396" name="Tijdelijke aanduiding voor dianummer 5">
            <a:extLst>
              <a:ext uri="{FF2B5EF4-FFF2-40B4-BE49-F238E27FC236}">
                <a16:creationId xmlns:a16="http://schemas.microsoft.com/office/drawing/2014/main" id="{AE1CF030-81E8-E290-C4BD-04CF01DA54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B17310D8-45AB-4B98-84C2-246842849738}" type="slidenum">
              <a:rPr lang="en-US" altLang="nl-NL" smtClean="0"/>
              <a:pPr/>
              <a:t>44</a:t>
            </a:fld>
            <a:endParaRPr lang="en-US" altLang="nl-NL"/>
          </a:p>
        </p:txBody>
      </p:sp>
      <p:pic>
        <p:nvPicPr>
          <p:cNvPr id="59397" name="Afbeelding 7">
            <a:extLst>
              <a:ext uri="{FF2B5EF4-FFF2-40B4-BE49-F238E27FC236}">
                <a16:creationId xmlns:a16="http://schemas.microsoft.com/office/drawing/2014/main" id="{C197BD28-B53D-288C-DAE6-423A9AA3D3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313" y="2179638"/>
            <a:ext cx="3398837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8" name="Afbeelding 8">
            <a:extLst>
              <a:ext uri="{FF2B5EF4-FFF2-40B4-BE49-F238E27FC236}">
                <a16:creationId xmlns:a16="http://schemas.microsoft.com/office/drawing/2014/main" id="{F460A2E6-478D-CD52-5556-6ED1036D4A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88" y="2339975"/>
            <a:ext cx="50038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54908-244A-5425-600B-DDC55E50EF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  <a:defRPr/>
            </a:pPr>
            <a:r>
              <a:rPr lang="nl-NL" dirty="0" err="1">
                <a:solidFill>
                  <a:schemeClr val="accent2"/>
                </a:solidFill>
              </a:rPr>
              <a:t>Dumb</a:t>
            </a:r>
            <a:r>
              <a:rPr lang="nl-NL" dirty="0">
                <a:solidFill>
                  <a:schemeClr val="accent2"/>
                </a:solidFill>
              </a:rPr>
              <a:t>, random fuzzing  </a:t>
            </a:r>
            <a:r>
              <a:rPr lang="nl-NL" sz="1800" dirty="0">
                <a:solidFill>
                  <a:schemeClr val="tx1"/>
                </a:solidFill>
              </a:rPr>
              <a:t>       </a:t>
            </a:r>
            <a:endParaRPr lang="nl-NL" dirty="0">
              <a:solidFill>
                <a:schemeClr val="tx1"/>
              </a:solidFill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  <a:defRPr/>
            </a:pPr>
            <a:r>
              <a:rPr lang="nl-NL" dirty="0">
                <a:solidFill>
                  <a:schemeClr val="accent2"/>
                </a:solidFill>
              </a:rPr>
              <a:t>Mutation-based </a:t>
            </a:r>
            <a:r>
              <a:rPr lang="nl-NL" dirty="0">
                <a:solidFill>
                  <a:schemeClr val="tx1"/>
                </a:solidFill>
              </a:rPr>
              <a:t>- </a:t>
            </a:r>
            <a:r>
              <a:rPr lang="nl-NL" sz="1800" dirty="0">
                <a:solidFill>
                  <a:srgbClr val="009900"/>
                </a:solidFill>
              </a:rPr>
              <a:t> </a:t>
            </a:r>
            <a:r>
              <a:rPr lang="nl-NL" sz="1800" dirty="0">
                <a:solidFill>
                  <a:schemeClr val="tx1"/>
                </a:solidFill>
              </a:rPr>
              <a:t>apply random mutations to valid inputs         </a:t>
            </a:r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nl-NL" sz="1800" dirty="0" err="1"/>
              <a:t>Eg</a:t>
            </a:r>
            <a:r>
              <a:rPr lang="en-US" altLang="nl-NL" sz="1800" dirty="0"/>
              <a:t> </a:t>
            </a:r>
            <a:r>
              <a:rPr lang="en-US" altLang="nl-NL" sz="1800" dirty="0">
                <a:solidFill>
                  <a:srgbClr val="009900"/>
                </a:solidFill>
              </a:rPr>
              <a:t>OCPP</a:t>
            </a:r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nl-NL" sz="1800" dirty="0"/>
              <a:t>Tools: </a:t>
            </a:r>
            <a:r>
              <a:rPr lang="en-US" altLang="nl-NL" sz="1800" dirty="0" err="1">
                <a:solidFill>
                  <a:srgbClr val="C00000"/>
                </a:solidFill>
              </a:rPr>
              <a:t>Radamsa</a:t>
            </a:r>
            <a:r>
              <a:rPr lang="en-US" altLang="nl-NL" sz="1800" dirty="0">
                <a:solidFill>
                  <a:srgbClr val="C00000"/>
                </a:solidFill>
              </a:rPr>
              <a:t>, </a:t>
            </a:r>
            <a:r>
              <a:rPr lang="en-US" altLang="nl-NL" sz="1800" dirty="0" err="1">
                <a:solidFill>
                  <a:srgbClr val="C00000"/>
                </a:solidFill>
              </a:rPr>
              <a:t>zzuf</a:t>
            </a:r>
            <a:r>
              <a:rPr lang="en-US" altLang="nl-NL" sz="1800" dirty="0">
                <a:solidFill>
                  <a:srgbClr val="C00000"/>
                </a:solidFill>
              </a:rPr>
              <a:t>, ...</a:t>
            </a:r>
            <a:endParaRPr lang="nl-NL" sz="1800" dirty="0">
              <a:solidFill>
                <a:srgbClr val="C00000"/>
              </a:solidFill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  <a:defRPr/>
            </a:pPr>
            <a:r>
              <a:rPr lang="nl-NL" dirty="0">
                <a:solidFill>
                  <a:schemeClr val="accent2"/>
                </a:solidFill>
              </a:rPr>
              <a:t>Generation-based </a:t>
            </a:r>
            <a:r>
              <a:rPr lang="nl-NL" dirty="0">
                <a:solidFill>
                  <a:schemeClr val="tx1"/>
                </a:solidFill>
              </a:rPr>
              <a:t>aka </a:t>
            </a:r>
            <a:r>
              <a:rPr lang="nl-NL" dirty="0">
                <a:solidFill>
                  <a:schemeClr val="accent2"/>
                </a:solidFill>
              </a:rPr>
              <a:t>grammar-based </a:t>
            </a:r>
            <a:r>
              <a:rPr lang="nl-NL" dirty="0">
                <a:solidFill>
                  <a:schemeClr val="tx1"/>
                </a:solidFill>
              </a:rPr>
              <a:t> </a:t>
            </a:r>
            <a:endParaRPr lang="nl-NL" sz="1800" dirty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nl-NL" sz="1800" dirty="0">
                <a:solidFill>
                  <a:schemeClr val="tx1"/>
                </a:solidFill>
              </a:rPr>
              <a:t>Eg </a:t>
            </a:r>
            <a:r>
              <a:rPr lang="nl-NL" sz="1800" dirty="0">
                <a:solidFill>
                  <a:srgbClr val="009900"/>
                </a:solidFill>
              </a:rPr>
              <a:t>GSM</a:t>
            </a:r>
            <a:endParaRPr lang="nl-NL" sz="1800" dirty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nl-NL" sz="1800" dirty="0">
                <a:solidFill>
                  <a:schemeClr val="tx1"/>
                </a:solidFill>
                <a:sym typeface="Wingdings" panose="05000000000000000000" pitchFamily="2" charset="2"/>
              </a:rPr>
              <a:t>Pro: </a:t>
            </a:r>
            <a:r>
              <a:rPr lang="nl-NL" sz="1800" dirty="0" err="1">
                <a:solidFill>
                  <a:schemeClr val="tx1"/>
                </a:solidFill>
                <a:sym typeface="Wingdings" panose="05000000000000000000" pitchFamily="2" charset="2"/>
              </a:rPr>
              <a:t>can</a:t>
            </a:r>
            <a:r>
              <a:rPr lang="nl-NL" sz="1800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nl-NL" sz="1800" dirty="0" err="1">
                <a:solidFill>
                  <a:schemeClr val="tx1"/>
                </a:solidFill>
                <a:sym typeface="Wingdings" panose="05000000000000000000" pitchFamily="2" charset="2"/>
              </a:rPr>
              <a:t>reach</a:t>
            </a:r>
            <a:r>
              <a:rPr lang="nl-NL" sz="1800" dirty="0">
                <a:solidFill>
                  <a:schemeClr val="tx1"/>
                </a:solidFill>
                <a:sym typeface="Wingdings" panose="05000000000000000000" pitchFamily="2" charset="2"/>
              </a:rPr>
              <a:t> ‘</a:t>
            </a:r>
            <a:r>
              <a:rPr lang="nl-NL" sz="1800" dirty="0" err="1">
                <a:solidFill>
                  <a:schemeClr val="tx1"/>
                </a:solidFill>
                <a:sym typeface="Wingdings" panose="05000000000000000000" pitchFamily="2" charset="2"/>
              </a:rPr>
              <a:t>deeper</a:t>
            </a:r>
            <a:r>
              <a:rPr lang="nl-NL" sz="1800" dirty="0">
                <a:solidFill>
                  <a:schemeClr val="tx1"/>
                </a:solidFill>
                <a:sym typeface="Wingdings" panose="05000000000000000000" pitchFamily="2" charset="2"/>
              </a:rPr>
              <a:t>’ bugs </a:t>
            </a:r>
            <a:r>
              <a:rPr lang="nl-NL" sz="1800" dirty="0" err="1">
                <a:solidFill>
                  <a:schemeClr val="tx1"/>
                </a:solidFill>
                <a:sym typeface="Wingdings" panose="05000000000000000000" pitchFamily="2" charset="2"/>
              </a:rPr>
              <a:t>than</a:t>
            </a:r>
            <a:r>
              <a:rPr lang="nl-NL" sz="1800" dirty="0">
                <a:solidFill>
                  <a:schemeClr val="tx1"/>
                </a:solidFill>
                <a:sym typeface="Wingdings" panose="05000000000000000000" pitchFamily="2" charset="2"/>
              </a:rPr>
              <a:t> 1 &amp; 2 </a:t>
            </a:r>
            <a:r>
              <a:rPr lang="nl-NL" sz="1800" b="1" dirty="0">
                <a:solidFill>
                  <a:schemeClr val="tx1"/>
                </a:solidFill>
                <a:sym typeface="Wingdings" panose="05000000000000000000" pitchFamily="2" charset="2"/>
              </a:rPr>
              <a:t></a:t>
            </a:r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nl-NL" sz="1800" dirty="0">
                <a:solidFill>
                  <a:schemeClr val="tx1"/>
                </a:solidFill>
              </a:rPr>
              <a:t>Con: but </a:t>
            </a:r>
            <a:r>
              <a:rPr lang="nl-NL" sz="1800" dirty="0" err="1">
                <a:solidFill>
                  <a:schemeClr val="tx1"/>
                </a:solidFill>
              </a:rPr>
              <a:t>lots</a:t>
            </a:r>
            <a:r>
              <a:rPr lang="nl-NL" sz="1800" dirty="0">
                <a:solidFill>
                  <a:schemeClr val="tx1"/>
                </a:solidFill>
              </a:rPr>
              <a:t> of work to construct </a:t>
            </a:r>
            <a:r>
              <a:rPr lang="nl-NL" sz="1800" dirty="0" err="1">
                <a:solidFill>
                  <a:schemeClr val="tx1"/>
                </a:solidFill>
              </a:rPr>
              <a:t>fuzzer</a:t>
            </a:r>
            <a:r>
              <a:rPr lang="nl-NL" sz="1800" dirty="0">
                <a:solidFill>
                  <a:schemeClr val="tx1"/>
                </a:solidFill>
              </a:rPr>
              <a:t> or </a:t>
            </a:r>
            <a:r>
              <a:rPr lang="nl-NL" sz="1800" dirty="0" err="1">
                <a:solidFill>
                  <a:schemeClr val="tx1"/>
                </a:solidFill>
              </a:rPr>
              <a:t>grammar</a:t>
            </a:r>
            <a:r>
              <a:rPr lang="nl-NL" sz="1800" dirty="0">
                <a:solidFill>
                  <a:schemeClr val="tx1"/>
                </a:solidFill>
              </a:rPr>
              <a:t> </a:t>
            </a:r>
            <a:r>
              <a:rPr lang="nl-NL" sz="1800" b="1" dirty="0">
                <a:solidFill>
                  <a:schemeClr val="tx1"/>
                </a:solidFill>
                <a:sym typeface="Wingdings" panose="05000000000000000000" pitchFamily="2" charset="2"/>
              </a:rPr>
              <a:t></a:t>
            </a:r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nl-NL" sz="1800" dirty="0"/>
              <a:t>Tools: </a:t>
            </a:r>
            <a:r>
              <a:rPr lang="en-US" altLang="nl-NL" sz="1800" dirty="0" err="1">
                <a:solidFill>
                  <a:srgbClr val="C00000"/>
                </a:solidFill>
              </a:rPr>
              <a:t>Boofuzz</a:t>
            </a:r>
            <a:r>
              <a:rPr lang="en-US" altLang="nl-NL" sz="1800" dirty="0">
                <a:solidFill>
                  <a:srgbClr val="C00000"/>
                </a:solidFill>
              </a:rPr>
              <a:t>, SNOOZE, SPIKE, Peach, </a:t>
            </a:r>
            <a:r>
              <a:rPr lang="en-US" altLang="nl-NL" sz="1800" dirty="0" err="1">
                <a:solidFill>
                  <a:srgbClr val="C00000"/>
                </a:solidFill>
              </a:rPr>
              <a:t>Sulley</a:t>
            </a:r>
            <a:r>
              <a:rPr lang="en-US" altLang="nl-NL" sz="1800" dirty="0">
                <a:solidFill>
                  <a:srgbClr val="C00000"/>
                </a:solidFill>
              </a:rPr>
              <a:t>, </a:t>
            </a:r>
            <a:r>
              <a:rPr lang="en-US" altLang="nl-NL" sz="1800" dirty="0" err="1">
                <a:solidFill>
                  <a:srgbClr val="C00000"/>
                </a:solidFill>
              </a:rPr>
              <a:t>antiparser</a:t>
            </a:r>
            <a:r>
              <a:rPr lang="en-US" altLang="nl-NL" sz="1800" dirty="0">
                <a:solidFill>
                  <a:srgbClr val="C00000"/>
                </a:solidFill>
              </a:rPr>
              <a:t>, </a:t>
            </a:r>
            <a:r>
              <a:rPr lang="en-US" altLang="nl-NL" sz="1800" dirty="0" err="1">
                <a:solidFill>
                  <a:srgbClr val="C00000"/>
                </a:solidFill>
              </a:rPr>
              <a:t>Netzob</a:t>
            </a:r>
            <a:r>
              <a:rPr lang="en-US" altLang="nl-NL" sz="1800" dirty="0">
                <a:solidFill>
                  <a:srgbClr val="C00000"/>
                </a:solidFill>
              </a:rPr>
              <a:t>, ...</a:t>
            </a:r>
            <a:endParaRPr lang="nl-NL" sz="1800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5715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nl-NL" sz="1800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5715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nl-NL" sz="1800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endParaRPr lang="nl-NL" sz="1800" dirty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  <a:defRPr/>
            </a:pPr>
            <a:endParaRPr lang="nl-NL" dirty="0">
              <a:solidFill>
                <a:schemeClr val="accent2"/>
              </a:solidFill>
            </a:endParaRPr>
          </a:p>
          <a:p>
            <a:pPr lvl="1">
              <a:defRPr/>
            </a:pPr>
            <a:endParaRPr lang="en-GB" dirty="0"/>
          </a:p>
        </p:txBody>
      </p:sp>
      <p:sp>
        <p:nvSpPr>
          <p:cNvPr id="4" name="Pijl-omlaag 3">
            <a:extLst>
              <a:ext uri="{FF2B5EF4-FFF2-40B4-BE49-F238E27FC236}">
                <a16:creationId xmlns:a16="http://schemas.microsoft.com/office/drawing/2014/main" id="{8D802793-EB30-5D6C-E67E-D32A82FD587F}"/>
              </a:ext>
            </a:extLst>
          </p:cNvPr>
          <p:cNvSpPr/>
          <p:nvPr/>
        </p:nvSpPr>
        <p:spPr bwMode="auto">
          <a:xfrm>
            <a:off x="9051925" y="1474788"/>
            <a:ext cx="407988" cy="3457575"/>
          </a:xfrm>
          <a:prstGeom prst="downArrow">
            <a:avLst>
              <a:gd name="adj1" fmla="val 50000"/>
              <a:gd name="adj2" fmla="val 40667"/>
            </a:avLst>
          </a:prstGeom>
          <a:gradFill>
            <a:gsLst>
              <a:gs pos="0">
                <a:schemeClr val="accent3"/>
              </a:gs>
              <a:gs pos="74000">
                <a:schemeClr val="tx1"/>
              </a:gs>
              <a:gs pos="83000">
                <a:schemeClr val="tx2"/>
              </a:gs>
              <a:gs pos="100000">
                <a:schemeClr val="tx2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>
              <a:lnSpc>
                <a:spcPct val="116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GB">
              <a:solidFill>
                <a:srgbClr val="000000"/>
              </a:solidFill>
              <a:latin typeface="Comic Sans MS" pitchFamily="64" charset="0"/>
            </a:endParaRPr>
          </a:p>
        </p:txBody>
      </p:sp>
      <p:sp>
        <p:nvSpPr>
          <p:cNvPr id="60420" name="Title 1">
            <a:extLst>
              <a:ext uri="{FF2B5EF4-FFF2-40B4-BE49-F238E27FC236}">
                <a16:creationId xmlns:a16="http://schemas.microsoft.com/office/drawing/2014/main" id="{C344151C-9C54-6E89-5F49-A93B405060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en-US"/>
              <a:t>So far</a:t>
            </a:r>
            <a:endParaRPr lang="en-GB" altLang="en-US" sz="1800"/>
          </a:p>
        </p:txBody>
      </p:sp>
      <p:sp>
        <p:nvSpPr>
          <p:cNvPr id="60421" name="Slide Number Placeholder 3">
            <a:extLst>
              <a:ext uri="{FF2B5EF4-FFF2-40B4-BE49-F238E27FC236}">
                <a16:creationId xmlns:a16="http://schemas.microsoft.com/office/drawing/2014/main" id="{867347CF-759C-56E8-EF38-42161B3C23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819F3ED1-FF04-494A-985D-1A102DA19682}" type="slidenum">
              <a:rPr lang="en-US" altLang="nl-NL" smtClean="0"/>
              <a:pPr/>
              <a:t>45</a:t>
            </a:fld>
            <a:endParaRPr lang="en-US" altLang="nl-NL"/>
          </a:p>
        </p:txBody>
      </p:sp>
      <p:sp>
        <p:nvSpPr>
          <p:cNvPr id="60422" name="Tekstvak 1">
            <a:extLst>
              <a:ext uri="{FF2B5EF4-FFF2-40B4-BE49-F238E27FC236}">
                <a16:creationId xmlns:a16="http://schemas.microsoft.com/office/drawing/2014/main" id="{A532969D-6637-A515-927C-C74A179D23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0538" y="1787525"/>
            <a:ext cx="10398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GB" altLang="en-US">
                <a:solidFill>
                  <a:srgbClr val="000000"/>
                </a:solidFill>
                <a:latin typeface="Arial Rounded MT Bold" panose="020F0704030504030204" pitchFamily="34" charset="0"/>
              </a:rPr>
              <a:t>Less </a:t>
            </a:r>
          </a:p>
          <a:p>
            <a:r>
              <a:rPr lang="en-GB" altLang="en-US">
                <a:solidFill>
                  <a:srgbClr val="000000"/>
                </a:solidFill>
                <a:latin typeface="Arial Rounded MT Bold" panose="020F0704030504030204" pitchFamily="34" charset="0"/>
              </a:rPr>
              <a:t>shallow</a:t>
            </a:r>
          </a:p>
        </p:txBody>
      </p:sp>
      <p:pic>
        <p:nvPicPr>
          <p:cNvPr id="60423" name="Afbeelding 1">
            <a:extLst>
              <a:ext uri="{FF2B5EF4-FFF2-40B4-BE49-F238E27FC236}">
                <a16:creationId xmlns:a16="http://schemas.microsoft.com/office/drawing/2014/main" id="{5BFC59D2-572C-8DCF-44FA-EC1B31B37B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3"/>
          <a:stretch>
            <a:fillRect/>
          </a:stretch>
        </p:blipFill>
        <p:spPr bwMode="auto">
          <a:xfrm>
            <a:off x="6532563" y="2662238"/>
            <a:ext cx="2403475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4">
            <a:extLst>
              <a:ext uri="{FF2B5EF4-FFF2-40B4-BE49-F238E27FC236}">
                <a16:creationId xmlns:a16="http://schemas.microsoft.com/office/drawing/2014/main" id="{C8CFBADD-167A-561C-65EC-B61CF9DDA0E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nl-NL" altLang="en-US"/>
              <a:t>Whitebox fuzzing with SAGE</a:t>
            </a:r>
            <a:endParaRPr lang="en-GB" altLang="en-US" b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1443" name="Subtitle 5">
            <a:extLst>
              <a:ext uri="{FF2B5EF4-FFF2-40B4-BE49-F238E27FC236}">
                <a16:creationId xmlns:a16="http://schemas.microsoft.com/office/drawing/2014/main" id="{C595D155-B46D-CF75-276D-68B0E16C857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1444" name="Slide Number Placeholder 3">
            <a:extLst>
              <a:ext uri="{FF2B5EF4-FFF2-40B4-BE49-F238E27FC236}">
                <a16:creationId xmlns:a16="http://schemas.microsoft.com/office/drawing/2014/main" id="{DFD15995-EEE4-BD72-E887-7B3F861601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298D496B-503A-4D7F-ADBA-4767EF41C81B}" type="slidenum">
              <a:rPr lang="en-US" altLang="nl-NL" smtClean="0"/>
              <a:pPr/>
              <a:t>46</a:t>
            </a:fld>
            <a:endParaRPr lang="en-US" altLang="nl-NL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>
            <a:extLst>
              <a:ext uri="{FF2B5EF4-FFF2-40B4-BE49-F238E27FC236}">
                <a16:creationId xmlns:a16="http://schemas.microsoft.com/office/drawing/2014/main" id="{9D67BBC8-4B21-83FD-DC0A-BFEC622099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en-US"/>
              <a:t>Whitebox fuzzing using symbolic execution</a:t>
            </a:r>
            <a:endParaRPr lang="en-GB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8FE8FB-4D1A-914C-DD37-8309E693B4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/>
              <a:t>The central problem with fuzzing: </a:t>
            </a:r>
            <a:r>
              <a:rPr lang="nl-NL" altLang="en-US">
                <a:solidFill>
                  <a:schemeClr val="accent2"/>
                </a:solidFill>
              </a:rPr>
              <a:t>how can we generate inputs that trigger interesting code executions?</a:t>
            </a:r>
            <a:endParaRPr lang="nl-NL" altLang="en-US">
              <a:solidFill>
                <a:schemeClr val="tx1"/>
              </a:solidFill>
            </a:endParaRPr>
          </a:p>
          <a:p>
            <a:pPr marL="457200" lvl="1" indent="0">
              <a:buFont typeface="Times New Roman" panose="02020603050405020304" pitchFamily="18" charset="0"/>
              <a:buNone/>
            </a:pPr>
            <a:r>
              <a:rPr lang="nl-NL" altLang="en-US">
                <a:solidFill>
                  <a:schemeClr val="tx1"/>
                </a:solidFill>
              </a:rPr>
              <a:t>Eg fuzzing the procedure below is unlikely to hit the error case  </a:t>
            </a:r>
          </a:p>
          <a:p>
            <a:pPr marL="457200" lvl="1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nl-NL" altLang="nl-NL" b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altLang="nl-NL" b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 foo(int x) {</a:t>
            </a:r>
          </a:p>
          <a:p>
            <a:pPr marL="457200" lvl="1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US" altLang="nl-NL" b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y = x+3;</a:t>
            </a:r>
          </a:p>
          <a:p>
            <a:pPr marL="1714500" lvl="4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US" altLang="nl-NL" b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if (y==13) abort(); // error</a:t>
            </a:r>
          </a:p>
          <a:p>
            <a:pPr marL="1714500" lvl="4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US" altLang="nl-NL" b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    </a:t>
            </a:r>
            <a:endParaRPr lang="nl-NL" altLang="en-US" b="1">
              <a:solidFill>
                <a:srgbClr val="008000"/>
              </a:solidFill>
            </a:endParaRPr>
          </a:p>
          <a:p>
            <a:r>
              <a:rPr lang="nl-NL" altLang="en-US"/>
              <a:t>The idea behind whitebox fuzzing: </a:t>
            </a:r>
            <a:r>
              <a:rPr lang="nl-NL" altLang="en-US">
                <a:solidFill>
                  <a:schemeClr val="accent2"/>
                </a:solidFill>
              </a:rPr>
              <a:t>if we know the code, then by analysing the code we can find interesting input values to try.  </a:t>
            </a:r>
          </a:p>
          <a:p>
            <a:r>
              <a:rPr lang="nl-NL" altLang="en-US">
                <a:solidFill>
                  <a:srgbClr val="009900"/>
                </a:solidFill>
              </a:rPr>
              <a:t>SAGE</a:t>
            </a:r>
            <a:r>
              <a:rPr lang="nl-NL" altLang="en-US">
                <a:solidFill>
                  <a:schemeClr val="accent2"/>
                </a:solidFill>
              </a:rPr>
              <a:t> </a:t>
            </a:r>
            <a:r>
              <a:rPr lang="nl-NL" altLang="en-US">
                <a:solidFill>
                  <a:schemeClr val="tx2"/>
                </a:solidFill>
              </a:rPr>
              <a:t>from Microsoft Research that uses </a:t>
            </a:r>
            <a:r>
              <a:rPr lang="nl-NL" altLang="en-US">
                <a:solidFill>
                  <a:schemeClr val="accent2"/>
                </a:solidFill>
              </a:rPr>
              <a:t>symbolic execution </a:t>
            </a:r>
            <a:r>
              <a:rPr lang="nl-NL" altLang="en-US">
                <a:solidFill>
                  <a:schemeClr val="tx1"/>
                </a:solidFill>
              </a:rPr>
              <a:t>of x86 binaries to generate test cases.</a:t>
            </a:r>
            <a:endParaRPr lang="en-GB" altLang="en-US">
              <a:solidFill>
                <a:schemeClr val="tx1"/>
              </a:solidFill>
            </a:endParaRPr>
          </a:p>
        </p:txBody>
      </p:sp>
      <p:sp>
        <p:nvSpPr>
          <p:cNvPr id="62468" name="Slide Number Placeholder 3">
            <a:extLst>
              <a:ext uri="{FF2B5EF4-FFF2-40B4-BE49-F238E27FC236}">
                <a16:creationId xmlns:a16="http://schemas.microsoft.com/office/drawing/2014/main" id="{D950CC1B-5958-FE18-5D70-E6BC6EA50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B9B23C3D-CA29-4F58-91CB-01DA666BC0BD}" type="slidenum">
              <a:rPr lang="en-US" altLang="nl-NL" smtClean="0"/>
              <a:pPr/>
              <a:t>47</a:t>
            </a:fld>
            <a:endParaRPr lang="en-US" altLang="nl-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2">
            <a:extLst>
              <a:ext uri="{FF2B5EF4-FFF2-40B4-BE49-F238E27FC236}">
                <a16:creationId xmlns:a16="http://schemas.microsoft.com/office/drawing/2014/main" id="{F3025B46-99CB-23AF-72A4-3101FD5B15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GB" altLang="nl-NL"/>
          </a:p>
        </p:txBody>
      </p:sp>
      <p:sp>
        <p:nvSpPr>
          <p:cNvPr id="63491" name="Content Placeholder 1">
            <a:extLst>
              <a:ext uri="{FF2B5EF4-FFF2-40B4-BE49-F238E27FC236}">
                <a16:creationId xmlns:a16="http://schemas.microsoft.com/office/drawing/2014/main" id="{A1667A57-7F3B-9C1D-EBAC-A55E9FB4D47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Times New Roman" panose="02020603050405020304" pitchFamily="18" charset="0"/>
              <a:buNone/>
            </a:pPr>
            <a:r>
              <a:rPr lang="en-US" altLang="nl-NL" b="1">
                <a:latin typeface="Courier New" panose="02070309020205020404" pitchFamily="49" charset="0"/>
                <a:cs typeface="Courier New" panose="02070309020205020404" pitchFamily="49" charset="0"/>
              </a:rPr>
              <a:t>m(int x,y){</a:t>
            </a:r>
          </a:p>
          <a:p>
            <a:pPr>
              <a:buFont typeface="Times New Roman" panose="02020603050405020304" pitchFamily="18" charset="0"/>
              <a:buNone/>
            </a:pPr>
            <a:r>
              <a:rPr lang="en-US" altLang="nl-NL" b="1">
                <a:latin typeface="Courier New" panose="02070309020205020404" pitchFamily="49" charset="0"/>
                <a:cs typeface="Courier New" panose="02070309020205020404" pitchFamily="49" charset="0"/>
              </a:rPr>
              <a:t>   x = x + y;              </a:t>
            </a:r>
          </a:p>
          <a:p>
            <a:pPr>
              <a:buFont typeface="Times New Roman" panose="02020603050405020304" pitchFamily="18" charset="0"/>
              <a:buNone/>
            </a:pPr>
            <a:r>
              <a:rPr lang="en-US" altLang="nl-NL" b="1">
                <a:latin typeface="Courier New" panose="02070309020205020404" pitchFamily="49" charset="0"/>
                <a:cs typeface="Courier New" panose="02070309020205020404" pitchFamily="49" charset="0"/>
              </a:rPr>
              <a:t>   y = y – x;            </a:t>
            </a:r>
          </a:p>
          <a:p>
            <a:pPr>
              <a:buFont typeface="Times New Roman" panose="02020603050405020304" pitchFamily="18" charset="0"/>
              <a:buNone/>
            </a:pPr>
            <a:r>
              <a:rPr lang="en-US" altLang="nl-NL" b="1">
                <a:latin typeface="Courier New" panose="02070309020205020404" pitchFamily="49" charset="0"/>
                <a:cs typeface="Courier New" panose="02070309020205020404" pitchFamily="49" charset="0"/>
              </a:rPr>
              <a:t>   if (2*y &gt; 8) { ... </a:t>
            </a:r>
          </a:p>
          <a:p>
            <a:pPr>
              <a:buFont typeface="Times New Roman" panose="02020603050405020304" pitchFamily="18" charset="0"/>
              <a:buNone/>
            </a:pPr>
            <a:r>
              <a:rPr lang="en-US" altLang="nl-NL" b="1">
                <a:latin typeface="Courier New" panose="02070309020205020404" pitchFamily="49" charset="0"/>
                <a:cs typeface="Courier New" panose="02070309020205020404" pitchFamily="49" charset="0"/>
              </a:rPr>
              <a:t>                }</a:t>
            </a:r>
          </a:p>
          <a:p>
            <a:pPr>
              <a:buFont typeface="Times New Roman" panose="02020603050405020304" pitchFamily="18" charset="0"/>
              <a:buNone/>
            </a:pPr>
            <a:r>
              <a:rPr lang="en-US" altLang="nl-NL" b="1">
                <a:latin typeface="Courier New" panose="02070309020205020404" pitchFamily="49" charset="0"/>
                <a:cs typeface="Courier New" panose="02070309020205020404" pitchFamily="49" charset="0"/>
              </a:rPr>
              <a:t>   else if (3*x &lt; 10){ ...  </a:t>
            </a:r>
          </a:p>
          <a:p>
            <a:pPr>
              <a:buFont typeface="Times New Roman" panose="02020603050405020304" pitchFamily="18" charset="0"/>
              <a:buNone/>
            </a:pPr>
            <a:r>
              <a:rPr lang="en-US" altLang="nl-NL" b="1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}</a:t>
            </a:r>
          </a:p>
          <a:p>
            <a:pPr>
              <a:buFont typeface="Times New Roman" panose="02020603050405020304" pitchFamily="18" charset="0"/>
              <a:buNone/>
            </a:pPr>
            <a:r>
              <a:rPr lang="en-US" altLang="nl-NL" b="1"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</a:p>
        </p:txBody>
      </p:sp>
      <p:sp>
        <p:nvSpPr>
          <p:cNvPr id="63492" name="Slide Number Placeholder 3">
            <a:extLst>
              <a:ext uri="{FF2B5EF4-FFF2-40B4-BE49-F238E27FC236}">
                <a16:creationId xmlns:a16="http://schemas.microsoft.com/office/drawing/2014/main" id="{F23CD829-47CF-ADA8-6256-01C4D1B8C4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6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lnSpc>
                <a:spcPct val="116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2pPr>
            <a:lvl3pPr>
              <a:lnSpc>
                <a:spcPct val="116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3pPr>
            <a:lvl4pPr>
              <a:lnSpc>
                <a:spcPct val="116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4pPr>
            <a:lvl5pPr>
              <a:lnSpc>
                <a:spcPct val="116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5pPr>
            <a:lvl6pPr marL="25146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6pPr>
            <a:lvl7pPr marL="29718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7pPr>
            <a:lvl8pPr marL="34290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8pPr>
            <a:lvl9pPr marL="38862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9pPr>
          </a:lstStyle>
          <a:p>
            <a:pPr>
              <a:spcAft>
                <a:spcPct val="0"/>
              </a:spcAft>
              <a:buFont typeface="Times New Roman" panose="02020603050405020304" pitchFamily="18" charset="0"/>
              <a:buNone/>
            </a:pPr>
            <a:fld id="{E47A0D5D-C55F-4ECA-AD1C-B70F4E4972E8}" type="slidenum">
              <a:rPr lang="en-US" altLang="nl-NL" sz="1400" smtClean="0"/>
              <a:pPr>
                <a:spcAft>
                  <a:spcPct val="0"/>
                </a:spcAft>
                <a:buFont typeface="Times New Roman" panose="02020603050405020304" pitchFamily="18" charset="0"/>
                <a:buNone/>
              </a:pPr>
              <a:t>48</a:t>
            </a:fld>
            <a:endParaRPr lang="en-US" altLang="nl-NL" sz="140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4D114754-91C3-0703-E5A1-4D3159023BC6}"/>
              </a:ext>
            </a:extLst>
          </p:cNvPr>
          <p:cNvSpPr txBox="1">
            <a:spLocks/>
          </p:cNvSpPr>
          <p:nvPr/>
        </p:nvSpPr>
        <p:spPr bwMode="auto">
          <a:xfrm>
            <a:off x="4392613" y="1116013"/>
            <a:ext cx="4608512" cy="5260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marL="342900" indent="-342900">
              <a:lnSpc>
                <a:spcPct val="116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sz="2000" i="1" kern="0" dirty="0">
                <a:solidFill>
                  <a:schemeClr val="accent2"/>
                </a:solidFill>
                <a:latin typeface="Arial Rounded MT Bold" panose="020F0704030504030204" pitchFamily="34" charset="0"/>
                <a:cs typeface="Courier New" pitchFamily="49" charset="0"/>
              </a:rPr>
              <a:t>Can you provide values for  </a:t>
            </a:r>
            <a:r>
              <a:rPr lang="en-US" altLang="nl-NL" sz="2000" b="1" i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 </a:t>
            </a:r>
            <a:r>
              <a:rPr lang="en-US" sz="2000" i="1" kern="0" dirty="0">
                <a:solidFill>
                  <a:schemeClr val="accent2"/>
                </a:solidFill>
                <a:latin typeface="Arial Rounded MT Bold" panose="020F0704030504030204" pitchFamily="34" charset="0"/>
                <a:cs typeface="Courier New" pitchFamily="49" charset="0"/>
              </a:rPr>
              <a:t>and  </a:t>
            </a:r>
            <a:r>
              <a:rPr lang="en-US" altLang="nl-NL" sz="2000" b="1" i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 sz="2000" i="1" kern="0" dirty="0">
                <a:solidFill>
                  <a:schemeClr val="accent2"/>
                </a:solidFill>
                <a:latin typeface="Arial Rounded MT Bold" panose="020F0704030504030204" pitchFamily="34" charset="0"/>
                <a:cs typeface="Courier New" pitchFamily="49" charset="0"/>
              </a:rPr>
              <a:t> that will trigger execution of the two if-branches?</a:t>
            </a:r>
          </a:p>
          <a:p>
            <a:pPr marL="342900" indent="-342900">
              <a:lnSpc>
                <a:spcPct val="116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sz="2000" b="1" kern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               </a:t>
            </a:r>
          </a:p>
          <a:p>
            <a:pPr marL="342900" indent="-342900">
              <a:lnSpc>
                <a:spcPct val="116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sz="2000" b="1" kern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</a:t>
            </a:r>
            <a:endParaRPr lang="en-US" sz="2000" kern="0" dirty="0">
              <a:solidFill>
                <a:srgbClr val="000000"/>
              </a:solidFill>
              <a:latin typeface="Arial Rounded MT Bold" panose="020F0704030504030204" pitchFamily="34" charset="0"/>
              <a:cs typeface="Courier New" pitchFamily="49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2">
            <a:extLst>
              <a:ext uri="{FF2B5EF4-FFF2-40B4-BE49-F238E27FC236}">
                <a16:creationId xmlns:a16="http://schemas.microsoft.com/office/drawing/2014/main" id="{55458F06-C82C-AF54-D8E5-F413943CB2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l-NL"/>
              <a:t>Symbolic execution  </a:t>
            </a:r>
            <a:endParaRPr lang="en-GB" altLang="nl-NL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E57C5DC-4C51-2DC6-77FA-CC39D66AE57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19138" y="976313"/>
            <a:ext cx="8642350" cy="5640387"/>
          </a:xfrm>
        </p:spPr>
        <p:txBody>
          <a:bodyPr/>
          <a:lstStyle/>
          <a:p>
            <a:pPr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US" altLang="nl-NL" b="1">
                <a:latin typeface="Courier New" panose="02070309020205020404" pitchFamily="49" charset="0"/>
                <a:cs typeface="Courier New" panose="02070309020205020404" pitchFamily="49" charset="0"/>
              </a:rPr>
              <a:t>m(int x,y){               </a:t>
            </a:r>
          </a:p>
          <a:p>
            <a:pPr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US" altLang="nl-NL" b="1">
                <a:latin typeface="Courier New" panose="02070309020205020404" pitchFamily="49" charset="0"/>
                <a:cs typeface="Courier New" panose="02070309020205020404" pitchFamily="49" charset="0"/>
              </a:rPr>
              <a:t>   x = x + y;             </a:t>
            </a:r>
          </a:p>
          <a:p>
            <a:pPr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US" altLang="nl-NL" b="1">
                <a:latin typeface="Courier New" panose="02070309020205020404" pitchFamily="49" charset="0"/>
                <a:cs typeface="Courier New" panose="02070309020205020404" pitchFamily="49" charset="0"/>
              </a:rPr>
              <a:t>   y = y – x;             </a:t>
            </a:r>
          </a:p>
          <a:p>
            <a:pPr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US" altLang="nl-NL" b="1">
                <a:latin typeface="Courier New" panose="02070309020205020404" pitchFamily="49" charset="0"/>
                <a:cs typeface="Courier New" panose="02070309020205020404" pitchFamily="49" charset="0"/>
              </a:rPr>
              <a:t>   if (2*y &gt; 8) { ...    </a:t>
            </a:r>
            <a:r>
              <a:rPr lang="en-US" altLang="nl-NL" b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US" altLang="nl-NL" b="1">
                <a:latin typeface="Courier New" panose="02070309020205020404" pitchFamily="49" charset="0"/>
                <a:cs typeface="Courier New" panose="02070309020205020404" pitchFamily="49" charset="0"/>
              </a:rPr>
              <a:t>                }</a:t>
            </a:r>
          </a:p>
          <a:p>
            <a:pPr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US" altLang="nl-NL" b="1">
                <a:latin typeface="Courier New" panose="02070309020205020404" pitchFamily="49" charset="0"/>
                <a:cs typeface="Courier New" panose="02070309020205020404" pitchFamily="49" charset="0"/>
              </a:rPr>
              <a:t>   else if (3*x &lt; 10){ ...  </a:t>
            </a:r>
            <a:endParaRPr lang="en-US" altLang="nl-NL" b="1">
              <a:solidFill>
                <a:schemeClr val="accent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US" altLang="nl-NL" b="1">
                <a:latin typeface="Courier New" panose="02070309020205020404" pitchFamily="49" charset="0"/>
                <a:cs typeface="Courier New" panose="02070309020205020404" pitchFamily="49" charset="0"/>
              </a:rPr>
              <a:t>   }                 }</a:t>
            </a:r>
          </a:p>
          <a:p>
            <a:pPr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US" altLang="nl-NL">
                <a:solidFill>
                  <a:schemeClr val="tx1"/>
                </a:solidFill>
                <a:cs typeface="Courier New" panose="02070309020205020404" pitchFamily="49" charset="0"/>
              </a:rPr>
              <a:t>Given a </a:t>
            </a:r>
            <a:r>
              <a:rPr lang="en-US" altLang="nl-NL">
                <a:solidFill>
                  <a:srgbClr val="7030A0"/>
                </a:solidFill>
                <a:cs typeface="Courier New" panose="02070309020205020404" pitchFamily="49" charset="0"/>
              </a:rPr>
              <a:t>set of constraints, </a:t>
            </a:r>
            <a:r>
              <a:rPr lang="en-US" altLang="nl-NL">
                <a:solidFill>
                  <a:schemeClr val="tx1"/>
                </a:solidFill>
                <a:cs typeface="Courier New" panose="02070309020205020404" pitchFamily="49" charset="0"/>
              </a:rPr>
              <a:t>an </a:t>
            </a:r>
            <a:r>
              <a:rPr lang="en-US" altLang="nl-NL">
                <a:solidFill>
                  <a:schemeClr val="accent2"/>
                </a:solidFill>
                <a:cs typeface="Courier New" panose="02070309020205020404" pitchFamily="49" charset="0"/>
              </a:rPr>
              <a:t>SMT solver </a:t>
            </a:r>
            <a:r>
              <a:rPr lang="en-US" altLang="nl-NL">
                <a:solidFill>
                  <a:schemeClr val="tx2"/>
                </a:solidFill>
                <a:cs typeface="Courier New" panose="02070309020205020404" pitchFamily="49" charset="0"/>
              </a:rPr>
              <a:t>(Yikes, Z3, ...) </a:t>
            </a:r>
            <a:r>
              <a:rPr lang="en-US" altLang="nl-NL">
                <a:solidFill>
                  <a:schemeClr val="tx1"/>
                </a:solidFill>
                <a:cs typeface="Courier New" panose="02070309020205020404" pitchFamily="49" charset="0"/>
              </a:rPr>
              <a:t> </a:t>
            </a:r>
            <a:r>
              <a:rPr lang="en-US" altLang="nl-NL">
                <a:cs typeface="Courier New" panose="02070309020205020404" pitchFamily="49" charset="0"/>
              </a:rPr>
              <a:t>produces values that satisfy it, or proves that it are not satisfiable.</a:t>
            </a:r>
          </a:p>
          <a:p>
            <a:pPr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US" altLang="nl-NL">
                <a:cs typeface="Courier New" panose="02070309020205020404" pitchFamily="49" charset="0"/>
              </a:rPr>
              <a:t>This generates test data (i) </a:t>
            </a:r>
            <a:r>
              <a:rPr lang="en-US" altLang="nl-NL" i="1">
                <a:cs typeface="Courier New" panose="02070309020205020404" pitchFamily="49" charset="0"/>
              </a:rPr>
              <a:t>automatically</a:t>
            </a:r>
            <a:r>
              <a:rPr lang="en-US" altLang="nl-NL">
                <a:cs typeface="Courier New" panose="02070309020205020404" pitchFamily="49" charset="0"/>
              </a:rPr>
              <a:t> and (ii) </a:t>
            </a:r>
            <a:r>
              <a:rPr lang="en-US" altLang="nl-NL" i="1">
                <a:cs typeface="Courier New" panose="02070309020205020404" pitchFamily="49" charset="0"/>
              </a:rPr>
              <a:t>with</a:t>
            </a:r>
            <a:r>
              <a:rPr lang="en-US" altLang="nl-NL">
                <a:cs typeface="Courier New" panose="02070309020205020404" pitchFamily="49" charset="0"/>
              </a:rPr>
              <a:t> </a:t>
            </a:r>
            <a:r>
              <a:rPr lang="en-US" altLang="nl-NL" i="1">
                <a:cs typeface="Courier New" panose="02070309020205020404" pitchFamily="49" charset="0"/>
              </a:rPr>
              <a:t>good coverage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nl-NL" sz="1800">
                <a:cs typeface="Courier New" panose="02070309020205020404" pitchFamily="49" charset="0"/>
              </a:rPr>
              <a:t>SMT solvers can also be used for static analyses as in PREfast, or more generally, for program verification</a:t>
            </a:r>
          </a:p>
          <a:p>
            <a:pPr>
              <a:lnSpc>
                <a:spcPct val="100000"/>
              </a:lnSpc>
              <a:buFont typeface="Times New Roman" panose="02020603050405020304" pitchFamily="18" charset="0"/>
              <a:buNone/>
            </a:pPr>
            <a:endParaRPr lang="en-US" altLang="nl-NL" i="1">
              <a:cs typeface="Courier New" panose="02070309020205020404" pitchFamily="49" charset="0"/>
            </a:endParaRPr>
          </a:p>
          <a:p>
            <a:pPr>
              <a:buFont typeface="Times New Roman" panose="02020603050405020304" pitchFamily="18" charset="0"/>
              <a:buNone/>
            </a:pPr>
            <a:endParaRPr lang="en-US" altLang="nl-NL">
              <a:cs typeface="Courier New" panose="02070309020205020404" pitchFamily="49" charset="0"/>
            </a:endParaRPr>
          </a:p>
        </p:txBody>
      </p:sp>
      <p:sp>
        <p:nvSpPr>
          <p:cNvPr id="64516" name="Slide Number Placeholder 3">
            <a:extLst>
              <a:ext uri="{FF2B5EF4-FFF2-40B4-BE49-F238E27FC236}">
                <a16:creationId xmlns:a16="http://schemas.microsoft.com/office/drawing/2014/main" id="{CD93772B-DF43-6F5F-C648-A613676C09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6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lnSpc>
                <a:spcPct val="116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2pPr>
            <a:lvl3pPr>
              <a:lnSpc>
                <a:spcPct val="116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3pPr>
            <a:lvl4pPr>
              <a:lnSpc>
                <a:spcPct val="116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4pPr>
            <a:lvl5pPr>
              <a:lnSpc>
                <a:spcPct val="116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5pPr>
            <a:lvl6pPr marL="25146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6pPr>
            <a:lvl7pPr marL="29718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7pPr>
            <a:lvl8pPr marL="34290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8pPr>
            <a:lvl9pPr marL="38862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9pPr>
          </a:lstStyle>
          <a:p>
            <a:pPr>
              <a:spcAft>
                <a:spcPct val="0"/>
              </a:spcAft>
              <a:buFont typeface="Times New Roman" panose="02020603050405020304" pitchFamily="18" charset="0"/>
              <a:buNone/>
            </a:pPr>
            <a:fld id="{94991C2C-6C65-4F6C-AEA0-FCAA4A2C5EB6}" type="slidenum">
              <a:rPr lang="en-US" altLang="nl-NL" sz="1400" smtClean="0"/>
              <a:pPr>
                <a:spcAft>
                  <a:spcPct val="0"/>
                </a:spcAft>
                <a:buFont typeface="Times New Roman" panose="02020603050405020304" pitchFamily="18" charset="0"/>
                <a:buNone/>
              </a:pPr>
              <a:t>49</a:t>
            </a:fld>
            <a:endParaRPr lang="en-US" altLang="nl-NL" sz="140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A1B5A141-8359-657C-997F-283A08DD6B06}"/>
              </a:ext>
            </a:extLst>
          </p:cNvPr>
          <p:cNvSpPr txBox="1">
            <a:spLocks/>
          </p:cNvSpPr>
          <p:nvPr/>
        </p:nvSpPr>
        <p:spPr bwMode="auto">
          <a:xfrm>
            <a:off x="4814888" y="1008063"/>
            <a:ext cx="4826000" cy="2987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marL="342900" indent="-342900"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i="1" kern="0" dirty="0">
                <a:solidFill>
                  <a:srgbClr val="000000"/>
                </a:solidFill>
                <a:latin typeface="Arial Rounded MT Bold" panose="020F0704030504030204" pitchFamily="34" charset="0"/>
                <a:cs typeface="Courier New" pitchFamily="49" charset="0"/>
              </a:rPr>
              <a:t>Suppose</a:t>
            </a:r>
            <a:r>
              <a:rPr lang="en-US" altLang="nl-NL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nl-NL" b="1" dirty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i="1" kern="0" dirty="0">
                <a:solidFill>
                  <a:srgbClr val="000000"/>
                </a:solidFill>
                <a:latin typeface="Arial Rounded MT Bold" panose="020F0704030504030204" pitchFamily="34" charset="0"/>
                <a:cs typeface="Courier New" pitchFamily="49" charset="0"/>
              </a:rPr>
              <a:t>  = </a:t>
            </a:r>
            <a:r>
              <a:rPr lang="en-US" i="1" kern="0" dirty="0">
                <a:solidFill>
                  <a:srgbClr val="7030A0"/>
                </a:solidFill>
                <a:latin typeface="Arial Rounded MT Bold" panose="020F0704030504030204" pitchFamily="34" charset="0"/>
                <a:cs typeface="Courier New" pitchFamily="49" charset="0"/>
              </a:rPr>
              <a:t>N</a:t>
            </a:r>
            <a:r>
              <a:rPr lang="en-US" i="1" kern="0" dirty="0">
                <a:solidFill>
                  <a:srgbClr val="000000"/>
                </a:solidFill>
                <a:latin typeface="Arial Rounded MT Bold" panose="020F0704030504030204" pitchFamily="34" charset="0"/>
                <a:cs typeface="Courier New" pitchFamily="49" charset="0"/>
              </a:rPr>
              <a:t> and</a:t>
            </a:r>
            <a:r>
              <a:rPr lang="en-US" altLang="nl-NL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nl-NL" b="1" dirty="0"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 i="1" kern="0" dirty="0">
                <a:solidFill>
                  <a:srgbClr val="000000"/>
                </a:solidFill>
                <a:latin typeface="Arial Rounded MT Bold" panose="020F0704030504030204" pitchFamily="34" charset="0"/>
                <a:cs typeface="Courier New" pitchFamily="49" charset="0"/>
              </a:rPr>
              <a:t>  = </a:t>
            </a:r>
            <a:r>
              <a:rPr lang="en-US" i="1" kern="0" dirty="0">
                <a:solidFill>
                  <a:srgbClr val="7030A0"/>
                </a:solidFill>
                <a:latin typeface="Arial Rounded MT Bold" panose="020F0704030504030204" pitchFamily="34" charset="0"/>
                <a:cs typeface="Courier New" pitchFamily="49" charset="0"/>
              </a:rPr>
              <a:t>M</a:t>
            </a:r>
            <a:r>
              <a:rPr lang="en-US" i="1" kern="0" dirty="0">
                <a:solidFill>
                  <a:srgbClr val="000000"/>
                </a:solidFill>
                <a:latin typeface="Arial Rounded MT Bold" panose="020F0704030504030204" pitchFamily="34" charset="0"/>
                <a:cs typeface="Courier New" pitchFamily="49" charset="0"/>
              </a:rPr>
              <a:t>.</a:t>
            </a:r>
          </a:p>
          <a:p>
            <a:pPr marL="342900" indent="-342900"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altLang="nl-NL" b="1" dirty="0"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i="1" kern="0" dirty="0">
                <a:solidFill>
                  <a:srgbClr val="000000"/>
                </a:solidFill>
                <a:latin typeface="Arial Rounded MT Bold" panose="020F0704030504030204" pitchFamily="34" charset="0"/>
                <a:cs typeface="Courier New" pitchFamily="49" charset="0"/>
              </a:rPr>
              <a:t> becomes </a:t>
            </a:r>
            <a:r>
              <a:rPr lang="en-US" i="1" kern="0" dirty="0">
                <a:solidFill>
                  <a:srgbClr val="7030A0"/>
                </a:solidFill>
                <a:latin typeface="Arial Rounded MT Bold" panose="020F0704030504030204" pitchFamily="34" charset="0"/>
                <a:cs typeface="Courier New" pitchFamily="49" charset="0"/>
              </a:rPr>
              <a:t>N+M</a:t>
            </a:r>
          </a:p>
          <a:p>
            <a:pPr marL="342900" indent="-342900"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altLang="nl-NL" b="1" dirty="0"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 altLang="nl-NL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i="1" kern="0" dirty="0">
                <a:solidFill>
                  <a:srgbClr val="000000"/>
                </a:solidFill>
                <a:latin typeface="Arial Rounded MT Bold" panose="020F0704030504030204" pitchFamily="34" charset="0"/>
                <a:cs typeface="Courier New" pitchFamily="49" charset="0"/>
              </a:rPr>
              <a:t>becomes </a:t>
            </a:r>
            <a:r>
              <a:rPr lang="en-US" i="1" kern="0" dirty="0">
                <a:solidFill>
                  <a:srgbClr val="7030A0"/>
                </a:solidFill>
                <a:latin typeface="Arial Rounded MT Bold" panose="020F0704030504030204" pitchFamily="34" charset="0"/>
                <a:cs typeface="Courier New" pitchFamily="49" charset="0"/>
              </a:rPr>
              <a:t>M - (N+M) = -N</a:t>
            </a:r>
          </a:p>
          <a:p>
            <a:pPr marL="342900" indent="-342900"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i="1" kern="0" dirty="0">
                <a:solidFill>
                  <a:srgbClr val="000000"/>
                </a:solidFill>
                <a:latin typeface="Arial Rounded MT Bold" panose="020F0704030504030204" pitchFamily="34" charset="0"/>
                <a:cs typeface="Courier New" pitchFamily="49" charset="0"/>
              </a:rPr>
              <a:t>if-branch taken if </a:t>
            </a:r>
            <a:r>
              <a:rPr lang="en-US" i="1" kern="0" dirty="0">
                <a:solidFill>
                  <a:srgbClr val="7030A0"/>
                </a:solidFill>
                <a:latin typeface="Arial Rounded MT Bold" panose="020F0704030504030204" pitchFamily="34" charset="0"/>
                <a:cs typeface="Courier New" pitchFamily="49" charset="0"/>
              </a:rPr>
              <a:t>2 </a:t>
            </a:r>
            <a:r>
              <a:rPr lang="en-US" altLang="nl-NL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en-US" i="1" kern="0" dirty="0">
                <a:solidFill>
                  <a:srgbClr val="7030A0"/>
                </a:solidFill>
                <a:latin typeface="Arial Rounded MT Bold" panose="020F0704030504030204" pitchFamily="34" charset="0"/>
                <a:cs typeface="Courier New" pitchFamily="49" charset="0"/>
              </a:rPr>
              <a:t> -N &gt; 8</a:t>
            </a:r>
            <a:r>
              <a:rPr lang="en-US" i="1" kern="0" dirty="0">
                <a:solidFill>
                  <a:srgbClr val="000000"/>
                </a:solidFill>
                <a:latin typeface="Arial Rounded MT Bold" panose="020F0704030504030204" pitchFamily="34" charset="0"/>
                <a:cs typeface="Courier New" pitchFamily="49" charset="0"/>
              </a:rPr>
              <a:t>, i.e. </a:t>
            </a:r>
            <a:r>
              <a:rPr lang="en-US" i="1" kern="0" dirty="0">
                <a:solidFill>
                  <a:srgbClr val="7030A0"/>
                </a:solidFill>
                <a:latin typeface="Arial Rounded MT Bold" panose="020F0704030504030204" pitchFamily="34" charset="0"/>
                <a:cs typeface="Courier New" pitchFamily="49" charset="0"/>
              </a:rPr>
              <a:t>N &lt; -4</a:t>
            </a:r>
          </a:p>
          <a:p>
            <a:pPr marL="342900" indent="-342900"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i="1" kern="0" dirty="0">
                <a:latin typeface="Arial Rounded MT Bold" panose="020F0704030504030204" pitchFamily="34" charset="0"/>
                <a:cs typeface="Courier New" pitchFamily="49" charset="0"/>
              </a:rPr>
              <a:t>                       Aka the </a:t>
            </a:r>
            <a:r>
              <a:rPr lang="en-US" i="1" kern="0" dirty="0">
                <a:solidFill>
                  <a:srgbClr val="7030A0"/>
                </a:solidFill>
                <a:latin typeface="Arial Rounded MT Bold" panose="020F0704030504030204" pitchFamily="34" charset="0"/>
                <a:cs typeface="Courier New" pitchFamily="49" charset="0"/>
              </a:rPr>
              <a:t>path condition</a:t>
            </a:r>
            <a:r>
              <a:rPr lang="en-US" i="1" kern="0" dirty="0">
                <a:solidFill>
                  <a:srgbClr val="000000"/>
                </a:solidFill>
                <a:latin typeface="Arial Rounded MT Bold" panose="020F0704030504030204" pitchFamily="34" charset="0"/>
                <a:cs typeface="Courier New" pitchFamily="49" charset="0"/>
              </a:rPr>
              <a:t>           </a:t>
            </a:r>
          </a:p>
          <a:p>
            <a:pPr marL="342900" indent="-342900"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i="1" kern="0" dirty="0">
                <a:solidFill>
                  <a:srgbClr val="000000"/>
                </a:solidFill>
                <a:latin typeface="Arial Rounded MT Bold" panose="020F0704030504030204" pitchFamily="34" charset="0"/>
                <a:cs typeface="Courier New" pitchFamily="49" charset="0"/>
              </a:rPr>
              <a:t>2</a:t>
            </a:r>
            <a:r>
              <a:rPr lang="en-US" i="1" kern="0" baseline="30000" dirty="0">
                <a:solidFill>
                  <a:srgbClr val="000000"/>
                </a:solidFill>
                <a:latin typeface="Arial Rounded MT Bold" panose="020F0704030504030204" pitchFamily="34" charset="0"/>
                <a:cs typeface="Courier New" pitchFamily="49" charset="0"/>
              </a:rPr>
              <a:t>nd</a:t>
            </a:r>
            <a:r>
              <a:rPr lang="en-US" i="1" kern="0" dirty="0">
                <a:solidFill>
                  <a:srgbClr val="000000"/>
                </a:solidFill>
                <a:latin typeface="Arial Rounded MT Bold" panose="020F0704030504030204" pitchFamily="34" charset="0"/>
                <a:cs typeface="Courier New" pitchFamily="49" charset="0"/>
              </a:rPr>
              <a:t> if-branch taken if                                                  </a:t>
            </a:r>
            <a:r>
              <a:rPr lang="en-US" i="1" kern="0" dirty="0">
                <a:solidFill>
                  <a:srgbClr val="7030A0"/>
                </a:solidFill>
                <a:latin typeface="Arial Rounded MT Bold" panose="020F0704030504030204" pitchFamily="34" charset="0"/>
                <a:cs typeface="Courier New" pitchFamily="49" charset="0"/>
              </a:rPr>
              <a:t>N ≥ -4  AND 3</a:t>
            </a:r>
            <a:r>
              <a:rPr lang="en-US" altLang="nl-NL" b="1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</a:t>
            </a:r>
            <a:r>
              <a:rPr lang="en-US" i="1" kern="0" dirty="0">
                <a:solidFill>
                  <a:srgbClr val="7030A0"/>
                </a:solidFill>
                <a:latin typeface="Arial Rounded MT Bold" panose="020F0704030504030204" pitchFamily="34" charset="0"/>
                <a:cs typeface="Courier New" pitchFamily="49" charset="0"/>
              </a:rPr>
              <a:t>(M+N) &lt; 10</a:t>
            </a:r>
          </a:p>
          <a:p>
            <a:pPr marL="342900" indent="-342900">
              <a:lnSpc>
                <a:spcPct val="116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sz="2000" b="1" kern="0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2">
            <a:extLst>
              <a:ext uri="{FF2B5EF4-FFF2-40B4-BE49-F238E27FC236}">
                <a16:creationId xmlns:a16="http://schemas.microsoft.com/office/drawing/2014/main" id="{9AE68A0E-7088-EE9B-7182-B4F359D992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l-NL"/>
              <a:t>Symbolic execution for test generation</a:t>
            </a:r>
            <a:endParaRPr lang="en-GB" altLang="nl-NL"/>
          </a:p>
        </p:txBody>
      </p:sp>
      <p:sp>
        <p:nvSpPr>
          <p:cNvPr id="40963" name="Content Placeholder 1">
            <a:extLst>
              <a:ext uri="{FF2B5EF4-FFF2-40B4-BE49-F238E27FC236}">
                <a16:creationId xmlns:a16="http://schemas.microsoft.com/office/drawing/2014/main" id="{E2460604-B488-9F72-CFEC-2E6D58C92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nl-NL" dirty="0">
                <a:solidFill>
                  <a:schemeClr val="accent2"/>
                </a:solidFill>
              </a:rPr>
              <a:t>Symbolic execution </a:t>
            </a:r>
            <a:r>
              <a:rPr lang="en-US" altLang="nl-NL" dirty="0"/>
              <a:t>can be used to automatically generate test cases with good coverage</a:t>
            </a:r>
          </a:p>
          <a:p>
            <a:pPr>
              <a:defRPr/>
            </a:pPr>
            <a:r>
              <a:rPr lang="en-US" altLang="nl-NL" dirty="0"/>
              <a:t>Basic idea  instead of giving variables </a:t>
            </a:r>
            <a:r>
              <a:rPr lang="en-US" altLang="nl-NL" dirty="0">
                <a:solidFill>
                  <a:schemeClr val="accent2"/>
                </a:solidFill>
              </a:rPr>
              <a:t>concrete values (say </a:t>
            </a:r>
            <a:r>
              <a:rPr lang="en-US" altLang="nl-NL" b="1" dirty="0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42</a:t>
            </a:r>
            <a:r>
              <a:rPr lang="en-US" altLang="nl-NL" dirty="0">
                <a:solidFill>
                  <a:schemeClr val="accent2"/>
                </a:solidFill>
              </a:rPr>
              <a:t>)</a:t>
            </a:r>
            <a:r>
              <a:rPr lang="en-US" altLang="nl-NL" dirty="0"/>
              <a:t>, variables are given </a:t>
            </a:r>
            <a:r>
              <a:rPr lang="en-US" altLang="nl-NL" dirty="0">
                <a:solidFill>
                  <a:srgbClr val="7030A0"/>
                </a:solidFill>
              </a:rPr>
              <a:t>symbolic values (say </a:t>
            </a:r>
            <a:r>
              <a:rPr lang="el-GR" altLang="nl-NL" dirty="0">
                <a:solidFill>
                  <a:srgbClr val="7030A0"/>
                </a:solidFill>
              </a:rPr>
              <a:t>α</a:t>
            </a:r>
            <a:r>
              <a:rPr lang="en-GB" altLang="nl-NL" dirty="0">
                <a:solidFill>
                  <a:srgbClr val="7030A0"/>
                </a:solidFill>
              </a:rPr>
              <a:t> or N</a:t>
            </a:r>
            <a:r>
              <a:rPr lang="en-US" altLang="nl-NL" dirty="0">
                <a:solidFill>
                  <a:srgbClr val="7030A0"/>
                </a:solidFill>
              </a:rPr>
              <a:t>)</a:t>
            </a:r>
            <a:r>
              <a:rPr lang="en-US" altLang="nl-NL" dirty="0"/>
              <a:t>, and program is executed with these symbolic values to see when certain program points are reached</a:t>
            </a:r>
          </a:p>
          <a:p>
            <a:pPr>
              <a:lnSpc>
                <a:spcPct val="100000"/>
              </a:lnSpc>
              <a:defRPr/>
            </a:pPr>
            <a:r>
              <a:rPr lang="en-US" altLang="nl-NL" i="1" dirty="0"/>
              <a:t>Downsides of symbolic execution?</a:t>
            </a:r>
          </a:p>
          <a:p>
            <a:pPr lvl="1">
              <a:lnSpc>
                <a:spcPct val="100000"/>
              </a:lnSpc>
              <a:defRPr/>
            </a:pPr>
            <a:r>
              <a:rPr lang="en-US" altLang="nl-NL" dirty="0"/>
              <a:t>Very expensive (in time &amp; space)</a:t>
            </a:r>
          </a:p>
          <a:p>
            <a:pPr lvl="1">
              <a:lnSpc>
                <a:spcPct val="100000"/>
              </a:lnSpc>
              <a:defRPr/>
            </a:pPr>
            <a:r>
              <a:rPr lang="en-US" altLang="nl-NL" dirty="0"/>
              <a:t>Things explode if there are </a:t>
            </a:r>
            <a:r>
              <a:rPr lang="en-US" altLang="nl-NL" dirty="0">
                <a:solidFill>
                  <a:srgbClr val="FF0000"/>
                </a:solidFill>
              </a:rPr>
              <a:t>loops</a:t>
            </a:r>
            <a:r>
              <a:rPr lang="en-US" altLang="nl-NL" dirty="0"/>
              <a:t> or </a:t>
            </a:r>
            <a:r>
              <a:rPr lang="en-US" altLang="nl-NL" dirty="0">
                <a:solidFill>
                  <a:srgbClr val="FF0000"/>
                </a:solidFill>
              </a:rPr>
              <a:t>recursion</a:t>
            </a:r>
            <a:r>
              <a:rPr lang="en-US" altLang="nl-NL" dirty="0"/>
              <a:t>, or if you make heavy use of the </a:t>
            </a:r>
            <a:r>
              <a:rPr lang="en-US" altLang="nl-NL" dirty="0">
                <a:solidFill>
                  <a:srgbClr val="FF0000"/>
                </a:solidFill>
              </a:rPr>
              <a:t>heap</a:t>
            </a:r>
          </a:p>
          <a:p>
            <a:pPr lvl="1">
              <a:lnSpc>
                <a:spcPct val="100000"/>
              </a:lnSpc>
              <a:defRPr/>
            </a:pPr>
            <a:r>
              <a:rPr lang="en-US" altLang="nl-NL" dirty="0"/>
              <a:t>You cannot pass symbolic values as input to some APIs, system calls, I/O peripherals, …</a:t>
            </a:r>
          </a:p>
          <a:p>
            <a:pPr marL="457200" lvl="1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US" altLang="nl-NL" dirty="0"/>
              <a:t>SAGE mitigates these by using a </a:t>
            </a:r>
            <a:r>
              <a:rPr lang="en-US" altLang="nl-NL" i="1" dirty="0">
                <a:solidFill>
                  <a:schemeClr val="accent2"/>
                </a:solidFill>
              </a:rPr>
              <a:t>single concrete execution </a:t>
            </a:r>
            <a:r>
              <a:rPr lang="en-US" altLang="nl-NL" dirty="0"/>
              <a:t>to obtain </a:t>
            </a:r>
            <a:r>
              <a:rPr lang="en-US" altLang="nl-NL" i="1" dirty="0">
                <a:solidFill>
                  <a:schemeClr val="accent2"/>
                </a:solidFill>
              </a:rPr>
              <a:t>symbolic constraints  </a:t>
            </a:r>
            <a:r>
              <a:rPr lang="en-US" altLang="nl-NL" dirty="0"/>
              <a:t>to generate </a:t>
            </a:r>
            <a:r>
              <a:rPr lang="en-US" altLang="nl-NL" i="1" dirty="0"/>
              <a:t>many</a:t>
            </a:r>
            <a:r>
              <a:rPr lang="en-US" altLang="nl-NL" dirty="0"/>
              <a:t>  test inputs for </a:t>
            </a:r>
            <a:r>
              <a:rPr lang="en-US" altLang="nl-NL" i="1" dirty="0"/>
              <a:t>many</a:t>
            </a:r>
            <a:r>
              <a:rPr lang="en-US" altLang="nl-NL" dirty="0"/>
              <a:t> execution paths</a:t>
            </a:r>
          </a:p>
        </p:txBody>
      </p:sp>
      <p:sp>
        <p:nvSpPr>
          <p:cNvPr id="65540" name="Slide Number Placeholder 3">
            <a:extLst>
              <a:ext uri="{FF2B5EF4-FFF2-40B4-BE49-F238E27FC236}">
                <a16:creationId xmlns:a16="http://schemas.microsoft.com/office/drawing/2014/main" id="{4887B362-E625-DD1B-0381-0C91E38E0E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6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lnSpc>
                <a:spcPct val="116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2pPr>
            <a:lvl3pPr>
              <a:lnSpc>
                <a:spcPct val="116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3pPr>
            <a:lvl4pPr>
              <a:lnSpc>
                <a:spcPct val="116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4pPr>
            <a:lvl5pPr>
              <a:lnSpc>
                <a:spcPct val="116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5pPr>
            <a:lvl6pPr marL="25146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6pPr>
            <a:lvl7pPr marL="29718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7pPr>
            <a:lvl8pPr marL="34290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8pPr>
            <a:lvl9pPr marL="38862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9pPr>
          </a:lstStyle>
          <a:p>
            <a:pPr>
              <a:spcAft>
                <a:spcPct val="0"/>
              </a:spcAft>
              <a:buFont typeface="Times New Roman" panose="02020603050405020304" pitchFamily="18" charset="0"/>
              <a:buNone/>
            </a:pPr>
            <a:fld id="{507E9E81-7952-4FDB-B456-3C35E8840B75}" type="slidenum">
              <a:rPr lang="en-US" altLang="nl-NL" sz="1400" smtClean="0"/>
              <a:pPr>
                <a:spcAft>
                  <a:spcPct val="0"/>
                </a:spcAft>
                <a:buFont typeface="Times New Roman" panose="02020603050405020304" pitchFamily="18" charset="0"/>
                <a:buNone/>
              </a:pPr>
              <a:t>50</a:t>
            </a:fld>
            <a:endParaRPr lang="en-US" altLang="nl-NL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>
            <a:extLst>
              <a:ext uri="{FF2B5EF4-FFF2-40B4-BE49-F238E27FC236}">
                <a16:creationId xmlns:a16="http://schemas.microsoft.com/office/drawing/2014/main" id="{95525062-D243-0E4D-936A-1EDFB3552F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en-US"/>
              <a:t>SAGE example</a:t>
            </a:r>
            <a:endParaRPr lang="en-GB" altLang="en-US"/>
          </a:p>
        </p:txBody>
      </p:sp>
      <p:sp>
        <p:nvSpPr>
          <p:cNvPr id="53251" name="Content Placeholder 2">
            <a:extLst>
              <a:ext uri="{FF2B5EF4-FFF2-40B4-BE49-F238E27FC236}">
                <a16:creationId xmlns:a16="http://schemas.microsoft.com/office/drawing/2014/main" id="{855B3798-BFCE-BAC7-4B13-F6F72704233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Times New Roman" panose="02020603050405020304" pitchFamily="18" charset="0"/>
              <a:buNone/>
            </a:pPr>
            <a:r>
              <a:rPr lang="nl-NL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altLang="en-US" sz="1800"/>
              <a:t>Example program </a:t>
            </a:r>
            <a:r>
              <a:rPr lang="en-GB" altLang="en-US" sz="1800"/>
              <a:t>   </a:t>
            </a:r>
          </a:p>
          <a:p>
            <a:pPr marL="0" indent="0">
              <a:buFont typeface="Times New Roman" panose="02020603050405020304" pitchFamily="18" charset="0"/>
              <a:buNone/>
            </a:pPr>
            <a:r>
              <a:rPr lang="en-GB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    void top(char input[4]) {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          int cnt = 0;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          if (input[0] == 'b') cnt++;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          if (input[1] == 'a') cnt++;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          if (input[2] == 'd') cnt++;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          if (input[3] == '!') cnt++;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          if (cnt &gt;= 3) crash();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      }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nl-NL" altLang="en-US" i="1"/>
              <a:t>What would be interesting test cases?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nl-NL" altLang="en-US" i="1"/>
              <a:t>Do you think a fuzzer could find them?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nl-NL" altLang="en-US" i="1"/>
              <a:t>How could you find them?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endParaRPr lang="en-GB" altLang="en-US" sz="18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endParaRPr lang="en-GB" altLang="en-US" sz="1800" b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6564" name="Slide Number Placeholder 3">
            <a:extLst>
              <a:ext uri="{FF2B5EF4-FFF2-40B4-BE49-F238E27FC236}">
                <a16:creationId xmlns:a16="http://schemas.microsoft.com/office/drawing/2014/main" id="{CE89A7CD-532A-4E7A-5A9B-128901E9CE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4D75CE72-66B0-45C6-91F1-97242F9B2659}" type="slidenum">
              <a:rPr lang="en-US" altLang="nl-NL" smtClean="0"/>
              <a:pPr/>
              <a:t>51</a:t>
            </a:fld>
            <a:endParaRPr lang="en-US" altLang="nl-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>
            <a:extLst>
              <a:ext uri="{FF2B5EF4-FFF2-40B4-BE49-F238E27FC236}">
                <a16:creationId xmlns:a16="http://schemas.microsoft.com/office/drawing/2014/main" id="{A4232569-1689-5AC8-1C20-167C01C268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en-US"/>
              <a:t>SAGE example</a:t>
            </a:r>
            <a:endParaRPr lang="en-GB" altLang="en-US"/>
          </a:p>
        </p:txBody>
      </p:sp>
      <p:sp>
        <p:nvSpPr>
          <p:cNvPr id="41987" name="Content Placeholder 2">
            <a:extLst>
              <a:ext uri="{FF2B5EF4-FFF2-40B4-BE49-F238E27FC236}">
                <a16:creationId xmlns:a16="http://schemas.microsoft.com/office/drawing/2014/main" id="{FD654537-F3A2-908C-7634-3B704923527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Times New Roman" panose="02020603050405020304" pitchFamily="18" charset="0"/>
              <a:buNone/>
            </a:pPr>
            <a:r>
              <a:rPr lang="nl-NL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nl-NL" altLang="en-US" sz="1800"/>
              <a:t>Example program </a:t>
            </a:r>
            <a:r>
              <a:rPr lang="en-GB" altLang="en-US" sz="1800"/>
              <a:t>   </a:t>
            </a:r>
          </a:p>
          <a:p>
            <a:pPr marL="0" indent="0">
              <a:buFont typeface="Times New Roman" panose="02020603050405020304" pitchFamily="18" charset="0"/>
              <a:buNone/>
            </a:pPr>
            <a:r>
              <a:rPr lang="en-GB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    void top(char input[4]) {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          int cnt = 0;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          if (input[0] == 'b') cnt++;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          if (input[1] == 'a') cnt++;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          if (input[2] == 'd') cnt++;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          if (input[3] == '!') cnt++;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          if (cnt &gt;= 3) crash();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en-GB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      }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nl-NL" altLang="en-US"/>
              <a:t>SAGE executes the code for some </a:t>
            </a:r>
            <a:r>
              <a:rPr lang="nl-NL" altLang="en-US">
                <a:solidFill>
                  <a:schemeClr val="accent2"/>
                </a:solidFill>
              </a:rPr>
              <a:t>concrete </a:t>
            </a:r>
            <a:r>
              <a:rPr lang="nl-NL" altLang="en-US" b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input</a:t>
            </a:r>
            <a:r>
              <a:rPr lang="nl-NL" altLang="en-US"/>
              <a:t>, say </a:t>
            </a:r>
            <a:r>
              <a:rPr lang="nl-NL" altLang="en-US" b="1"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nl-NL" altLang="en-US" b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good</a:t>
            </a:r>
            <a:r>
              <a:rPr lang="nl-NL" altLang="en-US" b="1">
                <a:latin typeface="Courier New" panose="02070309020205020404" pitchFamily="49" charset="0"/>
                <a:cs typeface="Courier New" panose="02070309020205020404" pitchFamily="49" charset="0"/>
              </a:rPr>
              <a:t>'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nl-NL" altLang="en-US">
                <a:cs typeface="Courier New" panose="02070309020205020404" pitchFamily="49" charset="0"/>
              </a:rPr>
              <a:t>It then collects</a:t>
            </a:r>
            <a:r>
              <a:rPr lang="nl-NL" altLang="en-US">
                <a:solidFill>
                  <a:srgbClr val="C00000"/>
                </a:solidFill>
                <a:cs typeface="Courier New" panose="02070309020205020404" pitchFamily="49" charset="0"/>
              </a:rPr>
              <a:t> </a:t>
            </a:r>
            <a:r>
              <a:rPr lang="nl-NL" altLang="en-US" i="1">
                <a:solidFill>
                  <a:srgbClr val="7030A0"/>
                </a:solidFill>
                <a:cs typeface="Courier New" panose="02070309020205020404" pitchFamily="49" charset="0"/>
              </a:rPr>
              <a:t>path constraints  </a:t>
            </a:r>
            <a:r>
              <a:rPr lang="nl-NL" altLang="en-US">
                <a:cs typeface="Courier New" panose="02070309020205020404" pitchFamily="49" charset="0"/>
              </a:rPr>
              <a:t>for an arbitrary </a:t>
            </a:r>
            <a:r>
              <a:rPr lang="nl-NL" altLang="en-US">
                <a:solidFill>
                  <a:srgbClr val="008000"/>
                </a:solidFill>
                <a:cs typeface="Courier New" panose="02070309020205020404" pitchFamily="49" charset="0"/>
              </a:rPr>
              <a:t>symbolic input</a:t>
            </a:r>
            <a:r>
              <a:rPr lang="nl-NL" altLang="en-US">
                <a:cs typeface="Courier New" panose="02070309020205020404" pitchFamily="49" charset="0"/>
              </a:rPr>
              <a:t> of the form </a:t>
            </a:r>
            <a:r>
              <a:rPr lang="nl-NL" altLang="en-US" sz="1800" b="1">
                <a:solidFill>
                  <a:srgbClr val="009900"/>
                </a:solidFill>
                <a:cs typeface="Courier New" panose="02070309020205020404" pitchFamily="49" charset="0"/>
              </a:rPr>
              <a:t>i</a:t>
            </a:r>
            <a:r>
              <a:rPr lang="nl-NL" altLang="en-US" sz="1800" b="1" baseline="-25000">
                <a:solidFill>
                  <a:srgbClr val="009900"/>
                </a:solidFill>
                <a:cs typeface="Courier New" panose="02070309020205020404" pitchFamily="49" charset="0"/>
              </a:rPr>
              <a:t>0</a:t>
            </a:r>
            <a:r>
              <a:rPr lang="nl-NL" altLang="en-US" sz="1800" b="1">
                <a:solidFill>
                  <a:srgbClr val="009900"/>
                </a:solidFill>
                <a:cs typeface="Courier New" panose="02070309020205020404" pitchFamily="49" charset="0"/>
              </a:rPr>
              <a:t>i</a:t>
            </a:r>
            <a:r>
              <a:rPr lang="nl-NL" altLang="en-US" sz="1800" b="1" baseline="-25000">
                <a:solidFill>
                  <a:srgbClr val="009900"/>
                </a:solidFill>
                <a:cs typeface="Courier New" panose="02070309020205020404" pitchFamily="49" charset="0"/>
              </a:rPr>
              <a:t>1</a:t>
            </a:r>
            <a:r>
              <a:rPr lang="nl-NL" altLang="en-US" sz="1800" b="1">
                <a:solidFill>
                  <a:srgbClr val="009900"/>
                </a:solidFill>
                <a:cs typeface="Courier New" panose="02070309020205020404" pitchFamily="49" charset="0"/>
              </a:rPr>
              <a:t>i</a:t>
            </a:r>
            <a:r>
              <a:rPr lang="nl-NL" altLang="en-US" sz="1800" b="1" baseline="-25000">
                <a:solidFill>
                  <a:srgbClr val="009900"/>
                </a:solidFill>
                <a:cs typeface="Courier New" panose="02070309020205020404" pitchFamily="49" charset="0"/>
              </a:rPr>
              <a:t>2</a:t>
            </a:r>
            <a:r>
              <a:rPr lang="nl-NL" altLang="en-US" sz="1800" b="1">
                <a:solidFill>
                  <a:srgbClr val="009900"/>
                </a:solidFill>
                <a:cs typeface="Courier New" panose="02070309020205020404" pitchFamily="49" charset="0"/>
              </a:rPr>
              <a:t>i</a:t>
            </a:r>
            <a:r>
              <a:rPr lang="nl-NL" altLang="en-US" sz="1800" b="1" baseline="-25000">
                <a:solidFill>
                  <a:srgbClr val="009900"/>
                </a:solidFill>
                <a:cs typeface="Courier New" panose="02070309020205020404" pitchFamily="49" charset="0"/>
              </a:rPr>
              <a:t>3</a:t>
            </a:r>
            <a:endParaRPr lang="en-GB" altLang="en-US" sz="1800" b="1" baseline="-25000">
              <a:solidFill>
                <a:srgbClr val="009900"/>
              </a:solidFill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endParaRPr lang="en-GB" altLang="en-US" sz="18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endParaRPr lang="en-GB" altLang="en-US" sz="1800" b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7588" name="Slide Number Placeholder 3">
            <a:extLst>
              <a:ext uri="{FF2B5EF4-FFF2-40B4-BE49-F238E27FC236}">
                <a16:creationId xmlns:a16="http://schemas.microsoft.com/office/drawing/2014/main" id="{CE850A82-D858-88D4-6EAE-A5823035D9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2A61115B-FFBE-451B-BA91-2D80F73101F6}" type="slidenum">
              <a:rPr lang="en-US" altLang="nl-NL" smtClean="0"/>
              <a:pPr/>
              <a:t>52</a:t>
            </a:fld>
            <a:endParaRPr lang="en-US" altLang="nl-NL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5609BF-6674-CE9A-E028-249CB0425E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9100" y="1927225"/>
            <a:ext cx="2133600" cy="326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nl-NL" altLang="en-US" sz="2000">
                <a:solidFill>
                  <a:srgbClr val="7030A0"/>
                </a:solidFill>
                <a:latin typeface="Arial Rounded MT Bold" panose="020F0704030504030204" pitchFamily="34" charset="0"/>
              </a:rPr>
              <a:t>path contraints</a:t>
            </a:r>
            <a:r>
              <a:rPr lang="nl-NL" altLang="en-US">
                <a:solidFill>
                  <a:srgbClr val="7030A0"/>
                </a:solidFill>
                <a:latin typeface="Arial Rounded MT Bold" panose="020F0704030504030204" pitchFamily="34" charset="0"/>
              </a:rPr>
              <a:t>:</a:t>
            </a:r>
          </a:p>
          <a:p>
            <a:endParaRPr lang="nl-NL" altLang="en-US" b="1">
              <a:solidFill>
                <a:srgbClr val="7030A0"/>
              </a:solidFill>
              <a:latin typeface="Arial Rounded MT Bold" panose="020F0704030504030204" pitchFamily="34" charset="0"/>
              <a:cs typeface="Courier New" panose="02070309020205020404" pitchFamily="49" charset="0"/>
            </a:endParaRPr>
          </a:p>
          <a:p>
            <a:r>
              <a:rPr lang="nl-NL" altLang="en-US" b="1">
                <a:solidFill>
                  <a:srgbClr val="7030A0"/>
                </a:solidFill>
                <a:latin typeface="Arial Rounded MT Bold" panose="020F0704030504030204" pitchFamily="34" charset="0"/>
                <a:cs typeface="Courier New" panose="02070309020205020404" pitchFamily="49" charset="0"/>
              </a:rPr>
              <a:t>  i</a:t>
            </a:r>
            <a:r>
              <a:rPr lang="nl-NL" altLang="en-US" b="1" baseline="-25000">
                <a:solidFill>
                  <a:srgbClr val="7030A0"/>
                </a:solidFill>
                <a:latin typeface="Arial Rounded MT Bold" panose="020F0704030504030204" pitchFamily="34" charset="0"/>
                <a:cs typeface="Courier New" panose="02070309020205020404" pitchFamily="49" charset="0"/>
              </a:rPr>
              <a:t>0   </a:t>
            </a:r>
            <a:r>
              <a:rPr lang="nl-NL" altLang="en-US" b="1">
                <a:solidFill>
                  <a:srgbClr val="7030A0"/>
                </a:solidFill>
                <a:latin typeface="Arial Rounded MT Bold" panose="020F0704030504030204" pitchFamily="34" charset="0"/>
                <a:cs typeface="Courier New" panose="02070309020205020404" pitchFamily="49" charset="0"/>
              </a:rPr>
              <a:t>≠ </a:t>
            </a:r>
            <a:r>
              <a:rPr lang="en-GB" altLang="en-US" b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'b'</a:t>
            </a:r>
            <a:endParaRPr lang="nl-NL" altLang="en-US" b="1">
              <a:solidFill>
                <a:srgbClr val="7030A0"/>
              </a:solidFill>
              <a:latin typeface="Arial Rounded MT Bold" panose="020F0704030504030204" pitchFamily="34" charset="0"/>
              <a:cs typeface="Courier New" panose="02070309020205020404" pitchFamily="49" charset="0"/>
            </a:endParaRPr>
          </a:p>
          <a:p>
            <a:endParaRPr lang="nl-NL" altLang="en-US" b="1" baseline="-25000">
              <a:solidFill>
                <a:srgbClr val="7030A0"/>
              </a:solidFill>
              <a:latin typeface="Arial Rounded MT Bold" panose="020F0704030504030204" pitchFamily="34" charset="0"/>
              <a:cs typeface="Courier New" panose="02070309020205020404" pitchFamily="49" charset="0"/>
            </a:endParaRPr>
          </a:p>
          <a:p>
            <a:r>
              <a:rPr lang="nl-NL" altLang="en-US" b="1" baseline="-25000">
                <a:solidFill>
                  <a:srgbClr val="7030A0"/>
                </a:solidFill>
                <a:latin typeface="Arial Rounded MT Bold" panose="020F0704030504030204" pitchFamily="34" charset="0"/>
                <a:cs typeface="Courier New" panose="02070309020205020404" pitchFamily="49" charset="0"/>
              </a:rPr>
              <a:t>   </a:t>
            </a:r>
            <a:r>
              <a:rPr lang="nl-NL" altLang="en-US" b="1">
                <a:solidFill>
                  <a:srgbClr val="7030A0"/>
                </a:solidFill>
                <a:latin typeface="Arial Rounded MT Bold" panose="020F0704030504030204" pitchFamily="34" charset="0"/>
                <a:cs typeface="Courier New" panose="02070309020205020404" pitchFamily="49" charset="0"/>
              </a:rPr>
              <a:t>i</a:t>
            </a:r>
            <a:r>
              <a:rPr lang="nl-NL" altLang="en-US" b="1" baseline="-25000">
                <a:solidFill>
                  <a:srgbClr val="7030A0"/>
                </a:solidFill>
                <a:latin typeface="Arial Rounded MT Bold" panose="020F0704030504030204" pitchFamily="34" charset="0"/>
                <a:cs typeface="Courier New" panose="02070309020205020404" pitchFamily="49" charset="0"/>
              </a:rPr>
              <a:t>1   </a:t>
            </a:r>
            <a:r>
              <a:rPr lang="nl-NL" altLang="en-US" b="1">
                <a:solidFill>
                  <a:srgbClr val="7030A0"/>
                </a:solidFill>
                <a:latin typeface="Arial Rounded MT Bold" panose="020F0704030504030204" pitchFamily="34" charset="0"/>
                <a:cs typeface="Courier New" panose="02070309020205020404" pitchFamily="49" charset="0"/>
              </a:rPr>
              <a:t>≠ </a:t>
            </a:r>
            <a:r>
              <a:rPr lang="en-GB" altLang="en-US" b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'a'</a:t>
            </a:r>
            <a:endParaRPr lang="nl-NL" altLang="en-US" b="1">
              <a:solidFill>
                <a:srgbClr val="7030A0"/>
              </a:solidFill>
              <a:latin typeface="Arial Rounded MT Bold" panose="020F0704030504030204" pitchFamily="34" charset="0"/>
              <a:cs typeface="Courier New" panose="02070309020205020404" pitchFamily="49" charset="0"/>
            </a:endParaRPr>
          </a:p>
          <a:p>
            <a:r>
              <a:rPr lang="nl-NL" altLang="en-US" b="1" baseline="-25000">
                <a:solidFill>
                  <a:srgbClr val="7030A0"/>
                </a:solidFill>
                <a:latin typeface="Arial Rounded MT Bold" panose="020F0704030504030204" pitchFamily="34" charset="0"/>
                <a:cs typeface="Courier New" panose="02070309020205020404" pitchFamily="49" charset="0"/>
              </a:rPr>
              <a:t> </a:t>
            </a:r>
          </a:p>
          <a:p>
            <a:r>
              <a:rPr lang="nl-NL" altLang="en-US" b="1" baseline="-25000">
                <a:solidFill>
                  <a:srgbClr val="7030A0"/>
                </a:solidFill>
                <a:latin typeface="Arial Rounded MT Bold" panose="020F0704030504030204" pitchFamily="34" charset="0"/>
                <a:cs typeface="Courier New" panose="02070309020205020404" pitchFamily="49" charset="0"/>
              </a:rPr>
              <a:t>   </a:t>
            </a:r>
            <a:r>
              <a:rPr lang="nl-NL" altLang="en-US" b="1">
                <a:solidFill>
                  <a:srgbClr val="7030A0"/>
                </a:solidFill>
                <a:latin typeface="Arial Rounded MT Bold" panose="020F0704030504030204" pitchFamily="34" charset="0"/>
                <a:cs typeface="Courier New" panose="02070309020205020404" pitchFamily="49" charset="0"/>
              </a:rPr>
              <a:t>i</a:t>
            </a:r>
            <a:r>
              <a:rPr lang="nl-NL" altLang="en-US" b="1" baseline="-25000">
                <a:solidFill>
                  <a:srgbClr val="7030A0"/>
                </a:solidFill>
                <a:latin typeface="Arial Rounded MT Bold" panose="020F0704030504030204" pitchFamily="34" charset="0"/>
                <a:cs typeface="Courier New" panose="02070309020205020404" pitchFamily="49" charset="0"/>
              </a:rPr>
              <a:t>2   </a:t>
            </a:r>
            <a:r>
              <a:rPr lang="nl-NL" altLang="en-US" b="1">
                <a:solidFill>
                  <a:srgbClr val="7030A0"/>
                </a:solidFill>
                <a:latin typeface="Arial Rounded MT Bold" panose="020F0704030504030204" pitchFamily="34" charset="0"/>
                <a:cs typeface="Courier New" panose="02070309020205020404" pitchFamily="49" charset="0"/>
              </a:rPr>
              <a:t>≠  </a:t>
            </a:r>
            <a:r>
              <a:rPr lang="en-GB" altLang="en-US" b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'd'</a:t>
            </a:r>
            <a:endParaRPr lang="nl-NL" altLang="en-US" b="1">
              <a:solidFill>
                <a:srgbClr val="7030A0"/>
              </a:solidFill>
              <a:latin typeface="Arial Rounded MT Bold" panose="020F0704030504030204" pitchFamily="34" charset="0"/>
              <a:cs typeface="Courier New" panose="02070309020205020404" pitchFamily="49" charset="0"/>
            </a:endParaRPr>
          </a:p>
          <a:p>
            <a:endParaRPr lang="nl-NL" altLang="en-US" b="1" baseline="-25000">
              <a:solidFill>
                <a:srgbClr val="7030A0"/>
              </a:solidFill>
              <a:latin typeface="Arial Rounded MT Bold" panose="020F0704030504030204" pitchFamily="34" charset="0"/>
              <a:cs typeface="Courier New" panose="02070309020205020404" pitchFamily="49" charset="0"/>
            </a:endParaRPr>
          </a:p>
          <a:p>
            <a:r>
              <a:rPr lang="nl-NL" altLang="en-US" b="1" baseline="-25000">
                <a:solidFill>
                  <a:srgbClr val="7030A0"/>
                </a:solidFill>
                <a:latin typeface="Arial Rounded MT Bold" panose="020F0704030504030204" pitchFamily="34" charset="0"/>
                <a:cs typeface="Courier New" panose="02070309020205020404" pitchFamily="49" charset="0"/>
              </a:rPr>
              <a:t>   </a:t>
            </a:r>
            <a:r>
              <a:rPr lang="nl-NL" altLang="en-US" b="1">
                <a:solidFill>
                  <a:srgbClr val="7030A0"/>
                </a:solidFill>
                <a:latin typeface="Arial Rounded MT Bold" panose="020F0704030504030204" pitchFamily="34" charset="0"/>
                <a:cs typeface="Courier New" panose="02070309020205020404" pitchFamily="49" charset="0"/>
              </a:rPr>
              <a:t>i</a:t>
            </a:r>
            <a:r>
              <a:rPr lang="nl-NL" altLang="en-US" b="1" baseline="-25000">
                <a:solidFill>
                  <a:srgbClr val="7030A0"/>
                </a:solidFill>
                <a:latin typeface="Arial Rounded MT Bold" panose="020F0704030504030204" pitchFamily="34" charset="0"/>
                <a:cs typeface="Courier New" panose="02070309020205020404" pitchFamily="49" charset="0"/>
              </a:rPr>
              <a:t>3   </a:t>
            </a:r>
            <a:r>
              <a:rPr lang="nl-NL" altLang="en-US" b="1">
                <a:solidFill>
                  <a:srgbClr val="7030A0"/>
                </a:solidFill>
                <a:latin typeface="Arial Rounded MT Bold" panose="020F0704030504030204" pitchFamily="34" charset="0"/>
                <a:cs typeface="Courier New" panose="02070309020205020404" pitchFamily="49" charset="0"/>
              </a:rPr>
              <a:t>≠  </a:t>
            </a:r>
            <a:r>
              <a:rPr lang="en-GB" altLang="en-US" b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'!'</a:t>
            </a:r>
            <a:endParaRPr lang="nl-NL" altLang="en-US" b="1">
              <a:solidFill>
                <a:srgbClr val="7030A0"/>
              </a:solidFill>
              <a:latin typeface="Arial Rounded MT Bold" panose="020F0704030504030204" pitchFamily="34" charset="0"/>
              <a:cs typeface="Courier New" panose="02070309020205020404" pitchFamily="49" charset="0"/>
            </a:endParaRPr>
          </a:p>
          <a:p>
            <a:r>
              <a:rPr lang="nl-NL" altLang="en-US" b="1" baseline="-25000">
                <a:solidFill>
                  <a:srgbClr val="7030A0"/>
                </a:solidFill>
                <a:latin typeface="Arial Rounded MT Bold" panose="020F0704030504030204" pitchFamily="34" charset="0"/>
                <a:cs typeface="Courier New" panose="02070309020205020404" pitchFamily="49" charset="0"/>
              </a:rPr>
              <a:t> </a:t>
            </a:r>
            <a:endParaRPr lang="en-GB" altLang="en-US" b="1" baseline="-25000">
              <a:solidFill>
                <a:srgbClr val="7030A0"/>
              </a:solidFill>
              <a:latin typeface="Arial Rounded MT Bold" panose="020F0704030504030204" pitchFamily="34" charset="0"/>
              <a:cs typeface="Courier New" panose="02070309020205020404" pitchFamily="49" charset="0"/>
            </a:endParaRPr>
          </a:p>
          <a:p>
            <a:endParaRPr lang="en-GB" altLang="en-US" b="1" baseline="-25000">
              <a:solidFill>
                <a:srgbClr val="009900"/>
              </a:solidFill>
              <a:latin typeface="Arial Rounded MT Bold" panose="020F0704030504030204" pitchFamily="34" charset="0"/>
              <a:cs typeface="Courier New" panose="02070309020205020404" pitchFamily="49" charset="0"/>
            </a:endParaRPr>
          </a:p>
          <a:p>
            <a:r>
              <a:rPr lang="nl-NL" altLang="en-US" b="1" baseline="-25000">
                <a:solidFill>
                  <a:srgbClr val="009900"/>
                </a:solidFill>
                <a:latin typeface="Arial Rounded MT Bold" panose="020F0704030504030204" pitchFamily="34" charset="0"/>
                <a:cs typeface="Courier New" panose="02070309020205020404" pitchFamily="49" charset="0"/>
              </a:rPr>
              <a:t> </a:t>
            </a:r>
            <a:endParaRPr lang="nl-NL" altLang="en-US">
              <a:latin typeface="Arial Rounded MT Bold" panose="020F0704030504030204" pitchFamily="34" charset="0"/>
            </a:endParaRPr>
          </a:p>
          <a:p>
            <a:r>
              <a:rPr lang="nl-NL" altLang="en-US">
                <a:latin typeface="Arial Rounded MT Bold" panose="020F0704030504030204" pitchFamily="34" charset="0"/>
              </a:rPr>
              <a:t>  </a:t>
            </a:r>
            <a:endParaRPr lang="en-GB" altLang="en-US"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610" name="Groep 1">
            <a:extLst>
              <a:ext uri="{FF2B5EF4-FFF2-40B4-BE49-F238E27FC236}">
                <a16:creationId xmlns:a16="http://schemas.microsoft.com/office/drawing/2014/main" id="{65AF6A9F-083F-AE64-7587-D0D5D6D8CE31}"/>
              </a:ext>
            </a:extLst>
          </p:cNvPr>
          <p:cNvGrpSpPr>
            <a:grpSpLocks/>
          </p:cNvGrpSpPr>
          <p:nvPr/>
        </p:nvGrpSpPr>
        <p:grpSpPr bwMode="auto">
          <a:xfrm>
            <a:off x="674688" y="1692275"/>
            <a:ext cx="8732837" cy="3733800"/>
            <a:chOff x="688975" y="1843088"/>
            <a:chExt cx="8732838" cy="3733800"/>
          </a:xfrm>
        </p:grpSpPr>
        <p:pic>
          <p:nvPicPr>
            <p:cNvPr id="68614" name="Picture 5">
              <a:extLst>
                <a:ext uri="{FF2B5EF4-FFF2-40B4-BE49-F238E27FC236}">
                  <a16:creationId xmlns:a16="http://schemas.microsoft.com/office/drawing/2014/main" id="{5B906225-5354-E251-54B8-7C3188809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9825" y="1843088"/>
              <a:ext cx="7800975" cy="3733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8615" name="TextBox 6">
              <a:extLst>
                <a:ext uri="{FF2B5EF4-FFF2-40B4-BE49-F238E27FC236}">
                  <a16:creationId xmlns:a16="http://schemas.microsoft.com/office/drawing/2014/main" id="{7C69EEC0-BE8D-9E73-31AA-992705A9F8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55963" y="2138363"/>
              <a:ext cx="1065212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nl-NL" altLang="en-US" b="1">
                  <a:solidFill>
                    <a:srgbClr val="7030A0"/>
                  </a:solidFill>
                  <a:latin typeface="Arial Rounded MT Bold" panose="020F0704030504030204" pitchFamily="34" charset="0"/>
                  <a:cs typeface="Courier New" panose="02070309020205020404" pitchFamily="49" charset="0"/>
                </a:rPr>
                <a:t> i</a:t>
              </a:r>
              <a:r>
                <a:rPr lang="nl-NL" altLang="en-US" b="1" baseline="-25000">
                  <a:solidFill>
                    <a:srgbClr val="7030A0"/>
                  </a:solidFill>
                  <a:latin typeface="Arial Rounded MT Bold" panose="020F0704030504030204" pitchFamily="34" charset="0"/>
                  <a:cs typeface="Courier New" panose="02070309020205020404" pitchFamily="49" charset="0"/>
                </a:rPr>
                <a:t>0 </a:t>
              </a:r>
              <a:r>
                <a:rPr lang="nl-NL" altLang="en-US" b="1">
                  <a:solidFill>
                    <a:srgbClr val="7030A0"/>
                  </a:solidFill>
                  <a:latin typeface="Arial Rounded MT Bold" panose="020F0704030504030204" pitchFamily="34" charset="0"/>
                  <a:cs typeface="Courier New" panose="02070309020205020404" pitchFamily="49" charset="0"/>
                </a:rPr>
                <a:t>≠ </a:t>
              </a:r>
              <a:r>
                <a:rPr lang="en-GB" altLang="en-US" b="1">
                  <a:solidFill>
                    <a:srgbClr val="7030A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'b'</a:t>
              </a:r>
              <a:endParaRPr lang="nl-NL" altLang="en-US">
                <a:solidFill>
                  <a:srgbClr val="7030A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68616" name="TextBox 7">
              <a:extLst>
                <a:ext uri="{FF2B5EF4-FFF2-40B4-BE49-F238E27FC236}">
                  <a16:creationId xmlns:a16="http://schemas.microsoft.com/office/drawing/2014/main" id="{A9AB7D9D-43ED-D5C2-606F-9CC86835E9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8975" y="4398963"/>
              <a:ext cx="1031875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nl-NL" altLang="en-US" b="1">
                  <a:solidFill>
                    <a:srgbClr val="7030A0"/>
                  </a:solidFill>
                  <a:latin typeface="Arial Rounded MT Bold" panose="020F0704030504030204" pitchFamily="34" charset="0"/>
                  <a:cs typeface="Courier New" panose="02070309020205020404" pitchFamily="49" charset="0"/>
                </a:rPr>
                <a:t>i</a:t>
              </a:r>
              <a:r>
                <a:rPr lang="nl-NL" altLang="en-US" b="1" baseline="-25000">
                  <a:solidFill>
                    <a:srgbClr val="7030A0"/>
                  </a:solidFill>
                  <a:latin typeface="Arial Rounded MT Bold" panose="020F0704030504030204" pitchFamily="34" charset="0"/>
                  <a:cs typeface="Courier New" panose="02070309020205020404" pitchFamily="49" charset="0"/>
                </a:rPr>
                <a:t>3 </a:t>
              </a:r>
              <a:r>
                <a:rPr lang="nl-NL" altLang="en-US" b="1">
                  <a:solidFill>
                    <a:srgbClr val="7030A0"/>
                  </a:solidFill>
                  <a:latin typeface="Arial Rounded MT Bold" panose="020F0704030504030204" pitchFamily="34" charset="0"/>
                  <a:cs typeface="Courier New" panose="02070309020205020404" pitchFamily="49" charset="0"/>
                </a:rPr>
                <a:t>≠  </a:t>
              </a:r>
              <a:r>
                <a:rPr lang="en-GB" altLang="en-US" b="1">
                  <a:solidFill>
                    <a:srgbClr val="7030A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'!'</a:t>
              </a:r>
              <a:endParaRPr lang="en-GB" altLang="en-US">
                <a:solidFill>
                  <a:srgbClr val="7030A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68617" name="TextBox 8">
              <a:extLst>
                <a:ext uri="{FF2B5EF4-FFF2-40B4-BE49-F238E27FC236}">
                  <a16:creationId xmlns:a16="http://schemas.microsoft.com/office/drawing/2014/main" id="{30867E56-587A-653E-8B70-21369A4AE7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61038" y="2138363"/>
              <a:ext cx="1073150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nl-NL" altLang="en-US" b="1">
                  <a:solidFill>
                    <a:srgbClr val="7030A0"/>
                  </a:solidFill>
                  <a:latin typeface="Arial Rounded MT Bold" panose="020F0704030504030204" pitchFamily="34" charset="0"/>
                  <a:cs typeface="Courier New" panose="02070309020205020404" pitchFamily="49" charset="0"/>
                </a:rPr>
                <a:t> i</a:t>
              </a:r>
              <a:r>
                <a:rPr lang="nl-NL" altLang="en-US" b="1" baseline="-25000">
                  <a:solidFill>
                    <a:srgbClr val="7030A0"/>
                  </a:solidFill>
                  <a:latin typeface="Arial Rounded MT Bold" panose="020F0704030504030204" pitchFamily="34" charset="0"/>
                  <a:cs typeface="Courier New" panose="02070309020205020404" pitchFamily="49" charset="0"/>
                </a:rPr>
                <a:t>0 </a:t>
              </a:r>
              <a:r>
                <a:rPr lang="nl-NL" altLang="en-US" b="1">
                  <a:solidFill>
                    <a:srgbClr val="7030A0"/>
                  </a:solidFill>
                  <a:latin typeface="Arial Rounded MT Bold" panose="020F0704030504030204" pitchFamily="34" charset="0"/>
                  <a:cs typeface="Courier New" panose="02070309020205020404" pitchFamily="49" charset="0"/>
                </a:rPr>
                <a:t>= </a:t>
              </a:r>
              <a:r>
                <a:rPr lang="en-GB" altLang="en-US" b="1">
                  <a:solidFill>
                    <a:srgbClr val="7030A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'b'</a:t>
              </a:r>
              <a:endParaRPr lang="nl-NL" altLang="en-US">
                <a:solidFill>
                  <a:srgbClr val="7030A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68618" name="TextBox 10">
              <a:extLst>
                <a:ext uri="{FF2B5EF4-FFF2-40B4-BE49-F238E27FC236}">
                  <a16:creationId xmlns:a16="http://schemas.microsoft.com/office/drawing/2014/main" id="{45F5B014-CC23-5474-0E02-01B26B0063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08075" y="3638550"/>
              <a:ext cx="113982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nl-NL" altLang="en-US" b="1">
                  <a:solidFill>
                    <a:srgbClr val="7030A0"/>
                  </a:solidFill>
                  <a:latin typeface="Arial Rounded MT Bold" panose="020F0704030504030204" pitchFamily="34" charset="0"/>
                  <a:cs typeface="Courier New" panose="02070309020205020404" pitchFamily="49" charset="0"/>
                </a:rPr>
                <a:t>i</a:t>
              </a:r>
              <a:r>
                <a:rPr lang="nl-NL" altLang="en-US" b="1" baseline="-25000">
                  <a:solidFill>
                    <a:srgbClr val="7030A0"/>
                  </a:solidFill>
                  <a:latin typeface="Arial Rounded MT Bold" panose="020F0704030504030204" pitchFamily="34" charset="0"/>
                  <a:cs typeface="Courier New" panose="02070309020205020404" pitchFamily="49" charset="0"/>
                </a:rPr>
                <a:t>2 </a:t>
              </a:r>
              <a:r>
                <a:rPr lang="nl-NL" altLang="en-US" b="1">
                  <a:solidFill>
                    <a:srgbClr val="7030A0"/>
                  </a:solidFill>
                  <a:latin typeface="Arial Rounded MT Bold" panose="020F0704030504030204" pitchFamily="34" charset="0"/>
                  <a:cs typeface="Courier New" panose="02070309020205020404" pitchFamily="49" charset="0"/>
                </a:rPr>
                <a:t>≠  </a:t>
              </a:r>
              <a:r>
                <a:rPr lang="en-GB" altLang="en-US" b="1">
                  <a:solidFill>
                    <a:srgbClr val="7030A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'd'</a:t>
              </a:r>
              <a:r>
                <a:rPr lang="nl-NL" altLang="en-US" b="1" baseline="-25000">
                  <a:solidFill>
                    <a:srgbClr val="7030A0"/>
                  </a:solidFill>
                  <a:latin typeface="Arial Rounded MT Bold" panose="020F0704030504030204" pitchFamily="34" charset="0"/>
                  <a:cs typeface="Courier New" panose="02070309020205020404" pitchFamily="49" charset="0"/>
                </a:rPr>
                <a:t> </a:t>
              </a:r>
              <a:r>
                <a:rPr lang="nl-NL" altLang="en-US">
                  <a:solidFill>
                    <a:srgbClr val="7030A0"/>
                  </a:solidFill>
                  <a:latin typeface="Arial Rounded MT Bold" panose="020F0704030504030204" pitchFamily="34" charset="0"/>
                </a:rPr>
                <a:t> </a:t>
              </a:r>
              <a:endParaRPr lang="en-GB" altLang="en-US">
                <a:solidFill>
                  <a:srgbClr val="7030A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68619" name="TextBox 11">
              <a:extLst>
                <a:ext uri="{FF2B5EF4-FFF2-40B4-BE49-F238E27FC236}">
                  <a16:creationId xmlns:a16="http://schemas.microsoft.com/office/drawing/2014/main" id="{07EFFED9-DB5C-56EB-29BA-9B4723ABBC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81850" y="2933700"/>
              <a:ext cx="1141413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nl-NL" altLang="en-US" b="1" baseline="-25000">
                  <a:solidFill>
                    <a:srgbClr val="7030A0"/>
                  </a:solidFill>
                  <a:latin typeface="Arial Rounded MT Bold" panose="020F0704030504030204" pitchFamily="34" charset="0"/>
                  <a:cs typeface="Courier New" panose="02070309020205020404" pitchFamily="49" charset="0"/>
                </a:rPr>
                <a:t>  </a:t>
              </a:r>
              <a:r>
                <a:rPr lang="nl-NL" altLang="en-US" b="1">
                  <a:solidFill>
                    <a:srgbClr val="7030A0"/>
                  </a:solidFill>
                  <a:latin typeface="Arial Rounded MT Bold" panose="020F0704030504030204" pitchFamily="34" charset="0"/>
                  <a:cs typeface="Courier New" panose="02070309020205020404" pitchFamily="49" charset="0"/>
                </a:rPr>
                <a:t>i</a:t>
              </a:r>
              <a:r>
                <a:rPr lang="nl-NL" altLang="en-US" b="1" baseline="-25000">
                  <a:solidFill>
                    <a:srgbClr val="7030A0"/>
                  </a:solidFill>
                  <a:latin typeface="Arial Rounded MT Bold" panose="020F0704030504030204" pitchFamily="34" charset="0"/>
                  <a:cs typeface="Courier New" panose="02070309020205020404" pitchFamily="49" charset="0"/>
                </a:rPr>
                <a:t>1</a:t>
              </a:r>
              <a:r>
                <a:rPr lang="nl-NL" altLang="en-US" b="1">
                  <a:solidFill>
                    <a:srgbClr val="7030A0"/>
                  </a:solidFill>
                  <a:latin typeface="Arial Rounded MT Bold" panose="020F0704030504030204" pitchFamily="34" charset="0"/>
                  <a:cs typeface="Courier New" panose="02070309020205020404" pitchFamily="49" charset="0"/>
                </a:rPr>
                <a:t> = </a:t>
              </a:r>
              <a:r>
                <a:rPr lang="en-GB" altLang="en-US" b="1">
                  <a:solidFill>
                    <a:srgbClr val="7030A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'a'</a:t>
              </a:r>
              <a:r>
                <a:rPr lang="nl-NL" altLang="en-US" b="1">
                  <a:solidFill>
                    <a:srgbClr val="7030A0"/>
                  </a:solidFill>
                  <a:latin typeface="Arial Rounded MT Bold" panose="020F0704030504030204" pitchFamily="34" charset="0"/>
                  <a:cs typeface="Courier New" panose="02070309020205020404" pitchFamily="49" charset="0"/>
                </a:rPr>
                <a:t> </a:t>
              </a:r>
              <a:endParaRPr lang="nl-NL" altLang="en-US">
                <a:solidFill>
                  <a:srgbClr val="7030A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68620" name="TextBox 12">
              <a:extLst>
                <a:ext uri="{FF2B5EF4-FFF2-40B4-BE49-F238E27FC236}">
                  <a16:creationId xmlns:a16="http://schemas.microsoft.com/office/drawing/2014/main" id="{23F7AAEB-C79E-24B5-A0FD-527DEBBC2C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9088" y="3709988"/>
              <a:ext cx="1166812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nl-NL" altLang="en-US" b="1">
                  <a:solidFill>
                    <a:srgbClr val="7030A0"/>
                  </a:solidFill>
                  <a:latin typeface="Arial Rounded MT Bold" panose="020F0704030504030204" pitchFamily="34" charset="0"/>
                  <a:cs typeface="Courier New" panose="02070309020205020404" pitchFamily="49" charset="0"/>
                </a:rPr>
                <a:t>i</a:t>
              </a:r>
              <a:r>
                <a:rPr lang="nl-NL" altLang="en-US" b="1" baseline="-25000">
                  <a:solidFill>
                    <a:srgbClr val="7030A0"/>
                  </a:solidFill>
                  <a:latin typeface="Arial Rounded MT Bold" panose="020F0704030504030204" pitchFamily="34" charset="0"/>
                  <a:cs typeface="Courier New" panose="02070309020205020404" pitchFamily="49" charset="0"/>
                </a:rPr>
                <a:t>2</a:t>
              </a:r>
              <a:r>
                <a:rPr lang="nl-NL" altLang="en-US" b="1">
                  <a:solidFill>
                    <a:srgbClr val="7030A0"/>
                  </a:solidFill>
                  <a:latin typeface="Arial Rounded MT Bold" panose="020F0704030504030204" pitchFamily="34" charset="0"/>
                  <a:cs typeface="Courier New" panose="02070309020205020404" pitchFamily="49" charset="0"/>
                </a:rPr>
                <a:t> =  </a:t>
              </a:r>
              <a:r>
                <a:rPr lang="en-GB" altLang="en-US" b="1">
                  <a:solidFill>
                    <a:srgbClr val="7030A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'd'</a:t>
              </a:r>
              <a:r>
                <a:rPr lang="nl-NL" altLang="en-US" b="1" baseline="-25000">
                  <a:solidFill>
                    <a:srgbClr val="7030A0"/>
                  </a:solidFill>
                  <a:latin typeface="Arial Rounded MT Bold" panose="020F0704030504030204" pitchFamily="34" charset="0"/>
                  <a:cs typeface="Courier New" panose="02070309020205020404" pitchFamily="49" charset="0"/>
                </a:rPr>
                <a:t> </a:t>
              </a:r>
              <a:r>
                <a:rPr lang="nl-NL" altLang="en-US">
                  <a:solidFill>
                    <a:srgbClr val="7030A0"/>
                  </a:solidFill>
                  <a:latin typeface="Arial Rounded MT Bold" panose="020F0704030504030204" pitchFamily="34" charset="0"/>
                </a:rPr>
                <a:t> </a:t>
              </a:r>
              <a:endParaRPr lang="en-GB" altLang="en-US">
                <a:solidFill>
                  <a:srgbClr val="7030A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68621" name="TextBox 13">
              <a:extLst>
                <a:ext uri="{FF2B5EF4-FFF2-40B4-BE49-F238E27FC236}">
                  <a16:creationId xmlns:a16="http://schemas.microsoft.com/office/drawing/2014/main" id="{E242DC45-00DC-48E7-0191-D72B6C956C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01050" y="4357688"/>
              <a:ext cx="1020763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nl-NL" altLang="en-US" b="1">
                  <a:solidFill>
                    <a:srgbClr val="7030A0"/>
                  </a:solidFill>
                  <a:latin typeface="Arial Rounded MT Bold" panose="020F0704030504030204" pitchFamily="34" charset="0"/>
                  <a:cs typeface="Courier New" panose="02070309020205020404" pitchFamily="49" charset="0"/>
                </a:rPr>
                <a:t>i</a:t>
              </a:r>
              <a:r>
                <a:rPr lang="nl-NL" altLang="en-US" b="1" baseline="-25000">
                  <a:solidFill>
                    <a:srgbClr val="7030A0"/>
                  </a:solidFill>
                  <a:latin typeface="Arial Rounded MT Bold" panose="020F0704030504030204" pitchFamily="34" charset="0"/>
                  <a:cs typeface="Courier New" panose="02070309020205020404" pitchFamily="49" charset="0"/>
                </a:rPr>
                <a:t>3</a:t>
              </a:r>
              <a:r>
                <a:rPr lang="nl-NL" altLang="en-US" b="1">
                  <a:solidFill>
                    <a:srgbClr val="7030A0"/>
                  </a:solidFill>
                  <a:latin typeface="Arial Rounded MT Bold" panose="020F0704030504030204" pitchFamily="34" charset="0"/>
                  <a:cs typeface="Courier New" panose="02070309020205020404" pitchFamily="49" charset="0"/>
                </a:rPr>
                <a:t> = </a:t>
              </a:r>
              <a:r>
                <a:rPr lang="en-GB" altLang="en-US" b="1">
                  <a:solidFill>
                    <a:srgbClr val="7030A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'!'</a:t>
              </a:r>
              <a:endParaRPr lang="en-GB" altLang="en-US">
                <a:solidFill>
                  <a:srgbClr val="7030A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68622" name="TextBox 14">
              <a:extLst>
                <a:ext uri="{FF2B5EF4-FFF2-40B4-BE49-F238E27FC236}">
                  <a16:creationId xmlns:a16="http://schemas.microsoft.com/office/drawing/2014/main" id="{986B70D5-DF54-4489-5590-63A7C9E011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2825" y="2889250"/>
              <a:ext cx="1141413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nl-NL" altLang="en-US" b="1" baseline="-25000">
                  <a:solidFill>
                    <a:srgbClr val="7030A0"/>
                  </a:solidFill>
                  <a:latin typeface="Arial Rounded MT Bold" panose="020F0704030504030204" pitchFamily="34" charset="0"/>
                  <a:cs typeface="Courier New" panose="02070309020205020404" pitchFamily="49" charset="0"/>
                </a:rPr>
                <a:t>  </a:t>
              </a:r>
              <a:r>
                <a:rPr lang="nl-NL" altLang="en-US" b="1">
                  <a:solidFill>
                    <a:srgbClr val="7030A0"/>
                  </a:solidFill>
                  <a:latin typeface="Arial Rounded MT Bold" panose="020F0704030504030204" pitchFamily="34" charset="0"/>
                  <a:cs typeface="Courier New" panose="02070309020205020404" pitchFamily="49" charset="0"/>
                </a:rPr>
                <a:t>i</a:t>
              </a:r>
              <a:r>
                <a:rPr lang="nl-NL" altLang="en-US" b="1" baseline="-25000">
                  <a:solidFill>
                    <a:srgbClr val="7030A0"/>
                  </a:solidFill>
                  <a:latin typeface="Arial Rounded MT Bold" panose="020F0704030504030204" pitchFamily="34" charset="0"/>
                  <a:cs typeface="Courier New" panose="02070309020205020404" pitchFamily="49" charset="0"/>
                </a:rPr>
                <a:t>1</a:t>
              </a:r>
              <a:r>
                <a:rPr lang="nl-NL" altLang="en-US" b="1">
                  <a:solidFill>
                    <a:srgbClr val="7030A0"/>
                  </a:solidFill>
                  <a:latin typeface="Arial Rounded MT Bold" panose="020F0704030504030204" pitchFamily="34" charset="0"/>
                  <a:cs typeface="Courier New" panose="02070309020205020404" pitchFamily="49" charset="0"/>
                </a:rPr>
                <a:t> = </a:t>
              </a:r>
              <a:r>
                <a:rPr lang="en-GB" altLang="en-US" b="1">
                  <a:solidFill>
                    <a:srgbClr val="7030A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'a'</a:t>
              </a:r>
              <a:r>
                <a:rPr lang="nl-NL" altLang="en-US" b="1">
                  <a:solidFill>
                    <a:srgbClr val="7030A0"/>
                  </a:solidFill>
                  <a:latin typeface="Arial Rounded MT Bold" panose="020F0704030504030204" pitchFamily="34" charset="0"/>
                  <a:cs typeface="Courier New" panose="02070309020205020404" pitchFamily="49" charset="0"/>
                </a:rPr>
                <a:t> </a:t>
              </a:r>
              <a:endParaRPr lang="nl-NL" altLang="en-US">
                <a:solidFill>
                  <a:srgbClr val="7030A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68623" name="TextBox 15">
              <a:extLst>
                <a:ext uri="{FF2B5EF4-FFF2-40B4-BE49-F238E27FC236}">
                  <a16:creationId xmlns:a16="http://schemas.microsoft.com/office/drawing/2014/main" id="{BABFFD00-4055-E03D-1199-F5D43BD538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0863" y="2933700"/>
              <a:ext cx="114300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nl-NL" altLang="en-US" b="1" baseline="-25000">
                  <a:solidFill>
                    <a:srgbClr val="7030A0"/>
                  </a:solidFill>
                  <a:latin typeface="Arial Rounded MT Bold" panose="020F0704030504030204" pitchFamily="34" charset="0"/>
                  <a:cs typeface="Courier New" panose="02070309020205020404" pitchFamily="49" charset="0"/>
                </a:rPr>
                <a:t>  </a:t>
              </a:r>
              <a:r>
                <a:rPr lang="nl-NL" altLang="en-US" b="1">
                  <a:solidFill>
                    <a:srgbClr val="7030A0"/>
                  </a:solidFill>
                  <a:latin typeface="Arial Rounded MT Bold" panose="020F0704030504030204" pitchFamily="34" charset="0"/>
                  <a:cs typeface="Courier New" panose="02070309020205020404" pitchFamily="49" charset="0"/>
                </a:rPr>
                <a:t>i</a:t>
              </a:r>
              <a:r>
                <a:rPr lang="nl-NL" altLang="en-US" b="1" baseline="-25000">
                  <a:solidFill>
                    <a:srgbClr val="7030A0"/>
                  </a:solidFill>
                  <a:latin typeface="Arial Rounded MT Bold" panose="020F0704030504030204" pitchFamily="34" charset="0"/>
                  <a:cs typeface="Courier New" panose="02070309020205020404" pitchFamily="49" charset="0"/>
                </a:rPr>
                <a:t>1 </a:t>
              </a:r>
              <a:r>
                <a:rPr lang="nl-NL" altLang="en-US" b="1">
                  <a:solidFill>
                    <a:srgbClr val="7030A0"/>
                  </a:solidFill>
                  <a:latin typeface="Arial Rounded MT Bold" panose="020F0704030504030204" pitchFamily="34" charset="0"/>
                  <a:cs typeface="Courier New" panose="02070309020205020404" pitchFamily="49" charset="0"/>
                </a:rPr>
                <a:t>≠ </a:t>
              </a:r>
              <a:r>
                <a:rPr lang="en-GB" altLang="en-US" b="1">
                  <a:solidFill>
                    <a:srgbClr val="7030A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'a'</a:t>
              </a:r>
              <a:r>
                <a:rPr lang="nl-NL" altLang="en-US" b="1">
                  <a:solidFill>
                    <a:srgbClr val="7030A0"/>
                  </a:solidFill>
                  <a:latin typeface="Arial Rounded MT Bold" panose="020F0704030504030204" pitchFamily="34" charset="0"/>
                  <a:cs typeface="Courier New" panose="02070309020205020404" pitchFamily="49" charset="0"/>
                </a:rPr>
                <a:t> </a:t>
              </a:r>
              <a:endParaRPr lang="nl-NL" altLang="en-US">
                <a:solidFill>
                  <a:srgbClr val="7030A0"/>
                </a:solidFill>
                <a:latin typeface="Arial Rounded MT Bold" panose="020F0704030504030204" pitchFamily="34" charset="0"/>
              </a:endParaRPr>
            </a:p>
          </p:txBody>
        </p:sp>
        <p:sp>
          <p:nvSpPr>
            <p:cNvPr id="68624" name="TextBox 16">
              <a:extLst>
                <a:ext uri="{FF2B5EF4-FFF2-40B4-BE49-F238E27FC236}">
                  <a16:creationId xmlns:a16="http://schemas.microsoft.com/office/drawing/2014/main" id="{031D6A03-8EC6-8AE5-D063-AEBD8A2207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45113" y="2933700"/>
              <a:ext cx="114300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nl-NL" altLang="en-US" b="1" baseline="-25000">
                  <a:solidFill>
                    <a:srgbClr val="7030A0"/>
                  </a:solidFill>
                  <a:latin typeface="Arial Rounded MT Bold" panose="020F0704030504030204" pitchFamily="34" charset="0"/>
                  <a:cs typeface="Courier New" panose="02070309020205020404" pitchFamily="49" charset="0"/>
                </a:rPr>
                <a:t>  </a:t>
              </a:r>
              <a:r>
                <a:rPr lang="nl-NL" altLang="en-US" b="1">
                  <a:solidFill>
                    <a:srgbClr val="7030A0"/>
                  </a:solidFill>
                  <a:latin typeface="Arial Rounded MT Bold" panose="020F0704030504030204" pitchFamily="34" charset="0"/>
                  <a:cs typeface="Courier New" panose="02070309020205020404" pitchFamily="49" charset="0"/>
                </a:rPr>
                <a:t>i</a:t>
              </a:r>
              <a:r>
                <a:rPr lang="nl-NL" altLang="en-US" b="1" baseline="-25000">
                  <a:solidFill>
                    <a:srgbClr val="7030A0"/>
                  </a:solidFill>
                  <a:latin typeface="Arial Rounded MT Bold" panose="020F0704030504030204" pitchFamily="34" charset="0"/>
                  <a:cs typeface="Courier New" panose="02070309020205020404" pitchFamily="49" charset="0"/>
                </a:rPr>
                <a:t>1 </a:t>
              </a:r>
              <a:r>
                <a:rPr lang="nl-NL" altLang="en-US" b="1">
                  <a:solidFill>
                    <a:srgbClr val="7030A0"/>
                  </a:solidFill>
                  <a:latin typeface="Arial Rounded MT Bold" panose="020F0704030504030204" pitchFamily="34" charset="0"/>
                  <a:cs typeface="Courier New" panose="02070309020205020404" pitchFamily="49" charset="0"/>
                </a:rPr>
                <a:t>≠ </a:t>
              </a:r>
              <a:r>
                <a:rPr lang="en-GB" altLang="en-US" b="1">
                  <a:solidFill>
                    <a:srgbClr val="7030A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'a'</a:t>
              </a:r>
              <a:r>
                <a:rPr lang="nl-NL" altLang="en-US" b="1">
                  <a:solidFill>
                    <a:srgbClr val="7030A0"/>
                  </a:solidFill>
                  <a:latin typeface="Arial Rounded MT Bold" panose="020F0704030504030204" pitchFamily="34" charset="0"/>
                  <a:cs typeface="Courier New" panose="02070309020205020404" pitchFamily="49" charset="0"/>
                </a:rPr>
                <a:t> </a:t>
              </a:r>
              <a:endParaRPr lang="nl-NL" altLang="en-US">
                <a:solidFill>
                  <a:srgbClr val="7030A0"/>
                </a:solidFill>
                <a:latin typeface="Arial Rounded MT Bold" panose="020F0704030504030204" pitchFamily="34" charset="0"/>
              </a:endParaRPr>
            </a:p>
          </p:txBody>
        </p:sp>
      </p:grpSp>
      <p:sp>
        <p:nvSpPr>
          <p:cNvPr id="68611" name="Title 1">
            <a:extLst>
              <a:ext uri="{FF2B5EF4-FFF2-40B4-BE49-F238E27FC236}">
                <a16:creationId xmlns:a16="http://schemas.microsoft.com/office/drawing/2014/main" id="{2754B2AB-DA1D-13D9-071E-44A4D8998A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en-US"/>
              <a:t>Search space for interesting inputs</a:t>
            </a:r>
            <a:endParaRPr lang="en-GB" altLang="en-US"/>
          </a:p>
        </p:txBody>
      </p:sp>
      <p:sp>
        <p:nvSpPr>
          <p:cNvPr id="68612" name="Content Placeholder 2">
            <a:extLst>
              <a:ext uri="{FF2B5EF4-FFF2-40B4-BE49-F238E27FC236}">
                <a16:creationId xmlns:a16="http://schemas.microsoft.com/office/drawing/2014/main" id="{E9FF0FDF-83A2-6FB4-F28D-447DBFDA1F0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Times New Roman" panose="02020603050405020304" pitchFamily="18" charset="0"/>
              <a:buNone/>
            </a:pPr>
            <a:r>
              <a:rPr lang="nl-NL" altLang="en-US"/>
              <a:t>Based on this </a:t>
            </a:r>
            <a:r>
              <a:rPr lang="nl-NL" altLang="en-US" i="1"/>
              <a:t>one</a:t>
            </a:r>
            <a:r>
              <a:rPr lang="nl-NL" altLang="en-US"/>
              <a:t> execution, combining the 4 constraints found &amp; their negations, yields 2</a:t>
            </a:r>
            <a:r>
              <a:rPr lang="nl-NL" altLang="en-US" baseline="30000"/>
              <a:t>4 </a:t>
            </a:r>
            <a:r>
              <a:rPr lang="nl-NL" altLang="en-US"/>
              <a:t>= 16 test cases</a:t>
            </a:r>
          </a:p>
          <a:p>
            <a:pPr marL="0" indent="0">
              <a:buFont typeface="Times New Roman" panose="02020603050405020304" pitchFamily="18" charset="0"/>
              <a:buNone/>
            </a:pPr>
            <a:endParaRPr lang="nl-NL" altLang="en-US"/>
          </a:p>
          <a:p>
            <a:pPr marL="0" indent="0">
              <a:buFont typeface="Times New Roman" panose="02020603050405020304" pitchFamily="18" charset="0"/>
              <a:buNone/>
            </a:pPr>
            <a:endParaRPr lang="nl-NL" altLang="en-US"/>
          </a:p>
          <a:p>
            <a:pPr marL="0" indent="0">
              <a:buFont typeface="Times New Roman" panose="02020603050405020304" pitchFamily="18" charset="0"/>
              <a:buNone/>
            </a:pPr>
            <a:endParaRPr lang="nl-NL" altLang="en-US"/>
          </a:p>
          <a:p>
            <a:pPr marL="0" indent="0">
              <a:buFont typeface="Times New Roman" panose="02020603050405020304" pitchFamily="18" charset="0"/>
              <a:buNone/>
            </a:pPr>
            <a:endParaRPr lang="nl-NL" altLang="en-US"/>
          </a:p>
          <a:p>
            <a:pPr marL="0" indent="0">
              <a:buFont typeface="Times New Roman" panose="02020603050405020304" pitchFamily="18" charset="0"/>
              <a:buNone/>
            </a:pPr>
            <a:endParaRPr lang="nl-NL" altLang="en-US"/>
          </a:p>
          <a:p>
            <a:pPr marL="0" indent="0">
              <a:buFont typeface="Times New Roman" panose="02020603050405020304" pitchFamily="18" charset="0"/>
              <a:buNone/>
            </a:pPr>
            <a:endParaRPr lang="nl-NL" altLang="en-US"/>
          </a:p>
          <a:p>
            <a:pPr marL="0" indent="0">
              <a:buFont typeface="Times New Roman" panose="02020603050405020304" pitchFamily="18" charset="0"/>
              <a:buNone/>
            </a:pPr>
            <a:endParaRPr lang="nl-NL" altLang="en-US"/>
          </a:p>
          <a:p>
            <a:pPr marL="0" indent="0">
              <a:buFont typeface="Times New Roman" panose="02020603050405020304" pitchFamily="18" charset="0"/>
              <a:buNone/>
            </a:pPr>
            <a:r>
              <a:rPr lang="nl-NL" altLang="en-US"/>
              <a:t>Note: the initial execution with the input ‘</a:t>
            </a:r>
            <a:r>
              <a:rPr lang="nl-NL" altLang="en-US" b="1">
                <a:latin typeface="Courier New" panose="02070309020205020404" pitchFamily="49" charset="0"/>
                <a:cs typeface="Courier New" panose="02070309020205020404" pitchFamily="49" charset="0"/>
              </a:rPr>
              <a:t>good</a:t>
            </a:r>
            <a:r>
              <a:rPr lang="nl-NL" altLang="en-US"/>
              <a:t>’ was not very interesting, but some of  these others are</a:t>
            </a:r>
          </a:p>
        </p:txBody>
      </p:sp>
      <p:sp>
        <p:nvSpPr>
          <p:cNvPr id="68613" name="Slide Number Placeholder 3">
            <a:extLst>
              <a:ext uri="{FF2B5EF4-FFF2-40B4-BE49-F238E27FC236}">
                <a16:creationId xmlns:a16="http://schemas.microsoft.com/office/drawing/2014/main" id="{57F9CC00-3725-6DC2-38AE-E557C3CEB1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DB2C48D3-2134-4218-9E65-4989D5CF5BC7}" type="slidenum">
              <a:rPr lang="en-US" altLang="nl-NL" smtClean="0"/>
              <a:pPr/>
              <a:t>53</a:t>
            </a:fld>
            <a:endParaRPr lang="en-US" altLang="nl-NL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>
            <a:extLst>
              <a:ext uri="{FF2B5EF4-FFF2-40B4-BE49-F238E27FC236}">
                <a16:creationId xmlns:a16="http://schemas.microsoft.com/office/drawing/2014/main" id="{67EC60C0-1001-0B1A-A685-4AF1F4296B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en-US" dirty="0"/>
              <a:t>SAGE </a:t>
            </a:r>
            <a:r>
              <a:rPr lang="nl-NL" altLang="en-US" dirty="0" err="1"/>
              <a:t>success</a:t>
            </a:r>
            <a:endParaRPr lang="en-GB" altLang="en-US" dirty="0"/>
          </a:p>
        </p:txBody>
      </p:sp>
      <p:sp>
        <p:nvSpPr>
          <p:cNvPr id="48131" name="Content Placeholder 2">
            <a:extLst>
              <a:ext uri="{FF2B5EF4-FFF2-40B4-BE49-F238E27FC236}">
                <a16:creationId xmlns:a16="http://schemas.microsoft.com/office/drawing/2014/main" id="{5481387B-A096-0981-7125-44CBEF9E5B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nl-NL" altLang="en-US" dirty="0"/>
              <a:t>SAGE was </a:t>
            </a:r>
            <a:r>
              <a:rPr lang="nl-NL" altLang="en-US" dirty="0" err="1"/>
              <a:t>very</a:t>
            </a:r>
            <a:r>
              <a:rPr lang="nl-NL" altLang="en-US" dirty="0"/>
              <a:t> </a:t>
            </a:r>
            <a:r>
              <a:rPr lang="nl-NL" altLang="en-US" dirty="0" err="1"/>
              <a:t>successful</a:t>
            </a:r>
            <a:r>
              <a:rPr lang="nl-NL" altLang="en-US" dirty="0"/>
              <a:t> at </a:t>
            </a:r>
            <a:r>
              <a:rPr lang="nl-NL" altLang="en-US" dirty="0" err="1"/>
              <a:t>uncovering</a:t>
            </a:r>
            <a:r>
              <a:rPr lang="nl-NL" altLang="en-US" dirty="0"/>
              <a:t> security bugs, eg</a:t>
            </a:r>
          </a:p>
          <a:p>
            <a:pPr marL="457200" lvl="1" indent="0">
              <a:buFont typeface="Times New Roman" panose="02020603050405020304" pitchFamily="18" charset="0"/>
              <a:buNone/>
              <a:defRPr/>
            </a:pPr>
            <a:r>
              <a:rPr lang="en-GB" altLang="en-US" sz="1800" dirty="0">
                <a:latin typeface="Bahnschrift SemiBold" panose="020B0502040204020203" pitchFamily="34" charset="0"/>
              </a:rPr>
              <a:t>Microsoft Security Bulletin MS07-017 aka  CVE-2007-0038: </a:t>
            </a:r>
            <a:r>
              <a:rPr lang="en-GB" altLang="en-US" sz="1800" dirty="0">
                <a:solidFill>
                  <a:schemeClr val="tx2"/>
                </a:solidFill>
                <a:latin typeface="Bahnschrift SemiBold" panose="020B0502040204020203" pitchFamily="34" charset="0"/>
              </a:rPr>
              <a:t>Critical</a:t>
            </a:r>
            <a:r>
              <a:rPr lang="en-GB" altLang="en-US" sz="1800" dirty="0">
                <a:latin typeface="Bahnschrift SemiBold" panose="020B0502040204020203" pitchFamily="34" charset="0"/>
              </a:rPr>
              <a:t> </a:t>
            </a:r>
          </a:p>
          <a:p>
            <a:pPr marL="457200" lvl="1" indent="0">
              <a:buFont typeface="Times New Roman" panose="02020603050405020304" pitchFamily="18" charset="0"/>
              <a:buNone/>
              <a:defRPr/>
            </a:pPr>
            <a:r>
              <a:rPr lang="en-GB" altLang="en-US" sz="1800" dirty="0">
                <a:solidFill>
                  <a:schemeClr val="accent2"/>
                </a:solidFill>
                <a:latin typeface="Bahnschrift SemiBold" panose="020B0502040204020203" pitchFamily="34" charset="0"/>
              </a:rPr>
              <a:t>Vulnerabilities in GDI Could Allow Remote Code Execution  </a:t>
            </a:r>
            <a:endParaRPr lang="nl-NL" altLang="en-US" sz="1800" dirty="0">
              <a:latin typeface="Bahnschrift SemiBold" panose="020B0502040204020203" pitchFamily="34" charset="0"/>
            </a:endParaRPr>
          </a:p>
          <a:p>
            <a:pPr marL="457200" lvl="1" indent="0">
              <a:buFont typeface="Times New Roman" panose="02020603050405020304" pitchFamily="18" charset="0"/>
              <a:buNone/>
              <a:defRPr/>
            </a:pPr>
            <a:r>
              <a:rPr lang="en-GB" altLang="en-US" sz="1800" dirty="0">
                <a:latin typeface="Bahnschrift SemiBold" panose="020B0502040204020203" pitchFamily="34" charset="0"/>
              </a:rPr>
              <a:t>Stack-based buffer overflow in the </a:t>
            </a:r>
            <a:r>
              <a:rPr lang="en-GB" altLang="en-US" sz="1800" dirty="0">
                <a:solidFill>
                  <a:srgbClr val="009900"/>
                </a:solidFill>
                <a:latin typeface="Bahnschrift SemiBold" panose="020B0502040204020203" pitchFamily="34" charset="0"/>
              </a:rPr>
              <a:t>animated cursor code </a:t>
            </a:r>
            <a:r>
              <a:rPr lang="en-GB" altLang="en-US" sz="1800" dirty="0">
                <a:latin typeface="Bahnschrift SemiBold" panose="020B0502040204020203" pitchFamily="34" charset="0"/>
              </a:rPr>
              <a:t>in Windows ... allows remote attackers to execute arbitrary code … </a:t>
            </a:r>
            <a:r>
              <a:rPr lang="en-GB" altLang="en-US" sz="1800" dirty="0">
                <a:solidFill>
                  <a:schemeClr val="tx1"/>
                </a:solidFill>
                <a:latin typeface="Bahnschrift SemiBold" panose="020B0502040204020203" pitchFamily="34" charset="0"/>
              </a:rPr>
              <a:t>via a </a:t>
            </a:r>
            <a:r>
              <a:rPr lang="en-GB" altLang="en-US" sz="1800" dirty="0">
                <a:solidFill>
                  <a:srgbClr val="FF0000"/>
                </a:solidFill>
                <a:latin typeface="Bahnschrift SemiBold" panose="020B0502040204020203" pitchFamily="34" charset="0"/>
              </a:rPr>
              <a:t>large length value</a:t>
            </a:r>
            <a:r>
              <a:rPr lang="en-GB" altLang="en-US" sz="1800" dirty="0">
                <a:solidFill>
                  <a:srgbClr val="008000"/>
                </a:solidFill>
                <a:latin typeface="Bahnschrift SemiBold" panose="020B0502040204020203" pitchFamily="34" charset="0"/>
              </a:rPr>
              <a:t> </a:t>
            </a:r>
            <a:r>
              <a:rPr lang="en-GB" altLang="en-US" sz="1800" dirty="0">
                <a:solidFill>
                  <a:schemeClr val="tx1"/>
                </a:solidFill>
                <a:latin typeface="Bahnschrift SemiBold" panose="020B0502040204020203" pitchFamily="34" charset="0"/>
              </a:rPr>
              <a:t>in the second (or later) </a:t>
            </a:r>
            <a:r>
              <a:rPr lang="en-GB" altLang="en-US" sz="1800" b="1" dirty="0" err="1">
                <a:solidFill>
                  <a:srgbClr val="009900"/>
                </a:solidFill>
                <a:latin typeface="Bahnschrift SemiBold" panose="020B0502040204020203" pitchFamily="34" charset="0"/>
                <a:cs typeface="Courier New" panose="02070309020205020404" pitchFamily="49" charset="0"/>
              </a:rPr>
              <a:t>anih</a:t>
            </a:r>
            <a:r>
              <a:rPr lang="en-GB" altLang="en-US" sz="1800" dirty="0">
                <a:solidFill>
                  <a:schemeClr val="tx1"/>
                </a:solidFill>
                <a:latin typeface="Bahnschrift SemiBold" panose="020B0502040204020203" pitchFamily="34" charset="0"/>
              </a:rPr>
              <a:t> block of a </a:t>
            </a:r>
            <a:r>
              <a:rPr lang="en-GB" altLang="en-US" sz="1800" dirty="0">
                <a:solidFill>
                  <a:srgbClr val="009900"/>
                </a:solidFill>
                <a:latin typeface="Bahnschrift SemiBold" panose="020B0502040204020203" pitchFamily="34" charset="0"/>
              </a:rPr>
              <a:t>RIFF .ANI, cur, or .</a:t>
            </a:r>
            <a:r>
              <a:rPr lang="en-GB" altLang="en-US" sz="1800" dirty="0" err="1">
                <a:solidFill>
                  <a:srgbClr val="009900"/>
                </a:solidFill>
                <a:latin typeface="Bahnschrift SemiBold" panose="020B0502040204020203" pitchFamily="34" charset="0"/>
              </a:rPr>
              <a:t>ico</a:t>
            </a:r>
            <a:r>
              <a:rPr lang="en-GB" altLang="en-US" sz="1800" dirty="0">
                <a:solidFill>
                  <a:srgbClr val="009900"/>
                </a:solidFill>
                <a:latin typeface="Bahnschrift SemiBold" panose="020B0502040204020203" pitchFamily="34" charset="0"/>
              </a:rPr>
              <a:t> file</a:t>
            </a:r>
            <a:r>
              <a:rPr lang="en-GB" altLang="en-US" sz="1800" dirty="0">
                <a:latin typeface="Bahnschrift SemiBold" panose="020B0502040204020203" pitchFamily="34" charset="0"/>
              </a:rPr>
              <a:t>, which results in memory corruption when processing cursors, animated cursors, and icons</a:t>
            </a:r>
          </a:p>
          <a:p>
            <a:pPr marL="57150" indent="0">
              <a:buFont typeface="Times New Roman" panose="02020603050405020304" pitchFamily="18" charset="0"/>
              <a:buNone/>
              <a:defRPr/>
            </a:pPr>
            <a:endParaRPr lang="nl-NL" altLang="en-US" sz="500" dirty="0"/>
          </a:p>
          <a:p>
            <a:pPr marL="57150" indent="0">
              <a:buFont typeface="Times New Roman" panose="02020603050405020304" pitchFamily="18" charset="0"/>
              <a:buNone/>
              <a:defRPr/>
            </a:pPr>
            <a:r>
              <a:rPr lang="nl-NL" altLang="en-US" sz="1800" dirty="0"/>
              <a:t>Root cause: </a:t>
            </a:r>
            <a:r>
              <a:rPr lang="nl-NL" altLang="en-US" sz="1800" dirty="0">
                <a:solidFill>
                  <a:schemeClr val="tx1"/>
                </a:solidFill>
              </a:rPr>
              <a:t>vulnerablity</a:t>
            </a:r>
            <a:r>
              <a:rPr lang="nl-NL" altLang="en-US" sz="1800" dirty="0">
                <a:solidFill>
                  <a:srgbClr val="FF0000"/>
                </a:solidFill>
              </a:rPr>
              <a:t> </a:t>
            </a:r>
            <a:r>
              <a:rPr lang="nl-NL" altLang="en-US" sz="1800" dirty="0"/>
              <a:t>in </a:t>
            </a:r>
            <a:r>
              <a:rPr lang="nl-NL" altLang="en-US" sz="3600" baseline="-25000" dirty="0">
                <a:solidFill>
                  <a:srgbClr val="FF0000"/>
                </a:solidFill>
                <a:latin typeface="Pieces NFI" panose="02000000000000000000" pitchFamily="2" charset="0"/>
              </a:rPr>
              <a:t>parsing</a:t>
            </a:r>
            <a:r>
              <a:rPr lang="nl-NL" altLang="en-US" sz="1800" dirty="0"/>
              <a:t>  of RIFF .ANI, cur, and ico-formats. </a:t>
            </a:r>
          </a:p>
          <a:p>
            <a:pPr marL="57150" indent="0">
              <a:buFont typeface="Times New Roman" panose="02020603050405020304" pitchFamily="18" charset="0"/>
              <a:buNone/>
              <a:defRPr/>
            </a:pPr>
            <a:r>
              <a:rPr lang="nl-NL" altLang="en-US" sz="1800" dirty="0">
                <a:solidFill>
                  <a:schemeClr val="tx2"/>
                </a:solidFill>
              </a:rPr>
              <a:t>NB SAGE </a:t>
            </a:r>
            <a:r>
              <a:rPr lang="nl-NL" altLang="en-US" sz="1800" dirty="0" err="1">
                <a:solidFill>
                  <a:schemeClr val="tx2"/>
                </a:solidFill>
              </a:rPr>
              <a:t>automatically</a:t>
            </a:r>
            <a:r>
              <a:rPr lang="nl-NL" altLang="en-US" sz="1800" dirty="0">
                <a:solidFill>
                  <a:schemeClr val="tx2"/>
                </a:solidFill>
              </a:rPr>
              <a:t> </a:t>
            </a:r>
            <a:r>
              <a:rPr lang="nl-NL" altLang="en-US" sz="1800" dirty="0" err="1">
                <a:solidFill>
                  <a:schemeClr val="tx2"/>
                </a:solidFill>
              </a:rPr>
              <a:t>generates</a:t>
            </a:r>
            <a:r>
              <a:rPr lang="nl-NL" altLang="en-US" sz="1800" dirty="0">
                <a:solidFill>
                  <a:schemeClr val="tx2"/>
                </a:solidFill>
              </a:rPr>
              <a:t> </a:t>
            </a:r>
            <a:r>
              <a:rPr lang="nl-NL" altLang="en-US" sz="1800" dirty="0" err="1">
                <a:solidFill>
                  <a:schemeClr val="tx2"/>
                </a:solidFill>
              </a:rPr>
              <a:t>inputs</a:t>
            </a:r>
            <a:r>
              <a:rPr lang="nl-NL" altLang="en-US" sz="1800" dirty="0">
                <a:solidFill>
                  <a:schemeClr val="tx2"/>
                </a:solidFill>
              </a:rPr>
              <a:t> triggering </a:t>
            </a:r>
            <a:r>
              <a:rPr lang="nl-NL" altLang="en-US" sz="1800" dirty="0" err="1">
                <a:solidFill>
                  <a:schemeClr val="tx2"/>
                </a:solidFill>
              </a:rPr>
              <a:t>this</a:t>
            </a:r>
            <a:r>
              <a:rPr lang="nl-NL" altLang="en-US" sz="1800" dirty="0">
                <a:solidFill>
                  <a:schemeClr val="tx2"/>
                </a:solidFill>
              </a:rPr>
              <a:t> bug                                    </a:t>
            </a:r>
            <a:r>
              <a:rPr lang="nl-NL" altLang="en-US" sz="1800" i="1" dirty="0">
                <a:solidFill>
                  <a:schemeClr val="tx2"/>
                </a:solidFill>
              </a:rPr>
              <a:t>without</a:t>
            </a:r>
            <a:r>
              <a:rPr lang="nl-NL" altLang="en-US" sz="1800" dirty="0">
                <a:solidFill>
                  <a:schemeClr val="tx2"/>
                </a:solidFill>
              </a:rPr>
              <a:t>  </a:t>
            </a:r>
            <a:r>
              <a:rPr lang="nl-NL" altLang="en-US" sz="1800" dirty="0" err="1">
                <a:solidFill>
                  <a:schemeClr val="tx2"/>
                </a:solidFill>
              </a:rPr>
              <a:t>knowing</a:t>
            </a:r>
            <a:r>
              <a:rPr lang="nl-NL" altLang="en-US" sz="1800" dirty="0">
                <a:solidFill>
                  <a:schemeClr val="tx2"/>
                </a:solidFill>
              </a:rPr>
              <a:t> these formats</a:t>
            </a:r>
          </a:p>
          <a:p>
            <a:pPr marL="57150" indent="0">
              <a:buFont typeface="Times New Roman" panose="02020603050405020304" pitchFamily="18" charset="0"/>
              <a:buNone/>
              <a:defRPr/>
            </a:pPr>
            <a:endParaRPr lang="nl-NL" altLang="en-US" sz="1050" dirty="0">
              <a:solidFill>
                <a:schemeClr val="tx2"/>
              </a:solidFill>
            </a:endParaRPr>
          </a:p>
          <a:p>
            <a:pPr marL="0" indent="0" algn="r">
              <a:buFont typeface="Times New Roman" panose="02020603050405020304" pitchFamily="18" charset="0"/>
              <a:buNone/>
              <a:defRPr/>
            </a:pPr>
            <a:r>
              <a:rPr lang="en-US" sz="1200" dirty="0"/>
              <a:t>[</a:t>
            </a:r>
            <a:r>
              <a:rPr lang="en-US" sz="1200" dirty="0" err="1"/>
              <a:t>Godefroid</a:t>
            </a:r>
            <a:r>
              <a:rPr lang="en-US" sz="1200" dirty="0"/>
              <a:t> et al., </a:t>
            </a:r>
            <a:r>
              <a:rPr lang="en-US" sz="1200" i="1" dirty="0"/>
              <a:t>SAGE: </a:t>
            </a:r>
            <a:r>
              <a:rPr lang="en-US" sz="1200" i="1" dirty="0" err="1"/>
              <a:t>Whitebox</a:t>
            </a:r>
            <a:r>
              <a:rPr lang="en-US" sz="1200" i="1" dirty="0"/>
              <a:t> Fuzzing for Security Testing</a:t>
            </a:r>
            <a:r>
              <a:rPr lang="en-US" sz="1200" dirty="0"/>
              <a:t>, ACM Queue 2012] </a:t>
            </a:r>
          </a:p>
          <a:p>
            <a:pPr marL="0" indent="0" algn="r">
              <a:buFont typeface="Times New Roman" panose="02020603050405020304" pitchFamily="18" charset="0"/>
              <a:buNone/>
              <a:defRPr/>
            </a:pPr>
            <a:r>
              <a:rPr lang="en-US" sz="1200" dirty="0"/>
              <a:t>[Patrice </a:t>
            </a:r>
            <a:r>
              <a:rPr lang="en-US" sz="1200" dirty="0" err="1"/>
              <a:t>Godefroid</a:t>
            </a:r>
            <a:r>
              <a:rPr lang="en-US" sz="1200" dirty="0"/>
              <a:t>, </a:t>
            </a:r>
            <a:r>
              <a:rPr lang="en-US" sz="1200" i="1" dirty="0"/>
              <a:t>Fuzzing: Hack, Art, and Scienc</a:t>
            </a:r>
            <a:r>
              <a:rPr lang="en-US" sz="1200" dirty="0"/>
              <a:t>e, Communications of the ACM, 2020]</a:t>
            </a:r>
            <a:endParaRPr lang="en-GB" altLang="en-US" sz="1200" dirty="0">
              <a:solidFill>
                <a:schemeClr val="tx1"/>
              </a:solidFill>
            </a:endParaRPr>
          </a:p>
          <a:p>
            <a:pPr marL="57150" indent="0">
              <a:buFont typeface="Times New Roman" panose="02020603050405020304" pitchFamily="18" charset="0"/>
              <a:buNone/>
              <a:defRPr/>
            </a:pPr>
            <a:endParaRPr lang="nl-NL" altLang="en-US" sz="1200" dirty="0">
              <a:solidFill>
                <a:schemeClr val="tx2"/>
              </a:solidFill>
            </a:endParaRPr>
          </a:p>
          <a:p>
            <a:pPr marL="457200" lvl="1" indent="0">
              <a:buFont typeface="Times New Roman" panose="02020603050405020304" pitchFamily="18" charset="0"/>
              <a:buNone/>
              <a:defRPr/>
            </a:pPr>
            <a:r>
              <a:rPr lang="nl-NL" altLang="en-US" sz="1800" dirty="0"/>
              <a:t> </a:t>
            </a:r>
            <a:r>
              <a:rPr lang="nl-NL" altLang="en-US" sz="1800" dirty="0">
                <a:solidFill>
                  <a:srgbClr val="008000"/>
                </a:solidFill>
              </a:rPr>
              <a:t>  </a:t>
            </a:r>
            <a:endParaRPr lang="en-GB" altLang="en-US" sz="1800" dirty="0"/>
          </a:p>
        </p:txBody>
      </p:sp>
      <p:sp>
        <p:nvSpPr>
          <p:cNvPr id="69636" name="Slide Number Placeholder 3">
            <a:extLst>
              <a:ext uri="{FF2B5EF4-FFF2-40B4-BE49-F238E27FC236}">
                <a16:creationId xmlns:a16="http://schemas.microsoft.com/office/drawing/2014/main" id="{A65F7C81-3692-280B-E759-72427B22E7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81053D10-AB07-42F8-A03B-1B9BCECDF967}" type="slidenum">
              <a:rPr lang="en-US" altLang="nl-NL" smtClean="0"/>
              <a:pPr/>
              <a:t>54</a:t>
            </a:fld>
            <a:endParaRPr lang="en-US" altLang="nl-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4">
            <a:extLst>
              <a:ext uri="{FF2B5EF4-FFF2-40B4-BE49-F238E27FC236}">
                <a16:creationId xmlns:a16="http://schemas.microsoft.com/office/drawing/2014/main" id="{D8F13386-E9DA-5F4E-7D57-404759C26CD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5650" y="1077913"/>
            <a:ext cx="8569325" cy="1620837"/>
          </a:xfrm>
        </p:spPr>
        <p:txBody>
          <a:bodyPr/>
          <a:lstStyle/>
          <a:p>
            <a:r>
              <a:rPr lang="nl-NL" altLang="en-US"/>
              <a:t>Coverage-guided evolutionary fuzzing </a:t>
            </a:r>
            <a:br>
              <a:rPr lang="nl-NL" altLang="en-US"/>
            </a:br>
            <a:r>
              <a:rPr lang="nl-NL" altLang="en-US"/>
              <a:t> with </a:t>
            </a:r>
            <a:r>
              <a:rPr lang="nl-NL" altLang="en-US" b="1">
                <a:latin typeface="Courier New" panose="02070309020205020404" pitchFamily="49" charset="0"/>
                <a:cs typeface="Courier New" panose="02070309020205020404" pitchFamily="49" charset="0"/>
              </a:rPr>
              <a:t>afl</a:t>
            </a:r>
            <a:br>
              <a:rPr lang="nl-NL" altLang="en-US" b="1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nl-NL" alt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(American Fuzzy Lop)</a:t>
            </a:r>
            <a:endParaRPr lang="en-GB" altLang="en-US" sz="2400" b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0659" name="Subtitle 5">
            <a:extLst>
              <a:ext uri="{FF2B5EF4-FFF2-40B4-BE49-F238E27FC236}">
                <a16:creationId xmlns:a16="http://schemas.microsoft.com/office/drawing/2014/main" id="{6C9C3997-EE43-5680-7EE2-0A0EAE78C89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0660" name="Slide Number Placeholder 3">
            <a:extLst>
              <a:ext uri="{FF2B5EF4-FFF2-40B4-BE49-F238E27FC236}">
                <a16:creationId xmlns:a16="http://schemas.microsoft.com/office/drawing/2014/main" id="{2603C8F0-8913-5F86-14AA-CAF0267F3E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1FA87FFB-1254-4C05-9B09-D3E29AE385E3}" type="slidenum">
              <a:rPr lang="en-US" altLang="nl-NL" smtClean="0"/>
              <a:pPr/>
              <a:t>55</a:t>
            </a:fld>
            <a:endParaRPr lang="en-US" altLang="nl-NL"/>
          </a:p>
        </p:txBody>
      </p:sp>
      <p:pic>
        <p:nvPicPr>
          <p:cNvPr id="70661" name="Afbeelding 1">
            <a:extLst>
              <a:ext uri="{FF2B5EF4-FFF2-40B4-BE49-F238E27FC236}">
                <a16:creationId xmlns:a16="http://schemas.microsoft.com/office/drawing/2014/main" id="{4B1326AF-BDAB-432A-ADC0-623E9B2E5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925" y="2774950"/>
            <a:ext cx="4892675" cy="377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>
            <a:extLst>
              <a:ext uri="{FF2B5EF4-FFF2-40B4-BE49-F238E27FC236}">
                <a16:creationId xmlns:a16="http://schemas.microsoft.com/office/drawing/2014/main" id="{1120E4D3-8FB1-D439-7C46-F9E94701C0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en-US"/>
              <a:t>Evolutionary Fuzzing  </a:t>
            </a:r>
            <a:endParaRPr lang="en-GB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45E978-258F-DCB9-7C32-8526029CCB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nl-NL" dirty="0" err="1"/>
              <a:t>Use</a:t>
            </a:r>
            <a:r>
              <a:rPr lang="nl-NL" dirty="0"/>
              <a:t> </a:t>
            </a:r>
            <a:r>
              <a:rPr lang="nl-NL" dirty="0" err="1">
                <a:solidFill>
                  <a:schemeClr val="accent2"/>
                </a:solidFill>
              </a:rPr>
              <a:t>evolution</a:t>
            </a:r>
            <a:r>
              <a:rPr lang="nl-NL" dirty="0"/>
              <a:t>: </a:t>
            </a:r>
            <a:endParaRPr lang="nl-NL" dirty="0">
              <a:solidFill>
                <a:schemeClr val="tx1"/>
              </a:solidFill>
            </a:endParaRPr>
          </a:p>
          <a:p>
            <a:pPr marL="0" lvl="1" indent="0">
              <a:spcAft>
                <a:spcPts val="1425"/>
              </a:spcAft>
              <a:buFont typeface="Times New Roman" panose="02020603050405020304" pitchFamily="18" charset="0"/>
              <a:buNone/>
              <a:defRPr/>
            </a:pPr>
            <a:r>
              <a:rPr lang="nl-NL" dirty="0">
                <a:solidFill>
                  <a:schemeClr val="tx1"/>
                </a:solidFill>
              </a:rPr>
              <a:t>      </a:t>
            </a:r>
            <a:r>
              <a:rPr lang="nl-NL" dirty="0" err="1">
                <a:solidFill>
                  <a:srgbClr val="009900"/>
                </a:solidFill>
              </a:rPr>
              <a:t>try</a:t>
            </a:r>
            <a:r>
              <a:rPr lang="nl-NL" dirty="0">
                <a:solidFill>
                  <a:schemeClr val="tx1"/>
                </a:solidFill>
              </a:rPr>
              <a:t> </a:t>
            </a:r>
            <a:r>
              <a:rPr lang="nl-NL" dirty="0">
                <a:solidFill>
                  <a:srgbClr val="009900"/>
                </a:solidFill>
              </a:rPr>
              <a:t>random input </a:t>
            </a:r>
            <a:r>
              <a:rPr lang="nl-NL" dirty="0" err="1">
                <a:solidFill>
                  <a:srgbClr val="009900"/>
                </a:solidFill>
              </a:rPr>
              <a:t>mutations</a:t>
            </a:r>
            <a:r>
              <a:rPr lang="nl-NL" dirty="0">
                <a:solidFill>
                  <a:schemeClr val="tx1"/>
                </a:solidFill>
              </a:rPr>
              <a:t>, </a:t>
            </a:r>
            <a:r>
              <a:rPr lang="nl-NL" dirty="0" err="1">
                <a:solidFill>
                  <a:schemeClr val="tx1"/>
                </a:solidFill>
              </a:rPr>
              <a:t>and</a:t>
            </a:r>
            <a:r>
              <a:rPr lang="nl-NL" dirty="0">
                <a:solidFill>
                  <a:schemeClr val="tx1"/>
                </a:solidFill>
              </a:rPr>
              <a:t> </a:t>
            </a:r>
          </a:p>
          <a:p>
            <a:pPr marL="0" lvl="1" indent="0">
              <a:spcAft>
                <a:spcPts val="1425"/>
              </a:spcAft>
              <a:buFont typeface="Times New Roman" panose="02020603050405020304" pitchFamily="18" charset="0"/>
              <a:buNone/>
              <a:defRPr/>
            </a:pPr>
            <a:r>
              <a:rPr lang="nl-NL" dirty="0">
                <a:solidFill>
                  <a:srgbClr val="009900"/>
                </a:solidFill>
              </a:rPr>
              <a:t>      </a:t>
            </a:r>
            <a:r>
              <a:rPr lang="nl-NL" dirty="0" err="1">
                <a:solidFill>
                  <a:srgbClr val="009900"/>
                </a:solidFill>
              </a:rPr>
              <a:t>observe</a:t>
            </a:r>
            <a:r>
              <a:rPr lang="nl-NL" dirty="0">
                <a:solidFill>
                  <a:srgbClr val="009900"/>
                </a:solidFill>
              </a:rPr>
              <a:t> </a:t>
            </a:r>
            <a:r>
              <a:rPr lang="nl-NL" dirty="0" err="1">
                <a:solidFill>
                  <a:srgbClr val="009900"/>
                </a:solidFill>
              </a:rPr>
              <a:t>the</a:t>
            </a:r>
            <a:r>
              <a:rPr lang="nl-NL" dirty="0">
                <a:solidFill>
                  <a:srgbClr val="009900"/>
                </a:solidFill>
              </a:rPr>
              <a:t> effect on </a:t>
            </a:r>
            <a:r>
              <a:rPr lang="nl-NL" dirty="0" err="1">
                <a:solidFill>
                  <a:srgbClr val="009900"/>
                </a:solidFill>
              </a:rPr>
              <a:t>some</a:t>
            </a:r>
            <a:r>
              <a:rPr lang="nl-NL" dirty="0">
                <a:solidFill>
                  <a:srgbClr val="009900"/>
                </a:solidFill>
              </a:rPr>
              <a:t> form of </a:t>
            </a:r>
            <a:r>
              <a:rPr lang="nl-NL" dirty="0" err="1">
                <a:solidFill>
                  <a:srgbClr val="009900"/>
                </a:solidFill>
              </a:rPr>
              <a:t>coverage</a:t>
            </a:r>
            <a:r>
              <a:rPr lang="nl-NL" dirty="0">
                <a:solidFill>
                  <a:schemeClr val="tx1"/>
                </a:solidFill>
              </a:rPr>
              <a:t>, </a:t>
            </a:r>
            <a:r>
              <a:rPr lang="nl-NL" dirty="0" err="1">
                <a:solidFill>
                  <a:schemeClr val="tx1"/>
                </a:solidFill>
              </a:rPr>
              <a:t>and</a:t>
            </a:r>
            <a:r>
              <a:rPr lang="nl-NL" dirty="0">
                <a:solidFill>
                  <a:schemeClr val="tx1"/>
                </a:solidFill>
              </a:rPr>
              <a:t> </a:t>
            </a:r>
          </a:p>
          <a:p>
            <a:pPr marL="0" lvl="1" indent="0">
              <a:spcAft>
                <a:spcPts val="1425"/>
              </a:spcAft>
              <a:buFont typeface="Times New Roman" panose="02020603050405020304" pitchFamily="18" charset="0"/>
              <a:buNone/>
              <a:defRPr/>
            </a:pPr>
            <a:r>
              <a:rPr lang="nl-NL" dirty="0">
                <a:solidFill>
                  <a:schemeClr val="tx1"/>
                </a:solidFill>
              </a:rPr>
              <a:t>      </a:t>
            </a:r>
            <a:r>
              <a:rPr lang="nl-NL" dirty="0">
                <a:solidFill>
                  <a:srgbClr val="009900"/>
                </a:solidFill>
              </a:rPr>
              <a:t>let </a:t>
            </a:r>
            <a:r>
              <a:rPr lang="nl-NL" dirty="0" err="1">
                <a:solidFill>
                  <a:srgbClr val="009900"/>
                </a:solidFill>
              </a:rPr>
              <a:t>only</a:t>
            </a:r>
            <a:r>
              <a:rPr lang="nl-NL" dirty="0">
                <a:solidFill>
                  <a:srgbClr val="009900"/>
                </a:solidFill>
              </a:rPr>
              <a:t> </a:t>
            </a:r>
            <a:r>
              <a:rPr lang="nl-NL" dirty="0" err="1">
                <a:solidFill>
                  <a:srgbClr val="009900"/>
                </a:solidFill>
              </a:rPr>
              <a:t>the</a:t>
            </a:r>
            <a:r>
              <a:rPr lang="nl-NL" dirty="0">
                <a:solidFill>
                  <a:srgbClr val="009900"/>
                </a:solidFill>
              </a:rPr>
              <a:t> </a:t>
            </a:r>
            <a:r>
              <a:rPr lang="nl-NL" dirty="0" err="1">
                <a:solidFill>
                  <a:srgbClr val="009900"/>
                </a:solidFill>
              </a:rPr>
              <a:t>interesting</a:t>
            </a:r>
            <a:r>
              <a:rPr lang="nl-NL" dirty="0">
                <a:solidFill>
                  <a:srgbClr val="009900"/>
                </a:solidFill>
              </a:rPr>
              <a:t> </a:t>
            </a:r>
            <a:r>
              <a:rPr lang="nl-NL" dirty="0" err="1">
                <a:solidFill>
                  <a:srgbClr val="009900"/>
                </a:solidFill>
              </a:rPr>
              <a:t>mutations</a:t>
            </a:r>
            <a:r>
              <a:rPr lang="nl-NL" dirty="0">
                <a:solidFill>
                  <a:srgbClr val="009900"/>
                </a:solidFill>
              </a:rPr>
              <a:t> </a:t>
            </a:r>
            <a:r>
              <a:rPr lang="nl-NL" dirty="0" err="1">
                <a:solidFill>
                  <a:srgbClr val="009900"/>
                </a:solidFill>
              </a:rPr>
              <a:t>evolve</a:t>
            </a:r>
            <a:r>
              <a:rPr lang="nl-NL" dirty="0">
                <a:solidFill>
                  <a:srgbClr val="009900"/>
                </a:solidFill>
              </a:rPr>
              <a:t> </a:t>
            </a:r>
            <a:r>
              <a:rPr lang="nl-NL" dirty="0" err="1">
                <a:solidFill>
                  <a:srgbClr val="009900"/>
                </a:solidFill>
              </a:rPr>
              <a:t>further</a:t>
            </a:r>
            <a:endParaRPr lang="nl-NL" dirty="0">
              <a:solidFill>
                <a:schemeClr val="tx1"/>
              </a:solidFill>
            </a:endParaRPr>
          </a:p>
          <a:p>
            <a:pPr marL="0" lvl="1" indent="0">
              <a:spcAft>
                <a:spcPts val="1425"/>
              </a:spcAft>
              <a:buFont typeface="Times New Roman" panose="02020603050405020304" pitchFamily="18" charset="0"/>
              <a:buNone/>
              <a:defRPr/>
            </a:pPr>
            <a:r>
              <a:rPr lang="nl-NL" dirty="0">
                <a:solidFill>
                  <a:schemeClr val="tx1"/>
                </a:solidFill>
              </a:rPr>
              <a:t>	 </a:t>
            </a:r>
            <a:r>
              <a:rPr lang="nl-NL" dirty="0" err="1">
                <a:solidFill>
                  <a:schemeClr val="tx1"/>
                </a:solidFill>
              </a:rPr>
              <a:t>where</a:t>
            </a:r>
            <a:r>
              <a:rPr lang="nl-NL" dirty="0">
                <a:solidFill>
                  <a:schemeClr val="tx1"/>
                </a:solidFill>
              </a:rPr>
              <a:t> “</a:t>
            </a:r>
            <a:r>
              <a:rPr lang="nl-NL" dirty="0" err="1">
                <a:solidFill>
                  <a:schemeClr val="tx1"/>
                </a:solidFill>
              </a:rPr>
              <a:t>interesting</a:t>
            </a:r>
            <a:r>
              <a:rPr lang="nl-NL" dirty="0">
                <a:solidFill>
                  <a:schemeClr val="tx1"/>
                </a:solidFill>
              </a:rPr>
              <a:t>” = </a:t>
            </a:r>
            <a:r>
              <a:rPr lang="nl-NL" dirty="0" err="1">
                <a:solidFill>
                  <a:schemeClr val="tx1"/>
                </a:solidFill>
              </a:rPr>
              <a:t>resulting</a:t>
            </a:r>
            <a:r>
              <a:rPr lang="nl-NL" dirty="0">
                <a:solidFill>
                  <a:schemeClr val="tx1"/>
                </a:solidFill>
              </a:rPr>
              <a:t> in ‘new’ </a:t>
            </a:r>
            <a:r>
              <a:rPr lang="nl-NL" dirty="0" err="1">
                <a:solidFill>
                  <a:schemeClr val="tx1"/>
                </a:solidFill>
              </a:rPr>
              <a:t>execution</a:t>
            </a:r>
            <a:r>
              <a:rPr lang="nl-NL" dirty="0">
                <a:solidFill>
                  <a:schemeClr val="tx1"/>
                </a:solidFill>
              </a:rPr>
              <a:t> </a:t>
            </a:r>
            <a:r>
              <a:rPr lang="nl-NL" dirty="0" err="1">
                <a:solidFill>
                  <a:schemeClr val="tx1"/>
                </a:solidFill>
              </a:rPr>
              <a:t>paths</a:t>
            </a:r>
            <a:endParaRPr lang="nl-NL" dirty="0">
              <a:solidFill>
                <a:schemeClr val="tx1"/>
              </a:solidFill>
            </a:endParaRPr>
          </a:p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nl-NL" i="1" dirty="0">
                <a:solidFill>
                  <a:schemeClr val="tx1"/>
                </a:solidFill>
              </a:rPr>
              <a:t> </a:t>
            </a:r>
            <a:endParaRPr lang="nl-NL" dirty="0">
              <a:solidFill>
                <a:schemeClr val="accent2"/>
              </a:solidFill>
            </a:endParaRPr>
          </a:p>
          <a:p>
            <a:pPr lvl="1">
              <a:defRPr/>
            </a:pPr>
            <a:endParaRPr lang="nl-NL" dirty="0">
              <a:solidFill>
                <a:schemeClr val="tx1"/>
              </a:solidFill>
            </a:endParaRPr>
          </a:p>
          <a:p>
            <a:pPr lvl="1">
              <a:defRPr/>
            </a:pPr>
            <a:endParaRPr lang="nl-NL" dirty="0">
              <a:solidFill>
                <a:schemeClr val="tx1"/>
              </a:solidFill>
            </a:endParaRPr>
          </a:p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nl-NL" dirty="0">
                <a:solidFill>
                  <a:schemeClr val="tx1"/>
                </a:solidFill>
              </a:rPr>
              <a:t>Aka </a:t>
            </a:r>
            <a:r>
              <a:rPr lang="nl-NL" dirty="0">
                <a:solidFill>
                  <a:schemeClr val="accent2"/>
                </a:solidFill>
              </a:rPr>
              <a:t>coverage-guided evolutionary greybox fuzzing</a:t>
            </a:r>
            <a:r>
              <a:rPr lang="nl-NL" dirty="0">
                <a:solidFill>
                  <a:schemeClr val="tx1"/>
                </a:solidFill>
              </a:rPr>
              <a:t>, </a:t>
            </a:r>
          </a:p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nl-NL" dirty="0">
                <a:solidFill>
                  <a:schemeClr val="tx1"/>
                </a:solidFill>
              </a:rPr>
              <a:t>but terminology is a bit messy/non-standard</a:t>
            </a:r>
          </a:p>
          <a:p>
            <a:pPr lvl="1">
              <a:defRPr/>
            </a:pPr>
            <a:endParaRPr lang="nl-NL" dirty="0">
              <a:solidFill>
                <a:schemeClr val="tx1"/>
              </a:solidFill>
            </a:endParaRPr>
          </a:p>
          <a:p>
            <a:pPr marL="457200" lvl="1" indent="0">
              <a:buFont typeface="Times New Roman" panose="02020603050405020304" pitchFamily="18" charset="0"/>
              <a:buNone/>
              <a:defRPr/>
            </a:pPr>
            <a:endParaRPr lang="nl-NL" dirty="0">
              <a:solidFill>
                <a:schemeClr val="accent2"/>
              </a:solidFill>
            </a:endParaRPr>
          </a:p>
          <a:p>
            <a:pPr>
              <a:defRPr/>
            </a:pPr>
            <a:endParaRPr lang="en-GB" dirty="0"/>
          </a:p>
        </p:txBody>
      </p:sp>
      <p:sp>
        <p:nvSpPr>
          <p:cNvPr id="71684" name="Slide Number Placeholder 3">
            <a:extLst>
              <a:ext uri="{FF2B5EF4-FFF2-40B4-BE49-F238E27FC236}">
                <a16:creationId xmlns:a16="http://schemas.microsoft.com/office/drawing/2014/main" id="{D954D900-060B-FF57-AED5-88D76D32D4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CF12A813-A44D-4D95-8652-4CE360568A76}" type="slidenum">
              <a:rPr lang="en-US" altLang="nl-NL" smtClean="0"/>
              <a:pPr/>
              <a:t>56</a:t>
            </a:fld>
            <a:endParaRPr lang="en-US" altLang="nl-NL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>
            <a:extLst>
              <a:ext uri="{FF2B5EF4-FFF2-40B4-BE49-F238E27FC236}">
                <a16:creationId xmlns:a16="http://schemas.microsoft.com/office/drawing/2014/main" id="{A7AAC2D6-97F8-DCC2-FB42-C426E87A7F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NL" sz="2400"/>
              <a:t>alf: </a:t>
            </a:r>
            <a:r>
              <a:rPr lang="en-US" altLang="en-NL" sz="2000">
                <a:solidFill>
                  <a:schemeClr val="tx1"/>
                </a:solidFill>
              </a:rPr>
              <a:t>observing jumps to find interesting inputs/input changes</a:t>
            </a:r>
            <a:endParaRPr lang="en-NL" altLang="en-NL" sz="2400">
              <a:solidFill>
                <a:schemeClr val="tx1"/>
              </a:solidFill>
            </a:endParaRPr>
          </a:p>
        </p:txBody>
      </p:sp>
      <p:sp>
        <p:nvSpPr>
          <p:cNvPr id="72707" name="Content Placeholder 2">
            <a:extLst>
              <a:ext uri="{FF2B5EF4-FFF2-40B4-BE49-F238E27FC236}">
                <a16:creationId xmlns:a16="http://schemas.microsoft.com/office/drawing/2014/main" id="{8ECCBCF5-6859-1EA8-473A-660EE2C7398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19138" y="1403350"/>
            <a:ext cx="8642350" cy="5353050"/>
          </a:xfrm>
        </p:spPr>
        <p:txBody>
          <a:bodyPr/>
          <a:lstStyle/>
          <a:p>
            <a:pPr marL="0" indent="0">
              <a:buFont typeface="Times New Roman" panose="02020603050405020304" pitchFamily="18" charset="0"/>
              <a:buNone/>
            </a:pPr>
            <a:r>
              <a:rPr lang="en-US" altLang="en-NL"/>
              <a:t>input</a:t>
            </a:r>
          </a:p>
          <a:p>
            <a:pPr marL="0" indent="0">
              <a:buFont typeface="Times New Roman" panose="02020603050405020304" pitchFamily="18" charset="0"/>
              <a:buNone/>
            </a:pPr>
            <a:endParaRPr lang="en-US" altLang="en-NL"/>
          </a:p>
          <a:p>
            <a:pPr marL="0" indent="0">
              <a:buFont typeface="Times New Roman" panose="02020603050405020304" pitchFamily="18" charset="0"/>
              <a:buNone/>
            </a:pPr>
            <a:r>
              <a:rPr lang="en-US" altLang="en-NL"/>
              <a:t>code  </a:t>
            </a:r>
            <a:endParaRPr lang="en-NL" altLang="en-NL"/>
          </a:p>
        </p:txBody>
      </p:sp>
      <p:sp>
        <p:nvSpPr>
          <p:cNvPr id="72708" name="Slide Number Placeholder 3">
            <a:extLst>
              <a:ext uri="{FF2B5EF4-FFF2-40B4-BE49-F238E27FC236}">
                <a16:creationId xmlns:a16="http://schemas.microsoft.com/office/drawing/2014/main" id="{D12A8494-8B0C-6935-DDB9-EBAD1DF7723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E8327F0F-0495-405A-B718-517B920AA464}" type="slidenum">
              <a:rPr lang="en-US" altLang="nl-NL" smtClean="0"/>
              <a:pPr/>
              <a:t>57</a:t>
            </a:fld>
            <a:endParaRPr lang="en-US" altLang="nl-NL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669AA4B7-C992-4CB0-2588-F18B8CDBC948}"/>
              </a:ext>
            </a:extLst>
          </p:cNvPr>
          <p:cNvGraphicFramePr>
            <a:graphicFrameLocks noGrp="1"/>
          </p:cNvGraphicFramePr>
          <p:nvPr/>
        </p:nvGraphicFramePr>
        <p:xfrm>
          <a:off x="1800225" y="1403350"/>
          <a:ext cx="6764336" cy="37147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59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9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9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63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39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2398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2398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2398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2398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2398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2398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2398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23987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23987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23987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23987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23987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23987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23987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23987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223987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223987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223987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223987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223987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223987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223987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223987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223987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endParaRPr lang="en-NL" sz="1800" dirty="0"/>
                    </a:p>
                  </a:txBody>
                  <a:tcPr marL="91429" marR="91429" marT="45798" marB="45798"/>
                </a:tc>
                <a:tc>
                  <a:txBody>
                    <a:bodyPr/>
                    <a:lstStyle/>
                    <a:p>
                      <a:endParaRPr lang="en-NL" sz="1800" dirty="0"/>
                    </a:p>
                  </a:txBody>
                  <a:tcPr marL="91429" marR="91429" marT="45798" marB="45798"/>
                </a:tc>
                <a:tc>
                  <a:txBody>
                    <a:bodyPr/>
                    <a:lstStyle/>
                    <a:p>
                      <a:endParaRPr lang="en-NL" sz="1800"/>
                    </a:p>
                  </a:txBody>
                  <a:tcPr marL="91429" marR="91429" marT="45798" marB="45798"/>
                </a:tc>
                <a:tc>
                  <a:txBody>
                    <a:bodyPr/>
                    <a:lstStyle/>
                    <a:p>
                      <a:endParaRPr lang="en-NL" sz="1800" dirty="0"/>
                    </a:p>
                  </a:txBody>
                  <a:tcPr marL="91429" marR="91429" marT="45798" marB="45798"/>
                </a:tc>
                <a:tc>
                  <a:txBody>
                    <a:bodyPr/>
                    <a:lstStyle/>
                    <a:p>
                      <a:endParaRPr lang="en-NL" sz="1800"/>
                    </a:p>
                  </a:txBody>
                  <a:tcPr marL="91429" marR="91429" marT="45798" marB="45798"/>
                </a:tc>
                <a:tc>
                  <a:txBody>
                    <a:bodyPr/>
                    <a:lstStyle/>
                    <a:p>
                      <a:endParaRPr lang="en-NL" sz="1800"/>
                    </a:p>
                  </a:txBody>
                  <a:tcPr marL="91429" marR="91429" marT="45798" marB="45798"/>
                </a:tc>
                <a:tc>
                  <a:txBody>
                    <a:bodyPr/>
                    <a:lstStyle/>
                    <a:p>
                      <a:endParaRPr lang="en-NL" sz="1800"/>
                    </a:p>
                  </a:txBody>
                  <a:tcPr marL="91429" marR="91429" marT="45798" marB="45798"/>
                </a:tc>
                <a:tc>
                  <a:txBody>
                    <a:bodyPr/>
                    <a:lstStyle/>
                    <a:p>
                      <a:endParaRPr lang="en-NL" sz="1800"/>
                    </a:p>
                  </a:txBody>
                  <a:tcPr marL="91429" marR="91429" marT="45798" marB="45798"/>
                </a:tc>
                <a:tc>
                  <a:txBody>
                    <a:bodyPr/>
                    <a:lstStyle/>
                    <a:p>
                      <a:endParaRPr lang="en-NL" sz="1800"/>
                    </a:p>
                  </a:txBody>
                  <a:tcPr marL="91429" marR="91429" marT="45798" marB="45798"/>
                </a:tc>
                <a:tc>
                  <a:txBody>
                    <a:bodyPr/>
                    <a:lstStyle/>
                    <a:p>
                      <a:endParaRPr lang="en-NL" sz="1800"/>
                    </a:p>
                  </a:txBody>
                  <a:tcPr marL="91429" marR="91429" marT="45798" marB="45798"/>
                </a:tc>
                <a:tc>
                  <a:txBody>
                    <a:bodyPr/>
                    <a:lstStyle/>
                    <a:p>
                      <a:endParaRPr lang="en-NL" sz="1800"/>
                    </a:p>
                  </a:txBody>
                  <a:tcPr marL="91429" marR="91429" marT="45798" marB="45798"/>
                </a:tc>
                <a:tc>
                  <a:txBody>
                    <a:bodyPr/>
                    <a:lstStyle/>
                    <a:p>
                      <a:endParaRPr lang="en-NL" sz="1800"/>
                    </a:p>
                  </a:txBody>
                  <a:tcPr marL="91429" marR="91429" marT="45798" marB="45798"/>
                </a:tc>
                <a:tc>
                  <a:txBody>
                    <a:bodyPr/>
                    <a:lstStyle/>
                    <a:p>
                      <a:endParaRPr lang="en-NL" sz="1800" dirty="0"/>
                    </a:p>
                  </a:txBody>
                  <a:tcPr marL="91429" marR="91429" marT="45798" marB="45798"/>
                </a:tc>
                <a:tc>
                  <a:txBody>
                    <a:bodyPr/>
                    <a:lstStyle/>
                    <a:p>
                      <a:endParaRPr lang="en-NL" sz="1800"/>
                    </a:p>
                  </a:txBody>
                  <a:tcPr marL="91429" marR="91429" marT="45798" marB="45798"/>
                </a:tc>
                <a:tc>
                  <a:txBody>
                    <a:bodyPr/>
                    <a:lstStyle/>
                    <a:p>
                      <a:endParaRPr lang="en-NL" sz="1800" dirty="0"/>
                    </a:p>
                  </a:txBody>
                  <a:tcPr marL="91429" marR="91429" marT="45798" marB="45798"/>
                </a:tc>
                <a:tc>
                  <a:txBody>
                    <a:bodyPr/>
                    <a:lstStyle/>
                    <a:p>
                      <a:endParaRPr lang="en-NL" sz="1800"/>
                    </a:p>
                  </a:txBody>
                  <a:tcPr marL="91429" marR="91429" marT="45798" marB="45798"/>
                </a:tc>
                <a:tc>
                  <a:txBody>
                    <a:bodyPr/>
                    <a:lstStyle/>
                    <a:p>
                      <a:endParaRPr lang="en-NL" sz="1800"/>
                    </a:p>
                  </a:txBody>
                  <a:tcPr marL="91429" marR="91429" marT="45798" marB="45798"/>
                </a:tc>
                <a:tc>
                  <a:txBody>
                    <a:bodyPr/>
                    <a:lstStyle/>
                    <a:p>
                      <a:endParaRPr lang="en-NL" sz="1800" dirty="0"/>
                    </a:p>
                  </a:txBody>
                  <a:tcPr marL="91429" marR="91429" marT="45798" marB="45798"/>
                </a:tc>
                <a:tc>
                  <a:txBody>
                    <a:bodyPr/>
                    <a:lstStyle/>
                    <a:p>
                      <a:endParaRPr lang="en-NL" sz="1800"/>
                    </a:p>
                  </a:txBody>
                  <a:tcPr marL="91429" marR="91429" marT="45798" marB="45798"/>
                </a:tc>
                <a:tc>
                  <a:txBody>
                    <a:bodyPr/>
                    <a:lstStyle/>
                    <a:p>
                      <a:endParaRPr lang="en-NL" sz="1800"/>
                    </a:p>
                  </a:txBody>
                  <a:tcPr marL="91429" marR="91429" marT="45798" marB="45798"/>
                </a:tc>
                <a:tc>
                  <a:txBody>
                    <a:bodyPr/>
                    <a:lstStyle/>
                    <a:p>
                      <a:endParaRPr lang="en-NL" sz="1800"/>
                    </a:p>
                  </a:txBody>
                  <a:tcPr marL="91429" marR="91429" marT="45798" marB="45798"/>
                </a:tc>
                <a:tc>
                  <a:txBody>
                    <a:bodyPr/>
                    <a:lstStyle/>
                    <a:p>
                      <a:endParaRPr lang="en-NL" sz="1800"/>
                    </a:p>
                  </a:txBody>
                  <a:tcPr marL="91429" marR="91429" marT="45798" marB="45798"/>
                </a:tc>
                <a:tc>
                  <a:txBody>
                    <a:bodyPr/>
                    <a:lstStyle/>
                    <a:p>
                      <a:endParaRPr lang="en-NL" sz="1800"/>
                    </a:p>
                  </a:txBody>
                  <a:tcPr marL="91429" marR="91429" marT="45798" marB="45798"/>
                </a:tc>
                <a:tc>
                  <a:txBody>
                    <a:bodyPr/>
                    <a:lstStyle/>
                    <a:p>
                      <a:endParaRPr lang="en-NL" sz="1800"/>
                    </a:p>
                  </a:txBody>
                  <a:tcPr marL="91429" marR="91429" marT="45798" marB="45798"/>
                </a:tc>
                <a:tc>
                  <a:txBody>
                    <a:bodyPr/>
                    <a:lstStyle/>
                    <a:p>
                      <a:endParaRPr lang="en-NL" sz="1800"/>
                    </a:p>
                  </a:txBody>
                  <a:tcPr marL="91429" marR="91429" marT="45798" marB="45798"/>
                </a:tc>
                <a:tc>
                  <a:txBody>
                    <a:bodyPr/>
                    <a:lstStyle/>
                    <a:p>
                      <a:endParaRPr lang="en-NL" sz="1800"/>
                    </a:p>
                  </a:txBody>
                  <a:tcPr marL="91429" marR="91429" marT="45798" marB="45798"/>
                </a:tc>
                <a:tc>
                  <a:txBody>
                    <a:bodyPr/>
                    <a:lstStyle/>
                    <a:p>
                      <a:endParaRPr lang="en-NL" sz="1800"/>
                    </a:p>
                  </a:txBody>
                  <a:tcPr marL="91429" marR="91429" marT="45798" marB="45798"/>
                </a:tc>
                <a:tc>
                  <a:txBody>
                    <a:bodyPr/>
                    <a:lstStyle/>
                    <a:p>
                      <a:endParaRPr lang="en-NL" sz="1800"/>
                    </a:p>
                  </a:txBody>
                  <a:tcPr marL="91429" marR="91429" marT="45798" marB="45798"/>
                </a:tc>
                <a:tc>
                  <a:txBody>
                    <a:bodyPr/>
                    <a:lstStyle/>
                    <a:p>
                      <a:endParaRPr lang="en-NL" sz="1800"/>
                    </a:p>
                  </a:txBody>
                  <a:tcPr marL="91429" marR="91429" marT="45798" marB="45798"/>
                </a:tc>
                <a:tc>
                  <a:txBody>
                    <a:bodyPr/>
                    <a:lstStyle/>
                    <a:p>
                      <a:endParaRPr lang="en-NL" sz="1800" dirty="0"/>
                    </a:p>
                  </a:txBody>
                  <a:tcPr marL="91429" marR="91429" marT="45798" marB="4579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4298D52F-42BF-1937-5E2A-5D7FE431FC0F}"/>
              </a:ext>
            </a:extLst>
          </p:cNvPr>
          <p:cNvGraphicFramePr>
            <a:graphicFrameLocks noGrp="1"/>
          </p:cNvGraphicFramePr>
          <p:nvPr/>
        </p:nvGraphicFramePr>
        <p:xfrm>
          <a:off x="1692275" y="2266950"/>
          <a:ext cx="2541588" cy="609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9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56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8899"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Arial Narrow" panose="020B0606020202030204" pitchFamily="34" charset="0"/>
                        </a:rPr>
                        <a:t>line </a:t>
                      </a:r>
                      <a:endParaRPr lang="en-NL" sz="1400" b="1" dirty="0">
                        <a:latin typeface="Arial Narrow" panose="020B0606020202030204" pitchFamily="34" charset="0"/>
                      </a:endParaRPr>
                    </a:p>
                  </a:txBody>
                  <a:tcPr marL="91454" marR="91454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 Narrow" panose="020B0606020202030204" pitchFamily="34" charset="0"/>
                        </a:rPr>
                        <a:t>instruction</a:t>
                      </a:r>
                      <a:endParaRPr lang="en-NL" sz="1400" dirty="0">
                        <a:latin typeface="Arial Narrow" panose="020B0606020202030204" pitchFamily="34" charset="0"/>
                      </a:endParaRPr>
                    </a:p>
                  </a:txBody>
                  <a:tcPr marL="91454" marR="9145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89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 Narrow" panose="020B0606020202030204" pitchFamily="34" charset="0"/>
                        </a:rPr>
                        <a:t>1</a:t>
                      </a:r>
                      <a:endParaRPr lang="en-NL" sz="1400" dirty="0">
                        <a:latin typeface="Arial Narrow" panose="020B0606020202030204" pitchFamily="34" charset="0"/>
                      </a:endParaRPr>
                    </a:p>
                  </a:txBody>
                  <a:tcPr marL="91454" marR="91454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Arial Narrow" panose="020B0606020202030204" pitchFamily="34" charset="0"/>
                        </a:rPr>
                        <a:t>JMP 6</a:t>
                      </a:r>
                      <a:endParaRPr lang="en-NL" sz="1400" b="1" dirty="0">
                        <a:latin typeface="Arial Narrow" panose="020B0606020202030204" pitchFamily="34" charset="0"/>
                      </a:endParaRPr>
                    </a:p>
                  </a:txBody>
                  <a:tcPr marL="91454" marR="9145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89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 Narrow" panose="020B0606020202030204" pitchFamily="34" charset="0"/>
                        </a:rPr>
                        <a:t>2</a:t>
                      </a:r>
                      <a:endParaRPr lang="en-NL" sz="1400" dirty="0">
                        <a:latin typeface="Arial Narrow" panose="020B0606020202030204" pitchFamily="34" charset="0"/>
                      </a:endParaRPr>
                    </a:p>
                  </a:txBody>
                  <a:tcPr marL="91454" marR="91454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 Narrow" panose="020B0606020202030204" pitchFamily="34" charset="0"/>
                        </a:rPr>
                        <a:t>..</a:t>
                      </a:r>
                      <a:endParaRPr lang="en-NL" sz="1400" dirty="0">
                        <a:latin typeface="Arial Narrow" panose="020B0606020202030204" pitchFamily="34" charset="0"/>
                      </a:endParaRPr>
                    </a:p>
                  </a:txBody>
                  <a:tcPr marL="91454" marR="9145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89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 Narrow" panose="020B0606020202030204" pitchFamily="34" charset="0"/>
                        </a:rPr>
                        <a:t>3</a:t>
                      </a:r>
                      <a:endParaRPr lang="en-NL" sz="1400" dirty="0">
                        <a:latin typeface="Arial Narrow" panose="020B0606020202030204" pitchFamily="34" charset="0"/>
                      </a:endParaRPr>
                    </a:p>
                  </a:txBody>
                  <a:tcPr marL="91454" marR="91454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 Narrow" panose="020B0606020202030204" pitchFamily="34" charset="0"/>
                        </a:rPr>
                        <a:t>..</a:t>
                      </a:r>
                      <a:endParaRPr lang="en-NL" sz="1400" dirty="0">
                        <a:latin typeface="Arial Narrow" panose="020B0606020202030204" pitchFamily="34" charset="0"/>
                      </a:endParaRPr>
                    </a:p>
                  </a:txBody>
                  <a:tcPr marL="91454" marR="9145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889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 Narrow" panose="020B0606020202030204" pitchFamily="34" charset="0"/>
                        </a:rPr>
                        <a:t>4</a:t>
                      </a:r>
                      <a:endParaRPr lang="en-NL" sz="1400" dirty="0">
                        <a:latin typeface="Arial Narrow" panose="020B0606020202030204" pitchFamily="34" charset="0"/>
                      </a:endParaRPr>
                    </a:p>
                  </a:txBody>
                  <a:tcPr marL="91454" marR="91454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 Narrow" panose="020B0606020202030204" pitchFamily="34" charset="0"/>
                        </a:rPr>
                        <a:t>..</a:t>
                      </a:r>
                      <a:endParaRPr lang="en-NL" sz="1400" dirty="0">
                        <a:latin typeface="Arial Narrow" panose="020B0606020202030204" pitchFamily="34" charset="0"/>
                      </a:endParaRPr>
                    </a:p>
                  </a:txBody>
                  <a:tcPr marL="91454" marR="9145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889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 Narrow" panose="020B0606020202030204" pitchFamily="34" charset="0"/>
                        </a:rPr>
                        <a:t>5</a:t>
                      </a:r>
                      <a:endParaRPr lang="en-NL" sz="1400" dirty="0">
                        <a:latin typeface="Arial Narrow" panose="020B0606020202030204" pitchFamily="34" charset="0"/>
                      </a:endParaRPr>
                    </a:p>
                  </a:txBody>
                  <a:tcPr marL="91454" marR="91454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Arial Narrow" panose="020B0606020202030204" pitchFamily="34" charset="0"/>
                        </a:rPr>
                        <a:t>JZ (Jump If Zero) 7</a:t>
                      </a:r>
                      <a:endParaRPr lang="en-NL" sz="1400" b="1" dirty="0">
                        <a:latin typeface="Arial Narrow" panose="020B0606020202030204" pitchFamily="34" charset="0"/>
                      </a:endParaRPr>
                    </a:p>
                  </a:txBody>
                  <a:tcPr marL="91454" marR="9145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889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 Narrow" panose="020B0606020202030204" pitchFamily="34" charset="0"/>
                        </a:rPr>
                        <a:t>6</a:t>
                      </a:r>
                      <a:endParaRPr lang="en-NL" sz="1400" dirty="0">
                        <a:latin typeface="Arial Narrow" panose="020B0606020202030204" pitchFamily="34" charset="0"/>
                      </a:endParaRPr>
                    </a:p>
                  </a:txBody>
                  <a:tcPr marL="91454" marR="91454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 Narrow" panose="020B0606020202030204" pitchFamily="34" charset="0"/>
                        </a:rPr>
                        <a:t>..</a:t>
                      </a:r>
                      <a:endParaRPr lang="en-NL" sz="1400" dirty="0">
                        <a:latin typeface="Arial Narrow" panose="020B0606020202030204" pitchFamily="34" charset="0"/>
                      </a:endParaRPr>
                    </a:p>
                  </a:txBody>
                  <a:tcPr marL="91454" marR="91454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889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 Narrow" panose="020B0606020202030204" pitchFamily="34" charset="0"/>
                        </a:rPr>
                        <a:t>7</a:t>
                      </a:r>
                      <a:endParaRPr lang="en-NL" sz="1400" dirty="0">
                        <a:latin typeface="Arial Narrow" panose="020B0606020202030204" pitchFamily="34" charset="0"/>
                      </a:endParaRPr>
                    </a:p>
                  </a:txBody>
                  <a:tcPr marL="91454" marR="91454"/>
                </a:tc>
                <a:tc>
                  <a:txBody>
                    <a:bodyPr/>
                    <a:lstStyle/>
                    <a:p>
                      <a:r>
                        <a:rPr lang="en-US" sz="1400" b="0" i="1" dirty="0" err="1">
                          <a:latin typeface="Arial Narrow" panose="020B0606020202030204" pitchFamily="34" charset="0"/>
                        </a:rPr>
                        <a:t>arraycopy</a:t>
                      </a:r>
                      <a:r>
                        <a:rPr lang="en-US" sz="1400" b="0" i="1" dirty="0">
                          <a:latin typeface="Arial Narrow" panose="020B0606020202030204" pitchFamily="34" charset="0"/>
                        </a:rPr>
                        <a:t> (</a:t>
                      </a:r>
                      <a:r>
                        <a:rPr lang="en-US" sz="1400" b="0" i="1" dirty="0" err="1">
                          <a:latin typeface="Arial Narrow" panose="020B0606020202030204" pitchFamily="34" charset="0"/>
                        </a:rPr>
                        <a:t>dst</a:t>
                      </a:r>
                      <a:r>
                        <a:rPr lang="en-US" sz="1400" b="0" i="1" dirty="0">
                          <a:latin typeface="Arial Narrow" panose="020B0606020202030204" pitchFamily="34" charset="0"/>
                        </a:rPr>
                        <a:t>, input[</a:t>
                      </a:r>
                      <a:r>
                        <a:rPr lang="en-US" sz="1400" b="0" i="1" dirty="0" err="1">
                          <a:latin typeface="Arial Narrow" panose="020B0606020202030204" pitchFamily="34" charset="0"/>
                        </a:rPr>
                        <a:t>i</a:t>
                      </a:r>
                      <a:r>
                        <a:rPr lang="en-US" sz="1400" b="0" i="1" dirty="0">
                          <a:latin typeface="Arial Narrow" panose="020B0606020202030204" pitchFamily="34" charset="0"/>
                        </a:rPr>
                        <a:t>..j] );</a:t>
                      </a:r>
                      <a:endParaRPr lang="en-NL" sz="1400" b="0" i="1" dirty="0">
                        <a:latin typeface="Arial Narrow" panose="020B0606020202030204" pitchFamily="34" charset="0"/>
                      </a:endParaRPr>
                    </a:p>
                  </a:txBody>
                  <a:tcPr marL="91454" marR="91454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889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 Narrow" panose="020B0606020202030204" pitchFamily="34" charset="0"/>
                        </a:rPr>
                        <a:t>8</a:t>
                      </a:r>
                      <a:endParaRPr lang="en-NL" sz="1400" dirty="0">
                        <a:latin typeface="Arial Narrow" panose="020B0606020202030204" pitchFamily="34" charset="0"/>
                      </a:endParaRPr>
                    </a:p>
                  </a:txBody>
                  <a:tcPr marL="91454" marR="91454"/>
                </a:tc>
                <a:tc>
                  <a:txBody>
                    <a:bodyPr/>
                    <a:lstStyle/>
                    <a:p>
                      <a:endParaRPr lang="en-NL" sz="1400" dirty="0">
                        <a:latin typeface="Arial Narrow" panose="020B0606020202030204" pitchFamily="34" charset="0"/>
                      </a:endParaRPr>
                    </a:p>
                  </a:txBody>
                  <a:tcPr marL="91454" marR="91454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889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 Narrow" panose="020B0606020202030204" pitchFamily="34" charset="0"/>
                        </a:rPr>
                        <a:t>9</a:t>
                      </a:r>
                      <a:endParaRPr lang="en-NL" sz="1400" dirty="0">
                        <a:latin typeface="Arial Narrow" panose="020B0606020202030204" pitchFamily="34" charset="0"/>
                      </a:endParaRPr>
                    </a:p>
                  </a:txBody>
                  <a:tcPr marL="91454" marR="91454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 Narrow" panose="020B0606020202030204" pitchFamily="34" charset="0"/>
                        </a:rPr>
                        <a:t>..</a:t>
                      </a:r>
                      <a:endParaRPr lang="en-NL" sz="1400" dirty="0">
                        <a:latin typeface="Arial Narrow" panose="020B0606020202030204" pitchFamily="34" charset="0"/>
                      </a:endParaRPr>
                    </a:p>
                  </a:txBody>
                  <a:tcPr marL="91454" marR="91454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889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 Narrow" panose="020B0606020202030204" pitchFamily="34" charset="0"/>
                        </a:rPr>
                        <a:t>10</a:t>
                      </a:r>
                    </a:p>
                  </a:txBody>
                  <a:tcPr marL="91454" marR="91454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Arial Narrow" panose="020B0606020202030204" pitchFamily="34" charset="0"/>
                        </a:rPr>
                        <a:t>JCXZ 2</a:t>
                      </a:r>
                      <a:endParaRPr lang="en-NL" sz="1400" b="1" dirty="0">
                        <a:latin typeface="Arial Narrow" panose="020B0606020202030204" pitchFamily="34" charset="0"/>
                      </a:endParaRPr>
                    </a:p>
                  </a:txBody>
                  <a:tcPr marL="91454" marR="91454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889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 Narrow" panose="020B0606020202030204" pitchFamily="34" charset="0"/>
                        </a:rPr>
                        <a:t>11</a:t>
                      </a:r>
                      <a:endParaRPr lang="en-NL" sz="1400" dirty="0">
                        <a:latin typeface="Arial Narrow" panose="020B0606020202030204" pitchFamily="34" charset="0"/>
                      </a:endParaRPr>
                    </a:p>
                  </a:txBody>
                  <a:tcPr marL="91454" marR="91454"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Arial Narrow" panose="020B0606020202030204" pitchFamily="34" charset="0"/>
                        </a:rPr>
                        <a:t>..</a:t>
                      </a:r>
                      <a:endParaRPr lang="en-NL" sz="1400" b="0" dirty="0">
                        <a:latin typeface="Arial Narrow" panose="020B0606020202030204" pitchFamily="34" charset="0"/>
                      </a:endParaRPr>
                    </a:p>
                  </a:txBody>
                  <a:tcPr marL="91454" marR="91454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889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 Narrow" panose="020B0606020202030204" pitchFamily="34" charset="0"/>
                        </a:rPr>
                        <a:t>12</a:t>
                      </a:r>
                      <a:endParaRPr lang="en-NL" sz="1400" dirty="0">
                        <a:latin typeface="Arial Narrow" panose="020B0606020202030204" pitchFamily="34" charset="0"/>
                      </a:endParaRPr>
                    </a:p>
                  </a:txBody>
                  <a:tcPr marL="91454" marR="91454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 Narrow" panose="020B0606020202030204" pitchFamily="34" charset="0"/>
                        </a:rPr>
                        <a:t>..</a:t>
                      </a:r>
                      <a:endParaRPr lang="en-NL" sz="1400" dirty="0">
                        <a:latin typeface="Arial Narrow" panose="020B0606020202030204" pitchFamily="34" charset="0"/>
                      </a:endParaRPr>
                    </a:p>
                  </a:txBody>
                  <a:tcPr marL="91454" marR="91454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889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 Narrow" panose="020B0606020202030204" pitchFamily="34" charset="0"/>
                        </a:rPr>
                        <a:t>13</a:t>
                      </a:r>
                      <a:endParaRPr lang="en-NL" sz="1400" dirty="0">
                        <a:latin typeface="Arial Narrow" panose="020B0606020202030204" pitchFamily="34" charset="0"/>
                      </a:endParaRPr>
                    </a:p>
                  </a:txBody>
                  <a:tcPr marL="91454" marR="91454"/>
                </a:tc>
                <a:tc>
                  <a:txBody>
                    <a:bodyPr/>
                    <a:lstStyle/>
                    <a:p>
                      <a:r>
                        <a:rPr lang="en-US" sz="1400" i="1" dirty="0" err="1">
                          <a:latin typeface="Arial Narrow" panose="020B0606020202030204" pitchFamily="34" charset="0"/>
                        </a:rPr>
                        <a:t>println</a:t>
                      </a:r>
                      <a:r>
                        <a:rPr lang="en-US" sz="1400" i="1" dirty="0">
                          <a:latin typeface="Arial Narrow" panose="020B0606020202030204" pitchFamily="34" charset="0"/>
                        </a:rPr>
                        <a:t> (part of input);</a:t>
                      </a:r>
                      <a:endParaRPr lang="en-NL" sz="1400" i="1" dirty="0">
                        <a:latin typeface="Arial Narrow" panose="020B0606020202030204" pitchFamily="34" charset="0"/>
                      </a:endParaRPr>
                    </a:p>
                  </a:txBody>
                  <a:tcPr marL="91454" marR="91454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889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 Narrow" panose="020B0606020202030204" pitchFamily="34" charset="0"/>
                        </a:rPr>
                        <a:t>14</a:t>
                      </a:r>
                      <a:endParaRPr lang="en-NL" sz="1400" dirty="0">
                        <a:latin typeface="Arial Narrow" panose="020B0606020202030204" pitchFamily="34" charset="0"/>
                      </a:endParaRPr>
                    </a:p>
                  </a:txBody>
                  <a:tcPr marL="91454" marR="91454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 Narrow" panose="020B0606020202030204" pitchFamily="34" charset="0"/>
                        </a:rPr>
                        <a:t>..</a:t>
                      </a:r>
                      <a:endParaRPr lang="en-NL" sz="1400" dirty="0">
                        <a:latin typeface="Arial Narrow" panose="020B0606020202030204" pitchFamily="34" charset="0"/>
                      </a:endParaRPr>
                    </a:p>
                  </a:txBody>
                  <a:tcPr marL="91454" marR="91454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889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 Narrow" panose="020B0606020202030204" pitchFamily="34" charset="0"/>
                        </a:rPr>
                        <a:t>15</a:t>
                      </a:r>
                      <a:endParaRPr lang="en-NL" sz="1400" dirty="0">
                        <a:latin typeface="Arial Narrow" panose="020B0606020202030204" pitchFamily="34" charset="0"/>
                      </a:endParaRPr>
                    </a:p>
                  </a:txBody>
                  <a:tcPr marL="91454" marR="91454"/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latin typeface="Arial Narrow" panose="020B0606020202030204" pitchFamily="34" charset="0"/>
                        </a:rPr>
                        <a:t>JNE  103131</a:t>
                      </a:r>
                      <a:endParaRPr lang="en-NL" sz="1400" b="1" dirty="0">
                        <a:latin typeface="Arial Narrow" panose="020B0606020202030204" pitchFamily="34" charset="0"/>
                      </a:endParaRPr>
                    </a:p>
                  </a:txBody>
                  <a:tcPr marL="91454" marR="91454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889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 Narrow" panose="020B0606020202030204" pitchFamily="34" charset="0"/>
                        </a:rPr>
                        <a:t>16</a:t>
                      </a:r>
                      <a:endParaRPr lang="en-NL" sz="1400" dirty="0">
                        <a:latin typeface="Arial Narrow" panose="020B0606020202030204" pitchFamily="34" charset="0"/>
                      </a:endParaRPr>
                    </a:p>
                  </a:txBody>
                  <a:tcPr marL="91454" marR="91454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 Narrow" panose="020B0606020202030204" pitchFamily="34" charset="0"/>
                        </a:rPr>
                        <a:t>..</a:t>
                      </a:r>
                      <a:endParaRPr lang="en-NL" sz="1400" dirty="0">
                        <a:latin typeface="Arial Narrow" panose="020B0606020202030204" pitchFamily="34" charset="0"/>
                      </a:endParaRPr>
                    </a:p>
                  </a:txBody>
                  <a:tcPr marL="91454" marR="91454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889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 Narrow" panose="020B0606020202030204" pitchFamily="34" charset="0"/>
                        </a:rPr>
                        <a:t>17</a:t>
                      </a:r>
                      <a:endParaRPr lang="en-NL" sz="1400" dirty="0">
                        <a:latin typeface="Arial Narrow" panose="020B0606020202030204" pitchFamily="34" charset="0"/>
                      </a:endParaRPr>
                    </a:p>
                  </a:txBody>
                  <a:tcPr marL="91454" marR="91454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 Narrow" panose="020B0606020202030204" pitchFamily="34" charset="0"/>
                        </a:rPr>
                        <a:t>..</a:t>
                      </a:r>
                      <a:endParaRPr lang="en-NL" sz="1400" dirty="0">
                        <a:latin typeface="Arial Narrow" panose="020B0606020202030204" pitchFamily="34" charset="0"/>
                      </a:endParaRPr>
                    </a:p>
                  </a:txBody>
                  <a:tcPr marL="91454" marR="91454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889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 Narrow" panose="020B0606020202030204" pitchFamily="34" charset="0"/>
                        </a:rPr>
                        <a:t>18</a:t>
                      </a:r>
                      <a:endParaRPr lang="en-NL" sz="1400" dirty="0">
                        <a:latin typeface="Arial Narrow" panose="020B0606020202030204" pitchFamily="34" charset="0"/>
                      </a:endParaRPr>
                    </a:p>
                  </a:txBody>
                  <a:tcPr marL="91454" marR="91454"/>
                </a:tc>
                <a:tc>
                  <a:txBody>
                    <a:bodyPr/>
                    <a:lstStyle/>
                    <a:p>
                      <a:endParaRPr lang="en-NL" sz="1400" dirty="0">
                        <a:latin typeface="Arial Narrow" panose="020B0606020202030204" pitchFamily="34" charset="0"/>
                      </a:endParaRPr>
                    </a:p>
                  </a:txBody>
                  <a:tcPr marL="91454" marR="91454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3889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 Narrow" panose="020B0606020202030204" pitchFamily="34" charset="0"/>
                        </a:rPr>
                        <a:t>19</a:t>
                      </a:r>
                      <a:endParaRPr lang="en-NL" sz="1400" dirty="0">
                        <a:latin typeface="Arial Narrow" panose="020B0606020202030204" pitchFamily="34" charset="0"/>
                      </a:endParaRPr>
                    </a:p>
                  </a:txBody>
                  <a:tcPr marL="91454" marR="91454"/>
                </a:tc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Arial Narrow" panose="020B0606020202030204" pitchFamily="34" charset="0"/>
                        </a:rPr>
                        <a:t>sfdsf</a:t>
                      </a:r>
                      <a:endParaRPr lang="en-NL" sz="1400" dirty="0">
                        <a:latin typeface="Arial Narrow" panose="020B0606020202030204" pitchFamily="34" charset="0"/>
                      </a:endParaRPr>
                    </a:p>
                  </a:txBody>
                  <a:tcPr marL="91454" marR="91454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08979228-BD71-B136-8160-EE8FF97A4DD2}"/>
              </a:ext>
            </a:extLst>
          </p:cNvPr>
          <p:cNvGraphicFramePr>
            <a:graphicFrameLocks noGrp="1"/>
          </p:cNvGraphicFramePr>
          <p:nvPr/>
        </p:nvGraphicFramePr>
        <p:xfrm>
          <a:off x="5010150" y="2801938"/>
          <a:ext cx="5214935" cy="4876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61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7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99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99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99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99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999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2737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7201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4173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5811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5811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5811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281486"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</a:t>
                      </a:r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</a:t>
                      </a:r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</a:t>
                      </a:r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</a:t>
                      </a:r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</a:t>
                      </a:r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</a:t>
                      </a:r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</a:t>
                      </a:r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</a:t>
                      </a:r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</a:t>
                      </a:r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11</a:t>
                      </a:r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12</a:t>
                      </a:r>
                      <a:endParaRPr lang="en-NL" sz="1400" dirty="0"/>
                    </a:p>
                  </a:txBody>
                  <a:tcPr marL="91434" marR="9143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48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badi" panose="020B0604020202020204" pitchFamily="34" charset="0"/>
                          <a:sym typeface="Wingdings" panose="05000000000000000000" pitchFamily="2" charset="2"/>
                        </a:rPr>
                        <a:t> </a:t>
                      </a:r>
                      <a:endParaRPr lang="en-NL" sz="1400" baseline="300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148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</a:t>
                      </a:r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148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</a:t>
                      </a:r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148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</a:t>
                      </a:r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148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</a:t>
                      </a:r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148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</a:t>
                      </a:r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148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7</a:t>
                      </a:r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148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</a:t>
                      </a:r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148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</a:t>
                      </a:r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148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</a:t>
                      </a:r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badi" panose="020B0604020202020204" pitchFamily="34" charset="0"/>
                          <a:sym typeface="Wingdings" panose="05000000000000000000" pitchFamily="2" charset="2"/>
                        </a:rPr>
                        <a:t> </a:t>
                      </a:r>
                      <a:endParaRPr lang="en-NL" sz="1400" baseline="300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148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11</a:t>
                      </a:r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baseline="300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148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12</a:t>
                      </a:r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baseline="300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148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13</a:t>
                      </a:r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baseline="300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148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14</a:t>
                      </a:r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baseline="300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148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15</a:t>
                      </a:r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baseline="300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en-NL" sz="1400" dirty="0"/>
                    </a:p>
                  </a:txBody>
                  <a:tcPr marL="91434" marR="91434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A1540B94-3088-1A00-157C-5DD51CEB8D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0175" y="2328863"/>
            <a:ext cx="27924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NL">
                <a:solidFill>
                  <a:srgbClr val="FF0000"/>
                </a:solidFill>
                <a:latin typeface="Arial Rounded MT Bold" panose="020F0704030504030204" pitchFamily="34" charset="0"/>
              </a:rPr>
              <a:t>afl bitmap  </a:t>
            </a:r>
            <a:r>
              <a:rPr lang="en-US" altLang="en-NL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shared_mem</a:t>
            </a:r>
            <a:endParaRPr lang="en-NL" altLang="en-NL" b="1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A953C3-E522-79D0-5981-FBC971620C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2475" y="5832475"/>
            <a:ext cx="4841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NL">
                <a:latin typeface="Abadi" panose="020B0604020104020204" pitchFamily="34" charset="0"/>
                <a:sym typeface="Wingdings" panose="05000000000000000000" pitchFamily="2" charset="2"/>
              </a:rPr>
              <a:t></a:t>
            </a:r>
            <a:r>
              <a:rPr lang="en-US" altLang="en-NL" baseline="30000"/>
              <a:t>2</a:t>
            </a:r>
            <a:endParaRPr lang="en-NL" altLang="en-NL" baseline="30000"/>
          </a:p>
          <a:p>
            <a:endParaRPr lang="en-NL" altLang="en-NL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FF26E4-6048-AF3B-1755-1BE6AEFD5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2875" y="4271963"/>
            <a:ext cx="4841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NL">
                <a:latin typeface="Abadi" panose="020B0604020104020204" pitchFamily="34" charset="0"/>
                <a:sym typeface="Wingdings" panose="05000000000000000000" pitchFamily="2" charset="2"/>
              </a:rPr>
              <a:t></a:t>
            </a:r>
            <a:r>
              <a:rPr lang="en-US" altLang="en-NL" baseline="30000"/>
              <a:t>3</a:t>
            </a:r>
            <a:endParaRPr lang="en-NL" altLang="en-NL" baseline="30000"/>
          </a:p>
          <a:p>
            <a:endParaRPr lang="en-NL" altLang="en-NL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8A239A-58E5-8419-E7C7-7BD720E751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3625" y="3111500"/>
            <a:ext cx="428625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NL" sz="1600">
                <a:latin typeface="Abadi" panose="020B0604020104020204" pitchFamily="34" charset="0"/>
                <a:sym typeface="Wingdings" panose="05000000000000000000" pitchFamily="2" charset="2"/>
              </a:rPr>
              <a:t></a:t>
            </a:r>
            <a:r>
              <a:rPr lang="en-US" altLang="en-NL" sz="1600" baseline="30000"/>
              <a:t>1</a:t>
            </a:r>
            <a:endParaRPr lang="en-NL" altLang="en-NL" sz="1600" baseline="30000"/>
          </a:p>
          <a:p>
            <a:endParaRPr lang="en-NL" altLang="en-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0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B157BEAB-4C12-BFA5-FD3C-D4CB456C8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altLang="en-US" sz="3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afl</a:t>
            </a:r>
            <a:r>
              <a:rPr lang="nl-NL" altLang="en-US" sz="3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nl-NL" altLang="en-US" sz="1600" dirty="0"/>
              <a:t>[http://lcamtuf.coredump.cx/afl]</a:t>
            </a:r>
            <a:endParaRPr lang="en-GB" altLang="en-US" sz="105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65E7E4-8D08-5780-AD78-DA582C4F8E9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20725" y="1181100"/>
            <a:ext cx="8642350" cy="564038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nl-NL" altLang="en-US">
                <a:solidFill>
                  <a:schemeClr val="accent2"/>
                </a:solidFill>
              </a:rPr>
              <a:t>Code</a:t>
            </a:r>
            <a:r>
              <a:rPr lang="nl-NL" altLang="en-US"/>
              <a:t> </a:t>
            </a:r>
            <a:r>
              <a:rPr lang="nl-NL" altLang="en-US">
                <a:solidFill>
                  <a:schemeClr val="accent2"/>
                </a:solidFill>
              </a:rPr>
              <a:t>instrumented</a:t>
            </a:r>
            <a:r>
              <a:rPr lang="nl-NL" altLang="en-US"/>
              <a:t> to observe execution paths:</a:t>
            </a:r>
          </a:p>
          <a:p>
            <a:pPr lvl="1">
              <a:lnSpc>
                <a:spcPct val="100000"/>
              </a:lnSpc>
            </a:pPr>
            <a:r>
              <a:rPr lang="nl-NL" altLang="en-US" sz="1800"/>
              <a:t>if source code is available, by using modified compiler  </a:t>
            </a:r>
          </a:p>
          <a:p>
            <a:pPr lvl="1">
              <a:lnSpc>
                <a:spcPct val="100000"/>
              </a:lnSpc>
            </a:pPr>
            <a:r>
              <a:rPr lang="nl-NL" altLang="en-US" sz="1800"/>
              <a:t>if source code is not available, by running code in an emulator</a:t>
            </a:r>
          </a:p>
          <a:p>
            <a:pPr>
              <a:lnSpc>
                <a:spcPct val="100000"/>
              </a:lnSpc>
            </a:pPr>
            <a:r>
              <a:rPr lang="nl-NL" altLang="en-US">
                <a:solidFill>
                  <a:schemeClr val="accent2"/>
                </a:solidFill>
              </a:rPr>
              <a:t>Code coverage represented as a 64KB bitmap</a:t>
            </a:r>
            <a:r>
              <a:rPr lang="nl-NL" altLang="en-US"/>
              <a:t>:                                               each control flow jumps is mapped to a change in this bitmap</a:t>
            </a:r>
          </a:p>
          <a:p>
            <a:pPr lvl="1">
              <a:lnSpc>
                <a:spcPct val="100000"/>
              </a:lnSpc>
            </a:pPr>
            <a:r>
              <a:rPr lang="nl-NL" altLang="en-US" sz="1600"/>
              <a:t>different executions could result in same bitmap, but chance is small</a:t>
            </a:r>
          </a:p>
          <a:p>
            <a:r>
              <a:rPr lang="nl-NL" altLang="en-US"/>
              <a:t>Mutation strategies include</a:t>
            </a:r>
            <a:r>
              <a:rPr lang="nl-NL" altLang="en-US" sz="1800"/>
              <a:t>: </a:t>
            </a:r>
            <a:r>
              <a:rPr lang="nl-NL" altLang="en-US" sz="1800">
                <a:solidFill>
                  <a:srgbClr val="009900"/>
                </a:solidFill>
              </a:rPr>
              <a:t>bit flips, incrementing/decrementing integers, using pre-defined interesting values (eg. 0, -1, MAX_INT,....) or </a:t>
            </a:r>
            <a:r>
              <a:rPr lang="nl-NL" altLang="en-US" sz="1800">
                <a:solidFill>
                  <a:srgbClr val="C00000"/>
                </a:solidFill>
              </a:rPr>
              <a:t>user-supplied dictionary</a:t>
            </a:r>
            <a:r>
              <a:rPr lang="nl-NL" altLang="en-US" sz="1800">
                <a:solidFill>
                  <a:srgbClr val="009900"/>
                </a:solidFill>
              </a:rPr>
              <a:t>, deleting/combining/zeroing input blocks, ...</a:t>
            </a:r>
          </a:p>
          <a:p>
            <a:r>
              <a:rPr lang="nl-NL" altLang="en-US"/>
              <a:t>The fuzzer </a:t>
            </a:r>
            <a:r>
              <a:rPr lang="nl-NL" altLang="en-US">
                <a:cs typeface="Courier New" panose="02070309020205020404" pitchFamily="49" charset="0"/>
              </a:rPr>
              <a:t>forks</a:t>
            </a:r>
            <a:r>
              <a:rPr lang="nl-NL" altLang="en-US"/>
              <a:t> the SUT to speed up the fuzzing</a:t>
            </a:r>
          </a:p>
          <a:p>
            <a:r>
              <a:rPr lang="nl-NL" altLang="en-US">
                <a:solidFill>
                  <a:schemeClr val="accent2"/>
                </a:solidFill>
              </a:rPr>
              <a:t>Big win: no need to specify the input format, but still good coverage</a:t>
            </a:r>
          </a:p>
          <a:p>
            <a:endParaRPr lang="en-GB" altLang="en-US"/>
          </a:p>
        </p:txBody>
      </p:sp>
      <p:sp>
        <p:nvSpPr>
          <p:cNvPr id="73732" name="Slide Number Placeholder 3">
            <a:extLst>
              <a:ext uri="{FF2B5EF4-FFF2-40B4-BE49-F238E27FC236}">
                <a16:creationId xmlns:a16="http://schemas.microsoft.com/office/drawing/2014/main" id="{A0B7447A-1784-139C-C403-FCCFC39F7A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1FCC0A8B-B932-4D12-A3EF-E9720CDFF226}" type="slidenum">
              <a:rPr lang="en-US" altLang="nl-NL" smtClean="0"/>
              <a:pPr/>
              <a:t>58</a:t>
            </a:fld>
            <a:endParaRPr lang="en-US" altLang="nl-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el 1">
            <a:extLst>
              <a:ext uri="{FF2B5EF4-FFF2-40B4-BE49-F238E27FC236}">
                <a16:creationId xmlns:a16="http://schemas.microsoft.com/office/drawing/2014/main" id="{6B49588D-3B13-8038-AD1C-7E5F40258B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afl’s instrumentation of compiled code </a:t>
            </a:r>
          </a:p>
        </p:txBody>
      </p:sp>
      <p:sp>
        <p:nvSpPr>
          <p:cNvPr id="74755" name="Tijdelijke aanduiding voor inhoud 2">
            <a:extLst>
              <a:ext uri="{FF2B5EF4-FFF2-40B4-BE49-F238E27FC236}">
                <a16:creationId xmlns:a16="http://schemas.microsoft.com/office/drawing/2014/main" id="{ED573537-6753-9993-B4F8-6061CB242AE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Times New Roman" panose="02020603050405020304" pitchFamily="18" charset="0"/>
              <a:buNone/>
            </a:pPr>
            <a:r>
              <a:rPr lang="en-US" altLang="en-US"/>
              <a:t>Code is injected at every branch point in the code </a:t>
            </a:r>
          </a:p>
          <a:p>
            <a:pPr marL="0" indent="0">
              <a:buFont typeface="Times New Roman" panose="02020603050405020304" pitchFamily="18" charset="0"/>
              <a:buNone/>
            </a:pPr>
            <a:r>
              <a:rPr lang="en-US" altLang="en-US" sz="1800" b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cur_location = &lt;SOME_RANDOM_NUMBER_FOR_THIS_CODE_BLOCK&gt;;  </a:t>
            </a:r>
          </a:p>
          <a:p>
            <a:pPr marL="0" indent="0">
              <a:buFont typeface="Times New Roman" panose="02020603050405020304" pitchFamily="18" charset="0"/>
              <a:buNone/>
            </a:pPr>
            <a:r>
              <a:rPr lang="en-US" altLang="en-US" sz="1800" b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altLang="en-US" sz="1800" b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shared_mem</a:t>
            </a:r>
            <a:r>
              <a:rPr lang="en-US" altLang="en-US" sz="1800" b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[cur_location ^ prev_location]++; </a:t>
            </a:r>
          </a:p>
          <a:p>
            <a:pPr marL="0" indent="0">
              <a:buFont typeface="Times New Roman" panose="02020603050405020304" pitchFamily="18" charset="0"/>
              <a:buNone/>
            </a:pPr>
            <a:r>
              <a:rPr lang="en-US" altLang="en-US" sz="1800" b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prev_location = cur_location &gt;&gt; 1; </a:t>
            </a:r>
          </a:p>
          <a:p>
            <a:pPr marL="0" indent="0">
              <a:buFont typeface="Times New Roman" panose="02020603050405020304" pitchFamily="18" charset="0"/>
              <a:buNone/>
            </a:pPr>
            <a:r>
              <a:rPr lang="en-GB" altLang="en-US"/>
              <a:t>  where </a:t>
            </a:r>
            <a:r>
              <a:rPr lang="en-US" altLang="en-US" b="1">
                <a:latin typeface="Courier New" panose="02070309020205020404" pitchFamily="49" charset="0"/>
                <a:cs typeface="Courier New" panose="02070309020205020404" pitchFamily="49" charset="0"/>
              </a:rPr>
              <a:t>shared_mem</a:t>
            </a:r>
            <a:r>
              <a:rPr lang="en-GB" altLang="en-US"/>
              <a:t>  is a 64 KB memory region </a:t>
            </a:r>
          </a:p>
          <a:p>
            <a:pPr marL="0" indent="0">
              <a:buFont typeface="Times New Roman" panose="02020603050405020304" pitchFamily="18" charset="0"/>
              <a:buNone/>
            </a:pPr>
            <a:endParaRPr lang="en-GB" altLang="en-US"/>
          </a:p>
          <a:p>
            <a:pPr marL="0" indent="0">
              <a:buFont typeface="Times New Roman" panose="02020603050405020304" pitchFamily="18" charset="0"/>
              <a:buNone/>
            </a:pPr>
            <a:r>
              <a:rPr lang="en-GB" altLang="en-US">
                <a:solidFill>
                  <a:schemeClr val="accent2"/>
                </a:solidFill>
              </a:rPr>
              <a:t>Intuition:  for every jump from L</a:t>
            </a:r>
            <a:r>
              <a:rPr lang="en-GB" altLang="en-US" baseline="-25000">
                <a:solidFill>
                  <a:schemeClr val="accent2"/>
                </a:solidFill>
              </a:rPr>
              <a:t>1</a:t>
            </a:r>
            <a:r>
              <a:rPr lang="en-GB" altLang="en-US">
                <a:solidFill>
                  <a:schemeClr val="accent2"/>
                </a:solidFill>
              </a:rPr>
              <a:t> to </a:t>
            </a:r>
            <a:r>
              <a:rPr lang="en-GB" altLang="en-US">
                <a:solidFill>
                  <a:schemeClr val="accent2"/>
                </a:solidFill>
                <a:cs typeface="Courier New" panose="02070309020205020404" pitchFamily="49" charset="0"/>
              </a:rPr>
              <a:t>L</a:t>
            </a:r>
            <a:r>
              <a:rPr lang="en-GB" altLang="en-US" baseline="-25000">
                <a:solidFill>
                  <a:schemeClr val="accent2"/>
                </a:solidFill>
                <a:cs typeface="Courier New" panose="02070309020205020404" pitchFamily="49" charset="0"/>
              </a:rPr>
              <a:t>2</a:t>
            </a:r>
            <a:r>
              <a:rPr lang="en-GB" altLang="en-US">
                <a:solidFill>
                  <a:schemeClr val="accent2"/>
                </a:solidFill>
              </a:rPr>
              <a:t> a different byte in  </a:t>
            </a:r>
            <a:r>
              <a:rPr lang="en-US" altLang="en-US" b="1">
                <a:solidFill>
                  <a:schemeClr val="accent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shared_mem</a:t>
            </a:r>
            <a:r>
              <a:rPr lang="en-GB" altLang="en-US">
                <a:solidFill>
                  <a:schemeClr val="accent2"/>
                </a:solidFill>
              </a:rPr>
              <a:t> is changed (increased).</a:t>
            </a:r>
          </a:p>
          <a:p>
            <a:pPr marL="400050" lvl="1" indent="0">
              <a:buFont typeface="Times New Roman" panose="02020603050405020304" pitchFamily="18" charset="0"/>
              <a:buNone/>
            </a:pPr>
            <a:r>
              <a:rPr lang="en-GB" altLang="en-US"/>
              <a:t>Which byte is determined by random values chosen at compile time inserted at source and destination of every jump</a:t>
            </a:r>
          </a:p>
        </p:txBody>
      </p:sp>
      <p:sp>
        <p:nvSpPr>
          <p:cNvPr id="74756" name="Tijdelijke aanduiding voor dianummer 3">
            <a:extLst>
              <a:ext uri="{FF2B5EF4-FFF2-40B4-BE49-F238E27FC236}">
                <a16:creationId xmlns:a16="http://schemas.microsoft.com/office/drawing/2014/main" id="{6B894490-9A9C-21C7-2375-51A6B96EEC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9CE3C1EC-8179-46D0-A544-F6AFEC192295}" type="slidenum">
              <a:rPr lang="en-US" altLang="nl-NL" smtClean="0"/>
              <a:pPr/>
              <a:t>59</a:t>
            </a:fld>
            <a:endParaRPr lang="en-US" altLang="nl-NL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>
            <a:extLst>
              <a:ext uri="{FF2B5EF4-FFF2-40B4-BE49-F238E27FC236}">
                <a16:creationId xmlns:a16="http://schemas.microsoft.com/office/drawing/2014/main" id="{50BEE7F3-6F67-56AE-7365-31BF7F4B43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NL" altLang="en-NL"/>
          </a:p>
        </p:txBody>
      </p:sp>
      <p:sp>
        <p:nvSpPr>
          <p:cNvPr id="75779" name="Content Placeholder 2">
            <a:extLst>
              <a:ext uri="{FF2B5EF4-FFF2-40B4-BE49-F238E27FC236}">
                <a16:creationId xmlns:a16="http://schemas.microsoft.com/office/drawing/2014/main" id="{DC7807AD-E561-5D49-3D93-9A0D5845A02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Times New Roman" panose="02020603050405020304" pitchFamily="18" charset="0"/>
              <a:buNone/>
            </a:pPr>
            <a:endParaRPr lang="en-NL" altLang="en-NL"/>
          </a:p>
        </p:txBody>
      </p:sp>
      <p:sp>
        <p:nvSpPr>
          <p:cNvPr id="75780" name="Slide Number Placeholder 3">
            <a:extLst>
              <a:ext uri="{FF2B5EF4-FFF2-40B4-BE49-F238E27FC236}">
                <a16:creationId xmlns:a16="http://schemas.microsoft.com/office/drawing/2014/main" id="{22FC47AF-6F47-9832-9694-C594E728D25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A278917A-7CB8-4B8C-ADB8-788DF68EFE14}" type="slidenum">
              <a:rPr lang="en-US" altLang="nl-NL" smtClean="0"/>
              <a:pPr/>
              <a:t>60</a:t>
            </a:fld>
            <a:endParaRPr lang="en-US" altLang="nl-NL"/>
          </a:p>
        </p:txBody>
      </p:sp>
      <p:pic>
        <p:nvPicPr>
          <p:cNvPr id="75781" name="Picture 4">
            <a:extLst>
              <a:ext uri="{FF2B5EF4-FFF2-40B4-BE49-F238E27FC236}">
                <a16:creationId xmlns:a16="http://schemas.microsoft.com/office/drawing/2014/main" id="{81F5B6D7-DA08-62E9-E6D5-9A045A279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" y="444500"/>
            <a:ext cx="9212262" cy="645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>
            <a:extLst>
              <a:ext uri="{FF2B5EF4-FFF2-40B4-BE49-F238E27FC236}">
                <a16:creationId xmlns:a16="http://schemas.microsoft.com/office/drawing/2014/main" id="{B82324D1-372F-E3C0-ED7C-E4A9264A97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en-US"/>
              <a:t>Cool example:  learning the JPG file format</a:t>
            </a:r>
            <a:endParaRPr lang="en-GB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872086-67A4-F215-40BF-8792ADE9F62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nl-NL" altLang="en-US"/>
              <a:t>Fuzzing a program that expects a JPG as input, starting with 'hello world' as initial test input, afl can learn to produce legal JPG files             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</a:pPr>
            <a:r>
              <a:rPr lang="nl-NL" altLang="en-US"/>
              <a:t>      along the way producing/discovering error messages such as</a:t>
            </a:r>
          </a:p>
          <a:p>
            <a:pPr lvl="1">
              <a:lnSpc>
                <a:spcPct val="100000"/>
              </a:lnSpc>
            </a:pPr>
            <a:r>
              <a:rPr lang="en-GB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Not a JPEG file: starts with 0x68 0x65</a:t>
            </a:r>
          </a:p>
          <a:p>
            <a:pPr lvl="1">
              <a:lnSpc>
                <a:spcPct val="100000"/>
              </a:lnSpc>
            </a:pPr>
            <a:r>
              <a:rPr lang="en-GB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Not a JPEG file: starts with 0xff 0x65 </a:t>
            </a:r>
          </a:p>
          <a:p>
            <a:pPr lvl="1">
              <a:lnSpc>
                <a:spcPct val="100000"/>
              </a:lnSpc>
            </a:pPr>
            <a:r>
              <a:rPr lang="en-GB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Premature end of JPEG file </a:t>
            </a:r>
          </a:p>
          <a:p>
            <a:pPr lvl="1">
              <a:lnSpc>
                <a:spcPct val="100000"/>
              </a:lnSpc>
            </a:pPr>
            <a:r>
              <a:rPr lang="en-GB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Invalid JPEG file structure: two SOI markers </a:t>
            </a:r>
          </a:p>
          <a:p>
            <a:pPr lvl="1">
              <a:lnSpc>
                <a:spcPct val="100000"/>
              </a:lnSpc>
            </a:pPr>
            <a:r>
              <a:rPr lang="en-GB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Quantization table 0x0e was not defined  </a:t>
            </a:r>
          </a:p>
          <a:p>
            <a:pPr marL="0" indent="0">
              <a:buFont typeface="Times New Roman" panose="02020603050405020304" pitchFamily="18" charset="0"/>
              <a:buNone/>
            </a:pPr>
            <a:r>
              <a:rPr lang="nl-NL" altLang="en-US"/>
              <a:t>     and then JPGs like </a:t>
            </a:r>
          </a:p>
          <a:p>
            <a:pPr marL="0" indent="0">
              <a:buFont typeface="Times New Roman" panose="02020603050405020304" pitchFamily="18" charset="0"/>
              <a:buNone/>
            </a:pPr>
            <a:endParaRPr lang="nl-NL" altLang="en-US"/>
          </a:p>
          <a:p>
            <a:pPr marL="0" indent="0">
              <a:buFont typeface="Times New Roman" panose="02020603050405020304" pitchFamily="18" charset="0"/>
              <a:buNone/>
            </a:pPr>
            <a:endParaRPr lang="nl-NL" altLang="en-US"/>
          </a:p>
          <a:p>
            <a:pPr marL="0" indent="0">
              <a:buFont typeface="Times New Roman" panose="02020603050405020304" pitchFamily="18" charset="0"/>
              <a:buNone/>
            </a:pPr>
            <a:endParaRPr lang="en-GB" altLang="en-US" sz="1800"/>
          </a:p>
          <a:p>
            <a:pPr marL="0" indent="0">
              <a:buFont typeface="Times New Roman" panose="02020603050405020304" pitchFamily="18" charset="0"/>
              <a:buNone/>
            </a:pPr>
            <a:r>
              <a:rPr lang="en-GB" altLang="en-US" sz="1600"/>
              <a:t>           [Source  http://lcamtuf.blogspot.nl/2014/11/pulling-jpegs-out-of-thin-air.html]</a:t>
            </a:r>
          </a:p>
        </p:txBody>
      </p:sp>
      <p:sp>
        <p:nvSpPr>
          <p:cNvPr id="76804" name="Slide Number Placeholder 3">
            <a:extLst>
              <a:ext uri="{FF2B5EF4-FFF2-40B4-BE49-F238E27FC236}">
                <a16:creationId xmlns:a16="http://schemas.microsoft.com/office/drawing/2014/main" id="{62800300-9C31-7C1C-AC2D-7B580C3F26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5A09C286-F050-40C6-A745-F758A2AA269A}" type="slidenum">
              <a:rPr lang="en-US" altLang="nl-NL" smtClean="0"/>
              <a:pPr/>
              <a:t>61</a:t>
            </a:fld>
            <a:endParaRPr lang="en-US" altLang="nl-N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FD7B34-1676-0EA7-5B4C-BFB2D941C1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425" y="4500563"/>
            <a:ext cx="4437063" cy="189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el 1">
            <a:extLst>
              <a:ext uri="{FF2B5EF4-FFF2-40B4-BE49-F238E27FC236}">
                <a16:creationId xmlns:a16="http://schemas.microsoft.com/office/drawing/2014/main" id="{D180D6D0-3639-BB97-3BEC-7796450D60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Other strategies in evolutionary fuzzing</a:t>
            </a:r>
          </a:p>
        </p:txBody>
      </p:sp>
      <p:sp>
        <p:nvSpPr>
          <p:cNvPr id="26627" name="Tijdelijke aanduiding voor inhoud 2">
            <a:extLst>
              <a:ext uri="{FF2B5EF4-FFF2-40B4-BE49-F238E27FC236}">
                <a16:creationId xmlns:a16="http://schemas.microsoft.com/office/drawing/2014/main" id="{04BE48BC-B821-4F53-ACE8-72FFCBCE352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US" altLang="en-US" dirty="0"/>
              <a:t>Instead of maximizing path/code coverage, we can also let inputs evolve to </a:t>
            </a:r>
            <a:r>
              <a:rPr lang="en-US" altLang="en-US" dirty="0">
                <a:solidFill>
                  <a:schemeClr val="accent2"/>
                </a:solidFill>
              </a:rPr>
              <a:t>maximize some other variable or property</a:t>
            </a:r>
          </a:p>
          <a:p>
            <a:pPr>
              <a:defRPr/>
            </a:pPr>
            <a:r>
              <a:rPr lang="en-US" altLang="en-US" sz="1800" dirty="0">
                <a:solidFill>
                  <a:schemeClr val="tx1"/>
                </a:solidFill>
              </a:rPr>
              <a:t>Code may need to instrumented to let </a:t>
            </a:r>
            <a:r>
              <a:rPr lang="en-US" altLang="en-US" sz="1800" dirty="0" err="1">
                <a:solidFill>
                  <a:schemeClr val="tx1"/>
                </a:solidFill>
              </a:rPr>
              <a:t>fuzzer</a:t>
            </a:r>
            <a:r>
              <a:rPr lang="en-US" altLang="en-US" sz="1800" dirty="0">
                <a:solidFill>
                  <a:schemeClr val="tx1"/>
                </a:solidFill>
              </a:rPr>
              <a:t> observe that property  </a:t>
            </a:r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US" altLang="en-US" dirty="0">
              <a:solidFill>
                <a:schemeClr val="accent2"/>
              </a:solidFill>
            </a:endParaRPr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US" altLang="en-US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US" altLang="en-US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US" altLang="en-US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US" altLang="en-US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endParaRPr lang="en-US" altLang="en-US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US" altLang="en-US" dirty="0"/>
              <a:t>                        </a:t>
            </a:r>
            <a:r>
              <a:rPr lang="en-US" altLang="en-US" dirty="0" err="1"/>
              <a:t>Eg</a:t>
            </a:r>
            <a:r>
              <a:rPr lang="en-US" altLang="en-US" dirty="0"/>
              <a:t> the </a:t>
            </a:r>
            <a:r>
              <a:rPr lang="en-US" altLang="en-US" dirty="0">
                <a:solidFill>
                  <a:srgbClr val="009900"/>
                </a:solidFill>
              </a:rPr>
              <a:t>x-coordinate of Super Mario</a:t>
            </a:r>
          </a:p>
          <a:p>
            <a:pPr marL="0" indent="0" algn="r">
              <a:buFont typeface="Times New Roman" panose="02020603050405020304" pitchFamily="18" charset="0"/>
              <a:buNone/>
              <a:defRPr/>
            </a:pPr>
            <a:endParaRPr lang="en-GB" altLang="en-US" sz="1400" dirty="0"/>
          </a:p>
          <a:p>
            <a:pPr marL="0" indent="0" algn="r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GB" altLang="en-US" sz="1400" dirty="0"/>
              <a:t>[Aschermann et al., </a:t>
            </a:r>
            <a:r>
              <a:rPr lang="en-GB" altLang="en-US" sz="1400" i="1" dirty="0"/>
              <a:t>IJON: Exploring Deep State Spaces via</a:t>
            </a:r>
            <a:r>
              <a:rPr lang="en-GB" altLang="en-US" sz="1400" dirty="0"/>
              <a:t> </a:t>
            </a:r>
            <a:r>
              <a:rPr lang="en-GB" altLang="en-US" sz="1400" i="1" dirty="0"/>
              <a:t>Fuzzing, </a:t>
            </a:r>
            <a:r>
              <a:rPr lang="en-GB" altLang="en-US" sz="1400" dirty="0"/>
              <a:t>IEEE S&amp;P 2020]</a:t>
            </a:r>
          </a:p>
          <a:p>
            <a:pPr marL="0" indent="0" algn="r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en-US" altLang="en-US" sz="1400" dirty="0"/>
              <a:t>https://www.youtube.com/watch?v=3PyhXlHDkNI</a:t>
            </a:r>
          </a:p>
        </p:txBody>
      </p:sp>
      <p:sp>
        <p:nvSpPr>
          <p:cNvPr id="77828" name="Tijdelijke aanduiding voor dianummer 3">
            <a:extLst>
              <a:ext uri="{FF2B5EF4-FFF2-40B4-BE49-F238E27FC236}">
                <a16:creationId xmlns:a16="http://schemas.microsoft.com/office/drawing/2014/main" id="{9BDCA369-EA86-9B02-1612-31A65E9A01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B8545B45-9C99-4266-B978-2B257D1112D3}" type="slidenum">
              <a:rPr lang="en-US" altLang="nl-NL" smtClean="0"/>
              <a:pPr/>
              <a:t>62</a:t>
            </a:fld>
            <a:endParaRPr lang="en-US" altLang="nl-NL"/>
          </a:p>
        </p:txBody>
      </p:sp>
      <p:pic>
        <p:nvPicPr>
          <p:cNvPr id="77829" name="Afbeelding 2">
            <a:extLst>
              <a:ext uri="{FF2B5EF4-FFF2-40B4-BE49-F238E27FC236}">
                <a16:creationId xmlns:a16="http://schemas.microsoft.com/office/drawing/2014/main" id="{5DE33C3B-6813-0464-F441-1F9B0A08DF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025" y="3059113"/>
            <a:ext cx="4205288" cy="236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>
            <a:extLst>
              <a:ext uri="{FF2B5EF4-FFF2-40B4-BE49-F238E27FC236}">
                <a16:creationId xmlns:a16="http://schemas.microsoft.com/office/drawing/2014/main" id="{0B66C438-EFE4-4507-2A69-123EF045F1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9138" y="277813"/>
            <a:ext cx="8642350" cy="814387"/>
          </a:xfrm>
        </p:spPr>
        <p:txBody>
          <a:bodyPr/>
          <a:lstStyle/>
          <a:p>
            <a:r>
              <a:rPr lang="nl-NL" altLang="en-US"/>
              <a:t>Conclusions</a:t>
            </a:r>
            <a:endParaRPr lang="en-GB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62963-7C43-C668-108C-B9828DCFB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nl-NL" sz="1800" dirty="0">
                <a:solidFill>
                  <a:schemeClr val="accent2"/>
                </a:solidFill>
              </a:rPr>
              <a:t>Fuzzing is great technique to find (some) security flaws!</a:t>
            </a:r>
          </a:p>
          <a:p>
            <a:pPr>
              <a:lnSpc>
                <a:spcPct val="100000"/>
              </a:lnSpc>
              <a:defRPr/>
            </a:pPr>
            <a:r>
              <a:rPr lang="nl-NL" sz="1800" dirty="0">
                <a:solidFill>
                  <a:schemeClr val="accent2"/>
                </a:solidFill>
              </a:rPr>
              <a:t>If you ever write or use C(++) code, you should fuzz it.</a:t>
            </a:r>
          </a:p>
          <a:p>
            <a:pPr>
              <a:lnSpc>
                <a:spcPct val="100000"/>
              </a:lnSpc>
              <a:defRPr/>
            </a:pPr>
            <a:r>
              <a:rPr lang="nl-NL" sz="1800" dirty="0">
                <a:solidFill>
                  <a:schemeClr val="tx2"/>
                </a:solidFill>
              </a:rPr>
              <a:t>Challenge: </a:t>
            </a:r>
            <a:r>
              <a:rPr lang="nl-NL" sz="1800" dirty="0">
                <a:solidFill>
                  <a:schemeClr val="accent2"/>
                </a:solidFill>
              </a:rPr>
              <a:t>getting good coverage fuzzing without too much effort 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nl-NL" sz="1800" dirty="0">
                <a:solidFill>
                  <a:schemeClr val="accent2"/>
                </a:solidFill>
              </a:rPr>
              <a:t>       </a:t>
            </a:r>
            <a:r>
              <a:rPr lang="nl-NL" sz="1800" dirty="0"/>
              <a:t>Successful approaches include</a:t>
            </a:r>
          </a:p>
          <a:p>
            <a:pPr lvl="1">
              <a:lnSpc>
                <a:spcPct val="100000"/>
              </a:lnSpc>
              <a:defRPr/>
            </a:pPr>
            <a:r>
              <a:rPr lang="nl-NL" sz="1800" dirty="0">
                <a:solidFill>
                  <a:schemeClr val="accent2"/>
                </a:solidFill>
              </a:rPr>
              <a:t>White-box fuzzing </a:t>
            </a:r>
            <a:r>
              <a:rPr lang="nl-NL" sz="1800" dirty="0">
                <a:solidFill>
                  <a:schemeClr val="tx1"/>
                </a:solidFill>
              </a:rPr>
              <a:t>based on </a:t>
            </a:r>
            <a:r>
              <a:rPr lang="nl-NL" sz="1800" dirty="0">
                <a:solidFill>
                  <a:schemeClr val="accent2"/>
                </a:solidFill>
              </a:rPr>
              <a:t>symbolic execution </a:t>
            </a:r>
            <a:r>
              <a:rPr lang="nl-NL" sz="1800" dirty="0"/>
              <a:t>with </a:t>
            </a:r>
            <a:r>
              <a:rPr lang="nl-NL" sz="1800" dirty="0">
                <a:solidFill>
                  <a:srgbClr val="009900"/>
                </a:solidFill>
              </a:rPr>
              <a:t>SAGE</a:t>
            </a:r>
          </a:p>
          <a:p>
            <a:pPr lvl="1">
              <a:lnSpc>
                <a:spcPct val="100000"/>
              </a:lnSpc>
              <a:defRPr/>
            </a:pPr>
            <a:r>
              <a:rPr lang="nl-NL" sz="1800" dirty="0">
                <a:solidFill>
                  <a:schemeClr val="accent2"/>
                </a:solidFill>
              </a:rPr>
              <a:t>Evolutionary fuzzing</a:t>
            </a:r>
            <a:r>
              <a:rPr lang="nl-NL" sz="1800" dirty="0">
                <a:solidFill>
                  <a:srgbClr val="008000"/>
                </a:solidFill>
              </a:rPr>
              <a:t> </a:t>
            </a:r>
            <a:r>
              <a:rPr lang="nl-NL" sz="1800" dirty="0">
                <a:solidFill>
                  <a:schemeClr val="tx2"/>
                </a:solidFill>
              </a:rPr>
              <a:t>aka</a:t>
            </a:r>
            <a:r>
              <a:rPr lang="nl-NL" sz="1800" dirty="0">
                <a:solidFill>
                  <a:schemeClr val="accent2"/>
                </a:solidFill>
              </a:rPr>
              <a:t> coverage guided greybox fuzzing </a:t>
            </a:r>
            <a:r>
              <a:rPr lang="nl-NL" sz="1800" dirty="0"/>
              <a:t>with </a:t>
            </a:r>
            <a:r>
              <a:rPr lang="nl-NL" sz="18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afl </a:t>
            </a:r>
          </a:p>
          <a:p>
            <a:pPr>
              <a:lnSpc>
                <a:spcPct val="100000"/>
              </a:lnSpc>
              <a:defRPr/>
            </a:pPr>
            <a:r>
              <a:rPr lang="nl-NL" sz="1800" i="1" dirty="0">
                <a:solidFill>
                  <a:schemeClr val="tx2"/>
                </a:solidFill>
              </a:rPr>
              <a:t>Does fuzzing makes sense for code in other programming languages?                </a:t>
            </a:r>
          </a:p>
          <a:p>
            <a:pPr marL="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nl-NL" sz="1800" dirty="0">
                <a:solidFill>
                  <a:schemeClr val="tx2"/>
                </a:solidFill>
              </a:rPr>
              <a:t>            Yes, but </a:t>
            </a:r>
            <a:r>
              <a:rPr lang="nl-NL" sz="1800" dirty="0" err="1">
                <a:solidFill>
                  <a:schemeClr val="tx2"/>
                </a:solidFill>
              </a:rPr>
              <a:t>the</a:t>
            </a:r>
            <a:r>
              <a:rPr lang="nl-NL" sz="1800" dirty="0">
                <a:solidFill>
                  <a:schemeClr val="tx2"/>
                </a:solidFill>
              </a:rPr>
              <a:t> bugs found may have lower security impact</a:t>
            </a:r>
          </a:p>
          <a:p>
            <a:pPr marL="5715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nl-NL" sz="1800" dirty="0">
              <a:solidFill>
                <a:schemeClr val="accent2"/>
              </a:solidFill>
            </a:endParaRPr>
          </a:p>
          <a:p>
            <a:pPr marL="5715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r>
              <a:rPr lang="nl-NL" sz="1800" dirty="0" err="1">
                <a:solidFill>
                  <a:schemeClr val="accent2"/>
                </a:solidFill>
              </a:rPr>
              <a:t>To</a:t>
            </a:r>
            <a:r>
              <a:rPr lang="nl-NL" sz="1800" dirty="0">
                <a:solidFill>
                  <a:schemeClr val="accent2"/>
                </a:solidFill>
              </a:rPr>
              <a:t> read (see links on the course page)</a:t>
            </a:r>
          </a:p>
          <a:p>
            <a:pPr marL="400050">
              <a:lnSpc>
                <a:spcPct val="100000"/>
              </a:lnSpc>
              <a:defRPr/>
            </a:pPr>
            <a:r>
              <a:rPr lang="nl-NL" sz="1800" dirty="0">
                <a:solidFill>
                  <a:srgbClr val="C00000"/>
                </a:solidFill>
              </a:rPr>
              <a:t>Michal Zawleski, technical white paper for afl</a:t>
            </a:r>
          </a:p>
          <a:p>
            <a:pPr marL="400050">
              <a:lnSpc>
                <a:spcPct val="100000"/>
              </a:lnSpc>
              <a:defRPr/>
            </a:pPr>
            <a:r>
              <a:rPr lang="nl-NL" sz="1800" dirty="0">
                <a:solidFill>
                  <a:srgbClr val="C00000"/>
                </a:solidFill>
              </a:rPr>
              <a:t>Patrice Godefroid, </a:t>
            </a:r>
            <a:r>
              <a:rPr lang="en-US" sz="1800" dirty="0">
                <a:solidFill>
                  <a:srgbClr val="C00000"/>
                </a:solidFill>
              </a:rPr>
              <a:t>SAGE: Whitebox Fuzzing for Security Testing, </a:t>
            </a:r>
            <a:r>
              <a:rPr lang="nl-NL" sz="1800" dirty="0">
                <a:solidFill>
                  <a:srgbClr val="C00000"/>
                </a:solidFill>
              </a:rPr>
              <a:t>ACM Queue 2012</a:t>
            </a:r>
          </a:p>
          <a:p>
            <a:pPr marL="57150" indent="0">
              <a:lnSpc>
                <a:spcPct val="100000"/>
              </a:lnSpc>
              <a:buFont typeface="Times New Roman" panose="02020603050405020304" pitchFamily="18" charset="0"/>
              <a:buNone/>
              <a:defRPr/>
            </a:pPr>
            <a:endParaRPr lang="nl-NL" sz="1800" dirty="0">
              <a:solidFill>
                <a:srgbClr val="008000"/>
              </a:solidFill>
            </a:endParaRPr>
          </a:p>
          <a:p>
            <a:pPr marL="400050">
              <a:defRPr/>
            </a:pPr>
            <a:endParaRPr lang="en-GB" dirty="0"/>
          </a:p>
        </p:txBody>
      </p:sp>
      <p:sp>
        <p:nvSpPr>
          <p:cNvPr id="78852" name="Slide Number Placeholder 3">
            <a:extLst>
              <a:ext uri="{FF2B5EF4-FFF2-40B4-BE49-F238E27FC236}">
                <a16:creationId xmlns:a16="http://schemas.microsoft.com/office/drawing/2014/main" id="{3DE04C89-B8BB-B5A2-6F41-F366A65AFC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BDDBF003-F82D-45FF-A6E6-598CB139C032}" type="slidenum">
              <a:rPr lang="en-US" altLang="nl-NL" smtClean="0"/>
              <a:pPr/>
              <a:t>63</a:t>
            </a:fld>
            <a:endParaRPr lang="en-US" altLang="nl-NL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>
            <a:extLst>
              <a:ext uri="{FF2B5EF4-FFF2-40B4-BE49-F238E27FC236}">
                <a16:creationId xmlns:a16="http://schemas.microsoft.com/office/drawing/2014/main" id="{F63DB768-8332-79EB-CA60-7C60DB8F51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Quick security assessment of C/C++ code</a:t>
            </a:r>
            <a:endParaRPr lang="en-GB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978D7C-D5F7-44E4-5CDD-B92FE578E6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4913" y="1506538"/>
            <a:ext cx="5183187" cy="4721225"/>
          </a:xfrm>
        </p:spPr>
        <p:txBody>
          <a:bodyPr/>
          <a:lstStyle/>
          <a:p>
            <a:pPr>
              <a:defRPr/>
            </a:pPr>
            <a:endParaRPr lang="en-US" dirty="0"/>
          </a:p>
          <a:p>
            <a:pPr>
              <a:defRPr/>
            </a:pPr>
            <a:endParaRPr lang="en-GB" dirty="0"/>
          </a:p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GB" dirty="0"/>
              <a:t>crashes with a </a:t>
            </a:r>
            <a:r>
              <a:rPr lang="en-GB" dirty="0">
                <a:solidFill>
                  <a:schemeClr val="accent2"/>
                </a:solidFill>
              </a:rPr>
              <a:t>dumb </a:t>
            </a:r>
            <a:r>
              <a:rPr lang="en-GB" dirty="0" err="1">
                <a:solidFill>
                  <a:schemeClr val="accent2"/>
                </a:solidFill>
              </a:rPr>
              <a:t>fuzzer</a:t>
            </a:r>
            <a:endParaRPr lang="en-GB" dirty="0">
              <a:solidFill>
                <a:schemeClr val="accent2"/>
              </a:solidFill>
            </a:endParaRPr>
          </a:p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GB" dirty="0"/>
              <a:t>crashes with </a:t>
            </a:r>
            <a:r>
              <a:rPr lang="en-GB" dirty="0" err="1">
                <a:solidFill>
                  <a:schemeClr val="accent2"/>
                </a:solidFill>
              </a:rPr>
              <a:t>afl</a:t>
            </a:r>
            <a:endParaRPr lang="en-GB" dirty="0">
              <a:solidFill>
                <a:schemeClr val="accent2"/>
              </a:solidFill>
            </a:endParaRPr>
          </a:p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GB" dirty="0"/>
              <a:t>crashes with </a:t>
            </a:r>
            <a:r>
              <a:rPr lang="en-GB" dirty="0" err="1">
                <a:solidFill>
                  <a:schemeClr val="accent2"/>
                </a:solidFill>
              </a:rPr>
              <a:t>afl</a:t>
            </a:r>
            <a:r>
              <a:rPr lang="en-GB" dirty="0">
                <a:solidFill>
                  <a:schemeClr val="accent2"/>
                </a:solidFill>
              </a:rPr>
              <a:t> &amp; </a:t>
            </a:r>
            <a:r>
              <a:rPr lang="en-GB" dirty="0" err="1">
                <a:solidFill>
                  <a:schemeClr val="accent2"/>
                </a:solidFill>
              </a:rPr>
              <a:t>ASan</a:t>
            </a:r>
            <a:endParaRPr lang="en-GB" dirty="0">
              <a:solidFill>
                <a:schemeClr val="accent2"/>
              </a:solidFill>
            </a:endParaRPr>
          </a:p>
          <a:p>
            <a:pPr marL="0" indent="0">
              <a:buFont typeface="Times New Roman" panose="02020603050405020304" pitchFamily="18" charset="0"/>
              <a:buNone/>
              <a:defRPr/>
            </a:pPr>
            <a:r>
              <a:rPr lang="en-GB" dirty="0"/>
              <a:t>does not crash with any </a:t>
            </a:r>
            <a:r>
              <a:rPr lang="en-GB" dirty="0" err="1"/>
              <a:t>fuzzer</a:t>
            </a:r>
            <a:endParaRPr lang="en-GB" dirty="0"/>
          </a:p>
        </p:txBody>
      </p:sp>
      <p:sp>
        <p:nvSpPr>
          <p:cNvPr id="79876" name="Slide Number Placeholder 3">
            <a:extLst>
              <a:ext uri="{FF2B5EF4-FFF2-40B4-BE49-F238E27FC236}">
                <a16:creationId xmlns:a16="http://schemas.microsoft.com/office/drawing/2014/main" id="{839E5548-C432-F4AD-E2E3-7E0D098FC25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fld id="{E9772265-C729-40E1-BA45-A8397FAC1E20}" type="slidenum">
              <a:rPr lang="en-US" altLang="nl-NL" smtClean="0"/>
              <a:pPr/>
              <a:t>64</a:t>
            </a:fld>
            <a:endParaRPr lang="en-US" altLang="nl-NL"/>
          </a:p>
        </p:txBody>
      </p:sp>
      <p:pic>
        <p:nvPicPr>
          <p:cNvPr id="79877" name="Picture 5" descr="A group of stars in different colors&#10;&#10;AI-generated content may be incorrect.">
            <a:extLst>
              <a:ext uri="{FF2B5EF4-FFF2-40B4-BE49-F238E27FC236}">
                <a16:creationId xmlns:a16="http://schemas.microsoft.com/office/drawing/2014/main" id="{6D1C38EE-7A6C-2C40-9ABF-CA5727CC6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3759"/>
          <a:stretch>
            <a:fillRect/>
          </a:stretch>
        </p:blipFill>
        <p:spPr bwMode="auto">
          <a:xfrm>
            <a:off x="719138" y="2532063"/>
            <a:ext cx="2601912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2">
            <a:extLst>
              <a:ext uri="{FF2B5EF4-FFF2-40B4-BE49-F238E27FC236}">
                <a16:creationId xmlns:a16="http://schemas.microsoft.com/office/drawing/2014/main" id="{1784D46C-4240-2AF9-AA24-00CCB3D6E7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l-NL"/>
              <a:t>Fuzzing web-applications</a:t>
            </a:r>
            <a:endParaRPr lang="en-GB" altLang="nl-NL"/>
          </a:p>
        </p:txBody>
      </p:sp>
      <p:sp>
        <p:nvSpPr>
          <p:cNvPr id="20482" name="Content Placeholder 1">
            <a:extLst>
              <a:ext uri="{FF2B5EF4-FFF2-40B4-BE49-F238E27FC236}">
                <a16:creationId xmlns:a16="http://schemas.microsoft.com/office/drawing/2014/main" id="{13E3E2D1-A5B1-6AEE-DBEC-3BB20337C19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nl-NL" altLang="en-US" i="1" dirty="0">
                <a:cs typeface="Courier New" panose="02070309020205020404" pitchFamily="49" charset="0"/>
              </a:rPr>
              <a:t>How </a:t>
            </a:r>
            <a:r>
              <a:rPr lang="nl-NL" altLang="en-US" i="1" dirty="0" err="1">
                <a:cs typeface="Courier New" panose="02070309020205020404" pitchFamily="49" charset="0"/>
              </a:rPr>
              <a:t>could</a:t>
            </a:r>
            <a:r>
              <a:rPr lang="nl-NL" altLang="en-US" i="1" dirty="0">
                <a:cs typeface="Courier New" panose="02070309020205020404" pitchFamily="49" charset="0"/>
              </a:rPr>
              <a:t> a </a:t>
            </a:r>
            <a:r>
              <a:rPr lang="nl-NL" altLang="en-US" i="1" dirty="0" err="1">
                <a:cs typeface="Courier New" panose="02070309020205020404" pitchFamily="49" charset="0"/>
              </a:rPr>
              <a:t>fuzzer</a:t>
            </a:r>
            <a:r>
              <a:rPr lang="nl-NL" altLang="en-US" i="1" dirty="0">
                <a:cs typeface="Courier New" panose="02070309020205020404" pitchFamily="49" charset="0"/>
              </a:rPr>
              <a:t> </a:t>
            </a:r>
            <a:r>
              <a:rPr lang="nl-NL" altLang="en-US" i="1" u="sng" dirty="0" err="1">
                <a:cs typeface="Courier New" panose="02070309020205020404" pitchFamily="49" charset="0"/>
              </a:rPr>
              <a:t>detect</a:t>
            </a:r>
            <a:r>
              <a:rPr lang="nl-NL" altLang="en-US" i="1" dirty="0">
                <a:cs typeface="Courier New" panose="02070309020205020404" pitchFamily="49" charset="0"/>
              </a:rPr>
              <a:t> SQL </a:t>
            </a:r>
            <a:r>
              <a:rPr lang="nl-NL" altLang="en-US" i="1" dirty="0" err="1">
                <a:cs typeface="Courier New" panose="02070309020205020404" pitchFamily="49" charset="0"/>
              </a:rPr>
              <a:t>injections</a:t>
            </a:r>
            <a:r>
              <a:rPr lang="nl-NL" altLang="en-US" i="1" dirty="0">
                <a:cs typeface="Courier New" panose="02070309020205020404" pitchFamily="49" charset="0"/>
              </a:rPr>
              <a:t> or XSS </a:t>
            </a:r>
            <a:r>
              <a:rPr lang="nl-NL" altLang="en-US" i="1" dirty="0" err="1">
                <a:cs typeface="Courier New" panose="02070309020205020404" pitchFamily="49" charset="0"/>
              </a:rPr>
              <a:t>weaknesses</a:t>
            </a:r>
            <a:r>
              <a:rPr lang="nl-NL" altLang="en-US" i="1" dirty="0">
                <a:cs typeface="Courier New" panose="02070309020205020404" pitchFamily="49" charset="0"/>
              </a:rPr>
              <a:t>?</a:t>
            </a:r>
          </a:p>
          <a:p>
            <a:pPr lvl="1">
              <a:lnSpc>
                <a:spcPct val="100000"/>
              </a:lnSpc>
            </a:pPr>
            <a:r>
              <a:rPr lang="nl-NL" altLang="en-US" sz="1800" dirty="0">
                <a:cs typeface="Courier New" panose="02070309020205020404" pitchFamily="49" charset="0"/>
              </a:rPr>
              <a:t>For SQL </a:t>
            </a:r>
            <a:r>
              <a:rPr lang="nl-NL" altLang="en-US" sz="1800" dirty="0" err="1">
                <a:cs typeface="Courier New" panose="02070309020205020404" pitchFamily="49" charset="0"/>
              </a:rPr>
              <a:t>injection</a:t>
            </a:r>
            <a:r>
              <a:rPr lang="nl-NL" altLang="en-US" sz="1800" dirty="0">
                <a:cs typeface="Courier New" panose="02070309020205020404" pitchFamily="49" charset="0"/>
              </a:rPr>
              <a:t>: monitor database </a:t>
            </a:r>
            <a:r>
              <a:rPr lang="nl-NL" altLang="en-US" sz="1800" dirty="0" err="1">
                <a:cs typeface="Courier New" panose="02070309020205020404" pitchFamily="49" charset="0"/>
              </a:rPr>
              <a:t>for</a:t>
            </a:r>
            <a:r>
              <a:rPr lang="nl-NL" altLang="en-US" sz="1800" dirty="0">
                <a:cs typeface="Courier New" panose="02070309020205020404" pitchFamily="49" charset="0"/>
              </a:rPr>
              <a:t> error </a:t>
            </a:r>
            <a:r>
              <a:rPr lang="nl-NL" altLang="en-US" sz="1800" dirty="0" err="1">
                <a:cs typeface="Courier New" panose="02070309020205020404" pitchFamily="49" charset="0"/>
              </a:rPr>
              <a:t>messages</a:t>
            </a:r>
            <a:endParaRPr lang="nl-NL" altLang="en-US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lnSpc>
                <a:spcPct val="100000"/>
              </a:lnSpc>
            </a:pPr>
            <a:r>
              <a:rPr lang="nl-NL" altLang="en-US" sz="1800" dirty="0">
                <a:cs typeface="Courier New" panose="02070309020205020404" pitchFamily="49" charset="0"/>
              </a:rPr>
              <a:t>For XSS, </a:t>
            </a:r>
            <a:r>
              <a:rPr lang="nl-NL" altLang="en-US" sz="1800" dirty="0" err="1">
                <a:cs typeface="Courier New" panose="02070309020205020404" pitchFamily="49" charset="0"/>
              </a:rPr>
              <a:t>see</a:t>
            </a:r>
            <a:r>
              <a:rPr lang="nl-NL" altLang="en-US" sz="1800" dirty="0">
                <a:cs typeface="Courier New" panose="02070309020205020404" pitchFamily="49" charset="0"/>
              </a:rPr>
              <a:t> </a:t>
            </a:r>
            <a:r>
              <a:rPr lang="nl-NL" altLang="en-US" sz="1800" dirty="0" err="1">
                <a:cs typeface="Courier New" panose="02070309020205020404" pitchFamily="49" charset="0"/>
              </a:rPr>
              <a:t>if</a:t>
            </a:r>
            <a:r>
              <a:rPr lang="nl-NL" altLang="en-US" sz="1800" dirty="0">
                <a:cs typeface="Courier New" panose="02070309020205020404" pitchFamily="49" charset="0"/>
              </a:rPr>
              <a:t> </a:t>
            </a:r>
            <a:r>
              <a:rPr lang="nl-NL" altLang="en-US" sz="1800" dirty="0" err="1">
                <a:cs typeface="Courier New" panose="02070309020205020404" pitchFamily="49" charset="0"/>
              </a:rPr>
              <a:t>the</a:t>
            </a:r>
            <a:r>
              <a:rPr lang="nl-NL" altLang="en-US" sz="1800" dirty="0">
                <a:cs typeface="Courier New" panose="02070309020205020404" pitchFamily="49" charset="0"/>
              </a:rPr>
              <a:t> website </a:t>
            </a:r>
            <a:r>
              <a:rPr lang="nl-NL" altLang="en-US" sz="1800" dirty="0" err="1">
                <a:cs typeface="Courier New" panose="02070309020205020404" pitchFamily="49" charset="0"/>
              </a:rPr>
              <a:t>echoes</a:t>
            </a:r>
            <a:r>
              <a:rPr lang="nl-NL" altLang="en-US" sz="1800" dirty="0">
                <a:cs typeface="Courier New" panose="02070309020205020404" pitchFamily="49" charset="0"/>
              </a:rPr>
              <a:t> HTML tags in user input</a:t>
            </a:r>
          </a:p>
          <a:p>
            <a:pPr>
              <a:lnSpc>
                <a:spcPct val="100000"/>
              </a:lnSpc>
            </a:pPr>
            <a:r>
              <a:rPr lang="en-US" altLang="nl-NL" dirty="0">
                <a:cs typeface="Arial" panose="020B0604020202020204" pitchFamily="34" charset="0"/>
              </a:rPr>
              <a:t>There are various tools to fuzz web-applications: </a:t>
            </a:r>
            <a:r>
              <a:rPr lang="en-US" altLang="nl-NL" dirty="0">
                <a:solidFill>
                  <a:srgbClr val="009900"/>
                </a:solidFill>
                <a:cs typeface="Arial" panose="020B0604020202020204" pitchFamily="34" charset="0"/>
              </a:rPr>
              <a:t>Spike proxy, HP </a:t>
            </a:r>
            <a:r>
              <a:rPr lang="en-US" altLang="nl-NL" dirty="0" err="1">
                <a:solidFill>
                  <a:srgbClr val="009900"/>
                </a:solidFill>
                <a:cs typeface="Arial" panose="020B0604020202020204" pitchFamily="34" charset="0"/>
              </a:rPr>
              <a:t>Webinspect</a:t>
            </a:r>
            <a:r>
              <a:rPr lang="en-US" altLang="nl-NL" dirty="0">
                <a:solidFill>
                  <a:srgbClr val="009900"/>
                </a:solidFill>
                <a:cs typeface="Arial" panose="020B0604020202020204" pitchFamily="34" charset="0"/>
              </a:rPr>
              <a:t>, </a:t>
            </a:r>
            <a:r>
              <a:rPr lang="en-US" altLang="nl-NL" dirty="0" err="1">
                <a:solidFill>
                  <a:srgbClr val="009900"/>
                </a:solidFill>
                <a:cs typeface="Arial" panose="020B0604020202020204" pitchFamily="34" charset="0"/>
              </a:rPr>
              <a:t>AppScan</a:t>
            </a:r>
            <a:r>
              <a:rPr lang="en-US" altLang="nl-NL" dirty="0">
                <a:solidFill>
                  <a:srgbClr val="009900"/>
                </a:solidFill>
                <a:cs typeface="Arial" panose="020B0604020202020204" pitchFamily="34" charset="0"/>
              </a:rPr>
              <a:t>, </a:t>
            </a:r>
            <a:r>
              <a:rPr lang="en-US" altLang="nl-NL" dirty="0" err="1">
                <a:solidFill>
                  <a:srgbClr val="009900"/>
                </a:solidFill>
                <a:cs typeface="Arial" panose="020B0604020202020204" pitchFamily="34" charset="0"/>
              </a:rPr>
              <a:t>WebScarab</a:t>
            </a:r>
            <a:r>
              <a:rPr lang="en-US" altLang="nl-NL" dirty="0">
                <a:solidFill>
                  <a:srgbClr val="009900"/>
                </a:solidFill>
                <a:cs typeface="Arial" panose="020B0604020202020204" pitchFamily="34" charset="0"/>
              </a:rPr>
              <a:t>, Wapiti, w3af, </a:t>
            </a:r>
            <a:r>
              <a:rPr lang="en-US" altLang="nl-NL" dirty="0" err="1">
                <a:solidFill>
                  <a:srgbClr val="009900"/>
                </a:solidFill>
                <a:cs typeface="Arial" panose="020B0604020202020204" pitchFamily="34" charset="0"/>
              </a:rPr>
              <a:t>RFuzz</a:t>
            </a:r>
            <a:r>
              <a:rPr lang="en-US" altLang="nl-NL" dirty="0">
                <a:solidFill>
                  <a:srgbClr val="009900"/>
                </a:solidFill>
                <a:cs typeface="Arial" panose="020B0604020202020204" pitchFamily="34" charset="0"/>
              </a:rPr>
              <a:t>, </a:t>
            </a:r>
            <a:r>
              <a:rPr lang="en-US" altLang="nl-NL" dirty="0" err="1">
                <a:solidFill>
                  <a:srgbClr val="009900"/>
                </a:solidFill>
                <a:cs typeface="Arial" panose="020B0604020202020204" pitchFamily="34" charset="0"/>
              </a:rPr>
              <a:t>WSFuzzer</a:t>
            </a:r>
            <a:r>
              <a:rPr lang="en-US" altLang="nl-NL" dirty="0">
                <a:solidFill>
                  <a:srgbClr val="009900"/>
                </a:solidFill>
                <a:cs typeface="Arial" panose="020B0604020202020204" pitchFamily="34" charset="0"/>
              </a:rPr>
              <a:t>, SPI </a:t>
            </a:r>
            <a:r>
              <a:rPr lang="en-US" altLang="nl-NL" dirty="0" err="1">
                <a:solidFill>
                  <a:srgbClr val="009900"/>
                </a:solidFill>
                <a:cs typeface="Arial" panose="020B0604020202020204" pitchFamily="34" charset="0"/>
              </a:rPr>
              <a:t>Fuzzer</a:t>
            </a:r>
            <a:r>
              <a:rPr lang="en-US" altLang="nl-NL" dirty="0">
                <a:solidFill>
                  <a:srgbClr val="009900"/>
                </a:solidFill>
                <a:cs typeface="Arial" panose="020B0604020202020204" pitchFamily="34" charset="0"/>
              </a:rPr>
              <a:t> Burp, </a:t>
            </a:r>
            <a:r>
              <a:rPr lang="en-US" altLang="nl-NL" dirty="0" err="1">
                <a:solidFill>
                  <a:srgbClr val="009900"/>
                </a:solidFill>
                <a:cs typeface="Arial" panose="020B0604020202020204" pitchFamily="34" charset="0"/>
              </a:rPr>
              <a:t>Mutilidae</a:t>
            </a:r>
            <a:r>
              <a:rPr lang="en-US" altLang="nl-NL" dirty="0">
                <a:solidFill>
                  <a:srgbClr val="009900"/>
                </a:solidFill>
                <a:cs typeface="Arial" panose="020B0604020202020204" pitchFamily="34" charset="0"/>
              </a:rPr>
              <a:t>, ...</a:t>
            </a:r>
          </a:p>
          <a:p>
            <a:pPr>
              <a:lnSpc>
                <a:spcPct val="100000"/>
              </a:lnSpc>
            </a:pPr>
            <a:r>
              <a:rPr lang="en-US" altLang="nl-NL" dirty="0">
                <a:cs typeface="Arial" panose="020B0604020202020204" pitchFamily="34" charset="0"/>
              </a:rPr>
              <a:t>Some </a:t>
            </a:r>
            <a:r>
              <a:rPr lang="en-US" altLang="nl-NL" dirty="0" err="1">
                <a:cs typeface="Arial" panose="020B0604020202020204" pitchFamily="34" charset="0"/>
              </a:rPr>
              <a:t>fuzzers</a:t>
            </a:r>
            <a:r>
              <a:rPr lang="en-US" altLang="nl-NL" dirty="0">
                <a:cs typeface="Arial" panose="020B0604020202020204" pitchFamily="34" charset="0"/>
              </a:rPr>
              <a:t> </a:t>
            </a:r>
            <a:r>
              <a:rPr lang="en-US" altLang="nl-NL" dirty="0">
                <a:solidFill>
                  <a:schemeClr val="accent2"/>
                </a:solidFill>
                <a:cs typeface="Arial" panose="020B0604020202020204" pitchFamily="34" charset="0"/>
              </a:rPr>
              <a:t>crawl</a:t>
            </a:r>
            <a:r>
              <a:rPr lang="en-US" altLang="nl-NL" dirty="0">
                <a:cs typeface="Arial" panose="020B0604020202020204" pitchFamily="34" charset="0"/>
              </a:rPr>
              <a:t> a website, generating traffic themselves,                         other </a:t>
            </a:r>
            <a:r>
              <a:rPr lang="en-US" altLang="nl-NL" dirty="0" err="1">
                <a:cs typeface="Arial" panose="020B0604020202020204" pitchFamily="34" charset="0"/>
              </a:rPr>
              <a:t>fuzzers</a:t>
            </a:r>
            <a:r>
              <a:rPr lang="en-US" altLang="nl-NL" dirty="0">
                <a:cs typeface="Arial" panose="020B0604020202020204" pitchFamily="34" charset="0"/>
              </a:rPr>
              <a:t> </a:t>
            </a:r>
            <a:r>
              <a:rPr lang="en-US" altLang="nl-NL" dirty="0">
                <a:solidFill>
                  <a:schemeClr val="accent2"/>
                </a:solidFill>
                <a:cs typeface="Arial" panose="020B0604020202020204" pitchFamily="34" charset="0"/>
              </a:rPr>
              <a:t>modify traffic </a:t>
            </a:r>
            <a:r>
              <a:rPr lang="en-US" altLang="nl-NL" dirty="0">
                <a:cs typeface="Arial" panose="020B0604020202020204" pitchFamily="34" charset="0"/>
              </a:rPr>
              <a:t>generated by some other means.</a:t>
            </a:r>
          </a:p>
          <a:p>
            <a:pPr>
              <a:lnSpc>
                <a:spcPct val="100000"/>
              </a:lnSpc>
            </a:pPr>
            <a:r>
              <a:rPr lang="en-US" altLang="nl-NL" i="1" dirty="0">
                <a:cs typeface="Arial" panose="020B0604020202020204" pitchFamily="34" charset="0"/>
              </a:rPr>
              <a:t>Can we expect false positives/negatives?</a:t>
            </a:r>
          </a:p>
          <a:p>
            <a:pPr lvl="1">
              <a:lnSpc>
                <a:spcPct val="100000"/>
              </a:lnSpc>
            </a:pPr>
            <a:r>
              <a:rPr lang="en-US" altLang="nl-NL" sz="1800" dirty="0">
                <a:cs typeface="Arial" panose="020B0604020202020204" pitchFamily="34" charset="0"/>
              </a:rPr>
              <a:t>false negatives due to test cases not hitting the vulnerable cases</a:t>
            </a:r>
          </a:p>
          <a:p>
            <a:pPr lvl="1">
              <a:lnSpc>
                <a:spcPct val="100000"/>
              </a:lnSpc>
            </a:pPr>
            <a:r>
              <a:rPr lang="en-US" altLang="nl-NL" sz="1800" dirty="0">
                <a:cs typeface="Arial" panose="020B0604020202020204" pitchFamily="34" charset="0"/>
              </a:rPr>
              <a:t>false positives &amp; negatives due to incorrect test oracle, </a:t>
            </a:r>
            <a:r>
              <a:rPr lang="en-US" altLang="nl-NL" sz="1800" dirty="0" err="1">
                <a:cs typeface="Arial" panose="020B0604020202020204" pitchFamily="34" charset="0"/>
              </a:rPr>
              <a:t>eg</a:t>
            </a:r>
            <a:endParaRPr lang="en-US" altLang="nl-NL" sz="1800" dirty="0">
              <a:cs typeface="Arial" panose="020B0604020202020204" pitchFamily="34" charset="0"/>
            </a:endParaRPr>
          </a:p>
          <a:p>
            <a:pPr lvl="2">
              <a:lnSpc>
                <a:spcPct val="100000"/>
              </a:lnSpc>
            </a:pPr>
            <a:r>
              <a:rPr lang="en-US" altLang="nl-NL" sz="1800" dirty="0">
                <a:cs typeface="Arial" panose="020B0604020202020204" pitchFamily="34" charset="0"/>
              </a:rPr>
              <a:t>for SQL injection: not recognizing some SQL database errors   (false neg)</a:t>
            </a:r>
          </a:p>
          <a:p>
            <a:pPr lvl="2">
              <a:lnSpc>
                <a:spcPct val="100000"/>
              </a:lnSpc>
            </a:pPr>
            <a:r>
              <a:rPr lang="en-US" altLang="nl-NL" sz="1800" dirty="0">
                <a:cs typeface="Arial" panose="020B0604020202020204" pitchFamily="34" charset="0"/>
              </a:rPr>
              <a:t>for XSS: signaling quoted echoed response as XSS  (false pos)</a:t>
            </a:r>
          </a:p>
        </p:txBody>
      </p:sp>
      <p:sp>
        <p:nvSpPr>
          <p:cNvPr id="80900" name="Slide Number Placeholder 3">
            <a:extLst>
              <a:ext uri="{FF2B5EF4-FFF2-40B4-BE49-F238E27FC236}">
                <a16:creationId xmlns:a16="http://schemas.microsoft.com/office/drawing/2014/main" id="{80B570A7-9A5D-7E7D-3DFE-D914574A10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116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1pPr>
            <a:lvl2pPr>
              <a:lnSpc>
                <a:spcPct val="116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2pPr>
            <a:lvl3pPr>
              <a:lnSpc>
                <a:spcPct val="116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3pPr>
            <a:lvl4pPr>
              <a:lnSpc>
                <a:spcPct val="116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–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4pPr>
            <a:lvl5pPr>
              <a:lnSpc>
                <a:spcPct val="116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5pPr>
            <a:lvl6pPr marL="25146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6pPr>
            <a:lvl7pPr marL="29718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7pPr>
            <a:lvl8pPr marL="34290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8pPr>
            <a:lvl9pPr marL="3886200" indent="-228600" defTabSz="492125" eaLnBrk="0" fontAlgn="base" hangingPunct="0">
              <a:lnSpc>
                <a:spcPct val="116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Char char="»"/>
              <a:tabLst>
                <a:tab pos="0" algn="l"/>
                <a:tab pos="490538" algn="l"/>
                <a:tab pos="982663" algn="l"/>
                <a:tab pos="1474788" algn="l"/>
                <a:tab pos="1966913" algn="l"/>
                <a:tab pos="2459038" algn="l"/>
                <a:tab pos="2951163" algn="l"/>
                <a:tab pos="3443288" algn="l"/>
                <a:tab pos="3935413" algn="l"/>
                <a:tab pos="4427538" algn="l"/>
                <a:tab pos="4919663" algn="l"/>
                <a:tab pos="5411788" algn="l"/>
                <a:tab pos="5903913" algn="l"/>
                <a:tab pos="6396038" algn="l"/>
                <a:tab pos="6888163" algn="l"/>
                <a:tab pos="7380288" algn="l"/>
                <a:tab pos="7872413" algn="l"/>
                <a:tab pos="8364538" algn="l"/>
                <a:tab pos="8856663" algn="l"/>
                <a:tab pos="9348788" algn="l"/>
                <a:tab pos="9840913" algn="l"/>
              </a:tabLst>
              <a:defRPr sz="2000">
                <a:solidFill>
                  <a:srgbClr val="000000"/>
                </a:solidFill>
                <a:latin typeface="Arial Rounded MT Bold" panose="020F0704030504030204" pitchFamily="34" charset="0"/>
              </a:defRPr>
            </a:lvl9pPr>
          </a:lstStyle>
          <a:p>
            <a:pPr>
              <a:spcAft>
                <a:spcPct val="0"/>
              </a:spcAft>
              <a:buFont typeface="Times New Roman" panose="02020603050405020304" pitchFamily="18" charset="0"/>
              <a:buNone/>
            </a:pPr>
            <a:fld id="{463F8D8E-A963-4994-A9C1-4AA2FFA5F83A}" type="slidenum">
              <a:rPr lang="en-US" altLang="nl-NL" sz="1400" smtClean="0"/>
              <a:pPr>
                <a:spcAft>
                  <a:spcPct val="0"/>
                </a:spcAft>
                <a:buFont typeface="Times New Roman" panose="02020603050405020304" pitchFamily="18" charset="0"/>
                <a:buNone/>
              </a:pPr>
              <a:t>65</a:t>
            </a:fld>
            <a:endParaRPr lang="en-US" altLang="nl-NL" sz="140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92125" rtl="0" eaLnBrk="1" fontAlgn="base" latinLnBrk="0" hangingPunct="0">
          <a:lnSpc>
            <a:spcPct val="116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Comic Sans MS" pitchFamily="6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92125" rtl="0" eaLnBrk="1" fontAlgn="base" latinLnBrk="0" hangingPunct="0">
          <a:lnSpc>
            <a:spcPct val="116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Comic Sans MS" pitchFamily="64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4851</Words>
  <Application>Microsoft Office PowerPoint</Application>
  <PresentationFormat>Custom</PresentationFormat>
  <Paragraphs>749</Paragraphs>
  <Slides>65</Slides>
  <Notes>3</Notes>
  <HiddenSlides>1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7" baseType="lpstr">
      <vt:lpstr>Abadi</vt:lpstr>
      <vt:lpstr>Arial</vt:lpstr>
      <vt:lpstr>Arial Narrow</vt:lpstr>
      <vt:lpstr>Arial Rounded MT Bold</vt:lpstr>
      <vt:lpstr>Bahnschrift SemiBold</vt:lpstr>
      <vt:lpstr>Comic Sans MS</vt:lpstr>
      <vt:lpstr>Courier New</vt:lpstr>
      <vt:lpstr>DejaVu Sans</vt:lpstr>
      <vt:lpstr>Pieces NFI</vt:lpstr>
      <vt:lpstr>Times New Roman</vt:lpstr>
      <vt:lpstr>Wingdings</vt:lpstr>
      <vt:lpstr>Office Theme</vt:lpstr>
      <vt:lpstr>PowerPoint Presentation</vt:lpstr>
      <vt:lpstr>Testing for memory corruption bugs</vt:lpstr>
      <vt:lpstr>Testing for memory corruption bugs</vt:lpstr>
      <vt:lpstr>Testing for memory corruption bugs</vt:lpstr>
      <vt:lpstr>Testing for memory corruption bugs</vt:lpstr>
      <vt:lpstr>Security testing</vt:lpstr>
      <vt:lpstr>Testing basics</vt:lpstr>
      <vt:lpstr>SUT, test suite &amp; test oracle</vt:lpstr>
      <vt:lpstr>Code coverage criteria</vt:lpstr>
      <vt:lpstr>Possible perverse effect of coverage criteria</vt:lpstr>
      <vt:lpstr>Annotations as test oracle </vt:lpstr>
      <vt:lpstr>Security testing: Abuse cases &amp; Negative test cases</vt:lpstr>
      <vt:lpstr> testing  vs  security testing  </vt:lpstr>
      <vt:lpstr>Security testing is HARD</vt:lpstr>
      <vt:lpstr>The security testing paradox</vt:lpstr>
      <vt:lpstr>Abuse cases    →   negative test cases</vt:lpstr>
      <vt:lpstr>iOS goto fail SSL bug</vt:lpstr>
      <vt:lpstr>Negative  test cases eg. for flawed certificate chains</vt:lpstr>
      <vt:lpstr>Fuzzing  </vt:lpstr>
      <vt:lpstr>Fuzzing   </vt:lpstr>
      <vt:lpstr>How to fuzz: test case generation</vt:lpstr>
      <vt:lpstr>How to fuzz:  error detection</vt:lpstr>
      <vt:lpstr>Some pros and cons of fuzzing &amp; DAST</vt:lpstr>
      <vt:lpstr>History of fuzzing</vt:lpstr>
      <vt:lpstr>1. Random Fuzzing</vt:lpstr>
      <vt:lpstr>Random fuzzing of UNIX utilities [1988]</vt:lpstr>
      <vt:lpstr>Four decades later, OS utilities still have problems</vt:lpstr>
      <vt:lpstr>Mutational fuzzing</vt:lpstr>
      <vt:lpstr>Example: Fuzzing OCPP [research internship Ivar Derksen]    </vt:lpstr>
      <vt:lpstr>Example: Fuzzing OCPP</vt:lpstr>
      <vt:lpstr>Test results with fuzzing OCPP server</vt:lpstr>
      <vt:lpstr>Postel’s Law aka Robustness Principle [RFC 1958]</vt:lpstr>
      <vt:lpstr>Generational fuzzing aka  Grammar-based fuzzing</vt:lpstr>
      <vt:lpstr>Generation/grammar/model-based fuzzing</vt:lpstr>
      <vt:lpstr>CVEs as inspiration for fuzzing file formats</vt:lpstr>
      <vt:lpstr>Example: generation based fuzzing of GSM  [Master theses of Brinio Hond and Arturo Cedillo Torres]</vt:lpstr>
      <vt:lpstr>SMS message fields</vt:lpstr>
      <vt:lpstr>Example: GSM protocol fuzzing</vt:lpstr>
      <vt:lpstr>Example: GSM protocol fuzzing</vt:lpstr>
      <vt:lpstr>Example: GSM protocol fuzzing</vt:lpstr>
      <vt:lpstr>Example: GSM protocol fuzzing</vt:lpstr>
      <vt:lpstr>Our results with GSM fuzzing</vt:lpstr>
      <vt:lpstr>Security problem with more complex input formats</vt:lpstr>
      <vt:lpstr>Even handling simple input languages can go wrong!</vt:lpstr>
      <vt:lpstr>So far</vt:lpstr>
      <vt:lpstr>Whitebox fuzzing with SAGE</vt:lpstr>
      <vt:lpstr>Whitebox fuzzing using symbolic execution</vt:lpstr>
      <vt:lpstr>PowerPoint Presentation</vt:lpstr>
      <vt:lpstr>Symbolic execution  </vt:lpstr>
      <vt:lpstr>Symbolic execution for test generation</vt:lpstr>
      <vt:lpstr>SAGE example</vt:lpstr>
      <vt:lpstr>SAGE example</vt:lpstr>
      <vt:lpstr>Search space for interesting inputs</vt:lpstr>
      <vt:lpstr>SAGE success</vt:lpstr>
      <vt:lpstr>Coverage-guided evolutionary fuzzing   with afl (American Fuzzy Lop)</vt:lpstr>
      <vt:lpstr>Evolutionary Fuzzing  </vt:lpstr>
      <vt:lpstr>alf: observing jumps to find interesting inputs/input changes</vt:lpstr>
      <vt:lpstr>afl     [http://lcamtuf.coredump.cx/afl]</vt:lpstr>
      <vt:lpstr>afl’s instrumentation of compiled code </vt:lpstr>
      <vt:lpstr>PowerPoint Presentation</vt:lpstr>
      <vt:lpstr>Cool example:  learning the JPG file format</vt:lpstr>
      <vt:lpstr>Other strategies in evolutionary fuzzing</vt:lpstr>
      <vt:lpstr>Conclusions</vt:lpstr>
      <vt:lpstr>Quick security assessment of C/C++ code</vt:lpstr>
      <vt:lpstr>Fuzzing web-applications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Erik Poll</dc:creator>
  <cp:lastModifiedBy>Poll, E. (Erik)</cp:lastModifiedBy>
  <cp:revision>311</cp:revision>
  <cp:lastPrinted>1601-01-01T00:00:00Z</cp:lastPrinted>
  <dcterms:created xsi:type="dcterms:W3CDTF">2010-03-17T10:19:03Z</dcterms:created>
  <dcterms:modified xsi:type="dcterms:W3CDTF">2026-10-02T06:36:00Z</dcterms:modified>
</cp:coreProperties>
</file>