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606" r:id="rId2"/>
    <p:sldId id="563" r:id="rId3"/>
    <p:sldId id="567" r:id="rId4"/>
    <p:sldId id="568" r:id="rId5"/>
    <p:sldId id="582" r:id="rId6"/>
    <p:sldId id="591" r:id="rId7"/>
    <p:sldId id="593" r:id="rId8"/>
    <p:sldId id="594" r:id="rId9"/>
    <p:sldId id="587" r:id="rId10"/>
    <p:sldId id="572" r:id="rId11"/>
    <p:sldId id="573" r:id="rId12"/>
    <p:sldId id="595" r:id="rId13"/>
    <p:sldId id="574" r:id="rId14"/>
    <p:sldId id="575" r:id="rId15"/>
    <p:sldId id="579" r:id="rId16"/>
    <p:sldId id="561" r:id="rId17"/>
    <p:sldId id="576" r:id="rId18"/>
    <p:sldId id="635" r:id="rId19"/>
    <p:sldId id="639" r:id="rId20"/>
    <p:sldId id="638" r:id="rId21"/>
    <p:sldId id="637" r:id="rId22"/>
    <p:sldId id="566" r:id="rId23"/>
    <p:sldId id="577" r:id="rId24"/>
    <p:sldId id="581" r:id="rId25"/>
    <p:sldId id="640" r:id="rId26"/>
  </p:sldIdLst>
  <p:sldSz cx="9144000" cy="6858000" type="screen4x3"/>
  <p:notesSz cx="7315200" cy="96012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FFCC00"/>
    <a:srgbClr val="FF9933"/>
    <a:srgbClr val="FFCC66"/>
    <a:srgbClr val="9933FF"/>
    <a:srgbClr val="008000"/>
    <a:srgbClr val="FFFF99"/>
    <a:srgbClr val="FF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6247" autoAdjust="0"/>
  </p:normalViewPr>
  <p:slideViewPr>
    <p:cSldViewPr>
      <p:cViewPr varScale="1">
        <p:scale>
          <a:sx n="70" d="100"/>
          <a:sy n="70" d="100"/>
        </p:scale>
        <p:origin x="484" y="5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25063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388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B14786-90D8-E96B-29BD-11ABF15BA4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2A3120-2E64-5CA3-548A-86BB73A4922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20BF924-2330-477B-A3BB-4C5DD55775F3}" type="datetimeFigureOut">
              <a:rPr lang="en-US"/>
              <a:pPr>
                <a:defRPr/>
              </a:pPr>
              <a:t>10/9/2026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A88B4-D1CF-36C5-214F-21CC41AC1D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E2377B-53CD-3675-CD80-864DE8871A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83A7572-5889-4EE5-B743-C312452290D4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EE9E8E03-A8B2-983D-A38D-280B8240D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AutoShape 2">
            <a:extLst>
              <a:ext uri="{FF2B5EF4-FFF2-40B4-BE49-F238E27FC236}">
                <a16:creationId xmlns:a16="http://schemas.microsoft.com/office/drawing/2014/main" id="{C1A59504-8B8E-989E-A16C-B83E253C3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052" name="AutoShape 3">
            <a:extLst>
              <a:ext uri="{FF2B5EF4-FFF2-40B4-BE49-F238E27FC236}">
                <a16:creationId xmlns:a16="http://schemas.microsoft.com/office/drawing/2014/main" id="{109772E6-76A9-F96A-4794-5C8E05FBB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053" name="AutoShape 4">
            <a:extLst>
              <a:ext uri="{FF2B5EF4-FFF2-40B4-BE49-F238E27FC236}">
                <a16:creationId xmlns:a16="http://schemas.microsoft.com/office/drawing/2014/main" id="{8AC351E5-14AF-AA90-A205-A674D492F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315200" cy="96012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61FE8CE5-6061-E2B3-76CD-87B88D7E3DD3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72894626-F062-D3A4-B733-C935A1E538DF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143375" y="0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6" name="Rectangle 7">
            <a:extLst>
              <a:ext uri="{FF2B5EF4-FFF2-40B4-BE49-F238E27FC236}">
                <a16:creationId xmlns:a16="http://schemas.microsoft.com/office/drawing/2014/main" id="{A98BF764-4E8E-388C-813F-52599EC5D88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79425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9599D122-C068-8655-1DF9-A8B3190A21B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31838" y="4560888"/>
            <a:ext cx="5845175" cy="4313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56AAD6D9-873C-007C-8A8E-53481CC0D5D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9120188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BF57E50E-0437-0C21-AB2D-0FF5F5917A6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143375" y="9120188"/>
            <a:ext cx="31638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6840" tIns="48240" rIns="96840" bIns="4824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B1ABEEF-5E35-4863-B62F-E48448800C67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Arial Rounded MT Bold" panose="020F0704030504030204" pitchFamily="34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962856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D8894-000F-C3D0-BF20-F5DDE82C7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0686A-05FC-FDC1-29C6-A1803FC5D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EE5EA-3867-9E48-562E-1EA1D589B2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F611C-8219-3EFB-CB22-A53188875315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316010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6D1A9-EB35-3DF3-C54E-3C17DFF21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D53180-4B78-1B7C-E552-A6B2F5A3C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503D07-0653-CF58-C670-CC30AF29EB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29081-F145-6B47-E2A6-430BB3C22C4A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085391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70B6C-3280-E1DC-33CB-00566B199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201A1E-9536-158C-EC2F-3903F52436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23846-8353-7158-A0EE-6D006D3AC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34623-0832-227C-380E-AC3C13AF91EB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47737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1CDCC-F73A-105E-D7E5-AC486BEE8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2D3D3E-1DB7-14DF-3698-738A1FC9AC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C48D4F-BFD4-E3BF-8E7E-680527DD9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C5AFF-7F10-7DDB-B3B5-029DF7EC8307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14336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20570-54D6-E37B-61A4-9A66C54F9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8C17EE-8E15-A84F-D2BA-6DCC68972D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0D1223-3026-4E04-8896-ED038370D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A18BA-1BE5-90D0-0D7D-1F01AE620FB3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589597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4246E-EFB2-3E46-4377-3515072DE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9712A1-2D7B-ADDA-2166-F303EE511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0CD402-D828-0C35-F5E4-91EA56D24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8014-33B3-5F4C-3371-82C1DAD32ECC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814954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A7F51-6ED4-AF50-4621-7568BD4B1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46ACD8-C176-7A4B-43E2-62741A65E7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CAA62-EEC6-6DB4-B136-AE5B4A224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93F12-275E-3473-A1E7-3F99F6A52DDD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10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285046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F0CC3-9289-EBB8-28DB-DACCF84F6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745B10-9728-5F61-EE9B-31EDDEB62B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DA916-18CB-1BFA-B2FB-76DBE02BE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81C96-A80F-83D3-EEAC-D8563CB2B397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11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543382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028A9-31A4-FC5E-ED6B-450E79FAE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F8C9A1-431F-03BA-3707-2EF178984A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A2F08-3386-5C44-AB9A-0CF378737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36F4CA-3BE1-EFB4-C86A-680564DF76D7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12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267408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FC3D4-F269-3D16-0095-35C16A460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240F6F-3AB2-37FA-4BAF-98478AD94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0AABE1-3378-FF39-0237-558FAE2F3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F11E9-C02F-CA57-C762-6EA610ED496D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13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634109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A048D-A814-FC60-88AC-A70E3BDDA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9A2E50-A3EB-D148-E8FD-D6743A5317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DB7C8-64C7-2372-4651-945559EB7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Examples from https://www.youtube.com/watch?v=YokY6HzLkX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97505-CF91-9D02-74B7-BE65C4145021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14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52647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B2BAD-8AF0-B8D9-6641-9EB464680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553251-8FFF-2EDE-0544-0E9A0D093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258888" y="720725"/>
            <a:ext cx="4791075" cy="3594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8FD76F-0DB6-C0DE-ED55-D21B04DF9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10784D-6306-4F67-2B6C-BB1C61233B42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>
              <a:defRPr/>
            </a:pPr>
            <a:fld id="{3B1ABEEF-5E35-4863-B62F-E48448800C67}" type="slidenum">
              <a:rPr lang="en-GB" altLang="nl-NL" smtClean="0"/>
              <a:pPr>
                <a:defRPr/>
              </a:pPr>
              <a:t>15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977367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D2702E-7FD4-E4FD-AC3A-BE66011E1EC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4EBC1-7BEE-4815-BA51-80D7DB823B6C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38115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75B5D7-CF95-EC11-0061-394B70E5AA2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D7B40-21C7-4809-A146-01E97331B760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21144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3238"/>
            <a:ext cx="3806825" cy="4543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773238"/>
            <a:ext cx="3806825" cy="4543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E9F64F-31EC-18D4-9CB7-5244FB49999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FAB2F-A1FC-42AC-B88B-9923E25E4077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64155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22343-3F79-A178-4148-9048CFEF7EFC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722DB-E391-40A8-A090-15029E3CC594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20080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795" y="332656"/>
            <a:ext cx="7766050" cy="9361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20AF397-351E-66AD-C537-CE38620A4E9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C223E-0A5B-423A-AFDA-70C18D9E59EB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63583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3F654AA0-B1EE-822D-F931-89031A87AE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4375" y="266700"/>
            <a:ext cx="776605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dirty="0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E36911AE-C0A6-8050-4C03-68B21EC1AF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14375" y="1044575"/>
            <a:ext cx="7766050" cy="499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 dirty="0"/>
              <a:t>Click to edit the outline text format</a:t>
            </a:r>
          </a:p>
          <a:p>
            <a:pPr lvl="1"/>
            <a:r>
              <a:rPr lang="en-GB" altLang="nl-NL" dirty="0"/>
              <a:t>Second Outline Level</a:t>
            </a:r>
          </a:p>
          <a:p>
            <a:pPr lvl="2"/>
            <a:r>
              <a:rPr lang="en-GB" altLang="nl-NL" dirty="0"/>
              <a:t>Third Outline Level</a:t>
            </a:r>
          </a:p>
          <a:p>
            <a:pPr lvl="3"/>
            <a:r>
              <a:rPr lang="en-GB" altLang="nl-NL" dirty="0"/>
              <a:t>Fourth Outline Level</a:t>
            </a:r>
          </a:p>
          <a:p>
            <a:pPr lvl="4"/>
            <a:r>
              <a:rPr lang="en-GB" altLang="nl-NL" dirty="0"/>
              <a:t>Fifth Outline Level</a:t>
            </a:r>
          </a:p>
          <a:p>
            <a:pPr lvl="4"/>
            <a:r>
              <a:rPr lang="en-GB" altLang="nl-NL" dirty="0"/>
              <a:t>Sixth Outline Level</a:t>
            </a:r>
          </a:p>
          <a:p>
            <a:pPr lvl="4"/>
            <a:r>
              <a:rPr lang="en-GB" altLang="nl-NL" dirty="0"/>
              <a:t>Seventh Outline Level</a:t>
            </a:r>
          </a:p>
          <a:p>
            <a:pPr lvl="4"/>
            <a:r>
              <a:rPr lang="en-GB" altLang="nl-NL" dirty="0"/>
              <a:t>Eighth Outline Level</a:t>
            </a:r>
          </a:p>
          <a:p>
            <a:pPr lvl="4"/>
            <a:r>
              <a:rPr lang="en-GB" altLang="nl-NL" dirty="0"/>
              <a:t>Ninth Outline Level</a:t>
            </a:r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97CA6073-0134-ADBC-0505-2D9B6BD6E7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6237288"/>
            <a:ext cx="39608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0B86D1A-5B1F-4EFD-8825-8894AAB2327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8986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Arial Rounded MT Bold" panose="020F07040305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D08FB37-5FA4-4C65-B805-9B472E05D34F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FF0000"/>
          </a:solidFill>
          <a:latin typeface="Arial Rounded MT Bold" panose="020F0704030504030204" pitchFamily="34" charset="0"/>
          <a:ea typeface="+mj-ea"/>
          <a:cs typeface="+mj-cs"/>
        </a:defRPr>
      </a:lvl1pPr>
      <a:lvl2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2pPr>
      <a:lvl3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3pPr>
      <a:lvl4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4pPr>
      <a:lvl5pPr algn="ctr" defTabSz="457200" rtl="0" eaLnBrk="0" fontAlgn="base" hangingPunct="0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cs typeface="Times New Roman" pitchFamily="16" charset="0"/>
        </a:defRPr>
      </a:lvl5pPr>
      <a:lvl6pPr marL="25146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6pPr>
      <a:lvl7pPr marL="29718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7pPr>
      <a:lvl8pPr marL="34290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8pPr>
      <a:lvl9pPr marL="3886200" indent="-228600" algn="ctr" defTabSz="457200" rtl="0" fontAlgn="base">
        <a:lnSpc>
          <a:spcPct val="13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cs typeface="Times New Roman" pitchFamily="16" charset="0"/>
        </a:defRPr>
      </a:lvl9pPr>
    </p:titleStyle>
    <p:bodyStyle>
      <a:lvl1pPr marL="342900" indent="-342900" algn="l" defTabSz="457200" rtl="0" eaLnBrk="0" fontAlgn="base" hangingPunct="0">
        <a:lnSpc>
          <a:spcPct val="134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134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2pPr>
      <a:lvl3pPr marL="1143000" indent="-228600" algn="l" defTabSz="457200" rtl="0" eaLnBrk="0" fontAlgn="base" hangingPunct="0">
        <a:lnSpc>
          <a:spcPct val="134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3pPr>
      <a:lvl4pPr marL="1600200" indent="-228600" algn="l" defTabSz="457200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4pPr>
      <a:lvl5pPr marL="2057400" indent="-228600" algn="l" defTabSz="457200" rtl="0" eaLnBrk="0" fontAlgn="base" hangingPunct="0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Arial Rounded MT Bold" panose="020F0704030504030204" pitchFamily="34" charset="0"/>
          <a:cs typeface="+mn-cs"/>
        </a:defRPr>
      </a:lvl5pPr>
      <a:lvl6pPr marL="25146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57200" rtl="0" fontAlgn="base">
        <a:lnSpc>
          <a:spcPct val="134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1D198-AB74-A677-9F11-74F2ACB97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64006C2-64B0-27FF-60E9-7C2E0DC97C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Application-level </a:t>
            </a:r>
            <a:r>
              <a:rPr lang="en-US" dirty="0" err="1"/>
              <a:t>countermeaures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Safer C++ with smart pointers</a:t>
            </a:r>
            <a:endParaRPr lang="en-NL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2A50522-294F-9DD0-30A3-425B64D1FD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C4D171-29AF-2635-CF04-EDD16618D77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25643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B7177-8490-D1D2-6EE7-87CBEE3D9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476DB-9D5A-18A2-1C8F-779B67E0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weeks ago</a:t>
            </a:r>
            <a:endParaRPr lang="en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E2616-1C0A-C98D-1E18-2BC773CE5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250114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</a:rPr>
              <a:t>Instead of  C strings 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char*</a:t>
            </a:r>
            <a:r>
              <a:rPr lang="en-US" sz="1800" dirty="0">
                <a:solidFill>
                  <a:schemeClr val="tx1"/>
                </a:solidFill>
              </a:rPr>
              <a:t> and C arrays </a:t>
            </a:r>
            <a:r>
              <a:rPr lang="en-US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int[]</a:t>
            </a:r>
            <a:r>
              <a:rPr lang="en-US" sz="1800" dirty="0">
                <a:solidFill>
                  <a:schemeClr val="tx1"/>
                </a:solidFill>
              </a:rPr>
              <a:t>,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</a:rPr>
              <a:t>C++ has safer alternatives:</a:t>
            </a:r>
          </a:p>
          <a:p>
            <a:pPr marL="0" indent="0">
              <a:lnSpc>
                <a:spcPct val="100000"/>
              </a:lnSpc>
              <a:buNone/>
            </a:pPr>
            <a:endParaRPr lang="en-GB" altLang="nl-NL" sz="18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400050" lvl="1" indent="0">
              <a:lnSpc>
                <a:spcPct val="100000"/>
              </a:lnSpc>
              <a:buNone/>
            </a:pPr>
            <a:r>
              <a:rPr lang="en-GB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std::string 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s;  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GB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std::array&lt;</a:t>
            </a:r>
            <a:r>
              <a:rPr lang="en-GB" altLang="nl-NL" sz="18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int,N</a:t>
            </a:r>
            <a:r>
              <a:rPr lang="en-GB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&gt; </a:t>
            </a:r>
            <a:r>
              <a:rPr lang="en-GB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a;</a:t>
            </a:r>
          </a:p>
          <a:p>
            <a:pPr marL="400050" lvl="1" indent="0">
              <a:lnSpc>
                <a:spcPct val="100000"/>
              </a:lnSpc>
              <a:buNone/>
            </a:pPr>
            <a:r>
              <a:rPr lang="en-GB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std::vector&lt;int&gt;</a:t>
            </a:r>
            <a:r>
              <a:rPr lang="en-US" altLang="nl-NL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v;</a:t>
            </a:r>
            <a:endParaRPr lang="en-GB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i="1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Not 100% memory safe, but a lot memory-</a:t>
            </a:r>
            <a:r>
              <a:rPr lang="en-US" sz="1800" i="1" dirty="0"/>
              <a:t>safer</a:t>
            </a:r>
            <a:r>
              <a:rPr lang="en-US" sz="1800" dirty="0"/>
              <a:t>,  </a:t>
            </a:r>
            <a:br>
              <a:rPr lang="en-US" sz="1800" dirty="0"/>
            </a:br>
            <a:r>
              <a:rPr lang="en-US" sz="1800" dirty="0"/>
              <a:t>esp. against </a:t>
            </a:r>
            <a:r>
              <a:rPr lang="en-US" sz="1800" dirty="0">
                <a:solidFill>
                  <a:srgbClr val="009900"/>
                </a:solidFill>
              </a:rPr>
              <a:t>spatial bugs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To prevent </a:t>
            </a:r>
            <a:r>
              <a:rPr lang="en-US" sz="1800" dirty="0">
                <a:solidFill>
                  <a:srgbClr val="009900"/>
                </a:solidFill>
              </a:rPr>
              <a:t>temporal bugs</a:t>
            </a:r>
            <a:r>
              <a:rPr lang="en-US" sz="1800" dirty="0"/>
              <a:t>, C++ provides smart pointers</a:t>
            </a:r>
            <a:br>
              <a:rPr lang="en-US" sz="1800" dirty="0"/>
            </a:br>
            <a:endParaRPr lang="en-US" sz="1800" i="1" dirty="0"/>
          </a:p>
          <a:p>
            <a:pPr marL="0" indent="0">
              <a:buNone/>
            </a:pPr>
            <a:endParaRPr lang="en-US" sz="18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89D06-80ED-9399-16BE-8290640014B4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1139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F222F-1EB5-0931-864B-FFA3427B6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DAC3E-4450-F107-BEEB-9556F922F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Spot the bug!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83E6B-BC03-E2DB-B9A4-99EE1A599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void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f</a:t>
            </a:r>
            <a:r>
              <a:rPr lang="en-GB" sz="1600" b="1" dirty="0">
                <a:latin typeface="Courier New" panose="02070309020205020404" pitchFamily="49" charset="0"/>
              </a:rPr>
              <a:t>(double*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data</a:t>
            </a:r>
            <a:r>
              <a:rPr lang="en-GB" sz="1600" b="1" dirty="0">
                <a:latin typeface="Courier New" panose="02070309020205020404" pitchFamily="49" charset="0"/>
              </a:rPr>
              <a:t>, int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en-GB" sz="1600" b="1" dirty="0">
                <a:latin typeface="Courier New" panose="02070309020205020404" pitchFamily="49" charset="0"/>
              </a:rPr>
              <a:t>) {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double*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= new double[N];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setup(data,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 return;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calculate(data,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delete[]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; 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}</a:t>
            </a:r>
            <a:endParaRPr lang="en-US" sz="1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/>
              <a:t>This is not nice C++ code:  we should use a C++  </a:t>
            </a:r>
            <a:r>
              <a:rPr lang="en-US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std::array</a:t>
            </a:r>
            <a:r>
              <a:rPr lang="en-US" sz="1600" dirty="0"/>
              <a:t> instead of a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double*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+mn-cs"/>
              </a:rPr>
              <a:t> </a:t>
            </a:r>
            <a:r>
              <a:rPr lang="en-US" sz="1600" dirty="0"/>
              <a:t>pointer to a C-style array, but ignore that</a:t>
            </a:r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FBCA2-0C6C-74C1-F97A-A38FEA7D41F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834775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C1763-D270-56DE-E013-56F32D636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32874-DF31-59E2-6587-E3BA6376F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memory leak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F864C-3CD7-A4A9-D095-AB81E889B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void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f</a:t>
            </a:r>
            <a:r>
              <a:rPr lang="en-GB" sz="1600" b="1" dirty="0">
                <a:latin typeface="Courier New" panose="02070309020205020404" pitchFamily="49" charset="0"/>
              </a:rPr>
              <a:t>(double*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data</a:t>
            </a:r>
            <a:r>
              <a:rPr lang="en-GB" sz="1600" b="1" dirty="0">
                <a:latin typeface="Courier New" panose="02070309020205020404" pitchFamily="49" charset="0"/>
              </a:rPr>
              <a:t>, int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en-GB" sz="1600" b="1" dirty="0">
                <a:latin typeface="Courier New" panose="02070309020205020404" pitchFamily="49" charset="0"/>
              </a:rPr>
              <a:t>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double*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= new double[N];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setup(data,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      return;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calculate(data,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delete[] </a:t>
            </a:r>
            <a:r>
              <a:rPr lang="en-GB" sz="16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; // </a:t>
            </a:r>
            <a:r>
              <a:rPr lang="en-GB" sz="16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is not freed if we return early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}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14283-7963-6502-9FB2-5DFC265B4FF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394037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F7C77-793F-403A-FF0B-447450287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3FC38-99FF-E5CA-95C7-D46199680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this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5D524-1160-7F37-79C0-D6F740BDE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void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f(double</a:t>
            </a:r>
            <a:r>
              <a:rPr lang="en-GB" sz="1600" b="1" dirty="0">
                <a:latin typeface="Courier New" panose="02070309020205020404" pitchFamily="49" charset="0"/>
              </a:rPr>
              <a:t>*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data, int N)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double*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= new double[N];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setup(data,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           delete[]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;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          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return; </a:t>
            </a:r>
            <a:endParaRPr lang="en-GB" sz="1600" b="1" dirty="0">
              <a:solidFill>
                <a:srgbClr val="009900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}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calculate(data,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delete[]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; 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}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800" b="1" dirty="0"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i="1" dirty="0"/>
              <a:t>Spot the bug!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     What if  </a:t>
            </a:r>
            <a:r>
              <a:rPr lang="en-GB" sz="1800" b="1" dirty="0">
                <a:latin typeface="Courier New" panose="02070309020205020404" pitchFamily="49" charset="0"/>
              </a:rPr>
              <a:t>setup(</a:t>
            </a:r>
            <a:r>
              <a:rPr lang="en-GB" sz="1800" b="1" dirty="0" err="1">
                <a:latin typeface="Courier New" panose="02070309020205020404" pitchFamily="49" charset="0"/>
              </a:rPr>
              <a:t>data,tmp,N</a:t>
            </a:r>
            <a:r>
              <a:rPr lang="en-GB" sz="1800" b="1" dirty="0">
                <a:latin typeface="Courier New" panose="02070309020205020404" pitchFamily="49" charset="0"/>
              </a:rPr>
              <a:t>) </a:t>
            </a:r>
            <a:r>
              <a:rPr lang="en-US" sz="1800" dirty="0"/>
              <a:t>throws an exception?  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24F35-88CF-E291-CB9C-77A891AC36A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12553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A7727-1FB5-F382-C80A-567B7067E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645A-FFCA-3D54-75A3-D51B7E11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Fixing this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1A855-5201-9CF4-7DE3-627CAE863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void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f(double</a:t>
            </a:r>
            <a:r>
              <a:rPr lang="en-GB" sz="1600" b="1" dirty="0">
                <a:latin typeface="Courier New" panose="02070309020205020404" pitchFamily="49" charset="0"/>
              </a:rPr>
              <a:t>* data, int N)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double*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= new double[N];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try {</a:t>
            </a:r>
            <a:r>
              <a:rPr lang="en-GB" sz="1600" b="1" dirty="0">
                <a:latin typeface="Courier New" panose="02070309020205020404" pitchFamily="49" charset="0"/>
              </a:rPr>
              <a:t> setup(data,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 }</a:t>
            </a:r>
            <a:r>
              <a:rPr lang="en-GB" sz="1600" b="1" dirty="0"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 catch (int err) { delete[]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;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throw err;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}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      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delete[]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;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         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return; }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calculate(data,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delete[]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; 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}</a:t>
            </a:r>
            <a:endParaRPr lang="en-GB" sz="1800" b="1" dirty="0"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i="1" dirty="0"/>
              <a:t> Spot the bug!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latin typeface="Courier New" panose="02070309020205020404" pitchFamily="49" charset="0"/>
              </a:rPr>
              <a:t>            </a:t>
            </a:r>
            <a:r>
              <a:rPr lang="en-US" sz="1800" dirty="0"/>
              <a:t>maybe  </a:t>
            </a:r>
            <a:r>
              <a:rPr lang="en-GB" sz="1800" b="1" dirty="0">
                <a:latin typeface="Courier New" panose="02070309020205020404" pitchFamily="49" charset="0"/>
              </a:rPr>
              <a:t>calculate </a:t>
            </a:r>
            <a:r>
              <a:rPr lang="en-US" sz="1800" dirty="0"/>
              <a:t>can throw an exception…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A7119-C9E6-B130-41CF-2944228CD3A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63866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A7E59-5BA3-9647-2912-02119C4BF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EBED4-0321-0A62-2B16-461FED1D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still </a:t>
            </a:r>
            <a:r>
              <a:rPr lang="en-US" sz="2000" dirty="0"/>
              <a:t>– if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calculate()</a:t>
            </a:r>
            <a:r>
              <a:rPr lang="en-US" sz="2000" dirty="0"/>
              <a:t> can throw an exception 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A9FAB-87C2-46E2-4EB4-A40BDF975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7890074" cy="499903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void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f(double</a:t>
            </a:r>
            <a:r>
              <a:rPr lang="en-GB" sz="1600" b="1" dirty="0">
                <a:latin typeface="Courier New" panose="02070309020205020404" pitchFamily="49" charset="0"/>
              </a:rPr>
              <a:t>* data, int N)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double*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= new double[N];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try { </a:t>
            </a:r>
            <a:r>
              <a:rPr lang="en-GB" sz="1600" b="1" dirty="0">
                <a:latin typeface="Courier New" panose="02070309020205020404" pitchFamily="49" charset="0"/>
              </a:rPr>
              <a:t>setup(data,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   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               delete[]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;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              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return;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     }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      calculate(data,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 </a:t>
            </a:r>
            <a:endParaRPr lang="en-GB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C00000"/>
                </a:solidFill>
                <a:latin typeface="Courier New" panose="02070309020205020404" pitchFamily="49" charset="0"/>
              </a:rPr>
              <a:t>          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delete[]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; </a:t>
            </a:r>
            <a:endParaRPr lang="en-GB" sz="1600" b="1" dirty="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 }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    catch (int err) { delete[]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;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throw err; 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} </a:t>
            </a:r>
            <a:endParaRPr lang="en-GB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}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800" b="1" dirty="0"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95F1B-AF2D-C966-E588-1DCFF34CB0E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712640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A0C09-B78A-B337-59DC-1EE6759F0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D9218-5FB7-47EE-31AC-15BD524AA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Much nicer:    </a:t>
            </a:r>
            <a:r>
              <a:rPr lang="en-GB" altLang="nl-NL" b="1" dirty="0" err="1">
                <a:latin typeface="Courier New" panose="02070309020205020404" pitchFamily="49" charset="0"/>
              </a:rPr>
              <a:t>unique_ptr</a:t>
            </a:r>
            <a:r>
              <a:rPr lang="en-GB" altLang="nl-NL" b="1" dirty="0">
                <a:latin typeface="Courier New" panose="02070309020205020404" pitchFamily="49" charset="0"/>
              </a:rPr>
              <a:t>   </a:t>
            </a:r>
            <a:r>
              <a:rPr lang="en-US" altLang="nl-NL" b="1" dirty="0">
                <a:latin typeface="Courier New" panose="02070309020205020404" pitchFamily="49" charset="0"/>
              </a:rPr>
              <a:t>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987C7-C40E-1213-75B6-66D731C17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void f(double* data, int N)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</a:t>
            </a:r>
            <a:r>
              <a:rPr lang="en-GB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&lt;double[]&gt;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                      =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</a:t>
            </a:r>
            <a:r>
              <a:rPr lang="en-GB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unique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&lt;double[]&gt; (N);</a:t>
            </a:r>
            <a:endParaRPr lang="en-GB" sz="1600" b="1" dirty="0">
              <a:solidFill>
                <a:srgbClr val="009900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setup(data, </a:t>
            </a:r>
            <a:r>
              <a:rPr lang="en-GB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if (</a:t>
            </a:r>
            <a:r>
              <a:rPr lang="en-GB" sz="1600" b="1" dirty="0" err="1">
                <a:latin typeface="Courier New" panose="02070309020205020404" pitchFamily="49" charset="0"/>
              </a:rPr>
              <a:t>not_needed</a:t>
            </a:r>
            <a:r>
              <a:rPr lang="en-GB" sz="1600" b="1" dirty="0">
                <a:latin typeface="Courier New" panose="02070309020205020404" pitchFamily="49" charset="0"/>
              </a:rPr>
              <a:t>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N))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{ return; }</a:t>
            </a:r>
            <a:endParaRPr lang="en-GB" sz="1600" b="1" dirty="0">
              <a:solidFill>
                <a:srgbClr val="009900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</a:t>
            </a:r>
            <a:r>
              <a:rPr lang="en-GB" sz="1600" b="1" dirty="0">
                <a:latin typeface="Courier New" panose="02070309020205020404" pitchFamily="49" charset="0"/>
              </a:rPr>
              <a:t>calculate(data,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    // delete </a:t>
            </a:r>
            <a:r>
              <a:rPr lang="en-GB" sz="1600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}  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800" b="1" dirty="0"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dirty="0"/>
              <a:t>Unique pointer: </a:t>
            </a:r>
            <a:r>
              <a:rPr lang="en-GB" sz="1800" dirty="0">
                <a:solidFill>
                  <a:schemeClr val="accent2"/>
                </a:solidFill>
              </a:rPr>
              <a:t>automatic deletion when owner - here </a:t>
            </a:r>
            <a:r>
              <a:rPr lang="en-GB" sz="1800" b="1" dirty="0" err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GB" sz="1800" dirty="0">
                <a:solidFill>
                  <a:schemeClr val="accent2"/>
                </a:solidFill>
              </a:rPr>
              <a:t> -</a:t>
            </a:r>
            <a:br>
              <a:rPr lang="en-GB" sz="1800" dirty="0">
                <a:solidFill>
                  <a:schemeClr val="accent2"/>
                </a:solidFill>
              </a:rPr>
            </a:br>
            <a:r>
              <a:rPr lang="en-GB" sz="1800" dirty="0">
                <a:solidFill>
                  <a:schemeClr val="accent2"/>
                </a:solidFill>
              </a:rPr>
              <a:t>                               goes out-of-scope</a:t>
            </a:r>
            <a:endParaRPr lang="en-GB" sz="1800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sz="1800" dirty="0"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600" dirty="0">
                <a:latin typeface="+mn-lt"/>
              </a:rPr>
              <a:t>Note: this secure code is simpler than the original insecure code</a:t>
            </a:r>
            <a:r>
              <a:rPr lang="en-GB" sz="1800" b="1" dirty="0">
                <a:latin typeface="Courier New" panose="02070309020205020404" pitchFamily="49" charset="0"/>
              </a:rPr>
              <a:t>!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24F00-56DC-E933-B954-AAE63ED39C85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755067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60E8C-B924-DD3B-0ED4-977917F97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1AB01-EC3E-35AC-0C1B-59994564D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smart pointers  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CF43F-350D-6BBF-B0BB-D667905E8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b="1" dirty="0">
                <a:solidFill>
                  <a:schemeClr val="accent2"/>
                </a:solidFill>
                <a:latin typeface="Courier New" panose="02070309020205020404" pitchFamily="49" charset="0"/>
              </a:rPr>
              <a:t>   </a:t>
            </a:r>
            <a:r>
              <a:rPr lang="en-US" altLang="nl-NL" sz="1800" dirty="0">
                <a:solidFill>
                  <a:schemeClr val="tx1"/>
                </a:solidFill>
                <a:latin typeface="+mj-lt"/>
              </a:rPr>
              <a:t> </a:t>
            </a:r>
            <a:endParaRPr lang="en-GB" altLang="nl-NL" sz="18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share_ptr</a:t>
            </a:r>
            <a:endParaRPr lang="en-GB" altLang="nl-NL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US" altLang="nl-NL" sz="1800" dirty="0">
                <a:solidFill>
                  <a:schemeClr val="tx1"/>
                </a:solidFill>
              </a:rPr>
              <a:t> </a:t>
            </a:r>
            <a:endParaRPr lang="en-US" altLang="nl-NL" sz="1800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weak_ptr</a:t>
            </a:r>
            <a:endParaRPr lang="en-GB" altLang="nl-NL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GB" altLang="nl-NL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marL="457200" lvl="1" indent="0">
              <a:lnSpc>
                <a:spcPct val="100000"/>
              </a:lnSpc>
              <a:buNone/>
            </a:pPr>
            <a:r>
              <a:rPr lang="en-GB" altLang="nl-NL" sz="1800" dirty="0">
                <a:solidFill>
                  <a:schemeClr val="tx1"/>
                </a:solidFill>
              </a:rPr>
              <a:t> </a:t>
            </a:r>
          </a:p>
          <a:p>
            <a:pPr marL="57150" indent="0">
              <a:lnSpc>
                <a:spcPct val="100000"/>
              </a:lnSpc>
              <a:buNone/>
            </a:pPr>
            <a:r>
              <a:rPr lang="en-US" sz="1800" dirty="0"/>
              <a:t>To prevent </a:t>
            </a:r>
            <a:r>
              <a:rPr lang="en-US" sz="1800" dirty="0">
                <a:solidFill>
                  <a:schemeClr val="tx1"/>
                </a:solidFill>
              </a:rPr>
              <a:t>temporal memory corruption: </a:t>
            </a:r>
            <a:br>
              <a:rPr lang="en-US" sz="1800" dirty="0">
                <a:solidFill>
                  <a:srgbClr val="009900"/>
                </a:solidFill>
              </a:rPr>
            </a:br>
            <a:r>
              <a:rPr lang="en-US" sz="1800" dirty="0">
                <a:solidFill>
                  <a:srgbClr val="009900"/>
                </a:solidFill>
              </a:rPr>
              <a:t>          </a:t>
            </a:r>
            <a:r>
              <a:rPr lang="en-US" sz="1800" dirty="0">
                <a:solidFill>
                  <a:schemeClr val="accent2"/>
                </a:solidFill>
              </a:rPr>
              <a:t>memory management is automated  </a:t>
            </a:r>
          </a:p>
          <a:p>
            <a:pPr marL="57150" indent="0">
              <a:lnSpc>
                <a:spcPct val="100000"/>
              </a:lnSpc>
              <a:buNone/>
            </a:pPr>
            <a:endParaRPr lang="en-US" sz="1600" dirty="0"/>
          </a:p>
          <a:p>
            <a:pPr marL="57150" indent="0">
              <a:lnSpc>
                <a:spcPct val="100000"/>
              </a:lnSpc>
              <a:buNone/>
            </a:pPr>
            <a:r>
              <a:rPr lang="en-US" sz="1800" dirty="0"/>
              <a:t>More generally, it improves code quality</a:t>
            </a:r>
            <a:endParaRPr lang="en-US" sz="1400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A1FB0-4B6F-8F12-68AE-620102B5851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973849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4DA80-E916-3B07-DD55-9CFEA9D39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E88D-A714-3915-6495-C7D38DC75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Safe?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A3FD9-F18D-4C46-E3AB-9389B4562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250113" cy="499903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void f(double* data, int N)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double*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>
                <a:latin typeface="Courier New" panose="02070309020205020404" pitchFamily="49" charset="0"/>
              </a:rPr>
              <a:t>tmp1 = new double[N];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double* tmp2 = new double[N];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calc(data, tmp1, tmp2, N);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     //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calc is guaranteed not to throw an exception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delete[] tmp1;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delete[] tmp2;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} 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AC22B-1850-7253-D42C-DCF195B512A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434327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24363-86F4-BC0F-E48D-AB005B80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EFDBE-E691-5AED-BE93-BA97CFA2F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Remember: memory allocation may fail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A96B9-61C6-6A47-EEFD-6B492DBEA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06097" cy="499903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void f(double* data, int N)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double* tmp1 = new double[N];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double* tmp2 = new double[N]; </a:t>
            </a:r>
            <a:r>
              <a:rPr lang="en-GB" sz="1600" b="1" dirty="0">
                <a:latin typeface="Courier New" panose="02070309020205020404" pitchFamily="49" charset="0"/>
              </a:rPr>
              <a:t>// 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may fail 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calc(data, tmp1, tmp2,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     //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calc is guaranteed not to throw an exception</a:t>
            </a:r>
            <a:endParaRPr lang="en-GB" sz="1600" b="1" dirty="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delete[] tmp1; // 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not reached if tmp2 allocation fails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               </a:t>
            </a:r>
            <a:r>
              <a:rPr lang="en-GB" sz="1600" b="1" dirty="0">
                <a:latin typeface="Courier New" panose="02070309020205020404" pitchFamily="49" charset="0"/>
              </a:rPr>
              <a:t>// </a:t>
            </a:r>
            <a:r>
              <a:rPr lang="en-GB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=&gt; memory leak</a:t>
            </a:r>
            <a:endParaRPr lang="en-GB" sz="1600" b="1" dirty="0"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delete[] tmp2;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} 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ECD16-4D37-182A-FA39-DBCEA37DEA5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11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186871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B1099-2159-A9B9-7D9D-C5B2EAAC2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4E1FC-785A-616B-D1EB-21B29D2BE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 using unique pointers </a:t>
            </a:r>
            <a:r>
              <a:rPr lang="en-US" sz="1800" dirty="0"/>
              <a:t>(and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auto</a:t>
            </a:r>
            <a:r>
              <a:rPr lang="en-US" sz="1800" dirty="0"/>
              <a:t>)</a:t>
            </a:r>
            <a:endParaRPr lang="en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AE64F-0973-17B1-E625-6A6863A0E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06097" cy="499903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void f(double* data, int N)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auto </a:t>
            </a:r>
            <a:r>
              <a:rPr lang="en-GB" sz="1600" b="1" dirty="0">
                <a:latin typeface="Courier New" panose="02070309020205020404" pitchFamily="49" charset="0"/>
              </a:rPr>
              <a:t>tmp1 =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</a:t>
            </a:r>
            <a:r>
              <a:rPr lang="en-GB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unique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&lt;double[]&gt;(N);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   auto </a:t>
            </a:r>
            <a:r>
              <a:rPr lang="en-GB" sz="1600" b="1" dirty="0">
                <a:latin typeface="Courier New" panose="02070309020205020404" pitchFamily="49" charset="0"/>
              </a:rPr>
              <a:t>tmp2 =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</a:t>
            </a:r>
            <a:r>
              <a:rPr lang="en-GB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unique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&lt;double[]&gt;(N);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calc(data, tmp1, tmp2, N); // guaranteed not to throw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    // delete[] tmp1;  </a:t>
            </a: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clean-up is automatic  </a:t>
            </a:r>
            <a:endParaRPr lang="en-GB" sz="1600" b="1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    // delete[] tmp2;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} </a:t>
            </a:r>
          </a:p>
          <a:p>
            <a:pPr>
              <a:buFont typeface="+mj-lt"/>
              <a:buAutoNum type="arabicPeriod"/>
            </a:pPr>
            <a:endParaRPr lang="en-GB" sz="1600" b="1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1800" b="1" dirty="0">
                <a:latin typeface="Courier New" panose="02070309020205020404" pitchFamily="49" charset="0"/>
              </a:rPr>
              <a:t>auto</a:t>
            </a:r>
            <a:r>
              <a:rPr lang="en-GB" sz="1600" b="1" dirty="0">
                <a:latin typeface="Courier New" panose="02070309020205020404" pitchFamily="49" charset="0"/>
              </a:rPr>
              <a:t> </a:t>
            </a:r>
            <a:r>
              <a:rPr lang="en-US" sz="1600" dirty="0"/>
              <a:t>is simply convenient short-hard, that avoids having to write out the type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EE372-B313-FA0E-BC75-0D1923FA2C1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444562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088B2-51A6-9597-A3B1-C796D88C8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840E8-EE80-C450-82D1-733CD75E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suspicious here?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E50F0-7AA6-C07D-3DF3-331EE92E6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float* suspicious(float*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x</a:t>
            </a:r>
            <a:r>
              <a:rPr lang="en-GB" sz="1600" b="1" dirty="0">
                <a:latin typeface="Courier New" panose="02070309020205020404" pitchFamily="49" charset="0"/>
              </a:rPr>
              <a:t>, float*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y</a:t>
            </a:r>
            <a:r>
              <a:rPr lang="en-GB" sz="1600" b="1" dirty="0">
                <a:latin typeface="Courier New" panose="02070309020205020404" pitchFamily="49" charset="0"/>
              </a:rPr>
              <a:t>, int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en-GB" sz="1600" b="1" dirty="0">
                <a:latin typeface="Courier New" panose="02070309020205020404" pitchFamily="49" charset="0"/>
              </a:rPr>
              <a:t>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float*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 = new float[N];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process(3.1415, x, y,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delete[] x;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delete[] y;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return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} 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US" sz="1800" b="1" dirty="0"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400" dirty="0">
                <a:latin typeface="+mj-lt"/>
              </a:rPr>
              <a:t>Again, we should be using C++-style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1400" dirty="0">
                <a:latin typeface="+mj-lt"/>
              </a:rPr>
              <a:t> arrays, </a:t>
            </a:r>
            <a:br>
              <a:rPr lang="en-US" sz="1400" dirty="0">
                <a:latin typeface="+mj-lt"/>
              </a:rPr>
            </a:br>
            <a:r>
              <a:rPr lang="en-US" sz="1400" dirty="0">
                <a:latin typeface="+mj-lt"/>
              </a:rPr>
              <a:t>             not these 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float* </a:t>
            </a:r>
            <a:r>
              <a:rPr lang="en-US" sz="1400" dirty="0">
                <a:latin typeface="+mj-lt"/>
              </a:rPr>
              <a:t>C-style arrays 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52F19-04DD-7E88-59E0-249A903A944C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740539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1F25F-E716-479B-339C-7E50AF80F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B2E5D-11DC-60DE-3A4E-53DFB3260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suspicious here ?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74D4A-A657-11B9-82A0-298F23684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78105" cy="499903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float* suspicious(float*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x</a:t>
            </a:r>
            <a:r>
              <a:rPr lang="en-GB" sz="1600" b="1" dirty="0">
                <a:latin typeface="Courier New" panose="02070309020205020404" pitchFamily="49" charset="0"/>
              </a:rPr>
              <a:t>, float*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y</a:t>
            </a:r>
            <a:r>
              <a:rPr lang="en-GB" sz="1600" b="1" dirty="0">
                <a:latin typeface="Courier New" panose="02070309020205020404" pitchFamily="49" charset="0"/>
              </a:rPr>
              <a:t>, int 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N</a:t>
            </a:r>
            <a:r>
              <a:rPr lang="en-GB" sz="1600" b="1" dirty="0">
                <a:latin typeface="Courier New" panose="02070309020205020404" pitchFamily="49" charset="0"/>
              </a:rPr>
              <a:t>) 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float*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 </a:t>
            </a:r>
            <a:r>
              <a:rPr lang="en-GB" sz="1600" b="1" dirty="0">
                <a:latin typeface="Courier New" panose="02070309020205020404" pitchFamily="49" charset="0"/>
              </a:rPr>
              <a:t>= new float[N];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process(3.1415, x, y, </a:t>
            </a:r>
            <a:r>
              <a:rPr lang="en-GB" sz="1600" b="1" dirty="0" err="1"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delete[] x</a:t>
            </a:r>
            <a:r>
              <a:rPr lang="en-GB" sz="1600" b="1" dirty="0">
                <a:latin typeface="Courier New" panose="02070309020205020404" pitchFamily="49" charset="0"/>
              </a:rPr>
              <a:t>;  //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Does caller expect us to delete x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delete[] y</a:t>
            </a:r>
            <a:r>
              <a:rPr lang="en-GB" sz="1600" b="1" dirty="0">
                <a:latin typeface="Courier New" panose="02070309020205020404" pitchFamily="49" charset="0"/>
              </a:rPr>
              <a:t>;  //                             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and y?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   return </a:t>
            </a:r>
            <a:r>
              <a:rPr lang="en-GB" sz="16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</a:rPr>
              <a:t>; // 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Caller responsible for freeing </a:t>
            </a:r>
            <a:r>
              <a:rPr lang="en-GB" sz="16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tmp</a:t>
            </a:r>
            <a:endParaRPr lang="en-GB" sz="1600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</a:rPr>
              <a:t>  } </a:t>
            </a:r>
            <a:r>
              <a:rPr lang="en-US" sz="1600" b="1" dirty="0">
                <a:latin typeface="Courier New" panose="02070309020205020404" pitchFamily="49" charset="0"/>
              </a:rPr>
              <a:t> 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4B9D7-35F8-2A79-BE48-9E3D20F932E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193893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0CB52-9635-AFFF-8BDA-9905A1E7D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576A2-3D08-A736-6F2B-B4259B8A5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code using unique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79512-3E1B-0D0B-2B53-D570B9CD7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034089" cy="499903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unique_ptr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&lt;float[]&gt;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suspicious</a:t>
            </a: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( </a:t>
            </a:r>
            <a:r>
              <a:rPr lang="en-US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unique_ptr</a:t>
            </a: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&lt;float[]&gt;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</a:t>
            </a:r>
            <a:r>
              <a:rPr lang="en-US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unique_ptr</a:t>
            </a:r>
            <a:r>
              <a:rPr lang="en-US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&lt;float[]&gt;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int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{  auto 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make_unique</a:t>
            </a:r>
            <a:r>
              <a:rPr lang="en-GB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&lt;float[]&gt;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process(3.1415, x, y, 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N);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// delete[] x;    clean-up is automatic 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// delete[] y;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Note that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It is clear to the caller that the function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suspicious</a:t>
            </a:r>
            <a:r>
              <a:rPr lang="en-US" sz="1600" dirty="0"/>
              <a:t> takes ownership of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600" dirty="0"/>
              <a:t> and 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600" dirty="0"/>
              <a:t> and hence responsibility for freeing them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The caller of the function becomes owner of the return value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600" dirty="0"/>
              <a:t>Freeing </a:t>
            </a:r>
            <a:r>
              <a:rPr lang="en-US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tmp</a:t>
            </a:r>
            <a:r>
              <a:rPr lang="en-US" sz="1600" dirty="0"/>
              <a:t> is automatic, when it eventually goes out-of-scope </a:t>
            </a:r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A280E-83BC-2DA8-B533-E8F59992C4E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0741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B9B7B-A322-83D8-CE8C-ECED7E13F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CDF56-94D4-6209-9485-FD6909F72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smart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2D8D6-AD59-9D8F-B07B-D0B5948C6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7962081" cy="49990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800" dirty="0">
                <a:solidFill>
                  <a:schemeClr val="accent2"/>
                </a:solidFill>
                <a:latin typeface="+mj-lt"/>
              </a:rPr>
              <a:t>: only one pointer to an object, which </a:t>
            </a:r>
            <a:r>
              <a:rPr lang="en-GB" altLang="nl-NL" sz="1800" i="1" dirty="0">
                <a:solidFill>
                  <a:schemeClr val="accent2"/>
                </a:solidFill>
                <a:latin typeface="+mj-lt"/>
              </a:rPr>
              <a:t>owns</a:t>
            </a:r>
            <a:r>
              <a:rPr lang="en-GB" altLang="nl-NL" sz="2400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GB" altLang="nl-NL" sz="1800" dirty="0">
                <a:solidFill>
                  <a:schemeClr val="accent2"/>
                </a:solidFill>
                <a:latin typeface="+mj-lt"/>
              </a:rPr>
              <a:t>the object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  <a:latin typeface="+mj-lt"/>
              </a:rPr>
              <a:t>automatic de-allocation when owner dies</a:t>
            </a:r>
          </a:p>
          <a:p>
            <a:pPr lvl="1">
              <a:lnSpc>
                <a:spcPct val="100000"/>
              </a:lnSpc>
            </a:pPr>
            <a:r>
              <a:rPr lang="en-US" altLang="nl-NL" sz="1600" dirty="0">
                <a:solidFill>
                  <a:schemeClr val="tx1"/>
                </a:solidFill>
              </a:rPr>
              <a:t>created using  </a:t>
            </a:r>
            <a:r>
              <a:rPr lang="en-US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make_unique</a:t>
            </a:r>
            <a:r>
              <a:rPr lang="en-US" altLang="nl-NL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move semantics to transfer ownership</a:t>
            </a:r>
            <a:endParaRPr lang="en-GB" altLang="nl-NL" sz="16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84FE8-96C8-CB74-1D19-ED864626552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16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032030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7716-B1AC-71F5-C227-9E19A91DC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nl-NL" b="1" dirty="0">
                <a:latin typeface="Courier New" panose="02070309020205020404" pitchFamily="49" charset="0"/>
              </a:rPr>
              <a:t>move </a:t>
            </a:r>
            <a:r>
              <a:rPr lang="en-US" sz="2000" dirty="0"/>
              <a:t>operation for unique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C82DF-5498-38B0-15D9-68BCE1461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8178106" cy="4999038"/>
          </a:xfrm>
        </p:spPr>
        <p:txBody>
          <a:bodyPr/>
          <a:lstStyle/>
          <a:p>
            <a:pPr marL="0" indent="0">
              <a:buNone/>
            </a:pP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</a:rPr>
              <a:t>namespace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std;</a:t>
            </a:r>
            <a:r>
              <a:rPr lang="en-GB" altLang="nl-NL" sz="12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//</a:t>
            </a:r>
            <a:r>
              <a:rPr lang="en-GB" altLang="nl-NL" sz="12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so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we</a:t>
            </a:r>
            <a:r>
              <a:rPr lang="en-GB" altLang="nl-NL" sz="12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don’t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have</a:t>
            </a:r>
            <a:r>
              <a:rPr lang="en-GB" altLang="nl-NL" sz="12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to</a:t>
            </a:r>
            <a:r>
              <a:rPr lang="en-GB" altLang="nl-NL" sz="12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write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std::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everywhere</a:t>
            </a:r>
          </a:p>
          <a:p>
            <a:pPr marL="0" indent="0">
              <a:buNone/>
            </a:pPr>
            <a:endParaRPr lang="en-GB" altLang="nl-NL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a = </a:t>
            </a:r>
            <a:r>
              <a:rPr lang="en-US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make_unique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&lt;int&gt;(42);</a:t>
            </a:r>
          </a:p>
          <a:p>
            <a:pPr marL="0" indent="0">
              <a:buNone/>
            </a:pPr>
            <a:r>
              <a:rPr lang="en-GB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b = a; // illegal </a:t>
            </a:r>
            <a:endParaRPr lang="en-US" altLang="nl-NL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altLang="nl-NL" sz="16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</a:t>
            </a:r>
            <a:r>
              <a:rPr lang="en-GB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b { </a:t>
            </a:r>
            <a:r>
              <a:rPr lang="en-US" altLang="nl-NL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move(a)</a:t>
            </a: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};  // legal</a:t>
            </a:r>
          </a:p>
          <a:p>
            <a:pPr marL="0" indent="0">
              <a:buNone/>
            </a:pPr>
            <a:r>
              <a:rPr lang="en-US" altLang="nl-NL" sz="16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        // b is now owner, a is set to null </a:t>
            </a:r>
          </a:p>
          <a:p>
            <a:pPr marL="0" indent="0">
              <a:buNone/>
            </a:pPr>
            <a:endParaRPr lang="en-NL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74244-2414-DDA1-39F2-22BAB8D6539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17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677363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5A8BD-40B0-4F3E-896F-EBB5B4B98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3F768-85AF-3EEE-7C05-069C40CFB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smart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B1BCF-CCC2-A9B5-B3A4-140444930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7962081" cy="49990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8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: only one pointer to an object, which owns the object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automatic de-allocation when owner dies</a:t>
            </a:r>
          </a:p>
          <a:p>
            <a:pPr lvl="1">
              <a:lnSpc>
                <a:spcPct val="100000"/>
              </a:lnSpc>
            </a:pPr>
            <a:r>
              <a:rPr lang="en-US" altLang="nl-NL" sz="1600" dirty="0">
                <a:solidFill>
                  <a:schemeClr val="bg1">
                    <a:lumMod val="65000"/>
                  </a:schemeClr>
                </a:solidFill>
              </a:rPr>
              <a:t>created using  </a:t>
            </a:r>
            <a:r>
              <a:rPr lang="en-US" altLang="nl-NL" sz="1600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make_unique</a:t>
            </a:r>
            <a:r>
              <a:rPr lang="en-US" altLang="nl-NL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bg1">
                    <a:lumMod val="65000"/>
                  </a:schemeClr>
                </a:solidFill>
              </a:rPr>
              <a:t>move semantics to transfer ownership</a:t>
            </a:r>
            <a:endParaRPr lang="en-GB" altLang="nl-NL" sz="16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share_ptr</a:t>
            </a:r>
            <a:r>
              <a:rPr lang="en-GB" altLang="nl-NL" b="1" dirty="0">
                <a:solidFill>
                  <a:schemeClr val="accent2"/>
                </a:solidFill>
                <a:latin typeface="Courier New" panose="02070309020205020404" pitchFamily="49" charset="0"/>
              </a:rPr>
              <a:t>: </a:t>
            </a:r>
            <a:r>
              <a:rPr lang="en-GB" altLang="nl-NL" sz="1800" dirty="0">
                <a:solidFill>
                  <a:schemeClr val="accent2"/>
                </a:solidFill>
              </a:rPr>
              <a:t>possible many pointers to same object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rgbClr val="009900"/>
                </a:solidFill>
              </a:rPr>
              <a:t>reference counting </a:t>
            </a:r>
            <a:r>
              <a:rPr lang="en-GB" altLang="nl-NL" sz="1600" dirty="0">
                <a:solidFill>
                  <a:schemeClr val="tx1"/>
                </a:solidFill>
              </a:rPr>
              <a:t>to free object when all references are gone</a:t>
            </a:r>
          </a:p>
          <a:p>
            <a:pPr lvl="2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intuition: shared pointers collectively own the object they point to</a:t>
            </a:r>
          </a:p>
          <a:p>
            <a:pPr lvl="1">
              <a:lnSpc>
                <a:spcPct val="100000"/>
              </a:lnSpc>
            </a:pPr>
            <a:r>
              <a:rPr lang="en-US" altLang="nl-NL" sz="1600" dirty="0">
                <a:solidFill>
                  <a:schemeClr val="tx1"/>
                </a:solidFill>
              </a:rPr>
              <a:t>created using  </a:t>
            </a:r>
            <a:r>
              <a:rPr lang="en-US" altLang="nl-NL" sz="16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make_shared</a:t>
            </a:r>
            <a:r>
              <a:rPr lang="en-US" altLang="nl-NL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lnSpc>
                <a:spcPct val="100000"/>
              </a:lnSpc>
              <a:buNone/>
            </a:pPr>
            <a:endParaRPr lang="en-GB" altLang="nl-NL" sz="1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A5FD2-6F0E-448E-989C-BDB30F347868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18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051301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68976-D438-3373-349D-2432B59FE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ECC20-0D08-22BB-A035-A730CBFD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Using </a:t>
            </a:r>
            <a:r>
              <a:rPr lang="en-GB" sz="2000" b="1" dirty="0" err="1">
                <a:latin typeface="Courier New" panose="02070309020205020404" pitchFamily="49" charset="0"/>
              </a:rPr>
              <a:t>shared</a:t>
            </a:r>
            <a:r>
              <a:rPr lang="en-GB" altLang="nl-NL" sz="2000" b="1" dirty="0" err="1">
                <a:latin typeface="Courier New" panose="02070309020205020404" pitchFamily="49" charset="0"/>
              </a:rPr>
              <a:t>_ptr</a:t>
            </a:r>
            <a:r>
              <a:rPr lang="en-GB" altLang="nl-NL" sz="2000" b="1" dirty="0">
                <a:latin typeface="Courier New" panose="02070309020205020404" pitchFamily="49" charset="0"/>
              </a:rPr>
              <a:t> </a:t>
            </a:r>
            <a:r>
              <a:rPr lang="en-US" sz="2000" dirty="0"/>
              <a:t> </a:t>
            </a:r>
            <a:endParaRPr lang="en-NL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7E609-F6AB-1772-EC3F-9B1D28856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06098" cy="4999038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void g(){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u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= </a:t>
            </a:r>
            <a:r>
              <a:rPr lang="en-US" altLang="nl-NL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make_unique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&lt;int&gt;(42);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u2 </a:t>
            </a:r>
            <a:r>
              <a:rPr lang="en-US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= u; // </a:t>
            </a:r>
            <a:r>
              <a:rPr lang="en-US" sz="1400" b="1" dirty="0">
                <a:solidFill>
                  <a:srgbClr val="FF0000"/>
                </a:solidFill>
                <a:latin typeface="Courier New" panose="02070309020205020404" pitchFamily="49" charset="0"/>
              </a:rPr>
              <a:t>illegal</a:t>
            </a:r>
            <a:endParaRPr lang="en-US" altLang="nl-NL" sz="1400" b="1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sp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= </a:t>
            </a:r>
            <a:r>
              <a:rPr lang="en-US" altLang="nl-NL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make_shared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&lt;int&gt;(43);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sp2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; // reference count increased to 2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sp3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; // reference count increased to 3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f(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);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// maybe f stores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somewhere, increasing ref-count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}  // Can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be freed ?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//      Yes, unless f stores ss somewhere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US" altLang="nl-NL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NL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DFFBD-CCC3-AAEE-1223-FB2C877886A2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19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14842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3EE5F-341B-EAD0-BE3F-AA10466E3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A737F-5D67-54B7-0816-ED4DB6449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smart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9068F-A322-F71E-095A-2576BC7DA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7962081" cy="49990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unique_ptr</a:t>
            </a:r>
            <a:r>
              <a:rPr lang="en-GB" altLang="nl-NL" sz="18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: only one pointer to an object, which owns the object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automatic de-allocation when owner dies</a:t>
            </a:r>
          </a:p>
          <a:p>
            <a:pPr lvl="1">
              <a:lnSpc>
                <a:spcPct val="100000"/>
              </a:lnSpc>
            </a:pPr>
            <a:r>
              <a:rPr lang="en-US" altLang="nl-NL" sz="1600" dirty="0">
                <a:solidFill>
                  <a:schemeClr val="bg1">
                    <a:lumMod val="65000"/>
                  </a:schemeClr>
                </a:solidFill>
              </a:rPr>
              <a:t>created using  </a:t>
            </a:r>
            <a:r>
              <a:rPr lang="en-US" altLang="nl-NL" sz="1600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make_unique</a:t>
            </a:r>
            <a:r>
              <a:rPr lang="en-US" altLang="nl-NL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bg1">
                    <a:lumMod val="65000"/>
                  </a:schemeClr>
                </a:solidFill>
              </a:rPr>
              <a:t>move semantics to transfer ownership</a:t>
            </a:r>
            <a:endParaRPr lang="en-GB" altLang="nl-NL" sz="16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share_ptr</a:t>
            </a:r>
            <a:r>
              <a:rPr lang="en-GB" altLang="nl-NL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</a:rPr>
              <a:t>: </a:t>
            </a:r>
            <a:r>
              <a:rPr lang="en-GB" altLang="nl-NL" sz="1800" dirty="0">
                <a:solidFill>
                  <a:schemeClr val="bg1">
                    <a:lumMod val="65000"/>
                  </a:schemeClr>
                </a:solidFill>
              </a:rPr>
              <a:t>possible many pointers to same object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bg1">
                    <a:lumMod val="65000"/>
                  </a:schemeClr>
                </a:solidFill>
              </a:rPr>
              <a:t>reference counting to free object when all references are gone</a:t>
            </a:r>
          </a:p>
          <a:p>
            <a:pPr lvl="2">
              <a:lnSpc>
                <a:spcPct val="100000"/>
              </a:lnSpc>
            </a:pPr>
            <a:r>
              <a:rPr lang="en-GB" altLang="nl-NL" sz="1600" dirty="0">
                <a:solidFill>
                  <a:schemeClr val="bg1">
                    <a:lumMod val="65000"/>
                  </a:schemeClr>
                </a:solidFill>
              </a:rPr>
              <a:t>intuition: shared pointers collectively own the object they point to</a:t>
            </a:r>
          </a:p>
          <a:p>
            <a:pPr lvl="1">
              <a:lnSpc>
                <a:spcPct val="100000"/>
              </a:lnSpc>
            </a:pPr>
            <a:r>
              <a:rPr lang="en-US" altLang="nl-NL" sz="1600" dirty="0">
                <a:solidFill>
                  <a:schemeClr val="bg1">
                    <a:lumMod val="65000"/>
                  </a:schemeClr>
                </a:solidFill>
              </a:rPr>
              <a:t>created using  </a:t>
            </a:r>
            <a:r>
              <a:rPr lang="en-US" altLang="nl-NL" sz="1600" b="1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make_shared</a:t>
            </a:r>
            <a:r>
              <a:rPr lang="en-US" altLang="nl-NL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>
              <a:lnSpc>
                <a:spcPct val="100000"/>
              </a:lnSpc>
            </a:pPr>
            <a:r>
              <a:rPr lang="en-GB" altLang="nl-NL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weak_ptr</a:t>
            </a:r>
            <a:r>
              <a:rPr lang="en-GB" altLang="nl-NL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GB" altLang="nl-NL" dirty="0">
                <a:solidFill>
                  <a:schemeClr val="accent2"/>
                </a:solidFill>
              </a:rPr>
              <a:t> </a:t>
            </a:r>
            <a:endParaRPr lang="en-GB" altLang="nl-NL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a weak pointer is ignored for reference counting, </a:t>
            </a:r>
          </a:p>
          <a:p>
            <a:pPr lvl="2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so a weak pointer may point to an object that no longer exists</a:t>
            </a:r>
          </a:p>
          <a:p>
            <a:pPr lvl="1">
              <a:lnSpc>
                <a:spcPct val="100000"/>
              </a:lnSpc>
            </a:pPr>
            <a:r>
              <a:rPr lang="en-GB" altLang="nl-NL" sz="1600" dirty="0">
                <a:solidFill>
                  <a:schemeClr val="tx1"/>
                </a:solidFill>
              </a:rPr>
              <a:t>mandatory </a:t>
            </a:r>
            <a:r>
              <a:rPr lang="en-GB" altLang="nl-NL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lock</a:t>
            </a:r>
            <a:r>
              <a:rPr lang="en-GB" altLang="nl-NL" sz="1600" dirty="0">
                <a:solidFill>
                  <a:schemeClr val="tx1"/>
                </a:solidFill>
              </a:rPr>
              <a:t> before using it</a:t>
            </a:r>
          </a:p>
          <a:p>
            <a:pPr>
              <a:lnSpc>
                <a:spcPct val="100000"/>
              </a:lnSpc>
            </a:pPr>
            <a:endParaRPr lang="en-US" sz="1400" dirty="0"/>
          </a:p>
          <a:p>
            <a:endParaRPr lang="en-US" sz="1400" dirty="0"/>
          </a:p>
          <a:p>
            <a:endParaRPr lang="en-US" dirty="0"/>
          </a:p>
          <a:p>
            <a:pPr marL="0" indent="0">
              <a:buNone/>
            </a:pPr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99372D-DAFB-FAA3-8863-2ABD2282A33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20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67164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34AEA-6B2A-4517-1861-1B6ACDEB0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164D2-C786-77A2-5C21-2C14340B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Using </a:t>
            </a:r>
            <a:r>
              <a:rPr lang="en-GB" altLang="nl-NL" sz="2000" b="1" dirty="0" err="1">
                <a:latin typeface="Courier New" panose="02070309020205020404" pitchFamily="49" charset="0"/>
              </a:rPr>
              <a:t>weak_ptr</a:t>
            </a:r>
            <a:r>
              <a:rPr lang="en-GB" altLang="nl-NL" sz="2000" b="1" dirty="0">
                <a:latin typeface="Courier New" panose="02070309020205020404" pitchFamily="49" charset="0"/>
              </a:rPr>
              <a:t> - </a:t>
            </a:r>
            <a:r>
              <a:rPr lang="en-US" sz="2000" dirty="0"/>
              <a:t>with </a:t>
            </a:r>
            <a:r>
              <a:rPr lang="en-US" altLang="nl-NL" sz="2000" b="1" dirty="0">
                <a:latin typeface="Courier New" panose="02070309020205020404" pitchFamily="49" charset="0"/>
              </a:rPr>
              <a:t>expired()</a:t>
            </a:r>
            <a:r>
              <a:rPr lang="en-US" sz="2000" dirty="0"/>
              <a:t> with </a:t>
            </a:r>
            <a:r>
              <a:rPr lang="en-US" altLang="nl-NL" sz="2000" b="1" dirty="0">
                <a:latin typeface="Courier New" panose="02070309020205020404" pitchFamily="49" charset="0"/>
              </a:rPr>
              <a:t>lock() </a:t>
            </a:r>
            <a:endParaRPr lang="en-NL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E03B1-312B-2BE2-2792-D9523D83D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044575"/>
            <a:ext cx="8106098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sp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</a:t>
            </a:r>
            <a:r>
              <a:rPr lang="en-US" altLang="nl-NL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make_shared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&lt;int&gt;(42);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sp2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; // reference count increased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weak_ptr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</a:t>
            </a:r>
            <a:r>
              <a:rPr lang="en-GB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GB" sz="1400" b="1" dirty="0" err="1">
                <a:solidFill>
                  <a:srgbClr val="009900"/>
                </a:solidFill>
                <a:latin typeface="Courier New" panose="02070309020205020404" pitchFamily="49" charset="0"/>
              </a:rPr>
              <a:t>wp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=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; // allowed, but reference count not increased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6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endParaRPr lang="en-GB" altLang="nl-NL" sz="2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int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i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*sp2; // using shared pointer is always allowed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int j = *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wp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;  // </a:t>
            </a:r>
            <a:r>
              <a:rPr lang="en-GB" altLang="nl-NL" sz="1400" b="1" dirty="0">
                <a:solidFill>
                  <a:srgbClr val="FF0000"/>
                </a:solidFill>
                <a:latin typeface="Courier New" panose="02070309020205020404" pitchFamily="49" charset="0"/>
              </a:rPr>
              <a:t>compile error: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         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//        </a:t>
            </a:r>
            <a:r>
              <a:rPr lang="en-GB" altLang="nl-NL" sz="1400" b="1" dirty="0">
                <a:solidFill>
                  <a:srgbClr val="FF0000"/>
                </a:solidFill>
                <a:latin typeface="Courier New" panose="02070309020205020404" pitchFamily="49" charset="0"/>
              </a:rPr>
              <a:t>using weak pointer without locking is NOT allowed</a:t>
            </a:r>
          </a:p>
          <a:p>
            <a:pPr marL="0" indent="0">
              <a:lnSpc>
                <a:spcPct val="100000"/>
              </a:lnSpc>
              <a:buNone/>
            </a:pPr>
            <a:endParaRPr lang="en-GB" altLang="nl-NL" sz="3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// We can check if object wp points to, i.e. wp*, no longer exists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if (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wp.</a:t>
            </a:r>
            <a:r>
              <a:rPr lang="en-US" altLang="nl-NL" sz="14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expired</a:t>
            </a:r>
            <a:r>
              <a:rPr lang="en-US" altLang="nl-NL" sz="14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() 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) {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... // object wp points to has been de-allocated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}   </a:t>
            </a:r>
          </a:p>
          <a:p>
            <a:pPr marL="0" indent="0">
              <a:lnSpc>
                <a:spcPct val="100000"/>
              </a:lnSpc>
              <a:buNone/>
            </a:pPr>
            <a:endParaRPr lang="en-GB" altLang="nl-NL" sz="3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// To use </a:t>
            </a:r>
            <a:r>
              <a:rPr lang="en-GB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wp</a:t>
            </a:r>
            <a:r>
              <a:rPr lang="en-GB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, we have to lock it to obtain a shared pointer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if (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shared_ptr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&lt;int&gt; </a:t>
            </a:r>
            <a:r>
              <a:rPr lang="en-US" altLang="nl-NL" sz="1400" b="1" dirty="0">
                <a:solidFill>
                  <a:srgbClr val="009900"/>
                </a:solidFill>
                <a:latin typeface="Courier New" panose="02070309020205020404" pitchFamily="49" charset="0"/>
              </a:rPr>
              <a:t>sp3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=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sw.</a:t>
            </a:r>
            <a:r>
              <a:rPr lang="en-US" altLang="nl-NL" sz="14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lock</a:t>
            </a:r>
            <a:r>
              <a:rPr lang="en-US" altLang="nl-NL" sz="14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() </a:t>
            </a: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) {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// w is alive, and we can access it via shared pointer </a:t>
            </a:r>
            <a:r>
              <a:rPr lang="en-US" altLang="nl-NL" sz="1400" b="1" dirty="0" err="1">
                <a:solidFill>
                  <a:schemeClr val="tx1"/>
                </a:solidFill>
                <a:latin typeface="Courier New" panose="02070309020205020404" pitchFamily="49" charset="0"/>
              </a:rPr>
              <a:t>sp</a:t>
            </a:r>
            <a:endParaRPr lang="en-US" altLang="nl-NL" sz="14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int k = *sp3;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    ...</a:t>
            </a:r>
            <a:b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</a:b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 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nl-NL" sz="14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US" altLang="nl-NL" sz="1600" b="1" dirty="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endParaRPr lang="en-NL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9643DB-A8AC-7A2A-951E-BE7E6C47B36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fld id="{44BD7B40-21C7-4809-A146-01E97331B760}" type="slidenum">
              <a:rPr kumimoji="0" lang="en-GB" altLang="nl-NL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  <a:tabLst/>
                <a:defRPr/>
              </a:pPr>
              <a:t>21</a:t>
            </a:fld>
            <a:endParaRPr kumimoji="0" lang="en-GB" altLang="nl-NL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31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5C06F-AC5E-E89C-334B-043D1023B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RAII   </a:t>
            </a:r>
            <a:r>
              <a:rPr lang="en-US" sz="1800" dirty="0"/>
              <a:t>(Resource Acquisition is </a:t>
            </a:r>
            <a:r>
              <a:rPr lang="en-US" sz="1800" dirty="0" err="1"/>
              <a:t>Initialisation</a:t>
            </a:r>
            <a:r>
              <a:rPr lang="en-US" sz="1800" dirty="0"/>
              <a:t>)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B0E64-3A09-1646-E9A5-5DA503C85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Smart pointers are example of </a:t>
            </a:r>
            <a:r>
              <a:rPr lang="en-US" sz="1800" dirty="0">
                <a:solidFill>
                  <a:schemeClr val="accent2"/>
                </a:solidFill>
              </a:rPr>
              <a:t>RAII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chemeClr val="accent2"/>
                </a:solidFill>
              </a:rPr>
              <a:t>                                                </a:t>
            </a:r>
            <a:endParaRPr lang="en-US" sz="1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RAII is programming idiom where </a:t>
            </a:r>
            <a:r>
              <a:rPr lang="en-US" sz="1800" dirty="0">
                <a:solidFill>
                  <a:schemeClr val="tx1"/>
                </a:solidFill>
              </a:rPr>
              <a:t>ownership of some resource is given to reference and clean-up is </a:t>
            </a:r>
            <a:r>
              <a:rPr lang="en-US" sz="1800" dirty="0"/>
              <a:t>automatic when unique owner disappears</a:t>
            </a:r>
            <a:br>
              <a:rPr lang="en-US" sz="1800" dirty="0"/>
            </a:br>
            <a:endParaRPr lang="en-US" sz="1100" dirty="0"/>
          </a:p>
          <a:p>
            <a:pPr marL="800100" lvl="2" indent="0">
              <a:lnSpc>
                <a:spcPct val="100000"/>
              </a:lnSpc>
              <a:buNone/>
            </a:pPr>
            <a:r>
              <a:rPr lang="en-US" sz="1600" dirty="0"/>
              <a:t>Bit of a misnomer, because it’s also – mainly? - about clean-up, </a:t>
            </a:r>
            <a:br>
              <a:rPr lang="en-US" sz="1600" dirty="0"/>
            </a:br>
            <a:r>
              <a:rPr lang="en-US" sz="1600" dirty="0"/>
              <a:t>not just about </a:t>
            </a:r>
            <a:r>
              <a:rPr lang="en-US" sz="1600" dirty="0" err="1"/>
              <a:t>initialisation</a:t>
            </a:r>
            <a:endParaRPr lang="en-US" sz="16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The resource can be </a:t>
            </a:r>
            <a:r>
              <a:rPr lang="en-US" sz="1800" dirty="0">
                <a:solidFill>
                  <a:srgbClr val="009900"/>
                </a:solidFill>
              </a:rPr>
              <a:t>heap-allocated object</a:t>
            </a:r>
            <a:r>
              <a:rPr lang="en-US" sz="1800" dirty="0"/>
              <a:t>, but also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9900"/>
                </a:solidFill>
              </a:rPr>
              <a:t>file descriptor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9900"/>
                </a:solidFill>
              </a:rPr>
              <a:t>port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9900"/>
                </a:solidFill>
              </a:rPr>
              <a:t>lock</a:t>
            </a:r>
            <a:r>
              <a:rPr lang="en-US" sz="1800" dirty="0"/>
              <a:t> or </a:t>
            </a:r>
            <a:r>
              <a:rPr lang="en-US" sz="1800" dirty="0">
                <a:solidFill>
                  <a:srgbClr val="009900"/>
                </a:solidFill>
              </a:rPr>
              <a:t>mutex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rgbClr val="009900"/>
                </a:solidFill>
              </a:rPr>
              <a:t>…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8D1CC-E9A7-3489-31BA-7B8687DF336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22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094723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F391C-BC6D-A3CE-08E9-05BC19EDB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RAII for files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CFCEE-CC54-348A-8CFC-0B85E60A2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proc(){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FILE* fp = </a:t>
            </a:r>
            <a:r>
              <a:rPr lang="af-ZA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("readme.txt", "r");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lots of complicated code using fp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... ; fread(buffer, 1, N, fp); ...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we are done using fp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af-ZA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fclose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(fp);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buNone/>
            </a:pPr>
            <a:endParaRPr lang="af-ZA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af-ZA" sz="1600" i="1" dirty="0">
                <a:latin typeface="+mn-lt"/>
                <a:cs typeface="Courier New" panose="02070309020205020404" pitchFamily="49" charset="0"/>
              </a:rPr>
              <a:t>Spot the bug!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dirty="0">
                <a:latin typeface="+mn-lt"/>
                <a:cs typeface="Courier New" panose="02070309020205020404" pitchFamily="49" charset="0"/>
              </a:rPr>
              <a:t>     if an exception is thrown before we get to  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fclose() </a:t>
            </a:r>
            <a:br>
              <a:rPr lang="af-ZA" sz="1600" dirty="0">
                <a:latin typeface="+mn-lt"/>
                <a:cs typeface="Courier New" panose="02070309020205020404" pitchFamily="49" charset="0"/>
              </a:rPr>
            </a:br>
            <a:r>
              <a:rPr lang="af-ZA" sz="1600" dirty="0">
                <a:latin typeface="+mn-lt"/>
                <a:cs typeface="Courier New" panose="02070309020205020404" pitchFamily="49" charset="0"/>
              </a:rPr>
              <a:t>     then the file will not be closed</a:t>
            </a:r>
            <a:endParaRPr lang="en-NL" sz="1600" dirty="0"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862F5-C8BB-AFF8-1270-507699F469A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405987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0A7C6-831D-C1F8-09E5-925A9F4D8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3F0F5-B1D3-2E12-8A9B-0CE7DB69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RAII for files using smart pointers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37462-7041-C0BA-1453-3179F7F1D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044575"/>
            <a:ext cx="8106097" cy="49990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proc(){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af-ZA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unique_FILE 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fp = </a:t>
            </a:r>
            <a:r>
              <a:rPr lang="af-ZA" sz="16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("readme.txt", "r");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lots of complicated code using fp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..; fread(buffer, 1, N, fp); ...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// we are done using fp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// fclose(fp);  clean up automatic if fp goes out of scope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   </a:t>
            </a:r>
          </a:p>
          <a:p>
            <a:pPr marL="0" indent="0">
              <a:buNone/>
            </a:pPr>
            <a:r>
              <a:rPr lang="af-ZA" sz="1600" dirty="0">
                <a:solidFill>
                  <a:schemeClr val="tx1"/>
                </a:solidFill>
              </a:rPr>
              <a:t>if we define </a:t>
            </a:r>
            <a:r>
              <a:rPr lang="af-ZA" sz="16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unique_FILE </a:t>
            </a:r>
            <a:r>
              <a:rPr lang="af-ZA" sz="1600" dirty="0">
                <a:solidFill>
                  <a:schemeClr val="tx1"/>
                </a:solidFill>
              </a:rPr>
              <a:t>as unique pointer type with a </a:t>
            </a:r>
            <a:r>
              <a:rPr lang="af-ZA" sz="1600" dirty="0">
                <a:solidFill>
                  <a:srgbClr val="7030A0"/>
                </a:solidFill>
              </a:rPr>
              <a:t>custom clean-up operation</a:t>
            </a:r>
            <a:endParaRPr lang="af-ZA" sz="1800" dirty="0">
              <a:solidFill>
                <a:srgbClr val="7030A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af-ZA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af-ZA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unique_FILE 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= unique_ptr&lt;FILE, </a:t>
            </a:r>
            <a:r>
              <a:rPr lang="af-ZA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file_cleanup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struct </a:t>
            </a:r>
            <a:r>
              <a:rPr lang="af-ZA" sz="16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file_cleanup</a:t>
            </a: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void operator()(FILE* fp) { fclose(fp); }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};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af-ZA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lang="af-ZA" sz="1600" dirty="0"/>
          </a:p>
          <a:p>
            <a:pPr marL="0" indent="0">
              <a:buNone/>
            </a:pPr>
            <a:endParaRPr lang="en-NL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C1E3B-F301-6D1F-CC72-65CA7865EB4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24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60551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D397-CD1A-7D1F-D018-D8238D441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Recap – memory corruption countermeasures</a:t>
            </a:r>
            <a:endParaRPr lang="en-NL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52C6-BB86-3E5B-7AF4-117218399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1800" dirty="0"/>
              <a:t>To prevent spatial bugs in C, </a:t>
            </a:r>
            <a:br>
              <a:rPr lang="en-US" sz="1800" dirty="0"/>
            </a:br>
            <a:r>
              <a:rPr lang="en-US" sz="1800" dirty="0"/>
              <a:t>    we can use safer string libraries  or   –</a:t>
            </a:r>
            <a:r>
              <a:rPr lang="en-US" sz="1800" dirty="0" err="1"/>
              <a:t>fbounds</a:t>
            </a:r>
            <a:r>
              <a:rPr lang="en-US" sz="1800" dirty="0"/>
              <a:t>-safety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sz="1800" dirty="0"/>
              <a:t>To prevent spatial bugs in C++, </a:t>
            </a:r>
            <a:br>
              <a:rPr lang="en-US" sz="1800" dirty="0"/>
            </a:br>
            <a:r>
              <a:rPr lang="en-US" sz="1800" dirty="0"/>
              <a:t>    we can use C++-style strings, arrays, and vectors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To prevent temporal bugs in C++,</a:t>
            </a:r>
            <a:br>
              <a:rPr lang="en-US" sz="1800" dirty="0"/>
            </a:br>
            <a:r>
              <a:rPr lang="en-US" sz="1800" dirty="0"/>
              <a:t>    we can use smart pointers</a:t>
            </a:r>
          </a:p>
          <a:p>
            <a:pPr>
              <a:lnSpc>
                <a:spcPct val="100000"/>
              </a:lnSpc>
            </a:pPr>
            <a:endParaRPr lang="en-US" sz="1050" dirty="0"/>
          </a:p>
          <a:p>
            <a:pPr>
              <a:lnSpc>
                <a:spcPct val="100000"/>
              </a:lnSpc>
            </a:pPr>
            <a:r>
              <a:rPr lang="en-US" sz="1800" dirty="0"/>
              <a:t>To </a:t>
            </a:r>
            <a:r>
              <a:rPr lang="en-US" sz="1800" i="1" dirty="0"/>
              <a:t>detect</a:t>
            </a:r>
            <a:r>
              <a:rPr lang="en-US" sz="1800" dirty="0"/>
              <a:t>  memory corruption bugs, </a:t>
            </a:r>
            <a:br>
              <a:rPr lang="en-US" sz="1800" dirty="0"/>
            </a:br>
            <a:r>
              <a:rPr lang="en-US" sz="1800" dirty="0"/>
              <a:t>    we can use SAST tools (e.g. </a:t>
            </a:r>
            <a:r>
              <a:rPr lang="en-US" sz="1800" dirty="0" err="1"/>
              <a:t>cppcheck</a:t>
            </a:r>
            <a:r>
              <a:rPr lang="en-US" sz="1800" dirty="0"/>
              <a:t> or compiler)</a:t>
            </a:r>
            <a:br>
              <a:rPr lang="en-US" sz="1800" dirty="0"/>
            </a:br>
            <a:r>
              <a:rPr lang="en-US" sz="1800" dirty="0"/>
              <a:t>    or use fuzzing as DAST technique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We can also turn on platform level defenses</a:t>
            </a:r>
            <a:br>
              <a:rPr lang="en-US" sz="1800" dirty="0"/>
            </a:br>
            <a:r>
              <a:rPr lang="en-US" sz="1800" dirty="0"/>
              <a:t>	   </a:t>
            </a:r>
            <a:r>
              <a:rPr lang="en-US" sz="1800" dirty="0" err="1"/>
              <a:t>eg</a:t>
            </a:r>
            <a:r>
              <a:rPr lang="en-US" sz="1800" dirty="0"/>
              <a:t> ASLR, NX, CFI, memory tagging, guard pages, …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Of course, nicer to use a language where we don’t have to worry about memory corruption at all…</a:t>
            </a:r>
            <a:endParaRPr lang="en-NL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F87E6-CBA7-E941-38E8-F0C7D65E515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BD7B40-21C7-4809-A146-01E97331B760}" type="slidenum">
              <a:rPr lang="en-GB" altLang="nl-NL" smtClean="0"/>
              <a:pPr>
                <a:defRPr/>
              </a:pPr>
              <a:t>25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44451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CC"/>
      </a:hlink>
      <a:folHlink>
        <a:srgbClr val="3333CC"/>
      </a:folHlink>
    </a:clrScheme>
    <a:fontScheme name="Erik - Arial Rounded MT Bold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8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Times New Roman" pitchFamily="16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3_MemoryCorruption_PlatfromCountermeasures  -  Compatibility Mode" id="{6883730D-356A-479C-95BF-DDA91B109E2E}" vid="{37E0F3F0-8862-45E7-98B9-418619DFA17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2368</Words>
  <Application>Microsoft Office PowerPoint</Application>
  <PresentationFormat>On-screen Show (4:3)</PresentationFormat>
  <Paragraphs>346</Paragraphs>
  <Slides>25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 Rounded MT Bold</vt:lpstr>
      <vt:lpstr>Comic Sans MS</vt:lpstr>
      <vt:lpstr>Courier New</vt:lpstr>
      <vt:lpstr>Times New Roman</vt:lpstr>
      <vt:lpstr>Office Theme</vt:lpstr>
      <vt:lpstr>Application-level countermeaures: Safer C++ with smart pointers</vt:lpstr>
      <vt:lpstr>2 weeks ago</vt:lpstr>
      <vt:lpstr>Spot the bug!</vt:lpstr>
      <vt:lpstr>Potential memory leak</vt:lpstr>
      <vt:lpstr>Fixing this </vt:lpstr>
      <vt:lpstr>Fixing this</vt:lpstr>
      <vt:lpstr>Better still – if calculate() can throw an exception  </vt:lpstr>
      <vt:lpstr> Much nicer:    unique_ptr    </vt:lpstr>
      <vt:lpstr>C++ smart pointers  </vt:lpstr>
      <vt:lpstr>Safe?</vt:lpstr>
      <vt:lpstr>Remember: memory allocation may fail</vt:lpstr>
      <vt:lpstr>Fix using unique pointers (and  auto)</vt:lpstr>
      <vt:lpstr>What’s suspicious here?</vt:lpstr>
      <vt:lpstr>What’s suspicious here ?</vt:lpstr>
      <vt:lpstr>Improved code using unique pointers</vt:lpstr>
      <vt:lpstr>C++ smart pointers</vt:lpstr>
      <vt:lpstr>move operation for unique pointers</vt:lpstr>
      <vt:lpstr>C++ smart pointers</vt:lpstr>
      <vt:lpstr>Using shared_ptr  </vt:lpstr>
      <vt:lpstr>C++ smart pointers</vt:lpstr>
      <vt:lpstr>Using weak_ptr - with expired() with lock() </vt:lpstr>
      <vt:lpstr> RAII   (Resource Acquisition is Initialisation)</vt:lpstr>
      <vt:lpstr>Example: RAII for files</vt:lpstr>
      <vt:lpstr>Example: RAII for files using smart pointers</vt:lpstr>
      <vt:lpstr>Recap – memory corruption countermeasures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SoftwareSecurity1</dc:title>
  <dc:creator>Erik Poll</dc:creator>
  <cp:lastModifiedBy>Poll, E. (Erik)</cp:lastModifiedBy>
  <cp:revision>514</cp:revision>
  <cp:lastPrinted>1601-01-01T00:00:00Z</cp:lastPrinted>
  <dcterms:created xsi:type="dcterms:W3CDTF">1601-01-01T00:00:00Z</dcterms:created>
  <dcterms:modified xsi:type="dcterms:W3CDTF">2026-10-09T07:16:32Z</dcterms:modified>
</cp:coreProperties>
</file>