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113"/>
  </p:notesMasterIdLst>
  <p:handoutMasterIdLst>
    <p:handoutMasterId r:id="rId114"/>
  </p:handoutMasterIdLst>
  <p:sldIdLst>
    <p:sldId id="708" r:id="rId3"/>
    <p:sldId id="659" r:id="rId4"/>
    <p:sldId id="673" r:id="rId5"/>
    <p:sldId id="672" r:id="rId6"/>
    <p:sldId id="796" r:id="rId7"/>
    <p:sldId id="678" r:id="rId8"/>
    <p:sldId id="732" r:id="rId9"/>
    <p:sldId id="661" r:id="rId10"/>
    <p:sldId id="791" r:id="rId11"/>
    <p:sldId id="781" r:id="rId12"/>
    <p:sldId id="785" r:id="rId13"/>
    <p:sldId id="786" r:id="rId14"/>
    <p:sldId id="736" r:id="rId15"/>
    <p:sldId id="740" r:id="rId16"/>
    <p:sldId id="741" r:id="rId17"/>
    <p:sldId id="739" r:id="rId18"/>
    <p:sldId id="498" r:id="rId19"/>
    <p:sldId id="789" r:id="rId20"/>
    <p:sldId id="792" r:id="rId21"/>
    <p:sldId id="793" r:id="rId22"/>
    <p:sldId id="794" r:id="rId23"/>
    <p:sldId id="683" r:id="rId24"/>
    <p:sldId id="681" r:id="rId25"/>
    <p:sldId id="692" r:id="rId26"/>
    <p:sldId id="693" r:id="rId27"/>
    <p:sldId id="774" r:id="rId28"/>
    <p:sldId id="685" r:id="rId29"/>
    <p:sldId id="695" r:id="rId30"/>
    <p:sldId id="696" r:id="rId31"/>
    <p:sldId id="471" r:id="rId32"/>
    <p:sldId id="733" r:id="rId33"/>
    <p:sldId id="734" r:id="rId34"/>
    <p:sldId id="853" r:id="rId35"/>
    <p:sldId id="795" r:id="rId36"/>
    <p:sldId id="848" r:id="rId37"/>
    <p:sldId id="688" r:id="rId38"/>
    <p:sldId id="716" r:id="rId39"/>
    <p:sldId id="590" r:id="rId40"/>
    <p:sldId id="589" r:id="rId41"/>
    <p:sldId id="583" r:id="rId42"/>
    <p:sldId id="581" r:id="rId43"/>
    <p:sldId id="586" r:id="rId44"/>
    <p:sldId id="585" r:id="rId45"/>
    <p:sldId id="823" r:id="rId46"/>
    <p:sldId id="346" r:id="rId47"/>
    <p:sldId id="851" r:id="rId48"/>
    <p:sldId id="591" r:id="rId49"/>
    <p:sldId id="596" r:id="rId50"/>
    <p:sldId id="759" r:id="rId51"/>
    <p:sldId id="854" r:id="rId52"/>
    <p:sldId id="799" r:id="rId53"/>
    <p:sldId id="800" r:id="rId54"/>
    <p:sldId id="824" r:id="rId55"/>
    <p:sldId id="506" r:id="rId56"/>
    <p:sldId id="802" r:id="rId57"/>
    <p:sldId id="826" r:id="rId58"/>
    <p:sldId id="849" r:id="rId59"/>
    <p:sldId id="349" r:id="rId60"/>
    <p:sldId id="432" r:id="rId61"/>
    <p:sldId id="354" r:id="rId62"/>
    <p:sldId id="353" r:id="rId63"/>
    <p:sldId id="395" r:id="rId64"/>
    <p:sldId id="352" r:id="rId65"/>
    <p:sldId id="719" r:id="rId66"/>
    <p:sldId id="721" r:id="rId67"/>
    <p:sldId id="744" r:id="rId68"/>
    <p:sldId id="745" r:id="rId69"/>
    <p:sldId id="746" r:id="rId70"/>
    <p:sldId id="748" r:id="rId71"/>
    <p:sldId id="827" r:id="rId72"/>
    <p:sldId id="830" r:id="rId73"/>
    <p:sldId id="752" r:id="rId74"/>
    <p:sldId id="753" r:id="rId75"/>
    <p:sldId id="754" r:id="rId76"/>
    <p:sldId id="812" r:id="rId77"/>
    <p:sldId id="852" r:id="rId78"/>
    <p:sldId id="836" r:id="rId79"/>
    <p:sldId id="828" r:id="rId80"/>
    <p:sldId id="831" r:id="rId81"/>
    <p:sldId id="832" r:id="rId82"/>
    <p:sldId id="834" r:id="rId83"/>
    <p:sldId id="829" r:id="rId84"/>
    <p:sldId id="813" r:id="rId85"/>
    <p:sldId id="818" r:id="rId86"/>
    <p:sldId id="820" r:id="rId87"/>
    <p:sldId id="850" r:id="rId88"/>
    <p:sldId id="805" r:id="rId89"/>
    <p:sldId id="479" r:id="rId90"/>
    <p:sldId id="480" r:id="rId91"/>
    <p:sldId id="840" r:id="rId92"/>
    <p:sldId id="838" r:id="rId93"/>
    <p:sldId id="811" r:id="rId94"/>
    <p:sldId id="847" r:id="rId95"/>
    <p:sldId id="839" r:id="rId96"/>
    <p:sldId id="505" r:id="rId97"/>
    <p:sldId id="453" r:id="rId98"/>
    <p:sldId id="842" r:id="rId99"/>
    <p:sldId id="492" r:id="rId100"/>
    <p:sldId id="843" r:id="rId101"/>
    <p:sldId id="846" r:id="rId102"/>
    <p:sldId id="841" r:id="rId103"/>
    <p:sldId id="817" r:id="rId104"/>
    <p:sldId id="844" r:id="rId105"/>
    <p:sldId id="749" r:id="rId106"/>
    <p:sldId id="416" r:id="rId107"/>
    <p:sldId id="483" r:id="rId108"/>
    <p:sldId id="845" r:id="rId109"/>
    <p:sldId id="428" r:id="rId110"/>
    <p:sldId id="495" r:id="rId111"/>
    <p:sldId id="450" r:id="rId112"/>
  </p:sldIdLst>
  <p:sldSz cx="9144000" cy="6858000" type="screen4x3"/>
  <p:notesSz cx="7010400" cy="9296400"/>
  <p:defaultTextStyle>
    <a:defPPr>
      <a:defRPr lang="en-GB"/>
    </a:defPPr>
    <a:lvl1pPr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Poll" initials="EP" lastIdx="1" clrIdx="0">
    <p:extLst>
      <p:ext uri="{19B8F6BF-5375-455C-9EA6-DF929625EA0E}">
        <p15:presenceInfo xmlns:p15="http://schemas.microsoft.com/office/powerpoint/2012/main" userId="Erik Po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000000"/>
    <a:srgbClr val="FFFFCC"/>
    <a:srgbClr val="33CC33"/>
    <a:srgbClr val="006600"/>
    <a:srgbClr val="FF9900"/>
    <a:srgbClr val="66FF33"/>
    <a:srgbClr val="CC66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p:cViewPr varScale="1">
        <p:scale>
          <a:sx n="67" d="100"/>
          <a:sy n="67" d="100"/>
        </p:scale>
        <p:origin x="1284" y="52"/>
      </p:cViewPr>
      <p:guideLst>
        <p:guide orient="horz" pos="2160"/>
        <p:guide pos="2880"/>
      </p:guideLst>
    </p:cSldViewPr>
  </p:slideViewPr>
  <p:outlineViewPr>
    <p:cViewPr varScale="1">
      <p:scale>
        <a:sx n="170" d="200"/>
        <a:sy n="170" d="200"/>
      </p:scale>
      <p:origin x="-780" y="-84"/>
    </p:cViewPr>
  </p:outlineViewPr>
  <p:notesTextViewPr>
    <p:cViewPr>
      <p:scale>
        <a:sx n="150" d="100"/>
        <a:sy n="150" d="100"/>
      </p:scale>
      <p:origin x="0" y="0"/>
    </p:cViewPr>
  </p:notesTextViewPr>
  <p:sorterViewPr>
    <p:cViewPr varScale="1">
      <p:scale>
        <a:sx n="100" d="100"/>
        <a:sy n="100" d="100"/>
      </p:scale>
      <p:origin x="0" y="-36272"/>
    </p:cViewPr>
  </p:sorterViewPr>
  <p:notesViewPr>
    <p:cSldViewPr>
      <p:cViewPr varScale="1">
        <p:scale>
          <a:sx n="59" d="100"/>
          <a:sy n="59" d="100"/>
        </p:scale>
        <p:origin x="-175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lnSpc>
                <a:spcPct val="93000"/>
              </a:lnSpc>
              <a:buClr>
                <a:srgbClr val="000000"/>
              </a:buClr>
              <a:buSzPct val="100000"/>
              <a:buFont typeface="Times New Roman" panose="02020603050405020304" pitchFamily="18" charset="0"/>
              <a:buNone/>
              <a:defRPr sz="1200"/>
            </a:lvl1pPr>
          </a:lstStyle>
          <a:p>
            <a:pPr>
              <a:defRPr/>
            </a:pPr>
            <a:endParaRPr lang="en-GB" dirty="0">
              <a:latin typeface="Arial Rounded MT Bold" panose="020F0704030504030204"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lnSpc>
                <a:spcPct val="93000"/>
              </a:lnSpc>
              <a:buClr>
                <a:srgbClr val="000000"/>
              </a:buClr>
              <a:buSzPct val="100000"/>
              <a:buFont typeface="Times New Roman" panose="02020603050405020304" pitchFamily="18" charset="0"/>
              <a:buNone/>
              <a:defRPr sz="1200"/>
            </a:lvl1pPr>
          </a:lstStyle>
          <a:p>
            <a:pPr>
              <a:defRPr/>
            </a:pPr>
            <a:fld id="{E8743D8D-B383-407E-B305-F734D40BF4E7}" type="datetimeFigureOut">
              <a:rPr lang="en-GB">
                <a:latin typeface="Arial Rounded MT Bold" panose="020F0704030504030204" pitchFamily="34" charset="0"/>
              </a:rPr>
              <a:pPr>
                <a:defRPr/>
              </a:pPr>
              <a:t>17/11/2023</a:t>
            </a:fld>
            <a:endParaRPr lang="en-GB" dirty="0">
              <a:latin typeface="Arial Rounded MT Bold" panose="020F0704030504030204"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lnSpc>
                <a:spcPct val="93000"/>
              </a:lnSpc>
              <a:buClr>
                <a:srgbClr val="000000"/>
              </a:buClr>
              <a:buSzPct val="100000"/>
              <a:buFont typeface="Times New Roman" panose="02020603050405020304" pitchFamily="18" charset="0"/>
              <a:buNone/>
              <a:defRPr sz="1200"/>
            </a:lvl1pPr>
          </a:lstStyle>
          <a:p>
            <a:pPr>
              <a:defRPr/>
            </a:pPr>
            <a:endParaRPr lang="en-GB" dirty="0">
              <a:latin typeface="Arial Rounded MT Bold" panose="020F0704030504030204"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3000"/>
              </a:lnSpc>
              <a:buClr>
                <a:srgbClr val="000000"/>
              </a:buClr>
              <a:buSzPct val="100000"/>
              <a:buFont typeface="Times New Roman" panose="02020603050405020304" pitchFamily="18" charset="0"/>
              <a:buNone/>
              <a:defRPr sz="1200"/>
            </a:lvl1pPr>
          </a:lstStyle>
          <a:p>
            <a:pPr>
              <a:defRPr/>
            </a:pPr>
            <a:fld id="{E91BD8FA-2A2B-4437-B358-28625BCFC453}" type="slidenum">
              <a:rPr lang="en-GB" altLang="nl-NL">
                <a:latin typeface="Arial Rounded MT Bold" panose="020F0704030504030204" pitchFamily="34" charset="0"/>
              </a:rPr>
              <a:pPr>
                <a:defRPr/>
              </a:pPr>
              <a:t>‹#›</a:t>
            </a:fld>
            <a:endParaRPr lang="en-GB" altLang="nl-NL" dirty="0">
              <a:latin typeface="Arial Rounded MT Bold" panose="020F0704030504030204" pitchFamily="34" charset="0"/>
            </a:endParaRPr>
          </a:p>
        </p:txBody>
      </p:sp>
    </p:spTree>
    <p:extLst>
      <p:ext uri="{BB962C8B-B14F-4D97-AF65-F5344CB8AC3E}">
        <p14:creationId xmlns:p14="http://schemas.microsoft.com/office/powerpoint/2010/main" val="175502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1" name="AutoShape 2"/>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2" name="AutoShape 3"/>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3" name="AutoShape 4"/>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4" name="AutoShape 5"/>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5" name="AutoShape 6"/>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6" name="AutoShape 7"/>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 name="Rectangle 8"/>
          <p:cNvSpPr>
            <a:spLocks noGrp="1" noChangeArrowheads="1"/>
          </p:cNvSpPr>
          <p:nvPr>
            <p:ph type="hdr"/>
          </p:nvPr>
        </p:nvSpPr>
        <p:spPr bwMode="auto">
          <a:xfrm>
            <a:off x="0" y="0"/>
            <a:ext cx="3025775" cy="454025"/>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57" name="Rectangle 9"/>
          <p:cNvSpPr>
            <a:spLocks noGrp="1" noChangeArrowheads="1"/>
          </p:cNvSpPr>
          <p:nvPr>
            <p:ph type="dt"/>
          </p:nvPr>
        </p:nvSpPr>
        <p:spPr bwMode="auto">
          <a:xfrm>
            <a:off x="3970338" y="0"/>
            <a:ext cx="3027362" cy="454025"/>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lvl1pPr algn="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59" name="Rectangle 10"/>
          <p:cNvSpPr>
            <a:spLocks noGrp="1" noRot="1" noChangeAspect="1" noChangeArrowheads="1"/>
          </p:cNvSpPr>
          <p:nvPr>
            <p:ph type="sldImg"/>
          </p:nvPr>
        </p:nvSpPr>
        <p:spPr bwMode="auto">
          <a:xfrm>
            <a:off x="1182688" y="696913"/>
            <a:ext cx="4633912" cy="3475037"/>
          </a:xfrm>
          <a:prstGeom prst="rect">
            <a:avLst/>
          </a:prstGeom>
          <a:solidFill>
            <a:srgbClr val="FFFFFF"/>
          </a:solidFill>
          <a:ln w="9360">
            <a:solidFill>
              <a:srgbClr val="000000"/>
            </a:solidFill>
            <a:miter lim="800000"/>
            <a:headEnd/>
            <a:tailEnd/>
          </a:ln>
        </p:spPr>
      </p:sp>
      <p:sp>
        <p:nvSpPr>
          <p:cNvPr id="3" name="Rectangle 11"/>
          <p:cNvSpPr>
            <a:spLocks noGrp="1" noChangeArrowheads="1"/>
          </p:cNvSpPr>
          <p:nvPr>
            <p:ph type="body"/>
          </p:nvPr>
        </p:nvSpPr>
        <p:spPr bwMode="auto">
          <a:xfrm>
            <a:off x="701675" y="4416425"/>
            <a:ext cx="5595938" cy="4171950"/>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p>
            <a:pPr lvl="0"/>
            <a:endParaRPr lang="en-US" noProof="0" dirty="0"/>
          </a:p>
        </p:txBody>
      </p:sp>
      <p:sp>
        <p:nvSpPr>
          <p:cNvPr id="2060" name="Rectangle 12"/>
          <p:cNvSpPr>
            <a:spLocks noGrp="1" noChangeArrowheads="1"/>
          </p:cNvSpPr>
          <p:nvPr>
            <p:ph type="ftr"/>
          </p:nvPr>
        </p:nvSpPr>
        <p:spPr bwMode="auto">
          <a:xfrm>
            <a:off x="0" y="8829675"/>
            <a:ext cx="3025775" cy="454025"/>
          </a:xfrm>
          <a:prstGeom prst="rect">
            <a:avLst/>
          </a:prstGeom>
          <a:noFill/>
          <a:ln w="9525">
            <a:noFill/>
            <a:round/>
            <a:headEnd/>
            <a:tailEnd/>
          </a:ln>
          <a:effectLst/>
        </p:spPr>
        <p:txBody>
          <a:bodyPr vert="horz" wrap="square" lIns="91710" tIns="47689" rIns="91710" bIns="47689" numCol="1" anchor="b"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61" name="Rectangle 13"/>
          <p:cNvSpPr>
            <a:spLocks noGrp="1" noChangeArrowheads="1"/>
          </p:cNvSpPr>
          <p:nvPr>
            <p:ph type="sldNum"/>
          </p:nvPr>
        </p:nvSpPr>
        <p:spPr bwMode="auto">
          <a:xfrm>
            <a:off x="3970338" y="8829675"/>
            <a:ext cx="3027362" cy="454025"/>
          </a:xfrm>
          <a:prstGeom prst="rect">
            <a:avLst/>
          </a:prstGeom>
          <a:noFill/>
          <a:ln w="9525">
            <a:noFill/>
            <a:round/>
            <a:headEnd/>
            <a:tailEnd/>
          </a:ln>
          <a:effectLst/>
        </p:spPr>
        <p:txBody>
          <a:bodyPr vert="horz" wrap="square" lIns="91710" tIns="47689" rIns="91710" bIns="47689" numCol="1" anchor="b"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Arial Rounded MT Bold" panose="020F0704030504030204" pitchFamily="34" charset="0"/>
              </a:defRPr>
            </a:lvl1pPr>
          </a:lstStyle>
          <a:p>
            <a:pPr>
              <a:defRPr/>
            </a:pPr>
            <a:fld id="{A9B11392-17C7-43A2-9174-46EA27F88E07}" type="slidenum">
              <a:rPr lang="en-GB" altLang="nl-NL" smtClean="0"/>
              <a:pPr>
                <a:defRPr/>
              </a:pPr>
              <a:t>‹#›</a:t>
            </a:fld>
            <a:endParaRPr lang="en-GB" altLang="nl-NL" dirty="0"/>
          </a:p>
        </p:txBody>
      </p:sp>
    </p:spTree>
    <p:extLst>
      <p:ext uri="{BB962C8B-B14F-4D97-AF65-F5344CB8AC3E}">
        <p14:creationId xmlns:p14="http://schemas.microsoft.com/office/powerpoint/2010/main" val="2496033649"/>
      </p:ext>
    </p:extLst>
  </p:cSld>
  <p:clrMap bg1="lt1" tx1="dk1" bg2="lt2" tx2="dk2" accent1="accent1" accent2="accent2" accent3="accent3" accent4="accent4" accent5="accent5" accent6="accent6" hlink="hlink" folHlink="folHlink"/>
  <p:notesStyle>
    <a:lvl1pPr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Arial Rounded MT Bold" panose="020F0704030504030204" pitchFamily="34" charset="0"/>
        <a:ea typeface="+mn-ea"/>
        <a:cs typeface="+mn-cs"/>
      </a:defRPr>
    </a:lvl1pPr>
    <a:lvl2pPr marL="742950" indent="-28575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5CFAC44E-94A0-40F8-83A2-E404A3DEBCBB}" type="slidenum">
              <a:rPr lang="en-US" altLang="nl-NL" smtClean="0"/>
              <a:pPr>
                <a:spcBef>
                  <a:spcPct val="0"/>
                </a:spcBef>
              </a:pPr>
              <a:t>1</a:t>
            </a:fld>
            <a:endParaRPr lang="en-US" altLang="nl-NL"/>
          </a:p>
        </p:txBody>
      </p:sp>
      <p:sp>
        <p:nvSpPr>
          <p:cNvPr id="40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extLst>
      <p:ext uri="{BB962C8B-B14F-4D97-AF65-F5344CB8AC3E}">
        <p14:creationId xmlns:p14="http://schemas.microsoft.com/office/powerpoint/2010/main" val="162365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68</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2955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69</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369760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9pPr>
          </a:lstStyle>
          <a:p>
            <a:pPr>
              <a:spcBef>
                <a:spcPct val="0"/>
              </a:spcBef>
            </a:pPr>
            <a:fld id="{9DA5A288-02E4-42F5-A645-5F7284397B2E}" type="slidenum">
              <a:rPr lang="en-GB" altLang="nl-NL" smtClean="0"/>
              <a:pPr>
                <a:spcBef>
                  <a:spcPct val="0"/>
                </a:spcBef>
              </a:pPr>
              <a:t>72</a:t>
            </a:fld>
            <a:endParaRPr lang="en-GB" altLang="nl-NL"/>
          </a:p>
        </p:txBody>
      </p:sp>
      <p:sp>
        <p:nvSpPr>
          <p:cNvPr id="27651" name="Text Box 1"/>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27652" name="Rectangle 2"/>
          <p:cNvSpPr>
            <a:spLocks noGrp="1" noChangeArrowheads="1"/>
          </p:cNvSpPr>
          <p:nvPr>
            <p:ph type="body"/>
          </p:nvPr>
        </p:nvSpPr>
        <p:spPr>
          <a:xfrm>
            <a:off x="701675" y="4416425"/>
            <a:ext cx="5597525"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extLst>
      <p:ext uri="{BB962C8B-B14F-4D97-AF65-F5344CB8AC3E}">
        <p14:creationId xmlns:p14="http://schemas.microsoft.com/office/powerpoint/2010/main" val="239385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9pPr>
          </a:lstStyle>
          <a:p>
            <a:pPr>
              <a:spcBef>
                <a:spcPct val="0"/>
              </a:spcBef>
            </a:pPr>
            <a:fld id="{69D7D753-C99B-4E75-90FE-81941CAA4172}" type="slidenum">
              <a:rPr lang="en-GB" altLang="nl-NL" smtClean="0">
                <a:latin typeface="Arial Rounded MT Bold" panose="020F0704030504030204" pitchFamily="34" charset="0"/>
              </a:rPr>
              <a:pPr>
                <a:spcBef>
                  <a:spcPct val="0"/>
                </a:spcBef>
              </a:pPr>
              <a:t>73</a:t>
            </a:fld>
            <a:endParaRPr lang="en-GB" altLang="nl-NL" dirty="0">
              <a:latin typeface="Arial Rounded MT Bold" panose="020F0704030504030204" pitchFamily="34" charset="0"/>
            </a:endParaRPr>
          </a:p>
        </p:txBody>
      </p:sp>
      <p:sp>
        <p:nvSpPr>
          <p:cNvPr id="61443" name="Text Box 1"/>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61444" name="Rectangle 2"/>
          <p:cNvSpPr>
            <a:spLocks noGrp="1" noChangeArrowheads="1"/>
          </p:cNvSpPr>
          <p:nvPr>
            <p:ph type="body"/>
          </p:nvPr>
        </p:nvSpPr>
        <p:spPr>
          <a:xfrm>
            <a:off x="701675" y="4416425"/>
            <a:ext cx="5597525"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dirty="0"/>
          </a:p>
        </p:txBody>
      </p:sp>
    </p:spTree>
    <p:extLst>
      <p:ext uri="{BB962C8B-B14F-4D97-AF65-F5344CB8AC3E}">
        <p14:creationId xmlns:p14="http://schemas.microsoft.com/office/powerpoint/2010/main" val="36626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3">
            <a:extLst>
              <a:ext uri="{FF2B5EF4-FFF2-40B4-BE49-F238E27FC236}">
                <a16:creationId xmlns:a16="http://schemas.microsoft.com/office/drawing/2014/main" id="{15828C71-D6C5-89A8-86A6-CBAD72C52CA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1pPr>
            <a:lvl2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2pPr>
            <a:lvl3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3pPr>
            <a:lvl4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4pPr>
            <a:lvl5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9pPr>
          </a:lstStyle>
          <a:p>
            <a:fld id="{18EE3255-428B-4790-85C6-DA49DE67F17D}" type="slidenum">
              <a:rPr lang="en-GB" altLang="en-US">
                <a:solidFill>
                  <a:srgbClr val="000000"/>
                </a:solidFill>
                <a:latin typeface="Arial Rounded MT Bold" panose="020F0704030504030204" pitchFamily="34" charset="0"/>
                <a:cs typeface="Times New Roman" panose="02020603050405020304" pitchFamily="18" charset="0"/>
              </a:rPr>
              <a:pPr/>
              <a:t>88</a:t>
            </a:fld>
            <a:endParaRPr lang="en-GB" altLang="en-US">
              <a:solidFill>
                <a:srgbClr val="000000"/>
              </a:solidFill>
              <a:latin typeface="Arial Rounded MT Bold" panose="020F0704030504030204" pitchFamily="34" charset="0"/>
              <a:cs typeface="Times New Roman" panose="02020603050405020304" pitchFamily="18" charset="0"/>
            </a:endParaRPr>
          </a:p>
        </p:txBody>
      </p:sp>
      <p:sp>
        <p:nvSpPr>
          <p:cNvPr id="64515" name="Text Box 1">
            <a:extLst>
              <a:ext uri="{FF2B5EF4-FFF2-40B4-BE49-F238E27FC236}">
                <a16:creationId xmlns:a16="http://schemas.microsoft.com/office/drawing/2014/main" id="{CC39BF88-AC62-38ED-12B2-BCFDBCB7CB8C}"/>
              </a:ext>
            </a:extLst>
          </p:cNvPr>
          <p:cNvSpPr txBox="1">
            <a:spLocks noChangeArrowheads="1"/>
          </p:cNvSpPr>
          <p:nvPr/>
        </p:nvSpPr>
        <p:spPr bwMode="auto">
          <a:xfrm>
            <a:off x="1133475" y="744538"/>
            <a:ext cx="4530725" cy="3722687"/>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ltLang="en-US"/>
          </a:p>
        </p:txBody>
      </p:sp>
      <p:sp>
        <p:nvSpPr>
          <p:cNvPr id="64516" name="Rectangle 2">
            <a:extLst>
              <a:ext uri="{FF2B5EF4-FFF2-40B4-BE49-F238E27FC236}">
                <a16:creationId xmlns:a16="http://schemas.microsoft.com/office/drawing/2014/main" id="{3D62702E-A340-45E8-B959-7BC84B23699C}"/>
              </a:ext>
            </a:extLst>
          </p:cNvPr>
          <p:cNvSpPr>
            <a:spLocks noGrp="1" noChangeArrowheads="1"/>
          </p:cNvSpPr>
          <p:nvPr>
            <p:ph type="body"/>
          </p:nvPr>
        </p:nvSpPr>
        <p:spPr>
          <a:xfrm>
            <a:off x="681038" y="4716463"/>
            <a:ext cx="5427662"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3">
            <a:extLst>
              <a:ext uri="{FF2B5EF4-FFF2-40B4-BE49-F238E27FC236}">
                <a16:creationId xmlns:a16="http://schemas.microsoft.com/office/drawing/2014/main" id="{1369C4FC-AEB4-958A-7A7E-2D8B73AB50C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1pPr>
            <a:lvl2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2pPr>
            <a:lvl3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3pPr>
            <a:lvl4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4pPr>
            <a:lvl5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9pPr>
          </a:lstStyle>
          <a:p>
            <a:fld id="{7CAF259F-AB06-42CF-9D59-2D34C4C6CFA5}" type="slidenum">
              <a:rPr lang="en-GB" altLang="en-US">
                <a:solidFill>
                  <a:srgbClr val="000000"/>
                </a:solidFill>
                <a:latin typeface="Arial Rounded MT Bold" panose="020F0704030504030204" pitchFamily="34" charset="0"/>
                <a:cs typeface="Times New Roman" panose="02020603050405020304" pitchFamily="18" charset="0"/>
              </a:rPr>
              <a:pPr/>
              <a:t>89</a:t>
            </a:fld>
            <a:endParaRPr lang="en-GB" altLang="en-US">
              <a:solidFill>
                <a:srgbClr val="000000"/>
              </a:solidFill>
              <a:latin typeface="Arial Rounded MT Bold" panose="020F0704030504030204" pitchFamily="34" charset="0"/>
              <a:cs typeface="Times New Roman" panose="02020603050405020304" pitchFamily="18" charset="0"/>
            </a:endParaRPr>
          </a:p>
        </p:txBody>
      </p:sp>
      <p:sp>
        <p:nvSpPr>
          <p:cNvPr id="66563" name="Text Box 1">
            <a:extLst>
              <a:ext uri="{FF2B5EF4-FFF2-40B4-BE49-F238E27FC236}">
                <a16:creationId xmlns:a16="http://schemas.microsoft.com/office/drawing/2014/main" id="{774B0589-51C1-3FCE-F6B7-8C3482C1632A}"/>
              </a:ext>
            </a:extLst>
          </p:cNvPr>
          <p:cNvSpPr txBox="1">
            <a:spLocks noChangeArrowheads="1"/>
          </p:cNvSpPr>
          <p:nvPr/>
        </p:nvSpPr>
        <p:spPr bwMode="auto">
          <a:xfrm>
            <a:off x="1133475" y="744538"/>
            <a:ext cx="4530725" cy="3722687"/>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ltLang="en-US"/>
          </a:p>
        </p:txBody>
      </p:sp>
      <p:sp>
        <p:nvSpPr>
          <p:cNvPr id="66564" name="Rectangle 2">
            <a:extLst>
              <a:ext uri="{FF2B5EF4-FFF2-40B4-BE49-F238E27FC236}">
                <a16:creationId xmlns:a16="http://schemas.microsoft.com/office/drawing/2014/main" id="{B3038A2C-1579-A244-DA0C-75849F5E8A86}"/>
              </a:ext>
            </a:extLst>
          </p:cNvPr>
          <p:cNvSpPr>
            <a:spLocks noGrp="1" noChangeArrowheads="1"/>
          </p:cNvSpPr>
          <p:nvPr>
            <p:ph type="body"/>
          </p:nvPr>
        </p:nvSpPr>
        <p:spPr>
          <a:xfrm>
            <a:off x="681038" y="4716463"/>
            <a:ext cx="5427662"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3"/>
          <p:cNvSpPr>
            <a:spLocks noGrp="1" noChangeArrowheads="1"/>
          </p:cNvSpPr>
          <p:nvPr>
            <p:ph type="sldNum" sz="quarter"/>
          </p:nvPr>
        </p:nvSpPr>
        <p:spPr>
          <a:noFill/>
        </p:spPr>
        <p:txBody>
          <a:bodyPr/>
          <a:lstStyle/>
          <a:p>
            <a:pPr>
              <a:buFont typeface="Times New Roman"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pPr>
            <a:fld id="{D550023D-A403-497F-BD78-4EE37DF165DF}" type="slidenum">
              <a:rPr lang="en-GB" smtClean="0">
                <a:cs typeface="Times New Roman" pitchFamily="18" charset="0"/>
              </a:rPr>
              <a:pPr>
                <a:buFont typeface="Times New Roman"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pPr>
              <a:t>95</a:t>
            </a:fld>
            <a:endParaRPr lang="en-GB" dirty="0">
              <a:cs typeface="Times New Roman" pitchFamily="18" charset="0"/>
            </a:endParaRPr>
          </a:p>
        </p:txBody>
      </p:sp>
      <p:sp>
        <p:nvSpPr>
          <p:cNvPr id="110595" name="Text Box 1"/>
          <p:cNvSpPr txBox="1">
            <a:spLocks noChangeArrowheads="1"/>
          </p:cNvSpPr>
          <p:nvPr/>
        </p:nvSpPr>
        <p:spPr bwMode="auto">
          <a:xfrm>
            <a:off x="1132946" y="744160"/>
            <a:ext cx="4531783" cy="3722489"/>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p>
        </p:txBody>
      </p:sp>
      <p:sp>
        <p:nvSpPr>
          <p:cNvPr id="110596" name="Rectangle 2"/>
          <p:cNvSpPr>
            <a:spLocks noGrp="1" noChangeArrowheads="1"/>
          </p:cNvSpPr>
          <p:nvPr>
            <p:ph type="body"/>
          </p:nvPr>
        </p:nvSpPr>
        <p:spPr>
          <a:xfrm>
            <a:off x="680384" y="4715832"/>
            <a:ext cx="5427673" cy="4559880"/>
          </a:xfrm>
          <a:noFill/>
          <a:ln/>
        </p:spPr>
        <p:txBody>
          <a:bodyPr wrap="none" anchor="ctr"/>
          <a:lstStyle/>
          <a:p>
            <a:endParaRPr lang="en-US" dirty="0"/>
          </a:p>
        </p:txBody>
      </p:sp>
    </p:spTree>
    <p:extLst>
      <p:ext uri="{BB962C8B-B14F-4D97-AF65-F5344CB8AC3E}">
        <p14:creationId xmlns:p14="http://schemas.microsoft.com/office/powerpoint/2010/main" val="268571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5CFAC44E-94A0-40F8-83A2-E404A3DEBCBB}" type="slidenum">
              <a:rPr lang="en-US" altLang="nl-NL" smtClean="0"/>
              <a:pPr>
                <a:spcBef>
                  <a:spcPct val="0"/>
                </a:spcBef>
              </a:pPr>
              <a:t>9</a:t>
            </a:fld>
            <a:endParaRPr lang="en-US" altLang="nl-NL"/>
          </a:p>
        </p:txBody>
      </p:sp>
      <p:sp>
        <p:nvSpPr>
          <p:cNvPr id="40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extLst>
      <p:ext uri="{BB962C8B-B14F-4D97-AF65-F5344CB8AC3E}">
        <p14:creationId xmlns:p14="http://schemas.microsoft.com/office/powerpoint/2010/main" val="95019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895D830B-8453-07E4-3A87-2A7E70F9FE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214E7CD-37D4-43A6-866E-B713C1870663}" type="slidenum">
              <a:rPr lang="en-GB" altLang="nl-NL" sz="1300">
                <a:latin typeface="Times New Roman" panose="02020603050405020304" pitchFamily="18" charset="0"/>
              </a:rPr>
              <a:pPr>
                <a:spcBef>
                  <a:spcPct val="0"/>
                </a:spcBef>
              </a:pPr>
              <a:t>45</a:t>
            </a:fld>
            <a:endParaRPr lang="en-GB" altLang="nl-NL" sz="1300">
              <a:latin typeface="Times New Roman" panose="02020603050405020304" pitchFamily="18" charset="0"/>
            </a:endParaRPr>
          </a:p>
        </p:txBody>
      </p:sp>
      <p:sp>
        <p:nvSpPr>
          <p:cNvPr id="38915" name="Text Box 1">
            <a:extLst>
              <a:ext uri="{FF2B5EF4-FFF2-40B4-BE49-F238E27FC236}">
                <a16:creationId xmlns:a16="http://schemas.microsoft.com/office/drawing/2014/main" id="{65B5BF78-3A44-EC39-5B92-82D9845DF9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38916" name="Rectangle 2">
            <a:extLst>
              <a:ext uri="{FF2B5EF4-FFF2-40B4-BE49-F238E27FC236}">
                <a16:creationId xmlns:a16="http://schemas.microsoft.com/office/drawing/2014/main" id="{0283B206-E4DC-870E-E621-32A8D258761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latin typeface="Times New Roman" panose="02020603050405020304" pitchFamily="18" charset="0"/>
            </a:endParaRPr>
          </a:p>
        </p:txBody>
      </p:sp>
    </p:spTree>
    <p:extLst>
      <p:ext uri="{BB962C8B-B14F-4D97-AF65-F5344CB8AC3E}">
        <p14:creationId xmlns:p14="http://schemas.microsoft.com/office/powerpoint/2010/main" val="101314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895D830B-8453-07E4-3A87-2A7E70F9FE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214E7CD-37D4-43A6-866E-B713C1870663}" type="slidenum">
              <a:rPr lang="en-GB" altLang="nl-NL" sz="1300">
                <a:latin typeface="Times New Roman" panose="02020603050405020304" pitchFamily="18" charset="0"/>
              </a:rPr>
              <a:pPr>
                <a:spcBef>
                  <a:spcPct val="0"/>
                </a:spcBef>
              </a:pPr>
              <a:t>46</a:t>
            </a:fld>
            <a:endParaRPr lang="en-GB" altLang="nl-NL" sz="1300">
              <a:latin typeface="Times New Roman" panose="02020603050405020304" pitchFamily="18" charset="0"/>
            </a:endParaRPr>
          </a:p>
        </p:txBody>
      </p:sp>
      <p:sp>
        <p:nvSpPr>
          <p:cNvPr id="38915" name="Text Box 1">
            <a:extLst>
              <a:ext uri="{FF2B5EF4-FFF2-40B4-BE49-F238E27FC236}">
                <a16:creationId xmlns:a16="http://schemas.microsoft.com/office/drawing/2014/main" id="{65B5BF78-3A44-EC39-5B92-82D9845DF9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38916" name="Rectangle 2">
            <a:extLst>
              <a:ext uri="{FF2B5EF4-FFF2-40B4-BE49-F238E27FC236}">
                <a16:creationId xmlns:a16="http://schemas.microsoft.com/office/drawing/2014/main" id="{0283B206-E4DC-870E-E621-32A8D258761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latin typeface="Times New Roman" panose="02020603050405020304" pitchFamily="18" charset="0"/>
            </a:endParaRPr>
          </a:p>
        </p:txBody>
      </p:sp>
    </p:spTree>
    <p:extLst>
      <p:ext uri="{BB962C8B-B14F-4D97-AF65-F5344CB8AC3E}">
        <p14:creationId xmlns:p14="http://schemas.microsoft.com/office/powerpoint/2010/main" val="382599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98DF9C2A-9D61-6155-922D-C1214955E345}"/>
              </a:ext>
            </a:extLst>
          </p:cNvPr>
          <p:cNvSpPr>
            <a:spLocks noGrp="1" noRot="1" noChangeAspect="1" noTextEdit="1"/>
          </p:cNvSpPr>
          <p:nvPr>
            <p:ph type="sldImg"/>
          </p:nvPr>
        </p:nvSpPr>
        <p:spPr/>
      </p:sp>
      <p:sp>
        <p:nvSpPr>
          <p:cNvPr id="45059" name="Tijdelijke aanduiding voor notities 2">
            <a:extLst>
              <a:ext uri="{FF2B5EF4-FFF2-40B4-BE49-F238E27FC236}">
                <a16:creationId xmlns:a16="http://schemas.microsoft.com/office/drawing/2014/main" id="{7E22C84B-DD7D-43B6-DA78-56F74056D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45060" name="Tijdelijke aanduiding voor dianummer 3">
            <a:extLst>
              <a:ext uri="{FF2B5EF4-FFF2-40B4-BE49-F238E27FC236}">
                <a16:creationId xmlns:a16="http://schemas.microsoft.com/office/drawing/2014/main" id="{DFE19733-F420-E02F-97FE-D73C15CFD9C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tx1"/>
                </a:solidFill>
                <a:latin typeface="Comic Sans MS" panose="030F0702030302020204" pitchFamily="66" charset="0"/>
              </a:defRPr>
            </a:lvl1pPr>
            <a:lvl2pPr>
              <a:tabLst>
                <a:tab pos="661988" algn="l"/>
                <a:tab pos="1323975" algn="l"/>
                <a:tab pos="1985963" algn="l"/>
                <a:tab pos="2647950" algn="l"/>
              </a:tabLst>
              <a:defRPr>
                <a:solidFill>
                  <a:schemeClr val="tx1"/>
                </a:solidFill>
                <a:latin typeface="Comic Sans MS" panose="030F0702030302020204" pitchFamily="66" charset="0"/>
              </a:defRPr>
            </a:lvl2pPr>
            <a:lvl3pPr>
              <a:tabLst>
                <a:tab pos="661988" algn="l"/>
                <a:tab pos="1323975" algn="l"/>
                <a:tab pos="1985963" algn="l"/>
                <a:tab pos="2647950" algn="l"/>
              </a:tabLst>
              <a:defRPr>
                <a:solidFill>
                  <a:schemeClr val="tx1"/>
                </a:solidFill>
                <a:latin typeface="Comic Sans MS" panose="030F0702030302020204" pitchFamily="66" charset="0"/>
              </a:defRPr>
            </a:lvl3pPr>
            <a:lvl4pPr>
              <a:tabLst>
                <a:tab pos="661988" algn="l"/>
                <a:tab pos="1323975" algn="l"/>
                <a:tab pos="1985963" algn="l"/>
                <a:tab pos="2647950" algn="l"/>
              </a:tabLst>
              <a:defRPr>
                <a:solidFill>
                  <a:schemeClr val="tx1"/>
                </a:solidFill>
                <a:latin typeface="Comic Sans MS" panose="030F0702030302020204" pitchFamily="66" charset="0"/>
              </a:defRPr>
            </a:lvl4pPr>
            <a:lvl5pPr>
              <a:tabLst>
                <a:tab pos="661988" algn="l"/>
                <a:tab pos="1323975" algn="l"/>
                <a:tab pos="1985963" algn="l"/>
                <a:tab pos="2647950"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9pPr>
          </a:lstStyle>
          <a:p>
            <a:fld id="{93B275ED-43E8-4AA5-B9D3-29A094783B08}" type="slidenum">
              <a:rPr lang="en-US" altLang="nl-NL">
                <a:solidFill>
                  <a:srgbClr val="000000"/>
                </a:solidFill>
                <a:latin typeface="Arial Rounded MT Bold" panose="020F0704030504030204" pitchFamily="34" charset="0"/>
              </a:rPr>
              <a:pPr/>
              <a:t>56</a:t>
            </a:fld>
            <a:endParaRPr lang="en-US" altLang="nl-NL">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367077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98DF9C2A-9D61-6155-922D-C1214955E345}"/>
              </a:ext>
            </a:extLst>
          </p:cNvPr>
          <p:cNvSpPr>
            <a:spLocks noGrp="1" noRot="1" noChangeAspect="1" noTextEdit="1"/>
          </p:cNvSpPr>
          <p:nvPr>
            <p:ph type="sldImg"/>
          </p:nvPr>
        </p:nvSpPr>
        <p:spPr/>
      </p:sp>
      <p:sp>
        <p:nvSpPr>
          <p:cNvPr id="45059" name="Tijdelijke aanduiding voor notities 2">
            <a:extLst>
              <a:ext uri="{FF2B5EF4-FFF2-40B4-BE49-F238E27FC236}">
                <a16:creationId xmlns:a16="http://schemas.microsoft.com/office/drawing/2014/main" id="{7E22C84B-DD7D-43B6-DA78-56F74056D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45060" name="Tijdelijke aanduiding voor dianummer 3">
            <a:extLst>
              <a:ext uri="{FF2B5EF4-FFF2-40B4-BE49-F238E27FC236}">
                <a16:creationId xmlns:a16="http://schemas.microsoft.com/office/drawing/2014/main" id="{DFE19733-F420-E02F-97FE-D73C15CFD9C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tx1"/>
                </a:solidFill>
                <a:latin typeface="Comic Sans MS" panose="030F0702030302020204" pitchFamily="66" charset="0"/>
              </a:defRPr>
            </a:lvl1pPr>
            <a:lvl2pPr>
              <a:tabLst>
                <a:tab pos="661988" algn="l"/>
                <a:tab pos="1323975" algn="l"/>
                <a:tab pos="1985963" algn="l"/>
                <a:tab pos="2647950" algn="l"/>
              </a:tabLst>
              <a:defRPr>
                <a:solidFill>
                  <a:schemeClr val="tx1"/>
                </a:solidFill>
                <a:latin typeface="Comic Sans MS" panose="030F0702030302020204" pitchFamily="66" charset="0"/>
              </a:defRPr>
            </a:lvl2pPr>
            <a:lvl3pPr>
              <a:tabLst>
                <a:tab pos="661988" algn="l"/>
                <a:tab pos="1323975" algn="l"/>
                <a:tab pos="1985963" algn="l"/>
                <a:tab pos="2647950" algn="l"/>
              </a:tabLst>
              <a:defRPr>
                <a:solidFill>
                  <a:schemeClr val="tx1"/>
                </a:solidFill>
                <a:latin typeface="Comic Sans MS" panose="030F0702030302020204" pitchFamily="66" charset="0"/>
              </a:defRPr>
            </a:lvl3pPr>
            <a:lvl4pPr>
              <a:tabLst>
                <a:tab pos="661988" algn="l"/>
                <a:tab pos="1323975" algn="l"/>
                <a:tab pos="1985963" algn="l"/>
                <a:tab pos="2647950" algn="l"/>
              </a:tabLst>
              <a:defRPr>
                <a:solidFill>
                  <a:schemeClr val="tx1"/>
                </a:solidFill>
                <a:latin typeface="Comic Sans MS" panose="030F0702030302020204" pitchFamily="66" charset="0"/>
              </a:defRPr>
            </a:lvl4pPr>
            <a:lvl5pPr>
              <a:tabLst>
                <a:tab pos="661988" algn="l"/>
                <a:tab pos="1323975" algn="l"/>
                <a:tab pos="1985963" algn="l"/>
                <a:tab pos="2647950"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9pPr>
          </a:lstStyle>
          <a:p>
            <a:fld id="{93B275ED-43E8-4AA5-B9D3-29A094783B08}" type="slidenum">
              <a:rPr lang="en-US" altLang="nl-NL">
                <a:solidFill>
                  <a:srgbClr val="000000"/>
                </a:solidFill>
                <a:latin typeface="Arial Rounded MT Bold" panose="020F0704030504030204" pitchFamily="34" charset="0"/>
              </a:rPr>
              <a:pPr/>
              <a:t>59</a:t>
            </a:fld>
            <a:endParaRPr lang="en-US" altLang="nl-NL">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130748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65</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16187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66</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13581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67</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51141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a:ln/>
        </p:spPr>
        <p:txBody>
          <a:bodyPr/>
          <a:lstStyle>
            <a:lvl1pPr>
              <a:defRPr/>
            </a:lvl1pPr>
          </a:lstStyle>
          <a:p>
            <a:pPr>
              <a:defRPr/>
            </a:pPr>
            <a:fld id="{C3EA022D-6612-40C3-8F73-4FE84000F395}" type="slidenum">
              <a:rPr lang="en-GB" altLang="nl-NL" smtClean="0"/>
              <a:pPr>
                <a:defRPr/>
              </a:pPr>
              <a:t>‹#›</a:t>
            </a:fld>
            <a:endParaRPr lang="en-GB" altLang="nl-NL" dirty="0"/>
          </a:p>
        </p:txBody>
      </p:sp>
    </p:spTree>
    <p:extLst>
      <p:ext uri="{BB962C8B-B14F-4D97-AF65-F5344CB8AC3E}">
        <p14:creationId xmlns:p14="http://schemas.microsoft.com/office/powerpoint/2010/main" val="131406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ctr">
              <a:defRPr sz="1814" b="1" cap="all">
                <a:latin typeface="Arial Rounded MT Bold" panose="020F0704030504030204" pitchFamily="34" charset="0"/>
              </a:defRPr>
            </a:lvl1pPr>
          </a:lstStyle>
          <a:p>
            <a:r>
              <a:rPr lang="en-US" dirty="0"/>
              <a:t>Click to edit Master title style</a:t>
            </a:r>
          </a:p>
        </p:txBody>
      </p:sp>
      <p:sp>
        <p:nvSpPr>
          <p:cNvPr id="3" name="Text Placeholder 2"/>
          <p:cNvSpPr>
            <a:spLocks noGrp="1"/>
          </p:cNvSpPr>
          <p:nvPr>
            <p:ph type="body" idx="1"/>
          </p:nvPr>
        </p:nvSpPr>
        <p:spPr>
          <a:xfrm>
            <a:off x="701280" y="1977327"/>
            <a:ext cx="7771680" cy="1500638"/>
          </a:xfrm>
        </p:spPr>
        <p:txBody>
          <a:bodyPr anchor="b"/>
          <a:lstStyle>
            <a:lvl1pPr marL="0" indent="0" algn="ctr">
              <a:buNone/>
              <a:defRPr sz="2540">
                <a:solidFill>
                  <a:srgbClr val="C00000"/>
                </a:solidFill>
                <a:latin typeface="Arial Rounded MT Bold" panose="020F0704030504030204" pitchFamily="34" charset="0"/>
              </a:defRPr>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dirty="0"/>
              <a:t>Click to edit Master text styles</a:t>
            </a:r>
          </a:p>
        </p:txBody>
      </p:sp>
      <p:sp>
        <p:nvSpPr>
          <p:cNvPr id="4"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5"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6" name="Rectangle 5"/>
          <p:cNvSpPr>
            <a:spLocks noGrp="1" noChangeArrowheads="1"/>
          </p:cNvSpPr>
          <p:nvPr>
            <p:ph type="sldNum" idx="12"/>
          </p:nvPr>
        </p:nvSpPr>
        <p:spPr/>
        <p:txBody>
          <a:bodyPr/>
          <a:lstStyle>
            <a:lvl1pPr>
              <a:defRPr/>
            </a:lvl1pPr>
          </a:lstStyle>
          <a:p>
            <a:pPr>
              <a:defRPr/>
            </a:pPr>
            <a:fld id="{0B65DEB0-5426-4115-B1A1-BE4B89520665}" type="slidenum">
              <a:rPr lang="en-US" altLang="nl-NL"/>
              <a:pPr>
                <a:defRPr/>
              </a:pPr>
              <a:t>‹#›</a:t>
            </a:fld>
            <a:endParaRPr lang="en-US" altLang="nl-NL" dirty="0"/>
          </a:p>
        </p:txBody>
      </p:sp>
    </p:spTree>
    <p:extLst>
      <p:ext uri="{BB962C8B-B14F-4D97-AF65-F5344CB8AC3E}">
        <p14:creationId xmlns:p14="http://schemas.microsoft.com/office/powerpoint/2010/main" val="95893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6480" y="1604329"/>
            <a:ext cx="4043520" cy="4523515"/>
          </a:xfrm>
        </p:spPr>
        <p:txBody>
          <a:bodyPr/>
          <a:lstStyle>
            <a:lvl1pPr>
              <a:defRPr sz="1814">
                <a:latin typeface="Arial Rounded MT Bold" panose="020F0704030504030204" pitchFamily="34" charset="0"/>
              </a:defRPr>
            </a:lvl1pPr>
            <a:lvl2pPr>
              <a:defRPr sz="1814">
                <a:latin typeface="Arial Rounded MT Bold" panose="020F0704030504030204" pitchFamily="34" charset="0"/>
              </a:defRPr>
            </a:lvl2pPr>
            <a:lvl3pPr>
              <a:defRPr sz="1814">
                <a:latin typeface="Arial Rounded MT Bold" panose="020F0704030504030204" pitchFamily="34" charset="0"/>
              </a:defRPr>
            </a:lvl3pPr>
            <a:lvl4pPr>
              <a:defRPr sz="1633">
                <a:latin typeface="Arial Rounded MT Bold" panose="020F0704030504030204" pitchFamily="34" charset="0"/>
              </a:defRPr>
            </a:lvl4pPr>
            <a:lvl5pPr>
              <a:defRPr sz="1633">
                <a:latin typeface="Arial Rounded MT Bold" panose="020F0704030504030204" pitchFamily="34" charset="0"/>
              </a:defRPr>
            </a:lvl5pPr>
            <a:lvl6pPr>
              <a:defRPr sz="1633"/>
            </a:lvl6pPr>
            <a:lvl7pPr>
              <a:defRPr sz="1633"/>
            </a:lvl7pPr>
            <a:lvl8pPr>
              <a:defRPr sz="1633"/>
            </a:lvl8pPr>
            <a:lvl9pPr>
              <a:defRPr sz="16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240" y="1604329"/>
            <a:ext cx="4043520" cy="4523515"/>
          </a:xfrm>
        </p:spPr>
        <p:txBody>
          <a:bodyPr/>
          <a:lstStyle>
            <a:lvl1pPr>
              <a:defRPr sz="1814">
                <a:latin typeface="Arial Rounded MT Bold" panose="020F0704030504030204" pitchFamily="34" charset="0"/>
              </a:defRPr>
            </a:lvl1pPr>
            <a:lvl2pPr>
              <a:defRPr sz="1814">
                <a:latin typeface="Arial Rounded MT Bold" panose="020F0704030504030204" pitchFamily="34" charset="0"/>
              </a:defRPr>
            </a:lvl2pPr>
            <a:lvl3pPr>
              <a:defRPr sz="1814">
                <a:latin typeface="Arial Rounded MT Bold" panose="020F0704030504030204" pitchFamily="34" charset="0"/>
              </a:defRPr>
            </a:lvl3pPr>
            <a:lvl4pPr>
              <a:defRPr sz="1633">
                <a:latin typeface="Arial Rounded MT Bold" panose="020F0704030504030204" pitchFamily="34" charset="0"/>
              </a:defRPr>
            </a:lvl4pPr>
            <a:lvl5pPr>
              <a:defRPr sz="1633">
                <a:latin typeface="Arial Rounded MT Bold" panose="020F0704030504030204" pitchFamily="34" charset="0"/>
              </a:defRPr>
            </a:lvl5pPr>
            <a:lvl6pPr>
              <a:defRPr sz="1633"/>
            </a:lvl6pPr>
            <a:lvl7pPr>
              <a:defRPr sz="1633"/>
            </a:lvl7pPr>
            <a:lvl8pPr>
              <a:defRPr sz="1633"/>
            </a:lvl8pPr>
            <a:lvl9pPr>
              <a:defRPr sz="16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6"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7" name="Rectangle 5"/>
          <p:cNvSpPr>
            <a:spLocks noGrp="1" noChangeArrowheads="1"/>
          </p:cNvSpPr>
          <p:nvPr>
            <p:ph type="sldNum" idx="12"/>
          </p:nvPr>
        </p:nvSpPr>
        <p:spPr/>
        <p:txBody>
          <a:bodyPr/>
          <a:lstStyle>
            <a:lvl1pPr>
              <a:defRPr/>
            </a:lvl1pPr>
          </a:lstStyle>
          <a:p>
            <a:pPr>
              <a:defRPr/>
            </a:pPr>
            <a:fld id="{3A14781D-423D-4691-A409-FB2B6259717A}" type="slidenum">
              <a:rPr lang="en-US" altLang="nl-NL"/>
              <a:pPr>
                <a:defRPr/>
              </a:pPr>
              <a:t>‹#›</a:t>
            </a:fld>
            <a:endParaRPr lang="en-US" altLang="nl-NL" dirty="0"/>
          </a:p>
        </p:txBody>
      </p:sp>
    </p:spTree>
    <p:extLst>
      <p:ext uri="{BB962C8B-B14F-4D97-AF65-F5344CB8AC3E}">
        <p14:creationId xmlns:p14="http://schemas.microsoft.com/office/powerpoint/2010/main" val="80737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4"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5" name="Rectangle 5"/>
          <p:cNvSpPr>
            <a:spLocks noGrp="1" noChangeArrowheads="1"/>
          </p:cNvSpPr>
          <p:nvPr>
            <p:ph type="sldNum" idx="12"/>
          </p:nvPr>
        </p:nvSpPr>
        <p:spPr/>
        <p:txBody>
          <a:bodyPr/>
          <a:lstStyle>
            <a:lvl1pPr>
              <a:defRPr/>
            </a:lvl1pPr>
          </a:lstStyle>
          <a:p>
            <a:pPr>
              <a:defRPr/>
            </a:pPr>
            <a:fld id="{0A56E8B5-0B6A-439E-8DD8-4B62EB8DA477}" type="slidenum">
              <a:rPr lang="en-US" altLang="nl-NL"/>
              <a:pPr>
                <a:defRPr/>
              </a:pPr>
              <a:t>‹#›</a:t>
            </a:fld>
            <a:endParaRPr lang="en-US" altLang="nl-NL" dirty="0"/>
          </a:p>
        </p:txBody>
      </p:sp>
    </p:spTree>
    <p:extLst>
      <p:ext uri="{BB962C8B-B14F-4D97-AF65-F5344CB8AC3E}">
        <p14:creationId xmlns:p14="http://schemas.microsoft.com/office/powerpoint/2010/main" val="7854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3"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4" name="Rectangle 5"/>
          <p:cNvSpPr>
            <a:spLocks noGrp="1" noChangeArrowheads="1"/>
          </p:cNvSpPr>
          <p:nvPr>
            <p:ph type="sldNum" idx="12"/>
          </p:nvPr>
        </p:nvSpPr>
        <p:spPr/>
        <p:txBody>
          <a:bodyPr/>
          <a:lstStyle>
            <a:lvl1pPr>
              <a:defRPr/>
            </a:lvl1pPr>
          </a:lstStyle>
          <a:p>
            <a:pPr>
              <a:defRPr/>
            </a:pPr>
            <a:fld id="{31B52051-0689-466F-801D-3169EFE505AB}" type="slidenum">
              <a:rPr lang="en-US" altLang="nl-NL"/>
              <a:pPr>
                <a:defRPr/>
              </a:pPr>
              <a:t>‹#›</a:t>
            </a:fld>
            <a:endParaRPr lang="en-US" altLang="nl-NL" dirty="0"/>
          </a:p>
        </p:txBody>
      </p:sp>
    </p:spTree>
    <p:extLst>
      <p:ext uri="{BB962C8B-B14F-4D97-AF65-F5344CB8AC3E}">
        <p14:creationId xmlns:p14="http://schemas.microsoft.com/office/powerpoint/2010/main" val="2362978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a:lstStyle>
            <a:lvl1pPr>
              <a:defRPr>
                <a:latin typeface="Arial Rounded MT Bold" panose="020F0704030504030204" pitchFamily="34" charset="0"/>
              </a:defRPr>
            </a:lvl1pPr>
          </a:lstStyle>
          <a:p>
            <a:r>
              <a:rPr lang="en-US" dirty="0"/>
              <a:t>Click to edit Master title style</a:t>
            </a:r>
          </a:p>
        </p:txBody>
      </p:sp>
      <p:sp>
        <p:nvSpPr>
          <p:cNvPr id="3" name="Rectangle 3"/>
          <p:cNvSpPr>
            <a:spLocks noGrp="1" noChangeArrowheads="1"/>
          </p:cNvSpPr>
          <p:nvPr>
            <p:ph type="sldNum" idx="10"/>
          </p:nvPr>
        </p:nvSpPr>
        <p:spPr/>
        <p:txBody>
          <a:bodyPr/>
          <a:lstStyle>
            <a:lvl1pPr>
              <a:buFont typeface="Times New Roman" pitchFamily="16" charset="0"/>
              <a:buNone/>
              <a:tabLst>
                <a:tab pos="0" algn="l"/>
                <a:tab pos="444967" algn="l"/>
                <a:tab pos="891374" algn="l"/>
                <a:tab pos="1337780" algn="l"/>
                <a:tab pos="1784187" algn="l"/>
                <a:tab pos="2230593" algn="l"/>
                <a:tab pos="2677000" algn="l"/>
                <a:tab pos="3123407" algn="l"/>
                <a:tab pos="3569813" algn="l"/>
                <a:tab pos="4016220" algn="l"/>
                <a:tab pos="4462626" algn="l"/>
                <a:tab pos="4909033" algn="l"/>
                <a:tab pos="5355439" algn="l"/>
                <a:tab pos="5801846" algn="l"/>
                <a:tab pos="6248253" algn="l"/>
                <a:tab pos="6694659" algn="l"/>
                <a:tab pos="7141066" algn="l"/>
                <a:tab pos="7587472" algn="l"/>
                <a:tab pos="8033879" algn="l"/>
                <a:tab pos="8480286" algn="l"/>
                <a:tab pos="8926692" algn="l"/>
              </a:tabLst>
              <a:defRPr>
                <a:latin typeface="Arial Rounded MT Bold" panose="020F0704030504030204" pitchFamily="34" charset="0"/>
                <a:ea typeface="+mn-ea"/>
                <a:cs typeface="+mn-cs"/>
              </a:defRPr>
            </a:lvl1pPr>
          </a:lstStyle>
          <a:p>
            <a:pPr>
              <a:defRPr/>
            </a:pPr>
            <a:r>
              <a:rPr lang="en-US" dirty="0"/>
              <a:t>&lt;#&gt; </a:t>
            </a:r>
          </a:p>
        </p:txBody>
      </p:sp>
      <p:sp>
        <p:nvSpPr>
          <p:cNvPr id="4" name="Rectangle 4"/>
          <p:cNvSpPr>
            <a:spLocks noGrp="1" noChangeArrowheads="1"/>
          </p:cNvSpPr>
          <p:nvPr>
            <p:ph type="dt" idx="11"/>
          </p:nvPr>
        </p:nvSpPr>
        <p:spPr/>
        <p:txBody>
          <a:bodyPr/>
          <a:lstStyle>
            <a:lvl1pPr>
              <a:defRPr>
                <a:latin typeface="Arial Rounded MT Bold" panose="020F0704030504030204" pitchFamily="34" charset="0"/>
              </a:defRPr>
            </a:lvl1pPr>
          </a:lstStyle>
          <a:p>
            <a:pPr>
              <a:defRPr/>
            </a:pPr>
            <a:r>
              <a:rPr lang="en-US" dirty="0"/>
              <a:t>Erik Poll</a:t>
            </a:r>
          </a:p>
        </p:txBody>
      </p:sp>
      <p:sp>
        <p:nvSpPr>
          <p:cNvPr id="5" name="Rectangle 5"/>
          <p:cNvSpPr>
            <a:spLocks noGrp="1" noChangeArrowheads="1"/>
          </p:cNvSpPr>
          <p:nvPr>
            <p:ph type="ftr" idx="12"/>
          </p:nvPr>
        </p:nvSpPr>
        <p:spPr/>
        <p:txBody>
          <a:bodyPr/>
          <a:lstStyle>
            <a:lvl1pPr>
              <a:defRPr>
                <a:latin typeface="Arial Rounded MT Bold" panose="020F0704030504030204" pitchFamily="34" charset="0"/>
              </a:defRPr>
            </a:lvl1pPr>
          </a:lstStyle>
          <a:p>
            <a:pPr>
              <a:defRPr/>
            </a:pPr>
            <a:r>
              <a:rPr lang="en-US" dirty="0"/>
              <a:t>Radboud University Nijmegen</a:t>
            </a:r>
          </a:p>
        </p:txBody>
      </p:sp>
    </p:spTree>
    <p:extLst>
      <p:ext uri="{BB962C8B-B14F-4D97-AF65-F5344CB8AC3E}">
        <p14:creationId xmlns:p14="http://schemas.microsoft.com/office/powerpoint/2010/main" val="186116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idx="10"/>
          </p:nvPr>
        </p:nvSpPr>
        <p:spPr>
          <a:ln/>
        </p:spPr>
        <p:txBody>
          <a:bodyPr/>
          <a:lstStyle>
            <a:lvl1pPr>
              <a:defRPr/>
            </a:lvl1pPr>
          </a:lstStyle>
          <a:p>
            <a:pPr>
              <a:defRPr/>
            </a:pPr>
            <a:fld id="{203D43D3-408D-4D7A-B290-7A4D7FA16B86}" type="slidenum">
              <a:rPr lang="en-GB" altLang="nl-NL" smtClean="0"/>
              <a:pPr>
                <a:defRPr/>
              </a:pPr>
              <a:t>‹#›</a:t>
            </a:fld>
            <a:endParaRPr lang="en-GB" altLang="nl-NL" dirty="0"/>
          </a:p>
        </p:txBody>
      </p:sp>
    </p:spTree>
    <p:extLst>
      <p:ext uri="{BB962C8B-B14F-4D97-AF65-F5344CB8AC3E}">
        <p14:creationId xmlns:p14="http://schemas.microsoft.com/office/powerpoint/2010/main" val="74863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68760"/>
            <a:ext cx="3803650" cy="4816128"/>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1850" y="1268760"/>
            <a:ext cx="3805238" cy="4816128"/>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idx="10"/>
          </p:nvPr>
        </p:nvSpPr>
        <p:spPr>
          <a:ln/>
        </p:spPr>
        <p:txBody>
          <a:bodyPr/>
          <a:lstStyle>
            <a:lvl1pPr>
              <a:defRPr/>
            </a:lvl1pPr>
          </a:lstStyle>
          <a:p>
            <a:pPr>
              <a:defRPr/>
            </a:pPr>
            <a:fld id="{D3A9F61A-0238-41AE-BB0B-6E00DBB90FAC}" type="slidenum">
              <a:rPr lang="en-GB" altLang="nl-NL" smtClean="0"/>
              <a:pPr>
                <a:defRPr/>
              </a:pPr>
              <a:t>‹#›</a:t>
            </a:fld>
            <a:endParaRPr lang="en-GB" altLang="nl-NL" dirty="0"/>
          </a:p>
        </p:txBody>
      </p:sp>
    </p:spTree>
    <p:extLst>
      <p:ext uri="{BB962C8B-B14F-4D97-AF65-F5344CB8AC3E}">
        <p14:creationId xmlns:p14="http://schemas.microsoft.com/office/powerpoint/2010/main" val="356549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a:ln/>
        </p:spPr>
        <p:txBody>
          <a:bodyPr/>
          <a:lstStyle>
            <a:lvl1pPr>
              <a:defRPr/>
            </a:lvl1pPr>
          </a:lstStyle>
          <a:p>
            <a:pPr>
              <a:defRPr/>
            </a:pPr>
            <a:fld id="{6D6BC230-21FF-44A4-9AAD-1C1D30A8417D}" type="slidenum">
              <a:rPr lang="en-GB" altLang="nl-NL" smtClean="0"/>
              <a:pPr>
                <a:defRPr/>
              </a:pPr>
              <a:t>‹#›</a:t>
            </a:fld>
            <a:endParaRPr lang="en-GB" altLang="nl-NL" dirty="0"/>
          </a:p>
        </p:txBody>
      </p:sp>
    </p:spTree>
    <p:extLst>
      <p:ext uri="{BB962C8B-B14F-4D97-AF65-F5344CB8AC3E}">
        <p14:creationId xmlns:p14="http://schemas.microsoft.com/office/powerpoint/2010/main" val="335902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78E24446-1146-492B-891B-4917982AD882}" type="slidenum">
              <a:rPr lang="en-GB" altLang="nl-NL" smtClean="0"/>
              <a:pPr>
                <a:defRPr/>
              </a:pPr>
              <a:t>‹#›</a:t>
            </a:fld>
            <a:endParaRPr lang="en-GB" altLang="nl-NL" dirty="0"/>
          </a:p>
        </p:txBody>
      </p:sp>
    </p:spTree>
    <p:extLst>
      <p:ext uri="{BB962C8B-B14F-4D97-AF65-F5344CB8AC3E}">
        <p14:creationId xmlns:p14="http://schemas.microsoft.com/office/powerpoint/2010/main" val="116140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61288" cy="1008112"/>
          </a:xfrm>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C4A9004D-2E4E-45C3-A21A-70BF82E4DD2D}" type="slidenum">
              <a:rPr lang="en-GB" altLang="nl-NL" smtClean="0"/>
              <a:pPr>
                <a:defRPr/>
              </a:pPr>
              <a:t>‹#›</a:t>
            </a:fld>
            <a:endParaRPr lang="en-GB" altLang="nl-NL" dirty="0"/>
          </a:p>
        </p:txBody>
      </p:sp>
    </p:spTree>
    <p:extLst>
      <p:ext uri="{BB962C8B-B14F-4D97-AF65-F5344CB8AC3E}">
        <p14:creationId xmlns:p14="http://schemas.microsoft.com/office/powerpoint/2010/main" val="398673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6368" y="260648"/>
            <a:ext cx="7761288" cy="1008112"/>
          </a:xfrm>
        </p:spPr>
        <p:txBody>
          <a:bodyPr/>
          <a:lstStyle/>
          <a:p>
            <a:r>
              <a:rPr lang="en-US"/>
              <a:t>Click to edit Master title style</a:t>
            </a:r>
          </a:p>
        </p:txBody>
      </p:sp>
      <p:sp>
        <p:nvSpPr>
          <p:cNvPr id="3" name="Content Placeholder 2"/>
          <p:cNvSpPr>
            <a:spLocks noGrp="1"/>
          </p:cNvSpPr>
          <p:nvPr>
            <p:ph sz="half" idx="1"/>
          </p:nvPr>
        </p:nvSpPr>
        <p:spPr>
          <a:xfrm>
            <a:off x="685800" y="1268760"/>
            <a:ext cx="7761288"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717033"/>
            <a:ext cx="7761288" cy="236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idx="10"/>
          </p:nvPr>
        </p:nvSpPr>
        <p:spPr>
          <a:ln/>
        </p:spPr>
        <p:txBody>
          <a:bodyPr/>
          <a:lstStyle>
            <a:lvl1pPr>
              <a:defRPr/>
            </a:lvl1pPr>
          </a:lstStyle>
          <a:p>
            <a:pPr>
              <a:defRPr/>
            </a:pPr>
            <a:fld id="{C989210F-E187-462D-9A5A-A06FF233235A}" type="slidenum">
              <a:rPr lang="en-GB" altLang="nl-NL" smtClean="0"/>
              <a:pPr>
                <a:defRPr/>
              </a:pPr>
              <a:t>‹#›</a:t>
            </a:fld>
            <a:endParaRPr lang="en-GB" altLang="nl-NL" dirty="0"/>
          </a:p>
        </p:txBody>
      </p:sp>
    </p:spTree>
    <p:extLst>
      <p:ext uri="{BB962C8B-B14F-4D97-AF65-F5344CB8AC3E}">
        <p14:creationId xmlns:p14="http://schemas.microsoft.com/office/powerpoint/2010/main" val="382224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atin typeface="Arial Rounded MT Bold" panose="020F0704030504030204" pitchFamily="34" charset="0"/>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dirty="0"/>
              <a:t>Click to edit Master subtitle style</a:t>
            </a:r>
          </a:p>
        </p:txBody>
      </p:sp>
      <p:sp>
        <p:nvSpPr>
          <p:cNvPr id="4"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5"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6" name="Rectangle 5"/>
          <p:cNvSpPr>
            <a:spLocks noGrp="1" noChangeArrowheads="1"/>
          </p:cNvSpPr>
          <p:nvPr>
            <p:ph type="sldNum" idx="12"/>
          </p:nvPr>
        </p:nvSpPr>
        <p:spPr/>
        <p:txBody>
          <a:bodyPr/>
          <a:lstStyle>
            <a:lvl1pPr>
              <a:defRPr/>
            </a:lvl1pPr>
          </a:lstStyle>
          <a:p>
            <a:pPr>
              <a:defRPr/>
            </a:pPr>
            <a:fld id="{3252218E-0481-4205-9DD0-7FB663384F66}" type="slidenum">
              <a:rPr lang="en-US" altLang="nl-NL"/>
              <a:pPr>
                <a:defRPr/>
              </a:pPr>
              <a:t>‹#›</a:t>
            </a:fld>
            <a:endParaRPr lang="en-US" altLang="nl-NL" dirty="0"/>
          </a:p>
        </p:txBody>
      </p:sp>
    </p:spTree>
    <p:extLst>
      <p:ext uri="{BB962C8B-B14F-4D97-AF65-F5344CB8AC3E}">
        <p14:creationId xmlns:p14="http://schemas.microsoft.com/office/powerpoint/2010/main" val="318888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40">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1814">
                <a:latin typeface="Arial Rounded MT Bold" panose="020F0704030504030204" pitchFamily="34" charset="0"/>
              </a:defRPr>
            </a:lvl1pPr>
            <a:lvl2pPr>
              <a:buFont typeface="Arial" pitchFamily="34" charset="0"/>
              <a:buChar char="•"/>
              <a:defRPr>
                <a:latin typeface="Arial Rounded MT Bold" panose="020F0704030504030204" pitchFamily="34" charset="0"/>
              </a:defRPr>
            </a:lvl2pPr>
            <a:lvl3pPr>
              <a:defRPr sz="1814">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idx="10"/>
          </p:nvPr>
        </p:nvSpPr>
        <p:spPr>
          <a:xfrm>
            <a:off x="2583360" y="6247376"/>
            <a:ext cx="3803040" cy="469489"/>
          </a:xfrm>
        </p:spPr>
        <p:txBody>
          <a:bodyPr/>
          <a:lstStyle>
            <a:lvl1pPr>
              <a:defRPr/>
            </a:lvl1pPr>
          </a:lstStyle>
          <a:p>
            <a:pPr>
              <a:defRPr/>
            </a:pPr>
            <a:r>
              <a:rPr lang="en-US"/>
              <a:t>Radboud University Nijmegen</a:t>
            </a:r>
            <a:endParaRPr lang="en-US" dirty="0"/>
          </a:p>
        </p:txBody>
      </p:sp>
      <p:sp>
        <p:nvSpPr>
          <p:cNvPr id="5" name="Rectangle 3"/>
          <p:cNvSpPr>
            <a:spLocks noGrp="1" noChangeArrowheads="1"/>
          </p:cNvSpPr>
          <p:nvPr>
            <p:ph type="dt" idx="11"/>
          </p:nvPr>
        </p:nvSpPr>
        <p:spPr/>
        <p:txBody>
          <a:bodyPr/>
          <a:lstStyle>
            <a:lvl1pPr>
              <a:defRPr/>
            </a:lvl1pPr>
          </a:lstStyle>
          <a:p>
            <a:pPr>
              <a:defRPr/>
            </a:pPr>
            <a:r>
              <a:rPr lang="en-US"/>
              <a:t>Erik Poll</a:t>
            </a:r>
          </a:p>
        </p:txBody>
      </p:sp>
      <p:sp>
        <p:nvSpPr>
          <p:cNvPr id="6" name="Rectangle 5"/>
          <p:cNvSpPr>
            <a:spLocks noGrp="1" noChangeArrowheads="1"/>
          </p:cNvSpPr>
          <p:nvPr>
            <p:ph type="sldNum" idx="12"/>
          </p:nvPr>
        </p:nvSpPr>
        <p:spPr/>
        <p:txBody>
          <a:bodyPr/>
          <a:lstStyle>
            <a:lvl1pPr>
              <a:defRPr/>
            </a:lvl1pPr>
          </a:lstStyle>
          <a:p>
            <a:pPr>
              <a:defRPr/>
            </a:pPr>
            <a:fld id="{3E61BF67-ACF3-4BC0-8580-DE31188868CD}" type="slidenum">
              <a:rPr lang="en-US" altLang="nl-NL"/>
              <a:pPr>
                <a:defRPr/>
              </a:pPr>
              <a:t>‹#›</a:t>
            </a:fld>
            <a:endParaRPr lang="en-US" altLang="nl-NL" dirty="0"/>
          </a:p>
        </p:txBody>
      </p:sp>
    </p:spTree>
    <p:extLst>
      <p:ext uri="{BB962C8B-B14F-4D97-AF65-F5344CB8AC3E}">
        <p14:creationId xmlns:p14="http://schemas.microsoft.com/office/powerpoint/2010/main" val="308169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76225"/>
            <a:ext cx="7761288" cy="8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nl-NL" dirty="0"/>
              <a:t>Click to edit the title text format</a:t>
            </a:r>
          </a:p>
        </p:txBody>
      </p:sp>
      <p:sp>
        <p:nvSpPr>
          <p:cNvPr id="1027" name="Rectangle 2"/>
          <p:cNvSpPr>
            <a:spLocks noGrp="1" noChangeArrowheads="1"/>
          </p:cNvSpPr>
          <p:nvPr>
            <p:ph type="body" idx="1"/>
          </p:nvPr>
        </p:nvSpPr>
        <p:spPr bwMode="auto">
          <a:xfrm>
            <a:off x="685800" y="1124745"/>
            <a:ext cx="7761288" cy="49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nl-NL" dirty="0"/>
              <a:t>Click to edit the outline text format</a:t>
            </a:r>
          </a:p>
          <a:p>
            <a:pPr lvl="1"/>
            <a:r>
              <a:rPr lang="en-GB" altLang="nl-NL" dirty="0"/>
              <a:t>Second Outline Level</a:t>
            </a:r>
          </a:p>
          <a:p>
            <a:pPr lvl="2"/>
            <a:r>
              <a:rPr lang="en-GB" altLang="nl-NL" dirty="0"/>
              <a:t>Third Outline Level</a:t>
            </a:r>
          </a:p>
          <a:p>
            <a:pPr lvl="3"/>
            <a:r>
              <a:rPr lang="en-GB" altLang="nl-NL" dirty="0"/>
              <a:t>Fourth Outline Level</a:t>
            </a:r>
          </a:p>
          <a:p>
            <a:pPr lvl="4"/>
            <a:r>
              <a:rPr lang="en-GB" altLang="nl-NL" dirty="0"/>
              <a:t>Fifth Outline Level</a:t>
            </a:r>
          </a:p>
          <a:p>
            <a:pPr lvl="4"/>
            <a:r>
              <a:rPr lang="en-GB" altLang="nl-NL" dirty="0"/>
              <a:t>Sixth Outline Level</a:t>
            </a:r>
          </a:p>
          <a:p>
            <a:pPr lvl="4"/>
            <a:r>
              <a:rPr lang="en-GB" altLang="nl-NL" dirty="0"/>
              <a:t>Seventh Outline Level</a:t>
            </a:r>
          </a:p>
          <a:p>
            <a:pPr lvl="4"/>
            <a:r>
              <a:rPr lang="en-GB" altLang="nl-NL" dirty="0"/>
              <a:t>Eighth Outline Level</a:t>
            </a:r>
          </a:p>
          <a:p>
            <a:pPr lvl="4"/>
            <a:r>
              <a:rPr lang="en-GB" altLang="nl-NL" dirty="0"/>
              <a:t>Ninth Outline Level</a:t>
            </a:r>
          </a:p>
        </p:txBody>
      </p:sp>
      <p:sp>
        <p:nvSpPr>
          <p:cNvPr id="1028" name="Text Box 3"/>
          <p:cNvSpPr txBox="1">
            <a:spLocks noChangeArrowheads="1"/>
          </p:cNvSpPr>
          <p:nvPr/>
        </p:nvSpPr>
        <p:spPr bwMode="auto">
          <a:xfrm>
            <a:off x="2627313" y="6237288"/>
            <a:ext cx="396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 name="Rectangle 4"/>
          <p:cNvSpPr>
            <a:spLocks noGrp="1" noChangeArrowheads="1"/>
          </p:cNvSpPr>
          <p:nvPr>
            <p:ph type="sldNum"/>
          </p:nvPr>
        </p:nvSpPr>
        <p:spPr bwMode="auto">
          <a:xfrm>
            <a:off x="6553200" y="6248400"/>
            <a:ext cx="1893888" cy="4460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defRPr sz="1400">
                <a:solidFill>
                  <a:srgbClr val="000000"/>
                </a:solidFill>
                <a:latin typeface="Arial Rounded MT Bold" panose="020F0704030504030204" pitchFamily="34" charset="0"/>
              </a:defRPr>
            </a:lvl1pPr>
          </a:lstStyle>
          <a:p>
            <a:pPr>
              <a:defRPr/>
            </a:pPr>
            <a:fld id="{290586BA-BC27-4D33-B03C-01CAD134E49D}" type="slidenum">
              <a:rPr lang="en-GB" altLang="nl-NL" smtClean="0"/>
              <a:pPr>
                <a:defRPr/>
              </a:pPr>
              <a:t>‹#›</a:t>
            </a:fld>
            <a:endParaRPr lang="en-GB" alt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p:titleStyle>
    <p:bodyStyle>
      <a:lvl1pPr marL="342900" indent="-34290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400">
          <a:solidFill>
            <a:srgbClr val="000000"/>
          </a:solidFill>
          <a:latin typeface="Arial Rounded MT Bold" panose="020F0704030504030204" pitchFamily="34" charset="0"/>
          <a:ea typeface="+mn-ea"/>
          <a:cs typeface="+mn-cs"/>
        </a:defRPr>
      </a:lvl1pPr>
      <a:lvl2pPr marL="742950" indent="-28575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2pPr>
      <a:lvl3pPr marL="1143000" indent="-22860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3pPr>
      <a:lvl4pPr marL="1600200" indent="-228600" algn="l" defTabSz="492125" rtl="0" eaLnBrk="0" fontAlgn="base" hangingPunct="0">
        <a:lnSpc>
          <a:spcPct val="116000"/>
        </a:lnSpc>
        <a:spcBef>
          <a:spcPts val="5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4pPr>
      <a:lvl5pPr marL="2057400" indent="-228600" algn="l" defTabSz="492125" rtl="0" eaLnBrk="0" fontAlgn="base" hangingPunct="0">
        <a:lnSpc>
          <a:spcPct val="116000"/>
        </a:lnSpc>
        <a:spcBef>
          <a:spcPts val="5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5pPr>
      <a:lvl6pPr marL="25146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5280" cy="80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nl-NL" dirty="0"/>
              <a:t>Click to edit the title text format</a:t>
            </a:r>
          </a:p>
        </p:txBody>
      </p:sp>
      <p:sp>
        <p:nvSpPr>
          <p:cNvPr id="1027" name="Rectangle 2"/>
          <p:cNvSpPr>
            <a:spLocks noGrp="1" noChangeArrowheads="1"/>
          </p:cNvSpPr>
          <p:nvPr>
            <p:ph type="body" idx="1"/>
          </p:nvPr>
        </p:nvSpPr>
        <p:spPr bwMode="auto">
          <a:xfrm>
            <a:off x="456480" y="1147801"/>
            <a:ext cx="8225280" cy="498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nl-NL" dirty="0"/>
              <a:t>Click to edit the outline text format</a:t>
            </a:r>
          </a:p>
          <a:p>
            <a:pPr lvl="1"/>
            <a:r>
              <a:rPr lang="en-GB" altLang="nl-NL" dirty="0"/>
              <a:t>Second Outline Level</a:t>
            </a:r>
          </a:p>
          <a:p>
            <a:pPr lvl="2"/>
            <a:r>
              <a:rPr lang="en-GB" altLang="nl-NL" dirty="0"/>
              <a:t>Third Outline Level</a:t>
            </a:r>
          </a:p>
          <a:p>
            <a:pPr lvl="3"/>
            <a:r>
              <a:rPr lang="en-GB" altLang="nl-NL" dirty="0"/>
              <a:t>Fourth Outline Level</a:t>
            </a:r>
          </a:p>
          <a:p>
            <a:pPr lvl="4"/>
            <a:r>
              <a:rPr lang="en-GB" altLang="nl-NL" dirty="0"/>
              <a:t>Fifth Outline Level</a:t>
            </a:r>
          </a:p>
          <a:p>
            <a:pPr lvl="4"/>
            <a:r>
              <a:rPr lang="en-GB" altLang="nl-NL" dirty="0"/>
              <a:t>Sixth Outline Level</a:t>
            </a:r>
          </a:p>
          <a:p>
            <a:pPr lvl="4"/>
            <a:r>
              <a:rPr lang="en-GB" altLang="nl-NL" dirty="0"/>
              <a:t>Seventh Outline Level</a:t>
            </a:r>
          </a:p>
          <a:p>
            <a:pPr lvl="4"/>
            <a:r>
              <a:rPr lang="en-GB" altLang="nl-NL" dirty="0"/>
              <a:t>Eighth Outline Level</a:t>
            </a:r>
          </a:p>
          <a:p>
            <a:pPr lvl="4"/>
            <a:r>
              <a:rPr lang="en-GB" altLang="nl-NL" dirty="0"/>
              <a:t>Ninth Outline Level</a:t>
            </a:r>
          </a:p>
        </p:txBody>
      </p:sp>
      <p:sp>
        <p:nvSpPr>
          <p:cNvPr id="2"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116000"/>
              </a:lnSpc>
              <a:buClr>
                <a:srgbClr val="000000"/>
              </a:buClr>
              <a:buSzPct val="100000"/>
              <a:buFont typeface="Times New Roman" pitchFamily="16" charset="0"/>
              <a:buNone/>
              <a:tabLst>
                <a:tab pos="0" algn="l"/>
                <a:tab pos="444967" algn="l"/>
                <a:tab pos="891374" algn="l"/>
                <a:tab pos="1337780" algn="l"/>
                <a:tab pos="1784187" algn="l"/>
                <a:tab pos="2230593" algn="l"/>
                <a:tab pos="2677000" algn="l"/>
                <a:tab pos="3123407" algn="l"/>
                <a:tab pos="3569813" algn="l"/>
                <a:tab pos="4016220" algn="l"/>
                <a:tab pos="4462626" algn="l"/>
                <a:tab pos="4909033" algn="l"/>
                <a:tab pos="5355439" algn="l"/>
                <a:tab pos="5801846" algn="l"/>
                <a:tab pos="6248253" algn="l"/>
                <a:tab pos="6694659" algn="l"/>
                <a:tab pos="7141066" algn="l"/>
                <a:tab pos="7587472" algn="l"/>
                <a:tab pos="8033879" algn="l"/>
                <a:tab pos="8480286" algn="l"/>
                <a:tab pos="8926692" algn="l"/>
              </a:tabLst>
              <a:defRPr sz="1270">
                <a:solidFill>
                  <a:srgbClr val="000000"/>
                </a:solidFill>
                <a:latin typeface="Arial Rounded MT Bold" panose="020F0704030504030204" pitchFamily="34" charset="0"/>
                <a:ea typeface="+mn-ea"/>
                <a:cs typeface="+mn-cs"/>
              </a:defRPr>
            </a:lvl1pPr>
          </a:lstStyle>
          <a:p>
            <a:pPr>
              <a:defRPr/>
            </a:pPr>
            <a:r>
              <a:rPr lang="en-US" dirty="0"/>
              <a:t>Erik Poll</a:t>
            </a:r>
          </a:p>
        </p:txBody>
      </p:sp>
      <p:sp>
        <p:nvSpPr>
          <p:cNvPr id="1028" name="Rectangle 4"/>
          <p:cNvSpPr>
            <a:spLocks noGrp="1" noChangeArrowheads="1"/>
          </p:cNvSpPr>
          <p:nvPr>
            <p:ph type="ftr"/>
          </p:nvPr>
        </p:nvSpPr>
        <p:spPr bwMode="auto">
          <a:xfrm>
            <a:off x="2623680" y="6247376"/>
            <a:ext cx="38030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116000"/>
              </a:lnSpc>
              <a:buClr>
                <a:srgbClr val="000000"/>
              </a:buClr>
              <a:buSzPct val="100000"/>
              <a:buFont typeface="Times New Roman" pitchFamily="16" charset="0"/>
              <a:buNone/>
              <a:tabLst>
                <a:tab pos="0" algn="l"/>
                <a:tab pos="444967" algn="l"/>
                <a:tab pos="891374" algn="l"/>
                <a:tab pos="1337780" algn="l"/>
                <a:tab pos="1784187" algn="l"/>
                <a:tab pos="2230593" algn="l"/>
                <a:tab pos="2677000" algn="l"/>
                <a:tab pos="3123407" algn="l"/>
                <a:tab pos="3569813" algn="l"/>
                <a:tab pos="4016220" algn="l"/>
                <a:tab pos="4462626" algn="l"/>
                <a:tab pos="4909033" algn="l"/>
                <a:tab pos="5355439" algn="l"/>
                <a:tab pos="5801846" algn="l"/>
                <a:tab pos="6248253" algn="l"/>
                <a:tab pos="6694659" algn="l"/>
                <a:tab pos="7141066" algn="l"/>
                <a:tab pos="7587472" algn="l"/>
                <a:tab pos="8033879" algn="l"/>
                <a:tab pos="8480286" algn="l"/>
                <a:tab pos="8926692" algn="l"/>
              </a:tabLst>
              <a:defRPr sz="1270">
                <a:solidFill>
                  <a:srgbClr val="000000"/>
                </a:solidFill>
                <a:latin typeface="Arial Rounded MT Bold" panose="020F0704030504030204" pitchFamily="34" charset="0"/>
                <a:ea typeface="+mn-ea"/>
                <a:cs typeface="+mn-cs"/>
              </a:defRPr>
            </a:lvl1pPr>
          </a:lstStyle>
          <a:p>
            <a:pPr>
              <a:defRPr/>
            </a:pPr>
            <a:r>
              <a:rPr lang="en-US" dirty="0"/>
              <a:t>Radboud University Nijmegen</a:t>
            </a: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116000"/>
              </a:lnSpc>
              <a:buClr>
                <a:srgbClr val="000000"/>
              </a:buClr>
              <a:buSzPct val="100000"/>
              <a:buFont typeface="Times New Roman" panose="02020603050405020304" pitchFamily="18" charset="0"/>
              <a:buNone/>
              <a:defRPr sz="1270">
                <a:solidFill>
                  <a:srgbClr val="000000"/>
                </a:solidFill>
                <a:latin typeface="Arial Rounded MT Bold" panose="020F0704030504030204" pitchFamily="34" charset="0"/>
              </a:defRPr>
            </a:lvl1pPr>
          </a:lstStyle>
          <a:p>
            <a:pPr>
              <a:defRPr/>
            </a:pPr>
            <a:fld id="{E233DDCF-2EC9-403A-8D1D-24A69B0A0E28}" type="slidenum">
              <a:rPr lang="en-US" altLang="nl-NL" smtClean="0"/>
              <a:pPr>
                <a:defRPr/>
              </a:pPr>
              <a:t>‹#›</a:t>
            </a:fld>
            <a:endParaRPr lang="en-US" altLang="nl-NL" dirty="0"/>
          </a:p>
        </p:txBody>
      </p:sp>
    </p:spTree>
    <p:extLst>
      <p:ext uri="{BB962C8B-B14F-4D97-AF65-F5344CB8AC3E}">
        <p14:creationId xmlns:p14="http://schemas.microsoft.com/office/powerpoint/2010/main" val="36921468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p:txStyles>
    <p:titleStyle>
      <a:lvl1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mj-ea"/>
          <a:cs typeface="+mj-cs"/>
        </a:defRPr>
      </a:lvl1pPr>
      <a:lvl2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2pPr>
      <a:lvl3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3pPr>
      <a:lvl4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4pPr>
      <a:lvl5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5pPr>
      <a:lvl6pPr marL="2280994"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6pPr>
      <a:lvl7pPr marL="2695720"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7pPr>
      <a:lvl8pPr marL="3110446"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8pPr>
      <a:lvl9pPr marL="3525172"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9pPr>
    </p:titleStyle>
    <p:bodyStyle>
      <a:lvl1pPr marL="311045" indent="-311045" algn="l" defTabSz="446407" rtl="0" eaLnBrk="0" fontAlgn="base" hangingPunct="0">
        <a:lnSpc>
          <a:spcPct val="116000"/>
        </a:lnSpc>
        <a:spcBef>
          <a:spcPct val="0"/>
        </a:spcBef>
        <a:spcAft>
          <a:spcPts val="1293"/>
        </a:spcAft>
        <a:buClr>
          <a:srgbClr val="000000"/>
        </a:buClr>
        <a:buSzPct val="100000"/>
        <a:buFont typeface="Times New Roman" panose="02020603050405020304" pitchFamily="18" charset="0"/>
        <a:buChar char="•"/>
        <a:defRPr sz="2177">
          <a:solidFill>
            <a:srgbClr val="000000"/>
          </a:solidFill>
          <a:latin typeface="Arial Rounded MT Bold" panose="020F0704030504030204" pitchFamily="34" charset="0"/>
          <a:ea typeface="+mn-ea"/>
          <a:cs typeface="+mn-cs"/>
        </a:defRPr>
      </a:lvl1pPr>
      <a:lvl2pPr marL="673930" indent="-259204" algn="l" defTabSz="446407" rtl="0" eaLnBrk="0" fontAlgn="base" hangingPunct="0">
        <a:lnSpc>
          <a:spcPct val="116000"/>
        </a:lnSpc>
        <a:spcBef>
          <a:spcPct val="0"/>
        </a:spcBef>
        <a:spcAft>
          <a:spcPts val="1032"/>
        </a:spcAft>
        <a:buClr>
          <a:srgbClr val="000000"/>
        </a:buClr>
        <a:buSzPct val="100000"/>
        <a:buFont typeface="Arial" panose="020B0604020202020204" pitchFamily="34" charset="0"/>
        <a:buChar char="•"/>
        <a:defRPr sz="1814">
          <a:solidFill>
            <a:srgbClr val="000000"/>
          </a:solidFill>
          <a:latin typeface="Arial Rounded MT Bold" panose="020F0704030504030204" pitchFamily="34" charset="0"/>
          <a:ea typeface="+mn-ea"/>
          <a:cs typeface="+mn-cs"/>
        </a:defRPr>
      </a:lvl2pPr>
      <a:lvl3pPr marL="1036815" indent="-207363" algn="l" defTabSz="446407" rtl="0" eaLnBrk="0" fontAlgn="base" hangingPunct="0">
        <a:lnSpc>
          <a:spcPct val="116000"/>
        </a:lnSpc>
        <a:spcBef>
          <a:spcPct val="0"/>
        </a:spcBef>
        <a:spcAft>
          <a:spcPts val="771"/>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3pPr>
      <a:lvl4pPr marL="1451541" indent="-207363" algn="l" defTabSz="446407" rtl="0" eaLnBrk="0" fontAlgn="base" hangingPunct="0">
        <a:lnSpc>
          <a:spcPct val="116000"/>
        </a:lnSpc>
        <a:spcBef>
          <a:spcPct val="0"/>
        </a:spcBef>
        <a:spcAft>
          <a:spcPts val="522"/>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4pPr>
      <a:lvl5pPr marL="1866268" indent="-207363" algn="l" defTabSz="446407" rtl="0" eaLnBrk="0" fontAlgn="base" hangingPunct="0">
        <a:lnSpc>
          <a:spcPct val="116000"/>
        </a:lnSpc>
        <a:spcBef>
          <a:spcPct val="0"/>
        </a:spcBef>
        <a:spcAft>
          <a:spcPts val="261"/>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5pPr>
      <a:lvl6pPr marL="2280994"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6pPr>
      <a:lvl7pPr marL="2695720"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7pPr>
      <a:lvl8pPr marL="3110446"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8pPr>
      <a:lvl9pPr marL="3525172"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539552" y="1194217"/>
            <a:ext cx="7772400" cy="1847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a:t>Software Security</a:t>
            </a:r>
            <a:br>
              <a:rPr lang="en-GB" altLang="nl-NL" sz="3200" dirty="0"/>
            </a:br>
            <a:r>
              <a:rPr lang="en-GB" altLang="nl-NL" sz="3200" dirty="0"/>
              <a:t>Typical security problems,</a:t>
            </a:r>
            <a:br>
              <a:rPr lang="en-GB" altLang="nl-NL" sz="3200" dirty="0"/>
            </a:br>
            <a:r>
              <a:rPr lang="en-GB" altLang="nl-NL" sz="3200" dirty="0"/>
              <a:t>esp. </a:t>
            </a:r>
            <a:r>
              <a:rPr lang="en-GB" altLang="nl-NL" sz="5400" baseline="-25000" dirty="0">
                <a:latin typeface="Pieces NFI" panose="02000000000000000000" pitchFamily="2" charset="0"/>
              </a:rPr>
              <a:t>INPUT</a:t>
            </a:r>
            <a:r>
              <a:rPr lang="en-GB" altLang="nl-NL" sz="3200" dirty="0"/>
              <a:t> problems</a:t>
            </a:r>
            <a:br>
              <a:rPr lang="en-GB" altLang="nl-NL" sz="4000" dirty="0"/>
            </a:br>
            <a:r>
              <a:rPr lang="en-GB" altLang="nl-NL" sz="4000" dirty="0"/>
              <a:t> </a:t>
            </a:r>
          </a:p>
        </p:txBody>
      </p:sp>
      <p:sp>
        <p:nvSpPr>
          <p:cNvPr id="3075" name="Rectangle 2"/>
          <p:cNvSpPr>
            <a:spLocks noGrp="1" noChangeArrowheads="1"/>
          </p:cNvSpPr>
          <p:nvPr>
            <p:ph type="subTitle" idx="4294967295"/>
          </p:nvPr>
        </p:nvSpPr>
        <p:spPr>
          <a:xfrm>
            <a:off x="1331640" y="4120695"/>
            <a:ext cx="6400800" cy="1156105"/>
          </a:xfrm>
        </p:spPr>
        <p:txBody>
          <a:bodyPr/>
          <a:lstStyle/>
          <a:p>
            <a:pPr marL="0" indent="0" algn="ctr" eaLnBrk="1" hangingPunct="1">
              <a:spcBef>
                <a:spcPts val="8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800" dirty="0">
                <a:solidFill>
                  <a:srgbClr val="008000"/>
                </a:solidFill>
              </a:rPr>
              <a:t>Erik Poll</a:t>
            </a:r>
          </a:p>
          <a:p>
            <a:pPr marL="0" indent="0" algn="ctr" eaLnBrk="1" hangingPunct="1">
              <a:spcBef>
                <a:spcPts val="7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a:solidFill>
                  <a:srgbClr val="3333CC"/>
                </a:solidFill>
              </a:rPr>
              <a:t>Digital Security</a:t>
            </a:r>
          </a:p>
          <a:p>
            <a:pPr marL="0" indent="0" algn="ctr" eaLnBrk="1" hangingPunct="1">
              <a:spcBef>
                <a:spcPts val="7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err="1"/>
              <a:t>Radboud</a:t>
            </a:r>
            <a:r>
              <a:rPr lang="en-GB" altLang="nl-NL" sz="2000" dirty="0"/>
              <a:t> University Nijmegen</a:t>
            </a:r>
          </a:p>
          <a:p>
            <a:pPr marL="0" indent="0" algn="ctr" eaLnBrk="1" hangingPunct="1">
              <a:spcBef>
                <a:spcPts val="9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3600" dirty="0"/>
          </a:p>
          <a:p>
            <a:pPr marL="0" indent="0" algn="ctr" eaLnBrk="1" hangingPunct="1">
              <a:spcBef>
                <a:spcPts val="45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1800" dirty="0"/>
          </a:p>
          <a:p>
            <a:pPr marL="0" indent="0" algn="ctr" eaLnBrk="1" hangingPunct="1">
              <a:spcBef>
                <a:spcPts val="45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1800" dirty="0"/>
          </a:p>
        </p:txBody>
      </p:sp>
      <p:sp>
        <p:nvSpPr>
          <p:cNvPr id="2" name="Tijdelijke aanduiding voor dianummer 1"/>
          <p:cNvSpPr>
            <a:spLocks noGrp="1"/>
          </p:cNvSpPr>
          <p:nvPr>
            <p:ph type="sldNum" sz="quarter" idx="10"/>
          </p:nvPr>
        </p:nvSpPr>
        <p:spPr/>
        <p:txBody>
          <a:bodyPr/>
          <a:lstStyle/>
          <a:p>
            <a:pPr>
              <a:defRPr/>
            </a:pPr>
            <a:fld id="{254DBFCF-253D-46EE-9AC7-7BD7B39DA6AF}" type="slidenum">
              <a:rPr lang="en-GB" altLang="nl-NL" smtClean="0"/>
              <a:pPr>
                <a:defRPr/>
              </a:pPr>
              <a:t>1</a:t>
            </a:fld>
            <a:endParaRPr lang="en-GB" altLang="nl-NL" dirty="0"/>
          </a:p>
        </p:txBody>
      </p:sp>
    </p:spTree>
    <p:extLst>
      <p:ext uri="{BB962C8B-B14F-4D97-AF65-F5344CB8AC3E}">
        <p14:creationId xmlns:p14="http://schemas.microsoft.com/office/powerpoint/2010/main" val="4113347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A132-5BF2-4B65-30D0-5F23089C306F}"/>
              </a:ext>
            </a:extLst>
          </p:cNvPr>
          <p:cNvSpPr>
            <a:spLocks noGrp="1"/>
          </p:cNvSpPr>
          <p:nvPr>
            <p:ph type="title"/>
          </p:nvPr>
        </p:nvSpPr>
        <p:spPr/>
        <p:txBody>
          <a:bodyPr/>
          <a:lstStyle/>
          <a:p>
            <a:r>
              <a:rPr lang="en-US" dirty="0"/>
              <a:t>High level observations</a:t>
            </a:r>
            <a:endParaRPr lang="en-NL" dirty="0"/>
          </a:p>
        </p:txBody>
      </p:sp>
      <p:sp>
        <p:nvSpPr>
          <p:cNvPr id="3" name="Content Placeholder 2">
            <a:extLst>
              <a:ext uri="{FF2B5EF4-FFF2-40B4-BE49-F238E27FC236}">
                <a16:creationId xmlns:a16="http://schemas.microsoft.com/office/drawing/2014/main" id="{47F075F9-8F0D-89ED-96BC-0C3FE63A6E71}"/>
              </a:ext>
            </a:extLst>
          </p:cNvPr>
          <p:cNvSpPr>
            <a:spLocks noGrp="1"/>
          </p:cNvSpPr>
          <p:nvPr>
            <p:ph idx="1"/>
          </p:nvPr>
        </p:nvSpPr>
        <p:spPr/>
        <p:txBody>
          <a:bodyPr/>
          <a:lstStyle/>
          <a:p>
            <a:pPr marL="0" indent="0">
              <a:buNone/>
            </a:pPr>
            <a:r>
              <a:rPr lang="en-US" sz="1800" dirty="0"/>
              <a:t>Most (all?) attacks involve malicious  </a:t>
            </a:r>
            <a:r>
              <a:rPr lang="en-US" sz="4000" baseline="-25000" dirty="0">
                <a:solidFill>
                  <a:srgbClr val="FF0000"/>
                </a:solidFill>
                <a:latin typeface="Pieces NFI" panose="02000000000000000000" pitchFamily="2" charset="0"/>
              </a:rPr>
              <a:t>input</a:t>
            </a:r>
            <a:r>
              <a:rPr lang="en-US" baseline="-25000" dirty="0">
                <a:solidFill>
                  <a:srgbClr val="FF0000"/>
                </a:solidFill>
                <a:latin typeface="Pieces NFI" panose="02000000000000000000" pitchFamily="2" charset="0"/>
              </a:rPr>
              <a:t>  </a:t>
            </a:r>
            <a:r>
              <a:rPr lang="en-US" sz="1800" dirty="0"/>
              <a:t>which ends up in a place where </a:t>
            </a:r>
            <a:r>
              <a:rPr lang="en-US" sz="1800" dirty="0">
                <a:solidFill>
                  <a:schemeClr val="accent2"/>
                </a:solidFill>
              </a:rPr>
              <a:t>processing</a:t>
            </a:r>
            <a:r>
              <a:rPr lang="en-US" sz="1800" dirty="0"/>
              <a:t> it causes software to ‘go off the rails’</a:t>
            </a:r>
          </a:p>
          <a:p>
            <a:pPr marL="457200" lvl="1" indent="0">
              <a:buNone/>
            </a:pPr>
            <a:endParaRPr lang="en-US" sz="1800" dirty="0"/>
          </a:p>
          <a:p>
            <a:endParaRPr lang="en-US" sz="1800" dirty="0"/>
          </a:p>
          <a:p>
            <a:pPr marL="0" indent="0">
              <a:buNone/>
            </a:pPr>
            <a:endParaRPr lang="en-US" sz="1800" dirty="0"/>
          </a:p>
          <a:p>
            <a:pPr marL="0" indent="0">
              <a:buNone/>
            </a:pPr>
            <a:r>
              <a:rPr lang="en-US" sz="1800" dirty="0"/>
              <a:t>Input may be </a:t>
            </a:r>
            <a:r>
              <a:rPr lang="en-US" sz="1800" dirty="0">
                <a:solidFill>
                  <a:schemeClr val="accent2"/>
                </a:solidFill>
              </a:rPr>
              <a:t>forwarded</a:t>
            </a:r>
            <a:r>
              <a:rPr lang="en-US" sz="1800" dirty="0"/>
              <a:t> between systems to reach place where it does damage  </a:t>
            </a:r>
          </a:p>
          <a:p>
            <a:endParaRPr lang="en-US" sz="1800" dirty="0"/>
          </a:p>
          <a:p>
            <a:endParaRPr lang="en-GB" altLang="nl-NL" sz="1800" i="1" dirty="0">
              <a:solidFill>
                <a:schemeClr val="tx2"/>
              </a:solidFill>
            </a:endParaRPr>
          </a:p>
          <a:p>
            <a:pPr marL="0" indent="0">
              <a:buNone/>
            </a:pPr>
            <a:endParaRPr lang="en-GB" altLang="nl-NL" sz="1800" i="1" dirty="0">
              <a:solidFill>
                <a:schemeClr val="tx2"/>
              </a:solidFill>
            </a:endParaRPr>
          </a:p>
          <a:p>
            <a:pPr marL="0" indent="0">
              <a:buNone/>
            </a:pPr>
            <a:r>
              <a:rPr lang="en-GB" altLang="nl-NL" sz="1800" i="1" dirty="0">
                <a:solidFill>
                  <a:schemeClr val="tx2"/>
                </a:solidFill>
              </a:rPr>
              <a:t>Are there structural approaches to combat these 100s of variants of input handling problems?</a:t>
            </a:r>
            <a:r>
              <a:rPr lang="en-US" sz="1800" i="1" dirty="0"/>
              <a:t> </a:t>
            </a:r>
          </a:p>
          <a:p>
            <a:pPr marL="914400" lvl="1" indent="-457200">
              <a:buAutoNum type="arabicParenR"/>
            </a:pPr>
            <a:endParaRPr lang="en-US" dirty="0">
              <a:solidFill>
                <a:schemeClr val="accent2"/>
              </a:solidFill>
            </a:endParaRPr>
          </a:p>
          <a:p>
            <a:pPr lvl="1"/>
            <a:endParaRPr lang="en-US" dirty="0"/>
          </a:p>
          <a:p>
            <a:endParaRPr lang="en-US" dirty="0"/>
          </a:p>
          <a:p>
            <a:pPr lvl="1"/>
            <a:endParaRPr lang="en-NL" dirty="0"/>
          </a:p>
        </p:txBody>
      </p:sp>
      <p:sp>
        <p:nvSpPr>
          <p:cNvPr id="4" name="Slide Number Placeholder 3">
            <a:extLst>
              <a:ext uri="{FF2B5EF4-FFF2-40B4-BE49-F238E27FC236}">
                <a16:creationId xmlns:a16="http://schemas.microsoft.com/office/drawing/2014/main" id="{7721C127-4E8A-0E12-98E9-09AFE1686163}"/>
              </a:ext>
            </a:extLst>
          </p:cNvPr>
          <p:cNvSpPr>
            <a:spLocks noGrp="1"/>
          </p:cNvSpPr>
          <p:nvPr>
            <p:ph type="sldNum" idx="10"/>
          </p:nvPr>
        </p:nvSpPr>
        <p:spPr/>
        <p:txBody>
          <a:bodyPr/>
          <a:lstStyle/>
          <a:p>
            <a:pPr>
              <a:defRPr/>
            </a:pPr>
            <a:fld id="{203D43D3-408D-4D7A-B290-7A4D7FA16B86}" type="slidenum">
              <a:rPr lang="en-GB" altLang="nl-NL" smtClean="0"/>
              <a:pPr>
                <a:defRPr/>
              </a:pPr>
              <a:t>10</a:t>
            </a:fld>
            <a:endParaRPr lang="en-GB" altLang="nl-NL" dirty="0"/>
          </a:p>
        </p:txBody>
      </p:sp>
      <p:grpSp>
        <p:nvGrpSpPr>
          <p:cNvPr id="6" name="Groep 2">
            <a:extLst>
              <a:ext uri="{FF2B5EF4-FFF2-40B4-BE49-F238E27FC236}">
                <a16:creationId xmlns:a16="http://schemas.microsoft.com/office/drawing/2014/main" id="{66F88B80-B067-C0F6-00F1-D129DE45F88A}"/>
              </a:ext>
            </a:extLst>
          </p:cNvPr>
          <p:cNvGrpSpPr>
            <a:grpSpLocks/>
          </p:cNvGrpSpPr>
          <p:nvPr/>
        </p:nvGrpSpPr>
        <p:grpSpPr bwMode="auto">
          <a:xfrm>
            <a:off x="1735249" y="2064646"/>
            <a:ext cx="4067999" cy="1013287"/>
            <a:chOff x="1198642" y="1432071"/>
            <a:chExt cx="4484080" cy="1116963"/>
          </a:xfrm>
        </p:grpSpPr>
        <p:sp>
          <p:nvSpPr>
            <p:cNvPr id="7" name="Afgeronde rechthoek 4">
              <a:extLst>
                <a:ext uri="{FF2B5EF4-FFF2-40B4-BE49-F238E27FC236}">
                  <a16:creationId xmlns:a16="http://schemas.microsoft.com/office/drawing/2014/main" id="{FB9DE5E4-989C-53A7-53F5-016AC479A964}"/>
                </a:ext>
              </a:extLst>
            </p:cNvPr>
            <p:cNvSpPr>
              <a:spLocks noChangeArrowheads="1"/>
            </p:cNvSpPr>
            <p:nvPr/>
          </p:nvSpPr>
          <p:spPr bwMode="auto">
            <a:xfrm>
              <a:off x="3977978" y="1432071"/>
              <a:ext cx="1704744" cy="1116963"/>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application</a:t>
              </a:r>
              <a:endParaRPr lang="en-GB" altLang="en-US" sz="2177" dirty="0">
                <a:solidFill>
                  <a:schemeClr val="tx1"/>
                </a:solidFill>
                <a:latin typeface="Arial Rounded MT Bold" panose="020F0704030504030204" pitchFamily="34" charset="0"/>
                <a:cs typeface="DejaVu Sans" charset="0"/>
              </a:endParaRPr>
            </a:p>
          </p:txBody>
        </p:sp>
        <p:pic>
          <p:nvPicPr>
            <p:cNvPr id="8" name="Picture 2" descr="C:\Users\erikpoll\Desktop\.png">
              <a:extLst>
                <a:ext uri="{FF2B5EF4-FFF2-40B4-BE49-F238E27FC236}">
                  <a16:creationId xmlns:a16="http://schemas.microsoft.com/office/drawing/2014/main" id="{6A842779-84BE-9499-8F3B-0F3FD7909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42" y="1575184"/>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6">
              <a:extLst>
                <a:ext uri="{FF2B5EF4-FFF2-40B4-BE49-F238E27FC236}">
                  <a16:creationId xmlns:a16="http://schemas.microsoft.com/office/drawing/2014/main" id="{1D42D2FA-104C-8BCE-CFFB-588B43BAA25B}"/>
                </a:ext>
              </a:extLst>
            </p:cNvPr>
            <p:cNvSpPr txBox="1">
              <a:spLocks noChangeArrowheads="1"/>
            </p:cNvSpPr>
            <p:nvPr/>
          </p:nvSpPr>
          <p:spPr bwMode="auto">
            <a:xfrm>
              <a:off x="2340586" y="1528940"/>
              <a:ext cx="1672928" cy="4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dirty="0">
                  <a:solidFill>
                    <a:srgbClr val="FF0000"/>
                  </a:solidFill>
                  <a:latin typeface="Pieces NFI" panose="02000000000000000000" pitchFamily="2" charset="0"/>
                </a:rPr>
                <a:t>input</a:t>
              </a:r>
              <a:endParaRPr lang="en-GB" altLang="en-US" sz="1814" dirty="0">
                <a:solidFill>
                  <a:srgbClr val="FF0000"/>
                </a:solidFill>
                <a:latin typeface="Pieces NFI" panose="02000000000000000000" pitchFamily="2" charset="0"/>
              </a:endParaRPr>
            </a:p>
          </p:txBody>
        </p:sp>
        <p:sp>
          <p:nvSpPr>
            <p:cNvPr id="12" name="Explosie 2 3">
              <a:extLst>
                <a:ext uri="{FF2B5EF4-FFF2-40B4-BE49-F238E27FC236}">
                  <a16:creationId xmlns:a16="http://schemas.microsoft.com/office/drawing/2014/main" id="{010D362D-8294-0490-DF52-753D345047D3}"/>
                </a:ext>
              </a:extLst>
            </p:cNvPr>
            <p:cNvSpPr/>
            <p:nvPr/>
          </p:nvSpPr>
          <p:spPr bwMode="auto">
            <a:xfrm>
              <a:off x="4722406" y="2053061"/>
              <a:ext cx="889368" cy="429834"/>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grpSp>
      <p:grpSp>
        <p:nvGrpSpPr>
          <p:cNvPr id="14" name="Groep 6">
            <a:extLst>
              <a:ext uri="{FF2B5EF4-FFF2-40B4-BE49-F238E27FC236}">
                <a16:creationId xmlns:a16="http://schemas.microsoft.com/office/drawing/2014/main" id="{B88771CD-9899-B6E7-5B95-A32B56AC4CF2}"/>
              </a:ext>
            </a:extLst>
          </p:cNvPr>
          <p:cNvGrpSpPr>
            <a:grpSpLocks/>
          </p:cNvGrpSpPr>
          <p:nvPr/>
        </p:nvGrpSpPr>
        <p:grpSpPr bwMode="auto">
          <a:xfrm>
            <a:off x="1838806" y="3840652"/>
            <a:ext cx="6186468" cy="1073871"/>
            <a:chOff x="1211537" y="4550784"/>
            <a:chExt cx="6820018" cy="1183748"/>
          </a:xfrm>
        </p:grpSpPr>
        <p:sp>
          <p:nvSpPr>
            <p:cNvPr id="15" name="Afgeronde rechthoek 31">
              <a:extLst>
                <a:ext uri="{FF2B5EF4-FFF2-40B4-BE49-F238E27FC236}">
                  <a16:creationId xmlns:a16="http://schemas.microsoft.com/office/drawing/2014/main" id="{0738A0E2-6798-1FAC-0FCC-012FB57B4F98}"/>
                </a:ext>
              </a:extLst>
            </p:cNvPr>
            <p:cNvSpPr>
              <a:spLocks noChangeArrowheads="1"/>
            </p:cNvSpPr>
            <p:nvPr/>
          </p:nvSpPr>
          <p:spPr bwMode="auto">
            <a:xfrm>
              <a:off x="6326613" y="4550784"/>
              <a:ext cx="1704942" cy="1165107"/>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back-end service</a:t>
              </a:r>
            </a:p>
          </p:txBody>
        </p:sp>
        <p:sp>
          <p:nvSpPr>
            <p:cNvPr id="16" name="Explosie 2 33">
              <a:extLst>
                <a:ext uri="{FF2B5EF4-FFF2-40B4-BE49-F238E27FC236}">
                  <a16:creationId xmlns:a16="http://schemas.microsoft.com/office/drawing/2014/main" id="{246BDC74-F37E-26B0-A1B3-3D89D9DEFF11}"/>
                </a:ext>
              </a:extLst>
            </p:cNvPr>
            <p:cNvSpPr/>
            <p:nvPr/>
          </p:nvSpPr>
          <p:spPr bwMode="auto">
            <a:xfrm flipH="1">
              <a:off x="6199886" y="5054999"/>
              <a:ext cx="849365" cy="588904"/>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17" name="Right Arrow 34">
              <a:extLst>
                <a:ext uri="{FF2B5EF4-FFF2-40B4-BE49-F238E27FC236}">
                  <a16:creationId xmlns:a16="http://schemas.microsoft.com/office/drawing/2014/main" id="{551214E7-5AB9-8DE8-8E2E-BD96B8114F0E}"/>
                </a:ext>
              </a:extLst>
            </p:cNvPr>
            <p:cNvSpPr/>
            <p:nvPr/>
          </p:nvSpPr>
          <p:spPr>
            <a:xfrm>
              <a:off x="5576664" y="5199425"/>
              <a:ext cx="1133453" cy="4056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18" name="Picture 2" descr="C:\Users\erikpoll\Desktop\.png">
              <a:extLst>
                <a:ext uri="{FF2B5EF4-FFF2-40B4-BE49-F238E27FC236}">
                  <a16:creationId xmlns:a16="http://schemas.microsoft.com/office/drawing/2014/main" id="{E7BC01D0-A83A-3949-FCDF-6F4D8F646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37" y="4631244"/>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36">
              <a:extLst>
                <a:ext uri="{FF2B5EF4-FFF2-40B4-BE49-F238E27FC236}">
                  <a16:creationId xmlns:a16="http://schemas.microsoft.com/office/drawing/2014/main" id="{C61D86E0-6FC4-19A0-7F71-EB6497449AA8}"/>
                </a:ext>
              </a:extLst>
            </p:cNvPr>
            <p:cNvSpPr txBox="1">
              <a:spLocks noChangeArrowheads="1"/>
            </p:cNvSpPr>
            <p:nvPr/>
          </p:nvSpPr>
          <p:spPr bwMode="auto">
            <a:xfrm>
              <a:off x="2230978" y="4645474"/>
              <a:ext cx="1672928" cy="40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dirty="0">
                  <a:solidFill>
                    <a:srgbClr val="FF0000"/>
                  </a:solidFill>
                  <a:latin typeface="Pieces NFI" panose="02000000000000000000" pitchFamily="2" charset="0"/>
                </a:rPr>
                <a:t>input</a:t>
              </a:r>
              <a:endParaRPr lang="en-GB" altLang="en-US" sz="1814" dirty="0">
                <a:solidFill>
                  <a:srgbClr val="FF0000"/>
                </a:solidFill>
                <a:latin typeface="Pieces NFI" panose="02000000000000000000" pitchFamily="2" charset="0"/>
              </a:endParaRPr>
            </a:p>
          </p:txBody>
        </p:sp>
        <p:sp>
          <p:nvSpPr>
            <p:cNvPr id="21" name="Rechthoek 25">
              <a:extLst>
                <a:ext uri="{FF2B5EF4-FFF2-40B4-BE49-F238E27FC236}">
                  <a16:creationId xmlns:a16="http://schemas.microsoft.com/office/drawing/2014/main" id="{59CD87D4-82AA-64F7-D9E5-4DD1CC6FCA36}"/>
                </a:ext>
              </a:extLst>
            </p:cNvPr>
            <p:cNvSpPr/>
            <p:nvPr/>
          </p:nvSpPr>
          <p:spPr bwMode="auto">
            <a:xfrm>
              <a:off x="5909906" y="5313367"/>
              <a:ext cx="157161"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2" name="Rechthoek 26">
              <a:extLst>
                <a:ext uri="{FF2B5EF4-FFF2-40B4-BE49-F238E27FC236}">
                  <a16:creationId xmlns:a16="http://schemas.microsoft.com/office/drawing/2014/main" id="{748C5721-CA03-C954-506C-3A7F84DBE22A}"/>
                </a:ext>
              </a:extLst>
            </p:cNvPr>
            <p:cNvSpPr/>
            <p:nvPr/>
          </p:nvSpPr>
          <p:spPr bwMode="auto">
            <a:xfrm>
              <a:off x="6170105" y="5317569"/>
              <a:ext cx="157159" cy="1735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4" name="Afgeronde rechthoek 30">
              <a:extLst>
                <a:ext uri="{FF2B5EF4-FFF2-40B4-BE49-F238E27FC236}">
                  <a16:creationId xmlns:a16="http://schemas.microsoft.com/office/drawing/2014/main" id="{4BC01C09-1DD8-8E32-6927-F979CBCE7359}"/>
                </a:ext>
              </a:extLst>
            </p:cNvPr>
            <p:cNvSpPr>
              <a:spLocks noChangeArrowheads="1"/>
            </p:cNvSpPr>
            <p:nvPr/>
          </p:nvSpPr>
          <p:spPr bwMode="auto">
            <a:xfrm>
              <a:off x="3942054" y="4591241"/>
              <a:ext cx="1704942" cy="1143291"/>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application</a:t>
              </a:r>
              <a:endParaRPr lang="en-GB" altLang="en-US" sz="2000" dirty="0">
                <a:solidFill>
                  <a:schemeClr val="tx1"/>
                </a:solidFill>
                <a:latin typeface="Arial Rounded MT Bold" panose="020F0704030504030204" pitchFamily="34" charset="0"/>
                <a:cs typeface="DejaVu Sans" charset="0"/>
              </a:endParaRPr>
            </a:p>
          </p:txBody>
        </p:sp>
        <p:sp>
          <p:nvSpPr>
            <p:cNvPr id="19" name="Right Arrow 28">
              <a:extLst>
                <a:ext uri="{FF2B5EF4-FFF2-40B4-BE49-F238E27FC236}">
                  <a16:creationId xmlns:a16="http://schemas.microsoft.com/office/drawing/2014/main" id="{80FE7110-4E5F-53A0-0262-9487196BA576}"/>
                </a:ext>
              </a:extLst>
            </p:cNvPr>
            <p:cNvSpPr/>
            <p:nvPr/>
          </p:nvSpPr>
          <p:spPr>
            <a:xfrm>
              <a:off x="2377948" y="4990155"/>
              <a:ext cx="1491414" cy="2560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grpSp>
      <p:sp>
        <p:nvSpPr>
          <p:cNvPr id="26" name="Vrije vorm 31">
            <a:extLst>
              <a:ext uri="{FF2B5EF4-FFF2-40B4-BE49-F238E27FC236}">
                <a16:creationId xmlns:a16="http://schemas.microsoft.com/office/drawing/2014/main" id="{C8C18ADC-FE01-3489-93EF-AAD9792BC23C}"/>
              </a:ext>
            </a:extLst>
          </p:cNvPr>
          <p:cNvSpPr/>
          <p:nvPr/>
        </p:nvSpPr>
        <p:spPr bwMode="auto">
          <a:xfrm>
            <a:off x="4326936" y="4242717"/>
            <a:ext cx="1537580" cy="314637"/>
          </a:xfrm>
          <a:custGeom>
            <a:avLst/>
            <a:gdLst>
              <a:gd name="connsiteX0" fmla="*/ 0 w 2115143"/>
              <a:gd name="connsiteY0" fmla="*/ 296889 h 864657"/>
              <a:gd name="connsiteX1" fmla="*/ 495591 w 2115143"/>
              <a:gd name="connsiteY1" fmla="*/ 282929 h 864657"/>
              <a:gd name="connsiteX2" fmla="*/ 488611 w 2115143"/>
              <a:gd name="connsiteY2" fmla="*/ 101445 h 864657"/>
              <a:gd name="connsiteX3" fmla="*/ 677075 w 2115143"/>
              <a:gd name="connsiteY3" fmla="*/ 3723 h 864657"/>
              <a:gd name="connsiteX4" fmla="*/ 1040043 w 2115143"/>
              <a:gd name="connsiteY4" fmla="*/ 227087 h 864657"/>
              <a:gd name="connsiteX5" fmla="*/ 732916 w 2115143"/>
              <a:gd name="connsiteY5" fmla="*/ 415552 h 864657"/>
              <a:gd name="connsiteX6" fmla="*/ 1326229 w 2115143"/>
              <a:gd name="connsiteY6" fmla="*/ 478373 h 864657"/>
              <a:gd name="connsiteX7" fmla="*/ 1605435 w 2115143"/>
              <a:gd name="connsiteY7" fmla="*/ 108425 h 864657"/>
              <a:gd name="connsiteX8" fmla="*/ 1877661 w 2115143"/>
              <a:gd name="connsiteY8" fmla="*/ 87484 h 864657"/>
              <a:gd name="connsiteX9" fmla="*/ 2114987 w 2115143"/>
              <a:gd name="connsiteY9" fmla="*/ 338770 h 864657"/>
              <a:gd name="connsiteX10" fmla="*/ 1842761 w 2115143"/>
              <a:gd name="connsiteY10" fmla="*/ 492333 h 864657"/>
              <a:gd name="connsiteX11" fmla="*/ 1598455 w 2115143"/>
              <a:gd name="connsiteY11" fmla="*/ 562135 h 864657"/>
              <a:gd name="connsiteX12" fmla="*/ 1437912 w 2115143"/>
              <a:gd name="connsiteY12" fmla="*/ 736639 h 864657"/>
              <a:gd name="connsiteX13" fmla="*/ 1633356 w 2115143"/>
              <a:gd name="connsiteY13" fmla="*/ 855301 h 864657"/>
              <a:gd name="connsiteX14" fmla="*/ 2073106 w 2115143"/>
              <a:gd name="connsiteY14" fmla="*/ 848321 h 864657"/>
              <a:gd name="connsiteX0" fmla="*/ 0 w 2115143"/>
              <a:gd name="connsiteY0" fmla="*/ 294269 h 862037"/>
              <a:gd name="connsiteX1" fmla="*/ 495591 w 2115143"/>
              <a:gd name="connsiteY1" fmla="*/ 280309 h 862037"/>
              <a:gd name="connsiteX2" fmla="*/ 488611 w 2115143"/>
              <a:gd name="connsiteY2" fmla="*/ 98825 h 862037"/>
              <a:gd name="connsiteX3" fmla="*/ 677075 w 2115143"/>
              <a:gd name="connsiteY3" fmla="*/ 1103 h 862037"/>
              <a:gd name="connsiteX4" fmla="*/ 753872 w 2115143"/>
              <a:gd name="connsiteY4" fmla="*/ 159345 h 862037"/>
              <a:gd name="connsiteX5" fmla="*/ 732916 w 2115143"/>
              <a:gd name="connsiteY5" fmla="*/ 412932 h 862037"/>
              <a:gd name="connsiteX6" fmla="*/ 1326229 w 2115143"/>
              <a:gd name="connsiteY6" fmla="*/ 475753 h 862037"/>
              <a:gd name="connsiteX7" fmla="*/ 1605435 w 2115143"/>
              <a:gd name="connsiteY7" fmla="*/ 105805 h 862037"/>
              <a:gd name="connsiteX8" fmla="*/ 1877661 w 2115143"/>
              <a:gd name="connsiteY8" fmla="*/ 84864 h 862037"/>
              <a:gd name="connsiteX9" fmla="*/ 2114987 w 2115143"/>
              <a:gd name="connsiteY9" fmla="*/ 336150 h 862037"/>
              <a:gd name="connsiteX10" fmla="*/ 1842761 w 2115143"/>
              <a:gd name="connsiteY10" fmla="*/ 489713 h 862037"/>
              <a:gd name="connsiteX11" fmla="*/ 1598455 w 2115143"/>
              <a:gd name="connsiteY11" fmla="*/ 559515 h 862037"/>
              <a:gd name="connsiteX12" fmla="*/ 1437912 w 2115143"/>
              <a:gd name="connsiteY12" fmla="*/ 734019 h 862037"/>
              <a:gd name="connsiteX13" fmla="*/ 1633356 w 2115143"/>
              <a:gd name="connsiteY13" fmla="*/ 852681 h 862037"/>
              <a:gd name="connsiteX14" fmla="*/ 2073106 w 2115143"/>
              <a:gd name="connsiteY14" fmla="*/ 845701 h 862037"/>
              <a:gd name="connsiteX0" fmla="*/ 0 w 2115143"/>
              <a:gd name="connsiteY0" fmla="*/ 294267 h 862035"/>
              <a:gd name="connsiteX1" fmla="*/ 495591 w 2115143"/>
              <a:gd name="connsiteY1" fmla="*/ 280307 h 862035"/>
              <a:gd name="connsiteX2" fmla="*/ 488611 w 2115143"/>
              <a:gd name="connsiteY2" fmla="*/ 98823 h 862035"/>
              <a:gd name="connsiteX3" fmla="*/ 677075 w 2115143"/>
              <a:gd name="connsiteY3" fmla="*/ 1101 h 862035"/>
              <a:gd name="connsiteX4" fmla="*/ 753872 w 2115143"/>
              <a:gd name="connsiteY4" fmla="*/ 159343 h 862035"/>
              <a:gd name="connsiteX5" fmla="*/ 1062013 w 2115143"/>
              <a:gd name="connsiteY5" fmla="*/ 521469 h 862035"/>
              <a:gd name="connsiteX6" fmla="*/ 1326229 w 2115143"/>
              <a:gd name="connsiteY6" fmla="*/ 475751 h 862035"/>
              <a:gd name="connsiteX7" fmla="*/ 1605435 w 2115143"/>
              <a:gd name="connsiteY7" fmla="*/ 105803 h 862035"/>
              <a:gd name="connsiteX8" fmla="*/ 1877661 w 2115143"/>
              <a:gd name="connsiteY8" fmla="*/ 84862 h 862035"/>
              <a:gd name="connsiteX9" fmla="*/ 2114987 w 2115143"/>
              <a:gd name="connsiteY9" fmla="*/ 336148 h 862035"/>
              <a:gd name="connsiteX10" fmla="*/ 1842761 w 2115143"/>
              <a:gd name="connsiteY10" fmla="*/ 489711 h 862035"/>
              <a:gd name="connsiteX11" fmla="*/ 1598455 w 2115143"/>
              <a:gd name="connsiteY11" fmla="*/ 559513 h 862035"/>
              <a:gd name="connsiteX12" fmla="*/ 1437912 w 2115143"/>
              <a:gd name="connsiteY12" fmla="*/ 734017 h 862035"/>
              <a:gd name="connsiteX13" fmla="*/ 1633356 w 2115143"/>
              <a:gd name="connsiteY13" fmla="*/ 852679 h 862035"/>
              <a:gd name="connsiteX14" fmla="*/ 2073106 w 2115143"/>
              <a:gd name="connsiteY14"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605435 w 2073106"/>
              <a:gd name="connsiteY7" fmla="*/ 105803 h 862035"/>
              <a:gd name="connsiteX8" fmla="*/ 1877661 w 2073106"/>
              <a:gd name="connsiteY8" fmla="*/ 84862 h 862035"/>
              <a:gd name="connsiteX9" fmla="*/ 1842761 w 2073106"/>
              <a:gd name="connsiteY9" fmla="*/ 489711 h 862035"/>
              <a:gd name="connsiteX10" fmla="*/ 1598455 w 2073106"/>
              <a:gd name="connsiteY10" fmla="*/ 559513 h 862035"/>
              <a:gd name="connsiteX11" fmla="*/ 1437912 w 2073106"/>
              <a:gd name="connsiteY11" fmla="*/ 734017 h 862035"/>
              <a:gd name="connsiteX12" fmla="*/ 1633356 w 2073106"/>
              <a:gd name="connsiteY12" fmla="*/ 852679 h 862035"/>
              <a:gd name="connsiteX13" fmla="*/ 2073106 w 2073106"/>
              <a:gd name="connsiteY13"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605435 w 2073106"/>
              <a:gd name="connsiteY7" fmla="*/ 105803 h 862035"/>
              <a:gd name="connsiteX8" fmla="*/ 1842761 w 2073106"/>
              <a:gd name="connsiteY8" fmla="*/ 489711 h 862035"/>
              <a:gd name="connsiteX9" fmla="*/ 1598455 w 2073106"/>
              <a:gd name="connsiteY9" fmla="*/ 559513 h 862035"/>
              <a:gd name="connsiteX10" fmla="*/ 1437912 w 2073106"/>
              <a:gd name="connsiteY10" fmla="*/ 734017 h 862035"/>
              <a:gd name="connsiteX11" fmla="*/ 1633356 w 2073106"/>
              <a:gd name="connsiteY11" fmla="*/ 852679 h 862035"/>
              <a:gd name="connsiteX12" fmla="*/ 2073106 w 2073106"/>
              <a:gd name="connsiteY12"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842761 w 2073106"/>
              <a:gd name="connsiteY7" fmla="*/ 489711 h 862035"/>
              <a:gd name="connsiteX8" fmla="*/ 1598455 w 2073106"/>
              <a:gd name="connsiteY8" fmla="*/ 559513 h 862035"/>
              <a:gd name="connsiteX9" fmla="*/ 1437912 w 2073106"/>
              <a:gd name="connsiteY9" fmla="*/ 734017 h 862035"/>
              <a:gd name="connsiteX10" fmla="*/ 1633356 w 2073106"/>
              <a:gd name="connsiteY10" fmla="*/ 852679 h 862035"/>
              <a:gd name="connsiteX11" fmla="*/ 2073106 w 2073106"/>
              <a:gd name="connsiteY11"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598455 w 2073106"/>
              <a:gd name="connsiteY7" fmla="*/ 559513 h 862035"/>
              <a:gd name="connsiteX8" fmla="*/ 1437912 w 2073106"/>
              <a:gd name="connsiteY8" fmla="*/ 734017 h 862035"/>
              <a:gd name="connsiteX9" fmla="*/ 1633356 w 2073106"/>
              <a:gd name="connsiteY9" fmla="*/ 852679 h 862035"/>
              <a:gd name="connsiteX10" fmla="*/ 2073106 w 2073106"/>
              <a:gd name="connsiteY10"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437912 w 2073106"/>
              <a:gd name="connsiteY7" fmla="*/ 734017 h 862035"/>
              <a:gd name="connsiteX8" fmla="*/ 1633356 w 2073106"/>
              <a:gd name="connsiteY8" fmla="*/ 852679 h 862035"/>
              <a:gd name="connsiteX9" fmla="*/ 2073106 w 2073106"/>
              <a:gd name="connsiteY9" fmla="*/ 845699 h 862035"/>
              <a:gd name="connsiteX0" fmla="*/ 0 w 2073106"/>
              <a:gd name="connsiteY0" fmla="*/ 295985 h 863753"/>
              <a:gd name="connsiteX1" fmla="*/ 495591 w 2073106"/>
              <a:gd name="connsiteY1" fmla="*/ 282025 h 863753"/>
              <a:gd name="connsiteX2" fmla="*/ 677075 w 2073106"/>
              <a:gd name="connsiteY2" fmla="*/ 2819 h 863753"/>
              <a:gd name="connsiteX3" fmla="*/ 753872 w 2073106"/>
              <a:gd name="connsiteY3" fmla="*/ 161061 h 863753"/>
              <a:gd name="connsiteX4" fmla="*/ 1062013 w 2073106"/>
              <a:gd name="connsiteY4" fmla="*/ 523187 h 863753"/>
              <a:gd name="connsiteX5" fmla="*/ 1326229 w 2073106"/>
              <a:gd name="connsiteY5" fmla="*/ 477469 h 863753"/>
              <a:gd name="connsiteX6" fmla="*/ 1437912 w 2073106"/>
              <a:gd name="connsiteY6" fmla="*/ 735735 h 863753"/>
              <a:gd name="connsiteX7" fmla="*/ 1633356 w 2073106"/>
              <a:gd name="connsiteY7" fmla="*/ 854397 h 863753"/>
              <a:gd name="connsiteX8" fmla="*/ 2073106 w 2073106"/>
              <a:gd name="connsiteY8" fmla="*/ 847417 h 863753"/>
              <a:gd name="connsiteX0" fmla="*/ 0 w 2073106"/>
              <a:gd name="connsiteY0" fmla="*/ 142189 h 709957"/>
              <a:gd name="connsiteX1" fmla="*/ 495591 w 2073106"/>
              <a:gd name="connsiteY1" fmla="*/ 128229 h 709957"/>
              <a:gd name="connsiteX2" fmla="*/ 753872 w 2073106"/>
              <a:gd name="connsiteY2" fmla="*/ 7265 h 709957"/>
              <a:gd name="connsiteX3" fmla="*/ 1062013 w 2073106"/>
              <a:gd name="connsiteY3" fmla="*/ 369391 h 709957"/>
              <a:gd name="connsiteX4" fmla="*/ 1326229 w 2073106"/>
              <a:gd name="connsiteY4" fmla="*/ 323673 h 709957"/>
              <a:gd name="connsiteX5" fmla="*/ 1437912 w 2073106"/>
              <a:gd name="connsiteY5" fmla="*/ 581939 h 709957"/>
              <a:gd name="connsiteX6" fmla="*/ 1633356 w 2073106"/>
              <a:gd name="connsiteY6" fmla="*/ 700601 h 709957"/>
              <a:gd name="connsiteX7" fmla="*/ 2073106 w 2073106"/>
              <a:gd name="connsiteY7" fmla="*/ 693621 h 709957"/>
              <a:gd name="connsiteX0" fmla="*/ 0 w 2073106"/>
              <a:gd name="connsiteY0" fmla="*/ 579448 h 1147216"/>
              <a:gd name="connsiteX1" fmla="*/ 838997 w 2073106"/>
              <a:gd name="connsiteY1" fmla="*/ 1089 h 1147216"/>
              <a:gd name="connsiteX2" fmla="*/ 753872 w 2073106"/>
              <a:gd name="connsiteY2" fmla="*/ 444524 h 1147216"/>
              <a:gd name="connsiteX3" fmla="*/ 1062013 w 2073106"/>
              <a:gd name="connsiteY3" fmla="*/ 806650 h 1147216"/>
              <a:gd name="connsiteX4" fmla="*/ 1326229 w 2073106"/>
              <a:gd name="connsiteY4" fmla="*/ 760932 h 1147216"/>
              <a:gd name="connsiteX5" fmla="*/ 1437912 w 2073106"/>
              <a:gd name="connsiteY5" fmla="*/ 1019198 h 1147216"/>
              <a:gd name="connsiteX6" fmla="*/ 1633356 w 2073106"/>
              <a:gd name="connsiteY6" fmla="*/ 1137860 h 1147216"/>
              <a:gd name="connsiteX7" fmla="*/ 2073106 w 2073106"/>
              <a:gd name="connsiteY7" fmla="*/ 1130880 h 1147216"/>
              <a:gd name="connsiteX0" fmla="*/ 0 w 2073106"/>
              <a:gd name="connsiteY0" fmla="*/ 136634 h 704402"/>
              <a:gd name="connsiteX1" fmla="*/ 452665 w 2073106"/>
              <a:gd name="connsiteY1" fmla="*/ 535120 h 704402"/>
              <a:gd name="connsiteX2" fmla="*/ 753872 w 2073106"/>
              <a:gd name="connsiteY2" fmla="*/ 1710 h 704402"/>
              <a:gd name="connsiteX3" fmla="*/ 1062013 w 2073106"/>
              <a:gd name="connsiteY3" fmla="*/ 363836 h 704402"/>
              <a:gd name="connsiteX4" fmla="*/ 1326229 w 2073106"/>
              <a:gd name="connsiteY4" fmla="*/ 318118 h 704402"/>
              <a:gd name="connsiteX5" fmla="*/ 1437912 w 2073106"/>
              <a:gd name="connsiteY5" fmla="*/ 576384 h 704402"/>
              <a:gd name="connsiteX6" fmla="*/ 1633356 w 2073106"/>
              <a:gd name="connsiteY6" fmla="*/ 695046 h 704402"/>
              <a:gd name="connsiteX7" fmla="*/ 2073106 w 2073106"/>
              <a:gd name="connsiteY7" fmla="*/ 688066 h 7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106" h="704402">
                <a:moveTo>
                  <a:pt x="0" y="136634"/>
                </a:moveTo>
                <a:cubicBezTo>
                  <a:pt x="207078" y="145941"/>
                  <a:pt x="327020" y="557607"/>
                  <a:pt x="452665" y="535120"/>
                </a:cubicBezTo>
                <a:cubicBezTo>
                  <a:pt x="578310" y="512633"/>
                  <a:pt x="652314" y="30257"/>
                  <a:pt x="753872" y="1710"/>
                </a:cubicBezTo>
                <a:cubicBezTo>
                  <a:pt x="855430" y="-26837"/>
                  <a:pt x="966620" y="311101"/>
                  <a:pt x="1062013" y="363836"/>
                </a:cubicBezTo>
                <a:cubicBezTo>
                  <a:pt x="1157406" y="416571"/>
                  <a:pt x="1263579" y="282693"/>
                  <a:pt x="1326229" y="318118"/>
                </a:cubicBezTo>
                <a:cubicBezTo>
                  <a:pt x="1388879" y="353543"/>
                  <a:pt x="1386724" y="513563"/>
                  <a:pt x="1437912" y="576384"/>
                </a:cubicBezTo>
                <a:cubicBezTo>
                  <a:pt x="1443729" y="625245"/>
                  <a:pt x="1527490" y="676432"/>
                  <a:pt x="1633356" y="695046"/>
                </a:cubicBezTo>
                <a:cubicBezTo>
                  <a:pt x="1739222" y="713660"/>
                  <a:pt x="1906164" y="700863"/>
                  <a:pt x="2073106" y="688066"/>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7" name="Right Arrow 28">
            <a:extLst>
              <a:ext uri="{FF2B5EF4-FFF2-40B4-BE49-F238E27FC236}">
                <a16:creationId xmlns:a16="http://schemas.microsoft.com/office/drawing/2014/main" id="{D0D5B865-47A6-32E3-6DD5-7EEC0DBA2989}"/>
              </a:ext>
            </a:extLst>
          </p:cNvPr>
          <p:cNvSpPr/>
          <p:nvPr/>
        </p:nvSpPr>
        <p:spPr bwMode="auto">
          <a:xfrm>
            <a:off x="2743496" y="2474995"/>
            <a:ext cx="1410819" cy="2276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8" name="Vrije vorm 31">
            <a:extLst>
              <a:ext uri="{FF2B5EF4-FFF2-40B4-BE49-F238E27FC236}">
                <a16:creationId xmlns:a16="http://schemas.microsoft.com/office/drawing/2014/main" id="{4231EC52-8E89-99BA-6077-AAA5A50F712B}"/>
              </a:ext>
            </a:extLst>
          </p:cNvPr>
          <p:cNvSpPr/>
          <p:nvPr/>
        </p:nvSpPr>
        <p:spPr bwMode="auto">
          <a:xfrm>
            <a:off x="4256688" y="2516180"/>
            <a:ext cx="1025460" cy="346776"/>
          </a:xfrm>
          <a:custGeom>
            <a:avLst/>
            <a:gdLst>
              <a:gd name="connsiteX0" fmla="*/ 0 w 2115143"/>
              <a:gd name="connsiteY0" fmla="*/ 296889 h 864657"/>
              <a:gd name="connsiteX1" fmla="*/ 495591 w 2115143"/>
              <a:gd name="connsiteY1" fmla="*/ 282929 h 864657"/>
              <a:gd name="connsiteX2" fmla="*/ 488611 w 2115143"/>
              <a:gd name="connsiteY2" fmla="*/ 101445 h 864657"/>
              <a:gd name="connsiteX3" fmla="*/ 677075 w 2115143"/>
              <a:gd name="connsiteY3" fmla="*/ 3723 h 864657"/>
              <a:gd name="connsiteX4" fmla="*/ 1040043 w 2115143"/>
              <a:gd name="connsiteY4" fmla="*/ 227087 h 864657"/>
              <a:gd name="connsiteX5" fmla="*/ 732916 w 2115143"/>
              <a:gd name="connsiteY5" fmla="*/ 415552 h 864657"/>
              <a:gd name="connsiteX6" fmla="*/ 1326229 w 2115143"/>
              <a:gd name="connsiteY6" fmla="*/ 478373 h 864657"/>
              <a:gd name="connsiteX7" fmla="*/ 1605435 w 2115143"/>
              <a:gd name="connsiteY7" fmla="*/ 108425 h 864657"/>
              <a:gd name="connsiteX8" fmla="*/ 1877661 w 2115143"/>
              <a:gd name="connsiteY8" fmla="*/ 87484 h 864657"/>
              <a:gd name="connsiteX9" fmla="*/ 2114987 w 2115143"/>
              <a:gd name="connsiteY9" fmla="*/ 338770 h 864657"/>
              <a:gd name="connsiteX10" fmla="*/ 1842761 w 2115143"/>
              <a:gd name="connsiteY10" fmla="*/ 492333 h 864657"/>
              <a:gd name="connsiteX11" fmla="*/ 1598455 w 2115143"/>
              <a:gd name="connsiteY11" fmla="*/ 562135 h 864657"/>
              <a:gd name="connsiteX12" fmla="*/ 1437912 w 2115143"/>
              <a:gd name="connsiteY12" fmla="*/ 736639 h 864657"/>
              <a:gd name="connsiteX13" fmla="*/ 1633356 w 2115143"/>
              <a:gd name="connsiteY13" fmla="*/ 855301 h 864657"/>
              <a:gd name="connsiteX14" fmla="*/ 2073106 w 2115143"/>
              <a:gd name="connsiteY14" fmla="*/ 848321 h 864657"/>
              <a:gd name="connsiteX0" fmla="*/ 0 w 2115143"/>
              <a:gd name="connsiteY0" fmla="*/ 294269 h 862037"/>
              <a:gd name="connsiteX1" fmla="*/ 495591 w 2115143"/>
              <a:gd name="connsiteY1" fmla="*/ 280309 h 862037"/>
              <a:gd name="connsiteX2" fmla="*/ 488611 w 2115143"/>
              <a:gd name="connsiteY2" fmla="*/ 98825 h 862037"/>
              <a:gd name="connsiteX3" fmla="*/ 677075 w 2115143"/>
              <a:gd name="connsiteY3" fmla="*/ 1103 h 862037"/>
              <a:gd name="connsiteX4" fmla="*/ 753872 w 2115143"/>
              <a:gd name="connsiteY4" fmla="*/ 159345 h 862037"/>
              <a:gd name="connsiteX5" fmla="*/ 732916 w 2115143"/>
              <a:gd name="connsiteY5" fmla="*/ 412932 h 862037"/>
              <a:gd name="connsiteX6" fmla="*/ 1326229 w 2115143"/>
              <a:gd name="connsiteY6" fmla="*/ 475753 h 862037"/>
              <a:gd name="connsiteX7" fmla="*/ 1605435 w 2115143"/>
              <a:gd name="connsiteY7" fmla="*/ 105805 h 862037"/>
              <a:gd name="connsiteX8" fmla="*/ 1877661 w 2115143"/>
              <a:gd name="connsiteY8" fmla="*/ 84864 h 862037"/>
              <a:gd name="connsiteX9" fmla="*/ 2114987 w 2115143"/>
              <a:gd name="connsiteY9" fmla="*/ 336150 h 862037"/>
              <a:gd name="connsiteX10" fmla="*/ 1842761 w 2115143"/>
              <a:gd name="connsiteY10" fmla="*/ 489713 h 862037"/>
              <a:gd name="connsiteX11" fmla="*/ 1598455 w 2115143"/>
              <a:gd name="connsiteY11" fmla="*/ 559515 h 862037"/>
              <a:gd name="connsiteX12" fmla="*/ 1437912 w 2115143"/>
              <a:gd name="connsiteY12" fmla="*/ 734019 h 862037"/>
              <a:gd name="connsiteX13" fmla="*/ 1633356 w 2115143"/>
              <a:gd name="connsiteY13" fmla="*/ 852681 h 862037"/>
              <a:gd name="connsiteX14" fmla="*/ 2073106 w 2115143"/>
              <a:gd name="connsiteY14" fmla="*/ 845701 h 862037"/>
              <a:gd name="connsiteX0" fmla="*/ 0 w 2115143"/>
              <a:gd name="connsiteY0" fmla="*/ 294267 h 862035"/>
              <a:gd name="connsiteX1" fmla="*/ 495591 w 2115143"/>
              <a:gd name="connsiteY1" fmla="*/ 280307 h 862035"/>
              <a:gd name="connsiteX2" fmla="*/ 488611 w 2115143"/>
              <a:gd name="connsiteY2" fmla="*/ 98823 h 862035"/>
              <a:gd name="connsiteX3" fmla="*/ 677075 w 2115143"/>
              <a:gd name="connsiteY3" fmla="*/ 1101 h 862035"/>
              <a:gd name="connsiteX4" fmla="*/ 753872 w 2115143"/>
              <a:gd name="connsiteY4" fmla="*/ 159343 h 862035"/>
              <a:gd name="connsiteX5" fmla="*/ 1062013 w 2115143"/>
              <a:gd name="connsiteY5" fmla="*/ 521469 h 862035"/>
              <a:gd name="connsiteX6" fmla="*/ 1326229 w 2115143"/>
              <a:gd name="connsiteY6" fmla="*/ 475751 h 862035"/>
              <a:gd name="connsiteX7" fmla="*/ 1605435 w 2115143"/>
              <a:gd name="connsiteY7" fmla="*/ 105803 h 862035"/>
              <a:gd name="connsiteX8" fmla="*/ 1877661 w 2115143"/>
              <a:gd name="connsiteY8" fmla="*/ 84862 h 862035"/>
              <a:gd name="connsiteX9" fmla="*/ 2114987 w 2115143"/>
              <a:gd name="connsiteY9" fmla="*/ 336148 h 862035"/>
              <a:gd name="connsiteX10" fmla="*/ 1842761 w 2115143"/>
              <a:gd name="connsiteY10" fmla="*/ 489711 h 862035"/>
              <a:gd name="connsiteX11" fmla="*/ 1598455 w 2115143"/>
              <a:gd name="connsiteY11" fmla="*/ 559513 h 862035"/>
              <a:gd name="connsiteX12" fmla="*/ 1437912 w 2115143"/>
              <a:gd name="connsiteY12" fmla="*/ 734017 h 862035"/>
              <a:gd name="connsiteX13" fmla="*/ 1633356 w 2115143"/>
              <a:gd name="connsiteY13" fmla="*/ 852679 h 862035"/>
              <a:gd name="connsiteX14" fmla="*/ 2073106 w 2115143"/>
              <a:gd name="connsiteY14"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605435 w 2073106"/>
              <a:gd name="connsiteY7" fmla="*/ 105803 h 862035"/>
              <a:gd name="connsiteX8" fmla="*/ 1877661 w 2073106"/>
              <a:gd name="connsiteY8" fmla="*/ 84862 h 862035"/>
              <a:gd name="connsiteX9" fmla="*/ 1842761 w 2073106"/>
              <a:gd name="connsiteY9" fmla="*/ 489711 h 862035"/>
              <a:gd name="connsiteX10" fmla="*/ 1598455 w 2073106"/>
              <a:gd name="connsiteY10" fmla="*/ 559513 h 862035"/>
              <a:gd name="connsiteX11" fmla="*/ 1437912 w 2073106"/>
              <a:gd name="connsiteY11" fmla="*/ 734017 h 862035"/>
              <a:gd name="connsiteX12" fmla="*/ 1633356 w 2073106"/>
              <a:gd name="connsiteY12" fmla="*/ 852679 h 862035"/>
              <a:gd name="connsiteX13" fmla="*/ 2073106 w 2073106"/>
              <a:gd name="connsiteY13"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605435 w 2073106"/>
              <a:gd name="connsiteY7" fmla="*/ 105803 h 862035"/>
              <a:gd name="connsiteX8" fmla="*/ 1842761 w 2073106"/>
              <a:gd name="connsiteY8" fmla="*/ 489711 h 862035"/>
              <a:gd name="connsiteX9" fmla="*/ 1598455 w 2073106"/>
              <a:gd name="connsiteY9" fmla="*/ 559513 h 862035"/>
              <a:gd name="connsiteX10" fmla="*/ 1437912 w 2073106"/>
              <a:gd name="connsiteY10" fmla="*/ 734017 h 862035"/>
              <a:gd name="connsiteX11" fmla="*/ 1633356 w 2073106"/>
              <a:gd name="connsiteY11" fmla="*/ 852679 h 862035"/>
              <a:gd name="connsiteX12" fmla="*/ 2073106 w 2073106"/>
              <a:gd name="connsiteY12"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842761 w 2073106"/>
              <a:gd name="connsiteY7" fmla="*/ 489711 h 862035"/>
              <a:gd name="connsiteX8" fmla="*/ 1598455 w 2073106"/>
              <a:gd name="connsiteY8" fmla="*/ 559513 h 862035"/>
              <a:gd name="connsiteX9" fmla="*/ 1437912 w 2073106"/>
              <a:gd name="connsiteY9" fmla="*/ 734017 h 862035"/>
              <a:gd name="connsiteX10" fmla="*/ 1633356 w 2073106"/>
              <a:gd name="connsiteY10" fmla="*/ 852679 h 862035"/>
              <a:gd name="connsiteX11" fmla="*/ 2073106 w 2073106"/>
              <a:gd name="connsiteY11"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598455 w 2073106"/>
              <a:gd name="connsiteY7" fmla="*/ 559513 h 862035"/>
              <a:gd name="connsiteX8" fmla="*/ 1437912 w 2073106"/>
              <a:gd name="connsiteY8" fmla="*/ 734017 h 862035"/>
              <a:gd name="connsiteX9" fmla="*/ 1633356 w 2073106"/>
              <a:gd name="connsiteY9" fmla="*/ 852679 h 862035"/>
              <a:gd name="connsiteX10" fmla="*/ 2073106 w 2073106"/>
              <a:gd name="connsiteY10" fmla="*/ 845699 h 862035"/>
              <a:gd name="connsiteX0" fmla="*/ 0 w 2073106"/>
              <a:gd name="connsiteY0" fmla="*/ 294267 h 862035"/>
              <a:gd name="connsiteX1" fmla="*/ 495591 w 2073106"/>
              <a:gd name="connsiteY1" fmla="*/ 280307 h 862035"/>
              <a:gd name="connsiteX2" fmla="*/ 488611 w 2073106"/>
              <a:gd name="connsiteY2" fmla="*/ 98823 h 862035"/>
              <a:gd name="connsiteX3" fmla="*/ 677075 w 2073106"/>
              <a:gd name="connsiteY3" fmla="*/ 1101 h 862035"/>
              <a:gd name="connsiteX4" fmla="*/ 753872 w 2073106"/>
              <a:gd name="connsiteY4" fmla="*/ 159343 h 862035"/>
              <a:gd name="connsiteX5" fmla="*/ 1062013 w 2073106"/>
              <a:gd name="connsiteY5" fmla="*/ 521469 h 862035"/>
              <a:gd name="connsiteX6" fmla="*/ 1326229 w 2073106"/>
              <a:gd name="connsiteY6" fmla="*/ 475751 h 862035"/>
              <a:gd name="connsiteX7" fmla="*/ 1437912 w 2073106"/>
              <a:gd name="connsiteY7" fmla="*/ 734017 h 862035"/>
              <a:gd name="connsiteX8" fmla="*/ 1633356 w 2073106"/>
              <a:gd name="connsiteY8" fmla="*/ 852679 h 862035"/>
              <a:gd name="connsiteX9" fmla="*/ 2073106 w 2073106"/>
              <a:gd name="connsiteY9" fmla="*/ 845699 h 862035"/>
              <a:gd name="connsiteX0" fmla="*/ 0 w 2073106"/>
              <a:gd name="connsiteY0" fmla="*/ 295985 h 863753"/>
              <a:gd name="connsiteX1" fmla="*/ 495591 w 2073106"/>
              <a:gd name="connsiteY1" fmla="*/ 282025 h 863753"/>
              <a:gd name="connsiteX2" fmla="*/ 677075 w 2073106"/>
              <a:gd name="connsiteY2" fmla="*/ 2819 h 863753"/>
              <a:gd name="connsiteX3" fmla="*/ 753872 w 2073106"/>
              <a:gd name="connsiteY3" fmla="*/ 161061 h 863753"/>
              <a:gd name="connsiteX4" fmla="*/ 1062013 w 2073106"/>
              <a:gd name="connsiteY4" fmla="*/ 523187 h 863753"/>
              <a:gd name="connsiteX5" fmla="*/ 1326229 w 2073106"/>
              <a:gd name="connsiteY5" fmla="*/ 477469 h 863753"/>
              <a:gd name="connsiteX6" fmla="*/ 1437912 w 2073106"/>
              <a:gd name="connsiteY6" fmla="*/ 735735 h 863753"/>
              <a:gd name="connsiteX7" fmla="*/ 1633356 w 2073106"/>
              <a:gd name="connsiteY7" fmla="*/ 854397 h 863753"/>
              <a:gd name="connsiteX8" fmla="*/ 2073106 w 2073106"/>
              <a:gd name="connsiteY8" fmla="*/ 847417 h 863753"/>
              <a:gd name="connsiteX0" fmla="*/ 0 w 2073106"/>
              <a:gd name="connsiteY0" fmla="*/ 295985 h 847416"/>
              <a:gd name="connsiteX1" fmla="*/ 495591 w 2073106"/>
              <a:gd name="connsiteY1" fmla="*/ 282025 h 847416"/>
              <a:gd name="connsiteX2" fmla="*/ 677075 w 2073106"/>
              <a:gd name="connsiteY2" fmla="*/ 2819 h 847416"/>
              <a:gd name="connsiteX3" fmla="*/ 753872 w 2073106"/>
              <a:gd name="connsiteY3" fmla="*/ 161061 h 847416"/>
              <a:gd name="connsiteX4" fmla="*/ 1062013 w 2073106"/>
              <a:gd name="connsiteY4" fmla="*/ 523187 h 847416"/>
              <a:gd name="connsiteX5" fmla="*/ 1326229 w 2073106"/>
              <a:gd name="connsiteY5" fmla="*/ 477469 h 847416"/>
              <a:gd name="connsiteX6" fmla="*/ 1437912 w 2073106"/>
              <a:gd name="connsiteY6" fmla="*/ 735735 h 847416"/>
              <a:gd name="connsiteX7" fmla="*/ 2073106 w 2073106"/>
              <a:gd name="connsiteY7" fmla="*/ 847417 h 847416"/>
              <a:gd name="connsiteX0" fmla="*/ 0 w 2073106"/>
              <a:gd name="connsiteY0" fmla="*/ 295985 h 847416"/>
              <a:gd name="connsiteX1" fmla="*/ 495591 w 2073106"/>
              <a:gd name="connsiteY1" fmla="*/ 282025 h 847416"/>
              <a:gd name="connsiteX2" fmla="*/ 677075 w 2073106"/>
              <a:gd name="connsiteY2" fmla="*/ 2819 h 847416"/>
              <a:gd name="connsiteX3" fmla="*/ 753872 w 2073106"/>
              <a:gd name="connsiteY3" fmla="*/ 161061 h 847416"/>
              <a:gd name="connsiteX4" fmla="*/ 1062013 w 2073106"/>
              <a:gd name="connsiteY4" fmla="*/ 523187 h 847416"/>
              <a:gd name="connsiteX5" fmla="*/ 1437912 w 2073106"/>
              <a:gd name="connsiteY5" fmla="*/ 735735 h 847416"/>
              <a:gd name="connsiteX6" fmla="*/ 2073106 w 2073106"/>
              <a:gd name="connsiteY6" fmla="*/ 847417 h 847416"/>
              <a:gd name="connsiteX0" fmla="*/ 0 w 2073106"/>
              <a:gd name="connsiteY0" fmla="*/ 297180 h 848611"/>
              <a:gd name="connsiteX1" fmla="*/ 495591 w 2073106"/>
              <a:gd name="connsiteY1" fmla="*/ 283220 h 848611"/>
              <a:gd name="connsiteX2" fmla="*/ 677075 w 2073106"/>
              <a:gd name="connsiteY2" fmla="*/ 4014 h 848611"/>
              <a:gd name="connsiteX3" fmla="*/ 753872 w 2073106"/>
              <a:gd name="connsiteY3" fmla="*/ 162256 h 848611"/>
              <a:gd name="connsiteX4" fmla="*/ 1437912 w 2073106"/>
              <a:gd name="connsiteY4" fmla="*/ 736930 h 848611"/>
              <a:gd name="connsiteX5" fmla="*/ 2073106 w 2073106"/>
              <a:gd name="connsiteY5" fmla="*/ 848612 h 848611"/>
              <a:gd name="connsiteX0" fmla="*/ 0 w 2073106"/>
              <a:gd name="connsiteY0" fmla="*/ 305119 h 856550"/>
              <a:gd name="connsiteX1" fmla="*/ 495591 w 2073106"/>
              <a:gd name="connsiteY1" fmla="*/ 291159 h 856550"/>
              <a:gd name="connsiteX2" fmla="*/ 677075 w 2073106"/>
              <a:gd name="connsiteY2" fmla="*/ 11953 h 856550"/>
              <a:gd name="connsiteX3" fmla="*/ 1437912 w 2073106"/>
              <a:gd name="connsiteY3" fmla="*/ 744869 h 856550"/>
              <a:gd name="connsiteX4" fmla="*/ 2073106 w 2073106"/>
              <a:gd name="connsiteY4" fmla="*/ 856551 h 85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106" h="856550">
                <a:moveTo>
                  <a:pt x="0" y="305119"/>
                </a:moveTo>
                <a:cubicBezTo>
                  <a:pt x="207078" y="314426"/>
                  <a:pt x="382745" y="340020"/>
                  <a:pt x="495591" y="291159"/>
                </a:cubicBezTo>
                <a:cubicBezTo>
                  <a:pt x="608437" y="242298"/>
                  <a:pt x="520022" y="-63665"/>
                  <a:pt x="677075" y="11953"/>
                </a:cubicBezTo>
                <a:cubicBezTo>
                  <a:pt x="834129" y="87571"/>
                  <a:pt x="1205240" y="604103"/>
                  <a:pt x="1437912" y="744869"/>
                </a:cubicBezTo>
                <a:cubicBezTo>
                  <a:pt x="1562391" y="806527"/>
                  <a:pt x="1940774" y="833284"/>
                  <a:pt x="2073106" y="856551"/>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29188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p:txBody>
          <a:bodyPr/>
          <a:lstStyle/>
          <a:p>
            <a:r>
              <a:rPr lang="en-GB" altLang="en-US" sz="2400" dirty="0"/>
              <a:t> Custom tweaks </a:t>
            </a:r>
            <a:r>
              <a:rPr lang="da-DK" altLang="en-US" sz="2400" dirty="0"/>
              <a:t>  </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p:txBody>
          <a:bodyPr/>
          <a:lstStyle/>
          <a:p>
            <a:pPr marL="0" indent="0">
              <a:lnSpc>
                <a:spcPct val="100000"/>
              </a:lnSpc>
              <a:buNone/>
              <a:defRPr/>
            </a:pPr>
            <a:r>
              <a:rPr lang="en-GB" altLang="en-US" sz="1800" dirty="0">
                <a:solidFill>
                  <a:schemeClr val="tx1"/>
                </a:solidFill>
              </a:rPr>
              <a:t>The Trusted Types / API hardening approach can be customised/extended to specific application:</a:t>
            </a:r>
          </a:p>
          <a:p>
            <a:pPr lvl="1">
              <a:lnSpc>
                <a:spcPct val="100000"/>
              </a:lnSpc>
              <a:buFont typeface="Arial" panose="020B0604020202020204" pitchFamily="34" charset="0"/>
              <a:buChar char="•"/>
              <a:defRPr/>
            </a:pPr>
            <a:endParaRPr lang="en-GB" altLang="en-US" sz="1600" dirty="0">
              <a:solidFill>
                <a:schemeClr val="tx1"/>
              </a:solidFill>
            </a:endParaRPr>
          </a:p>
          <a:p>
            <a:pPr marL="457200" lvl="1" indent="0">
              <a:lnSpc>
                <a:spcPct val="100000"/>
              </a:lnSpc>
              <a:buNone/>
              <a:defRPr/>
            </a:pPr>
            <a:r>
              <a:rPr lang="en-GB" altLang="en-US" sz="1800" dirty="0">
                <a:solidFill>
                  <a:schemeClr val="tx1"/>
                </a:solidFill>
              </a:rPr>
              <a:t>For example, Brightspace allows a restricted set of HTML tags in forum postings.        </a:t>
            </a:r>
          </a:p>
          <a:p>
            <a:pPr marL="457200" lvl="1" indent="0">
              <a:lnSpc>
                <a:spcPct val="100000"/>
              </a:lnSpc>
              <a:buNone/>
              <a:defRPr/>
            </a:pPr>
            <a:r>
              <a:rPr lang="en-GB" altLang="en-US" sz="1600" dirty="0">
                <a:solidFill>
                  <a:schemeClr val="tx1"/>
                </a:solidFill>
              </a:rPr>
              <a:t>                                                                                                                                           </a:t>
            </a:r>
            <a:r>
              <a:rPr lang="en-GB" altLang="en-US" sz="1800" dirty="0">
                <a:solidFill>
                  <a:schemeClr val="tx1"/>
                </a:solidFill>
              </a:rPr>
              <a:t>To do this we would introduce </a:t>
            </a:r>
          </a:p>
          <a:p>
            <a:pPr lvl="1">
              <a:lnSpc>
                <a:spcPct val="100000"/>
              </a:lnSpc>
              <a:defRPr/>
            </a:pPr>
            <a:r>
              <a:rPr lang="en-GB" altLang="en-US" sz="1800" dirty="0">
                <a:solidFill>
                  <a:schemeClr val="tx1"/>
                </a:solidFill>
              </a:rPr>
              <a:t>introduce a custom type, </a:t>
            </a:r>
            <a:r>
              <a:rPr lang="en-GB" altLang="en-US" sz="1800" b="1" dirty="0" err="1">
                <a:solidFill>
                  <a:srgbClr val="339933"/>
                </a:solidFill>
                <a:latin typeface="Arial Narrow" panose="020B0606020202030204" pitchFamily="34" charset="0"/>
              </a:rPr>
              <a:t>SafeForumPosting</a:t>
            </a:r>
            <a:r>
              <a:rPr lang="en-GB" altLang="en-US" sz="1800" dirty="0">
                <a:solidFill>
                  <a:schemeClr val="tx1"/>
                </a:solidFill>
              </a:rPr>
              <a:t>, </a:t>
            </a:r>
          </a:p>
          <a:p>
            <a:pPr lvl="1">
              <a:lnSpc>
                <a:spcPct val="100000"/>
              </a:lnSpc>
              <a:defRPr/>
            </a:pPr>
            <a:r>
              <a:rPr lang="en-GB" altLang="en-US" sz="1800" dirty="0">
                <a:solidFill>
                  <a:schemeClr val="tx1"/>
                </a:solidFill>
              </a:rPr>
              <a:t>specify which functions require input of this type  </a:t>
            </a:r>
          </a:p>
          <a:p>
            <a:pPr lvl="1">
              <a:lnSpc>
                <a:spcPct val="100000"/>
              </a:lnSpc>
              <a:defRPr/>
            </a:pPr>
            <a:r>
              <a:rPr lang="en-GB" altLang="en-US" sz="1800" dirty="0">
                <a:solidFill>
                  <a:schemeClr val="tx1"/>
                </a:solidFill>
              </a:rPr>
              <a:t>define custom operations to generate data of this type, </a:t>
            </a:r>
          </a:p>
          <a:p>
            <a:pPr marL="914400" lvl="2" indent="0">
              <a:lnSpc>
                <a:spcPct val="100000"/>
              </a:lnSpc>
              <a:buNone/>
              <a:defRPr/>
            </a:pPr>
            <a:r>
              <a:rPr lang="en-GB" altLang="en-US" sz="1800" dirty="0">
                <a:solidFill>
                  <a:schemeClr val="tx1"/>
                </a:solidFill>
              </a:rPr>
              <a:t>Using validation and/or encoding. This code should be rigorously reviewed to make sure it is bullet-proof!</a:t>
            </a:r>
          </a:p>
          <a:p>
            <a:pPr marL="0" indent="0">
              <a:lnSpc>
                <a:spcPct val="100000"/>
              </a:lnSpc>
              <a:buNone/>
              <a:defRPr/>
            </a:pPr>
            <a:endParaRPr lang="en-GB" altLang="en-US" sz="1800" dirty="0">
              <a:solidFill>
                <a:schemeClr val="tx1"/>
              </a:solidFill>
            </a:endParaRPr>
          </a:p>
          <a:p>
            <a:pPr lvl="1">
              <a:lnSpc>
                <a:spcPct val="100000"/>
              </a:lnSpc>
              <a:defRPr/>
            </a:pPr>
            <a:endParaRPr lang="en-GB" altLang="en-US" sz="1451" dirty="0"/>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100</a:t>
            </a:fld>
            <a:endParaRPr lang="en-US" altLang="nl-NL">
              <a:ea typeface="DejaVu Sans"/>
              <a:cs typeface="DejaVu Sans"/>
            </a:endParaRPr>
          </a:p>
        </p:txBody>
      </p:sp>
    </p:spTree>
    <p:extLst>
      <p:ext uri="{BB962C8B-B14F-4D97-AF65-F5344CB8AC3E}">
        <p14:creationId xmlns:p14="http://schemas.microsoft.com/office/powerpoint/2010/main" val="25454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Yet another complication:  different kind of URLs</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101</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1570"/>
            <a:ext cx="7918648" cy="4960144"/>
          </a:xfrm>
        </p:spPr>
        <p:txBody>
          <a:bodyPr/>
          <a:lstStyle/>
          <a:p>
            <a:pPr marL="0" indent="0">
              <a:buNone/>
            </a:pPr>
            <a:r>
              <a:rPr lang="en-US" sz="1600" dirty="0">
                <a:solidFill>
                  <a:schemeClr val="tx1"/>
                </a:solidFill>
              </a:rPr>
              <a:t>Suppose we let users add a link to jump to their homepage on another website</a:t>
            </a:r>
            <a:endParaRPr lang="en-US" sz="1100" dirty="0">
              <a:solidFill>
                <a:schemeClr val="tx1"/>
              </a:solidFill>
            </a:endParaRPr>
          </a:p>
          <a:p>
            <a:pPr marL="0" indent="0">
              <a:lnSpc>
                <a:spcPct val="100000"/>
              </a:lnSpc>
              <a:buNone/>
            </a:pPr>
            <a:r>
              <a:rPr lang="en-US" sz="1400" b="1" dirty="0">
                <a:solidFill>
                  <a:schemeClr val="bg2">
                    <a:lumMod val="60000"/>
                    <a:lumOff val="40000"/>
                  </a:schemeClr>
                </a:solidFill>
                <a:latin typeface="Arial Narrow" panose="020B0606020202030204" pitchFamily="34" charset="0"/>
              </a:rPr>
              <a:t>       </a:t>
            </a:r>
            <a:r>
              <a:rPr lang="en-US" sz="1400" b="1" dirty="0">
                <a:solidFill>
                  <a:schemeClr val="tx1"/>
                </a:solidFill>
                <a:latin typeface="Arial Narrow" panose="020B0606020202030204" pitchFamily="34" charset="0"/>
              </a:rPr>
              <a:t>&lt;html&gt;  &lt;body&gt;</a:t>
            </a:r>
          </a:p>
          <a:p>
            <a:pPr marL="0" indent="0">
              <a:lnSpc>
                <a:spcPct val="100000"/>
              </a:lnSpc>
              <a:buNone/>
            </a:pPr>
            <a:r>
              <a:rPr lang="en-US" sz="1400" b="1" dirty="0">
                <a:solidFill>
                  <a:schemeClr val="tx1"/>
                </a:solidFill>
                <a:latin typeface="Arial Narrow" panose="020B0606020202030204" pitchFamily="34" charset="0"/>
              </a:rPr>
              <a:t>           &lt;h1&gt; </a:t>
            </a:r>
            <a:r>
              <a:rPr lang="en-US" sz="1400" b="1" dirty="0">
                <a:solidFill>
                  <a:srgbClr val="339933"/>
                </a:solidFill>
                <a:latin typeface="Arial Narrow" panose="020B0606020202030204" pitchFamily="34" charset="0"/>
              </a:rPr>
              <a:t>${name}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&lt;/h1&gt;</a:t>
            </a:r>
          </a:p>
          <a:p>
            <a:pPr marL="0" indent="0">
              <a:lnSpc>
                <a:spcPct val="100000"/>
              </a:lnSpc>
              <a:buNone/>
            </a:pPr>
            <a:r>
              <a:rPr lang="en-US" sz="1400" b="1" dirty="0">
                <a:solidFill>
                  <a:schemeClr val="tx1"/>
                </a:solidFill>
                <a:latin typeface="Arial Narrow" panose="020B0606020202030204" pitchFamily="34" charset="0"/>
              </a:rPr>
              <a:t>            ${description}</a:t>
            </a:r>
          </a:p>
          <a:p>
            <a:pPr marL="0" indent="0">
              <a:lnSpc>
                <a:spcPct val="100000"/>
              </a:lnSpc>
              <a:buNone/>
            </a:pPr>
            <a:r>
              <a:rPr lang="en-US" sz="1400" b="1" dirty="0">
                <a:solidFill>
                  <a:schemeClr val="tx1"/>
                </a:solidFill>
                <a:latin typeface="Arial Narrow" panose="020B0606020202030204" pitchFamily="34" charset="0"/>
              </a:rPr>
              <a:t>            ...</a:t>
            </a:r>
          </a:p>
          <a:p>
            <a:pPr marL="0" indent="0">
              <a:lnSpc>
                <a:spcPct val="100000"/>
              </a:lnSpc>
              <a:buNone/>
            </a:pPr>
            <a:r>
              <a:rPr lang="en-US" sz="1400" b="1" dirty="0">
                <a:solidFill>
                  <a:schemeClr val="tx1"/>
                </a:solidFill>
                <a:latin typeface="Arial Narrow" panose="020B0606020202030204" pitchFamily="34" charset="0"/>
              </a:rPr>
              <a:t>            &lt;script&gt; function </a:t>
            </a:r>
            <a:r>
              <a:rPr lang="en-US" sz="1400" b="1" dirty="0" err="1">
                <a:solidFill>
                  <a:srgbClr val="339933"/>
                </a:solidFill>
                <a:latin typeface="Arial Narrow" panose="020B0606020202030204" pitchFamily="34" charset="0"/>
              </a:rPr>
              <a:t>goHome</a:t>
            </a:r>
            <a:r>
              <a:rPr lang="en-US" sz="1400" b="1" dirty="0">
                <a:solidFill>
                  <a:srgbClr val="339933"/>
                </a:solidFill>
                <a:latin typeface="Arial Narrow" panose="020B0606020202030204" pitchFamily="34" charset="0"/>
              </a:rPr>
              <a:t>() </a:t>
            </a:r>
            <a:r>
              <a:rPr lang="en-US" sz="1400" b="1" dirty="0">
                <a:solidFill>
                  <a:schemeClr val="tx1"/>
                </a:solidFill>
                <a:latin typeface="Arial Narrow" panose="020B0606020202030204" pitchFamily="34" charset="0"/>
              </a:rPr>
              <a:t>{ </a:t>
            </a:r>
            <a:r>
              <a:rPr lang="en-US" sz="1400" b="1" dirty="0" err="1">
                <a:solidFill>
                  <a:schemeClr val="tx1"/>
                </a:solidFill>
                <a:latin typeface="Arial Narrow" panose="020B0606020202030204" pitchFamily="34" charset="0"/>
              </a:rPr>
              <a:t>window.location.href</a:t>
            </a:r>
            <a:r>
              <a:rPr lang="en-US" sz="1400" b="1" dirty="0">
                <a:solidFill>
                  <a:schemeClr val="tx1"/>
                </a:solidFill>
                <a:latin typeface="Arial Narrow" panose="020B0606020202030204" pitchFamily="34" charset="0"/>
              </a:rPr>
              <a:t> = </a:t>
            </a:r>
            <a:r>
              <a:rPr lang="en-US" sz="1400" b="1" dirty="0">
                <a:solidFill>
                  <a:srgbClr val="339933"/>
                </a:solidFill>
                <a:latin typeface="Arial Narrow" panose="020B0606020202030204" pitchFamily="34" charset="0"/>
              </a:rPr>
              <a:t>${</a:t>
            </a:r>
            <a:r>
              <a:rPr lang="en-US" sz="1400" b="1" dirty="0" err="1">
                <a:solidFill>
                  <a:srgbClr val="339933"/>
                </a:solidFill>
                <a:latin typeface="Arial Narrow" panose="020B0606020202030204" pitchFamily="34" charset="0"/>
              </a:rPr>
              <a:t>homeUrl</a:t>
            </a:r>
            <a:r>
              <a:rPr lang="en-US" sz="1400" b="1" dirty="0">
                <a:solidFill>
                  <a:srgbClr val="339933"/>
                </a:solidFill>
                <a:latin typeface="Arial Narrow" panose="020B0606020202030204" pitchFamily="34" charset="0"/>
              </a:rPr>
              <a:t>} </a:t>
            </a:r>
            <a:r>
              <a:rPr lang="en-US" sz="1400" b="1" dirty="0">
                <a:solidFill>
                  <a:schemeClr val="tx1"/>
                </a:solidFill>
                <a:latin typeface="Arial Narrow" panose="020B0606020202030204" pitchFamily="34" charset="0"/>
              </a:rPr>
              <a:t>;}  &lt;/script&gt;</a:t>
            </a:r>
          </a:p>
          <a:p>
            <a:pPr marL="0" indent="0">
              <a:lnSpc>
                <a:spcPct val="100000"/>
              </a:lnSpc>
              <a:buNone/>
            </a:pPr>
            <a:r>
              <a:rPr lang="en-US" sz="1400" b="1" dirty="0">
                <a:solidFill>
                  <a:schemeClr val="tx1"/>
                </a:solidFill>
                <a:latin typeface="Arial Narrow" panose="020B0606020202030204" pitchFamily="34" charset="0"/>
              </a:rPr>
              <a:t>            &lt;button type="button" </a:t>
            </a:r>
            <a:r>
              <a:rPr lang="en-US" sz="1400" b="1" dirty="0">
                <a:solidFill>
                  <a:srgbClr val="339933"/>
                </a:solidFill>
                <a:latin typeface="Arial Narrow" panose="020B0606020202030204" pitchFamily="34" charset="0"/>
              </a:rPr>
              <a:t>onclick="</a:t>
            </a:r>
            <a:r>
              <a:rPr lang="en-US" sz="1400" b="1" dirty="0" err="1">
                <a:solidFill>
                  <a:srgbClr val="339933"/>
                </a:solidFill>
                <a:latin typeface="Arial Narrow" panose="020B0606020202030204" pitchFamily="34" charset="0"/>
              </a:rPr>
              <a:t>goHome</a:t>
            </a:r>
            <a:r>
              <a:rPr lang="en-US" sz="1400" b="1" dirty="0">
                <a:solidFill>
                  <a:srgbClr val="339933"/>
                </a:solidFill>
                <a:latin typeface="Arial Narrow" panose="020B0606020202030204" pitchFamily="34" charset="0"/>
              </a:rPr>
              <a:t>()"&gt;</a:t>
            </a:r>
            <a:r>
              <a:rPr lang="en-US" sz="1400" b="1" dirty="0">
                <a:solidFill>
                  <a:schemeClr val="tx1"/>
                </a:solidFill>
                <a:latin typeface="Arial Narrow" panose="020B0606020202030204" pitchFamily="34" charset="0"/>
              </a:rPr>
              <a:t>Click here to go to  </a:t>
            </a:r>
            <a:r>
              <a:rPr lang="en-US" sz="1400" b="1" dirty="0">
                <a:solidFill>
                  <a:srgbClr val="339933"/>
                </a:solidFill>
                <a:latin typeface="Arial Narrow" panose="020B0606020202030204" pitchFamily="34" charset="0"/>
              </a:rPr>
              <a:t>${name} </a:t>
            </a:r>
            <a:r>
              <a:rPr lang="en-US" sz="1400" b="1" dirty="0">
                <a:solidFill>
                  <a:schemeClr val="tx1"/>
                </a:solidFill>
                <a:latin typeface="Arial Narrow" panose="020B0606020202030204" pitchFamily="34" charset="0"/>
              </a:rPr>
              <a:t>'s</a:t>
            </a:r>
            <a:r>
              <a:rPr lang="en-US" sz="1400" b="1" dirty="0">
                <a:solidFill>
                  <a:schemeClr val="accent2"/>
                </a:solidFill>
                <a:latin typeface="Arial Narrow" panose="020B0606020202030204" pitchFamily="34" charset="0"/>
              </a:rPr>
              <a:t> </a:t>
            </a:r>
            <a:r>
              <a:rPr lang="en-US" sz="1400" b="1" dirty="0">
                <a:solidFill>
                  <a:schemeClr val="tx1"/>
                </a:solidFill>
                <a:latin typeface="Arial Narrow" panose="020B0606020202030204" pitchFamily="34" charset="0"/>
              </a:rPr>
              <a:t>home page!&lt;/button&gt;</a:t>
            </a:r>
          </a:p>
          <a:p>
            <a:pPr marL="0" indent="0">
              <a:lnSpc>
                <a:spcPct val="100000"/>
              </a:lnSpc>
              <a:buNone/>
            </a:pPr>
            <a:r>
              <a:rPr lang="en-US" sz="1400" b="1" dirty="0">
                <a:solidFill>
                  <a:schemeClr val="tx1"/>
                </a:solidFill>
                <a:latin typeface="Arial Narrow" panose="020B0606020202030204" pitchFamily="34" charset="0"/>
              </a:rPr>
              <a:t>            ...</a:t>
            </a:r>
            <a:endParaRPr lang="en-US" sz="1400" b="1" dirty="0">
              <a:solidFill>
                <a:srgbClr val="FF0000"/>
              </a:solidFill>
              <a:latin typeface="Arial Narrow" panose="020B0606020202030204" pitchFamily="34" charset="0"/>
            </a:endParaRPr>
          </a:p>
          <a:p>
            <a:pPr marL="0" indent="0">
              <a:buNone/>
            </a:pPr>
            <a:r>
              <a:rPr lang="en-US" sz="1600" i="1" dirty="0">
                <a:solidFill>
                  <a:schemeClr val="tx1"/>
                </a:solidFill>
              </a:rPr>
              <a:t>Spot the XSS, if we allow users to specify any  </a:t>
            </a:r>
            <a:r>
              <a:rPr lang="en-US" sz="1600" b="1" i="1" dirty="0">
                <a:solidFill>
                  <a:srgbClr val="339933"/>
                </a:solidFill>
                <a:latin typeface="Arial Narrow" panose="020B0606020202030204" pitchFamily="34" charset="0"/>
              </a:rPr>
              <a:t>${</a:t>
            </a:r>
            <a:r>
              <a:rPr lang="en-US" sz="1600" b="1" i="1" dirty="0" err="1">
                <a:solidFill>
                  <a:srgbClr val="339933"/>
                </a:solidFill>
                <a:latin typeface="Arial Narrow" panose="020B0606020202030204" pitchFamily="34" charset="0"/>
              </a:rPr>
              <a:t>homeUrl</a:t>
            </a:r>
            <a:r>
              <a:rPr lang="en-US" sz="1600" b="1" i="1" dirty="0">
                <a:solidFill>
                  <a:srgbClr val="339933"/>
                </a:solidFill>
                <a:latin typeface="Arial Narrow" panose="020B0606020202030204" pitchFamily="34" charset="0"/>
              </a:rPr>
              <a:t>}</a:t>
            </a:r>
            <a:endParaRPr lang="en-US" sz="1600" i="1" dirty="0">
              <a:solidFill>
                <a:srgbClr val="339933"/>
              </a:solidFill>
            </a:endParaRPr>
          </a:p>
          <a:p>
            <a:pPr marL="0" indent="0">
              <a:buNone/>
            </a:pPr>
            <a:r>
              <a:rPr lang="en-US" sz="1600" dirty="0">
                <a:solidFill>
                  <a:schemeClr val="tx1"/>
                </a:solidFill>
              </a:rPr>
              <a:t>Browsers support </a:t>
            </a:r>
            <a:r>
              <a:rPr lang="en-US" sz="1600" dirty="0">
                <a:solidFill>
                  <a:schemeClr val="accent2"/>
                </a:solidFill>
              </a:rPr>
              <a:t>pseudo URLs </a:t>
            </a:r>
            <a:r>
              <a:rPr lang="en-US" sz="1600" dirty="0">
                <a:solidFill>
                  <a:schemeClr val="tx1"/>
                </a:solidFill>
              </a:rPr>
              <a:t>starting with </a:t>
            </a:r>
            <a:r>
              <a:rPr lang="en-US" sz="1800" dirty="0" err="1">
                <a:solidFill>
                  <a:schemeClr val="accent2"/>
                </a:solidFill>
                <a:latin typeface="Arial Narrow" panose="020B0606020202030204" pitchFamily="34" charset="0"/>
              </a:rPr>
              <a:t>javascript</a:t>
            </a:r>
            <a:r>
              <a:rPr lang="en-US" sz="1800" dirty="0">
                <a:solidFill>
                  <a:schemeClr val="accent2"/>
                </a:solidFill>
                <a:latin typeface="Arial Narrow" panose="020B0606020202030204" pitchFamily="34" charset="0"/>
              </a:rPr>
              <a:t>:</a:t>
            </a:r>
            <a:r>
              <a:rPr lang="en-US" sz="1600" dirty="0">
                <a:solidFill>
                  <a:schemeClr val="tx1"/>
                </a:solidFill>
              </a:rPr>
              <a:t>, e.g.</a:t>
            </a:r>
            <a:r>
              <a:rPr lang="en-US" sz="1600" b="1" dirty="0">
                <a:solidFill>
                  <a:schemeClr val="accent2"/>
                </a:solidFill>
                <a:latin typeface="Arial Narrow" panose="020B0606020202030204" pitchFamily="34" charset="0"/>
              </a:rPr>
              <a:t>  </a:t>
            </a:r>
            <a:r>
              <a:rPr lang="en-US" sz="1600" b="1" dirty="0" err="1">
                <a:solidFill>
                  <a:schemeClr val="tx1"/>
                </a:solidFill>
                <a:latin typeface="Arial Narrow" panose="020B0606020202030204" pitchFamily="34" charset="0"/>
              </a:rPr>
              <a:t>javascript:alert</a:t>
            </a:r>
            <a:r>
              <a:rPr lang="en-US" sz="1600" b="1" dirty="0">
                <a:solidFill>
                  <a:schemeClr val="tx1"/>
                </a:solidFill>
                <a:latin typeface="Arial Narrow" panose="020B0606020202030204" pitchFamily="34" charset="0"/>
              </a:rPr>
              <a:t>('Hi!'). </a:t>
            </a:r>
          </a:p>
          <a:p>
            <a:pPr marL="0" indent="0">
              <a:buNone/>
            </a:pPr>
            <a:r>
              <a:rPr lang="en-US" sz="1600" dirty="0">
                <a:solidFill>
                  <a:schemeClr val="tx1"/>
                </a:solidFill>
              </a:rPr>
              <a:t>Assigning such a URL to </a:t>
            </a:r>
            <a:r>
              <a:rPr lang="en-US" sz="1600" b="1" dirty="0" err="1">
                <a:solidFill>
                  <a:schemeClr val="tx1"/>
                </a:solidFill>
                <a:latin typeface="Arial Narrow" panose="020B0606020202030204" pitchFamily="34" charset="0"/>
              </a:rPr>
              <a:t>location.href</a:t>
            </a:r>
            <a:r>
              <a:rPr lang="en-US" sz="1600" dirty="0">
                <a:solidFill>
                  <a:schemeClr val="tx1"/>
                </a:solidFill>
              </a:rPr>
              <a:t>  will execute the script! </a:t>
            </a:r>
          </a:p>
          <a:p>
            <a:pPr marL="0" indent="0">
              <a:buNone/>
            </a:pPr>
            <a:r>
              <a:rPr lang="en-US" sz="1600" dirty="0">
                <a:solidFill>
                  <a:schemeClr val="tx1"/>
                </a:solidFill>
              </a:rPr>
              <a:t>User-supplied URLs have to be</a:t>
            </a:r>
            <a:r>
              <a:rPr lang="en-US" sz="1600" dirty="0">
                <a:solidFill>
                  <a:srgbClr val="339933"/>
                </a:solidFill>
              </a:rPr>
              <a:t> validated</a:t>
            </a:r>
            <a:r>
              <a:rPr lang="en-US" sz="1600" dirty="0">
                <a:solidFill>
                  <a:schemeClr val="tx1"/>
                </a:solidFill>
              </a:rPr>
              <a:t> to check for </a:t>
            </a:r>
            <a:r>
              <a:rPr lang="en-US" sz="1600" dirty="0" err="1">
                <a:solidFill>
                  <a:schemeClr val="tx1"/>
                </a:solidFill>
                <a:latin typeface="Arial Narrow" panose="020B0606020202030204" pitchFamily="34" charset="0"/>
              </a:rPr>
              <a:t>javascript</a:t>
            </a:r>
            <a:r>
              <a:rPr lang="en-US" sz="1600" dirty="0">
                <a:solidFill>
                  <a:schemeClr val="accent2"/>
                </a:solidFill>
                <a:latin typeface="Arial Narrow" panose="020B0606020202030204" pitchFamily="34" charset="0"/>
              </a:rPr>
              <a:t>:</a:t>
            </a:r>
            <a:r>
              <a:rPr lang="en-US" sz="1400" dirty="0">
                <a:solidFill>
                  <a:schemeClr val="tx1"/>
                </a:solidFill>
              </a:rPr>
              <a:t> </a:t>
            </a:r>
            <a:r>
              <a:rPr lang="en-US" sz="1600" dirty="0">
                <a:solidFill>
                  <a:schemeClr val="tx1"/>
                </a:solidFill>
              </a:rPr>
              <a:t>URLs:</a:t>
            </a:r>
          </a:p>
          <a:p>
            <a:r>
              <a:rPr lang="en-US" sz="1600" dirty="0">
                <a:solidFill>
                  <a:schemeClr val="tx1"/>
                </a:solidFill>
              </a:rPr>
              <a:t>server-side, of if its passed around in JS, client-side in JS code</a:t>
            </a:r>
          </a:p>
          <a:p>
            <a:pPr marL="0" indent="0">
              <a:buNone/>
            </a:pPr>
            <a:r>
              <a:rPr lang="en-US" sz="1600" dirty="0">
                <a:solidFill>
                  <a:schemeClr val="tx1"/>
                </a:solidFill>
              </a:rPr>
              <a:t>The Trusted Types API uses special type </a:t>
            </a:r>
            <a:r>
              <a:rPr lang="en-GB" altLang="en-US" sz="1600" b="1" dirty="0" err="1">
                <a:solidFill>
                  <a:srgbClr val="009900"/>
                </a:solidFill>
                <a:latin typeface="Arial Narrow" panose="020B0606020202030204" pitchFamily="34" charset="0"/>
                <a:cs typeface="Courier New" panose="02070309020205020404" pitchFamily="49" charset="0"/>
              </a:rPr>
              <a:t>TrustedResourceUrl</a:t>
            </a:r>
            <a:r>
              <a:rPr lang="en-GB" altLang="en-US" sz="1600" b="1" dirty="0">
                <a:solidFill>
                  <a:srgbClr val="009900"/>
                </a:solidFill>
                <a:latin typeface="Arial Narrow" panose="020B0606020202030204" pitchFamily="34" charset="0"/>
                <a:cs typeface="Courier New" panose="02070309020205020404" pitchFamily="49" charset="0"/>
              </a:rPr>
              <a:t>  </a:t>
            </a:r>
            <a:r>
              <a:rPr lang="en-US" sz="1600" dirty="0">
                <a:solidFill>
                  <a:schemeClr val="tx1"/>
                </a:solidFill>
              </a:rPr>
              <a:t>for sinks, such as </a:t>
            </a:r>
            <a:r>
              <a:rPr lang="en-US" sz="1600" b="1" dirty="0" err="1">
                <a:solidFill>
                  <a:schemeClr val="tx1"/>
                </a:solidFill>
                <a:latin typeface="Arial Narrow" panose="020B0606020202030204" pitchFamily="34" charset="0"/>
              </a:rPr>
              <a:t>location.href</a:t>
            </a:r>
            <a:r>
              <a:rPr lang="en-US" sz="1600" dirty="0">
                <a:solidFill>
                  <a:schemeClr val="tx1"/>
                </a:solidFill>
              </a:rPr>
              <a:t>, where (pseudo) URLs can trigger execution of scripts</a:t>
            </a:r>
            <a:endParaRPr lang="en-US" sz="1600" b="1" dirty="0">
              <a:solidFill>
                <a:schemeClr val="accent2"/>
              </a:solidFill>
              <a:latin typeface="Arial Narrow" panose="020B0606020202030204" pitchFamily="34" charset="0"/>
            </a:endParaRPr>
          </a:p>
          <a:p>
            <a:pPr marL="0" indent="0">
              <a:buNone/>
            </a:pPr>
            <a:endParaRPr lang="en-US" sz="1600" dirty="0">
              <a:solidFill>
                <a:schemeClr val="tx1"/>
              </a:solidFill>
            </a:endParaRPr>
          </a:p>
        </p:txBody>
      </p:sp>
    </p:spTree>
    <p:extLst>
      <p:ext uri="{BB962C8B-B14F-4D97-AF65-F5344CB8AC3E}">
        <p14:creationId xmlns:p14="http://schemas.microsoft.com/office/powerpoint/2010/main" val="9347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587566-93B7-9B84-A3DA-8AA83AD31F66}"/>
              </a:ext>
            </a:extLst>
          </p:cNvPr>
          <p:cNvSpPr>
            <a:spLocks noGrp="1"/>
          </p:cNvSpPr>
          <p:nvPr>
            <p:ph type="ctrTitle"/>
          </p:nvPr>
        </p:nvSpPr>
        <p:spPr/>
        <p:txBody>
          <a:bodyPr/>
          <a:lstStyle/>
          <a:p>
            <a:r>
              <a:rPr lang="en-US" dirty="0"/>
              <a:t>Conclusions</a:t>
            </a:r>
            <a:endParaRPr lang="en-NL" dirty="0"/>
          </a:p>
        </p:txBody>
      </p:sp>
      <p:sp>
        <p:nvSpPr>
          <p:cNvPr id="6" name="Subtitle 5">
            <a:extLst>
              <a:ext uri="{FF2B5EF4-FFF2-40B4-BE49-F238E27FC236}">
                <a16:creationId xmlns:a16="http://schemas.microsoft.com/office/drawing/2014/main" id="{09F6CAC9-B460-06FA-A7FA-76F3484EE7CA}"/>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DAAB8BDE-6AA5-751A-579A-29A6C82887F2}"/>
              </a:ext>
            </a:extLst>
          </p:cNvPr>
          <p:cNvSpPr>
            <a:spLocks noGrp="1"/>
          </p:cNvSpPr>
          <p:nvPr>
            <p:ph type="sldNum" idx="10"/>
          </p:nvPr>
        </p:nvSpPr>
        <p:spPr/>
        <p:txBody>
          <a:bodyPr/>
          <a:lstStyle/>
          <a:p>
            <a:pPr>
              <a:defRPr/>
            </a:pPr>
            <a:fld id="{203D43D3-408D-4D7A-B290-7A4D7FA16B86}" type="slidenum">
              <a:rPr lang="en-GB" altLang="nl-NL" smtClean="0"/>
              <a:pPr>
                <a:defRPr/>
              </a:pPr>
              <a:t>102</a:t>
            </a:fld>
            <a:endParaRPr lang="en-GB" altLang="nl-NL" dirty="0"/>
          </a:p>
        </p:txBody>
      </p:sp>
    </p:spTree>
    <p:extLst>
      <p:ext uri="{BB962C8B-B14F-4D97-AF65-F5344CB8AC3E}">
        <p14:creationId xmlns:p14="http://schemas.microsoft.com/office/powerpoint/2010/main" val="1382084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03F9-13C9-6621-2CB9-4FED8BBC3CD3}"/>
              </a:ext>
            </a:extLst>
          </p:cNvPr>
          <p:cNvSpPr>
            <a:spLocks noGrp="1"/>
          </p:cNvSpPr>
          <p:nvPr>
            <p:ph type="title"/>
          </p:nvPr>
        </p:nvSpPr>
        <p:spPr/>
        <p:txBody>
          <a:bodyPr/>
          <a:lstStyle/>
          <a:p>
            <a:r>
              <a:rPr lang="en-US" dirty="0"/>
              <a:t>Languages &amp; Parsing</a:t>
            </a:r>
            <a:endParaRPr lang="en-GB" dirty="0"/>
          </a:p>
        </p:txBody>
      </p:sp>
      <p:sp>
        <p:nvSpPr>
          <p:cNvPr id="3" name="Content Placeholder 2">
            <a:extLst>
              <a:ext uri="{FF2B5EF4-FFF2-40B4-BE49-F238E27FC236}">
                <a16:creationId xmlns:a16="http://schemas.microsoft.com/office/drawing/2014/main" id="{F434351F-0F47-E1A0-3622-2824950F04CE}"/>
              </a:ext>
            </a:extLst>
          </p:cNvPr>
          <p:cNvSpPr>
            <a:spLocks noGrp="1"/>
          </p:cNvSpPr>
          <p:nvPr>
            <p:ph idx="1"/>
          </p:nvPr>
        </p:nvSpPr>
        <p:spPr/>
        <p:txBody>
          <a:bodyPr/>
          <a:lstStyle/>
          <a:p>
            <a:r>
              <a:rPr lang="en-US" dirty="0">
                <a:solidFill>
                  <a:schemeClr val="accent2"/>
                </a:solidFill>
              </a:rPr>
              <a:t>Parsing</a:t>
            </a:r>
            <a:r>
              <a:rPr lang="en-US" dirty="0"/>
              <a:t> of many </a:t>
            </a:r>
            <a:r>
              <a:rPr lang="en-US" dirty="0">
                <a:solidFill>
                  <a:schemeClr val="accent2"/>
                </a:solidFill>
              </a:rPr>
              <a:t>languages</a:t>
            </a:r>
            <a:r>
              <a:rPr lang="en-US" dirty="0"/>
              <a:t> (</a:t>
            </a:r>
            <a:r>
              <a:rPr lang="en-US" dirty="0">
                <a:solidFill>
                  <a:schemeClr val="accent2"/>
                </a:solidFill>
              </a:rPr>
              <a:t>formats</a:t>
            </a:r>
            <a:r>
              <a:rPr lang="en-US" dirty="0"/>
              <a:t>, </a:t>
            </a:r>
            <a:r>
              <a:rPr lang="en-US" dirty="0">
                <a:solidFill>
                  <a:schemeClr val="accent2"/>
                </a:solidFill>
              </a:rPr>
              <a:t>representations</a:t>
            </a:r>
            <a:r>
              <a:rPr lang="en-US" dirty="0"/>
              <a:t>, ...) is where input problems happen, due to </a:t>
            </a:r>
          </a:p>
          <a:p>
            <a:pPr lvl="1"/>
            <a:r>
              <a:rPr lang="en-US" dirty="0">
                <a:solidFill>
                  <a:srgbClr val="339933"/>
                </a:solidFill>
              </a:rPr>
              <a:t>insecure parsing </a:t>
            </a:r>
          </a:p>
          <a:p>
            <a:pPr lvl="1"/>
            <a:r>
              <a:rPr lang="en-US" dirty="0">
                <a:solidFill>
                  <a:srgbClr val="339933"/>
                </a:solidFill>
              </a:rPr>
              <a:t>incorrect parsing</a:t>
            </a:r>
            <a:r>
              <a:rPr lang="en-US" dirty="0"/>
              <a:t>, i.e. </a:t>
            </a:r>
            <a:r>
              <a:rPr lang="en-US" dirty="0">
                <a:solidFill>
                  <a:srgbClr val="339933"/>
                </a:solidFill>
              </a:rPr>
              <a:t>parsing differentials</a:t>
            </a:r>
          </a:p>
          <a:p>
            <a:pPr lvl="1"/>
            <a:r>
              <a:rPr lang="en-US" dirty="0">
                <a:solidFill>
                  <a:srgbClr val="339933"/>
                </a:solidFill>
              </a:rPr>
              <a:t>unintended parsing</a:t>
            </a:r>
            <a:r>
              <a:rPr lang="en-US" dirty="0"/>
              <a:t>, i.e. </a:t>
            </a:r>
            <a:r>
              <a:rPr lang="en-US" dirty="0">
                <a:solidFill>
                  <a:srgbClr val="339933"/>
                </a:solidFill>
              </a:rPr>
              <a:t>injection attacks</a:t>
            </a:r>
          </a:p>
          <a:p>
            <a:pPr marL="457200" lvl="1" indent="0">
              <a:buNone/>
            </a:pPr>
            <a:r>
              <a:rPr lang="en-US" dirty="0">
                <a:solidFill>
                  <a:schemeClr val="tx2"/>
                </a:solidFill>
              </a:rPr>
              <a:t>especially if languages are </a:t>
            </a:r>
            <a:r>
              <a:rPr lang="en-US" dirty="0">
                <a:solidFill>
                  <a:srgbClr val="FF0000"/>
                </a:solidFill>
              </a:rPr>
              <a:t>complex,</a:t>
            </a:r>
            <a:r>
              <a:rPr lang="en-US" dirty="0"/>
              <a:t> </a:t>
            </a:r>
            <a:r>
              <a:rPr lang="en-US" dirty="0">
                <a:solidFill>
                  <a:srgbClr val="FF0000"/>
                </a:solidFill>
              </a:rPr>
              <a:t>poorly defined, and</a:t>
            </a:r>
            <a:r>
              <a:rPr lang="en-US" dirty="0"/>
              <a:t> </a:t>
            </a:r>
            <a:r>
              <a:rPr lang="en-US" dirty="0">
                <a:solidFill>
                  <a:srgbClr val="FF0000"/>
                </a:solidFill>
              </a:rPr>
              <a:t>very</a:t>
            </a:r>
            <a:r>
              <a:rPr lang="en-US" dirty="0"/>
              <a:t> </a:t>
            </a:r>
            <a:r>
              <a:rPr lang="en-US" dirty="0">
                <a:solidFill>
                  <a:srgbClr val="FF0000"/>
                </a:solidFill>
              </a:rPr>
              <a:t>expressive</a:t>
            </a:r>
            <a:endParaRPr lang="en-US" dirty="0">
              <a:solidFill>
                <a:srgbClr val="339933"/>
              </a:solidFill>
            </a:endParaRPr>
          </a:p>
          <a:p>
            <a:r>
              <a:rPr lang="en-US" dirty="0" err="1">
                <a:solidFill>
                  <a:schemeClr val="accent2"/>
                </a:solidFill>
              </a:rPr>
              <a:t>LangSec</a:t>
            </a:r>
            <a:r>
              <a:rPr lang="en-US" dirty="0">
                <a:solidFill>
                  <a:schemeClr val="accent2"/>
                </a:solidFill>
              </a:rPr>
              <a:t> approach </a:t>
            </a:r>
            <a:r>
              <a:rPr lang="en-US" dirty="0">
                <a:solidFill>
                  <a:schemeClr val="tx2"/>
                </a:solidFill>
              </a:rPr>
              <a:t>can prevent </a:t>
            </a:r>
            <a:r>
              <a:rPr lang="en-US" dirty="0">
                <a:solidFill>
                  <a:srgbClr val="339933"/>
                </a:solidFill>
              </a:rPr>
              <a:t>buggy - insecure or incorrect - incorrect parsing</a:t>
            </a:r>
          </a:p>
          <a:p>
            <a:r>
              <a:rPr lang="en-US" dirty="0">
                <a:solidFill>
                  <a:schemeClr val="accent2"/>
                </a:solidFill>
              </a:rPr>
              <a:t>Safe builder approach</a:t>
            </a:r>
            <a:r>
              <a:rPr lang="en-US" dirty="0">
                <a:solidFill>
                  <a:schemeClr val="tx2"/>
                </a:solidFill>
              </a:rPr>
              <a:t>, which </a:t>
            </a:r>
            <a:r>
              <a:rPr lang="en-US" dirty="0" err="1">
                <a:solidFill>
                  <a:schemeClr val="tx2"/>
                </a:solidFill>
              </a:rPr>
              <a:t>generalises</a:t>
            </a:r>
            <a:r>
              <a:rPr lang="en-US" dirty="0">
                <a:solidFill>
                  <a:schemeClr val="tx2"/>
                </a:solidFill>
              </a:rPr>
              <a:t> </a:t>
            </a:r>
            <a:r>
              <a:rPr lang="en-US" dirty="0" err="1">
                <a:solidFill>
                  <a:srgbClr val="339933"/>
                </a:solidFill>
              </a:rPr>
              <a:t>parameterised</a:t>
            </a:r>
            <a:r>
              <a:rPr lang="en-US" dirty="0">
                <a:solidFill>
                  <a:srgbClr val="339933"/>
                </a:solidFill>
              </a:rPr>
              <a:t> queries</a:t>
            </a:r>
            <a:r>
              <a:rPr lang="en-US" dirty="0">
                <a:solidFill>
                  <a:schemeClr val="tx2"/>
                </a:solidFill>
              </a:rPr>
              <a:t>, can prevent </a:t>
            </a:r>
            <a:r>
              <a:rPr lang="en-US" dirty="0">
                <a:solidFill>
                  <a:srgbClr val="339933"/>
                </a:solidFill>
              </a:rPr>
              <a:t>injection attacks</a:t>
            </a:r>
          </a:p>
          <a:p>
            <a:pPr lvl="1"/>
            <a:endParaRPr lang="en-GB" dirty="0"/>
          </a:p>
        </p:txBody>
      </p:sp>
      <p:sp>
        <p:nvSpPr>
          <p:cNvPr id="4" name="Slide Number Placeholder 3">
            <a:extLst>
              <a:ext uri="{FF2B5EF4-FFF2-40B4-BE49-F238E27FC236}">
                <a16:creationId xmlns:a16="http://schemas.microsoft.com/office/drawing/2014/main" id="{9D4C50C0-4E0D-7896-86F6-200E627D5C4A}"/>
              </a:ext>
            </a:extLst>
          </p:cNvPr>
          <p:cNvSpPr>
            <a:spLocks noGrp="1"/>
          </p:cNvSpPr>
          <p:nvPr>
            <p:ph type="sldNum" idx="10"/>
          </p:nvPr>
        </p:nvSpPr>
        <p:spPr/>
        <p:txBody>
          <a:bodyPr/>
          <a:lstStyle/>
          <a:p>
            <a:pPr>
              <a:defRPr/>
            </a:pPr>
            <a:fld id="{203D43D3-408D-4D7A-B290-7A4D7FA16B86}" type="slidenum">
              <a:rPr lang="en-GB" altLang="nl-NL" smtClean="0"/>
              <a:pPr>
                <a:defRPr/>
              </a:pPr>
              <a:t>103</a:t>
            </a:fld>
            <a:endParaRPr lang="en-GB" altLang="nl-NL" dirty="0"/>
          </a:p>
        </p:txBody>
      </p:sp>
    </p:spTree>
    <p:extLst>
      <p:ext uri="{BB962C8B-B14F-4D97-AF65-F5344CB8AC3E}">
        <p14:creationId xmlns:p14="http://schemas.microsoft.com/office/powerpoint/2010/main" val="6144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Validation vs  Sanitisation/Encoding/Escaping</a:t>
            </a:r>
          </a:p>
        </p:txBody>
      </p:sp>
      <p:sp>
        <p:nvSpPr>
          <p:cNvPr id="3" name="Tijdelijke aanduiding voor inhoud 2"/>
          <p:cNvSpPr>
            <a:spLocks noGrp="1"/>
          </p:cNvSpPr>
          <p:nvPr>
            <p:ph idx="1"/>
          </p:nvPr>
        </p:nvSpPr>
        <p:spPr>
          <a:xfrm>
            <a:off x="685800" y="1124745"/>
            <a:ext cx="7702624" cy="4960144"/>
          </a:xfrm>
        </p:spPr>
        <p:txBody>
          <a:bodyPr/>
          <a:lstStyle/>
          <a:p>
            <a:pPr>
              <a:lnSpc>
                <a:spcPct val="100000"/>
              </a:lnSpc>
            </a:pPr>
            <a:r>
              <a:rPr lang="en-GB" sz="1800" dirty="0">
                <a:solidFill>
                  <a:schemeClr val="accent2"/>
                </a:solidFill>
              </a:rPr>
              <a:t>Validation </a:t>
            </a:r>
            <a:r>
              <a:rPr lang="en-GB" sz="1800" dirty="0">
                <a:solidFill>
                  <a:schemeClr val="tx1"/>
                </a:solidFill>
              </a:rPr>
              <a:t>and</a:t>
            </a:r>
            <a:r>
              <a:rPr lang="en-GB" sz="1800" dirty="0">
                <a:solidFill>
                  <a:schemeClr val="accent2"/>
                </a:solidFill>
              </a:rPr>
              <a:t> sanitisation/encoding/escaping </a:t>
            </a:r>
            <a:r>
              <a:rPr lang="en-GB" sz="1800" dirty="0">
                <a:solidFill>
                  <a:schemeClr val="tx1"/>
                </a:solidFill>
              </a:rPr>
              <a:t>are two very different operations</a:t>
            </a:r>
          </a:p>
          <a:p>
            <a:pPr>
              <a:lnSpc>
                <a:spcPct val="100000"/>
              </a:lnSpc>
            </a:pPr>
            <a:endParaRPr lang="en-GB" sz="1800" dirty="0">
              <a:solidFill>
                <a:schemeClr val="tx1"/>
              </a:solidFill>
            </a:endParaRPr>
          </a:p>
          <a:p>
            <a:pPr>
              <a:lnSpc>
                <a:spcPct val="100000"/>
              </a:lnSpc>
            </a:pPr>
            <a:r>
              <a:rPr lang="en-GB" sz="1800" i="1" dirty="0">
                <a:solidFill>
                  <a:schemeClr val="accent2"/>
                </a:solidFill>
              </a:rPr>
              <a:t>Output</a:t>
            </a:r>
            <a:r>
              <a:rPr lang="en-GB" sz="1800" dirty="0">
                <a:solidFill>
                  <a:schemeClr val="accent2"/>
                </a:solidFill>
              </a:rPr>
              <a:t>  encoding </a:t>
            </a:r>
            <a:r>
              <a:rPr lang="en-GB" sz="1800" dirty="0">
                <a:solidFill>
                  <a:schemeClr val="tx1"/>
                </a:solidFill>
              </a:rPr>
              <a:t>makes more sense than </a:t>
            </a:r>
            <a:r>
              <a:rPr lang="en-GB" sz="1800" i="1" dirty="0">
                <a:solidFill>
                  <a:schemeClr val="accent2"/>
                </a:solidFill>
              </a:rPr>
              <a:t>input</a:t>
            </a:r>
            <a:r>
              <a:rPr lang="en-GB" sz="1800" dirty="0">
                <a:solidFill>
                  <a:schemeClr val="accent2"/>
                </a:solidFill>
              </a:rPr>
              <a:t>  sanitisation, </a:t>
            </a:r>
            <a:r>
              <a:rPr lang="en-GB" sz="1800" dirty="0">
                <a:solidFill>
                  <a:schemeClr val="tx1"/>
                </a:solidFill>
              </a:rPr>
              <a:t>because encoding/sanitisation depends on </a:t>
            </a:r>
            <a:r>
              <a:rPr lang="en-GB" sz="1800" dirty="0">
                <a:solidFill>
                  <a:schemeClr val="accent2"/>
                </a:solidFill>
              </a:rPr>
              <a:t>context</a:t>
            </a:r>
          </a:p>
          <a:p>
            <a:pPr>
              <a:lnSpc>
                <a:spcPct val="100000"/>
              </a:lnSpc>
            </a:pPr>
            <a:endParaRPr lang="en-GB" sz="1800" dirty="0">
              <a:solidFill>
                <a:schemeClr val="accent2"/>
              </a:solidFill>
            </a:endParaRPr>
          </a:p>
          <a:p>
            <a:pPr>
              <a:lnSpc>
                <a:spcPct val="100000"/>
              </a:lnSpc>
            </a:pPr>
            <a:r>
              <a:rPr lang="en-GB" sz="1800" dirty="0">
                <a:solidFill>
                  <a:schemeClr val="tx1"/>
                </a:solidFill>
              </a:rPr>
              <a:t>Ideally, </a:t>
            </a:r>
            <a:r>
              <a:rPr lang="en-GB" sz="1800" dirty="0">
                <a:solidFill>
                  <a:schemeClr val="accent2"/>
                </a:solidFill>
              </a:rPr>
              <a:t>don't validate but parse</a:t>
            </a:r>
          </a:p>
          <a:p>
            <a:pPr>
              <a:lnSpc>
                <a:spcPct val="100000"/>
              </a:lnSpc>
            </a:pPr>
            <a:endParaRPr lang="en-GB" sz="1800" dirty="0">
              <a:solidFill>
                <a:schemeClr val="accent2"/>
              </a:solidFill>
            </a:endParaRPr>
          </a:p>
          <a:p>
            <a:pPr>
              <a:lnSpc>
                <a:spcPct val="100000"/>
              </a:lnSpc>
            </a:pPr>
            <a:r>
              <a:rPr lang="en-GB" sz="1800" dirty="0">
                <a:solidFill>
                  <a:schemeClr val="tx1"/>
                </a:solidFill>
              </a:rPr>
              <a:t>Ideally, use</a:t>
            </a:r>
            <a:r>
              <a:rPr lang="en-GB" sz="1800" dirty="0">
                <a:solidFill>
                  <a:schemeClr val="accent2"/>
                </a:solidFill>
              </a:rPr>
              <a:t> ‘safe’ APIs </a:t>
            </a:r>
            <a:r>
              <a:rPr lang="en-GB" sz="1800" dirty="0">
                <a:solidFill>
                  <a:schemeClr val="tx1"/>
                </a:solidFill>
              </a:rPr>
              <a:t>that are immune to injection                               using</a:t>
            </a:r>
            <a:r>
              <a:rPr lang="en-GB" sz="1800" dirty="0">
                <a:solidFill>
                  <a:schemeClr val="accent2"/>
                </a:solidFill>
              </a:rPr>
              <a:t> types </a:t>
            </a:r>
            <a:r>
              <a:rPr lang="en-GB" sz="1800" dirty="0">
                <a:solidFill>
                  <a:schemeClr val="tx1"/>
                </a:solidFill>
              </a:rPr>
              <a:t>to enforce proper sanitisation  &amp; validation</a:t>
            </a:r>
          </a:p>
          <a:p>
            <a:pPr>
              <a:lnSpc>
                <a:spcPct val="100000"/>
              </a:lnSpc>
            </a:pPr>
            <a:endParaRPr lang="en-GB" sz="1800" dirty="0">
              <a:solidFill>
                <a:schemeClr val="tx1"/>
              </a:solidFill>
            </a:endParaRPr>
          </a:p>
          <a:p>
            <a:pPr marL="457200" lvl="1" indent="0">
              <a:lnSpc>
                <a:spcPct val="100000"/>
              </a:lnSpc>
              <a:buNone/>
            </a:pPr>
            <a:r>
              <a:rPr lang="en-GB" sz="1600" dirty="0">
                <a:solidFill>
                  <a:schemeClr val="tx1"/>
                </a:solidFill>
              </a:rPr>
              <a:t> </a:t>
            </a:r>
          </a:p>
          <a:p>
            <a:pPr lvl="1">
              <a:lnSpc>
                <a:spcPct val="100000"/>
              </a:lnSpc>
            </a:pPr>
            <a:endParaRPr lang="en-GB" dirty="0">
              <a:solidFill>
                <a:schemeClr val="tx1"/>
              </a:solidFill>
            </a:endParaRPr>
          </a:p>
          <a:p>
            <a:pPr lvl="1"/>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104</a:t>
            </a:fld>
            <a:endParaRPr lang="en-GB" altLang="nl-NL" dirty="0"/>
          </a:p>
        </p:txBody>
      </p:sp>
    </p:spTree>
    <p:extLst>
      <p:ext uri="{BB962C8B-B14F-4D97-AF65-F5344CB8AC3E}">
        <p14:creationId xmlns:p14="http://schemas.microsoft.com/office/powerpoint/2010/main" val="898481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2485E86A-1EBB-31E3-1038-0BBD3EC9BC83}"/>
              </a:ext>
            </a:extLst>
          </p:cNvPr>
          <p:cNvSpPr>
            <a:spLocks noGrp="1"/>
          </p:cNvSpPr>
          <p:nvPr>
            <p:ph type="title"/>
          </p:nvPr>
        </p:nvSpPr>
        <p:spPr/>
        <p:txBody>
          <a:bodyPr/>
          <a:lstStyle/>
          <a:p>
            <a:r>
              <a:rPr lang="en-GB" altLang="en-US"/>
              <a:t>Anti-pattern:  </a:t>
            </a:r>
            <a:r>
              <a:rPr lang="en-GB" altLang="en-US">
                <a:latin typeface="Pieces NFI" panose="02000000000000000000" pitchFamily="2" charset="0"/>
              </a:rPr>
              <a:t>string concatenation</a:t>
            </a:r>
          </a:p>
        </p:txBody>
      </p:sp>
      <p:sp>
        <p:nvSpPr>
          <p:cNvPr id="23555" name="Tijdelijke aanduiding voor inhoud 2">
            <a:extLst>
              <a:ext uri="{FF2B5EF4-FFF2-40B4-BE49-F238E27FC236}">
                <a16:creationId xmlns:a16="http://schemas.microsoft.com/office/drawing/2014/main" id="{D264474B-6860-C2F1-EB28-3A7558FA91D7}"/>
              </a:ext>
            </a:extLst>
          </p:cNvPr>
          <p:cNvSpPr>
            <a:spLocks noGrp="1"/>
          </p:cNvSpPr>
          <p:nvPr>
            <p:ph idx="1"/>
          </p:nvPr>
        </p:nvSpPr>
        <p:spPr/>
        <p:txBody>
          <a:bodyPr/>
          <a:lstStyle/>
          <a:p>
            <a:pPr marL="0" indent="0">
              <a:buNone/>
              <a:defRPr/>
            </a:pPr>
            <a:r>
              <a:rPr lang="en-GB" altLang="en-US" dirty="0">
                <a:solidFill>
                  <a:schemeClr val="accent2"/>
                </a:solidFill>
              </a:rPr>
              <a:t>Standard recipe for security disaster: </a:t>
            </a:r>
          </a:p>
          <a:p>
            <a:pPr marL="429402" indent="-414726">
              <a:buFont typeface="+mj-lt"/>
              <a:buAutoNum type="arabicPeriod"/>
              <a:defRPr/>
            </a:pPr>
            <a:r>
              <a:rPr lang="en-GB" altLang="en-US" dirty="0">
                <a:solidFill>
                  <a:schemeClr val="accent2"/>
                </a:solidFill>
              </a:rPr>
              <a:t>concatenate several pieces of data, some user input,</a:t>
            </a:r>
          </a:p>
          <a:p>
            <a:pPr marL="429402" indent="-414726">
              <a:buFont typeface="+mj-lt"/>
              <a:buAutoNum type="arabicPeriod"/>
              <a:defRPr/>
            </a:pPr>
            <a:r>
              <a:rPr lang="en-GB" altLang="en-US" dirty="0">
                <a:solidFill>
                  <a:schemeClr val="accent2"/>
                </a:solidFill>
              </a:rPr>
              <a:t> pass the result to some API</a:t>
            </a:r>
          </a:p>
          <a:p>
            <a:pPr marL="429402" indent="-414726">
              <a:buFont typeface="+mj-lt"/>
              <a:buAutoNum type="arabicPeriod"/>
              <a:defRPr/>
            </a:pPr>
            <a:endParaRPr lang="en-GB" altLang="en-US" dirty="0"/>
          </a:p>
          <a:p>
            <a:pPr marL="57150" indent="0">
              <a:buNone/>
              <a:defRPr/>
            </a:pPr>
            <a:endParaRPr lang="en-GB" altLang="en-US" dirty="0"/>
          </a:p>
          <a:p>
            <a:pPr marL="0" indent="0">
              <a:buNone/>
              <a:defRPr/>
            </a:pPr>
            <a:r>
              <a:rPr lang="en-GB" altLang="en-US" dirty="0">
                <a:solidFill>
                  <a:schemeClr val="tx1"/>
                </a:solidFill>
              </a:rPr>
              <a:t>Note: </a:t>
            </a:r>
            <a:r>
              <a:rPr lang="en-GB" altLang="en-US" dirty="0">
                <a:solidFill>
                  <a:srgbClr val="FF0000"/>
                </a:solidFill>
              </a:rPr>
              <a:t>string concatenation is </a:t>
            </a:r>
            <a:r>
              <a:rPr lang="en-GB" altLang="en-US" i="1" dirty="0">
                <a:solidFill>
                  <a:srgbClr val="FF0000"/>
                </a:solidFill>
              </a:rPr>
              <a:t>inverse</a:t>
            </a:r>
            <a:r>
              <a:rPr lang="en-GB" altLang="en-US" dirty="0">
                <a:solidFill>
                  <a:srgbClr val="FF0000"/>
                </a:solidFill>
              </a:rPr>
              <a:t>  of parsing</a:t>
            </a:r>
          </a:p>
        </p:txBody>
      </p:sp>
      <p:sp>
        <p:nvSpPr>
          <p:cNvPr id="55300" name="Tijdelijke aanduiding voor dianummer 4">
            <a:extLst>
              <a:ext uri="{FF2B5EF4-FFF2-40B4-BE49-F238E27FC236}">
                <a16:creationId xmlns:a16="http://schemas.microsoft.com/office/drawing/2014/main" id="{E40DAD68-B8AB-C728-9079-F685023500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0412051-E5FE-48F9-816F-4EE257E41D00}" type="slidenum">
              <a:rPr lang="en-US" altLang="nl-NL">
                <a:ea typeface="DejaVu Sans"/>
                <a:cs typeface="DejaVu Sans"/>
              </a:rPr>
              <a:pPr/>
              <a:t>105</a:t>
            </a:fld>
            <a:endParaRPr lang="en-US" altLang="nl-NL">
              <a:ea typeface="DejaVu Sans"/>
              <a:cs typeface="DejaVu Sans"/>
            </a:endParaRPr>
          </a:p>
        </p:txBody>
      </p:sp>
      <p:pic>
        <p:nvPicPr>
          <p:cNvPr id="55301" name="Afbeelding 1">
            <a:extLst>
              <a:ext uri="{FF2B5EF4-FFF2-40B4-BE49-F238E27FC236}">
                <a16:creationId xmlns:a16="http://schemas.microsoft.com/office/drawing/2014/main" id="{30C3323A-D159-E0CC-C7F9-FEEF68C10B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319309"/>
            <a:ext cx="691200" cy="6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36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B0421A2E-6EF1-8E13-0443-C90149E14D23}"/>
              </a:ext>
            </a:extLst>
          </p:cNvPr>
          <p:cNvSpPr>
            <a:spLocks noGrp="1"/>
          </p:cNvSpPr>
          <p:nvPr>
            <p:ph type="title"/>
          </p:nvPr>
        </p:nvSpPr>
        <p:spPr/>
        <p:txBody>
          <a:bodyPr/>
          <a:lstStyle/>
          <a:p>
            <a:r>
              <a:rPr lang="en-GB" altLang="en-US" dirty="0"/>
              <a:t>Anti-pattern:  </a:t>
            </a:r>
            <a:r>
              <a:rPr lang="en-GB" altLang="en-US" dirty="0">
                <a:latin typeface="Pieces NFI" panose="02000000000000000000" pitchFamily="2" charset="0"/>
              </a:rPr>
              <a:t>strings</a:t>
            </a:r>
          </a:p>
        </p:txBody>
      </p:sp>
      <p:sp>
        <p:nvSpPr>
          <p:cNvPr id="3" name="Tijdelijke aanduiding voor inhoud 2">
            <a:extLst>
              <a:ext uri="{FF2B5EF4-FFF2-40B4-BE49-F238E27FC236}">
                <a16:creationId xmlns:a16="http://schemas.microsoft.com/office/drawing/2014/main" id="{04CE2DDA-C071-C044-0A67-3D84AD84F7A3}"/>
              </a:ext>
            </a:extLst>
          </p:cNvPr>
          <p:cNvSpPr>
            <a:spLocks noGrp="1"/>
          </p:cNvSpPr>
          <p:nvPr>
            <p:ph idx="1"/>
          </p:nvPr>
        </p:nvSpPr>
        <p:spPr>
          <a:xfrm>
            <a:off x="652321" y="1012681"/>
            <a:ext cx="7904160" cy="5116320"/>
          </a:xfrm>
        </p:spPr>
        <p:txBody>
          <a:bodyPr/>
          <a:lstStyle/>
          <a:p>
            <a:pPr marL="0" indent="0">
              <a:lnSpc>
                <a:spcPct val="100000"/>
              </a:lnSpc>
              <a:buNone/>
              <a:defRPr/>
            </a:pPr>
            <a:r>
              <a:rPr lang="en-GB" altLang="en-US" sz="1800" dirty="0">
                <a:solidFill>
                  <a:schemeClr val="tx1"/>
                </a:solidFill>
              </a:rPr>
              <a:t>The use of strings in a warning sign</a:t>
            </a:r>
          </a:p>
          <a:p>
            <a:pPr marL="414726" lvl="1" indent="0">
              <a:lnSpc>
                <a:spcPct val="100000"/>
              </a:lnSpc>
              <a:buNone/>
              <a:defRPr/>
            </a:pPr>
            <a:r>
              <a:rPr lang="en-GB" altLang="en-US" sz="1600" dirty="0">
                <a:solidFill>
                  <a:schemeClr val="tx1"/>
                </a:solidFill>
              </a:rPr>
              <a:t>not just  </a:t>
            </a:r>
            <a:r>
              <a:rPr lang="en-GB" altLang="en-US" sz="1600" b="1" dirty="0">
                <a:solidFill>
                  <a:srgbClr val="009900"/>
                </a:solidFill>
                <a:latin typeface="Courier New" panose="02070309020205020404" pitchFamily="49" charset="0"/>
                <a:cs typeface="Courier New" panose="02070309020205020404" pitchFamily="49" charset="0"/>
              </a:rPr>
              <a:t>String </a:t>
            </a:r>
            <a:r>
              <a:rPr lang="en-GB" altLang="en-US" sz="1600" dirty="0">
                <a:solidFill>
                  <a:schemeClr val="tx1"/>
                </a:solidFill>
              </a:rPr>
              <a:t>but also </a:t>
            </a:r>
            <a:r>
              <a:rPr lang="en-GB" altLang="en-US" sz="1600" dirty="0">
                <a:solidFill>
                  <a:schemeClr val="tx1"/>
                </a:solidFill>
                <a:cs typeface="Courier New" panose="02070309020205020404" pitchFamily="49" charset="0"/>
              </a:rPr>
              <a:t>  </a:t>
            </a:r>
            <a:r>
              <a:rPr lang="en-GB" altLang="en-US" sz="1600" b="1" dirty="0">
                <a:solidFill>
                  <a:srgbClr val="009900"/>
                </a:solidFill>
                <a:latin typeface="Courier New" panose="02070309020205020404" pitchFamily="49" charset="0"/>
                <a:cs typeface="Courier New" panose="02070309020205020404" pitchFamily="49" charset="0"/>
              </a:rPr>
              <a:t>char*, char[], StringBuilder, ...</a:t>
            </a:r>
            <a:endParaRPr lang="en-GB" altLang="en-US" sz="1600" b="1" dirty="0">
              <a:solidFill>
                <a:srgbClr val="009900"/>
              </a:solidFill>
            </a:endParaRPr>
          </a:p>
          <a:p>
            <a:pPr marL="0" indent="0">
              <a:buNone/>
              <a:defRPr/>
            </a:pPr>
            <a:r>
              <a:rPr lang="en-GB" altLang="en-US" sz="1600" dirty="0">
                <a:solidFill>
                  <a:schemeClr val="accent2"/>
                </a:solidFill>
              </a:rPr>
              <a:t>Strings are </a:t>
            </a:r>
            <a:r>
              <a:rPr lang="en-GB" altLang="en-US" sz="1600" i="1" dirty="0">
                <a:solidFill>
                  <a:schemeClr val="accent2"/>
                </a:solidFill>
              </a:rPr>
              <a:t>useful</a:t>
            </a:r>
            <a:r>
              <a:rPr lang="en-GB" altLang="en-US" sz="1600" dirty="0">
                <a:solidFill>
                  <a:schemeClr val="accent2"/>
                </a:solidFill>
              </a:rPr>
              <a:t>, because you use them to represent many things:</a:t>
            </a:r>
          </a:p>
          <a:p>
            <a:pPr marL="0" indent="0">
              <a:buNone/>
              <a:defRPr/>
            </a:pPr>
            <a:r>
              <a:rPr lang="en-GB" altLang="en-US" sz="1600" dirty="0">
                <a:solidFill>
                  <a:schemeClr val="accent2"/>
                </a:solidFill>
              </a:rPr>
              <a:t>	</a:t>
            </a:r>
            <a:r>
              <a:rPr lang="en-GB" altLang="en-US" sz="1600" dirty="0" err="1"/>
              <a:t>eg.</a:t>
            </a:r>
            <a:r>
              <a:rPr lang="en-GB" altLang="en-US" sz="1600" dirty="0"/>
              <a:t> username, file name, email address, URL, HTML, …</a:t>
            </a:r>
          </a:p>
          <a:p>
            <a:pPr marL="0" indent="0">
              <a:buNone/>
              <a:defRPr/>
            </a:pPr>
            <a:r>
              <a:rPr lang="en-GB" altLang="en-US" sz="1800" dirty="0">
                <a:solidFill>
                  <a:schemeClr val="tx1"/>
                </a:solidFill>
              </a:rPr>
              <a:t>This also make strings </a:t>
            </a:r>
            <a:r>
              <a:rPr lang="en-GB" altLang="en-US" sz="1800" i="1" dirty="0">
                <a:solidFill>
                  <a:schemeClr val="accent2"/>
                </a:solidFill>
              </a:rPr>
              <a:t>dangerous:</a:t>
            </a:r>
            <a:endParaRPr lang="en-GB" altLang="en-US" sz="1800" dirty="0"/>
          </a:p>
          <a:p>
            <a:pPr marL="429402" indent="-414726">
              <a:buFont typeface="+mj-lt"/>
              <a:buAutoNum type="arabicPeriod"/>
              <a:defRPr/>
            </a:pPr>
            <a:r>
              <a:rPr lang="en-GB" altLang="en-US" sz="1800" dirty="0">
                <a:solidFill>
                  <a:schemeClr val="tx1"/>
                </a:solidFill>
              </a:rPr>
              <a:t>Strings are </a:t>
            </a:r>
            <a:r>
              <a:rPr lang="en-GB" altLang="en-US" sz="1800" dirty="0">
                <a:solidFill>
                  <a:srgbClr val="009900"/>
                </a:solidFill>
              </a:rPr>
              <a:t>unstructured data</a:t>
            </a:r>
            <a:r>
              <a:rPr lang="en-GB" altLang="en-US" sz="1800" dirty="0">
                <a:solidFill>
                  <a:schemeClr val="tx1"/>
                </a:solidFill>
              </a:rPr>
              <a:t> that still needs to be parsed</a:t>
            </a:r>
          </a:p>
          <a:p>
            <a:pPr marL="429402" indent="-414726">
              <a:buFont typeface="+mj-lt"/>
              <a:buAutoNum type="arabicPeriod"/>
              <a:defRPr/>
            </a:pPr>
            <a:r>
              <a:rPr lang="en-GB" altLang="en-US" sz="1800" dirty="0">
                <a:solidFill>
                  <a:schemeClr val="tx1"/>
                </a:solidFill>
              </a:rPr>
              <a:t>T</a:t>
            </a:r>
            <a:r>
              <a:rPr lang="en-GB" altLang="en-US" sz="1800" dirty="0"/>
              <a:t>he same string may be </a:t>
            </a:r>
            <a:r>
              <a:rPr lang="en-GB" altLang="en-US" sz="1800" dirty="0">
                <a:solidFill>
                  <a:srgbClr val="009900"/>
                </a:solidFill>
              </a:rPr>
              <a:t>handled &amp; interpreted in many                              –  possibly unexpected – ways</a:t>
            </a:r>
          </a:p>
          <a:p>
            <a:pPr marL="429402" indent="-414726">
              <a:buFont typeface="+mj-lt"/>
              <a:buAutoNum type="arabicPeriod"/>
              <a:defRPr/>
            </a:pPr>
            <a:r>
              <a:rPr lang="en-GB" altLang="en-US" sz="1800" dirty="0">
                <a:solidFill>
                  <a:srgbClr val="009900"/>
                </a:solidFill>
              </a:rPr>
              <a:t>Strings may or may not be validated or encoded, ... </a:t>
            </a:r>
          </a:p>
          <a:p>
            <a:pPr marL="429402" indent="-414726">
              <a:buFont typeface="+mj-lt"/>
              <a:buAutoNum type="arabicPeriod"/>
              <a:defRPr/>
            </a:pPr>
            <a:r>
              <a:rPr lang="en-GB" altLang="en-US" sz="1800" dirty="0">
                <a:solidFill>
                  <a:schemeClr val="tx1"/>
                </a:solidFill>
              </a:rPr>
              <a:t>A single string parameter in an API call often hides                          </a:t>
            </a:r>
            <a:r>
              <a:rPr lang="en-GB" altLang="en-US" sz="1800" dirty="0">
                <a:solidFill>
                  <a:srgbClr val="009900"/>
                </a:solidFill>
              </a:rPr>
              <a:t>an expressive &amp; powerful language</a:t>
            </a:r>
          </a:p>
          <a:p>
            <a:pPr marL="429402" indent="-414726">
              <a:buFont typeface="+mj-lt"/>
              <a:buAutoNum type="arabicPeriod"/>
              <a:defRPr/>
            </a:pPr>
            <a:endParaRPr lang="en-GB" altLang="en-US" sz="1800" dirty="0">
              <a:solidFill>
                <a:srgbClr val="009900"/>
              </a:solidFill>
            </a:endParaRPr>
          </a:p>
          <a:p>
            <a:pPr>
              <a:defRPr/>
            </a:pPr>
            <a:endParaRPr lang="en-GB" altLang="en-US" dirty="0">
              <a:solidFill>
                <a:schemeClr val="tx1"/>
              </a:solidFill>
            </a:endParaRPr>
          </a:p>
          <a:p>
            <a:pPr lvl="1">
              <a:defRPr/>
            </a:pPr>
            <a:endParaRPr lang="en-GB" altLang="en-US" dirty="0"/>
          </a:p>
          <a:p>
            <a:pPr>
              <a:defRPr/>
            </a:pPr>
            <a:endParaRPr lang="en-GB" altLang="en-US" dirty="0"/>
          </a:p>
          <a:p>
            <a:pPr>
              <a:defRPr/>
            </a:pPr>
            <a:endParaRPr lang="en-GB" dirty="0"/>
          </a:p>
        </p:txBody>
      </p:sp>
      <p:sp>
        <p:nvSpPr>
          <p:cNvPr id="56324" name="Tijdelijke aanduiding voor dianummer 4">
            <a:extLst>
              <a:ext uri="{FF2B5EF4-FFF2-40B4-BE49-F238E27FC236}">
                <a16:creationId xmlns:a16="http://schemas.microsoft.com/office/drawing/2014/main" id="{E9322BB2-1695-5BB9-A899-31A9492DA9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2CCB16C-62E9-4E1D-B072-C907640A9EFE}" type="slidenum">
              <a:rPr lang="en-US" altLang="nl-NL">
                <a:ea typeface="DejaVu Sans"/>
                <a:cs typeface="DejaVu Sans"/>
              </a:rPr>
              <a:pPr/>
              <a:t>106</a:t>
            </a:fld>
            <a:endParaRPr lang="en-US" altLang="nl-NL">
              <a:ea typeface="DejaVu Sans"/>
              <a:cs typeface="DejaVu Sans"/>
            </a:endParaRPr>
          </a:p>
        </p:txBody>
      </p:sp>
      <p:pic>
        <p:nvPicPr>
          <p:cNvPr id="56325" name="Afbeelding 1">
            <a:extLst>
              <a:ext uri="{FF2B5EF4-FFF2-40B4-BE49-F238E27FC236}">
                <a16:creationId xmlns:a16="http://schemas.microsoft.com/office/drawing/2014/main" id="{9D2A313B-7F13-9898-6E50-A6E70DC4D8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721" y="373321"/>
            <a:ext cx="691200" cy="6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70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B907-A909-E4D2-4416-60DB6D867E63}"/>
              </a:ext>
            </a:extLst>
          </p:cNvPr>
          <p:cNvSpPr>
            <a:spLocks noGrp="1"/>
          </p:cNvSpPr>
          <p:nvPr>
            <p:ph type="title"/>
          </p:nvPr>
        </p:nvSpPr>
        <p:spPr/>
        <p:txBody>
          <a:bodyPr/>
          <a:lstStyle/>
          <a:p>
            <a:r>
              <a:rPr lang="en-US" dirty="0"/>
              <a:t>Pattern: Use Types</a:t>
            </a:r>
            <a:endParaRPr lang="en-GB" dirty="0"/>
          </a:p>
        </p:txBody>
      </p:sp>
      <p:sp>
        <p:nvSpPr>
          <p:cNvPr id="3" name="Content Placeholder 2">
            <a:extLst>
              <a:ext uri="{FF2B5EF4-FFF2-40B4-BE49-F238E27FC236}">
                <a16:creationId xmlns:a16="http://schemas.microsoft.com/office/drawing/2014/main" id="{E355D7BA-DB4B-CC3E-711B-12B2649B63C8}"/>
              </a:ext>
            </a:extLst>
          </p:cNvPr>
          <p:cNvSpPr>
            <a:spLocks noGrp="1"/>
          </p:cNvSpPr>
          <p:nvPr>
            <p:ph idx="1"/>
          </p:nvPr>
        </p:nvSpPr>
        <p:spPr/>
        <p:txBody>
          <a:bodyPr/>
          <a:lstStyle/>
          <a:p>
            <a:pPr marL="0" indent="0">
              <a:buNone/>
            </a:pPr>
            <a:r>
              <a:rPr lang="en-US" dirty="0"/>
              <a:t>Types can record &amp; ensure various aspects of data </a:t>
            </a:r>
            <a:endParaRPr lang="en-GB" dirty="0"/>
          </a:p>
          <a:p>
            <a:r>
              <a:rPr lang="en-GB" dirty="0">
                <a:solidFill>
                  <a:srgbClr val="339933"/>
                </a:solidFill>
              </a:rPr>
              <a:t>origin of data</a:t>
            </a:r>
            <a:r>
              <a:rPr lang="en-GB" dirty="0">
                <a:solidFill>
                  <a:schemeClr val="tx1"/>
                </a:solidFill>
              </a:rPr>
              <a:t>, and hence the </a:t>
            </a:r>
            <a:r>
              <a:rPr lang="en-GB" dirty="0">
                <a:solidFill>
                  <a:srgbClr val="339933"/>
                </a:solidFill>
              </a:rPr>
              <a:t>trust </a:t>
            </a:r>
            <a:r>
              <a:rPr lang="en-GB" dirty="0">
                <a:solidFill>
                  <a:schemeClr val="tx1"/>
                </a:solidFill>
              </a:rPr>
              <a:t>we have in it </a:t>
            </a:r>
          </a:p>
          <a:p>
            <a:pPr lvl="1"/>
            <a:r>
              <a:rPr lang="en-GB" dirty="0">
                <a:solidFill>
                  <a:schemeClr val="tx1"/>
                </a:solidFill>
              </a:rPr>
              <a:t>special mention: </a:t>
            </a:r>
            <a:r>
              <a:rPr lang="en-GB" dirty="0">
                <a:solidFill>
                  <a:srgbClr val="339933"/>
                </a:solidFill>
              </a:rPr>
              <a:t>compile-time constants</a:t>
            </a:r>
          </a:p>
          <a:p>
            <a:r>
              <a:rPr lang="en-GB" dirty="0">
                <a:solidFill>
                  <a:srgbClr val="339933"/>
                </a:solidFill>
              </a:rPr>
              <a:t>language/format it is intended for</a:t>
            </a:r>
          </a:p>
          <a:p>
            <a:r>
              <a:rPr lang="en-GB" dirty="0">
                <a:solidFill>
                  <a:srgbClr val="339933"/>
                </a:solidFill>
              </a:rPr>
              <a:t>validated or not, and how exactly?</a:t>
            </a:r>
          </a:p>
          <a:p>
            <a:r>
              <a:rPr lang="en-GB" dirty="0">
                <a:solidFill>
                  <a:srgbClr val="339933"/>
                </a:solidFill>
              </a:rPr>
              <a:t>encoded or not, and how exactly?</a:t>
            </a:r>
          </a:p>
          <a:p>
            <a:pPr marL="0" indent="0">
              <a:buNone/>
            </a:pPr>
            <a:r>
              <a:rPr lang="en-GB" sz="1800" dirty="0">
                <a:solidFill>
                  <a:schemeClr val="tx1"/>
                </a:solidFill>
              </a:rPr>
              <a:t>preventing ambiguity &amp; confusion</a:t>
            </a:r>
          </a:p>
        </p:txBody>
      </p:sp>
      <p:sp>
        <p:nvSpPr>
          <p:cNvPr id="4" name="Slide Number Placeholder 3">
            <a:extLst>
              <a:ext uri="{FF2B5EF4-FFF2-40B4-BE49-F238E27FC236}">
                <a16:creationId xmlns:a16="http://schemas.microsoft.com/office/drawing/2014/main" id="{922F2E9C-75C5-B262-7FE3-383860842C65}"/>
              </a:ext>
            </a:extLst>
          </p:cNvPr>
          <p:cNvSpPr>
            <a:spLocks noGrp="1"/>
          </p:cNvSpPr>
          <p:nvPr>
            <p:ph type="sldNum" idx="10"/>
          </p:nvPr>
        </p:nvSpPr>
        <p:spPr/>
        <p:txBody>
          <a:bodyPr/>
          <a:lstStyle/>
          <a:p>
            <a:pPr>
              <a:defRPr/>
            </a:pPr>
            <a:fld id="{203D43D3-408D-4D7A-B290-7A4D7FA16B86}" type="slidenum">
              <a:rPr lang="en-GB" altLang="nl-NL" smtClean="0"/>
              <a:pPr>
                <a:defRPr/>
              </a:pPr>
              <a:t>107</a:t>
            </a:fld>
            <a:endParaRPr lang="en-GB" altLang="nl-NL" dirty="0"/>
          </a:p>
        </p:txBody>
      </p:sp>
      <p:grpSp>
        <p:nvGrpSpPr>
          <p:cNvPr id="16" name="Group 15">
            <a:extLst>
              <a:ext uri="{FF2B5EF4-FFF2-40B4-BE49-F238E27FC236}">
                <a16:creationId xmlns:a16="http://schemas.microsoft.com/office/drawing/2014/main" id="{FF71D500-93BE-D7DB-ED8E-3C4CA2D902B5}"/>
              </a:ext>
            </a:extLst>
          </p:cNvPr>
          <p:cNvGrpSpPr/>
          <p:nvPr/>
        </p:nvGrpSpPr>
        <p:grpSpPr>
          <a:xfrm>
            <a:off x="1983011" y="4365104"/>
            <a:ext cx="4610880" cy="1520640"/>
            <a:chOff x="1983011" y="4365104"/>
            <a:chExt cx="4610880" cy="1520640"/>
          </a:xfrm>
        </p:grpSpPr>
        <p:sp>
          <p:nvSpPr>
            <p:cNvPr id="6" name="Afgeronde rechthoek 7">
              <a:extLst>
                <a:ext uri="{FF2B5EF4-FFF2-40B4-BE49-F238E27FC236}">
                  <a16:creationId xmlns:a16="http://schemas.microsoft.com/office/drawing/2014/main" id="{92659C0A-5B38-1CC4-28E3-C67F503B1086}"/>
                </a:ext>
              </a:extLst>
            </p:cNvPr>
            <p:cNvSpPr>
              <a:spLocks noChangeArrowheads="1"/>
            </p:cNvSpPr>
            <p:nvPr/>
          </p:nvSpPr>
          <p:spPr bwMode="auto">
            <a:xfrm>
              <a:off x="5881091" y="5221904"/>
              <a:ext cx="712800" cy="663840"/>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endParaRPr lang="en-US" altLang="en-US" sz="2177">
                <a:latin typeface="Arial Rounded MT Bold" panose="020F0704030504030204" pitchFamily="34" charset="0"/>
                <a:ea typeface="DejaVu Sans"/>
                <a:cs typeface="DejaVu Sans"/>
              </a:endParaRPr>
            </a:p>
          </p:txBody>
        </p:sp>
        <p:sp>
          <p:nvSpPr>
            <p:cNvPr id="7" name="Right Arrow 34">
              <a:extLst>
                <a:ext uri="{FF2B5EF4-FFF2-40B4-BE49-F238E27FC236}">
                  <a16:creationId xmlns:a16="http://schemas.microsoft.com/office/drawing/2014/main" id="{2AB4EC66-E567-D7EF-02F7-972795CABA11}"/>
                </a:ext>
              </a:extLst>
            </p:cNvPr>
            <p:cNvSpPr/>
            <p:nvPr/>
          </p:nvSpPr>
          <p:spPr bwMode="auto">
            <a:xfrm>
              <a:off x="5174051" y="5335664"/>
              <a:ext cx="627840" cy="23328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8" name="Picture 2" descr="C:\Users\erikpoll\Desktop\.png">
              <a:extLst>
                <a:ext uri="{FF2B5EF4-FFF2-40B4-BE49-F238E27FC236}">
                  <a16:creationId xmlns:a16="http://schemas.microsoft.com/office/drawing/2014/main" id="{34280169-B7D9-1670-AD34-6C18C478B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011" y="4457264"/>
              <a:ext cx="555840" cy="5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28">
              <a:extLst>
                <a:ext uri="{FF2B5EF4-FFF2-40B4-BE49-F238E27FC236}">
                  <a16:creationId xmlns:a16="http://schemas.microsoft.com/office/drawing/2014/main" id="{B549032A-F3EF-F8C4-12E2-4644F0889CAA}"/>
                </a:ext>
              </a:extLst>
            </p:cNvPr>
            <p:cNvSpPr/>
            <p:nvPr/>
          </p:nvSpPr>
          <p:spPr bwMode="auto">
            <a:xfrm>
              <a:off x="2636771" y="4645904"/>
              <a:ext cx="918720" cy="23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Afgeronde rechthoek 11">
              <a:extLst>
                <a:ext uri="{FF2B5EF4-FFF2-40B4-BE49-F238E27FC236}">
                  <a16:creationId xmlns:a16="http://schemas.microsoft.com/office/drawing/2014/main" id="{DB1D8D31-DE7B-5FFE-45A0-065E0A6811A9}"/>
                </a:ext>
              </a:extLst>
            </p:cNvPr>
            <p:cNvSpPr>
              <a:spLocks noChangeArrowheads="1"/>
            </p:cNvSpPr>
            <p:nvPr/>
          </p:nvSpPr>
          <p:spPr bwMode="auto">
            <a:xfrm>
              <a:off x="3614530" y="4434224"/>
              <a:ext cx="1491840" cy="1314720"/>
            </a:xfrm>
            <a:prstGeom prst="roundRect">
              <a:avLst>
                <a:gd name="adj" fmla="val 16667"/>
              </a:avLst>
            </a:prstGeom>
            <a:solidFill>
              <a:srgbClr val="FFFF00"/>
            </a:solidFill>
            <a:ln w="317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endParaRPr lang="en-US" altLang="en-US" sz="1451">
                <a:latin typeface="Arial Rounded MT Bold" panose="020F0704030504030204" pitchFamily="34" charset="0"/>
                <a:ea typeface="DejaVu Sans"/>
                <a:cs typeface="DejaVu Sans"/>
              </a:endParaRPr>
            </a:p>
          </p:txBody>
        </p:sp>
        <p:sp>
          <p:nvSpPr>
            <p:cNvPr id="11" name="Afgeronde rechthoek 12">
              <a:extLst>
                <a:ext uri="{FF2B5EF4-FFF2-40B4-BE49-F238E27FC236}">
                  <a16:creationId xmlns:a16="http://schemas.microsoft.com/office/drawing/2014/main" id="{684CCA90-A96B-F462-7859-7302F4D85F9D}"/>
                </a:ext>
              </a:extLst>
            </p:cNvPr>
            <p:cNvSpPr>
              <a:spLocks noChangeArrowheads="1"/>
            </p:cNvSpPr>
            <p:nvPr/>
          </p:nvSpPr>
          <p:spPr bwMode="auto">
            <a:xfrm>
              <a:off x="5869571" y="4365104"/>
              <a:ext cx="724320" cy="620640"/>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endParaRPr lang="en-US" altLang="en-US" sz="2177">
                <a:latin typeface="Arial Rounded MT Bold" panose="020F0704030504030204" pitchFamily="34" charset="0"/>
                <a:ea typeface="DejaVu Sans"/>
                <a:cs typeface="DejaVu Sans"/>
              </a:endParaRPr>
            </a:p>
          </p:txBody>
        </p:sp>
        <p:sp>
          <p:nvSpPr>
            <p:cNvPr id="12" name="Right Arrow 34">
              <a:extLst>
                <a:ext uri="{FF2B5EF4-FFF2-40B4-BE49-F238E27FC236}">
                  <a16:creationId xmlns:a16="http://schemas.microsoft.com/office/drawing/2014/main" id="{16ED7F9C-5C5A-03A1-4F8A-66D5EC322395}"/>
                </a:ext>
              </a:extLst>
            </p:cNvPr>
            <p:cNvSpPr/>
            <p:nvPr/>
          </p:nvSpPr>
          <p:spPr bwMode="auto">
            <a:xfrm>
              <a:off x="5165411" y="4607024"/>
              <a:ext cx="627840" cy="2347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3" name="Vrije vorm 25">
              <a:extLst>
                <a:ext uri="{FF2B5EF4-FFF2-40B4-BE49-F238E27FC236}">
                  <a16:creationId xmlns:a16="http://schemas.microsoft.com/office/drawing/2014/main" id="{4FC08C5D-10F9-0877-033B-47BE58CE01AA}"/>
                </a:ext>
              </a:extLst>
            </p:cNvPr>
            <p:cNvSpPr>
              <a:spLocks/>
            </p:cNvSpPr>
            <p:nvPr/>
          </p:nvSpPr>
          <p:spPr bwMode="auto">
            <a:xfrm>
              <a:off x="3641890" y="5162864"/>
              <a:ext cx="1474560" cy="345600"/>
            </a:xfrm>
            <a:custGeom>
              <a:avLst/>
              <a:gdLst>
                <a:gd name="T0" fmla="*/ 0 w 1626781"/>
                <a:gd name="T1" fmla="*/ 0 h 930267"/>
                <a:gd name="T2" fmla="*/ 557313 w 1626781"/>
                <a:gd name="T3" fmla="*/ 0 h 930267"/>
                <a:gd name="T4" fmla="*/ 629561 w 1626781"/>
                <a:gd name="T5" fmla="*/ 0 h 930267"/>
                <a:gd name="T6" fmla="*/ 897893 w 1626781"/>
                <a:gd name="T7" fmla="*/ 0 h 930267"/>
                <a:gd name="T8" fmla="*/ 1052705 w 1626781"/>
                <a:gd name="T9" fmla="*/ 0 h 930267"/>
                <a:gd name="T10" fmla="*/ 835971 w 1626781"/>
                <a:gd name="T11" fmla="*/ 0 h 930267"/>
                <a:gd name="T12" fmla="*/ 1093987 w 1626781"/>
                <a:gd name="T13" fmla="*/ 0 h 930267"/>
                <a:gd name="T14" fmla="*/ 1228153 w 1626781"/>
                <a:gd name="T15" fmla="*/ 0 h 930267"/>
                <a:gd name="T16" fmla="*/ 1579056 w 1626781"/>
                <a:gd name="T17" fmla="*/ 0 h 930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6781" h="930267">
                  <a:moveTo>
                    <a:pt x="0" y="0"/>
                  </a:moveTo>
                  <a:cubicBezTo>
                    <a:pt x="233030" y="54935"/>
                    <a:pt x="466060" y="109870"/>
                    <a:pt x="574158" y="223284"/>
                  </a:cubicBezTo>
                  <a:cubicBezTo>
                    <a:pt x="682256" y="336698"/>
                    <a:pt x="590107" y="575931"/>
                    <a:pt x="648586" y="680484"/>
                  </a:cubicBezTo>
                  <a:cubicBezTo>
                    <a:pt x="707065" y="785037"/>
                    <a:pt x="852376" y="903768"/>
                    <a:pt x="925032" y="850605"/>
                  </a:cubicBezTo>
                  <a:cubicBezTo>
                    <a:pt x="997688" y="797442"/>
                    <a:pt x="1095153" y="482009"/>
                    <a:pt x="1084521" y="361507"/>
                  </a:cubicBezTo>
                  <a:cubicBezTo>
                    <a:pt x="1073889" y="241005"/>
                    <a:pt x="854149" y="178982"/>
                    <a:pt x="861237" y="127591"/>
                  </a:cubicBezTo>
                  <a:cubicBezTo>
                    <a:pt x="868325" y="76200"/>
                    <a:pt x="1059712" y="-72656"/>
                    <a:pt x="1127051" y="53163"/>
                  </a:cubicBezTo>
                  <a:cubicBezTo>
                    <a:pt x="1194391" y="178982"/>
                    <a:pt x="1181986" y="756683"/>
                    <a:pt x="1265274" y="882502"/>
                  </a:cubicBezTo>
                  <a:cubicBezTo>
                    <a:pt x="1348562" y="1008321"/>
                    <a:pt x="1543493" y="850605"/>
                    <a:pt x="1626781" y="808075"/>
                  </a:cubicBezTo>
                </a:path>
              </a:pathLst>
            </a:custGeom>
            <a:noFill/>
            <a:ln w="19050" cap="flat" cmpd="sng" algn="ctr">
              <a:solidFill>
                <a:schemeClr val="accent2"/>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sz="2177"/>
            </a:p>
          </p:txBody>
        </p:sp>
        <p:sp>
          <p:nvSpPr>
            <p:cNvPr id="14" name="Vrije vorm 27">
              <a:extLst>
                <a:ext uri="{FF2B5EF4-FFF2-40B4-BE49-F238E27FC236}">
                  <a16:creationId xmlns:a16="http://schemas.microsoft.com/office/drawing/2014/main" id="{1164329D-D72C-142B-DD87-8C78558ABC5B}"/>
                </a:ext>
              </a:extLst>
            </p:cNvPr>
            <p:cNvSpPr>
              <a:spLocks/>
            </p:cNvSpPr>
            <p:nvPr/>
          </p:nvSpPr>
          <p:spPr bwMode="auto">
            <a:xfrm>
              <a:off x="3624611" y="4581104"/>
              <a:ext cx="1470239" cy="1054080"/>
            </a:xfrm>
            <a:custGeom>
              <a:avLst/>
              <a:gdLst>
                <a:gd name="T0" fmla="*/ 0 w 1643743"/>
                <a:gd name="T1" fmla="*/ 150846 h 1162427"/>
                <a:gd name="T2" fmla="*/ 241387 w 1643743"/>
                <a:gd name="T3" fmla="*/ 460 h 1162427"/>
                <a:gd name="T4" fmla="*/ 386220 w 1643743"/>
                <a:gd name="T5" fmla="*/ 193810 h 1162427"/>
                <a:gd name="T6" fmla="*/ 162936 w 1643743"/>
                <a:gd name="T7" fmla="*/ 559033 h 1162427"/>
                <a:gd name="T8" fmla="*/ 229319 w 1643743"/>
                <a:gd name="T9" fmla="*/ 956482 h 1162427"/>
                <a:gd name="T10" fmla="*/ 434501 w 1643743"/>
                <a:gd name="T11" fmla="*/ 1128354 h 1162427"/>
                <a:gd name="T12" fmla="*/ 621576 w 1643743"/>
                <a:gd name="T13" fmla="*/ 1074643 h 1162427"/>
                <a:gd name="T14" fmla="*/ 718129 w 1643743"/>
                <a:gd name="T15" fmla="*/ 526807 h 1162427"/>
                <a:gd name="T16" fmla="*/ 754336 w 1643743"/>
                <a:gd name="T17" fmla="*/ 150846 h 1162427"/>
                <a:gd name="T18" fmla="*/ 911241 w 1643743"/>
                <a:gd name="T19" fmla="*/ 140092 h 1162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3743" h="1162427">
                  <a:moveTo>
                    <a:pt x="0" y="152860"/>
                  </a:moveTo>
                  <a:cubicBezTo>
                    <a:pt x="159657" y="73031"/>
                    <a:pt x="319314" y="-6797"/>
                    <a:pt x="435428" y="460"/>
                  </a:cubicBezTo>
                  <a:cubicBezTo>
                    <a:pt x="551542" y="7717"/>
                    <a:pt x="720272" y="102060"/>
                    <a:pt x="696686" y="196403"/>
                  </a:cubicBezTo>
                  <a:cubicBezTo>
                    <a:pt x="673100" y="290746"/>
                    <a:pt x="341086" y="437703"/>
                    <a:pt x="293914" y="566517"/>
                  </a:cubicBezTo>
                  <a:cubicBezTo>
                    <a:pt x="246743" y="695331"/>
                    <a:pt x="332014" y="873131"/>
                    <a:pt x="413657" y="969288"/>
                  </a:cubicBezTo>
                  <a:cubicBezTo>
                    <a:pt x="495300" y="1065445"/>
                    <a:pt x="665843" y="1123503"/>
                    <a:pt x="783771" y="1143460"/>
                  </a:cubicBezTo>
                  <a:cubicBezTo>
                    <a:pt x="901699" y="1163417"/>
                    <a:pt x="1035957" y="1190631"/>
                    <a:pt x="1121228" y="1089031"/>
                  </a:cubicBezTo>
                  <a:cubicBezTo>
                    <a:pt x="1206499" y="987431"/>
                    <a:pt x="1255486" y="689888"/>
                    <a:pt x="1295400" y="533860"/>
                  </a:cubicBezTo>
                  <a:cubicBezTo>
                    <a:pt x="1335314" y="377832"/>
                    <a:pt x="1302657" y="218174"/>
                    <a:pt x="1360714" y="152860"/>
                  </a:cubicBezTo>
                  <a:cubicBezTo>
                    <a:pt x="1418771" y="87546"/>
                    <a:pt x="1596572" y="151045"/>
                    <a:pt x="1643743" y="141974"/>
                  </a:cubicBezTo>
                </a:path>
              </a:pathLst>
            </a:custGeom>
            <a:noFill/>
            <a:ln w="19050"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sz="2177"/>
            </a:p>
          </p:txBody>
        </p:sp>
        <p:sp>
          <p:nvSpPr>
            <p:cNvPr id="15" name="Right Arrow 28">
              <a:extLst>
                <a:ext uri="{FF2B5EF4-FFF2-40B4-BE49-F238E27FC236}">
                  <a16:creationId xmlns:a16="http://schemas.microsoft.com/office/drawing/2014/main" id="{EEF58EDC-F17B-DC8A-CE4C-20E88068B9FF}"/>
                </a:ext>
              </a:extLst>
            </p:cNvPr>
            <p:cNvSpPr/>
            <p:nvPr/>
          </p:nvSpPr>
          <p:spPr bwMode="auto">
            <a:xfrm>
              <a:off x="2618050" y="5047664"/>
              <a:ext cx="918720" cy="230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4" name="Vrije vorm 28">
              <a:extLst>
                <a:ext uri="{FF2B5EF4-FFF2-40B4-BE49-F238E27FC236}">
                  <a16:creationId xmlns:a16="http://schemas.microsoft.com/office/drawing/2014/main" id="{A343C11F-8F09-793E-BA3F-D1034A2A1D93}"/>
                </a:ext>
              </a:extLst>
            </p:cNvPr>
            <p:cNvSpPr>
              <a:spLocks/>
            </p:cNvSpPr>
            <p:nvPr/>
          </p:nvSpPr>
          <p:spPr bwMode="auto">
            <a:xfrm>
              <a:off x="3631811" y="4675424"/>
              <a:ext cx="1512769" cy="1073331"/>
            </a:xfrm>
            <a:custGeom>
              <a:avLst/>
              <a:gdLst>
                <a:gd name="T0" fmla="*/ 0 w 1589315"/>
                <a:gd name="T1" fmla="*/ 1037387 h 1230494"/>
                <a:gd name="T2" fmla="*/ 335490 w 1589315"/>
                <a:gd name="T3" fmla="*/ 786406 h 1230494"/>
                <a:gd name="T4" fmla="*/ 443705 w 1589315"/>
                <a:gd name="T5" fmla="*/ 79154 h 1230494"/>
                <a:gd name="T6" fmla="*/ 660149 w 1589315"/>
                <a:gd name="T7" fmla="*/ 79154 h 1230494"/>
                <a:gd name="T8" fmla="*/ 898237 w 1589315"/>
                <a:gd name="T9" fmla="*/ 44930 h 1230494"/>
                <a:gd name="T10" fmla="*/ 595228 w 1589315"/>
                <a:gd name="T11" fmla="*/ 775027 h 1230494"/>
                <a:gd name="T12" fmla="*/ 454535 w 1589315"/>
                <a:gd name="T13" fmla="*/ 1288350 h 1230494"/>
                <a:gd name="T14" fmla="*/ 1352771 w 1589315"/>
                <a:gd name="T15" fmla="*/ 638122 h 1230494"/>
                <a:gd name="T16" fmla="*/ 1406880 w 1589315"/>
                <a:gd name="T17" fmla="*/ 900494 h 1230494"/>
                <a:gd name="T18" fmla="*/ 1580033 w 1589315"/>
                <a:gd name="T19" fmla="*/ 1025978 h 1230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9315" h="1230494">
                  <a:moveTo>
                    <a:pt x="0" y="989933"/>
                  </a:moveTo>
                  <a:cubicBezTo>
                    <a:pt x="131536" y="946390"/>
                    <a:pt x="263072" y="902847"/>
                    <a:pt x="337458" y="750447"/>
                  </a:cubicBezTo>
                  <a:cubicBezTo>
                    <a:pt x="411844" y="598047"/>
                    <a:pt x="391887" y="188019"/>
                    <a:pt x="446315" y="75533"/>
                  </a:cubicBezTo>
                  <a:cubicBezTo>
                    <a:pt x="500743" y="-36953"/>
                    <a:pt x="587829" y="80976"/>
                    <a:pt x="664029" y="75533"/>
                  </a:cubicBezTo>
                  <a:cubicBezTo>
                    <a:pt x="740229" y="70090"/>
                    <a:pt x="914401" y="-67795"/>
                    <a:pt x="903515" y="42876"/>
                  </a:cubicBezTo>
                  <a:cubicBezTo>
                    <a:pt x="892629" y="153547"/>
                    <a:pt x="673101" y="541805"/>
                    <a:pt x="598715" y="739562"/>
                  </a:cubicBezTo>
                  <a:cubicBezTo>
                    <a:pt x="524329" y="937319"/>
                    <a:pt x="330200" y="1251190"/>
                    <a:pt x="457200" y="1229419"/>
                  </a:cubicBezTo>
                  <a:cubicBezTo>
                    <a:pt x="584200" y="1207648"/>
                    <a:pt x="1201058" y="670619"/>
                    <a:pt x="1360715" y="608933"/>
                  </a:cubicBezTo>
                  <a:cubicBezTo>
                    <a:pt x="1520372" y="547247"/>
                    <a:pt x="1377043" y="797618"/>
                    <a:pt x="1415143" y="859304"/>
                  </a:cubicBezTo>
                  <a:cubicBezTo>
                    <a:pt x="1453243" y="920990"/>
                    <a:pt x="1549401" y="960904"/>
                    <a:pt x="1589315" y="979047"/>
                  </a:cubicBezTo>
                </a:path>
              </a:pathLst>
            </a:custGeom>
            <a:noFill/>
            <a:ln w="19050" cap="flat" cmpd="sng" algn="ctr">
              <a:solidFill>
                <a:srgbClr val="0099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Right Arrow 28">
              <a:extLst>
                <a:ext uri="{FF2B5EF4-FFF2-40B4-BE49-F238E27FC236}">
                  <a16:creationId xmlns:a16="http://schemas.microsoft.com/office/drawing/2014/main" id="{BA2B5E46-E341-BED6-0FBD-72E2DD91FC6C}"/>
                </a:ext>
              </a:extLst>
            </p:cNvPr>
            <p:cNvSpPr/>
            <p:nvPr/>
          </p:nvSpPr>
          <p:spPr bwMode="auto">
            <a:xfrm>
              <a:off x="2587255" y="5426053"/>
              <a:ext cx="970892" cy="285781"/>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Rounded MT Bold" panose="020F0704030504030204" pitchFamily="34" charset="0"/>
              </a:endParaRPr>
            </a:p>
          </p:txBody>
        </p:sp>
        <p:pic>
          <p:nvPicPr>
            <p:cNvPr id="27" name="Afbeelding 29">
              <a:extLst>
                <a:ext uri="{FF2B5EF4-FFF2-40B4-BE49-F238E27FC236}">
                  <a16:creationId xmlns:a16="http://schemas.microsoft.com/office/drawing/2014/main" id="{6C95C5B1-28F4-5831-7067-76AFB166D735}"/>
                </a:ext>
              </a:extLst>
            </p:cNvPr>
            <p:cNvPicPr>
              <a:picLocks noChangeAspect="1"/>
            </p:cNvPicPr>
            <p:nvPr/>
          </p:nvPicPr>
          <p:blipFill>
            <a:blip r:embed="rId3" cstate="print">
              <a:extLst>
                <a:ext uri="{28A0092B-C50C-407E-A947-70E740481C1C}">
                  <a14:useLocalDpi xmlns:a14="http://schemas.microsoft.com/office/drawing/2010/main" val="0"/>
                </a:ext>
              </a:extLst>
            </a:blip>
            <a:srcRect l="19199" t="19199" r="18401" b="18401"/>
            <a:stretch>
              <a:fillRect/>
            </a:stretch>
          </p:blipFill>
          <p:spPr bwMode="auto">
            <a:xfrm>
              <a:off x="1986775" y="5271076"/>
              <a:ext cx="521280" cy="5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00058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EA14E64A-A046-2CE5-399D-E579E766FAB8}"/>
              </a:ext>
            </a:extLst>
          </p:cNvPr>
          <p:cNvSpPr>
            <a:spLocks noGrp="1"/>
          </p:cNvSpPr>
          <p:nvPr>
            <p:ph type="title"/>
          </p:nvPr>
        </p:nvSpPr>
        <p:spPr/>
        <p:txBody>
          <a:bodyPr/>
          <a:lstStyle/>
          <a:p>
            <a:r>
              <a:rPr lang="en-GB" altLang="en-US"/>
              <a:t>To read</a:t>
            </a:r>
          </a:p>
        </p:txBody>
      </p:sp>
      <p:sp>
        <p:nvSpPr>
          <p:cNvPr id="77827" name="Tijdelijke aanduiding voor inhoud 2">
            <a:extLst>
              <a:ext uri="{FF2B5EF4-FFF2-40B4-BE49-F238E27FC236}">
                <a16:creationId xmlns:a16="http://schemas.microsoft.com/office/drawing/2014/main" id="{0BF51FB5-E469-6452-4D40-8D9A7CD84C2D}"/>
              </a:ext>
            </a:extLst>
          </p:cNvPr>
          <p:cNvSpPr>
            <a:spLocks noGrp="1"/>
          </p:cNvSpPr>
          <p:nvPr>
            <p:ph idx="1"/>
          </p:nvPr>
        </p:nvSpPr>
        <p:spPr/>
        <p:txBody>
          <a:bodyPr/>
          <a:lstStyle/>
          <a:p>
            <a:r>
              <a:rPr lang="en-US" altLang="en-US" sz="1633" dirty="0"/>
              <a:t>Wang et al., </a:t>
            </a:r>
            <a:r>
              <a:rPr lang="en-US" altLang="en-US" sz="1633" dirty="0">
                <a:solidFill>
                  <a:srgbClr val="009900"/>
                </a:solidFill>
              </a:rPr>
              <a:t>If It's Not Secure, It Should Not Compile: Preventing DOM-Based XSS in Large-Scale Web Development with API Hardening</a:t>
            </a:r>
            <a:r>
              <a:rPr lang="en-US" altLang="en-US" sz="1633" dirty="0"/>
              <a:t>, ICSE'21, ACM/IEEE, 2021</a:t>
            </a:r>
          </a:p>
          <a:p>
            <a:r>
              <a:rPr lang="en-US" altLang="en-US" sz="1633" dirty="0"/>
              <a:t>Lectures notes on Secure Input Handling</a:t>
            </a:r>
            <a:endParaRPr lang="en-US" altLang="en-US" sz="1633" dirty="0">
              <a:solidFill>
                <a:srgbClr val="009900"/>
              </a:solidFill>
            </a:endParaRPr>
          </a:p>
          <a:p>
            <a:endParaRPr lang="en-US" altLang="en-US" sz="1633" dirty="0"/>
          </a:p>
          <a:p>
            <a:endParaRPr lang="en-GB" altLang="en-US" dirty="0"/>
          </a:p>
        </p:txBody>
      </p:sp>
      <p:sp>
        <p:nvSpPr>
          <p:cNvPr id="77828" name="Tijdelijke aanduiding voor dianummer 3">
            <a:extLst>
              <a:ext uri="{FF2B5EF4-FFF2-40B4-BE49-F238E27FC236}">
                <a16:creationId xmlns:a16="http://schemas.microsoft.com/office/drawing/2014/main" id="{A119D3F8-941A-B589-0493-29C820214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90D8849-DD8B-4112-A1D0-F8A56F9D59EB}" type="slidenum">
              <a:rPr lang="en-US" altLang="nl-NL"/>
              <a:pPr/>
              <a:t>108</a:t>
            </a:fld>
            <a:endParaRPr lang="en-US" altLang="nl-NL"/>
          </a:p>
        </p:txBody>
      </p:sp>
      <p:pic>
        <p:nvPicPr>
          <p:cNvPr id="77829" name="Afbeelding 5">
            <a:extLst>
              <a:ext uri="{FF2B5EF4-FFF2-40B4-BE49-F238E27FC236}">
                <a16:creationId xmlns:a16="http://schemas.microsoft.com/office/drawing/2014/main" id="{2D73CA1F-48A7-D41B-4253-C67CC6792D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7447" y="2645251"/>
            <a:ext cx="6797993" cy="382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4761DDE-8579-F86F-9F5D-F9A50062A0DA}"/>
              </a:ext>
            </a:extLst>
          </p:cNvPr>
          <p:cNvSpPr>
            <a:spLocks noGrp="1"/>
          </p:cNvSpPr>
          <p:nvPr>
            <p:ph type="title"/>
          </p:nvPr>
        </p:nvSpPr>
        <p:spPr/>
        <p:txBody>
          <a:bodyPr/>
          <a:lstStyle/>
          <a:p>
            <a:r>
              <a:rPr lang="nl-NL" altLang="en-US" sz="2177" dirty="0"/>
              <a:t>Getting things wrong: double en/decodings </a:t>
            </a:r>
            <a:endParaRPr lang="en-GB" altLang="en-US" sz="2177" dirty="0"/>
          </a:p>
        </p:txBody>
      </p:sp>
      <p:sp>
        <p:nvSpPr>
          <p:cNvPr id="56323" name="Content Placeholder 2">
            <a:extLst>
              <a:ext uri="{FF2B5EF4-FFF2-40B4-BE49-F238E27FC236}">
                <a16:creationId xmlns:a16="http://schemas.microsoft.com/office/drawing/2014/main" id="{8EEEB97B-33A1-F95B-BA72-FD32089ACA21}"/>
              </a:ext>
            </a:extLst>
          </p:cNvPr>
          <p:cNvSpPr>
            <a:spLocks noGrp="1"/>
          </p:cNvSpPr>
          <p:nvPr>
            <p:ph idx="1"/>
          </p:nvPr>
        </p:nvSpPr>
        <p:spPr>
          <a:xfrm>
            <a:off x="652321" y="1012681"/>
            <a:ext cx="7839360" cy="5159520"/>
          </a:xfrm>
        </p:spPr>
        <p:txBody>
          <a:bodyPr/>
          <a:lstStyle/>
          <a:p>
            <a:pPr marL="0" indent="0">
              <a:buNone/>
              <a:defRPr/>
            </a:pPr>
            <a:r>
              <a:rPr lang="en-GB" sz="1600" dirty="0"/>
              <a:t> Chrome used to crash on the URL    </a:t>
            </a:r>
            <a:r>
              <a:rPr lang="en-GB" sz="1600" b="1" dirty="0">
                <a:solidFill>
                  <a:srgbClr val="008000"/>
                </a:solidFill>
                <a:latin typeface="Courier New" panose="02070309020205020404" pitchFamily="49" charset="0"/>
                <a:cs typeface="Courier New" panose="02070309020205020404" pitchFamily="49" charset="0"/>
              </a:rPr>
              <a:t>http://%%30%30</a:t>
            </a:r>
          </a:p>
          <a:p>
            <a:pPr lvl="1">
              <a:lnSpc>
                <a:spcPct val="100000"/>
              </a:lnSpc>
              <a:defRPr/>
            </a:pPr>
            <a:r>
              <a:rPr lang="en-GB" sz="1600" b="1" dirty="0">
                <a:solidFill>
                  <a:srgbClr val="008000"/>
                </a:solidFill>
                <a:latin typeface="Courier New" panose="02070309020205020404" pitchFamily="49" charset="0"/>
                <a:cs typeface="Courier New" panose="02070309020205020404" pitchFamily="49" charset="0"/>
              </a:rPr>
              <a:t>%30 </a:t>
            </a:r>
            <a:r>
              <a:rPr lang="en-GB" sz="1600" dirty="0">
                <a:cs typeface="Courier New" panose="02070309020205020404" pitchFamily="49" charset="0"/>
              </a:rPr>
              <a:t>is the </a:t>
            </a:r>
            <a:r>
              <a:rPr lang="en-GB" sz="1600" dirty="0">
                <a:solidFill>
                  <a:schemeClr val="accent2"/>
                </a:solidFill>
                <a:cs typeface="Courier New" panose="02070309020205020404" pitchFamily="49" charset="0"/>
              </a:rPr>
              <a:t>URL-encoding</a:t>
            </a:r>
            <a:r>
              <a:rPr lang="en-GB" sz="1600" dirty="0">
                <a:cs typeface="Courier New" panose="02070309020205020404" pitchFamily="49" charset="0"/>
              </a:rPr>
              <a:t> of the character </a:t>
            </a:r>
            <a:r>
              <a:rPr lang="en-GB" sz="1600" b="1" dirty="0">
                <a:solidFill>
                  <a:srgbClr val="008000"/>
                </a:solidFill>
                <a:latin typeface="Courier New" panose="02070309020205020404" pitchFamily="49" charset="0"/>
                <a:cs typeface="Courier New" panose="02070309020205020404" pitchFamily="49" charset="0"/>
              </a:rPr>
              <a:t>0</a:t>
            </a:r>
            <a:r>
              <a:rPr lang="en-GB" sz="1600" b="1" dirty="0">
                <a:solidFill>
                  <a:srgbClr val="006600"/>
                </a:solidFill>
                <a:latin typeface="Courier New" panose="02070309020205020404" pitchFamily="49" charset="0"/>
                <a:cs typeface="Courier New" panose="02070309020205020404" pitchFamily="49" charset="0"/>
              </a:rPr>
              <a:t> </a:t>
            </a:r>
            <a:endParaRPr lang="en-GB" sz="1600" dirty="0">
              <a:solidFill>
                <a:srgbClr val="006600"/>
              </a:solidFill>
              <a:cs typeface="Courier New" panose="02070309020205020404" pitchFamily="49" charset="0"/>
            </a:endParaRPr>
          </a:p>
          <a:p>
            <a:pPr lvl="1">
              <a:lnSpc>
                <a:spcPct val="100000"/>
              </a:lnSpc>
              <a:defRPr/>
            </a:pPr>
            <a:r>
              <a:rPr lang="en-GB" sz="1600" dirty="0">
                <a:cs typeface="Courier New" panose="02070309020205020404" pitchFamily="49" charset="0"/>
              </a:rPr>
              <a:t>So </a:t>
            </a:r>
            <a:r>
              <a:rPr lang="en-GB" sz="1600" b="1" dirty="0">
                <a:solidFill>
                  <a:srgbClr val="008000"/>
                </a:solidFill>
                <a:latin typeface="Courier New" panose="02070309020205020404" pitchFamily="49" charset="0"/>
                <a:cs typeface="Courier New" panose="02070309020205020404" pitchFamily="49" charset="0"/>
              </a:rPr>
              <a:t>%%30%30 </a:t>
            </a:r>
            <a:r>
              <a:rPr lang="en-GB" sz="1600" dirty="0">
                <a:cs typeface="Courier New" panose="02070309020205020404" pitchFamily="49" charset="0"/>
              </a:rPr>
              <a:t>is the URL-encoding of </a:t>
            </a:r>
            <a:r>
              <a:rPr lang="en-GB" sz="1600" b="1" dirty="0">
                <a:solidFill>
                  <a:srgbClr val="008000"/>
                </a:solidFill>
                <a:latin typeface="Courier New" panose="02070309020205020404" pitchFamily="49" charset="0"/>
                <a:cs typeface="Courier New" panose="02070309020205020404" pitchFamily="49" charset="0"/>
              </a:rPr>
              <a:t>%00 </a:t>
            </a:r>
            <a:endParaRPr lang="en-GB" sz="1600" dirty="0">
              <a:solidFill>
                <a:srgbClr val="008000"/>
              </a:solidFill>
              <a:cs typeface="Courier New" panose="02070309020205020404" pitchFamily="49" charset="0"/>
            </a:endParaRPr>
          </a:p>
          <a:p>
            <a:pPr lvl="1">
              <a:lnSpc>
                <a:spcPct val="100000"/>
              </a:lnSpc>
              <a:defRPr/>
            </a:pPr>
            <a:r>
              <a:rPr lang="en-GB" sz="1600" b="1" dirty="0">
                <a:solidFill>
                  <a:srgbClr val="008000"/>
                </a:solidFill>
                <a:latin typeface="Courier New" panose="02070309020205020404" pitchFamily="49" charset="0"/>
                <a:cs typeface="Courier New" panose="02070309020205020404" pitchFamily="49" charset="0"/>
              </a:rPr>
              <a:t>%00 </a:t>
            </a:r>
            <a:r>
              <a:rPr lang="en-GB" sz="1600" dirty="0">
                <a:cs typeface="Courier New" panose="02070309020205020404" pitchFamily="49" charset="0"/>
              </a:rPr>
              <a:t>is the URL-encoding of  null character</a:t>
            </a:r>
          </a:p>
          <a:p>
            <a:pPr marL="780068" lvl="1">
              <a:lnSpc>
                <a:spcPct val="100000"/>
              </a:lnSpc>
              <a:defRPr/>
            </a:pPr>
            <a:r>
              <a:rPr lang="en-GB" sz="1600" dirty="0">
                <a:cs typeface="Courier New" panose="02070309020205020404" pitchFamily="49" charset="0"/>
              </a:rPr>
              <a:t>So </a:t>
            </a:r>
            <a:r>
              <a:rPr lang="en-GB" sz="1600" b="1" dirty="0">
                <a:solidFill>
                  <a:srgbClr val="008000"/>
                </a:solidFill>
                <a:latin typeface="Courier New" panose="02070309020205020404" pitchFamily="49" charset="0"/>
                <a:cs typeface="Courier New" panose="02070309020205020404" pitchFamily="49" charset="0"/>
              </a:rPr>
              <a:t>%%30%30</a:t>
            </a:r>
            <a:r>
              <a:rPr lang="en-GB" sz="1600" dirty="0">
                <a:solidFill>
                  <a:srgbClr val="008000"/>
                </a:solidFill>
                <a:cs typeface="Courier New" panose="02070309020205020404" pitchFamily="49" charset="0"/>
              </a:rPr>
              <a:t>  </a:t>
            </a:r>
            <a:r>
              <a:rPr lang="en-GB" sz="1600" dirty="0">
                <a:cs typeface="Courier New" panose="02070309020205020404" pitchFamily="49" charset="0"/>
              </a:rPr>
              <a:t>is a </a:t>
            </a:r>
            <a:r>
              <a:rPr lang="en-GB" sz="1600" dirty="0">
                <a:solidFill>
                  <a:schemeClr val="accent2"/>
                </a:solidFill>
                <a:cs typeface="Courier New" panose="02070309020205020404" pitchFamily="49" charset="0"/>
              </a:rPr>
              <a:t>double-encoded</a:t>
            </a:r>
            <a:r>
              <a:rPr lang="en-GB" sz="1600" dirty="0">
                <a:cs typeface="Courier New" panose="02070309020205020404" pitchFamily="49" charset="0"/>
              </a:rPr>
              <a:t> null character</a:t>
            </a:r>
          </a:p>
          <a:p>
            <a:pPr marL="494318" lvl="1" indent="0">
              <a:buNone/>
              <a:defRPr/>
            </a:pPr>
            <a:r>
              <a:rPr lang="en-GB" altLang="en-US" sz="1600" dirty="0">
                <a:cs typeface="Courier New" panose="02070309020205020404" pitchFamily="49" charset="0"/>
              </a:rPr>
              <a:t>Cause of the crash: c</a:t>
            </a:r>
            <a:r>
              <a:rPr lang="en-GB" altLang="en-US" sz="1600" dirty="0"/>
              <a:t>ode deep inside Chrome performs a second URL-</a:t>
            </a:r>
            <a:r>
              <a:rPr lang="en-GB" altLang="en-US" sz="1600" i="1" dirty="0">
                <a:solidFill>
                  <a:schemeClr val="accent2"/>
                </a:solidFill>
              </a:rPr>
              <a:t>de</a:t>
            </a:r>
            <a:r>
              <a:rPr lang="en-GB" altLang="en-US" sz="1600" dirty="0"/>
              <a:t>coding (as well-intended ‘service’ to its client code?) and then some other code crashes on the resulting null character. </a:t>
            </a:r>
          </a:p>
          <a:p>
            <a:pPr marL="94268" indent="0">
              <a:buNone/>
              <a:defRPr/>
            </a:pPr>
            <a:r>
              <a:rPr lang="en-US" altLang="en-US" sz="1600" i="1" dirty="0">
                <a:solidFill>
                  <a:schemeClr val="tx1"/>
                </a:solidFill>
                <a:cs typeface="Courier New" panose="02070309020205020404" pitchFamily="49" charset="0"/>
              </a:rPr>
              <a:t>How could this bug have been detected or prevented?                                    </a:t>
            </a:r>
          </a:p>
          <a:p>
            <a:pPr marL="94268" indent="0">
              <a:buNone/>
              <a:defRPr/>
            </a:pPr>
            <a:r>
              <a:rPr lang="en-US" altLang="en-US" sz="1800" dirty="0">
                <a:solidFill>
                  <a:schemeClr val="accent2"/>
                </a:solidFill>
              </a:rPr>
              <a:t>Having encoded data around makes validation harder!                                    </a:t>
            </a:r>
            <a:r>
              <a:rPr lang="en-GB" altLang="en-US" sz="1600" dirty="0"/>
              <a:t>Double encoding is a common way to get past validation checks.</a:t>
            </a:r>
          </a:p>
          <a:p>
            <a:pPr marL="494318" lvl="1" indent="0">
              <a:buNone/>
              <a:defRPr/>
            </a:pPr>
            <a:r>
              <a:rPr lang="en-US" altLang="en-US" sz="1600" dirty="0"/>
              <a:t>Note that encoding is the opposite of </a:t>
            </a:r>
            <a:r>
              <a:rPr lang="en-US" altLang="en-US" sz="1600" dirty="0" err="1"/>
              <a:t>canonicalisation</a:t>
            </a:r>
            <a:r>
              <a:rPr lang="en-US" altLang="en-US" sz="1600" dirty="0"/>
              <a:t>:                                                     it introduces </a:t>
            </a:r>
            <a:r>
              <a:rPr lang="en-US" altLang="en-US" sz="1600" i="1" dirty="0"/>
              <a:t>different</a:t>
            </a:r>
            <a:r>
              <a:rPr lang="en-US" altLang="en-US" sz="1600" dirty="0"/>
              <a:t>  representations of the </a:t>
            </a:r>
            <a:r>
              <a:rPr lang="en-US" altLang="en-US" sz="1600" i="1" dirty="0"/>
              <a:t>same</a:t>
            </a:r>
            <a:r>
              <a:rPr lang="en-US" altLang="en-US" sz="1600" dirty="0"/>
              <a:t> data</a:t>
            </a:r>
            <a:r>
              <a:rPr lang="en-GB" altLang="en-US" sz="1600" dirty="0"/>
              <a:t>.</a:t>
            </a:r>
            <a:endParaRPr lang="en-US" altLang="en-US" sz="1600" dirty="0">
              <a:solidFill>
                <a:srgbClr val="FF0000"/>
              </a:solidFill>
            </a:endParaRPr>
          </a:p>
          <a:p>
            <a:pPr marL="94268" indent="0">
              <a:buNone/>
              <a:defRPr/>
            </a:pPr>
            <a:r>
              <a:rPr lang="en-US" altLang="en-US" sz="1800" dirty="0">
                <a:solidFill>
                  <a:schemeClr val="tx1"/>
                </a:solidFill>
              </a:rPr>
              <a:t>Problem: </a:t>
            </a:r>
            <a:r>
              <a:rPr lang="en-US" altLang="en-US" sz="1800" dirty="0">
                <a:solidFill>
                  <a:schemeClr val="accent2"/>
                </a:solidFill>
              </a:rPr>
              <a:t>keeping track of which data is encoded / may be decoded can be tricky in larger programs. Typing can help!</a:t>
            </a:r>
          </a:p>
          <a:p>
            <a:pPr marL="457153" lvl="1" indent="0">
              <a:buNone/>
              <a:defRPr/>
            </a:pPr>
            <a:endParaRPr lang="en-US" altLang="en-US" dirty="0"/>
          </a:p>
          <a:p>
            <a:pPr marL="457153" lvl="1" indent="0">
              <a:buNone/>
              <a:defRPr/>
            </a:pPr>
            <a:endParaRPr lang="en-US" altLang="en-US" dirty="0"/>
          </a:p>
        </p:txBody>
      </p:sp>
      <p:sp>
        <p:nvSpPr>
          <p:cNvPr id="26628" name="Slide Number Placeholder 3">
            <a:extLst>
              <a:ext uri="{FF2B5EF4-FFF2-40B4-BE49-F238E27FC236}">
                <a16:creationId xmlns:a16="http://schemas.microsoft.com/office/drawing/2014/main" id="{CA3A008A-3806-7E65-D13B-F0D00BAC92E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76E0C3D-B182-4D33-B457-15BA5B004C82}" type="slidenum">
              <a:rPr lang="en-GB" altLang="nl-NL"/>
              <a:pPr/>
              <a:t>109</a:t>
            </a:fld>
            <a:endParaRPr lang="en-GB" altLang="nl-NL"/>
          </a:p>
        </p:txBody>
      </p:sp>
    </p:spTree>
    <p:extLst>
      <p:ext uri="{BB962C8B-B14F-4D97-AF65-F5344CB8AC3E}">
        <p14:creationId xmlns:p14="http://schemas.microsoft.com/office/powerpoint/2010/main" val="240944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el 1"/>
          <p:cNvSpPr>
            <a:spLocks noGrp="1"/>
          </p:cNvSpPr>
          <p:nvPr>
            <p:ph type="title"/>
          </p:nvPr>
        </p:nvSpPr>
        <p:spPr/>
        <p:txBody>
          <a:bodyPr/>
          <a:lstStyle/>
          <a:p>
            <a:r>
              <a:rPr lang="en-GB" altLang="en-US" sz="2400" dirty="0">
                <a:solidFill>
                  <a:srgbClr val="FF0000"/>
                </a:solidFill>
                <a:latin typeface="+mj-lt"/>
              </a:rPr>
              <a:t>Attack surface for  </a:t>
            </a:r>
            <a:r>
              <a:rPr lang="en-GB" altLang="en-US" sz="4400" baseline="-25000" dirty="0">
                <a:solidFill>
                  <a:srgbClr val="FF0000"/>
                </a:solidFill>
                <a:latin typeface="Pieces NFI" panose="02000000000000000000" pitchFamily="2" charset="0"/>
              </a:rPr>
              <a:t>input </a:t>
            </a:r>
            <a:r>
              <a:rPr lang="en-GB" altLang="en-US" sz="2400" dirty="0">
                <a:solidFill>
                  <a:srgbClr val="FF0000"/>
                </a:solidFill>
                <a:latin typeface="+mj-lt"/>
              </a:rPr>
              <a:t>problems</a:t>
            </a:r>
            <a:endParaRPr lang="en-GB" altLang="en-US" sz="2400" baseline="-25000" dirty="0">
              <a:solidFill>
                <a:srgbClr val="FF0000"/>
              </a:solidFill>
              <a:latin typeface="Pieces NFI" panose="02000000000000000000" pitchFamily="2" charset="0"/>
            </a:endParaRPr>
          </a:p>
        </p:txBody>
      </p:sp>
      <p:sp>
        <p:nvSpPr>
          <p:cNvPr id="29701" name="Tijdelijke aanduiding voor dianumm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B6B94CA6-E49D-442B-97BC-8D63D6776407}" type="slidenum">
              <a:rPr lang="en-US" altLang="nl-NL"/>
              <a:pPr defTabSz="446407"/>
              <a:t>11</a:t>
            </a:fld>
            <a:endParaRPr lang="en-US" altLang="nl-NL"/>
          </a:p>
        </p:txBody>
      </p:sp>
      <p:grpSp>
        <p:nvGrpSpPr>
          <p:cNvPr id="16" name="Group 15">
            <a:extLst>
              <a:ext uri="{FF2B5EF4-FFF2-40B4-BE49-F238E27FC236}">
                <a16:creationId xmlns:a16="http://schemas.microsoft.com/office/drawing/2014/main" id="{29A31D9F-E20A-03D4-CE57-7ED8DC2FEAF2}"/>
              </a:ext>
            </a:extLst>
          </p:cNvPr>
          <p:cNvGrpSpPr/>
          <p:nvPr/>
        </p:nvGrpSpPr>
        <p:grpSpPr>
          <a:xfrm>
            <a:off x="1115616" y="1439464"/>
            <a:ext cx="6723983" cy="3416176"/>
            <a:chOff x="1277335" y="1653956"/>
            <a:chExt cx="6723983" cy="3416176"/>
          </a:xfrm>
        </p:grpSpPr>
        <p:sp>
          <p:nvSpPr>
            <p:cNvPr id="5" name="Rechthoek 4"/>
            <p:cNvSpPr/>
            <p:nvPr/>
          </p:nvSpPr>
          <p:spPr bwMode="auto">
            <a:xfrm>
              <a:off x="1287414" y="4337249"/>
              <a:ext cx="1699022" cy="326846"/>
            </a:xfrm>
            <a:prstGeom prst="rect">
              <a:avLst/>
            </a:prstGeom>
            <a:solidFill>
              <a:srgbClr val="64BD21"/>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Ethernet</a:t>
              </a:r>
            </a:p>
          </p:txBody>
        </p:sp>
        <p:sp>
          <p:nvSpPr>
            <p:cNvPr id="6" name="Rechthoek 5"/>
            <p:cNvSpPr/>
            <p:nvPr/>
          </p:nvSpPr>
          <p:spPr bwMode="auto">
            <a:xfrm>
              <a:off x="1287414" y="3955689"/>
              <a:ext cx="1699022" cy="336925"/>
            </a:xfrm>
            <a:prstGeom prst="rect">
              <a:avLst/>
            </a:prstGeom>
            <a:solidFill>
              <a:srgbClr val="7ADB31"/>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33" dirty="0">
                  <a:solidFill>
                    <a:srgbClr val="000000"/>
                  </a:solidFill>
                  <a:latin typeface="Arial Rounded MT Bold" panose="020F0704030504030204" pitchFamily="34" charset="0"/>
                </a:rPr>
                <a:t>TCP/IP</a:t>
              </a:r>
            </a:p>
          </p:txBody>
        </p:sp>
        <p:sp>
          <p:nvSpPr>
            <p:cNvPr id="7" name="Rechthoek 6"/>
            <p:cNvSpPr/>
            <p:nvPr/>
          </p:nvSpPr>
          <p:spPr bwMode="auto">
            <a:xfrm>
              <a:off x="1277335" y="3230005"/>
              <a:ext cx="1699022" cy="319646"/>
            </a:xfrm>
            <a:prstGeom prst="rect">
              <a:avLst/>
            </a:prstGeom>
            <a:solidFill>
              <a:srgbClr val="8DE04E"/>
            </a:solidFill>
            <a:ln w="12700" cap="flat" cmpd="sng" algn="ctr">
              <a:solidFill>
                <a:schemeClr val="tx2">
                  <a:alpha val="99000"/>
                </a:schemeClr>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HTTP</a:t>
              </a:r>
              <a:endParaRPr lang="en-GB" sz="1633" dirty="0">
                <a:solidFill>
                  <a:srgbClr val="000000"/>
                </a:solidFill>
                <a:latin typeface="Arial Rounded MT Bold" panose="020F0704030504030204" pitchFamily="34" charset="0"/>
              </a:endParaRPr>
            </a:p>
          </p:txBody>
        </p:sp>
        <p:sp>
          <p:nvSpPr>
            <p:cNvPr id="14" name="Rechthoek 13"/>
            <p:cNvSpPr/>
            <p:nvPr/>
          </p:nvSpPr>
          <p:spPr bwMode="auto">
            <a:xfrm>
              <a:off x="1277335" y="3600046"/>
              <a:ext cx="1699022" cy="306688"/>
            </a:xfrm>
            <a:prstGeom prst="rect">
              <a:avLst/>
            </a:prstGeom>
            <a:solidFill>
              <a:srgbClr val="73D927"/>
            </a:solidFill>
            <a:ln w="12700" cap="flat" cmpd="sng" algn="ctr">
              <a:solidFill>
                <a:schemeClr val="tx2">
                  <a:alpha val="99000"/>
                </a:schemeClr>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TLS</a:t>
              </a:r>
              <a:endParaRPr lang="en-GB" sz="1814" dirty="0">
                <a:solidFill>
                  <a:srgbClr val="000000"/>
                </a:solidFill>
                <a:latin typeface="Arial Rounded MT Bold" panose="020F0704030504030204" pitchFamily="34" charset="0"/>
              </a:endParaRPr>
            </a:p>
          </p:txBody>
        </p:sp>
        <p:sp>
          <p:nvSpPr>
            <p:cNvPr id="20" name="Rechthoek 19"/>
            <p:cNvSpPr/>
            <p:nvPr/>
          </p:nvSpPr>
          <p:spPr bwMode="auto">
            <a:xfrm>
              <a:off x="4974869" y="4337249"/>
              <a:ext cx="1699021" cy="326846"/>
            </a:xfrm>
            <a:prstGeom prst="rect">
              <a:avLst/>
            </a:prstGeom>
            <a:solidFill>
              <a:srgbClr val="64BD21"/>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Ethernet</a:t>
              </a:r>
              <a:endParaRPr lang="en-GB" sz="1800" dirty="0">
                <a:solidFill>
                  <a:srgbClr val="000000"/>
                </a:solidFill>
                <a:latin typeface="Arial Rounded MT Bold" panose="020F0704030504030204" pitchFamily="34" charset="0"/>
              </a:endParaRPr>
            </a:p>
          </p:txBody>
        </p:sp>
        <p:sp>
          <p:nvSpPr>
            <p:cNvPr id="21" name="Rechthoek 20"/>
            <p:cNvSpPr/>
            <p:nvPr/>
          </p:nvSpPr>
          <p:spPr bwMode="auto">
            <a:xfrm>
              <a:off x="4974869" y="3955689"/>
              <a:ext cx="1699021" cy="336925"/>
            </a:xfrm>
            <a:prstGeom prst="rect">
              <a:avLst/>
            </a:prstGeom>
            <a:solidFill>
              <a:srgbClr val="70D525"/>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TCP/IP</a:t>
              </a:r>
            </a:p>
          </p:txBody>
        </p:sp>
        <p:sp>
          <p:nvSpPr>
            <p:cNvPr id="22" name="Rechthoek 21"/>
            <p:cNvSpPr/>
            <p:nvPr/>
          </p:nvSpPr>
          <p:spPr bwMode="auto">
            <a:xfrm>
              <a:off x="4964789" y="3230005"/>
              <a:ext cx="1699021" cy="319646"/>
            </a:xfrm>
            <a:prstGeom prst="rect">
              <a:avLst/>
            </a:prstGeom>
            <a:solidFill>
              <a:srgbClr val="8DE04E"/>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33" dirty="0">
                  <a:solidFill>
                    <a:srgbClr val="000000"/>
                  </a:solidFill>
                  <a:latin typeface="Arial Rounded MT Bold" panose="020F0704030504030204" pitchFamily="34" charset="0"/>
                </a:rPr>
                <a:t>HTTP</a:t>
              </a:r>
            </a:p>
          </p:txBody>
        </p:sp>
        <p:sp>
          <p:nvSpPr>
            <p:cNvPr id="23" name="Rechthoek 22"/>
            <p:cNvSpPr/>
            <p:nvPr/>
          </p:nvSpPr>
          <p:spPr bwMode="auto">
            <a:xfrm>
              <a:off x="4964789" y="3600046"/>
              <a:ext cx="1699021" cy="306688"/>
            </a:xfrm>
            <a:prstGeom prst="rect">
              <a:avLst/>
            </a:prstGeom>
            <a:solidFill>
              <a:srgbClr val="6FD125"/>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TLS</a:t>
              </a:r>
              <a:endParaRPr lang="en-GB" sz="2177" dirty="0">
                <a:solidFill>
                  <a:srgbClr val="000000"/>
                </a:solidFill>
                <a:latin typeface="Arial Rounded MT Bold" panose="020F0704030504030204" pitchFamily="34" charset="0"/>
              </a:endParaRPr>
            </a:p>
          </p:txBody>
        </p:sp>
        <p:sp>
          <p:nvSpPr>
            <p:cNvPr id="26" name="Pijl-links en -rechts 25"/>
            <p:cNvSpPr/>
            <p:nvPr/>
          </p:nvSpPr>
          <p:spPr bwMode="auto">
            <a:xfrm>
              <a:off x="1568185" y="4770644"/>
              <a:ext cx="4951640" cy="299488"/>
            </a:xfrm>
            <a:prstGeom prst="leftRightArrow">
              <a:avLst>
                <a:gd name="adj1" fmla="val 81058"/>
                <a:gd name="adj2" fmla="val 34472"/>
              </a:avLst>
            </a:prstGeom>
            <a:solidFill>
              <a:srgbClr val="3A6F13"/>
            </a:solidFill>
            <a:ln w="9525" cap="flat" cmpd="sng" algn="ctr">
              <a:solidFill>
                <a:schemeClr val="tx1"/>
              </a:solidFill>
              <a:prstDash val="solid"/>
              <a:round/>
              <a:headEnd type="none" w="med" len="med"/>
              <a:tailEnd type="none" w="med" len="med"/>
            </a:ln>
            <a:effectLst/>
          </p:spPr>
          <p:txBody>
            <a:bodyPr/>
            <a:lstStyle/>
            <a:p>
              <a:pPr defTabSz="446407" eaLnBrk="1">
                <a:lnSpc>
                  <a:spcPct val="116000"/>
                </a:lnSpc>
                <a:buClr>
                  <a:srgbClr val="000000"/>
                </a:buClr>
                <a:buSzPct val="100000"/>
                <a:defRPr/>
              </a:pPr>
              <a:endParaRPr lang="en-GB" sz="2177">
                <a:solidFill>
                  <a:srgbClr val="FFFFFF"/>
                </a:solidFill>
                <a:latin typeface="Comic Sans MS" pitchFamily="64" charset="0"/>
              </a:endParaRPr>
            </a:p>
          </p:txBody>
        </p:sp>
        <p:sp>
          <p:nvSpPr>
            <p:cNvPr id="31" name="Afgeronde rechthoek 30"/>
            <p:cNvSpPr/>
            <p:nvPr/>
          </p:nvSpPr>
          <p:spPr bwMode="auto">
            <a:xfrm>
              <a:off x="5069124" y="1793478"/>
              <a:ext cx="1301697" cy="1051578"/>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panose="020F0704030504030204" pitchFamily="34" charset="0"/>
                </a:rPr>
                <a:t>Web</a:t>
              </a:r>
            </a:p>
            <a:p>
              <a:pPr algn="ctr" defTabSz="446407" eaLnBrk="1">
                <a:lnSpc>
                  <a:spcPct val="116000"/>
                </a:lnSpc>
                <a:buClr>
                  <a:srgbClr val="000000"/>
                </a:buClr>
                <a:buSzPct val="100000"/>
                <a:defRPr/>
              </a:pPr>
              <a:r>
                <a:rPr lang="en-GB" sz="1800" dirty="0">
                  <a:solidFill>
                    <a:srgbClr val="000000"/>
                  </a:solidFill>
                  <a:latin typeface="Arial Rounded MT Bold" panose="020F0704030504030204" pitchFamily="34" charset="0"/>
                </a:rPr>
                <a:t>server</a:t>
              </a:r>
            </a:p>
          </p:txBody>
        </p:sp>
        <p:sp>
          <p:nvSpPr>
            <p:cNvPr id="27" name="Stroomdiagram: Magnetische schijf 26"/>
            <p:cNvSpPr/>
            <p:nvPr/>
          </p:nvSpPr>
          <p:spPr bwMode="auto">
            <a:xfrm>
              <a:off x="6699622" y="1653956"/>
              <a:ext cx="1122153" cy="555782"/>
            </a:xfrm>
            <a:prstGeom prst="flowChartMagneticDisk">
              <a:avLst/>
            </a:prstGeom>
            <a:solidFill>
              <a:srgbClr val="AAE97B"/>
            </a:solidFill>
            <a:ln w="15875" cap="flat" cmpd="sng" algn="ctr">
              <a:solidFill>
                <a:schemeClr val="tx1"/>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database</a:t>
              </a:r>
              <a:endParaRPr lang="en-GB" sz="2540" dirty="0">
                <a:solidFill>
                  <a:srgbClr val="000000"/>
                </a:solidFill>
                <a:latin typeface="Arial Rounded MT Bold" panose="020F0704030504030204" pitchFamily="34" charset="0"/>
              </a:endParaRPr>
            </a:p>
          </p:txBody>
        </p:sp>
        <p:sp>
          <p:nvSpPr>
            <p:cNvPr id="33" name="Afgeronde rechthoek 32"/>
            <p:cNvSpPr/>
            <p:nvPr/>
          </p:nvSpPr>
          <p:spPr bwMode="auto">
            <a:xfrm>
              <a:off x="6900253" y="2331937"/>
              <a:ext cx="823842"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      OS  </a:t>
              </a:r>
              <a:endParaRPr lang="en-GB" sz="1450" dirty="0">
                <a:solidFill>
                  <a:srgbClr val="000000"/>
                </a:solidFill>
                <a:latin typeface="Arial Rounded MT Bold" panose="020F0704030504030204" pitchFamily="34" charset="0"/>
              </a:endParaRPr>
            </a:p>
          </p:txBody>
        </p:sp>
        <p:sp>
          <p:nvSpPr>
            <p:cNvPr id="48" name="Afgeronde rechthoek 47"/>
            <p:cNvSpPr/>
            <p:nvPr/>
          </p:nvSpPr>
          <p:spPr bwMode="auto">
            <a:xfrm>
              <a:off x="6699621" y="2843418"/>
              <a:ext cx="1301697"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file system</a:t>
              </a:r>
            </a:p>
          </p:txBody>
        </p:sp>
        <p:sp>
          <p:nvSpPr>
            <p:cNvPr id="66" name="Explosie 2 65"/>
            <p:cNvSpPr/>
            <p:nvPr/>
          </p:nvSpPr>
          <p:spPr bwMode="auto">
            <a:xfrm>
              <a:off x="5079203" y="2438538"/>
              <a:ext cx="551798" cy="297598"/>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29707" name="Vrije vorm 20"/>
            <p:cNvSpPr>
              <a:spLocks/>
            </p:cNvSpPr>
            <p:nvPr/>
          </p:nvSpPr>
          <p:spPr bwMode="auto">
            <a:xfrm rot="21378049">
              <a:off x="2507579" y="2517854"/>
              <a:ext cx="2915620" cy="2462905"/>
            </a:xfrm>
            <a:custGeom>
              <a:avLst/>
              <a:gdLst>
                <a:gd name="T0" fmla="*/ 112 w 4827062"/>
                <a:gd name="T1" fmla="*/ 0 h 1064609"/>
                <a:gd name="T2" fmla="*/ 525 w 4827062"/>
                <a:gd name="T3" fmla="*/ 46580341 h 1064609"/>
                <a:gd name="T4" fmla="*/ 4238 w 4827062"/>
                <a:gd name="T5" fmla="*/ 65988846 h 1064609"/>
                <a:gd name="T6" fmla="*/ 21152 w 4827062"/>
                <a:gd name="T7" fmla="*/ 82291790 h 1064609"/>
                <a:gd name="T8" fmla="*/ 59522 w 4827062"/>
                <a:gd name="T9" fmla="*/ 86949822 h 1064609"/>
                <a:gd name="T10" fmla="*/ 108205 w 4827062"/>
                <a:gd name="T11" fmla="*/ 88502607 h 1064609"/>
                <a:gd name="T12" fmla="*/ 161426 w 4827062"/>
                <a:gd name="T13" fmla="*/ 88502607 h 1064609"/>
                <a:gd name="T14" fmla="*/ 200207 w 4827062"/>
                <a:gd name="T15" fmla="*/ 76081215 h 1064609"/>
                <a:gd name="T16" fmla="*/ 213408 w 4827062"/>
                <a:gd name="T17" fmla="*/ 50461985 h 1064609"/>
                <a:gd name="T18" fmla="*/ 215471 w 4827062"/>
                <a:gd name="T19" fmla="*/ 6986969 h 1064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7062" h="1064609">
                  <a:moveTo>
                    <a:pt x="2513" y="0"/>
                  </a:moveTo>
                  <a:cubicBezTo>
                    <a:pt x="-566" y="211667"/>
                    <a:pt x="-3644" y="423334"/>
                    <a:pt x="11750" y="554182"/>
                  </a:cubicBezTo>
                  <a:cubicBezTo>
                    <a:pt x="27144" y="685031"/>
                    <a:pt x="17907" y="714279"/>
                    <a:pt x="94877" y="785091"/>
                  </a:cubicBezTo>
                  <a:cubicBezTo>
                    <a:pt x="171847" y="855903"/>
                    <a:pt x="267289" y="937491"/>
                    <a:pt x="473568" y="979055"/>
                  </a:cubicBezTo>
                  <a:cubicBezTo>
                    <a:pt x="679847" y="1020619"/>
                    <a:pt x="1007738" y="1022158"/>
                    <a:pt x="1332550" y="1034473"/>
                  </a:cubicBezTo>
                  <a:cubicBezTo>
                    <a:pt x="1657362" y="1046788"/>
                    <a:pt x="2422441" y="1052946"/>
                    <a:pt x="2422441" y="1052946"/>
                  </a:cubicBezTo>
                  <a:cubicBezTo>
                    <a:pt x="2802671" y="1056025"/>
                    <a:pt x="3270647" y="1077576"/>
                    <a:pt x="3613932" y="1052946"/>
                  </a:cubicBezTo>
                  <a:cubicBezTo>
                    <a:pt x="3957217" y="1028316"/>
                    <a:pt x="4288187" y="980594"/>
                    <a:pt x="4482150" y="905164"/>
                  </a:cubicBezTo>
                  <a:cubicBezTo>
                    <a:pt x="4676113" y="829734"/>
                    <a:pt x="4720756" y="737370"/>
                    <a:pt x="4777713" y="600364"/>
                  </a:cubicBezTo>
                  <a:cubicBezTo>
                    <a:pt x="4834671" y="463358"/>
                    <a:pt x="4829283" y="273242"/>
                    <a:pt x="4823895" y="83127"/>
                  </a:cubicBezTo>
                </a:path>
              </a:pathLst>
            </a:custGeom>
            <a:noFill/>
            <a:ln w="7302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pPr defTabSz="446407"/>
              <a:endParaRPr lang="en-GB" sz="2177">
                <a:solidFill>
                  <a:srgbClr val="FFFFFF"/>
                </a:solidFill>
                <a:latin typeface="Comic Sans MS" panose="030F0702030302020204" pitchFamily="66" charset="0"/>
              </a:endParaRPr>
            </a:p>
          </p:txBody>
        </p:sp>
        <p:sp>
          <p:nvSpPr>
            <p:cNvPr id="60" name="Explosie 2 59"/>
            <p:cNvSpPr/>
            <p:nvPr/>
          </p:nvSpPr>
          <p:spPr bwMode="auto">
            <a:xfrm>
              <a:off x="5057078" y="4118161"/>
              <a:ext cx="508229" cy="232666"/>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62" name="Explosie 2 61"/>
            <p:cNvSpPr/>
            <p:nvPr/>
          </p:nvSpPr>
          <p:spPr bwMode="auto">
            <a:xfrm>
              <a:off x="5152849" y="3393120"/>
              <a:ext cx="453841" cy="225392"/>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61" name="Explosie 2 60"/>
            <p:cNvSpPr/>
            <p:nvPr/>
          </p:nvSpPr>
          <p:spPr bwMode="auto">
            <a:xfrm>
              <a:off x="5059738" y="3728771"/>
              <a:ext cx="509730" cy="229509"/>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59" name="Explosie 2 58"/>
            <p:cNvSpPr/>
            <p:nvPr/>
          </p:nvSpPr>
          <p:spPr bwMode="auto">
            <a:xfrm>
              <a:off x="4909357" y="4483303"/>
              <a:ext cx="486983" cy="225427"/>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cxnSp>
          <p:nvCxnSpPr>
            <p:cNvPr id="29724" name="Rechte verbindingslijn met pijl 2"/>
            <p:cNvCxnSpPr>
              <a:cxnSpLocks noChangeShapeType="1"/>
            </p:cNvCxnSpPr>
            <p:nvPr/>
          </p:nvCxnSpPr>
          <p:spPr bwMode="auto">
            <a:xfrm flipV="1">
              <a:off x="6166314" y="1999702"/>
              <a:ext cx="588384" cy="46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DECCDE82-233F-B123-C6EE-012ACDC0A07B}"/>
                </a:ext>
              </a:extLst>
            </p:cNvPr>
            <p:cNvGrpSpPr/>
            <p:nvPr/>
          </p:nvGrpSpPr>
          <p:grpSpPr>
            <a:xfrm flipV="1">
              <a:off x="6760661" y="2883243"/>
              <a:ext cx="210528" cy="269277"/>
              <a:chOff x="8622963" y="2505809"/>
              <a:chExt cx="232092" cy="305321"/>
            </a:xfrm>
          </p:grpSpPr>
          <p:pic>
            <p:nvPicPr>
              <p:cNvPr id="29" name="Picture 28" descr="Icon&#10;&#10;Description automatically generated">
                <a:extLst>
                  <a:ext uri="{FF2B5EF4-FFF2-40B4-BE49-F238E27FC236}">
                    <a16:creationId xmlns:a16="http://schemas.microsoft.com/office/drawing/2014/main" id="{AE2F833C-61F7-E287-BD30-1F77FF0D8DB7}"/>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30" name="Picture 29" descr="Icon&#10;&#10;Description automatically generated">
                <a:extLst>
                  <a:ext uri="{FF2B5EF4-FFF2-40B4-BE49-F238E27FC236}">
                    <a16:creationId xmlns:a16="http://schemas.microsoft.com/office/drawing/2014/main" id="{77EE723B-6FCA-C497-93B6-3B5FD3836BF7}"/>
                  </a:ext>
                </a:extLst>
              </p:cNvPr>
              <p:cNvPicPr>
                <a:picLocks noChangeAspect="1"/>
              </p:cNvPicPr>
              <p:nvPr/>
            </p:nvPicPr>
            <p:blipFill>
              <a:blip r:embed="rId2"/>
              <a:stretch>
                <a:fillRect/>
              </a:stretch>
            </p:blipFill>
            <p:spPr>
              <a:xfrm rot="240000">
                <a:off x="8710940" y="2654070"/>
                <a:ext cx="144115" cy="157060"/>
              </a:xfrm>
              <a:prstGeom prst="rect">
                <a:avLst/>
              </a:prstGeom>
            </p:spPr>
          </p:pic>
        </p:grpSp>
        <p:grpSp>
          <p:nvGrpSpPr>
            <p:cNvPr id="35" name="Group 34">
              <a:extLst>
                <a:ext uri="{FF2B5EF4-FFF2-40B4-BE49-F238E27FC236}">
                  <a16:creationId xmlns:a16="http://schemas.microsoft.com/office/drawing/2014/main" id="{A5EFACA0-6C4B-4F54-9023-21C5A7E1AA5C}"/>
                </a:ext>
              </a:extLst>
            </p:cNvPr>
            <p:cNvGrpSpPr/>
            <p:nvPr/>
          </p:nvGrpSpPr>
          <p:grpSpPr>
            <a:xfrm flipV="1">
              <a:off x="6943912" y="2386834"/>
              <a:ext cx="210528" cy="269277"/>
              <a:chOff x="8622963" y="2505809"/>
              <a:chExt cx="232092" cy="305321"/>
            </a:xfrm>
          </p:grpSpPr>
          <p:pic>
            <p:nvPicPr>
              <p:cNvPr id="36" name="Picture 35" descr="Icon&#10;&#10;Description automatically generated">
                <a:extLst>
                  <a:ext uri="{FF2B5EF4-FFF2-40B4-BE49-F238E27FC236}">
                    <a16:creationId xmlns:a16="http://schemas.microsoft.com/office/drawing/2014/main" id="{E25A5D69-7144-92E4-8665-9D553037F493}"/>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37" name="Picture 36" descr="Icon&#10;&#10;Description automatically generated">
                <a:extLst>
                  <a:ext uri="{FF2B5EF4-FFF2-40B4-BE49-F238E27FC236}">
                    <a16:creationId xmlns:a16="http://schemas.microsoft.com/office/drawing/2014/main" id="{071EB4B8-697F-7C82-494A-40240ECB71AF}"/>
                  </a:ext>
                </a:extLst>
              </p:cNvPr>
              <p:cNvPicPr>
                <a:picLocks noChangeAspect="1"/>
              </p:cNvPicPr>
              <p:nvPr/>
            </p:nvPicPr>
            <p:blipFill>
              <a:blip r:embed="rId2"/>
              <a:stretch>
                <a:fillRect/>
              </a:stretch>
            </p:blipFill>
            <p:spPr>
              <a:xfrm rot="240000">
                <a:off x="8710940" y="2654070"/>
                <a:ext cx="144115" cy="157060"/>
              </a:xfrm>
              <a:prstGeom prst="rect">
                <a:avLst/>
              </a:prstGeom>
            </p:spPr>
          </p:pic>
        </p:grpSp>
        <p:grpSp>
          <p:nvGrpSpPr>
            <p:cNvPr id="44" name="Group 43">
              <a:extLst>
                <a:ext uri="{FF2B5EF4-FFF2-40B4-BE49-F238E27FC236}">
                  <a16:creationId xmlns:a16="http://schemas.microsoft.com/office/drawing/2014/main" id="{D66431BA-31B1-7C69-DF36-08340F35ADE2}"/>
                </a:ext>
              </a:extLst>
            </p:cNvPr>
            <p:cNvGrpSpPr/>
            <p:nvPr/>
          </p:nvGrpSpPr>
          <p:grpSpPr>
            <a:xfrm flipV="1">
              <a:off x="6740941" y="1877460"/>
              <a:ext cx="210528" cy="269277"/>
              <a:chOff x="8622963" y="2505809"/>
              <a:chExt cx="232092" cy="305321"/>
            </a:xfrm>
          </p:grpSpPr>
          <p:pic>
            <p:nvPicPr>
              <p:cNvPr id="45" name="Picture 44" descr="Icon&#10;&#10;Description automatically generated">
                <a:extLst>
                  <a:ext uri="{FF2B5EF4-FFF2-40B4-BE49-F238E27FC236}">
                    <a16:creationId xmlns:a16="http://schemas.microsoft.com/office/drawing/2014/main" id="{F5202FEC-E5F6-21FB-51F9-CE176589E74B}"/>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46" name="Picture 45" descr="Icon&#10;&#10;Description automatically generated">
                <a:extLst>
                  <a:ext uri="{FF2B5EF4-FFF2-40B4-BE49-F238E27FC236}">
                    <a16:creationId xmlns:a16="http://schemas.microsoft.com/office/drawing/2014/main" id="{804CAD85-95D4-570B-D183-973B03FC6966}"/>
                  </a:ext>
                </a:extLst>
              </p:cNvPr>
              <p:cNvPicPr>
                <a:picLocks noChangeAspect="1"/>
              </p:cNvPicPr>
              <p:nvPr/>
            </p:nvPicPr>
            <p:blipFill>
              <a:blip r:embed="rId2"/>
              <a:stretch>
                <a:fillRect/>
              </a:stretch>
            </p:blipFill>
            <p:spPr>
              <a:xfrm rot="240000">
                <a:off x="8710940" y="2654070"/>
                <a:ext cx="144115" cy="157060"/>
              </a:xfrm>
              <a:prstGeom prst="rect">
                <a:avLst/>
              </a:prstGeom>
            </p:spPr>
          </p:pic>
        </p:grpSp>
        <p:pic>
          <p:nvPicPr>
            <p:cNvPr id="2" name="Picture 2" descr="C:\Users\erikpoll\Desktop\.png">
              <a:extLst>
                <a:ext uri="{FF2B5EF4-FFF2-40B4-BE49-F238E27FC236}">
                  <a16:creationId xmlns:a16="http://schemas.microsoft.com/office/drawing/2014/main" id="{0FE3C894-B2F1-7A12-BD2A-EEC544693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41" y="1884438"/>
              <a:ext cx="774968" cy="74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e 2 65">
              <a:extLst>
                <a:ext uri="{FF2B5EF4-FFF2-40B4-BE49-F238E27FC236}">
                  <a16:creationId xmlns:a16="http://schemas.microsoft.com/office/drawing/2014/main" id="{7B49AB2F-D689-56A6-A2A2-1FAA4EE4973D}"/>
                </a:ext>
              </a:extLst>
            </p:cNvPr>
            <p:cNvSpPr/>
            <p:nvPr/>
          </p:nvSpPr>
          <p:spPr bwMode="auto">
            <a:xfrm>
              <a:off x="6670540" y="1793400"/>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8" name="Explosie 2 65">
              <a:extLst>
                <a:ext uri="{FF2B5EF4-FFF2-40B4-BE49-F238E27FC236}">
                  <a16:creationId xmlns:a16="http://schemas.microsoft.com/office/drawing/2014/main" id="{0245B2BA-2FDB-F68B-6970-547804D9A877}"/>
                </a:ext>
              </a:extLst>
            </p:cNvPr>
            <p:cNvSpPr/>
            <p:nvPr/>
          </p:nvSpPr>
          <p:spPr bwMode="auto">
            <a:xfrm>
              <a:off x="6862235" y="2326869"/>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13" name="Explosie 2 65">
              <a:extLst>
                <a:ext uri="{FF2B5EF4-FFF2-40B4-BE49-F238E27FC236}">
                  <a16:creationId xmlns:a16="http://schemas.microsoft.com/office/drawing/2014/main" id="{4DD17A6F-991D-D5BA-090E-77536D734564}"/>
                </a:ext>
              </a:extLst>
            </p:cNvPr>
            <p:cNvSpPr/>
            <p:nvPr/>
          </p:nvSpPr>
          <p:spPr bwMode="auto">
            <a:xfrm>
              <a:off x="6654231" y="2768584"/>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cxnSp>
          <p:nvCxnSpPr>
            <p:cNvPr id="29726" name="Rechte verbindingslijn met pijl 2"/>
            <p:cNvCxnSpPr>
              <a:cxnSpLocks noChangeShapeType="1"/>
            </p:cNvCxnSpPr>
            <p:nvPr/>
          </p:nvCxnSpPr>
          <p:spPr bwMode="auto">
            <a:xfrm>
              <a:off x="6225308" y="2766728"/>
              <a:ext cx="573147" cy="21571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5" name="Rechte verbindingslijn met pijl 2"/>
            <p:cNvCxnSpPr>
              <a:cxnSpLocks noChangeShapeType="1"/>
            </p:cNvCxnSpPr>
            <p:nvPr/>
          </p:nvCxnSpPr>
          <p:spPr bwMode="auto">
            <a:xfrm flipV="1">
              <a:off x="6240968" y="2478059"/>
              <a:ext cx="738493" cy="9619"/>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5" name="TextBox 14">
            <a:extLst>
              <a:ext uri="{FF2B5EF4-FFF2-40B4-BE49-F238E27FC236}">
                <a16:creationId xmlns:a16="http://schemas.microsoft.com/office/drawing/2014/main" id="{4077FCD6-7623-8979-B817-77745D55B0DD}"/>
              </a:ext>
            </a:extLst>
          </p:cNvPr>
          <p:cNvSpPr txBox="1"/>
          <p:nvPr/>
        </p:nvSpPr>
        <p:spPr>
          <a:xfrm>
            <a:off x="683568" y="5317139"/>
            <a:ext cx="7751994" cy="646331"/>
          </a:xfrm>
          <a:prstGeom prst="rect">
            <a:avLst/>
          </a:prstGeom>
          <a:noFill/>
        </p:spPr>
        <p:txBody>
          <a:bodyPr wrap="none" rtlCol="0">
            <a:spAutoFit/>
          </a:bodyPr>
          <a:lstStyle/>
          <a:p>
            <a:r>
              <a:rPr lang="en-US" sz="1800" dirty="0">
                <a:solidFill>
                  <a:schemeClr val="tx1"/>
                </a:solidFill>
                <a:latin typeface="+mj-lt"/>
              </a:rPr>
              <a:t>Big attack surface: inside application, in underlying protocol stack,  </a:t>
            </a:r>
          </a:p>
          <a:p>
            <a:r>
              <a:rPr lang="en-US" sz="1800" dirty="0">
                <a:solidFill>
                  <a:schemeClr val="tx1"/>
                </a:solidFill>
                <a:latin typeface="+mj-lt"/>
              </a:rPr>
              <a:t>and in external services.</a:t>
            </a:r>
            <a:endParaRPr lang="en-NL" sz="1800" dirty="0">
              <a:solidFill>
                <a:schemeClr val="tx1"/>
              </a:solidFill>
              <a:latin typeface="+mj-lt"/>
            </a:endParaRPr>
          </a:p>
        </p:txBody>
      </p:sp>
    </p:spTree>
    <p:extLst>
      <p:ext uri="{BB962C8B-B14F-4D97-AF65-F5344CB8AC3E}">
        <p14:creationId xmlns:p14="http://schemas.microsoft.com/office/powerpoint/2010/main" val="22193292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C0B94397-21CB-E4C7-8303-2B32CBEE0AA9}"/>
              </a:ext>
            </a:extLst>
          </p:cNvPr>
          <p:cNvSpPr>
            <a:spLocks noGrp="1"/>
          </p:cNvSpPr>
          <p:nvPr>
            <p:ph type="title"/>
          </p:nvPr>
        </p:nvSpPr>
        <p:spPr/>
        <p:txBody>
          <a:bodyPr/>
          <a:lstStyle/>
          <a:p>
            <a:r>
              <a:rPr lang="en-GB" altLang="en-US" dirty="0"/>
              <a:t>Recap: Why XSS is so tricky to prevent</a:t>
            </a:r>
          </a:p>
        </p:txBody>
      </p:sp>
      <p:sp>
        <p:nvSpPr>
          <p:cNvPr id="3" name="Tijdelijke aanduiding voor inhoud 2">
            <a:extLst>
              <a:ext uri="{FF2B5EF4-FFF2-40B4-BE49-F238E27FC236}">
                <a16:creationId xmlns:a16="http://schemas.microsoft.com/office/drawing/2014/main" id="{7E4FDB52-F347-4398-F95D-5D5FAE87850E}"/>
              </a:ext>
            </a:extLst>
          </p:cNvPr>
          <p:cNvSpPr>
            <a:spLocks noGrp="1"/>
          </p:cNvSpPr>
          <p:nvPr>
            <p:ph idx="1"/>
          </p:nvPr>
        </p:nvSpPr>
        <p:spPr>
          <a:xfrm>
            <a:off x="686881" y="1125001"/>
            <a:ext cx="7917120" cy="4959360"/>
          </a:xfrm>
        </p:spPr>
        <p:txBody>
          <a:bodyPr/>
          <a:lstStyle/>
          <a:p>
            <a:pPr>
              <a:lnSpc>
                <a:spcPct val="100000"/>
              </a:lnSpc>
              <a:defRPr/>
            </a:pPr>
            <a:r>
              <a:rPr lang="en-GB" sz="1800" dirty="0">
                <a:solidFill>
                  <a:schemeClr val="accent2"/>
                </a:solidFill>
              </a:rPr>
              <a:t>Many sources </a:t>
            </a:r>
            <a:r>
              <a:rPr lang="en-GB" sz="1800" dirty="0">
                <a:solidFill>
                  <a:schemeClr val="tx1"/>
                </a:solidFill>
              </a:rPr>
              <a:t>&amp;</a:t>
            </a:r>
            <a:r>
              <a:rPr lang="en-GB" sz="1800" dirty="0">
                <a:solidFill>
                  <a:schemeClr val="accent2"/>
                </a:solidFill>
              </a:rPr>
              <a:t> sinks</a:t>
            </a:r>
            <a:r>
              <a:rPr lang="en-GB" sz="1800" dirty="0">
                <a:solidFill>
                  <a:schemeClr val="tx1"/>
                </a:solidFill>
              </a:rPr>
              <a:t>, with </a:t>
            </a:r>
            <a:r>
              <a:rPr lang="en-GB" sz="1800" dirty="0">
                <a:solidFill>
                  <a:schemeClr val="accent2"/>
                </a:solidFill>
              </a:rPr>
              <a:t>complex data flows </a:t>
            </a:r>
            <a:r>
              <a:rPr lang="en-GB" sz="1800" dirty="0">
                <a:solidFill>
                  <a:schemeClr val="tx1"/>
                </a:solidFill>
              </a:rPr>
              <a:t>between them</a:t>
            </a:r>
          </a:p>
          <a:p>
            <a:pPr>
              <a:lnSpc>
                <a:spcPct val="100000"/>
              </a:lnSpc>
              <a:defRPr/>
            </a:pPr>
            <a:r>
              <a:rPr lang="en-GB" sz="1800" dirty="0">
                <a:solidFill>
                  <a:schemeClr val="accent2"/>
                </a:solidFill>
              </a:rPr>
              <a:t>Many different</a:t>
            </a:r>
            <a:r>
              <a:rPr lang="en-GB" sz="1800" dirty="0"/>
              <a:t> </a:t>
            </a:r>
            <a:r>
              <a:rPr lang="en-GB" sz="1800" dirty="0">
                <a:solidFill>
                  <a:schemeClr val="accent2"/>
                </a:solidFill>
              </a:rPr>
              <a:t>types of data</a:t>
            </a:r>
            <a:r>
              <a:rPr lang="en-GB" sz="1800" dirty="0"/>
              <a:t>  </a:t>
            </a:r>
            <a:endParaRPr lang="en-GB" sz="1800" dirty="0">
              <a:solidFill>
                <a:srgbClr val="339933"/>
              </a:solidFill>
            </a:endParaRPr>
          </a:p>
          <a:p>
            <a:pPr marL="742873" lvl="2" indent="-285720">
              <a:lnSpc>
                <a:spcPct val="100000"/>
              </a:lnSpc>
              <a:buFont typeface="Arial" panose="020B0604020202020204" pitchFamily="34" charset="0"/>
              <a:buChar char="•"/>
              <a:defRPr/>
            </a:pPr>
            <a:r>
              <a:rPr lang="en-GB" sz="1600" dirty="0">
                <a:solidFill>
                  <a:srgbClr val="339933"/>
                </a:solidFill>
              </a:rPr>
              <a:t>URLs, URL parameters, </a:t>
            </a:r>
            <a:r>
              <a:rPr lang="en-GB" sz="1600" dirty="0" err="1">
                <a:solidFill>
                  <a:srgbClr val="339933"/>
                </a:solidFill>
                <a:latin typeface="Arial Narrow" panose="020B0606020202030204" pitchFamily="34" charset="0"/>
              </a:rPr>
              <a:t>javascript</a:t>
            </a:r>
            <a:r>
              <a:rPr lang="en-GB" sz="1600" dirty="0">
                <a:solidFill>
                  <a:srgbClr val="339933"/>
                </a:solidFill>
                <a:latin typeface="Arial Narrow" panose="020B0606020202030204" pitchFamily="34" charset="0"/>
              </a:rPr>
              <a:t>: </a:t>
            </a:r>
            <a:r>
              <a:rPr lang="en-GB" sz="1600" dirty="0">
                <a:solidFill>
                  <a:srgbClr val="339933"/>
                </a:solidFill>
              </a:rPr>
              <a:t>pseudo URLs,                                          (snippets of) HTML and JavaScript,  JavaScript strings, CSS, …</a:t>
            </a:r>
          </a:p>
          <a:p>
            <a:pPr marL="400008" lvl="1" indent="0">
              <a:lnSpc>
                <a:spcPct val="100000"/>
              </a:lnSpc>
              <a:buNone/>
              <a:defRPr/>
            </a:pPr>
            <a:r>
              <a:rPr lang="en-GB" sz="1800" dirty="0"/>
              <a:t>with </a:t>
            </a:r>
            <a:r>
              <a:rPr lang="en-GB" sz="1800" dirty="0">
                <a:solidFill>
                  <a:schemeClr val="accent2"/>
                </a:solidFill>
              </a:rPr>
              <a:t>different trust levels, </a:t>
            </a:r>
            <a:r>
              <a:rPr lang="en-GB" sz="1800" dirty="0" err="1">
                <a:solidFill>
                  <a:schemeClr val="tx1"/>
                </a:solidFill>
              </a:rPr>
              <a:t>eg</a:t>
            </a:r>
            <a:endParaRPr lang="en-GB" sz="1800" dirty="0">
              <a:solidFill>
                <a:schemeClr val="tx1"/>
              </a:solidFill>
            </a:endParaRPr>
          </a:p>
          <a:p>
            <a:pPr lvl="1">
              <a:lnSpc>
                <a:spcPct val="100000"/>
              </a:lnSpc>
              <a:buFont typeface="Arial" panose="020B0604020202020204" pitchFamily="34" charset="0"/>
              <a:buChar char="•"/>
              <a:defRPr/>
            </a:pPr>
            <a:r>
              <a:rPr lang="en-GB" sz="1600" dirty="0">
                <a:solidFill>
                  <a:srgbClr val="339933"/>
                </a:solidFill>
              </a:rPr>
              <a:t>HTML with scripts that we trust, unsafe HTML, possibly with scripts, safe HTML without scripts,                                                                                           links that we trust even in places where they might trigger scripts,     links that we trust except in places where they might trigger scripts, ...</a:t>
            </a:r>
            <a:endParaRPr lang="en-GB" sz="1800" dirty="0"/>
          </a:p>
          <a:p>
            <a:pPr marL="400008" lvl="1" indent="0">
              <a:lnSpc>
                <a:spcPct val="100000"/>
              </a:lnSpc>
              <a:buNone/>
              <a:defRPr/>
            </a:pPr>
            <a:r>
              <a:rPr lang="en-GB" sz="1800" dirty="0">
                <a:solidFill>
                  <a:schemeClr val="tx1"/>
                </a:solidFill>
              </a:rPr>
              <a:t>and </a:t>
            </a:r>
            <a:r>
              <a:rPr lang="en-GB" sz="1800" dirty="0">
                <a:solidFill>
                  <a:schemeClr val="accent2"/>
                </a:solidFill>
              </a:rPr>
              <a:t>different association forms of encoding </a:t>
            </a:r>
            <a:r>
              <a:rPr lang="en-GB" sz="1800" dirty="0">
                <a:solidFill>
                  <a:schemeClr val="tx2"/>
                </a:solidFill>
              </a:rPr>
              <a:t>and</a:t>
            </a:r>
            <a:r>
              <a:rPr lang="en-GB" sz="1800" dirty="0">
                <a:solidFill>
                  <a:schemeClr val="accent2"/>
                </a:solidFill>
              </a:rPr>
              <a:t> validation</a:t>
            </a:r>
            <a:r>
              <a:rPr lang="en-GB" sz="1800" dirty="0">
                <a:solidFill>
                  <a:schemeClr val="tx1"/>
                </a:solidFill>
              </a:rPr>
              <a:t>, </a:t>
            </a:r>
            <a:r>
              <a:rPr lang="en-GB" sz="1800" dirty="0" err="1">
                <a:solidFill>
                  <a:schemeClr val="tx1"/>
                </a:solidFill>
              </a:rPr>
              <a:t>eg</a:t>
            </a:r>
            <a:endParaRPr lang="en-GB" sz="1800" dirty="0">
              <a:solidFill>
                <a:schemeClr val="tx1"/>
              </a:solidFill>
            </a:endParaRPr>
          </a:p>
          <a:p>
            <a:pPr lvl="1">
              <a:lnSpc>
                <a:spcPct val="100000"/>
              </a:lnSpc>
              <a:buFont typeface="Arial" panose="020B0604020202020204" pitchFamily="34" charset="0"/>
              <a:buChar char="•"/>
              <a:defRPr/>
            </a:pPr>
            <a:r>
              <a:rPr lang="en-GB" sz="1600" dirty="0">
                <a:solidFill>
                  <a:srgbClr val="339933"/>
                </a:solidFill>
              </a:rPr>
              <a:t>HTML-encoding, </a:t>
            </a:r>
            <a:r>
              <a:rPr lang="en-GB" sz="1600" dirty="0" err="1">
                <a:solidFill>
                  <a:srgbClr val="339933"/>
                </a:solidFill>
              </a:rPr>
              <a:t>JavaString</a:t>
            </a:r>
            <a:r>
              <a:rPr lang="en-GB" sz="1600" dirty="0">
                <a:solidFill>
                  <a:srgbClr val="339933"/>
                </a:solidFill>
              </a:rPr>
              <a:t>-literal encoding, URLs validated not to start with </a:t>
            </a:r>
            <a:r>
              <a:rPr lang="en-GB" sz="1600" b="1" dirty="0" err="1">
                <a:solidFill>
                  <a:srgbClr val="339933"/>
                </a:solidFill>
                <a:latin typeface="Arial Narrow" panose="020B0606020202030204" pitchFamily="34" charset="0"/>
              </a:rPr>
              <a:t>javascript</a:t>
            </a:r>
            <a:r>
              <a:rPr lang="en-GB" sz="1600" b="1" dirty="0">
                <a:solidFill>
                  <a:srgbClr val="339933"/>
                </a:solidFill>
                <a:latin typeface="Arial Narrow" panose="020B0606020202030204" pitchFamily="34" charset="0"/>
              </a:rPr>
              <a:t>:, </a:t>
            </a:r>
            <a:r>
              <a:rPr lang="en-GB" sz="1600" dirty="0">
                <a:solidFill>
                  <a:srgbClr val="339933"/>
                </a:solidFill>
              </a:rPr>
              <a:t>...</a:t>
            </a:r>
          </a:p>
          <a:p>
            <a:pPr marL="457200" lvl="1" indent="0">
              <a:lnSpc>
                <a:spcPct val="100000"/>
              </a:lnSpc>
              <a:buNone/>
              <a:defRPr/>
            </a:pPr>
            <a:r>
              <a:rPr lang="en-GB" sz="1800" dirty="0">
                <a:solidFill>
                  <a:schemeClr val="tx2"/>
                </a:solidFill>
              </a:rPr>
              <a:t>that can be done </a:t>
            </a:r>
            <a:r>
              <a:rPr lang="en-GB" sz="1800" dirty="0">
                <a:solidFill>
                  <a:schemeClr val="accent2"/>
                </a:solidFill>
              </a:rPr>
              <a:t>server-side </a:t>
            </a:r>
            <a:r>
              <a:rPr lang="en-GB" sz="1800" dirty="0">
                <a:solidFill>
                  <a:schemeClr val="tx2"/>
                </a:solidFill>
              </a:rPr>
              <a:t>or</a:t>
            </a:r>
            <a:r>
              <a:rPr lang="en-GB" sz="1800" dirty="0">
                <a:solidFill>
                  <a:schemeClr val="accent2"/>
                </a:solidFill>
              </a:rPr>
              <a:t> client-side</a:t>
            </a:r>
          </a:p>
          <a:p>
            <a:pPr lvl="1">
              <a:defRPr/>
            </a:pPr>
            <a:endParaRPr lang="en-GB" sz="1800" dirty="0"/>
          </a:p>
        </p:txBody>
      </p:sp>
      <p:sp>
        <p:nvSpPr>
          <p:cNvPr id="72708" name="Tijdelijke aanduiding voor dianummer 3">
            <a:extLst>
              <a:ext uri="{FF2B5EF4-FFF2-40B4-BE49-F238E27FC236}">
                <a16:creationId xmlns:a16="http://schemas.microsoft.com/office/drawing/2014/main" id="{3BF1401E-F4FC-3A52-CF11-9F0E8AC426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4EDE561-C667-4CE7-8AED-BBC454950976}" type="slidenum">
              <a:rPr lang="en-GB" altLang="nl-NL"/>
              <a:pPr/>
              <a:t>110</a:t>
            </a:fld>
            <a:endParaRPr lang="en-GB" altLang="nl-NL"/>
          </a:p>
        </p:txBody>
      </p:sp>
    </p:spTree>
    <p:extLst>
      <p:ext uri="{BB962C8B-B14F-4D97-AF65-F5344CB8AC3E}">
        <p14:creationId xmlns:p14="http://schemas.microsoft.com/office/powerpoint/2010/main" val="27068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el 1"/>
          <p:cNvSpPr>
            <a:spLocks noGrp="1"/>
          </p:cNvSpPr>
          <p:nvPr>
            <p:ph type="title"/>
          </p:nvPr>
        </p:nvSpPr>
        <p:spPr/>
        <p:txBody>
          <a:bodyPr/>
          <a:lstStyle/>
          <a:p>
            <a:r>
              <a:rPr lang="en-GB" altLang="en-US" sz="2400" dirty="0">
                <a:solidFill>
                  <a:srgbClr val="FF0000"/>
                </a:solidFill>
                <a:latin typeface="+mj-lt"/>
              </a:rPr>
              <a:t>Attack surface for  </a:t>
            </a:r>
            <a:r>
              <a:rPr lang="en-GB" altLang="en-US" sz="4400" baseline="-25000" dirty="0">
                <a:solidFill>
                  <a:srgbClr val="FF0000"/>
                </a:solidFill>
                <a:latin typeface="Pieces NFI" panose="02000000000000000000" pitchFamily="2" charset="0"/>
              </a:rPr>
              <a:t>input </a:t>
            </a:r>
            <a:r>
              <a:rPr lang="en-GB" altLang="en-US" sz="2400" dirty="0">
                <a:solidFill>
                  <a:srgbClr val="FF0000"/>
                </a:solidFill>
                <a:latin typeface="+mj-lt"/>
              </a:rPr>
              <a:t>problems</a:t>
            </a:r>
            <a:endParaRPr lang="en-GB" altLang="en-US" sz="2400" baseline="-25000" dirty="0">
              <a:solidFill>
                <a:srgbClr val="FF0000"/>
              </a:solidFill>
              <a:latin typeface="Pieces NFI" panose="02000000000000000000" pitchFamily="2" charset="0"/>
            </a:endParaRPr>
          </a:p>
        </p:txBody>
      </p:sp>
      <p:sp>
        <p:nvSpPr>
          <p:cNvPr id="29701" name="Tijdelijke aanduiding voor dianumm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B6B94CA6-E49D-442B-97BC-8D63D6776407}" type="slidenum">
              <a:rPr lang="en-US" altLang="nl-NL"/>
              <a:pPr defTabSz="446407"/>
              <a:t>12</a:t>
            </a:fld>
            <a:endParaRPr lang="en-US" altLang="nl-NL"/>
          </a:p>
        </p:txBody>
      </p:sp>
      <p:grpSp>
        <p:nvGrpSpPr>
          <p:cNvPr id="19" name="Group 18">
            <a:extLst>
              <a:ext uri="{FF2B5EF4-FFF2-40B4-BE49-F238E27FC236}">
                <a16:creationId xmlns:a16="http://schemas.microsoft.com/office/drawing/2014/main" id="{6F8133CD-CA8D-6507-C23F-5605251457BF}"/>
              </a:ext>
            </a:extLst>
          </p:cNvPr>
          <p:cNvGrpSpPr/>
          <p:nvPr/>
        </p:nvGrpSpPr>
        <p:grpSpPr>
          <a:xfrm>
            <a:off x="1259632" y="1358826"/>
            <a:ext cx="6163581" cy="4024658"/>
            <a:chOff x="510309" y="1045474"/>
            <a:chExt cx="6163581" cy="4024658"/>
          </a:xfrm>
        </p:grpSpPr>
        <p:sp>
          <p:nvSpPr>
            <p:cNvPr id="5" name="Rechthoek 4"/>
            <p:cNvSpPr/>
            <p:nvPr/>
          </p:nvSpPr>
          <p:spPr bwMode="auto">
            <a:xfrm>
              <a:off x="1287414" y="4337249"/>
              <a:ext cx="1699022" cy="326846"/>
            </a:xfrm>
            <a:prstGeom prst="rect">
              <a:avLst/>
            </a:prstGeom>
            <a:solidFill>
              <a:srgbClr val="64BD21"/>
            </a:solidFill>
            <a:ln w="15875" cap="flat" cmpd="sng" algn="ctr">
              <a:solidFill>
                <a:schemeClr val="tx2"/>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err="1">
                  <a:solidFill>
                    <a:srgbClr val="000000"/>
                  </a:solidFill>
                  <a:latin typeface="Arial Rounded MT Bold" panose="020F0704030504030204" pitchFamily="34" charset="0"/>
                </a:rPr>
                <a:t>Wifi</a:t>
              </a:r>
              <a:r>
                <a:rPr lang="en-GB" sz="1451" dirty="0">
                  <a:solidFill>
                    <a:srgbClr val="000000"/>
                  </a:solidFill>
                  <a:latin typeface="Arial Rounded MT Bold" panose="020F0704030504030204" pitchFamily="34" charset="0"/>
                </a:rPr>
                <a:t> / 4G  </a:t>
              </a:r>
            </a:p>
          </p:txBody>
        </p:sp>
        <p:sp>
          <p:nvSpPr>
            <p:cNvPr id="6" name="Rechthoek 5"/>
            <p:cNvSpPr/>
            <p:nvPr/>
          </p:nvSpPr>
          <p:spPr bwMode="auto">
            <a:xfrm>
              <a:off x="1287414" y="3955689"/>
              <a:ext cx="1699022" cy="336925"/>
            </a:xfrm>
            <a:prstGeom prst="rect">
              <a:avLst/>
            </a:prstGeom>
            <a:solidFill>
              <a:srgbClr val="7ADB31"/>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33" dirty="0">
                  <a:solidFill>
                    <a:srgbClr val="000000"/>
                  </a:solidFill>
                  <a:latin typeface="Arial Rounded MT Bold" panose="020F0704030504030204" pitchFamily="34" charset="0"/>
                </a:rPr>
                <a:t>TCP/IP</a:t>
              </a:r>
            </a:p>
          </p:txBody>
        </p:sp>
        <p:sp>
          <p:nvSpPr>
            <p:cNvPr id="7" name="Rechthoek 6"/>
            <p:cNvSpPr/>
            <p:nvPr/>
          </p:nvSpPr>
          <p:spPr bwMode="auto">
            <a:xfrm>
              <a:off x="1277335" y="3230005"/>
              <a:ext cx="1699022" cy="319646"/>
            </a:xfrm>
            <a:prstGeom prst="rect">
              <a:avLst/>
            </a:prstGeom>
            <a:solidFill>
              <a:srgbClr val="8DE04E"/>
            </a:solidFill>
            <a:ln w="12700" cap="flat" cmpd="sng" algn="ctr">
              <a:solidFill>
                <a:schemeClr val="tx2">
                  <a:alpha val="99000"/>
                </a:schemeClr>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HTTP</a:t>
              </a:r>
              <a:endParaRPr lang="en-GB" sz="1633" dirty="0">
                <a:solidFill>
                  <a:srgbClr val="000000"/>
                </a:solidFill>
                <a:latin typeface="Arial Rounded MT Bold" panose="020F0704030504030204" pitchFamily="34" charset="0"/>
              </a:endParaRPr>
            </a:p>
          </p:txBody>
        </p:sp>
        <p:sp>
          <p:nvSpPr>
            <p:cNvPr id="14" name="Rechthoek 13"/>
            <p:cNvSpPr/>
            <p:nvPr/>
          </p:nvSpPr>
          <p:spPr bwMode="auto">
            <a:xfrm>
              <a:off x="1277335" y="3600046"/>
              <a:ext cx="1699022" cy="306688"/>
            </a:xfrm>
            <a:prstGeom prst="rect">
              <a:avLst/>
            </a:prstGeom>
            <a:solidFill>
              <a:srgbClr val="73D927"/>
            </a:solidFill>
            <a:ln w="12700" cap="flat" cmpd="sng" algn="ctr">
              <a:solidFill>
                <a:schemeClr val="tx2">
                  <a:alpha val="99000"/>
                </a:schemeClr>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TLS</a:t>
              </a:r>
              <a:endParaRPr lang="en-GB" sz="1814" dirty="0">
                <a:solidFill>
                  <a:srgbClr val="000000"/>
                </a:solidFill>
                <a:latin typeface="Arial Rounded MT Bold" panose="020F0704030504030204" pitchFamily="34" charset="0"/>
              </a:endParaRPr>
            </a:p>
          </p:txBody>
        </p:sp>
        <p:sp>
          <p:nvSpPr>
            <p:cNvPr id="20" name="Rechthoek 19"/>
            <p:cNvSpPr/>
            <p:nvPr/>
          </p:nvSpPr>
          <p:spPr bwMode="auto">
            <a:xfrm>
              <a:off x="4974869" y="4337249"/>
              <a:ext cx="1699021" cy="326846"/>
            </a:xfrm>
            <a:prstGeom prst="rect">
              <a:avLst/>
            </a:prstGeom>
            <a:solidFill>
              <a:srgbClr val="64BD21"/>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Ethernet</a:t>
              </a:r>
              <a:endParaRPr lang="en-GB" sz="1800" dirty="0">
                <a:solidFill>
                  <a:srgbClr val="000000"/>
                </a:solidFill>
                <a:latin typeface="Arial Rounded MT Bold" panose="020F0704030504030204" pitchFamily="34" charset="0"/>
              </a:endParaRPr>
            </a:p>
          </p:txBody>
        </p:sp>
        <p:sp>
          <p:nvSpPr>
            <p:cNvPr id="21" name="Rechthoek 20"/>
            <p:cNvSpPr/>
            <p:nvPr/>
          </p:nvSpPr>
          <p:spPr bwMode="auto">
            <a:xfrm>
              <a:off x="4974869" y="3955689"/>
              <a:ext cx="1699021" cy="336925"/>
            </a:xfrm>
            <a:prstGeom prst="rect">
              <a:avLst/>
            </a:prstGeom>
            <a:solidFill>
              <a:srgbClr val="70D525"/>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TCP/IP</a:t>
              </a:r>
            </a:p>
          </p:txBody>
        </p:sp>
        <p:sp>
          <p:nvSpPr>
            <p:cNvPr id="22" name="Rechthoek 21"/>
            <p:cNvSpPr/>
            <p:nvPr/>
          </p:nvSpPr>
          <p:spPr bwMode="auto">
            <a:xfrm>
              <a:off x="4964789" y="3230005"/>
              <a:ext cx="1699021" cy="319646"/>
            </a:xfrm>
            <a:prstGeom prst="rect">
              <a:avLst/>
            </a:prstGeom>
            <a:solidFill>
              <a:srgbClr val="8DE04E"/>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33" dirty="0">
                  <a:solidFill>
                    <a:srgbClr val="000000"/>
                  </a:solidFill>
                  <a:latin typeface="Arial Rounded MT Bold" panose="020F0704030504030204" pitchFamily="34" charset="0"/>
                </a:rPr>
                <a:t>HTTP</a:t>
              </a:r>
            </a:p>
          </p:txBody>
        </p:sp>
        <p:sp>
          <p:nvSpPr>
            <p:cNvPr id="23" name="Rechthoek 22"/>
            <p:cNvSpPr/>
            <p:nvPr/>
          </p:nvSpPr>
          <p:spPr bwMode="auto">
            <a:xfrm>
              <a:off x="4964789" y="3600046"/>
              <a:ext cx="1699021" cy="306688"/>
            </a:xfrm>
            <a:prstGeom prst="rect">
              <a:avLst/>
            </a:prstGeom>
            <a:solidFill>
              <a:srgbClr val="6FD125"/>
            </a:solidFill>
            <a:ln w="15875" cap="flat" cmpd="sng" algn="ctr">
              <a:solidFill>
                <a:schemeClr val="tx2"/>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TLS</a:t>
              </a:r>
              <a:endParaRPr lang="en-GB" sz="2177" dirty="0">
                <a:solidFill>
                  <a:srgbClr val="000000"/>
                </a:solidFill>
                <a:latin typeface="Arial Rounded MT Bold" panose="020F0704030504030204" pitchFamily="34" charset="0"/>
              </a:endParaRPr>
            </a:p>
          </p:txBody>
        </p:sp>
        <p:sp>
          <p:nvSpPr>
            <p:cNvPr id="26" name="Pijl-links en -rechts 25"/>
            <p:cNvSpPr/>
            <p:nvPr/>
          </p:nvSpPr>
          <p:spPr bwMode="auto">
            <a:xfrm>
              <a:off x="1568185" y="4770644"/>
              <a:ext cx="4951640" cy="299488"/>
            </a:xfrm>
            <a:prstGeom prst="leftRightArrow">
              <a:avLst>
                <a:gd name="adj1" fmla="val 81058"/>
                <a:gd name="adj2" fmla="val 34472"/>
              </a:avLst>
            </a:prstGeom>
            <a:solidFill>
              <a:srgbClr val="3A6F13"/>
            </a:solidFill>
            <a:ln w="9525" cap="flat" cmpd="sng" algn="ctr">
              <a:solidFill>
                <a:schemeClr val="tx1"/>
              </a:solidFill>
              <a:prstDash val="solid"/>
              <a:round/>
              <a:headEnd type="none" w="med" len="med"/>
              <a:tailEnd type="none" w="med" len="med"/>
            </a:ln>
            <a:effectLst/>
          </p:spPr>
          <p:txBody>
            <a:bodyPr/>
            <a:lstStyle/>
            <a:p>
              <a:pPr defTabSz="446407" eaLnBrk="1">
                <a:lnSpc>
                  <a:spcPct val="116000"/>
                </a:lnSpc>
                <a:buClr>
                  <a:srgbClr val="000000"/>
                </a:buClr>
                <a:buSzPct val="100000"/>
                <a:defRPr/>
              </a:pPr>
              <a:endParaRPr lang="en-GB" sz="2177">
                <a:solidFill>
                  <a:srgbClr val="FFFFFF"/>
                </a:solidFill>
                <a:latin typeface="Comic Sans MS" pitchFamily="64" charset="0"/>
              </a:endParaRPr>
            </a:p>
          </p:txBody>
        </p:sp>
        <p:sp>
          <p:nvSpPr>
            <p:cNvPr id="60" name="Explosie 2 59"/>
            <p:cNvSpPr/>
            <p:nvPr/>
          </p:nvSpPr>
          <p:spPr bwMode="auto">
            <a:xfrm>
              <a:off x="1499274" y="4146841"/>
              <a:ext cx="508229" cy="232666"/>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62" name="Explosie 2 61"/>
            <p:cNvSpPr/>
            <p:nvPr/>
          </p:nvSpPr>
          <p:spPr bwMode="auto">
            <a:xfrm>
              <a:off x="1510572" y="3402429"/>
              <a:ext cx="453841" cy="225392"/>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61" name="Explosie 2 60"/>
            <p:cNvSpPr/>
            <p:nvPr/>
          </p:nvSpPr>
          <p:spPr bwMode="auto">
            <a:xfrm>
              <a:off x="1482627" y="3798731"/>
              <a:ext cx="509730" cy="229509"/>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59" name="Explosie 2 58"/>
            <p:cNvSpPr/>
            <p:nvPr/>
          </p:nvSpPr>
          <p:spPr bwMode="auto">
            <a:xfrm>
              <a:off x="1831728" y="4551381"/>
              <a:ext cx="486983" cy="225427"/>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31" name="Afgeronde rechthoek 30"/>
            <p:cNvSpPr/>
            <p:nvPr/>
          </p:nvSpPr>
          <p:spPr bwMode="auto">
            <a:xfrm>
              <a:off x="1372844" y="1766701"/>
              <a:ext cx="1301697" cy="993434"/>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chemeClr val="accent2"/>
                  </a:solidFill>
                  <a:latin typeface="Arial Rounded MT Bold" panose="020F0704030504030204" pitchFamily="34" charset="0"/>
                </a:rPr>
                <a:t>App</a:t>
              </a:r>
              <a:r>
                <a:rPr lang="en-GB" sz="1800" dirty="0">
                  <a:solidFill>
                    <a:srgbClr val="000000"/>
                  </a:solidFill>
                  <a:latin typeface="Arial Rounded MT Bold" panose="020F0704030504030204" pitchFamily="34" charset="0"/>
                </a:rPr>
                <a:t> or  </a:t>
              </a:r>
              <a:r>
                <a:rPr lang="en-GB" sz="1800" dirty="0">
                  <a:solidFill>
                    <a:schemeClr val="accent2"/>
                  </a:solidFill>
                  <a:latin typeface="Arial Rounded MT Bold" panose="020F0704030504030204" pitchFamily="34" charset="0"/>
                </a:rPr>
                <a:t>browser</a:t>
              </a:r>
            </a:p>
          </p:txBody>
        </p:sp>
        <p:sp>
          <p:nvSpPr>
            <p:cNvPr id="27" name="Stroomdiagram: Magnetische schijf 26"/>
            <p:cNvSpPr/>
            <p:nvPr/>
          </p:nvSpPr>
          <p:spPr bwMode="auto">
            <a:xfrm>
              <a:off x="3003342" y="1569035"/>
              <a:ext cx="1122153" cy="555782"/>
            </a:xfrm>
            <a:prstGeom prst="flowChartMagneticDisk">
              <a:avLst/>
            </a:prstGeom>
            <a:solidFill>
              <a:srgbClr val="AAE97B"/>
            </a:solidFill>
            <a:ln w="15875" cap="flat" cmpd="sng" algn="ctr">
              <a:solidFill>
                <a:schemeClr val="tx1"/>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database</a:t>
              </a:r>
              <a:endParaRPr lang="en-GB" sz="2540" dirty="0">
                <a:solidFill>
                  <a:srgbClr val="000000"/>
                </a:solidFill>
                <a:latin typeface="Arial Rounded MT Bold" panose="020F0704030504030204" pitchFamily="34" charset="0"/>
              </a:endParaRPr>
            </a:p>
          </p:txBody>
        </p:sp>
        <p:sp>
          <p:nvSpPr>
            <p:cNvPr id="33" name="Afgeronde rechthoek 32"/>
            <p:cNvSpPr/>
            <p:nvPr/>
          </p:nvSpPr>
          <p:spPr bwMode="auto">
            <a:xfrm>
              <a:off x="3203973" y="2247016"/>
              <a:ext cx="823842"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      OS  </a:t>
              </a:r>
              <a:endParaRPr lang="en-GB" sz="1450" dirty="0">
                <a:solidFill>
                  <a:srgbClr val="000000"/>
                </a:solidFill>
                <a:latin typeface="Arial Rounded MT Bold" panose="020F0704030504030204" pitchFamily="34" charset="0"/>
              </a:endParaRPr>
            </a:p>
          </p:txBody>
        </p:sp>
        <p:sp>
          <p:nvSpPr>
            <p:cNvPr id="48" name="Afgeronde rechthoek 47"/>
            <p:cNvSpPr/>
            <p:nvPr/>
          </p:nvSpPr>
          <p:spPr bwMode="auto">
            <a:xfrm>
              <a:off x="3003341" y="2758497"/>
              <a:ext cx="1301697"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file system</a:t>
              </a:r>
            </a:p>
          </p:txBody>
        </p:sp>
        <p:sp>
          <p:nvSpPr>
            <p:cNvPr id="66" name="Explosie 2 65"/>
            <p:cNvSpPr/>
            <p:nvPr/>
          </p:nvSpPr>
          <p:spPr bwMode="auto">
            <a:xfrm>
              <a:off x="1507724" y="2404501"/>
              <a:ext cx="551798" cy="297598"/>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11" name="Afgeronde rechthoek 32">
              <a:extLst>
                <a:ext uri="{FF2B5EF4-FFF2-40B4-BE49-F238E27FC236}">
                  <a16:creationId xmlns:a16="http://schemas.microsoft.com/office/drawing/2014/main" id="{465EED6F-4678-B2B1-A174-C2AD4BBF4C33}"/>
                </a:ext>
              </a:extLst>
            </p:cNvPr>
            <p:cNvSpPr/>
            <p:nvPr/>
          </p:nvSpPr>
          <p:spPr bwMode="auto">
            <a:xfrm>
              <a:off x="2192246" y="1045474"/>
              <a:ext cx="1724754"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HTML renderer</a:t>
              </a:r>
              <a:endParaRPr lang="en-GB" sz="1450" dirty="0">
                <a:solidFill>
                  <a:srgbClr val="000000"/>
                </a:solidFill>
                <a:latin typeface="Arial Rounded MT Bold" panose="020F0704030504030204" pitchFamily="34" charset="0"/>
              </a:endParaRPr>
            </a:p>
          </p:txBody>
        </p:sp>
        <p:cxnSp>
          <p:nvCxnSpPr>
            <p:cNvPr id="12" name="Rechte verbindingslijn met pijl 2">
              <a:extLst>
                <a:ext uri="{FF2B5EF4-FFF2-40B4-BE49-F238E27FC236}">
                  <a16:creationId xmlns:a16="http://schemas.microsoft.com/office/drawing/2014/main" id="{4341A659-7A7E-2DEB-F2F6-5EEB42B27EA6}"/>
                </a:ext>
              </a:extLst>
            </p:cNvPr>
            <p:cNvCxnSpPr>
              <a:cxnSpLocks noChangeShapeType="1"/>
            </p:cNvCxnSpPr>
            <p:nvPr/>
          </p:nvCxnSpPr>
          <p:spPr bwMode="auto">
            <a:xfrm flipV="1">
              <a:off x="2242042" y="1359102"/>
              <a:ext cx="66812" cy="4385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 name="Afgeronde rechthoek 32">
              <a:extLst>
                <a:ext uri="{FF2B5EF4-FFF2-40B4-BE49-F238E27FC236}">
                  <a16:creationId xmlns:a16="http://schemas.microsoft.com/office/drawing/2014/main" id="{D8A1073A-D2AC-32EE-E328-48F5682ABC78}"/>
                </a:ext>
              </a:extLst>
            </p:cNvPr>
            <p:cNvSpPr/>
            <p:nvPr/>
          </p:nvSpPr>
          <p:spPr bwMode="auto">
            <a:xfrm>
              <a:off x="510309" y="1128338"/>
              <a:ext cx="1293023"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PDF viewer</a:t>
              </a:r>
              <a:endParaRPr lang="en-GB" sz="1450" dirty="0">
                <a:solidFill>
                  <a:srgbClr val="000000"/>
                </a:solidFill>
                <a:latin typeface="Arial Rounded MT Bold" panose="020F0704030504030204" pitchFamily="34" charset="0"/>
              </a:endParaRPr>
            </a:p>
          </p:txBody>
        </p:sp>
        <p:sp>
          <p:nvSpPr>
            <p:cNvPr id="9" name="Explosie 2 65">
              <a:extLst>
                <a:ext uri="{FF2B5EF4-FFF2-40B4-BE49-F238E27FC236}">
                  <a16:creationId xmlns:a16="http://schemas.microsoft.com/office/drawing/2014/main" id="{8E260BCA-8174-D202-E555-6BD3C0181FA7}"/>
                </a:ext>
              </a:extLst>
            </p:cNvPr>
            <p:cNvSpPr/>
            <p:nvPr/>
          </p:nvSpPr>
          <p:spPr bwMode="auto">
            <a:xfrm>
              <a:off x="949019" y="1359103"/>
              <a:ext cx="573060" cy="240455"/>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cxnSp>
          <p:nvCxnSpPr>
            <p:cNvPr id="10" name="Rechte verbindingslijn met pijl 2">
              <a:extLst>
                <a:ext uri="{FF2B5EF4-FFF2-40B4-BE49-F238E27FC236}">
                  <a16:creationId xmlns:a16="http://schemas.microsoft.com/office/drawing/2014/main" id="{670F8074-92B7-7849-5C7F-CEF78B447048}"/>
                </a:ext>
              </a:extLst>
            </p:cNvPr>
            <p:cNvCxnSpPr>
              <a:cxnSpLocks noChangeShapeType="1"/>
            </p:cNvCxnSpPr>
            <p:nvPr/>
          </p:nvCxnSpPr>
          <p:spPr bwMode="auto">
            <a:xfrm flipH="1" flipV="1">
              <a:off x="1215278" y="1426081"/>
              <a:ext cx="315130" cy="47780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DECCDE82-233F-B123-C6EE-012ACDC0A07B}"/>
                </a:ext>
              </a:extLst>
            </p:cNvPr>
            <p:cNvGrpSpPr/>
            <p:nvPr/>
          </p:nvGrpSpPr>
          <p:grpSpPr>
            <a:xfrm flipV="1">
              <a:off x="3064381" y="2798322"/>
              <a:ext cx="210528" cy="269277"/>
              <a:chOff x="8622963" y="2505809"/>
              <a:chExt cx="232092" cy="305321"/>
            </a:xfrm>
          </p:grpSpPr>
          <p:pic>
            <p:nvPicPr>
              <p:cNvPr id="29" name="Picture 28" descr="Icon&#10;&#10;Description automatically generated">
                <a:extLst>
                  <a:ext uri="{FF2B5EF4-FFF2-40B4-BE49-F238E27FC236}">
                    <a16:creationId xmlns:a16="http://schemas.microsoft.com/office/drawing/2014/main" id="{AE2F833C-61F7-E287-BD30-1F77FF0D8DB7}"/>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30" name="Picture 29" descr="Icon&#10;&#10;Description automatically generated">
                <a:extLst>
                  <a:ext uri="{FF2B5EF4-FFF2-40B4-BE49-F238E27FC236}">
                    <a16:creationId xmlns:a16="http://schemas.microsoft.com/office/drawing/2014/main" id="{77EE723B-6FCA-C497-93B6-3B5FD3836BF7}"/>
                  </a:ext>
                </a:extLst>
              </p:cNvPr>
              <p:cNvPicPr>
                <a:picLocks noChangeAspect="1"/>
              </p:cNvPicPr>
              <p:nvPr/>
            </p:nvPicPr>
            <p:blipFill>
              <a:blip r:embed="rId2"/>
              <a:stretch>
                <a:fillRect/>
              </a:stretch>
            </p:blipFill>
            <p:spPr>
              <a:xfrm rot="240000">
                <a:off x="8710940" y="2654070"/>
                <a:ext cx="144115" cy="157060"/>
              </a:xfrm>
              <a:prstGeom prst="rect">
                <a:avLst/>
              </a:prstGeom>
            </p:spPr>
          </p:pic>
        </p:grpSp>
        <p:grpSp>
          <p:nvGrpSpPr>
            <p:cNvPr id="35" name="Group 34">
              <a:extLst>
                <a:ext uri="{FF2B5EF4-FFF2-40B4-BE49-F238E27FC236}">
                  <a16:creationId xmlns:a16="http://schemas.microsoft.com/office/drawing/2014/main" id="{A5EFACA0-6C4B-4F54-9023-21C5A7E1AA5C}"/>
                </a:ext>
              </a:extLst>
            </p:cNvPr>
            <p:cNvGrpSpPr/>
            <p:nvPr/>
          </p:nvGrpSpPr>
          <p:grpSpPr>
            <a:xfrm flipV="1">
              <a:off x="3247632" y="2301913"/>
              <a:ext cx="210528" cy="269277"/>
              <a:chOff x="8622963" y="2505809"/>
              <a:chExt cx="232092" cy="305321"/>
            </a:xfrm>
          </p:grpSpPr>
          <p:pic>
            <p:nvPicPr>
              <p:cNvPr id="36" name="Picture 35" descr="Icon&#10;&#10;Description automatically generated">
                <a:extLst>
                  <a:ext uri="{FF2B5EF4-FFF2-40B4-BE49-F238E27FC236}">
                    <a16:creationId xmlns:a16="http://schemas.microsoft.com/office/drawing/2014/main" id="{E25A5D69-7144-92E4-8665-9D553037F493}"/>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37" name="Picture 36" descr="Icon&#10;&#10;Description automatically generated">
                <a:extLst>
                  <a:ext uri="{FF2B5EF4-FFF2-40B4-BE49-F238E27FC236}">
                    <a16:creationId xmlns:a16="http://schemas.microsoft.com/office/drawing/2014/main" id="{071EB4B8-697F-7C82-494A-40240ECB71AF}"/>
                  </a:ext>
                </a:extLst>
              </p:cNvPr>
              <p:cNvPicPr>
                <a:picLocks noChangeAspect="1"/>
              </p:cNvPicPr>
              <p:nvPr/>
            </p:nvPicPr>
            <p:blipFill>
              <a:blip r:embed="rId2"/>
              <a:stretch>
                <a:fillRect/>
              </a:stretch>
            </p:blipFill>
            <p:spPr>
              <a:xfrm rot="240000">
                <a:off x="8710940" y="2654070"/>
                <a:ext cx="144115" cy="157060"/>
              </a:xfrm>
              <a:prstGeom prst="rect">
                <a:avLst/>
              </a:prstGeom>
            </p:spPr>
          </p:pic>
        </p:grpSp>
        <p:grpSp>
          <p:nvGrpSpPr>
            <p:cNvPr id="44" name="Group 43">
              <a:extLst>
                <a:ext uri="{FF2B5EF4-FFF2-40B4-BE49-F238E27FC236}">
                  <a16:creationId xmlns:a16="http://schemas.microsoft.com/office/drawing/2014/main" id="{D66431BA-31B1-7C69-DF36-08340F35ADE2}"/>
                </a:ext>
              </a:extLst>
            </p:cNvPr>
            <p:cNvGrpSpPr/>
            <p:nvPr/>
          </p:nvGrpSpPr>
          <p:grpSpPr>
            <a:xfrm flipV="1">
              <a:off x="3044661" y="1792539"/>
              <a:ext cx="210528" cy="269277"/>
              <a:chOff x="8622963" y="2505809"/>
              <a:chExt cx="232092" cy="305321"/>
            </a:xfrm>
          </p:grpSpPr>
          <p:pic>
            <p:nvPicPr>
              <p:cNvPr id="45" name="Picture 44" descr="Icon&#10;&#10;Description automatically generated">
                <a:extLst>
                  <a:ext uri="{FF2B5EF4-FFF2-40B4-BE49-F238E27FC236}">
                    <a16:creationId xmlns:a16="http://schemas.microsoft.com/office/drawing/2014/main" id="{F5202FEC-E5F6-21FB-51F9-CE176589E74B}"/>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46" name="Picture 45" descr="Icon&#10;&#10;Description automatically generated">
                <a:extLst>
                  <a:ext uri="{FF2B5EF4-FFF2-40B4-BE49-F238E27FC236}">
                    <a16:creationId xmlns:a16="http://schemas.microsoft.com/office/drawing/2014/main" id="{804CAD85-95D4-570B-D183-973B03FC6966}"/>
                  </a:ext>
                </a:extLst>
              </p:cNvPr>
              <p:cNvPicPr>
                <a:picLocks noChangeAspect="1"/>
              </p:cNvPicPr>
              <p:nvPr/>
            </p:nvPicPr>
            <p:blipFill>
              <a:blip r:embed="rId2"/>
              <a:stretch>
                <a:fillRect/>
              </a:stretch>
            </p:blipFill>
            <p:spPr>
              <a:xfrm rot="240000">
                <a:off x="8710940" y="2654070"/>
                <a:ext cx="144115" cy="157060"/>
              </a:xfrm>
              <a:prstGeom prst="rect">
                <a:avLst/>
              </a:prstGeom>
            </p:spPr>
          </p:pic>
        </p:grpSp>
        <p:grpSp>
          <p:nvGrpSpPr>
            <p:cNvPr id="41" name="Group 40">
              <a:extLst>
                <a:ext uri="{FF2B5EF4-FFF2-40B4-BE49-F238E27FC236}">
                  <a16:creationId xmlns:a16="http://schemas.microsoft.com/office/drawing/2014/main" id="{C7C5F6F3-09FB-E618-E8ED-8DA122593D39}"/>
                </a:ext>
              </a:extLst>
            </p:cNvPr>
            <p:cNvGrpSpPr/>
            <p:nvPr/>
          </p:nvGrpSpPr>
          <p:grpSpPr>
            <a:xfrm flipV="1">
              <a:off x="2275448" y="1080291"/>
              <a:ext cx="210528" cy="269277"/>
              <a:chOff x="8622963" y="2505809"/>
              <a:chExt cx="232092" cy="305321"/>
            </a:xfrm>
          </p:grpSpPr>
          <p:pic>
            <p:nvPicPr>
              <p:cNvPr id="42" name="Picture 41" descr="Icon&#10;&#10;Description automatically generated">
                <a:extLst>
                  <a:ext uri="{FF2B5EF4-FFF2-40B4-BE49-F238E27FC236}">
                    <a16:creationId xmlns:a16="http://schemas.microsoft.com/office/drawing/2014/main" id="{59A80BE1-736C-9D7D-FF18-1490EC3F6514}"/>
                  </a:ext>
                </a:extLst>
              </p:cNvPr>
              <p:cNvPicPr>
                <a:picLocks noChangeAspect="1"/>
              </p:cNvPicPr>
              <p:nvPr/>
            </p:nvPicPr>
            <p:blipFill>
              <a:blip r:embed="rId2"/>
              <a:stretch>
                <a:fillRect/>
              </a:stretch>
            </p:blipFill>
            <p:spPr>
              <a:xfrm rot="-240000">
                <a:off x="8622963" y="2505809"/>
                <a:ext cx="165351" cy="180203"/>
              </a:xfrm>
              <a:prstGeom prst="rect">
                <a:avLst/>
              </a:prstGeom>
            </p:spPr>
          </p:pic>
          <p:pic>
            <p:nvPicPr>
              <p:cNvPr id="43" name="Picture 42" descr="Icon&#10;&#10;Description automatically generated">
                <a:extLst>
                  <a:ext uri="{FF2B5EF4-FFF2-40B4-BE49-F238E27FC236}">
                    <a16:creationId xmlns:a16="http://schemas.microsoft.com/office/drawing/2014/main" id="{66647954-61E3-7E98-68F0-41FBD0BC464E}"/>
                  </a:ext>
                </a:extLst>
              </p:cNvPr>
              <p:cNvPicPr>
                <a:picLocks noChangeAspect="1"/>
              </p:cNvPicPr>
              <p:nvPr/>
            </p:nvPicPr>
            <p:blipFill>
              <a:blip r:embed="rId2"/>
              <a:stretch>
                <a:fillRect/>
              </a:stretch>
            </p:blipFill>
            <p:spPr>
              <a:xfrm rot="240000">
                <a:off x="8710940" y="2654070"/>
                <a:ext cx="144115" cy="157060"/>
              </a:xfrm>
              <a:prstGeom prst="rect">
                <a:avLst/>
              </a:prstGeom>
            </p:spPr>
          </p:pic>
        </p:grpSp>
        <p:pic>
          <p:nvPicPr>
            <p:cNvPr id="2" name="Picture 2" descr="C:\Users\erikpoll\Desktop\.png">
              <a:extLst>
                <a:ext uri="{FF2B5EF4-FFF2-40B4-BE49-F238E27FC236}">
                  <a16:creationId xmlns:a16="http://schemas.microsoft.com/office/drawing/2014/main" id="{0FE3C894-B2F1-7A12-BD2A-EEC544693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31" y="1753121"/>
              <a:ext cx="774968" cy="74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Vrije vorm 20"/>
            <p:cNvSpPr>
              <a:spLocks/>
            </p:cNvSpPr>
            <p:nvPr/>
          </p:nvSpPr>
          <p:spPr bwMode="auto">
            <a:xfrm rot="223311" flipH="1">
              <a:off x="1735241" y="2420184"/>
              <a:ext cx="3735742" cy="2557326"/>
            </a:xfrm>
            <a:custGeom>
              <a:avLst/>
              <a:gdLst>
                <a:gd name="T0" fmla="*/ 112 w 4827062"/>
                <a:gd name="T1" fmla="*/ 0 h 1064609"/>
                <a:gd name="T2" fmla="*/ 525 w 4827062"/>
                <a:gd name="T3" fmla="*/ 46580341 h 1064609"/>
                <a:gd name="T4" fmla="*/ 4238 w 4827062"/>
                <a:gd name="T5" fmla="*/ 65988846 h 1064609"/>
                <a:gd name="T6" fmla="*/ 21152 w 4827062"/>
                <a:gd name="T7" fmla="*/ 82291790 h 1064609"/>
                <a:gd name="T8" fmla="*/ 59522 w 4827062"/>
                <a:gd name="T9" fmla="*/ 86949822 h 1064609"/>
                <a:gd name="T10" fmla="*/ 108205 w 4827062"/>
                <a:gd name="T11" fmla="*/ 88502607 h 1064609"/>
                <a:gd name="T12" fmla="*/ 161426 w 4827062"/>
                <a:gd name="T13" fmla="*/ 88502607 h 1064609"/>
                <a:gd name="T14" fmla="*/ 200207 w 4827062"/>
                <a:gd name="T15" fmla="*/ 76081215 h 1064609"/>
                <a:gd name="T16" fmla="*/ 213408 w 4827062"/>
                <a:gd name="T17" fmla="*/ 50461985 h 1064609"/>
                <a:gd name="T18" fmla="*/ 215471 w 4827062"/>
                <a:gd name="T19" fmla="*/ 6986969 h 1064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27062" h="1064609">
                  <a:moveTo>
                    <a:pt x="2513" y="0"/>
                  </a:moveTo>
                  <a:cubicBezTo>
                    <a:pt x="-566" y="211667"/>
                    <a:pt x="-3644" y="423334"/>
                    <a:pt x="11750" y="554182"/>
                  </a:cubicBezTo>
                  <a:cubicBezTo>
                    <a:pt x="27144" y="685031"/>
                    <a:pt x="17907" y="714279"/>
                    <a:pt x="94877" y="785091"/>
                  </a:cubicBezTo>
                  <a:cubicBezTo>
                    <a:pt x="171847" y="855903"/>
                    <a:pt x="267289" y="937491"/>
                    <a:pt x="473568" y="979055"/>
                  </a:cubicBezTo>
                  <a:cubicBezTo>
                    <a:pt x="679847" y="1020619"/>
                    <a:pt x="1007738" y="1022158"/>
                    <a:pt x="1332550" y="1034473"/>
                  </a:cubicBezTo>
                  <a:cubicBezTo>
                    <a:pt x="1657362" y="1046788"/>
                    <a:pt x="2422441" y="1052946"/>
                    <a:pt x="2422441" y="1052946"/>
                  </a:cubicBezTo>
                  <a:cubicBezTo>
                    <a:pt x="2802671" y="1056025"/>
                    <a:pt x="3270647" y="1077576"/>
                    <a:pt x="3613932" y="1052946"/>
                  </a:cubicBezTo>
                  <a:cubicBezTo>
                    <a:pt x="3957217" y="1028316"/>
                    <a:pt x="4288187" y="980594"/>
                    <a:pt x="4482150" y="905164"/>
                  </a:cubicBezTo>
                  <a:cubicBezTo>
                    <a:pt x="4676113" y="829734"/>
                    <a:pt x="4720756" y="737370"/>
                    <a:pt x="4777713" y="600364"/>
                  </a:cubicBezTo>
                  <a:cubicBezTo>
                    <a:pt x="4834671" y="463358"/>
                    <a:pt x="4829283" y="273242"/>
                    <a:pt x="4823895" y="83127"/>
                  </a:cubicBezTo>
                </a:path>
              </a:pathLst>
            </a:custGeom>
            <a:noFill/>
            <a:ln w="7302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pPr defTabSz="446407"/>
              <a:endParaRPr lang="en-GB" sz="2177">
                <a:solidFill>
                  <a:srgbClr val="FFFFFF"/>
                </a:solidFill>
                <a:latin typeface="Comic Sans MS" panose="030F0702030302020204" pitchFamily="66" charset="0"/>
              </a:endParaRPr>
            </a:p>
          </p:txBody>
        </p:sp>
        <p:sp>
          <p:nvSpPr>
            <p:cNvPr id="8" name="Explosie 2 65">
              <a:extLst>
                <a:ext uri="{FF2B5EF4-FFF2-40B4-BE49-F238E27FC236}">
                  <a16:creationId xmlns:a16="http://schemas.microsoft.com/office/drawing/2014/main" id="{FA19B3B5-594C-DCC6-7D96-A38949D4CC31}"/>
                </a:ext>
              </a:extLst>
            </p:cNvPr>
            <p:cNvSpPr/>
            <p:nvPr/>
          </p:nvSpPr>
          <p:spPr bwMode="auto">
            <a:xfrm>
              <a:off x="2311563" y="1260497"/>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13" name="Explosie 2 65">
              <a:extLst>
                <a:ext uri="{FF2B5EF4-FFF2-40B4-BE49-F238E27FC236}">
                  <a16:creationId xmlns:a16="http://schemas.microsoft.com/office/drawing/2014/main" id="{12D723ED-ADA1-C6E0-BC7B-87F1DA1A2836}"/>
                </a:ext>
              </a:extLst>
            </p:cNvPr>
            <p:cNvSpPr/>
            <p:nvPr/>
          </p:nvSpPr>
          <p:spPr bwMode="auto">
            <a:xfrm>
              <a:off x="2905157" y="1776521"/>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15" name="Explosie 2 65">
              <a:extLst>
                <a:ext uri="{FF2B5EF4-FFF2-40B4-BE49-F238E27FC236}">
                  <a16:creationId xmlns:a16="http://schemas.microsoft.com/office/drawing/2014/main" id="{0D268713-A3A2-8609-65A1-0CF4C6DE6FA2}"/>
                </a:ext>
              </a:extLst>
            </p:cNvPr>
            <p:cNvSpPr/>
            <p:nvPr/>
          </p:nvSpPr>
          <p:spPr bwMode="auto">
            <a:xfrm>
              <a:off x="3118548" y="2265345"/>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
          <p:nvSpPr>
            <p:cNvPr id="17" name="Explosie 2 65">
              <a:extLst>
                <a:ext uri="{FF2B5EF4-FFF2-40B4-BE49-F238E27FC236}">
                  <a16:creationId xmlns:a16="http://schemas.microsoft.com/office/drawing/2014/main" id="{E5347196-19E4-6B67-581B-DC2029683211}"/>
                </a:ext>
              </a:extLst>
            </p:cNvPr>
            <p:cNvSpPr/>
            <p:nvPr/>
          </p:nvSpPr>
          <p:spPr bwMode="auto">
            <a:xfrm>
              <a:off x="2937418" y="2773647"/>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cxnSp>
          <p:nvCxnSpPr>
            <p:cNvPr id="29724" name="Rechte verbindingslijn met pijl 2"/>
            <p:cNvCxnSpPr>
              <a:cxnSpLocks noChangeShapeType="1"/>
            </p:cNvCxnSpPr>
            <p:nvPr/>
          </p:nvCxnSpPr>
          <p:spPr bwMode="auto">
            <a:xfrm flipV="1">
              <a:off x="2470034" y="1914781"/>
              <a:ext cx="588384" cy="46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5" name="Rechte verbindingslijn met pijl 2"/>
            <p:cNvCxnSpPr>
              <a:cxnSpLocks noChangeShapeType="1"/>
            </p:cNvCxnSpPr>
            <p:nvPr/>
          </p:nvCxnSpPr>
          <p:spPr bwMode="auto">
            <a:xfrm flipV="1">
              <a:off x="2544688" y="2393138"/>
              <a:ext cx="738493" cy="9619"/>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6" name="Rechte verbindingslijn met pijl 2"/>
            <p:cNvCxnSpPr>
              <a:cxnSpLocks noChangeShapeType="1"/>
              <a:endCxn id="17" idx="2"/>
            </p:cNvCxnSpPr>
            <p:nvPr/>
          </p:nvCxnSpPr>
          <p:spPr bwMode="auto">
            <a:xfrm>
              <a:off x="2529028" y="2681807"/>
              <a:ext cx="529751" cy="24183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 name="Afgeronde rechthoek 32">
            <a:extLst>
              <a:ext uri="{FF2B5EF4-FFF2-40B4-BE49-F238E27FC236}">
                <a16:creationId xmlns:a16="http://schemas.microsoft.com/office/drawing/2014/main" id="{A9C246D3-5AF6-143A-DB55-0E7012455A73}"/>
              </a:ext>
            </a:extLst>
          </p:cNvPr>
          <p:cNvSpPr/>
          <p:nvPr/>
        </p:nvSpPr>
        <p:spPr bwMode="auto">
          <a:xfrm>
            <a:off x="565457" y="2042496"/>
            <a:ext cx="1293023" cy="370041"/>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MS Office</a:t>
            </a:r>
            <a:endParaRPr lang="en-GB" sz="1450" dirty="0">
              <a:solidFill>
                <a:srgbClr val="000000"/>
              </a:solidFill>
              <a:latin typeface="Arial Rounded MT Bold" panose="020F0704030504030204" pitchFamily="34" charset="0"/>
            </a:endParaRPr>
          </a:p>
        </p:txBody>
      </p:sp>
      <p:sp>
        <p:nvSpPr>
          <p:cNvPr id="25" name="Explosie 2 65">
            <a:extLst>
              <a:ext uri="{FF2B5EF4-FFF2-40B4-BE49-F238E27FC236}">
                <a16:creationId xmlns:a16="http://schemas.microsoft.com/office/drawing/2014/main" id="{735B60CE-AD7C-0E3E-6EA1-6BE2D2F65270}"/>
              </a:ext>
            </a:extLst>
          </p:cNvPr>
          <p:cNvSpPr/>
          <p:nvPr/>
        </p:nvSpPr>
        <p:spPr bwMode="auto">
          <a:xfrm>
            <a:off x="1508078" y="2197317"/>
            <a:ext cx="573060" cy="240455"/>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cxnSp>
        <p:nvCxnSpPr>
          <p:cNvPr id="16" name="Rechte verbindingslijn met pijl 2">
            <a:extLst>
              <a:ext uri="{FF2B5EF4-FFF2-40B4-BE49-F238E27FC236}">
                <a16:creationId xmlns:a16="http://schemas.microsoft.com/office/drawing/2014/main" id="{AAA55336-1883-B0B6-2DA3-32F97AEAFC1A}"/>
              </a:ext>
            </a:extLst>
          </p:cNvPr>
          <p:cNvCxnSpPr>
            <a:cxnSpLocks noChangeShapeType="1"/>
          </p:cNvCxnSpPr>
          <p:nvPr/>
        </p:nvCxnSpPr>
        <p:spPr bwMode="auto">
          <a:xfrm flipH="1" flipV="1">
            <a:off x="1673907" y="2247163"/>
            <a:ext cx="558043" cy="24774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Afgeronde rechthoek 32">
            <a:extLst>
              <a:ext uri="{FF2B5EF4-FFF2-40B4-BE49-F238E27FC236}">
                <a16:creationId xmlns:a16="http://schemas.microsoft.com/office/drawing/2014/main" id="{724FE497-FB57-B88F-DC1A-31EA5FE3E254}"/>
              </a:ext>
            </a:extLst>
          </p:cNvPr>
          <p:cNvSpPr/>
          <p:nvPr/>
        </p:nvSpPr>
        <p:spPr bwMode="auto">
          <a:xfrm>
            <a:off x="4874817" y="972877"/>
            <a:ext cx="1253637" cy="600972"/>
          </a:xfrm>
          <a:prstGeom prst="roundRect">
            <a:avLst/>
          </a:prstGeom>
          <a:solidFill>
            <a:srgbClr val="AAE97B"/>
          </a:solidFill>
          <a:ln w="1587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451" dirty="0">
                <a:solidFill>
                  <a:srgbClr val="000000"/>
                </a:solidFill>
                <a:latin typeface="Arial Rounded MT Bold" panose="020F0704030504030204" pitchFamily="34" charset="0"/>
              </a:rPr>
              <a:t>JavaScript engine</a:t>
            </a:r>
            <a:endParaRPr lang="en-GB" sz="1450" dirty="0">
              <a:solidFill>
                <a:srgbClr val="000000"/>
              </a:solidFill>
              <a:latin typeface="Arial Rounded MT Bold" panose="020F0704030504030204" pitchFamily="34" charset="0"/>
            </a:endParaRPr>
          </a:p>
        </p:txBody>
      </p:sp>
      <p:cxnSp>
        <p:nvCxnSpPr>
          <p:cNvPr id="32" name="Rechte verbindingslijn met pijl 2">
            <a:extLst>
              <a:ext uri="{FF2B5EF4-FFF2-40B4-BE49-F238E27FC236}">
                <a16:creationId xmlns:a16="http://schemas.microsoft.com/office/drawing/2014/main" id="{A8605DEA-BA41-917B-69E9-74FA8E6505E4}"/>
              </a:ext>
            </a:extLst>
          </p:cNvPr>
          <p:cNvCxnSpPr>
            <a:cxnSpLocks noChangeShapeType="1"/>
          </p:cNvCxnSpPr>
          <p:nvPr/>
        </p:nvCxnSpPr>
        <p:spPr bwMode="auto">
          <a:xfrm flipV="1">
            <a:off x="4483219" y="1253710"/>
            <a:ext cx="467806" cy="1948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 name="Explosie 2 65">
            <a:extLst>
              <a:ext uri="{FF2B5EF4-FFF2-40B4-BE49-F238E27FC236}">
                <a16:creationId xmlns:a16="http://schemas.microsoft.com/office/drawing/2014/main" id="{F646017C-2561-4D26-F92F-F3F8EA2BF115}"/>
              </a:ext>
            </a:extLst>
          </p:cNvPr>
          <p:cNvSpPr/>
          <p:nvPr/>
        </p:nvSpPr>
        <p:spPr bwMode="auto">
          <a:xfrm>
            <a:off x="4931105" y="1228445"/>
            <a:ext cx="225749" cy="171951"/>
          </a:xfrm>
          <a:prstGeom prst="irregularSeal2">
            <a:avLst/>
          </a:prstGeom>
          <a:solidFill>
            <a:srgbClr val="FFC000"/>
          </a:solidFill>
          <a:ln w="9525" cap="flat" cmpd="sng" algn="ctr">
            <a:solidFill>
              <a:srgbClr val="FF0000"/>
            </a:solidFill>
            <a:prstDash val="solid"/>
            <a:round/>
            <a:headEnd type="none" w="med" len="med"/>
            <a:tailEnd type="none" w="med" len="med"/>
          </a:ln>
          <a:effectLst/>
        </p:spPr>
        <p:txBody>
          <a:bodyPr lIns="91422" tIns="45710" rIns="91422" bIns="45710"/>
          <a:lstStyle/>
          <a:p>
            <a:pPr defTabSz="492023" eaLnBrk="1" hangingPunct="1">
              <a:lnSpc>
                <a:spcPct val="93000"/>
              </a:lnSpc>
              <a:buClr>
                <a:srgbClr val="000000"/>
              </a:buClr>
              <a:buSzPct val="100000"/>
              <a:defRPr/>
            </a:pPr>
            <a:endParaRPr lang="en-GB" sz="1633">
              <a:solidFill>
                <a:srgbClr val="FFFFFF"/>
              </a:solidFill>
              <a:latin typeface="Times New Roman" pitchFamily="16" charset="0"/>
              <a:cs typeface="Times New Roman" pitchFamily="16" charset="0"/>
            </a:endParaRPr>
          </a:p>
        </p:txBody>
      </p:sp>
    </p:spTree>
    <p:extLst>
      <p:ext uri="{BB962C8B-B14F-4D97-AF65-F5344CB8AC3E}">
        <p14:creationId xmlns:p14="http://schemas.microsoft.com/office/powerpoint/2010/main" val="319011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76226"/>
            <a:ext cx="7761288" cy="603370"/>
          </a:xfrm>
        </p:spPr>
        <p:txBody>
          <a:bodyPr/>
          <a:lstStyle/>
          <a:p>
            <a:r>
              <a:rPr lang="en-GB" sz="4000" baseline="-25000" dirty="0">
                <a:solidFill>
                  <a:srgbClr val="FF0000"/>
                </a:solidFill>
              </a:rPr>
              <a:t>Terminology</a:t>
            </a:r>
          </a:p>
        </p:txBody>
      </p:sp>
      <p:sp>
        <p:nvSpPr>
          <p:cNvPr id="3" name="Tijdelijke aanduiding voor inhoud 2"/>
          <p:cNvSpPr>
            <a:spLocks noGrp="1"/>
          </p:cNvSpPr>
          <p:nvPr>
            <p:ph idx="1"/>
          </p:nvPr>
        </p:nvSpPr>
        <p:spPr/>
        <p:txBody>
          <a:bodyPr/>
          <a:lstStyle/>
          <a:p>
            <a:pPr marL="0" indent="0">
              <a:buNone/>
            </a:pPr>
            <a:r>
              <a:rPr lang="en-GB" sz="2000" dirty="0"/>
              <a:t>Untrusted input travels as </a:t>
            </a:r>
            <a:r>
              <a:rPr lang="en-GB" sz="2000" dirty="0">
                <a:solidFill>
                  <a:srgbClr val="FF0000"/>
                </a:solidFill>
              </a:rPr>
              <a:t>tainted data </a:t>
            </a:r>
            <a:r>
              <a:rPr lang="en-GB" sz="2000" dirty="0"/>
              <a:t>from </a:t>
            </a:r>
            <a:r>
              <a:rPr lang="en-GB" sz="2000" dirty="0">
                <a:solidFill>
                  <a:schemeClr val="accent2"/>
                </a:solidFill>
              </a:rPr>
              <a:t>source</a:t>
            </a:r>
            <a:r>
              <a:rPr lang="en-GB" sz="2000" dirty="0"/>
              <a:t> to </a:t>
            </a:r>
            <a:r>
              <a:rPr lang="en-GB" sz="2000" dirty="0">
                <a:solidFill>
                  <a:srgbClr val="7030A0"/>
                </a:solidFill>
              </a:rPr>
              <a:t>sink</a:t>
            </a: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r>
              <a:rPr lang="en-GB" dirty="0">
                <a:solidFill>
                  <a:srgbClr val="7030A0"/>
                </a:solidFill>
              </a:rPr>
              <a:t> </a:t>
            </a:r>
            <a:endParaRPr lang="en-GB" sz="1200" dirty="0">
              <a:solidFill>
                <a:schemeClr val="tx1"/>
              </a:solidFill>
            </a:endParaRPr>
          </a:p>
          <a:p>
            <a:pPr marL="0" indent="0">
              <a:buNone/>
            </a:pPr>
            <a:r>
              <a:rPr lang="en-GB" sz="2000" dirty="0">
                <a:solidFill>
                  <a:schemeClr val="tx1"/>
                </a:solidFill>
              </a:rPr>
              <a:t>Sinks can be </a:t>
            </a:r>
            <a:r>
              <a:rPr lang="en-GB" sz="2000" dirty="0">
                <a:solidFill>
                  <a:srgbClr val="7030A0"/>
                </a:solidFill>
              </a:rPr>
              <a:t>external APIs </a:t>
            </a:r>
            <a:r>
              <a:rPr lang="en-GB" sz="2000" dirty="0">
                <a:solidFill>
                  <a:schemeClr val="tx1"/>
                </a:solidFill>
              </a:rPr>
              <a:t>or </a:t>
            </a:r>
            <a:r>
              <a:rPr lang="en-GB" sz="2000" dirty="0">
                <a:solidFill>
                  <a:srgbClr val="CC66FF"/>
                </a:solidFill>
              </a:rPr>
              <a:t>internal functions </a:t>
            </a:r>
            <a:r>
              <a:rPr lang="en-GB" sz="2000" dirty="0">
                <a:solidFill>
                  <a:schemeClr val="tx1"/>
                </a:solidFill>
              </a:rPr>
              <a:t>/</a:t>
            </a:r>
            <a:r>
              <a:rPr lang="en-GB" sz="2000" dirty="0">
                <a:solidFill>
                  <a:srgbClr val="CC66FF"/>
                </a:solidFill>
              </a:rPr>
              <a:t> bugs</a:t>
            </a:r>
            <a:endParaRPr lang="en-GB" sz="2000" dirty="0">
              <a:solidFill>
                <a:srgbClr val="7030A0"/>
              </a:solidFill>
            </a:endParaRP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13</a:t>
            </a:fld>
            <a:endParaRPr lang="en-GB" altLang="nl-NL" dirty="0"/>
          </a:p>
        </p:txBody>
      </p:sp>
      <p:sp>
        <p:nvSpPr>
          <p:cNvPr id="11" name="Afgeronde rechthoek 10"/>
          <p:cNvSpPr/>
          <p:nvPr/>
        </p:nvSpPr>
        <p:spPr bwMode="auto">
          <a:xfrm>
            <a:off x="3047348" y="1709366"/>
            <a:ext cx="3039066" cy="262113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Application</a:t>
            </a:r>
          </a:p>
          <a:p>
            <a:pPr algn="ctr" eaLnBrk="1">
              <a:lnSpc>
                <a:spcPct val="116000"/>
              </a:lnSpc>
              <a:buClr>
                <a:srgbClr val="000000"/>
              </a:buClr>
              <a:buSzPct val="100000"/>
              <a:buFont typeface="Times New Roman" pitchFamily="16" charset="0"/>
              <a:buNone/>
              <a:defRPr/>
            </a:pPr>
            <a:endParaRPr lang="en-GB" sz="1800" dirty="0">
              <a:solidFill>
                <a:schemeClr val="tx1"/>
              </a:solidFill>
              <a:latin typeface="Arial Rounded MT Bold" panose="020F0704030504030204" pitchFamily="34" charset="0"/>
            </a:endParaRPr>
          </a:p>
        </p:txBody>
      </p:sp>
      <p:sp>
        <p:nvSpPr>
          <p:cNvPr id="16" name="Tekstvak 15"/>
          <p:cNvSpPr txBox="1"/>
          <p:nvPr/>
        </p:nvSpPr>
        <p:spPr>
          <a:xfrm>
            <a:off x="2075002" y="1745831"/>
            <a:ext cx="1045223" cy="400110"/>
          </a:xfrm>
          <a:prstGeom prst="rect">
            <a:avLst/>
          </a:prstGeom>
          <a:noFill/>
        </p:spPr>
        <p:txBody>
          <a:bodyPr wrap="none" rtlCol="0">
            <a:spAutoFit/>
          </a:bodyPr>
          <a:lstStyle/>
          <a:p>
            <a:r>
              <a:rPr lang="en-GB" sz="2000" dirty="0">
                <a:solidFill>
                  <a:schemeClr val="accent2"/>
                </a:solidFill>
                <a:latin typeface="Arial Rounded MT Bold" panose="020F0704030504030204" pitchFamily="34" charset="0"/>
              </a:rPr>
              <a:t>source</a:t>
            </a:r>
            <a:endParaRPr lang="en-GB" sz="1800" dirty="0">
              <a:solidFill>
                <a:schemeClr val="accent2"/>
              </a:solidFill>
              <a:latin typeface="Arial Rounded MT Bold" panose="020F0704030504030204" pitchFamily="34" charset="0"/>
            </a:endParaRPr>
          </a:p>
        </p:txBody>
      </p:sp>
      <p:sp>
        <p:nvSpPr>
          <p:cNvPr id="6" name="Afgeronde rechthoek 5"/>
          <p:cNvSpPr/>
          <p:nvPr/>
        </p:nvSpPr>
        <p:spPr bwMode="auto">
          <a:xfrm>
            <a:off x="6816073" y="2193900"/>
            <a:ext cx="1552518" cy="88253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Another </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application</a:t>
            </a:r>
          </a:p>
        </p:txBody>
      </p:sp>
      <p:sp>
        <p:nvSpPr>
          <p:cNvPr id="7" name="Explosie 2 6"/>
          <p:cNvSpPr/>
          <p:nvPr/>
        </p:nvSpPr>
        <p:spPr bwMode="auto">
          <a:xfrm flipV="1">
            <a:off x="6503023" y="2377544"/>
            <a:ext cx="698614" cy="382384"/>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pic>
        <p:nvPicPr>
          <p:cNvPr id="8" name="Picture 2" descr="C:\Users\erikpoll\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09078"/>
            <a:ext cx="774968" cy="74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28"/>
          <p:cNvSpPr/>
          <p:nvPr/>
        </p:nvSpPr>
        <p:spPr bwMode="auto">
          <a:xfrm>
            <a:off x="1988401" y="2210030"/>
            <a:ext cx="886651" cy="2875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TextBox 36"/>
          <p:cNvSpPr txBox="1">
            <a:spLocks noChangeArrowheads="1"/>
          </p:cNvSpPr>
          <p:nvPr/>
        </p:nvSpPr>
        <p:spPr bwMode="auto">
          <a:xfrm>
            <a:off x="1575986" y="2495157"/>
            <a:ext cx="1517522"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dirty="0">
                <a:solidFill>
                  <a:srgbClr val="FF0000"/>
                </a:solidFill>
                <a:latin typeface="Pieces NFI" panose="02000000000000000000" pitchFamily="2" charset="0"/>
              </a:rPr>
              <a:t>input</a:t>
            </a:r>
            <a:endParaRPr lang="en-GB" altLang="en-US" sz="1814" dirty="0">
              <a:solidFill>
                <a:srgbClr val="FF0000"/>
              </a:solidFill>
              <a:latin typeface="Pieces NFI" panose="02000000000000000000" pitchFamily="2" charset="0"/>
            </a:endParaRPr>
          </a:p>
        </p:txBody>
      </p:sp>
      <p:sp>
        <p:nvSpPr>
          <p:cNvPr id="12" name="Right Arrow 34"/>
          <p:cNvSpPr/>
          <p:nvPr/>
        </p:nvSpPr>
        <p:spPr bwMode="auto">
          <a:xfrm>
            <a:off x="6167243" y="2437598"/>
            <a:ext cx="713652" cy="38238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3" name="Rechthoek 12"/>
          <p:cNvSpPr/>
          <p:nvPr/>
        </p:nvSpPr>
        <p:spPr bwMode="auto">
          <a:xfrm>
            <a:off x="6404937" y="2550323"/>
            <a:ext cx="144000" cy="154696"/>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15" name="Afgeronde rechthoek 14"/>
          <p:cNvSpPr/>
          <p:nvPr/>
        </p:nvSpPr>
        <p:spPr bwMode="auto">
          <a:xfrm>
            <a:off x="3061203" y="4641250"/>
            <a:ext cx="3053225" cy="49243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Platform libraries</a:t>
            </a:r>
          </a:p>
        </p:txBody>
      </p:sp>
      <p:sp>
        <p:nvSpPr>
          <p:cNvPr id="17" name="Tekstvak 16"/>
          <p:cNvSpPr txBox="1"/>
          <p:nvPr/>
        </p:nvSpPr>
        <p:spPr>
          <a:xfrm>
            <a:off x="6033248" y="1963067"/>
            <a:ext cx="797013" cy="461665"/>
          </a:xfrm>
          <a:prstGeom prst="rect">
            <a:avLst/>
          </a:prstGeom>
          <a:noFill/>
        </p:spPr>
        <p:txBody>
          <a:bodyPr wrap="none" rtlCol="0">
            <a:spAutoFit/>
          </a:bodyPr>
          <a:lstStyle/>
          <a:p>
            <a:r>
              <a:rPr lang="en-GB" dirty="0">
                <a:solidFill>
                  <a:srgbClr val="7030A0"/>
                </a:solidFill>
                <a:latin typeface="Arial Rounded MT Bold" panose="020F0704030504030204" pitchFamily="34" charset="0"/>
              </a:rPr>
              <a:t>sink</a:t>
            </a:r>
            <a:endParaRPr lang="en-GB" sz="1800" dirty="0">
              <a:solidFill>
                <a:srgbClr val="7030A0"/>
              </a:solidFill>
              <a:latin typeface="Arial Rounded MT Bold" panose="020F0704030504030204" pitchFamily="34" charset="0"/>
            </a:endParaRPr>
          </a:p>
        </p:txBody>
      </p:sp>
      <p:sp>
        <p:nvSpPr>
          <p:cNvPr id="19" name="Rechthoek 18"/>
          <p:cNvSpPr/>
          <p:nvPr/>
        </p:nvSpPr>
        <p:spPr bwMode="auto">
          <a:xfrm>
            <a:off x="2985530" y="2059787"/>
            <a:ext cx="151346" cy="51451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0" name="Rechthoek 19"/>
          <p:cNvSpPr/>
          <p:nvPr/>
        </p:nvSpPr>
        <p:spPr bwMode="auto">
          <a:xfrm>
            <a:off x="6015897" y="2414820"/>
            <a:ext cx="151346" cy="514512"/>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1" name="Rechthoek 20"/>
          <p:cNvSpPr/>
          <p:nvPr/>
        </p:nvSpPr>
        <p:spPr bwMode="auto">
          <a:xfrm>
            <a:off x="3814313" y="4247913"/>
            <a:ext cx="497629" cy="14582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3" name="Explosie 2 22"/>
          <p:cNvSpPr/>
          <p:nvPr/>
        </p:nvSpPr>
        <p:spPr bwMode="auto">
          <a:xfrm flipV="1">
            <a:off x="3746701" y="4538311"/>
            <a:ext cx="698614" cy="262693"/>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2" name="Right Arrow 34"/>
          <p:cNvSpPr/>
          <p:nvPr/>
        </p:nvSpPr>
        <p:spPr bwMode="auto">
          <a:xfrm rot="5400000">
            <a:off x="3915174" y="4311639"/>
            <a:ext cx="301461" cy="44550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5" name="Rechthoek 24"/>
          <p:cNvSpPr/>
          <p:nvPr/>
        </p:nvSpPr>
        <p:spPr bwMode="auto">
          <a:xfrm>
            <a:off x="3991127" y="4417026"/>
            <a:ext cx="144000" cy="154696"/>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31" name="Vrije vorm 30"/>
          <p:cNvSpPr/>
          <p:nvPr/>
        </p:nvSpPr>
        <p:spPr bwMode="auto">
          <a:xfrm>
            <a:off x="3089349" y="3152140"/>
            <a:ext cx="1314705" cy="1178358"/>
          </a:xfrm>
          <a:custGeom>
            <a:avLst/>
            <a:gdLst>
              <a:gd name="connsiteX0" fmla="*/ 0 w 1724779"/>
              <a:gd name="connsiteY0" fmla="*/ 0 h 1228507"/>
              <a:gd name="connsiteX1" fmla="*/ 265246 w 1724779"/>
              <a:gd name="connsiteY1" fmla="*/ 314107 h 1228507"/>
              <a:gd name="connsiteX2" fmla="*/ 307127 w 1724779"/>
              <a:gd name="connsiteY2" fmla="*/ 823658 h 1228507"/>
              <a:gd name="connsiteX3" fmla="*/ 572373 w 1724779"/>
              <a:gd name="connsiteY3" fmla="*/ 893459 h 1228507"/>
              <a:gd name="connsiteX4" fmla="*/ 984202 w 1724779"/>
              <a:gd name="connsiteY4" fmla="*/ 642174 h 1228507"/>
              <a:gd name="connsiteX5" fmla="*/ 760837 w 1724779"/>
              <a:gd name="connsiteY5" fmla="*/ 390888 h 1228507"/>
              <a:gd name="connsiteX6" fmla="*/ 1284348 w 1724779"/>
              <a:gd name="connsiteY6" fmla="*/ 349007 h 1228507"/>
              <a:gd name="connsiteX7" fmla="*/ 1724098 w 1724779"/>
              <a:gd name="connsiteY7" fmla="*/ 530491 h 1228507"/>
              <a:gd name="connsiteX8" fmla="*/ 1382070 w 1724779"/>
              <a:gd name="connsiteY8" fmla="*/ 663114 h 1228507"/>
              <a:gd name="connsiteX9" fmla="*/ 1256428 w 1724779"/>
              <a:gd name="connsiteY9" fmla="*/ 949301 h 1228507"/>
              <a:gd name="connsiteX10" fmla="*/ 1249447 w 1724779"/>
              <a:gd name="connsiteY10" fmla="*/ 1228507 h 12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779" h="1228507">
                <a:moveTo>
                  <a:pt x="0" y="0"/>
                </a:moveTo>
                <a:cubicBezTo>
                  <a:pt x="107029" y="88415"/>
                  <a:pt x="214058" y="176831"/>
                  <a:pt x="265246" y="314107"/>
                </a:cubicBezTo>
                <a:cubicBezTo>
                  <a:pt x="316434" y="451383"/>
                  <a:pt x="255939" y="727099"/>
                  <a:pt x="307127" y="823658"/>
                </a:cubicBezTo>
                <a:cubicBezTo>
                  <a:pt x="358315" y="920217"/>
                  <a:pt x="459527" y="923706"/>
                  <a:pt x="572373" y="893459"/>
                </a:cubicBezTo>
                <a:cubicBezTo>
                  <a:pt x="685219" y="863212"/>
                  <a:pt x="952791" y="725936"/>
                  <a:pt x="984202" y="642174"/>
                </a:cubicBezTo>
                <a:cubicBezTo>
                  <a:pt x="1015613" y="558412"/>
                  <a:pt x="710813" y="439749"/>
                  <a:pt x="760837" y="390888"/>
                </a:cubicBezTo>
                <a:cubicBezTo>
                  <a:pt x="810861" y="342027"/>
                  <a:pt x="1123805" y="325740"/>
                  <a:pt x="1284348" y="349007"/>
                </a:cubicBezTo>
                <a:cubicBezTo>
                  <a:pt x="1444891" y="372274"/>
                  <a:pt x="1707811" y="478140"/>
                  <a:pt x="1724098" y="530491"/>
                </a:cubicBezTo>
                <a:cubicBezTo>
                  <a:pt x="1740385" y="582842"/>
                  <a:pt x="1460015" y="593312"/>
                  <a:pt x="1382070" y="663114"/>
                </a:cubicBezTo>
                <a:cubicBezTo>
                  <a:pt x="1304125" y="732916"/>
                  <a:pt x="1278532" y="855069"/>
                  <a:pt x="1256428" y="949301"/>
                </a:cubicBezTo>
                <a:cubicBezTo>
                  <a:pt x="1234324" y="1043533"/>
                  <a:pt x="1241885" y="1136020"/>
                  <a:pt x="1249447" y="1228507"/>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9" name="Rechthoek 28"/>
          <p:cNvSpPr/>
          <p:nvPr/>
        </p:nvSpPr>
        <p:spPr bwMode="auto">
          <a:xfrm>
            <a:off x="2986915" y="2881089"/>
            <a:ext cx="151346" cy="51451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14" name="Vrije vorm 13"/>
          <p:cNvSpPr/>
          <p:nvPr/>
        </p:nvSpPr>
        <p:spPr bwMode="auto">
          <a:xfrm>
            <a:off x="3120225" y="2216625"/>
            <a:ext cx="3066176" cy="872279"/>
          </a:xfrm>
          <a:custGeom>
            <a:avLst/>
            <a:gdLst>
              <a:gd name="connsiteX0" fmla="*/ 0 w 1606378"/>
              <a:gd name="connsiteY0" fmla="*/ 107640 h 1985870"/>
              <a:gd name="connsiteX1" fmla="*/ 1068860 w 1606378"/>
              <a:gd name="connsiteY1" fmla="*/ 27321 h 1985870"/>
              <a:gd name="connsiteX2" fmla="*/ 1161535 w 1606378"/>
              <a:gd name="connsiteY2" fmla="*/ 521591 h 1985870"/>
              <a:gd name="connsiteX3" fmla="*/ 247135 w 1606378"/>
              <a:gd name="connsiteY3" fmla="*/ 404202 h 1985870"/>
              <a:gd name="connsiteX4" fmla="*/ 240957 w 1606378"/>
              <a:gd name="connsiteY4" fmla="*/ 954078 h 1985870"/>
              <a:gd name="connsiteX5" fmla="*/ 648730 w 1606378"/>
              <a:gd name="connsiteY5" fmla="*/ 1096180 h 1985870"/>
              <a:gd name="connsiteX6" fmla="*/ 648730 w 1606378"/>
              <a:gd name="connsiteY6" fmla="*/ 744013 h 1985870"/>
              <a:gd name="connsiteX7" fmla="*/ 920578 w 1606378"/>
              <a:gd name="connsiteY7" fmla="*/ 1232105 h 1985870"/>
              <a:gd name="connsiteX8" fmla="*/ 599303 w 1606378"/>
              <a:gd name="connsiteY8" fmla="*/ 1658413 h 1985870"/>
              <a:gd name="connsiteX9" fmla="*/ 809368 w 1606378"/>
              <a:gd name="connsiteY9" fmla="*/ 1985867 h 1985870"/>
              <a:gd name="connsiteX10" fmla="*/ 1377778 w 1606378"/>
              <a:gd name="connsiteY10" fmla="*/ 1664591 h 1985870"/>
              <a:gd name="connsiteX11" fmla="*/ 1248033 w 1606378"/>
              <a:gd name="connsiteY11" fmla="*/ 1269175 h 1985870"/>
              <a:gd name="connsiteX12" fmla="*/ 1606378 w 1606378"/>
              <a:gd name="connsiteY12" fmla="*/ 1083824 h 198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378" h="1985870">
                <a:moveTo>
                  <a:pt x="0" y="107640"/>
                </a:moveTo>
                <a:cubicBezTo>
                  <a:pt x="437635" y="32984"/>
                  <a:pt x="875271" y="-41671"/>
                  <a:pt x="1068860" y="27321"/>
                </a:cubicBezTo>
                <a:cubicBezTo>
                  <a:pt x="1262449" y="96313"/>
                  <a:pt x="1298489" y="458778"/>
                  <a:pt x="1161535" y="521591"/>
                </a:cubicBezTo>
                <a:cubicBezTo>
                  <a:pt x="1024581" y="584405"/>
                  <a:pt x="400565" y="332121"/>
                  <a:pt x="247135" y="404202"/>
                </a:cubicBezTo>
                <a:cubicBezTo>
                  <a:pt x="93705" y="476283"/>
                  <a:pt x="174024" y="838748"/>
                  <a:pt x="240957" y="954078"/>
                </a:cubicBezTo>
                <a:cubicBezTo>
                  <a:pt x="307890" y="1069408"/>
                  <a:pt x="580768" y="1131191"/>
                  <a:pt x="648730" y="1096180"/>
                </a:cubicBezTo>
                <a:cubicBezTo>
                  <a:pt x="716692" y="1061169"/>
                  <a:pt x="603422" y="721359"/>
                  <a:pt x="648730" y="744013"/>
                </a:cubicBezTo>
                <a:cubicBezTo>
                  <a:pt x="694038" y="766667"/>
                  <a:pt x="928816" y="1079705"/>
                  <a:pt x="920578" y="1232105"/>
                </a:cubicBezTo>
                <a:cubicBezTo>
                  <a:pt x="912340" y="1384505"/>
                  <a:pt x="617838" y="1532786"/>
                  <a:pt x="599303" y="1658413"/>
                </a:cubicBezTo>
                <a:cubicBezTo>
                  <a:pt x="580768" y="1784040"/>
                  <a:pt x="679622" y="1984837"/>
                  <a:pt x="809368" y="1985867"/>
                </a:cubicBezTo>
                <a:cubicBezTo>
                  <a:pt x="939114" y="1986897"/>
                  <a:pt x="1304667" y="1784040"/>
                  <a:pt x="1377778" y="1664591"/>
                </a:cubicBezTo>
                <a:cubicBezTo>
                  <a:pt x="1450889" y="1545142"/>
                  <a:pt x="1209933" y="1365970"/>
                  <a:pt x="1248033" y="1269175"/>
                </a:cubicBezTo>
                <a:cubicBezTo>
                  <a:pt x="1286133" y="1172380"/>
                  <a:pt x="1536357" y="1107508"/>
                  <a:pt x="1606378" y="1083824"/>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33" name="Right Arrow 28"/>
          <p:cNvSpPr/>
          <p:nvPr/>
        </p:nvSpPr>
        <p:spPr bwMode="auto">
          <a:xfrm>
            <a:off x="2016351" y="2992872"/>
            <a:ext cx="886651" cy="2875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5" name="Explosie 2 6">
            <a:extLst>
              <a:ext uri="{FF2B5EF4-FFF2-40B4-BE49-F238E27FC236}">
                <a16:creationId xmlns:a16="http://schemas.microsoft.com/office/drawing/2014/main" id="{CD3EFC21-7325-3938-8D9E-B1EAFAB30EB9}"/>
              </a:ext>
            </a:extLst>
          </p:cNvPr>
          <p:cNvSpPr/>
          <p:nvPr/>
        </p:nvSpPr>
        <p:spPr bwMode="auto">
          <a:xfrm flipV="1">
            <a:off x="5071723" y="3616190"/>
            <a:ext cx="561103" cy="382384"/>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8" name="Rechthoek 27"/>
          <p:cNvSpPr/>
          <p:nvPr/>
        </p:nvSpPr>
        <p:spPr bwMode="auto">
          <a:xfrm>
            <a:off x="5162348" y="3484062"/>
            <a:ext cx="151346" cy="514512"/>
          </a:xfrm>
          <a:prstGeom prst="rect">
            <a:avLst/>
          </a:prstGeom>
          <a:solidFill>
            <a:srgbClr val="CC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32" name="Vrije vorm 31"/>
          <p:cNvSpPr/>
          <p:nvPr/>
        </p:nvSpPr>
        <p:spPr bwMode="auto">
          <a:xfrm>
            <a:off x="3103310" y="2833894"/>
            <a:ext cx="2118106" cy="955146"/>
          </a:xfrm>
          <a:custGeom>
            <a:avLst/>
            <a:gdLst>
              <a:gd name="connsiteX0" fmla="*/ 0 w 2115143"/>
              <a:gd name="connsiteY0" fmla="*/ 296889 h 864657"/>
              <a:gd name="connsiteX1" fmla="*/ 495591 w 2115143"/>
              <a:gd name="connsiteY1" fmla="*/ 282929 h 864657"/>
              <a:gd name="connsiteX2" fmla="*/ 488611 w 2115143"/>
              <a:gd name="connsiteY2" fmla="*/ 101445 h 864657"/>
              <a:gd name="connsiteX3" fmla="*/ 677075 w 2115143"/>
              <a:gd name="connsiteY3" fmla="*/ 3723 h 864657"/>
              <a:gd name="connsiteX4" fmla="*/ 1040043 w 2115143"/>
              <a:gd name="connsiteY4" fmla="*/ 227087 h 864657"/>
              <a:gd name="connsiteX5" fmla="*/ 732916 w 2115143"/>
              <a:gd name="connsiteY5" fmla="*/ 415552 h 864657"/>
              <a:gd name="connsiteX6" fmla="*/ 1326229 w 2115143"/>
              <a:gd name="connsiteY6" fmla="*/ 478373 h 864657"/>
              <a:gd name="connsiteX7" fmla="*/ 1605435 w 2115143"/>
              <a:gd name="connsiteY7" fmla="*/ 108425 h 864657"/>
              <a:gd name="connsiteX8" fmla="*/ 1877661 w 2115143"/>
              <a:gd name="connsiteY8" fmla="*/ 87484 h 864657"/>
              <a:gd name="connsiteX9" fmla="*/ 2114987 w 2115143"/>
              <a:gd name="connsiteY9" fmla="*/ 338770 h 864657"/>
              <a:gd name="connsiteX10" fmla="*/ 1842761 w 2115143"/>
              <a:gd name="connsiteY10" fmla="*/ 492333 h 864657"/>
              <a:gd name="connsiteX11" fmla="*/ 1598455 w 2115143"/>
              <a:gd name="connsiteY11" fmla="*/ 562135 h 864657"/>
              <a:gd name="connsiteX12" fmla="*/ 1437912 w 2115143"/>
              <a:gd name="connsiteY12" fmla="*/ 736639 h 864657"/>
              <a:gd name="connsiteX13" fmla="*/ 1633356 w 2115143"/>
              <a:gd name="connsiteY13" fmla="*/ 855301 h 864657"/>
              <a:gd name="connsiteX14" fmla="*/ 2073106 w 2115143"/>
              <a:gd name="connsiteY14" fmla="*/ 848321 h 86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5143" h="864657">
                <a:moveTo>
                  <a:pt x="0" y="296889"/>
                </a:moveTo>
                <a:cubicBezTo>
                  <a:pt x="207078" y="306196"/>
                  <a:pt x="414156" y="315503"/>
                  <a:pt x="495591" y="282929"/>
                </a:cubicBezTo>
                <a:cubicBezTo>
                  <a:pt x="577026" y="250355"/>
                  <a:pt x="458364" y="147979"/>
                  <a:pt x="488611" y="101445"/>
                </a:cubicBezTo>
                <a:cubicBezTo>
                  <a:pt x="518858" y="54911"/>
                  <a:pt x="585170" y="-17217"/>
                  <a:pt x="677075" y="3723"/>
                </a:cubicBezTo>
                <a:cubicBezTo>
                  <a:pt x="768980" y="24663"/>
                  <a:pt x="1030736" y="158449"/>
                  <a:pt x="1040043" y="227087"/>
                </a:cubicBezTo>
                <a:cubicBezTo>
                  <a:pt x="1049350" y="295725"/>
                  <a:pt x="685218" y="373671"/>
                  <a:pt x="732916" y="415552"/>
                </a:cubicBezTo>
                <a:cubicBezTo>
                  <a:pt x="780614" y="457433"/>
                  <a:pt x="1180809" y="529561"/>
                  <a:pt x="1326229" y="478373"/>
                </a:cubicBezTo>
                <a:cubicBezTo>
                  <a:pt x="1471649" y="427185"/>
                  <a:pt x="1513530" y="173573"/>
                  <a:pt x="1605435" y="108425"/>
                </a:cubicBezTo>
                <a:cubicBezTo>
                  <a:pt x="1697340" y="43277"/>
                  <a:pt x="1792736" y="49093"/>
                  <a:pt x="1877661" y="87484"/>
                </a:cubicBezTo>
                <a:cubicBezTo>
                  <a:pt x="1962586" y="125875"/>
                  <a:pt x="2120804" y="271295"/>
                  <a:pt x="2114987" y="338770"/>
                </a:cubicBezTo>
                <a:cubicBezTo>
                  <a:pt x="2109170" y="406245"/>
                  <a:pt x="1928850" y="455106"/>
                  <a:pt x="1842761" y="492333"/>
                </a:cubicBezTo>
                <a:cubicBezTo>
                  <a:pt x="1756672" y="529560"/>
                  <a:pt x="1665930" y="521417"/>
                  <a:pt x="1598455" y="562135"/>
                </a:cubicBezTo>
                <a:cubicBezTo>
                  <a:pt x="1530980" y="602853"/>
                  <a:pt x="1432095" y="687778"/>
                  <a:pt x="1437912" y="736639"/>
                </a:cubicBezTo>
                <a:cubicBezTo>
                  <a:pt x="1443729" y="785500"/>
                  <a:pt x="1527490" y="836687"/>
                  <a:pt x="1633356" y="855301"/>
                </a:cubicBezTo>
                <a:cubicBezTo>
                  <a:pt x="1739222" y="873915"/>
                  <a:pt x="1906164" y="861118"/>
                  <a:pt x="2073106" y="848321"/>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134706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solidFill>
                  <a:srgbClr val="FF0000"/>
                </a:solidFill>
              </a:rPr>
              <a:t>2-nd order attacks</a:t>
            </a:r>
          </a:p>
        </p:txBody>
      </p:sp>
      <p:sp>
        <p:nvSpPr>
          <p:cNvPr id="3" name="Tijdelijke aanduiding voor inhoud 2"/>
          <p:cNvSpPr>
            <a:spLocks noGrp="1"/>
          </p:cNvSpPr>
          <p:nvPr>
            <p:ph idx="1"/>
          </p:nvPr>
        </p:nvSpPr>
        <p:spPr/>
        <p:txBody>
          <a:bodyPr/>
          <a:lstStyle/>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dirty="0">
              <a:solidFill>
                <a:srgbClr val="7030A0"/>
              </a:solidFill>
            </a:endParaRPr>
          </a:p>
          <a:p>
            <a:pPr marL="0" indent="0">
              <a:buNone/>
            </a:pPr>
            <a:endParaRPr lang="en-GB" sz="1200" dirty="0">
              <a:solidFill>
                <a:schemeClr val="tx1"/>
              </a:solidFill>
            </a:endParaRP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14</a:t>
            </a:fld>
            <a:endParaRPr lang="en-GB" altLang="nl-NL" dirty="0"/>
          </a:p>
        </p:txBody>
      </p:sp>
      <p:sp>
        <p:nvSpPr>
          <p:cNvPr id="11" name="Afgeronde rechthoek 10"/>
          <p:cNvSpPr/>
          <p:nvPr/>
        </p:nvSpPr>
        <p:spPr bwMode="auto">
          <a:xfrm>
            <a:off x="2548845" y="1595378"/>
            <a:ext cx="2876580" cy="296602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Application</a:t>
            </a:r>
          </a:p>
          <a:p>
            <a:pPr algn="ctr" eaLnBrk="1">
              <a:lnSpc>
                <a:spcPct val="116000"/>
              </a:lnSpc>
              <a:buClr>
                <a:srgbClr val="000000"/>
              </a:buClr>
              <a:buSzPct val="100000"/>
              <a:buFont typeface="Times New Roman" pitchFamily="16" charset="0"/>
              <a:buNone/>
              <a:defRPr/>
            </a:pPr>
            <a:endParaRPr lang="en-GB" sz="1800" dirty="0">
              <a:solidFill>
                <a:schemeClr val="tx1"/>
              </a:solidFill>
              <a:latin typeface="Arial Rounded MT Bold" panose="020F0704030504030204" pitchFamily="34" charset="0"/>
            </a:endParaRPr>
          </a:p>
        </p:txBody>
      </p:sp>
      <p:sp>
        <p:nvSpPr>
          <p:cNvPr id="6" name="Afgeronde rechthoek 5"/>
          <p:cNvSpPr/>
          <p:nvPr/>
        </p:nvSpPr>
        <p:spPr bwMode="auto">
          <a:xfrm>
            <a:off x="6216245" y="1831274"/>
            <a:ext cx="1810263" cy="202005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Another </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application</a:t>
            </a:r>
          </a:p>
        </p:txBody>
      </p:sp>
      <p:pic>
        <p:nvPicPr>
          <p:cNvPr id="8" name="Picture 2" descr="C:\Users\erikpoll\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88" y="1862614"/>
            <a:ext cx="774968" cy="74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28"/>
          <p:cNvSpPr/>
          <p:nvPr/>
        </p:nvSpPr>
        <p:spPr bwMode="auto">
          <a:xfrm>
            <a:off x="1574042" y="2094206"/>
            <a:ext cx="886651" cy="2875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TextBox 36"/>
          <p:cNvSpPr txBox="1">
            <a:spLocks noChangeArrowheads="1"/>
          </p:cNvSpPr>
          <p:nvPr/>
        </p:nvSpPr>
        <p:spPr bwMode="auto">
          <a:xfrm>
            <a:off x="1236502" y="1798051"/>
            <a:ext cx="1517522"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dirty="0">
                <a:solidFill>
                  <a:srgbClr val="FF0000"/>
                </a:solidFill>
                <a:latin typeface="Pieces NFI" panose="02000000000000000000" pitchFamily="2" charset="0"/>
              </a:rPr>
              <a:t>input</a:t>
            </a:r>
            <a:endParaRPr lang="en-GB" altLang="en-US" sz="1814" dirty="0">
              <a:solidFill>
                <a:srgbClr val="FF0000"/>
              </a:solidFill>
              <a:latin typeface="Pieces NFI" panose="02000000000000000000" pitchFamily="2" charset="0"/>
            </a:endParaRPr>
          </a:p>
        </p:txBody>
      </p:sp>
      <p:sp>
        <p:nvSpPr>
          <p:cNvPr id="19" name="Rechthoek 18"/>
          <p:cNvSpPr/>
          <p:nvPr/>
        </p:nvSpPr>
        <p:spPr bwMode="auto">
          <a:xfrm>
            <a:off x="2473172" y="2009636"/>
            <a:ext cx="151346" cy="51451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0" name="Rechthoek 19"/>
          <p:cNvSpPr/>
          <p:nvPr/>
        </p:nvSpPr>
        <p:spPr bwMode="auto">
          <a:xfrm>
            <a:off x="5374871" y="2289907"/>
            <a:ext cx="151346" cy="514512"/>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30" name="Afgeronde rechthoek 29"/>
          <p:cNvSpPr/>
          <p:nvPr/>
        </p:nvSpPr>
        <p:spPr bwMode="auto">
          <a:xfrm>
            <a:off x="6235661" y="3971375"/>
            <a:ext cx="1770098" cy="167648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Another </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application</a:t>
            </a:r>
          </a:p>
        </p:txBody>
      </p:sp>
      <p:sp>
        <p:nvSpPr>
          <p:cNvPr id="5" name="Vrije vorm 4"/>
          <p:cNvSpPr/>
          <p:nvPr/>
        </p:nvSpPr>
        <p:spPr bwMode="auto">
          <a:xfrm>
            <a:off x="2616217" y="1831274"/>
            <a:ext cx="2810780" cy="691410"/>
          </a:xfrm>
          <a:custGeom>
            <a:avLst/>
            <a:gdLst>
              <a:gd name="connsiteX0" fmla="*/ 0 w 2910724"/>
              <a:gd name="connsiteY0" fmla="*/ 434521 h 785713"/>
              <a:gd name="connsiteX1" fmla="*/ 216385 w 2910724"/>
              <a:gd name="connsiteY1" fmla="*/ 448481 h 785713"/>
              <a:gd name="connsiteX2" fmla="*/ 376928 w 2910724"/>
              <a:gd name="connsiteY2" fmla="*/ 357739 h 785713"/>
              <a:gd name="connsiteX3" fmla="*/ 272226 w 2910724"/>
              <a:gd name="connsiteY3" fmla="*/ 197195 h 785713"/>
              <a:gd name="connsiteX4" fmla="*/ 369948 w 2910724"/>
              <a:gd name="connsiteY4" fmla="*/ 8731 h 785713"/>
              <a:gd name="connsiteX5" fmla="*/ 614254 w 2910724"/>
              <a:gd name="connsiteY5" fmla="*/ 57592 h 785713"/>
              <a:gd name="connsiteX6" fmla="*/ 593313 w 2910724"/>
              <a:gd name="connsiteY6" fmla="*/ 287937 h 785713"/>
              <a:gd name="connsiteX7" fmla="*/ 607273 w 2910724"/>
              <a:gd name="connsiteY7" fmla="*/ 490362 h 785713"/>
              <a:gd name="connsiteX8" fmla="*/ 746876 w 2910724"/>
              <a:gd name="connsiteY8" fmla="*/ 546203 h 785713"/>
              <a:gd name="connsiteX9" fmla="*/ 921380 w 2910724"/>
              <a:gd name="connsiteY9" fmla="*/ 392640 h 785713"/>
              <a:gd name="connsiteX10" fmla="*/ 1158705 w 2910724"/>
              <a:gd name="connsiteY10" fmla="*/ 636945 h 785713"/>
              <a:gd name="connsiteX11" fmla="*/ 1577515 w 2910724"/>
              <a:gd name="connsiteY11" fmla="*/ 427541 h 785713"/>
              <a:gd name="connsiteX12" fmla="*/ 1828800 w 2910724"/>
              <a:gd name="connsiteY12" fmla="*/ 546203 h 785713"/>
              <a:gd name="connsiteX13" fmla="*/ 2198748 w 2910724"/>
              <a:gd name="connsiteY13" fmla="*/ 643925 h 785713"/>
              <a:gd name="connsiteX14" fmla="*/ 2198748 w 2910724"/>
              <a:gd name="connsiteY14" fmla="*/ 127394 h 785713"/>
              <a:gd name="connsiteX15" fmla="*/ 2457014 w 2910724"/>
              <a:gd name="connsiteY15" fmla="*/ 57592 h 785713"/>
              <a:gd name="connsiteX16" fmla="*/ 2638498 w 2910724"/>
              <a:gd name="connsiteY16" fmla="*/ 225116 h 785713"/>
              <a:gd name="connsiteX17" fmla="*/ 2561716 w 2910724"/>
              <a:gd name="connsiteY17" fmla="*/ 420560 h 785713"/>
              <a:gd name="connsiteX18" fmla="*/ 2415133 w 2910724"/>
              <a:gd name="connsiteY18" fmla="*/ 560163 h 785713"/>
              <a:gd name="connsiteX19" fmla="*/ 2624537 w 2910724"/>
              <a:gd name="connsiteY19" fmla="*/ 762588 h 785713"/>
              <a:gd name="connsiteX20" fmla="*/ 2840922 w 2910724"/>
              <a:gd name="connsiteY20" fmla="*/ 783528 h 785713"/>
              <a:gd name="connsiteX21" fmla="*/ 2910724 w 2910724"/>
              <a:gd name="connsiteY21" fmla="*/ 783528 h 78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0724" h="785713">
                <a:moveTo>
                  <a:pt x="0" y="434521"/>
                </a:moveTo>
                <a:cubicBezTo>
                  <a:pt x="76782" y="447899"/>
                  <a:pt x="153564" y="461278"/>
                  <a:pt x="216385" y="448481"/>
                </a:cubicBezTo>
                <a:cubicBezTo>
                  <a:pt x="279206" y="435684"/>
                  <a:pt x="367621" y="399620"/>
                  <a:pt x="376928" y="357739"/>
                </a:cubicBezTo>
                <a:cubicBezTo>
                  <a:pt x="386235" y="315858"/>
                  <a:pt x="273389" y="255363"/>
                  <a:pt x="272226" y="197195"/>
                </a:cubicBezTo>
                <a:cubicBezTo>
                  <a:pt x="271063" y="139027"/>
                  <a:pt x="312943" y="31998"/>
                  <a:pt x="369948" y="8731"/>
                </a:cubicBezTo>
                <a:cubicBezTo>
                  <a:pt x="426953" y="-14536"/>
                  <a:pt x="577027" y="11058"/>
                  <a:pt x="614254" y="57592"/>
                </a:cubicBezTo>
                <a:cubicBezTo>
                  <a:pt x="651482" y="104126"/>
                  <a:pt x="594477" y="215809"/>
                  <a:pt x="593313" y="287937"/>
                </a:cubicBezTo>
                <a:cubicBezTo>
                  <a:pt x="592150" y="360065"/>
                  <a:pt x="581679" y="447318"/>
                  <a:pt x="607273" y="490362"/>
                </a:cubicBezTo>
                <a:cubicBezTo>
                  <a:pt x="632867" y="533406"/>
                  <a:pt x="694525" y="562490"/>
                  <a:pt x="746876" y="546203"/>
                </a:cubicBezTo>
                <a:cubicBezTo>
                  <a:pt x="799227" y="529916"/>
                  <a:pt x="852742" y="377516"/>
                  <a:pt x="921380" y="392640"/>
                </a:cubicBezTo>
                <a:cubicBezTo>
                  <a:pt x="990018" y="407764"/>
                  <a:pt x="1049349" y="631128"/>
                  <a:pt x="1158705" y="636945"/>
                </a:cubicBezTo>
                <a:cubicBezTo>
                  <a:pt x="1268061" y="642762"/>
                  <a:pt x="1465833" y="442665"/>
                  <a:pt x="1577515" y="427541"/>
                </a:cubicBezTo>
                <a:cubicBezTo>
                  <a:pt x="1689198" y="412417"/>
                  <a:pt x="1725261" y="510139"/>
                  <a:pt x="1828800" y="546203"/>
                </a:cubicBezTo>
                <a:cubicBezTo>
                  <a:pt x="1932339" y="582267"/>
                  <a:pt x="2137090" y="713727"/>
                  <a:pt x="2198748" y="643925"/>
                </a:cubicBezTo>
                <a:cubicBezTo>
                  <a:pt x="2260406" y="574124"/>
                  <a:pt x="2155704" y="225116"/>
                  <a:pt x="2198748" y="127394"/>
                </a:cubicBezTo>
                <a:cubicBezTo>
                  <a:pt x="2241792" y="29672"/>
                  <a:pt x="2383722" y="41305"/>
                  <a:pt x="2457014" y="57592"/>
                </a:cubicBezTo>
                <a:cubicBezTo>
                  <a:pt x="2530306" y="73879"/>
                  <a:pt x="2621048" y="164621"/>
                  <a:pt x="2638498" y="225116"/>
                </a:cubicBezTo>
                <a:cubicBezTo>
                  <a:pt x="2655948" y="285611"/>
                  <a:pt x="2598944" y="364719"/>
                  <a:pt x="2561716" y="420560"/>
                </a:cubicBezTo>
                <a:cubicBezTo>
                  <a:pt x="2524489" y="476401"/>
                  <a:pt x="2404663" y="503158"/>
                  <a:pt x="2415133" y="560163"/>
                </a:cubicBezTo>
                <a:cubicBezTo>
                  <a:pt x="2425603" y="617168"/>
                  <a:pt x="2553572" y="725361"/>
                  <a:pt x="2624537" y="762588"/>
                </a:cubicBezTo>
                <a:cubicBezTo>
                  <a:pt x="2695502" y="799815"/>
                  <a:pt x="2793224" y="780038"/>
                  <a:pt x="2840922" y="783528"/>
                </a:cubicBezTo>
                <a:cubicBezTo>
                  <a:pt x="2888620" y="787018"/>
                  <a:pt x="2899672" y="785273"/>
                  <a:pt x="2910724" y="783528"/>
                </a:cubicBezTo>
              </a:path>
            </a:pathLst>
          </a:custGeom>
          <a:noFill/>
          <a:ln w="635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50" name="Rechthoek 49"/>
          <p:cNvSpPr/>
          <p:nvPr/>
        </p:nvSpPr>
        <p:spPr bwMode="auto">
          <a:xfrm>
            <a:off x="6192924" y="2339292"/>
            <a:ext cx="151346" cy="51451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51" name="Rechthoek 50"/>
          <p:cNvSpPr/>
          <p:nvPr/>
        </p:nvSpPr>
        <p:spPr bwMode="auto">
          <a:xfrm>
            <a:off x="5334620" y="2899585"/>
            <a:ext cx="136120" cy="43261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52" name="Rechthoek 51"/>
          <p:cNvSpPr/>
          <p:nvPr/>
        </p:nvSpPr>
        <p:spPr bwMode="auto">
          <a:xfrm>
            <a:off x="6175806" y="2932539"/>
            <a:ext cx="148212" cy="481558"/>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38" name="Right Arrow 34"/>
          <p:cNvSpPr/>
          <p:nvPr/>
        </p:nvSpPr>
        <p:spPr bwMode="auto">
          <a:xfrm flipH="1">
            <a:off x="5448037" y="2957253"/>
            <a:ext cx="717331" cy="3823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37" name="Right Arrow 34"/>
          <p:cNvSpPr/>
          <p:nvPr/>
        </p:nvSpPr>
        <p:spPr bwMode="auto">
          <a:xfrm>
            <a:off x="5522009" y="2381719"/>
            <a:ext cx="713652" cy="3823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53" name="Rechthoek 52"/>
          <p:cNvSpPr/>
          <p:nvPr/>
        </p:nvSpPr>
        <p:spPr bwMode="auto">
          <a:xfrm>
            <a:off x="5723155" y="2476788"/>
            <a:ext cx="144000" cy="154696"/>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54" name="Rechthoek 53"/>
          <p:cNvSpPr/>
          <p:nvPr/>
        </p:nvSpPr>
        <p:spPr bwMode="auto">
          <a:xfrm>
            <a:off x="5751273" y="3058090"/>
            <a:ext cx="144000" cy="154696"/>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57" name="Rechthoek 56"/>
          <p:cNvSpPr/>
          <p:nvPr/>
        </p:nvSpPr>
        <p:spPr bwMode="auto">
          <a:xfrm>
            <a:off x="6165368" y="4390516"/>
            <a:ext cx="155505" cy="52261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7" name="Explosie 2 6"/>
          <p:cNvSpPr/>
          <p:nvPr/>
        </p:nvSpPr>
        <p:spPr bwMode="auto">
          <a:xfrm flipV="1">
            <a:off x="5910760" y="4494240"/>
            <a:ext cx="698614" cy="334044"/>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56" name="Right Arrow 34"/>
          <p:cNvSpPr/>
          <p:nvPr/>
        </p:nvSpPr>
        <p:spPr bwMode="auto">
          <a:xfrm rot="2399366">
            <a:off x="5309910" y="4055788"/>
            <a:ext cx="919167" cy="3540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58" name="Rechthoek 57"/>
          <p:cNvSpPr/>
          <p:nvPr/>
        </p:nvSpPr>
        <p:spPr bwMode="auto">
          <a:xfrm rot="2400000">
            <a:off x="5722332" y="4191314"/>
            <a:ext cx="144000" cy="154696"/>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18" name="Vrije vorm 17"/>
          <p:cNvSpPr/>
          <p:nvPr/>
        </p:nvSpPr>
        <p:spPr bwMode="auto">
          <a:xfrm>
            <a:off x="3037589" y="2752630"/>
            <a:ext cx="2316188" cy="1654077"/>
          </a:xfrm>
          <a:custGeom>
            <a:avLst/>
            <a:gdLst>
              <a:gd name="connsiteX0" fmla="*/ 2316188 w 2316188"/>
              <a:gd name="connsiteY0" fmla="*/ 409379 h 2387001"/>
              <a:gd name="connsiteX1" fmla="*/ 1708915 w 2316188"/>
              <a:gd name="connsiteY1" fmla="*/ 276756 h 2387001"/>
              <a:gd name="connsiteX2" fmla="*/ 1171443 w 2316188"/>
              <a:gd name="connsiteY2" fmla="*/ 46411 h 2387001"/>
              <a:gd name="connsiteX3" fmla="*/ 431547 w 2316188"/>
              <a:gd name="connsiteY3" fmla="*/ 32451 h 2387001"/>
              <a:gd name="connsiteX4" fmla="*/ 780555 w 2316188"/>
              <a:gd name="connsiteY4" fmla="*/ 402399 h 2387001"/>
              <a:gd name="connsiteX5" fmla="*/ 1548371 w 2316188"/>
              <a:gd name="connsiteY5" fmla="*/ 597843 h 2387001"/>
              <a:gd name="connsiteX6" fmla="*/ 1443669 w 2316188"/>
              <a:gd name="connsiteY6" fmla="*/ 1051553 h 2387001"/>
              <a:gd name="connsiteX7" fmla="*/ 1297086 w 2316188"/>
              <a:gd name="connsiteY7" fmla="*/ 1875211 h 2387001"/>
              <a:gd name="connsiteX8" fmla="*/ 808475 w 2316188"/>
              <a:gd name="connsiteY8" fmla="*/ 2384762 h 2387001"/>
              <a:gd name="connsiteX9" fmla="*/ 117440 w 2316188"/>
              <a:gd name="connsiteY9" fmla="*/ 2035755 h 2387001"/>
              <a:gd name="connsiteX10" fmla="*/ 12738 w 2316188"/>
              <a:gd name="connsiteY10" fmla="*/ 1442442 h 2387001"/>
              <a:gd name="connsiteX11" fmla="*/ 257043 w 2316188"/>
              <a:gd name="connsiteY11" fmla="*/ 1365660 h 2387001"/>
              <a:gd name="connsiteX12" fmla="*/ 494368 w 2316188"/>
              <a:gd name="connsiteY12" fmla="*/ 1512243 h 2387001"/>
              <a:gd name="connsiteX13" fmla="*/ 682832 w 2316188"/>
              <a:gd name="connsiteY13" fmla="*/ 1861251 h 2387001"/>
              <a:gd name="connsiteX14" fmla="*/ 1304066 w 2316188"/>
              <a:gd name="connsiteY14" fmla="*/ 1875211 h 2387001"/>
              <a:gd name="connsiteX15" fmla="*/ 2281287 w 2316188"/>
              <a:gd name="connsiteY15" fmla="*/ 1749568 h 23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16188" h="2387001">
                <a:moveTo>
                  <a:pt x="2316188" y="409379"/>
                </a:moveTo>
                <a:cubicBezTo>
                  <a:pt x="2107947" y="373315"/>
                  <a:pt x="1899706" y="337251"/>
                  <a:pt x="1708915" y="276756"/>
                </a:cubicBezTo>
                <a:cubicBezTo>
                  <a:pt x="1518124" y="216261"/>
                  <a:pt x="1384338" y="87129"/>
                  <a:pt x="1171443" y="46411"/>
                </a:cubicBezTo>
                <a:cubicBezTo>
                  <a:pt x="958548" y="5693"/>
                  <a:pt x="496695" y="-26880"/>
                  <a:pt x="431547" y="32451"/>
                </a:cubicBezTo>
                <a:cubicBezTo>
                  <a:pt x="366399" y="91782"/>
                  <a:pt x="594418" y="308167"/>
                  <a:pt x="780555" y="402399"/>
                </a:cubicBezTo>
                <a:cubicBezTo>
                  <a:pt x="966692" y="496631"/>
                  <a:pt x="1437852" y="489651"/>
                  <a:pt x="1548371" y="597843"/>
                </a:cubicBezTo>
                <a:cubicBezTo>
                  <a:pt x="1658890" y="706035"/>
                  <a:pt x="1485550" y="838658"/>
                  <a:pt x="1443669" y="1051553"/>
                </a:cubicBezTo>
                <a:cubicBezTo>
                  <a:pt x="1401788" y="1264448"/>
                  <a:pt x="1402952" y="1653010"/>
                  <a:pt x="1297086" y="1875211"/>
                </a:cubicBezTo>
                <a:cubicBezTo>
                  <a:pt x="1191220" y="2097412"/>
                  <a:pt x="1005083" y="2358005"/>
                  <a:pt x="808475" y="2384762"/>
                </a:cubicBezTo>
                <a:cubicBezTo>
                  <a:pt x="611867" y="2411519"/>
                  <a:pt x="250063" y="2192808"/>
                  <a:pt x="117440" y="2035755"/>
                </a:cubicBezTo>
                <a:cubicBezTo>
                  <a:pt x="-15183" y="1878702"/>
                  <a:pt x="-10529" y="1554124"/>
                  <a:pt x="12738" y="1442442"/>
                </a:cubicBezTo>
                <a:cubicBezTo>
                  <a:pt x="36005" y="1330760"/>
                  <a:pt x="176771" y="1354027"/>
                  <a:pt x="257043" y="1365660"/>
                </a:cubicBezTo>
                <a:cubicBezTo>
                  <a:pt x="337315" y="1377293"/>
                  <a:pt x="423403" y="1429645"/>
                  <a:pt x="494368" y="1512243"/>
                </a:cubicBezTo>
                <a:cubicBezTo>
                  <a:pt x="565333" y="1594841"/>
                  <a:pt x="547882" y="1800756"/>
                  <a:pt x="682832" y="1861251"/>
                </a:cubicBezTo>
                <a:cubicBezTo>
                  <a:pt x="817782" y="1921746"/>
                  <a:pt x="1037657" y="1893825"/>
                  <a:pt x="1304066" y="1875211"/>
                </a:cubicBezTo>
                <a:cubicBezTo>
                  <a:pt x="1570475" y="1856597"/>
                  <a:pt x="1925881" y="1803082"/>
                  <a:pt x="2281287" y="1749568"/>
                </a:cubicBezTo>
              </a:path>
            </a:pathLst>
          </a:custGeom>
          <a:noFill/>
          <a:ln w="635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24" name="Vrije vorm 23"/>
          <p:cNvSpPr/>
          <p:nvPr/>
        </p:nvSpPr>
        <p:spPr bwMode="auto">
          <a:xfrm>
            <a:off x="6324018" y="2273203"/>
            <a:ext cx="1508349" cy="1385818"/>
          </a:xfrm>
          <a:custGeom>
            <a:avLst/>
            <a:gdLst>
              <a:gd name="connsiteX0" fmla="*/ 20941 w 1508349"/>
              <a:gd name="connsiteY0" fmla="*/ 337374 h 1385818"/>
              <a:gd name="connsiteX1" fmla="*/ 181484 w 1508349"/>
              <a:gd name="connsiteY1" fmla="*/ 23267 h 1385818"/>
              <a:gd name="connsiteX2" fmla="*/ 446730 w 1508349"/>
              <a:gd name="connsiteY2" fmla="*/ 23267 h 1385818"/>
              <a:gd name="connsiteX3" fmla="*/ 998162 w 1508349"/>
              <a:gd name="connsiteY3" fmla="*/ 30247 h 1385818"/>
              <a:gd name="connsiteX4" fmla="*/ 1319249 w 1508349"/>
              <a:gd name="connsiteY4" fmla="*/ 16287 h 1385818"/>
              <a:gd name="connsiteX5" fmla="*/ 1500733 w 1508349"/>
              <a:gd name="connsiteY5" fmla="*/ 120989 h 1385818"/>
              <a:gd name="connsiteX6" fmla="*/ 1472813 w 1508349"/>
              <a:gd name="connsiteY6" fmla="*/ 393215 h 1385818"/>
              <a:gd name="connsiteX7" fmla="*/ 1458852 w 1508349"/>
              <a:gd name="connsiteY7" fmla="*/ 916727 h 1385818"/>
              <a:gd name="connsiteX8" fmla="*/ 1095884 w 1508349"/>
              <a:gd name="connsiteY8" fmla="*/ 546779 h 1385818"/>
              <a:gd name="connsiteX9" fmla="*/ 1012122 w 1508349"/>
              <a:gd name="connsiteY9" fmla="*/ 923707 h 1385818"/>
              <a:gd name="connsiteX10" fmla="*/ 1319249 w 1508349"/>
              <a:gd name="connsiteY10" fmla="*/ 1119151 h 1385818"/>
              <a:gd name="connsiteX11" fmla="*/ 1207567 w 1508349"/>
              <a:gd name="connsiteY11" fmla="*/ 1335536 h 1385818"/>
              <a:gd name="connsiteX12" fmla="*/ 711976 w 1508349"/>
              <a:gd name="connsiteY12" fmla="*/ 1377417 h 1385818"/>
              <a:gd name="connsiteX13" fmla="*/ 544452 w 1508349"/>
              <a:gd name="connsiteY13" fmla="*/ 1209893 h 1385818"/>
              <a:gd name="connsiteX14" fmla="*/ 802718 w 1508349"/>
              <a:gd name="connsiteY14" fmla="*/ 923707 h 1385818"/>
              <a:gd name="connsiteX15" fmla="*/ 921380 w 1508349"/>
              <a:gd name="connsiteY15" fmla="*/ 784104 h 1385818"/>
              <a:gd name="connsiteX16" fmla="*/ 725936 w 1508349"/>
              <a:gd name="connsiteY16" fmla="*/ 658461 h 1385818"/>
              <a:gd name="connsiteX17" fmla="*/ 502571 w 1508349"/>
              <a:gd name="connsiteY17" fmla="*/ 819005 h 1385818"/>
              <a:gd name="connsiteX18" fmla="*/ 279206 w 1508349"/>
              <a:gd name="connsiteY18" fmla="*/ 916727 h 1385818"/>
              <a:gd name="connsiteX19" fmla="*/ 0 w 1508349"/>
              <a:gd name="connsiteY19" fmla="*/ 902766 h 138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349" h="1385818">
                <a:moveTo>
                  <a:pt x="20941" y="337374"/>
                </a:moveTo>
                <a:cubicBezTo>
                  <a:pt x="65730" y="206496"/>
                  <a:pt x="110519" y="75618"/>
                  <a:pt x="181484" y="23267"/>
                </a:cubicBezTo>
                <a:cubicBezTo>
                  <a:pt x="252449" y="-29084"/>
                  <a:pt x="446730" y="23267"/>
                  <a:pt x="446730" y="23267"/>
                </a:cubicBezTo>
                <a:lnTo>
                  <a:pt x="998162" y="30247"/>
                </a:lnTo>
                <a:cubicBezTo>
                  <a:pt x="1143582" y="29084"/>
                  <a:pt x="1235487" y="1163"/>
                  <a:pt x="1319249" y="16287"/>
                </a:cubicBezTo>
                <a:cubicBezTo>
                  <a:pt x="1403011" y="31411"/>
                  <a:pt x="1475139" y="58168"/>
                  <a:pt x="1500733" y="120989"/>
                </a:cubicBezTo>
                <a:cubicBezTo>
                  <a:pt x="1526327" y="183810"/>
                  <a:pt x="1479793" y="260592"/>
                  <a:pt x="1472813" y="393215"/>
                </a:cubicBezTo>
                <a:cubicBezTo>
                  <a:pt x="1465833" y="525838"/>
                  <a:pt x="1521673" y="891133"/>
                  <a:pt x="1458852" y="916727"/>
                </a:cubicBezTo>
                <a:cubicBezTo>
                  <a:pt x="1396031" y="942321"/>
                  <a:pt x="1170339" y="545616"/>
                  <a:pt x="1095884" y="546779"/>
                </a:cubicBezTo>
                <a:cubicBezTo>
                  <a:pt x="1021429" y="547942"/>
                  <a:pt x="974895" y="828312"/>
                  <a:pt x="1012122" y="923707"/>
                </a:cubicBezTo>
                <a:cubicBezTo>
                  <a:pt x="1049349" y="1019102"/>
                  <a:pt x="1286675" y="1050513"/>
                  <a:pt x="1319249" y="1119151"/>
                </a:cubicBezTo>
                <a:cubicBezTo>
                  <a:pt x="1351823" y="1187789"/>
                  <a:pt x="1308779" y="1292492"/>
                  <a:pt x="1207567" y="1335536"/>
                </a:cubicBezTo>
                <a:cubicBezTo>
                  <a:pt x="1106355" y="1378580"/>
                  <a:pt x="822495" y="1398357"/>
                  <a:pt x="711976" y="1377417"/>
                </a:cubicBezTo>
                <a:cubicBezTo>
                  <a:pt x="601457" y="1356477"/>
                  <a:pt x="529328" y="1285511"/>
                  <a:pt x="544452" y="1209893"/>
                </a:cubicBezTo>
                <a:cubicBezTo>
                  <a:pt x="559576" y="1134275"/>
                  <a:pt x="739897" y="994672"/>
                  <a:pt x="802718" y="923707"/>
                </a:cubicBezTo>
                <a:cubicBezTo>
                  <a:pt x="865539" y="852742"/>
                  <a:pt x="934177" y="828312"/>
                  <a:pt x="921380" y="784104"/>
                </a:cubicBezTo>
                <a:cubicBezTo>
                  <a:pt x="908583" y="739896"/>
                  <a:pt x="795737" y="652644"/>
                  <a:pt x="725936" y="658461"/>
                </a:cubicBezTo>
                <a:cubicBezTo>
                  <a:pt x="656135" y="664278"/>
                  <a:pt x="577026" y="775961"/>
                  <a:pt x="502571" y="819005"/>
                </a:cubicBezTo>
                <a:cubicBezTo>
                  <a:pt x="428116" y="862049"/>
                  <a:pt x="362968" y="902767"/>
                  <a:pt x="279206" y="916727"/>
                </a:cubicBezTo>
                <a:cubicBezTo>
                  <a:pt x="195444" y="930687"/>
                  <a:pt x="97722" y="916726"/>
                  <a:pt x="0" y="902766"/>
                </a:cubicBezTo>
              </a:path>
            </a:pathLst>
          </a:custGeom>
          <a:noFill/>
          <a:ln w="635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55" name="Rechthoek 54"/>
          <p:cNvSpPr/>
          <p:nvPr/>
        </p:nvSpPr>
        <p:spPr bwMode="auto">
          <a:xfrm>
            <a:off x="5354084" y="3712325"/>
            <a:ext cx="151346" cy="514512"/>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104292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a:solidFill>
                  <a:srgbClr val="FF0000"/>
                </a:solidFill>
              </a:rPr>
              <a:t>Example: 2</a:t>
            </a:r>
            <a:r>
              <a:rPr lang="nl-NL" sz="2400" baseline="30000" dirty="0">
                <a:solidFill>
                  <a:srgbClr val="FF0000"/>
                </a:solidFill>
              </a:rPr>
              <a:t>nd</a:t>
            </a:r>
            <a:r>
              <a:rPr lang="nl-NL" sz="2400" dirty="0">
                <a:solidFill>
                  <a:srgbClr val="FF0000"/>
                </a:solidFill>
              </a:rPr>
              <a:t> order SQL injection</a:t>
            </a:r>
            <a:endParaRPr lang="en-GB" sz="2400" dirty="0">
              <a:solidFill>
                <a:srgbClr val="FF0000"/>
              </a:solidFill>
            </a:endParaRPr>
          </a:p>
        </p:txBody>
      </p:sp>
      <p:sp>
        <p:nvSpPr>
          <p:cNvPr id="3" name="Content Placeholder 2"/>
          <p:cNvSpPr>
            <a:spLocks noGrp="1"/>
          </p:cNvSpPr>
          <p:nvPr>
            <p:ph idx="1"/>
          </p:nvPr>
        </p:nvSpPr>
        <p:spPr/>
        <p:txBody>
          <a:bodyPr/>
          <a:lstStyle/>
          <a:p>
            <a:pPr marL="0" indent="0">
              <a:buNone/>
            </a:pPr>
            <a:r>
              <a:rPr lang="nl-NL" sz="1800" dirty="0"/>
              <a:t>Suppose I want to access Lejla's account</a:t>
            </a:r>
          </a:p>
          <a:p>
            <a:pPr>
              <a:buFont typeface="+mj-lt"/>
              <a:buAutoNum type="arabicPeriod"/>
            </a:pPr>
            <a:r>
              <a:rPr lang="nl-NL" sz="1800" dirty="0"/>
              <a:t>I register an account with the name </a:t>
            </a:r>
            <a:r>
              <a:rPr lang="nl-NL" sz="1800" b="1" dirty="0">
                <a:solidFill>
                  <a:srgbClr val="FF0000"/>
                </a:solidFill>
                <a:latin typeface="Courier New" panose="02070309020205020404" pitchFamily="49" charset="0"/>
                <a:cs typeface="Courier New" panose="02070309020205020404" pitchFamily="49" charset="0"/>
              </a:rPr>
              <a:t>lejla' -- </a:t>
            </a:r>
          </a:p>
          <a:p>
            <a:pPr>
              <a:buFont typeface="+mj-lt"/>
              <a:buAutoNum type="arabicPeriod"/>
            </a:pPr>
            <a:r>
              <a:rPr lang="nl-NL" sz="1800" dirty="0"/>
              <a:t>I log in as </a:t>
            </a:r>
            <a:r>
              <a:rPr lang="nl-NL" sz="1800" b="1" dirty="0">
                <a:solidFill>
                  <a:srgbClr val="FF0000"/>
                </a:solidFill>
                <a:latin typeface="Courier New" panose="02070309020205020404" pitchFamily="49" charset="0"/>
                <a:cs typeface="Courier New" panose="02070309020205020404" pitchFamily="49" charset="0"/>
              </a:rPr>
              <a:t>lejla' -- </a:t>
            </a:r>
            <a:r>
              <a:rPr lang="nl-NL" sz="1800" dirty="0"/>
              <a:t>and change my password </a:t>
            </a:r>
          </a:p>
          <a:p>
            <a:pPr>
              <a:buFont typeface="+mj-lt"/>
              <a:buAutoNum type="arabicPeriod"/>
            </a:pPr>
            <a:r>
              <a:rPr lang="nl-NL" sz="1800" dirty="0"/>
              <a:t>If the password change is done with the SQL statement  </a:t>
            </a:r>
          </a:p>
          <a:p>
            <a:pPr marL="857250" lvl="2" indent="0">
              <a:lnSpc>
                <a:spcPct val="100000"/>
              </a:lnSpc>
              <a:buNone/>
            </a:pPr>
            <a:r>
              <a:rPr lang="en-GB" sz="1800" b="1" dirty="0">
                <a:solidFill>
                  <a:srgbClr val="339933"/>
                </a:solidFill>
                <a:latin typeface="Courier New" panose="02070309020205020404" pitchFamily="49" charset="0"/>
                <a:cs typeface="Courier New" panose="02070309020205020404" pitchFamily="49" charset="0"/>
              </a:rPr>
              <a:t>UPDATE users                                                     </a:t>
            </a:r>
          </a:p>
          <a:p>
            <a:pPr marL="857250" lvl="2" indent="0">
              <a:lnSpc>
                <a:spcPct val="100000"/>
              </a:lnSpc>
              <a:buNone/>
            </a:pPr>
            <a:r>
              <a:rPr lang="en-GB" sz="1800" b="1" dirty="0">
                <a:solidFill>
                  <a:srgbClr val="339933"/>
                </a:solidFill>
                <a:latin typeface="Courier New" panose="02070309020205020404" pitchFamily="49" charset="0"/>
                <a:cs typeface="Courier New" panose="02070309020205020404" pitchFamily="49" charset="0"/>
              </a:rPr>
              <a:t>   SET password='abcd1234'                                  </a:t>
            </a:r>
          </a:p>
          <a:p>
            <a:pPr marL="857250" lvl="2" indent="0">
              <a:lnSpc>
                <a:spcPct val="100000"/>
              </a:lnSpc>
              <a:buNone/>
            </a:pPr>
            <a:r>
              <a:rPr lang="en-GB" sz="1800" b="1" dirty="0">
                <a:solidFill>
                  <a:srgbClr val="339933"/>
                </a:solidFill>
                <a:latin typeface="Courier New" panose="02070309020205020404" pitchFamily="49" charset="0"/>
                <a:cs typeface="Courier New" panose="02070309020205020404" pitchFamily="49" charset="0"/>
              </a:rPr>
              <a:t> WHERE username='</a:t>
            </a:r>
            <a:r>
              <a:rPr lang="en-GB" sz="1800" b="1" dirty="0" err="1">
                <a:solidFill>
                  <a:srgbClr val="FF0000"/>
                </a:solidFill>
                <a:latin typeface="Courier New" panose="02070309020205020404" pitchFamily="49" charset="0"/>
                <a:cs typeface="Courier New" panose="02070309020205020404" pitchFamily="49" charset="0"/>
              </a:rPr>
              <a:t>lejla</a:t>
            </a:r>
            <a:r>
              <a:rPr lang="en-GB" sz="1800" b="1" dirty="0">
                <a:solidFill>
                  <a:srgbClr val="FF0000"/>
                </a:solidFill>
                <a:latin typeface="Courier New" panose="02070309020205020404" pitchFamily="49" charset="0"/>
                <a:cs typeface="Courier New" panose="02070309020205020404" pitchFamily="49" charset="0"/>
              </a:rPr>
              <a:t>' -- </a:t>
            </a:r>
            <a:r>
              <a:rPr lang="en-GB" sz="1800" b="1" dirty="0">
                <a:solidFill>
                  <a:schemeClr val="bg2">
                    <a:lumMod val="75000"/>
                  </a:schemeClr>
                </a:solidFill>
                <a:latin typeface="Courier New" panose="02070309020205020404" pitchFamily="49" charset="0"/>
                <a:cs typeface="Courier New" panose="02070309020205020404" pitchFamily="49" charset="0"/>
              </a:rPr>
              <a:t>'</a:t>
            </a:r>
            <a:r>
              <a:rPr lang="en-GB" sz="1800" b="1" dirty="0">
                <a:solidFill>
                  <a:srgbClr val="FF0000"/>
                </a:solidFill>
                <a:latin typeface="Courier New" panose="02070309020205020404" pitchFamily="49" charset="0"/>
                <a:cs typeface="Courier New" panose="02070309020205020404" pitchFamily="49" charset="0"/>
              </a:rPr>
              <a:t> </a:t>
            </a:r>
            <a:r>
              <a:rPr lang="en-GB" sz="1800" b="1" dirty="0">
                <a:solidFill>
                  <a:schemeClr val="bg1">
                    <a:lumMod val="50000"/>
                  </a:schemeClr>
                </a:solidFill>
                <a:latin typeface="Courier New" panose="02070309020205020404" pitchFamily="49" charset="0"/>
                <a:cs typeface="Courier New" panose="02070309020205020404" pitchFamily="49" charset="0"/>
              </a:rPr>
              <a:t> </a:t>
            </a:r>
          </a:p>
          <a:p>
            <a:pPr marL="457200" lvl="1" indent="0">
              <a:buNone/>
            </a:pPr>
            <a:r>
              <a:rPr lang="nl-NL" sz="1800" dirty="0"/>
              <a:t>then I have reset Lejla's password</a:t>
            </a:r>
          </a:p>
          <a:p>
            <a:pPr lvl="1"/>
            <a:r>
              <a:rPr lang="nl-NL" sz="1800" dirty="0"/>
              <a:t>Here </a:t>
            </a:r>
            <a:r>
              <a:rPr lang="nl-NL" sz="1800" b="1" dirty="0">
                <a:latin typeface="Courier New" panose="02070309020205020404" pitchFamily="49" charset="0"/>
                <a:cs typeface="Courier New" panose="02070309020205020404" pitchFamily="49" charset="0"/>
              </a:rPr>
              <a:t>abcd1234 </a:t>
            </a:r>
            <a:r>
              <a:rPr lang="nl-NL" sz="1800" dirty="0"/>
              <a:t>is user input, but </a:t>
            </a:r>
            <a:r>
              <a:rPr lang="nl-NL" sz="1800" dirty="0">
                <a:solidFill>
                  <a:srgbClr val="FF0000"/>
                </a:solidFill>
              </a:rPr>
              <a:t>the dangerous input </a:t>
            </a:r>
            <a:r>
              <a:rPr lang="nl-NL" sz="1800" dirty="0" err="1">
                <a:solidFill>
                  <a:srgbClr val="FF0000"/>
                </a:solidFill>
              </a:rPr>
              <a:t>comes</a:t>
            </a:r>
            <a:r>
              <a:rPr lang="nl-NL" sz="1800" dirty="0">
                <a:solidFill>
                  <a:srgbClr val="FF0000"/>
                </a:solidFill>
              </a:rPr>
              <a:t> from the server's own database</a:t>
            </a:r>
            <a:r>
              <a:rPr lang="nl-NL" sz="1800" dirty="0"/>
              <a:t>, </a:t>
            </a:r>
            <a:r>
              <a:rPr lang="nl-NL" sz="1800" dirty="0" err="1"/>
              <a:t>where</a:t>
            </a:r>
            <a:r>
              <a:rPr lang="nl-NL" sz="1800" dirty="0"/>
              <a:t> </a:t>
            </a:r>
            <a:r>
              <a:rPr lang="nl-NL" sz="1800" dirty="0" err="1"/>
              <a:t>it</a:t>
            </a:r>
            <a:r>
              <a:rPr lang="nl-NL" sz="1800" dirty="0"/>
              <a:t> was </a:t>
            </a:r>
            <a:r>
              <a:rPr lang="nl-NL" sz="1800" dirty="0" err="1"/>
              <a:t>injected</a:t>
            </a:r>
            <a:r>
              <a:rPr lang="nl-NL" sz="1800" dirty="0"/>
              <a:t> </a:t>
            </a:r>
            <a:r>
              <a:rPr lang="nl-NL" sz="1800" dirty="0" err="1"/>
              <a:t>earlier</a:t>
            </a:r>
            <a:endParaRPr lang="nl-NL" sz="1800" dirty="0"/>
          </a:p>
          <a:p>
            <a:pPr marL="57150" indent="0">
              <a:buNone/>
            </a:pPr>
            <a:r>
              <a:rPr lang="nl-NL" sz="1800" dirty="0"/>
              <a:t>The moral of the story:  </a:t>
            </a:r>
            <a:r>
              <a:rPr lang="nl-NL" sz="1800" dirty="0" err="1">
                <a:solidFill>
                  <a:schemeClr val="accent2"/>
                </a:solidFill>
              </a:rPr>
              <a:t>don't</a:t>
            </a:r>
            <a:r>
              <a:rPr lang="nl-NL" sz="1800" dirty="0">
                <a:solidFill>
                  <a:schemeClr val="accent2"/>
                </a:solidFill>
              </a:rPr>
              <a:t> trust </a:t>
            </a:r>
            <a:r>
              <a:rPr lang="nl-NL" sz="1800" i="1" dirty="0" err="1">
                <a:solidFill>
                  <a:schemeClr val="accent2"/>
                </a:solidFill>
              </a:rPr>
              <a:t>any</a:t>
            </a:r>
            <a:r>
              <a:rPr lang="nl-NL" sz="1800" i="1" dirty="0">
                <a:solidFill>
                  <a:schemeClr val="accent2"/>
                </a:solidFill>
              </a:rPr>
              <a:t> </a:t>
            </a:r>
            <a:r>
              <a:rPr lang="nl-NL" sz="1800" dirty="0">
                <a:solidFill>
                  <a:schemeClr val="accent2"/>
                </a:solidFill>
              </a:rPr>
              <a:t> input, not even data coming from sources you think can trust</a:t>
            </a:r>
          </a:p>
          <a:p>
            <a:pPr marL="457200" lvl="1" indent="0">
              <a:buNone/>
            </a:pPr>
            <a:endParaRPr lang="en-GB" b="1" dirty="0">
              <a:solidFill>
                <a:schemeClr val="bg1">
                  <a:lumMod val="50000"/>
                </a:schemeClr>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15</a:t>
            </a:fld>
            <a:endParaRPr lang="en-GB" altLang="nl-NL" dirty="0"/>
          </a:p>
        </p:txBody>
      </p:sp>
    </p:spTree>
    <p:extLst>
      <p:ext uri="{BB962C8B-B14F-4D97-AF65-F5344CB8AC3E}">
        <p14:creationId xmlns:p14="http://schemas.microsoft.com/office/powerpoint/2010/main" val="22121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6225"/>
            <a:ext cx="7907536" cy="845345"/>
          </a:xfrm>
        </p:spPr>
        <p:txBody>
          <a:bodyPr/>
          <a:lstStyle/>
          <a:p>
            <a:r>
              <a:rPr lang="en-GB" sz="2400" dirty="0">
                <a:solidFill>
                  <a:srgbClr val="FF0000"/>
                </a:solidFill>
              </a:rPr>
              <a:t>Expect the unexpected!</a:t>
            </a:r>
          </a:p>
        </p:txBody>
      </p:sp>
      <p:sp>
        <p:nvSpPr>
          <p:cNvPr id="3" name="Tijdelijke aanduiding voor inhoud 2"/>
          <p:cNvSpPr>
            <a:spLocks noGrp="1"/>
          </p:cNvSpPr>
          <p:nvPr>
            <p:ph idx="1"/>
          </p:nvPr>
        </p:nvSpPr>
        <p:spPr>
          <a:xfrm>
            <a:off x="685800" y="1052736"/>
            <a:ext cx="7761288" cy="5032153"/>
          </a:xfrm>
        </p:spPr>
        <p:txBody>
          <a:bodyPr/>
          <a:lstStyle/>
          <a:p>
            <a:pPr marL="0" indent="0">
              <a:buNone/>
            </a:pPr>
            <a:r>
              <a:rPr lang="en-GB" sz="2000" dirty="0"/>
              <a:t>Malicious input can come from unexpected, </a:t>
            </a:r>
            <a:r>
              <a:rPr lang="en-GB" sz="2000" dirty="0">
                <a:solidFill>
                  <a:srgbClr val="FF0000"/>
                </a:solidFill>
              </a:rPr>
              <a:t>‘trusted’ </a:t>
            </a:r>
            <a:r>
              <a:rPr lang="en-GB" sz="2000" dirty="0"/>
              <a:t>sources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800" dirty="0"/>
              <a:t>Talking about </a:t>
            </a:r>
            <a:r>
              <a:rPr lang="en-GB" sz="1800" dirty="0">
                <a:solidFill>
                  <a:schemeClr val="accent2"/>
                </a:solidFill>
              </a:rPr>
              <a:t>trusted </a:t>
            </a:r>
            <a:r>
              <a:rPr lang="en-GB" sz="1800" dirty="0"/>
              <a:t>vs</a:t>
            </a:r>
            <a:r>
              <a:rPr lang="en-GB" sz="1800" dirty="0">
                <a:solidFill>
                  <a:schemeClr val="accent2"/>
                </a:solidFill>
              </a:rPr>
              <a:t> untrusted (user) inputs </a:t>
            </a:r>
            <a:r>
              <a:rPr lang="en-GB" sz="1800" dirty="0"/>
              <a:t>can be misleading!</a:t>
            </a:r>
          </a:p>
        </p:txBody>
      </p:sp>
      <p:pic>
        <p:nvPicPr>
          <p:cNvPr id="6" name="Tijdelijke aanduiding voor inhoud 5"/>
          <p:cNvPicPr>
            <a:picLocks noChangeAspect="1"/>
          </p:cNvPicPr>
          <p:nvPr/>
        </p:nvPicPr>
        <p:blipFill rotWithShape="1">
          <a:blip r:embed="rId2" cstate="print">
            <a:extLst>
              <a:ext uri="{28A0092B-C50C-407E-A947-70E740481C1C}">
                <a14:useLocalDpi xmlns:a14="http://schemas.microsoft.com/office/drawing/2010/main" val="0"/>
              </a:ext>
            </a:extLst>
          </a:blip>
          <a:srcRect l="14192" t="25615" r="13767" b="24757"/>
          <a:stretch/>
        </p:blipFill>
        <p:spPr>
          <a:xfrm>
            <a:off x="1001613" y="1700808"/>
            <a:ext cx="1948142" cy="1006540"/>
          </a:xfrm>
          <a:prstGeom prst="rect">
            <a:avLst/>
          </a:prstGeom>
        </p:spPr>
      </p:pic>
      <p:pic>
        <p:nvPicPr>
          <p:cNvPr id="8" name="Afbeelding 7"/>
          <p:cNvPicPr>
            <a:picLocks noChangeAspect="1"/>
          </p:cNvPicPr>
          <p:nvPr/>
        </p:nvPicPr>
        <p:blipFill>
          <a:blip r:embed="rId3"/>
          <a:stretch>
            <a:fillRect/>
          </a:stretch>
        </p:blipFill>
        <p:spPr>
          <a:xfrm>
            <a:off x="4283968" y="1565646"/>
            <a:ext cx="2029308" cy="2768496"/>
          </a:xfrm>
          <a:prstGeom prst="rect">
            <a:avLst/>
          </a:prstGeom>
        </p:spPr>
      </p:pic>
      <p:pic>
        <p:nvPicPr>
          <p:cNvPr id="11" name="Afbeelding 10"/>
          <p:cNvPicPr>
            <a:picLocks noChangeAspect="1"/>
          </p:cNvPicPr>
          <p:nvPr/>
        </p:nvPicPr>
        <p:blipFill>
          <a:blip r:embed="rId4"/>
          <a:stretch>
            <a:fillRect/>
          </a:stretch>
        </p:blipFill>
        <p:spPr>
          <a:xfrm>
            <a:off x="5752321" y="2564904"/>
            <a:ext cx="2376264" cy="2376264"/>
          </a:xfrm>
          <a:prstGeom prst="rect">
            <a:avLst/>
          </a:prstGeom>
        </p:spPr>
      </p:pic>
    </p:spTree>
    <p:extLst>
      <p:ext uri="{BB962C8B-B14F-4D97-AF65-F5344CB8AC3E}">
        <p14:creationId xmlns:p14="http://schemas.microsoft.com/office/powerpoint/2010/main" val="217459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CFE86EA-00AD-05C1-490C-4A5CB6E06A68}"/>
              </a:ext>
            </a:extLst>
          </p:cNvPr>
          <p:cNvSpPr>
            <a:spLocks noGrp="1"/>
          </p:cNvSpPr>
          <p:nvPr>
            <p:ph type="title"/>
          </p:nvPr>
        </p:nvSpPr>
        <p:spPr/>
        <p:txBody>
          <a:bodyPr/>
          <a:lstStyle/>
          <a:p>
            <a:r>
              <a:rPr lang="en-US" altLang="en-US" dirty="0"/>
              <a:t>Two types of problems: bugs </a:t>
            </a:r>
            <a:r>
              <a:rPr lang="en-US" altLang="en-US" sz="2000" dirty="0"/>
              <a:t>vs</a:t>
            </a:r>
            <a:r>
              <a:rPr lang="en-US" altLang="en-US" dirty="0"/>
              <a:t> features</a:t>
            </a:r>
            <a:endParaRPr lang="en-GB" altLang="en-US" dirty="0"/>
          </a:p>
        </p:txBody>
      </p:sp>
      <p:sp>
        <p:nvSpPr>
          <p:cNvPr id="15363" name="Slide Number Placeholder 4">
            <a:extLst>
              <a:ext uri="{FF2B5EF4-FFF2-40B4-BE49-F238E27FC236}">
                <a16:creationId xmlns:a16="http://schemas.microsoft.com/office/drawing/2014/main" id="{137CEC22-F4A3-F07D-1A4A-E769D82DC1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62053B9-F243-4C50-9A15-FD6A38BA96F9}" type="slidenum">
              <a:rPr lang="en-GB" altLang="nl-NL">
                <a:cs typeface="DejaVu Sans" charset="0"/>
              </a:rPr>
              <a:pPr/>
              <a:t>17</a:t>
            </a:fld>
            <a:endParaRPr lang="en-GB" altLang="nl-NL">
              <a:cs typeface="DejaVu Sans" charset="0"/>
            </a:endParaRPr>
          </a:p>
        </p:txBody>
      </p:sp>
      <p:sp>
        <p:nvSpPr>
          <p:cNvPr id="15364" name="TextBox 29">
            <a:extLst>
              <a:ext uri="{FF2B5EF4-FFF2-40B4-BE49-F238E27FC236}">
                <a16:creationId xmlns:a16="http://schemas.microsoft.com/office/drawing/2014/main" id="{EE1EE47F-C787-C2F9-10BD-6AF163C8D92E}"/>
              </a:ext>
            </a:extLst>
          </p:cNvPr>
          <p:cNvSpPr txBox="1">
            <a:spLocks noChangeArrowheads="1"/>
          </p:cNvSpPr>
          <p:nvPr/>
        </p:nvSpPr>
        <p:spPr bwMode="auto">
          <a:xfrm>
            <a:off x="3859920" y="3743879"/>
            <a:ext cx="3425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dirty="0">
                <a:solidFill>
                  <a:schemeClr val="accent2"/>
                </a:solidFill>
                <a:latin typeface="Arial Rounded MT Bold" panose="020F0704030504030204" pitchFamily="34" charset="0"/>
              </a:rPr>
              <a:t>(</a:t>
            </a:r>
            <a:r>
              <a:rPr lang="en-US" altLang="en-US" sz="2000" dirty="0">
                <a:solidFill>
                  <a:schemeClr val="accent2"/>
                </a:solidFill>
                <a:latin typeface="Arial Rounded MT Bold" panose="020F0704030504030204" pitchFamily="34" charset="0"/>
              </a:rPr>
              <a:t>abuse of) </a:t>
            </a:r>
          </a:p>
          <a:p>
            <a:pPr algn="ctr"/>
            <a:r>
              <a:rPr lang="en-US" altLang="en-US" sz="2000" dirty="0">
                <a:solidFill>
                  <a:schemeClr val="accent2"/>
                </a:solidFill>
                <a:latin typeface="Arial Rounded MT Bold" panose="020F0704030504030204" pitchFamily="34" charset="0"/>
              </a:rPr>
              <a:t>a feature !</a:t>
            </a:r>
          </a:p>
        </p:txBody>
      </p:sp>
      <p:sp>
        <p:nvSpPr>
          <p:cNvPr id="22" name="Title 1">
            <a:extLst>
              <a:ext uri="{FF2B5EF4-FFF2-40B4-BE49-F238E27FC236}">
                <a16:creationId xmlns:a16="http://schemas.microsoft.com/office/drawing/2014/main" id="{7215DF96-54D4-96BE-2A46-CE7E8E936A84}"/>
              </a:ext>
            </a:extLst>
          </p:cNvPr>
          <p:cNvSpPr txBox="1">
            <a:spLocks/>
          </p:cNvSpPr>
          <p:nvPr/>
        </p:nvSpPr>
        <p:spPr bwMode="auto">
          <a:xfrm>
            <a:off x="-129906" y="3405863"/>
            <a:ext cx="3792887" cy="69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6795" rIns="89990" bIns="46795" anchor="ctr"/>
          <a:lst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a:lstStyle>
          <a:p>
            <a:pPr>
              <a:defRPr/>
            </a:pPr>
            <a:r>
              <a:rPr lang="en-US" sz="2000" kern="0" dirty="0">
                <a:solidFill>
                  <a:schemeClr val="tx1"/>
                </a:solidFill>
              </a:rPr>
              <a:t>  2. Injection flaws </a:t>
            </a:r>
            <a:endParaRPr lang="en-GB" sz="2000" kern="0" dirty="0">
              <a:solidFill>
                <a:schemeClr val="tx1"/>
              </a:solidFill>
            </a:endParaRPr>
          </a:p>
        </p:txBody>
      </p:sp>
      <p:grpSp>
        <p:nvGrpSpPr>
          <p:cNvPr id="15366" name="Groep 6">
            <a:extLst>
              <a:ext uri="{FF2B5EF4-FFF2-40B4-BE49-F238E27FC236}">
                <a16:creationId xmlns:a16="http://schemas.microsoft.com/office/drawing/2014/main" id="{3721B7CF-A1C4-DBC4-B99F-0484389AE2FD}"/>
              </a:ext>
            </a:extLst>
          </p:cNvPr>
          <p:cNvGrpSpPr>
            <a:grpSpLocks/>
          </p:cNvGrpSpPr>
          <p:nvPr/>
        </p:nvGrpSpPr>
        <p:grpSpPr bwMode="auto">
          <a:xfrm>
            <a:off x="920161" y="4157642"/>
            <a:ext cx="6845760" cy="1877733"/>
            <a:chOff x="1184621" y="4348378"/>
            <a:chExt cx="7546827" cy="2069861"/>
          </a:xfrm>
        </p:grpSpPr>
        <p:sp>
          <p:nvSpPr>
            <p:cNvPr id="15377" name="Afgeronde rechthoek 31">
              <a:extLst>
                <a:ext uri="{FF2B5EF4-FFF2-40B4-BE49-F238E27FC236}">
                  <a16:creationId xmlns:a16="http://schemas.microsoft.com/office/drawing/2014/main" id="{1C9560ED-C605-09AA-6205-C84F7ABAA052}"/>
                </a:ext>
              </a:extLst>
            </p:cNvPr>
            <p:cNvSpPr>
              <a:spLocks noChangeArrowheads="1"/>
            </p:cNvSpPr>
            <p:nvPr/>
          </p:nvSpPr>
          <p:spPr bwMode="auto">
            <a:xfrm>
              <a:off x="7026506" y="4618226"/>
              <a:ext cx="1704942" cy="1444480"/>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back-end service</a:t>
              </a:r>
            </a:p>
          </p:txBody>
        </p:sp>
        <p:sp>
          <p:nvSpPr>
            <p:cNvPr id="34" name="Explosie 2 33">
              <a:extLst>
                <a:ext uri="{FF2B5EF4-FFF2-40B4-BE49-F238E27FC236}">
                  <a16:creationId xmlns:a16="http://schemas.microsoft.com/office/drawing/2014/main" id="{9B7E9076-9CD5-E28F-D66B-6060186CE417}"/>
                </a:ext>
              </a:extLst>
            </p:cNvPr>
            <p:cNvSpPr/>
            <p:nvPr/>
          </p:nvSpPr>
          <p:spPr bwMode="auto">
            <a:xfrm>
              <a:off x="6594715" y="5202367"/>
              <a:ext cx="1217588" cy="630174"/>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35" name="Right Arrow 34">
              <a:extLst>
                <a:ext uri="{FF2B5EF4-FFF2-40B4-BE49-F238E27FC236}">
                  <a16:creationId xmlns:a16="http://schemas.microsoft.com/office/drawing/2014/main" id="{1A3C982C-5723-114C-574E-0CBB29254EA1}"/>
                </a:ext>
              </a:extLst>
            </p:cNvPr>
            <p:cNvSpPr/>
            <p:nvPr/>
          </p:nvSpPr>
          <p:spPr>
            <a:xfrm>
              <a:off x="5816855" y="5357926"/>
              <a:ext cx="1133453" cy="4254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15380" name="Picture 2" descr="C:\Users\erikpoll\Desktop\.png">
              <a:extLst>
                <a:ext uri="{FF2B5EF4-FFF2-40B4-BE49-F238E27FC236}">
                  <a16:creationId xmlns:a16="http://schemas.microsoft.com/office/drawing/2014/main" id="{4DA1E3F0-AB73-5874-A37C-C3076D9FC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4760682"/>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a:extLst>
                <a:ext uri="{FF2B5EF4-FFF2-40B4-BE49-F238E27FC236}">
                  <a16:creationId xmlns:a16="http://schemas.microsoft.com/office/drawing/2014/main" id="{25CDB298-4380-2627-DF9B-E49CEE698793}"/>
                </a:ext>
              </a:extLst>
            </p:cNvPr>
            <p:cNvSpPr/>
            <p:nvPr/>
          </p:nvSpPr>
          <p:spPr>
            <a:xfrm>
              <a:off x="2437133" y="4973790"/>
              <a:ext cx="1077892" cy="2888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5382" name="TextBox 36">
              <a:extLst>
                <a:ext uri="{FF2B5EF4-FFF2-40B4-BE49-F238E27FC236}">
                  <a16:creationId xmlns:a16="http://schemas.microsoft.com/office/drawing/2014/main" id="{4FBC4E34-8A67-99DD-72C6-BA0B1206C9A5}"/>
                </a:ext>
              </a:extLst>
            </p:cNvPr>
            <p:cNvSpPr txBox="1">
              <a:spLocks noChangeArrowheads="1"/>
            </p:cNvSpPr>
            <p:nvPr/>
          </p:nvSpPr>
          <p:spPr bwMode="auto">
            <a:xfrm>
              <a:off x="2117675" y="4348378"/>
              <a:ext cx="1672928" cy="71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a:solidFill>
                    <a:srgbClr val="FF0000"/>
                  </a:solidFill>
                  <a:latin typeface="Arial Rounded MT Bold" panose="020F0704030504030204" pitchFamily="34" charset="0"/>
                </a:rPr>
                <a:t>malicious</a:t>
              </a:r>
            </a:p>
            <a:p>
              <a:pPr algn="ctr"/>
              <a:r>
                <a:rPr lang="en-US" altLang="en-US" sz="1814">
                  <a:solidFill>
                    <a:srgbClr val="FF0000"/>
                  </a:solidFill>
                  <a:latin typeface="Pieces NFI" panose="02000000000000000000" pitchFamily="2" charset="0"/>
                </a:rPr>
                <a:t>input</a:t>
              </a:r>
              <a:endParaRPr lang="en-GB" altLang="en-US" sz="1814">
                <a:solidFill>
                  <a:srgbClr val="FF0000"/>
                </a:solidFill>
                <a:latin typeface="Pieces NFI" panose="02000000000000000000" pitchFamily="2" charset="0"/>
              </a:endParaRPr>
            </a:p>
          </p:txBody>
        </p:sp>
        <p:sp>
          <p:nvSpPr>
            <p:cNvPr id="26" name="Rechthoek 25">
              <a:extLst>
                <a:ext uri="{FF2B5EF4-FFF2-40B4-BE49-F238E27FC236}">
                  <a16:creationId xmlns:a16="http://schemas.microsoft.com/office/drawing/2014/main" id="{565B3739-01DE-3913-F067-A5DEA171F1F5}"/>
                </a:ext>
              </a:extLst>
            </p:cNvPr>
            <p:cNvSpPr/>
            <p:nvPr/>
          </p:nvSpPr>
          <p:spPr bwMode="auto">
            <a:xfrm>
              <a:off x="6088312" y="5478564"/>
              <a:ext cx="157160"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7" name="Rechthoek 26">
              <a:extLst>
                <a:ext uri="{FF2B5EF4-FFF2-40B4-BE49-F238E27FC236}">
                  <a16:creationId xmlns:a16="http://schemas.microsoft.com/office/drawing/2014/main" id="{633BDD35-0774-9BA8-7BFB-4E26B2589320}"/>
                </a:ext>
              </a:extLst>
            </p:cNvPr>
            <p:cNvSpPr/>
            <p:nvPr/>
          </p:nvSpPr>
          <p:spPr bwMode="auto">
            <a:xfrm>
              <a:off x="6313732" y="5478564"/>
              <a:ext cx="158747"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15385" name="TextBox 29">
              <a:extLst>
                <a:ext uri="{FF2B5EF4-FFF2-40B4-BE49-F238E27FC236}">
                  <a16:creationId xmlns:a16="http://schemas.microsoft.com/office/drawing/2014/main" id="{EFDBDD81-AB01-566C-4991-0BA85496CAE5}"/>
                </a:ext>
              </a:extLst>
            </p:cNvPr>
            <p:cNvSpPr txBox="1">
              <a:spLocks noChangeArrowheads="1"/>
            </p:cNvSpPr>
            <p:nvPr/>
          </p:nvSpPr>
          <p:spPr bwMode="auto">
            <a:xfrm>
              <a:off x="5799583" y="5700970"/>
              <a:ext cx="1150625" cy="71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800" dirty="0" err="1">
                  <a:solidFill>
                    <a:schemeClr val="tx1"/>
                  </a:solidFill>
                  <a:latin typeface="Arial Rounded MT Bold" panose="020F0704030504030204" pitchFamily="34" charset="0"/>
                </a:rPr>
                <a:t>eg</a:t>
              </a:r>
              <a:r>
                <a:rPr lang="en-US" altLang="en-US" sz="1800" dirty="0">
                  <a:solidFill>
                    <a:schemeClr val="tx1"/>
                  </a:solidFill>
                  <a:latin typeface="Arial Rounded MT Bold" panose="020F0704030504030204" pitchFamily="34" charset="0"/>
                </a:rPr>
                <a:t> SQL</a:t>
              </a:r>
            </a:p>
            <a:p>
              <a:r>
                <a:rPr lang="en-US" altLang="en-US" sz="1800" dirty="0">
                  <a:solidFill>
                    <a:schemeClr val="tx1"/>
                  </a:solidFill>
                  <a:latin typeface="Arial Rounded MT Bold" panose="020F0704030504030204" pitchFamily="34" charset="0"/>
                </a:rPr>
                <a:t>query</a:t>
              </a:r>
              <a:endParaRPr lang="en-GB" altLang="en-US" sz="1800" dirty="0">
                <a:solidFill>
                  <a:schemeClr val="tx1"/>
                </a:solidFill>
                <a:latin typeface="Arial Rounded MT Bold" panose="020F0704030504030204" pitchFamily="34" charset="0"/>
              </a:endParaRPr>
            </a:p>
          </p:txBody>
        </p:sp>
        <p:sp>
          <p:nvSpPr>
            <p:cNvPr id="15386" name="Afgeronde rechthoek 30">
              <a:extLst>
                <a:ext uri="{FF2B5EF4-FFF2-40B4-BE49-F238E27FC236}">
                  <a16:creationId xmlns:a16="http://schemas.microsoft.com/office/drawing/2014/main" id="{73B1C2DB-A189-0887-B7EC-B7BA7E03211D}"/>
                </a:ext>
              </a:extLst>
            </p:cNvPr>
            <p:cNvSpPr>
              <a:spLocks noChangeArrowheads="1"/>
            </p:cNvSpPr>
            <p:nvPr/>
          </p:nvSpPr>
          <p:spPr bwMode="auto">
            <a:xfrm>
              <a:off x="3942054" y="4591241"/>
              <a:ext cx="1704942" cy="1444480"/>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application</a:t>
              </a:r>
              <a:endParaRPr lang="en-GB" altLang="en-US" sz="2000" dirty="0">
                <a:solidFill>
                  <a:schemeClr val="tx1"/>
                </a:solidFill>
                <a:latin typeface="Arial Rounded MT Bold" panose="020F0704030504030204" pitchFamily="34" charset="0"/>
                <a:cs typeface="DejaVu Sans" charset="0"/>
              </a:endParaRPr>
            </a:p>
          </p:txBody>
        </p:sp>
      </p:grpSp>
      <p:grpSp>
        <p:nvGrpSpPr>
          <p:cNvPr id="15367" name="Groep 2">
            <a:extLst>
              <a:ext uri="{FF2B5EF4-FFF2-40B4-BE49-F238E27FC236}">
                <a16:creationId xmlns:a16="http://schemas.microsoft.com/office/drawing/2014/main" id="{0F90E4A1-C978-6D36-0C03-62512B8A239C}"/>
              </a:ext>
            </a:extLst>
          </p:cNvPr>
          <p:cNvGrpSpPr>
            <a:grpSpLocks/>
          </p:cNvGrpSpPr>
          <p:nvPr/>
        </p:nvGrpSpPr>
        <p:grpSpPr bwMode="auto">
          <a:xfrm>
            <a:off x="1241280" y="1394280"/>
            <a:ext cx="6065280" cy="1710720"/>
            <a:chOff x="1198642" y="989203"/>
            <a:chExt cx="6685645" cy="1885754"/>
          </a:xfrm>
        </p:grpSpPr>
        <p:sp>
          <p:nvSpPr>
            <p:cNvPr id="15370" name="Afgeronde rechthoek 4">
              <a:extLst>
                <a:ext uri="{FF2B5EF4-FFF2-40B4-BE49-F238E27FC236}">
                  <a16:creationId xmlns:a16="http://schemas.microsoft.com/office/drawing/2014/main" id="{C5538B2F-3BCC-9EE7-ABE4-DBBE252FEE52}"/>
                </a:ext>
              </a:extLst>
            </p:cNvPr>
            <p:cNvSpPr>
              <a:spLocks noChangeArrowheads="1"/>
            </p:cNvSpPr>
            <p:nvPr/>
          </p:nvSpPr>
          <p:spPr bwMode="auto">
            <a:xfrm>
              <a:off x="3977978" y="1432070"/>
              <a:ext cx="1720617" cy="1442887"/>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cs typeface="DejaVu Sans" charset="0"/>
                </a:rPr>
                <a:t>application</a:t>
              </a:r>
              <a:endParaRPr lang="en-GB" altLang="en-US" sz="2177" dirty="0">
                <a:solidFill>
                  <a:schemeClr val="tx1"/>
                </a:solidFill>
                <a:latin typeface="Arial Rounded MT Bold" panose="020F0704030504030204" pitchFamily="34" charset="0"/>
                <a:cs typeface="DejaVu Sans" charset="0"/>
              </a:endParaRPr>
            </a:p>
          </p:txBody>
        </p:sp>
        <p:pic>
          <p:nvPicPr>
            <p:cNvPr id="15371" name="Picture 2" descr="C:\Users\erikpoll\Desktop\.png">
              <a:extLst>
                <a:ext uri="{FF2B5EF4-FFF2-40B4-BE49-F238E27FC236}">
                  <a16:creationId xmlns:a16="http://schemas.microsoft.com/office/drawing/2014/main" id="{AE7D04F8-5C93-6E8F-3D10-CDD52A515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42" y="1575184"/>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57745AE6-78C1-F9C6-3070-6082D584B49F}"/>
                </a:ext>
              </a:extLst>
            </p:cNvPr>
            <p:cNvSpPr/>
            <p:nvPr/>
          </p:nvSpPr>
          <p:spPr>
            <a:xfrm>
              <a:off x="2544660" y="2043193"/>
              <a:ext cx="1077767" cy="2888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5373" name="TextBox 36">
              <a:extLst>
                <a:ext uri="{FF2B5EF4-FFF2-40B4-BE49-F238E27FC236}">
                  <a16:creationId xmlns:a16="http://schemas.microsoft.com/office/drawing/2014/main" id="{43A142C9-6E18-F263-7692-C122CEEEE205}"/>
                </a:ext>
              </a:extLst>
            </p:cNvPr>
            <p:cNvSpPr txBox="1">
              <a:spLocks noChangeArrowheads="1"/>
            </p:cNvSpPr>
            <p:nvPr/>
          </p:nvSpPr>
          <p:spPr bwMode="auto">
            <a:xfrm>
              <a:off x="2238575" y="1385624"/>
              <a:ext cx="1672928" cy="71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14">
                  <a:solidFill>
                    <a:srgbClr val="FF0000"/>
                  </a:solidFill>
                  <a:latin typeface="Arial Rounded MT Bold" panose="020F0704030504030204" pitchFamily="34" charset="0"/>
                </a:rPr>
                <a:t>malicious</a:t>
              </a:r>
            </a:p>
            <a:p>
              <a:pPr algn="ctr"/>
              <a:r>
                <a:rPr lang="en-US" altLang="en-US" sz="1814">
                  <a:solidFill>
                    <a:srgbClr val="FF0000"/>
                  </a:solidFill>
                  <a:latin typeface="Pieces NFI" panose="02000000000000000000" pitchFamily="2" charset="0"/>
                </a:rPr>
                <a:t>input</a:t>
              </a:r>
              <a:endParaRPr lang="en-GB" altLang="en-US" sz="1814">
                <a:solidFill>
                  <a:srgbClr val="FF0000"/>
                </a:solidFill>
                <a:latin typeface="Pieces NFI" panose="02000000000000000000" pitchFamily="2" charset="0"/>
              </a:endParaRPr>
            </a:p>
          </p:txBody>
        </p:sp>
        <p:sp>
          <p:nvSpPr>
            <p:cNvPr id="15374" name="TextBox 29">
              <a:extLst>
                <a:ext uri="{FF2B5EF4-FFF2-40B4-BE49-F238E27FC236}">
                  <a16:creationId xmlns:a16="http://schemas.microsoft.com/office/drawing/2014/main" id="{C6EA1F6A-C8DB-0669-86EA-CE74C19E50A8}"/>
                </a:ext>
              </a:extLst>
            </p:cNvPr>
            <p:cNvSpPr txBox="1">
              <a:spLocks noChangeArrowheads="1"/>
            </p:cNvSpPr>
            <p:nvPr/>
          </p:nvSpPr>
          <p:spPr bwMode="auto">
            <a:xfrm>
              <a:off x="5661570" y="989203"/>
              <a:ext cx="2222717" cy="44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chemeClr val="accent2"/>
                  </a:solidFill>
                  <a:latin typeface="Arial Rounded MT Bold" panose="020F0704030504030204" pitchFamily="34" charset="0"/>
                </a:rPr>
                <a:t>a bug !</a:t>
              </a:r>
              <a:endParaRPr lang="en-GB" altLang="en-US" sz="2000" dirty="0">
                <a:solidFill>
                  <a:schemeClr val="accent2"/>
                </a:solidFill>
                <a:latin typeface="Arial Rounded MT Bold" panose="020F0704030504030204" pitchFamily="34" charset="0"/>
              </a:endParaRPr>
            </a:p>
          </p:txBody>
        </p:sp>
        <p:sp>
          <p:nvSpPr>
            <p:cNvPr id="4" name="Explosie 2 3">
              <a:extLst>
                <a:ext uri="{FF2B5EF4-FFF2-40B4-BE49-F238E27FC236}">
                  <a16:creationId xmlns:a16="http://schemas.microsoft.com/office/drawing/2014/main" id="{71FA4DDA-4550-D8EB-4956-EF6E65321FC1}"/>
                </a:ext>
              </a:extLst>
            </p:cNvPr>
            <p:cNvSpPr/>
            <p:nvPr/>
          </p:nvSpPr>
          <p:spPr bwMode="auto">
            <a:xfrm>
              <a:off x="4619242" y="2147958"/>
              <a:ext cx="1217447" cy="628585"/>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20" name="Curved Down Arrow 19">
              <a:extLst>
                <a:ext uri="{FF2B5EF4-FFF2-40B4-BE49-F238E27FC236}">
                  <a16:creationId xmlns:a16="http://schemas.microsoft.com/office/drawing/2014/main" id="{A68365DF-7975-DEBC-BBB3-8E3E8BA34D49}"/>
                </a:ext>
              </a:extLst>
            </p:cNvPr>
            <p:cNvSpPr/>
            <p:nvPr/>
          </p:nvSpPr>
          <p:spPr>
            <a:xfrm>
              <a:off x="4503370" y="1901921"/>
              <a:ext cx="869832" cy="536519"/>
            </a:xfrm>
            <a:prstGeom prst="curvedDownArrow">
              <a:avLst>
                <a:gd name="adj1" fmla="val 25000"/>
                <a:gd name="adj2" fmla="val 67231"/>
                <a:gd name="adj3" fmla="val 274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solidFill>
                  <a:schemeClr val="tx1"/>
                </a:solidFill>
                <a:latin typeface="Arial Rounded MT Bold" panose="020F0704030504030204" pitchFamily="34" charset="0"/>
              </a:endParaRPr>
            </a:p>
          </p:txBody>
        </p:sp>
      </p:grpSp>
      <p:sp>
        <p:nvSpPr>
          <p:cNvPr id="36" name="Title 1">
            <a:extLst>
              <a:ext uri="{FF2B5EF4-FFF2-40B4-BE49-F238E27FC236}">
                <a16:creationId xmlns:a16="http://schemas.microsoft.com/office/drawing/2014/main" id="{94A69C1A-D2A0-4F12-4082-0C7E0EACEE8E}"/>
              </a:ext>
            </a:extLst>
          </p:cNvPr>
          <p:cNvSpPr txBox="1">
            <a:spLocks/>
          </p:cNvSpPr>
          <p:nvPr/>
        </p:nvSpPr>
        <p:spPr bwMode="auto">
          <a:xfrm>
            <a:off x="292321" y="1012681"/>
            <a:ext cx="3129120" cy="70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6795" rIns="89990" bIns="46795" anchor="ctr"/>
          <a:lst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a:lstStyle>
          <a:p>
            <a:pPr>
              <a:defRPr/>
            </a:pPr>
            <a:r>
              <a:rPr lang="en-US" sz="2000" kern="0" dirty="0">
                <a:solidFill>
                  <a:schemeClr val="tx1"/>
                </a:solidFill>
              </a:rPr>
              <a:t>  1. Processing flaws </a:t>
            </a:r>
            <a:endParaRPr lang="en-GB" sz="2000" kern="0" dirty="0">
              <a:solidFill>
                <a:schemeClr val="tx1"/>
              </a:solidFill>
            </a:endParaRPr>
          </a:p>
        </p:txBody>
      </p:sp>
      <p:sp>
        <p:nvSpPr>
          <p:cNvPr id="15369" name="TextBox 29">
            <a:extLst>
              <a:ext uri="{FF2B5EF4-FFF2-40B4-BE49-F238E27FC236}">
                <a16:creationId xmlns:a16="http://schemas.microsoft.com/office/drawing/2014/main" id="{2BBB5388-B58A-0C18-8C13-351D8A145BF5}"/>
              </a:ext>
            </a:extLst>
          </p:cNvPr>
          <p:cNvSpPr txBox="1">
            <a:spLocks noChangeArrowheads="1"/>
          </p:cNvSpPr>
          <p:nvPr/>
        </p:nvSpPr>
        <p:spPr bwMode="auto">
          <a:xfrm>
            <a:off x="5474881" y="2344681"/>
            <a:ext cx="25363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dirty="0" err="1">
                <a:solidFill>
                  <a:schemeClr val="tx1"/>
                </a:solidFill>
                <a:latin typeface="Arial Rounded MT Bold" panose="020F0704030504030204" pitchFamily="34" charset="0"/>
              </a:rPr>
              <a:t>eg</a:t>
            </a:r>
            <a:r>
              <a:rPr lang="en-US" altLang="en-US" sz="1800" dirty="0">
                <a:solidFill>
                  <a:schemeClr val="tx1"/>
                </a:solidFill>
                <a:latin typeface="Arial Rounded MT Bold" panose="020F0704030504030204" pitchFamily="34" charset="0"/>
              </a:rPr>
              <a:t> buffer overflow in PDF viewer of JPEG graphics library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36" grpId="0"/>
      <p:bldP spid="153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A132-5BF2-4B65-30D0-5F23089C306F}"/>
              </a:ext>
            </a:extLst>
          </p:cNvPr>
          <p:cNvSpPr>
            <a:spLocks noGrp="1"/>
          </p:cNvSpPr>
          <p:nvPr>
            <p:ph type="title"/>
          </p:nvPr>
        </p:nvSpPr>
        <p:spPr/>
        <p:txBody>
          <a:bodyPr/>
          <a:lstStyle/>
          <a:p>
            <a:r>
              <a:rPr lang="en-US" sz="2000" dirty="0"/>
              <a:t>Recurring themes: </a:t>
            </a:r>
            <a:r>
              <a:rPr lang="en-US" dirty="0"/>
              <a:t>parsing &amp; languages</a:t>
            </a:r>
            <a:endParaRPr lang="en-NL" dirty="0"/>
          </a:p>
        </p:txBody>
      </p:sp>
      <p:sp>
        <p:nvSpPr>
          <p:cNvPr id="3" name="Content Placeholder 2">
            <a:extLst>
              <a:ext uri="{FF2B5EF4-FFF2-40B4-BE49-F238E27FC236}">
                <a16:creationId xmlns:a16="http://schemas.microsoft.com/office/drawing/2014/main" id="{47F075F9-8F0D-89ED-96BC-0C3FE63A6E71}"/>
              </a:ext>
            </a:extLst>
          </p:cNvPr>
          <p:cNvSpPr>
            <a:spLocks noGrp="1"/>
          </p:cNvSpPr>
          <p:nvPr>
            <p:ph idx="1"/>
          </p:nvPr>
        </p:nvSpPr>
        <p:spPr/>
        <p:txBody>
          <a:bodyPr/>
          <a:lstStyle/>
          <a:p>
            <a:r>
              <a:rPr lang="en-US" dirty="0">
                <a:solidFill>
                  <a:schemeClr val="tx1"/>
                </a:solidFill>
              </a:rPr>
              <a:t>Processing</a:t>
            </a:r>
            <a:r>
              <a:rPr lang="en-US" dirty="0"/>
              <a:t> an input begins with </a:t>
            </a:r>
            <a:r>
              <a:rPr lang="en-US" dirty="0">
                <a:solidFill>
                  <a:schemeClr val="accent2"/>
                </a:solidFill>
              </a:rPr>
              <a:t>parsing</a:t>
            </a:r>
          </a:p>
          <a:p>
            <a:endParaRPr lang="en-US" dirty="0">
              <a:solidFill>
                <a:schemeClr val="accent2"/>
              </a:solidFill>
            </a:endParaRPr>
          </a:p>
          <a:p>
            <a:r>
              <a:rPr lang="en-US" dirty="0">
                <a:solidFill>
                  <a:schemeClr val="tx1"/>
                </a:solidFill>
              </a:rPr>
              <a:t>This depends on </a:t>
            </a:r>
            <a:r>
              <a:rPr lang="en-US" dirty="0">
                <a:solidFill>
                  <a:schemeClr val="accent2"/>
                </a:solidFill>
              </a:rPr>
              <a:t>input language </a:t>
            </a:r>
            <a:r>
              <a:rPr lang="en-US" dirty="0">
                <a:solidFill>
                  <a:schemeClr val="tx1"/>
                </a:solidFill>
              </a:rPr>
              <a:t>/</a:t>
            </a:r>
            <a:r>
              <a:rPr lang="en-US" dirty="0">
                <a:solidFill>
                  <a:schemeClr val="accent2"/>
                </a:solidFill>
              </a:rPr>
              <a:t> format </a:t>
            </a:r>
            <a:r>
              <a:rPr lang="en-US" dirty="0">
                <a:solidFill>
                  <a:schemeClr val="tx1"/>
                </a:solidFill>
              </a:rPr>
              <a:t>/</a:t>
            </a:r>
            <a:r>
              <a:rPr lang="en-US" dirty="0">
                <a:solidFill>
                  <a:schemeClr val="accent2"/>
                </a:solidFill>
              </a:rPr>
              <a:t> protocol</a:t>
            </a:r>
          </a:p>
          <a:p>
            <a:pPr marL="857250" lvl="2" indent="0">
              <a:buNone/>
            </a:pPr>
            <a:r>
              <a:rPr lang="en-US" sz="1600" dirty="0" err="1">
                <a:solidFill>
                  <a:schemeClr val="tx1"/>
                </a:solidFill>
              </a:rPr>
              <a:t>Eg</a:t>
            </a:r>
            <a:r>
              <a:rPr lang="en-US" sz="1600" dirty="0">
                <a:solidFill>
                  <a:schemeClr val="accent2"/>
                </a:solidFill>
              </a:rPr>
              <a:t> </a:t>
            </a:r>
            <a:r>
              <a:rPr lang="en-US" sz="1600" dirty="0">
                <a:solidFill>
                  <a:srgbClr val="339933"/>
                </a:solidFill>
              </a:rPr>
              <a:t>TCP/IP packets, HTTP, HTML, SQL, X509, mp3, JPEG, </a:t>
            </a:r>
            <a:r>
              <a:rPr lang="en-US" sz="1600" dirty="0" err="1">
                <a:solidFill>
                  <a:srgbClr val="339933"/>
                </a:solidFill>
              </a:rPr>
              <a:t>webp</a:t>
            </a:r>
            <a:r>
              <a:rPr lang="en-US" sz="1600" dirty="0">
                <a:solidFill>
                  <a:srgbClr val="339933"/>
                </a:solidFill>
              </a:rPr>
              <a:t>, PDF, URL,  email address, Word, Excel, ...</a:t>
            </a:r>
          </a:p>
          <a:p>
            <a:pPr marL="857250" lvl="2" indent="0">
              <a:buNone/>
            </a:pPr>
            <a:endParaRPr lang="en-US" sz="1600" dirty="0">
              <a:solidFill>
                <a:srgbClr val="339933"/>
              </a:solidFill>
            </a:endParaRPr>
          </a:p>
          <a:p>
            <a:pPr indent="-285750"/>
            <a:r>
              <a:rPr lang="en-US" dirty="0">
                <a:solidFill>
                  <a:schemeClr val="tx1"/>
                </a:solidFill>
              </a:rPr>
              <a:t>Input handling bugs often come down to </a:t>
            </a:r>
            <a:r>
              <a:rPr lang="en-US" dirty="0">
                <a:solidFill>
                  <a:schemeClr val="accent2"/>
                </a:solidFill>
              </a:rPr>
              <a:t>parsing bugs</a:t>
            </a:r>
          </a:p>
          <a:p>
            <a:pPr lvl="1"/>
            <a:r>
              <a:rPr lang="en-US" dirty="0">
                <a:solidFill>
                  <a:srgbClr val="FF0000"/>
                </a:solidFill>
              </a:rPr>
              <a:t>buggy parsing  </a:t>
            </a:r>
            <a:r>
              <a:rPr lang="en-US" sz="1600" dirty="0">
                <a:solidFill>
                  <a:schemeClr val="tx1"/>
                </a:solidFill>
              </a:rPr>
              <a:t>(</a:t>
            </a:r>
            <a:r>
              <a:rPr lang="en-US" sz="1600" dirty="0" err="1">
                <a:solidFill>
                  <a:schemeClr val="tx1"/>
                </a:solidFill>
              </a:rPr>
              <a:t>eg</a:t>
            </a:r>
            <a:r>
              <a:rPr lang="en-US" sz="1600" dirty="0">
                <a:solidFill>
                  <a:schemeClr val="tx1"/>
                </a:solidFill>
              </a:rPr>
              <a:t> buffer overflow in PDF parsing)</a:t>
            </a:r>
          </a:p>
          <a:p>
            <a:pPr lvl="1"/>
            <a:r>
              <a:rPr lang="en-US" dirty="0">
                <a:solidFill>
                  <a:srgbClr val="FF0000"/>
                </a:solidFill>
              </a:rPr>
              <a:t>unintended parsing </a:t>
            </a:r>
            <a:r>
              <a:rPr lang="en-US" sz="1600" dirty="0">
                <a:solidFill>
                  <a:schemeClr val="tx1"/>
                </a:solidFill>
              </a:rPr>
              <a:t>(</a:t>
            </a:r>
            <a:r>
              <a:rPr lang="en-US" sz="1600" dirty="0" err="1">
                <a:solidFill>
                  <a:schemeClr val="tx1"/>
                </a:solidFill>
              </a:rPr>
              <a:t>eg</a:t>
            </a:r>
            <a:r>
              <a:rPr lang="en-US" sz="1600" dirty="0">
                <a:solidFill>
                  <a:schemeClr val="tx1"/>
                </a:solidFill>
              </a:rPr>
              <a:t> parsing user input as SQL command)</a:t>
            </a:r>
          </a:p>
          <a:p>
            <a:pPr marL="457200" lvl="1" indent="0">
              <a:buNone/>
            </a:pPr>
            <a:endParaRPr lang="en-US" dirty="0">
              <a:solidFill>
                <a:srgbClr val="FF0000"/>
              </a:solidFill>
            </a:endParaRPr>
          </a:p>
          <a:p>
            <a:pPr lvl="1"/>
            <a:endParaRPr lang="en-US" dirty="0"/>
          </a:p>
          <a:p>
            <a:endParaRPr lang="en-US" dirty="0"/>
          </a:p>
          <a:p>
            <a:pPr lvl="1"/>
            <a:endParaRPr lang="en-NL" dirty="0"/>
          </a:p>
        </p:txBody>
      </p:sp>
      <p:sp>
        <p:nvSpPr>
          <p:cNvPr id="4" name="Slide Number Placeholder 3">
            <a:extLst>
              <a:ext uri="{FF2B5EF4-FFF2-40B4-BE49-F238E27FC236}">
                <a16:creationId xmlns:a16="http://schemas.microsoft.com/office/drawing/2014/main" id="{7721C127-4E8A-0E12-98E9-09AFE1686163}"/>
              </a:ext>
            </a:extLst>
          </p:cNvPr>
          <p:cNvSpPr>
            <a:spLocks noGrp="1"/>
          </p:cNvSpPr>
          <p:nvPr>
            <p:ph type="sldNum" idx="10"/>
          </p:nvPr>
        </p:nvSpPr>
        <p:spPr/>
        <p:txBody>
          <a:bodyPr/>
          <a:lstStyle/>
          <a:p>
            <a:pPr>
              <a:defRPr/>
            </a:pPr>
            <a:fld id="{203D43D3-408D-4D7A-B290-7A4D7FA16B86}" type="slidenum">
              <a:rPr lang="en-GB" altLang="nl-NL" smtClean="0"/>
              <a:pPr>
                <a:defRPr/>
              </a:pPr>
              <a:t>18</a:t>
            </a:fld>
            <a:endParaRPr lang="en-GB" altLang="nl-NL" dirty="0"/>
          </a:p>
        </p:txBody>
      </p:sp>
    </p:spTree>
    <p:extLst>
      <p:ext uri="{BB962C8B-B14F-4D97-AF65-F5344CB8AC3E}">
        <p14:creationId xmlns:p14="http://schemas.microsoft.com/office/powerpoint/2010/main" val="11696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CE6B-66FC-0E8A-BDE9-31DFBACA512C}"/>
              </a:ext>
            </a:extLst>
          </p:cNvPr>
          <p:cNvSpPr>
            <a:spLocks noGrp="1"/>
          </p:cNvSpPr>
          <p:nvPr>
            <p:ph type="title"/>
          </p:nvPr>
        </p:nvSpPr>
        <p:spPr/>
        <p:txBody>
          <a:bodyPr/>
          <a:lstStyle/>
          <a:p>
            <a:r>
              <a:rPr lang="en-US" dirty="0"/>
              <a:t>Buggy parsing (1)</a:t>
            </a:r>
            <a:endParaRPr lang="en-NL" dirty="0"/>
          </a:p>
        </p:txBody>
      </p:sp>
      <p:sp>
        <p:nvSpPr>
          <p:cNvPr id="3" name="Content Placeholder 2">
            <a:extLst>
              <a:ext uri="{FF2B5EF4-FFF2-40B4-BE49-F238E27FC236}">
                <a16:creationId xmlns:a16="http://schemas.microsoft.com/office/drawing/2014/main" id="{2E1746A2-DD9F-1345-3BE9-F6AF4C393EAB}"/>
              </a:ext>
            </a:extLst>
          </p:cNvPr>
          <p:cNvSpPr>
            <a:spLocks noGrp="1"/>
          </p:cNvSpPr>
          <p:nvPr>
            <p:ph idx="1"/>
          </p:nvPr>
        </p:nvSpPr>
        <p:spPr/>
        <p:txBody>
          <a:bodyPr/>
          <a:lstStyle/>
          <a:p>
            <a:pPr marL="0" indent="0">
              <a:buNone/>
            </a:pPr>
            <a:r>
              <a:rPr lang="en-US" sz="1800" dirty="0"/>
              <a:t>Buggy – </a:t>
            </a:r>
            <a:r>
              <a:rPr lang="en-US" sz="1800" dirty="0">
                <a:solidFill>
                  <a:schemeClr val="accent2"/>
                </a:solidFill>
              </a:rPr>
              <a:t>insecure</a:t>
            </a:r>
            <a:r>
              <a:rPr lang="en-US" sz="1800" dirty="0"/>
              <a:t> - parsing can cause security bugs:</a:t>
            </a:r>
            <a:endParaRPr lang="en-US" sz="1800" dirty="0">
              <a:solidFill>
                <a:schemeClr val="accent2"/>
              </a:solidFill>
            </a:endParaRPr>
          </a:p>
          <a:p>
            <a:r>
              <a:rPr lang="en-US" sz="1800" dirty="0"/>
              <a:t>esp. if parser is written in memory unsafe language: </a:t>
            </a:r>
            <a:r>
              <a:rPr lang="en-US" sz="1800" dirty="0">
                <a:solidFill>
                  <a:schemeClr val="accent2"/>
                </a:solidFill>
              </a:rPr>
              <a:t>memory corruption </a:t>
            </a:r>
            <a:r>
              <a:rPr lang="en-US" sz="1800" dirty="0"/>
              <a:t>can lead to </a:t>
            </a:r>
            <a:r>
              <a:rPr lang="en-US" sz="1800" dirty="0">
                <a:solidFill>
                  <a:schemeClr val="accent2"/>
                </a:solidFill>
              </a:rPr>
              <a:t>memory leaks,</a:t>
            </a:r>
            <a:r>
              <a:rPr lang="en-US" sz="1800" dirty="0"/>
              <a:t> </a:t>
            </a:r>
            <a:r>
              <a:rPr lang="en-US" sz="1800" dirty="0">
                <a:solidFill>
                  <a:schemeClr val="accent2"/>
                </a:solidFill>
              </a:rPr>
              <a:t>RCE, ...</a:t>
            </a:r>
          </a:p>
          <a:p>
            <a:r>
              <a:rPr lang="en-US" sz="1800" dirty="0"/>
              <a:t>Parsers written in memory safe language can still </a:t>
            </a:r>
            <a:r>
              <a:rPr lang="en-US" sz="1800" dirty="0">
                <a:solidFill>
                  <a:schemeClr val="accent2"/>
                </a:solidFill>
              </a:rPr>
              <a:t>crash</a:t>
            </a:r>
          </a:p>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r>
              <a:rPr lang="en-US" sz="1800" dirty="0">
                <a:solidFill>
                  <a:schemeClr val="tx1"/>
                </a:solidFill>
              </a:rPr>
              <a:t>High risk for </a:t>
            </a:r>
            <a:r>
              <a:rPr lang="en-US" sz="1800" dirty="0">
                <a:solidFill>
                  <a:srgbClr val="FF0000"/>
                </a:solidFill>
                <a:latin typeface="Pieces NFI" panose="02000000000000000000" pitchFamily="2" charset="0"/>
              </a:rPr>
              <a:t>complex</a:t>
            </a:r>
            <a:r>
              <a:rPr lang="en-US" sz="1800" dirty="0">
                <a:solidFill>
                  <a:schemeClr val="accent2"/>
                </a:solidFill>
              </a:rPr>
              <a:t> </a:t>
            </a:r>
            <a:r>
              <a:rPr lang="en-US" sz="1800" dirty="0"/>
              <a:t>input formats</a:t>
            </a:r>
            <a:r>
              <a:rPr lang="en-US" sz="1800" dirty="0">
                <a:solidFill>
                  <a:schemeClr val="accent2"/>
                </a:solidFill>
              </a:rPr>
              <a:t>: </a:t>
            </a:r>
            <a:r>
              <a:rPr lang="en-US" sz="1800" dirty="0">
                <a:solidFill>
                  <a:srgbClr val="339933"/>
                </a:solidFill>
              </a:rPr>
              <a:t>TCP/IP, 2/3/4/5G,  Bluetooth, </a:t>
            </a:r>
            <a:r>
              <a:rPr lang="en-US" sz="1800" dirty="0" err="1">
                <a:solidFill>
                  <a:srgbClr val="339933"/>
                </a:solidFill>
              </a:rPr>
              <a:t>Wifi</a:t>
            </a:r>
            <a:r>
              <a:rPr lang="en-US" sz="1800" dirty="0">
                <a:solidFill>
                  <a:srgbClr val="339933"/>
                </a:solidFill>
              </a:rPr>
              <a:t>, JPEG, PDF, HTML, Word, ...  </a:t>
            </a:r>
          </a:p>
          <a:p>
            <a:pPr marL="0" indent="0">
              <a:buNone/>
            </a:pPr>
            <a:endParaRPr lang="en-US" dirty="0">
              <a:solidFill>
                <a:srgbClr val="339933"/>
              </a:solidFill>
            </a:endParaRPr>
          </a:p>
          <a:p>
            <a:pPr marL="0" indent="0">
              <a:buNone/>
            </a:pPr>
            <a:r>
              <a:rPr lang="en-US" sz="1800" dirty="0">
                <a:solidFill>
                  <a:schemeClr val="tx1"/>
                </a:solidFill>
              </a:rPr>
              <a:t>Recall examples from the fuzzing lecture</a:t>
            </a:r>
            <a:endParaRPr lang="en-NL" sz="1800" dirty="0">
              <a:solidFill>
                <a:schemeClr val="tx1"/>
              </a:solidFill>
            </a:endParaRPr>
          </a:p>
        </p:txBody>
      </p:sp>
      <p:sp>
        <p:nvSpPr>
          <p:cNvPr id="4" name="Slide Number Placeholder 3">
            <a:extLst>
              <a:ext uri="{FF2B5EF4-FFF2-40B4-BE49-F238E27FC236}">
                <a16:creationId xmlns:a16="http://schemas.microsoft.com/office/drawing/2014/main" id="{8485BCA8-53B0-0B1D-5239-FF9DBA28719E}"/>
              </a:ext>
            </a:extLst>
          </p:cNvPr>
          <p:cNvSpPr>
            <a:spLocks noGrp="1"/>
          </p:cNvSpPr>
          <p:nvPr>
            <p:ph type="sldNum" idx="10"/>
          </p:nvPr>
        </p:nvSpPr>
        <p:spPr/>
        <p:txBody>
          <a:bodyPr/>
          <a:lstStyle/>
          <a:p>
            <a:pPr>
              <a:defRPr/>
            </a:pPr>
            <a:fld id="{203D43D3-408D-4D7A-B290-7A4D7FA16B86}" type="slidenum">
              <a:rPr lang="en-GB" altLang="nl-NL" smtClean="0"/>
              <a:pPr>
                <a:defRPr/>
              </a:pPr>
              <a:t>19</a:t>
            </a:fld>
            <a:endParaRPr lang="en-GB" altLang="nl-NL" dirty="0"/>
          </a:p>
        </p:txBody>
      </p:sp>
    </p:spTree>
    <p:extLst>
      <p:ext uri="{BB962C8B-B14F-4D97-AF65-F5344CB8AC3E}">
        <p14:creationId xmlns:p14="http://schemas.microsoft.com/office/powerpoint/2010/main" val="296716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 Classifications &amp; rankings of security flaws</a:t>
            </a:r>
          </a:p>
        </p:txBody>
      </p:sp>
      <p:sp>
        <p:nvSpPr>
          <p:cNvPr id="3" name="Tijdelijke aanduiding voor inhoud 2"/>
          <p:cNvSpPr>
            <a:spLocks noGrp="1"/>
          </p:cNvSpPr>
          <p:nvPr>
            <p:ph idx="1"/>
          </p:nvPr>
        </p:nvSpPr>
        <p:spPr>
          <a:xfrm>
            <a:off x="685800" y="1124745"/>
            <a:ext cx="8062664" cy="4960144"/>
          </a:xfrm>
        </p:spPr>
        <p:txBody>
          <a:bodyPr/>
          <a:lstStyle/>
          <a:p>
            <a:pPr marL="0" indent="0">
              <a:buNone/>
            </a:pPr>
            <a:r>
              <a:rPr lang="en-GB" sz="1800" dirty="0"/>
              <a:t>Many proposals to </a:t>
            </a:r>
            <a:r>
              <a:rPr lang="en-GB" sz="1800" dirty="0">
                <a:solidFill>
                  <a:schemeClr val="accent2"/>
                </a:solidFill>
              </a:rPr>
              <a:t>categorise</a:t>
            </a:r>
            <a:r>
              <a:rPr lang="en-GB" sz="1800" dirty="0"/>
              <a:t> &amp; </a:t>
            </a:r>
            <a:r>
              <a:rPr lang="en-GB" sz="1800" dirty="0">
                <a:solidFill>
                  <a:schemeClr val="accent2"/>
                </a:solidFill>
              </a:rPr>
              <a:t>rank</a:t>
            </a:r>
            <a:r>
              <a:rPr lang="en-GB" sz="1800" dirty="0"/>
              <a:t> common security vulnerabilities in </a:t>
            </a:r>
            <a:r>
              <a:rPr lang="en-GB" sz="1800" dirty="0">
                <a:solidFill>
                  <a:schemeClr val="accent2"/>
                </a:solidFill>
              </a:rPr>
              <a:t>bug classes</a:t>
            </a:r>
          </a:p>
          <a:p>
            <a:r>
              <a:rPr lang="en-GB" sz="1800" dirty="0">
                <a:solidFill>
                  <a:srgbClr val="008000"/>
                </a:solidFill>
              </a:rPr>
              <a:t>OWASP Top 10</a:t>
            </a:r>
          </a:p>
          <a:p>
            <a:r>
              <a:rPr lang="en-GB" sz="1800" dirty="0">
                <a:solidFill>
                  <a:srgbClr val="008000"/>
                </a:solidFill>
              </a:rPr>
              <a:t>SANS CWE Top 25</a:t>
            </a:r>
          </a:p>
          <a:p>
            <a:r>
              <a:rPr lang="en-GB" sz="1800" dirty="0">
                <a:solidFill>
                  <a:srgbClr val="008000"/>
                </a:solidFill>
              </a:rPr>
              <a:t>24 Deadly Sins of Software Security</a:t>
            </a:r>
          </a:p>
          <a:p>
            <a:r>
              <a:rPr lang="en-GB" sz="1100" dirty="0">
                <a:solidFill>
                  <a:schemeClr val="tx1"/>
                </a:solidFill>
              </a:rPr>
              <a:t>…</a:t>
            </a:r>
          </a:p>
          <a:p>
            <a:r>
              <a:rPr lang="en-GB" sz="1100" dirty="0">
                <a:solidFill>
                  <a:schemeClr val="tx1"/>
                </a:solidFill>
              </a:rPr>
              <a:t>…</a:t>
            </a:r>
            <a:endParaRPr lang="en-US" sz="1100" dirty="0">
              <a:solidFill>
                <a:schemeClr val="tx1"/>
              </a:solidFill>
            </a:endParaRPr>
          </a:p>
          <a:p>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a:t>
            </a:fld>
            <a:endParaRPr lang="en-GB" altLang="nl-NL" dirty="0"/>
          </a:p>
        </p:txBody>
      </p:sp>
      <p:pic>
        <p:nvPicPr>
          <p:cNvPr id="8" name="Afbeelding 7"/>
          <p:cNvPicPr>
            <a:picLocks noChangeAspect="1"/>
          </p:cNvPicPr>
          <p:nvPr/>
        </p:nvPicPr>
        <p:blipFill rotWithShape="1">
          <a:blip r:embed="rId2"/>
          <a:srcRect l="3006" r="2301"/>
          <a:stretch/>
        </p:blipFill>
        <p:spPr>
          <a:xfrm>
            <a:off x="685800" y="3949996"/>
            <a:ext cx="2478823" cy="1445607"/>
          </a:xfrm>
          <a:prstGeom prst="rect">
            <a:avLst/>
          </a:prstGeom>
        </p:spPr>
      </p:pic>
      <p:pic>
        <p:nvPicPr>
          <p:cNvPr id="9" name="Afbeelding 8"/>
          <p:cNvPicPr>
            <a:picLocks noChangeAspect="1"/>
          </p:cNvPicPr>
          <p:nvPr/>
        </p:nvPicPr>
        <p:blipFill>
          <a:blip r:embed="rId3"/>
          <a:stretch>
            <a:fillRect/>
          </a:stretch>
        </p:blipFill>
        <p:spPr>
          <a:xfrm>
            <a:off x="3635896" y="3939461"/>
            <a:ext cx="2686730" cy="1410533"/>
          </a:xfrm>
          <a:prstGeom prst="rect">
            <a:avLst/>
          </a:prstGeom>
        </p:spPr>
      </p:pic>
      <p:pic>
        <p:nvPicPr>
          <p:cNvPr id="10" name="Afbeelding 9"/>
          <p:cNvPicPr>
            <a:picLocks noChangeAspect="1"/>
          </p:cNvPicPr>
          <p:nvPr/>
        </p:nvPicPr>
        <p:blipFill rotWithShape="1">
          <a:blip r:embed="rId4"/>
          <a:srcRect b="9287"/>
          <a:stretch/>
        </p:blipFill>
        <p:spPr>
          <a:xfrm>
            <a:off x="6793899" y="3789040"/>
            <a:ext cx="1080120" cy="1216743"/>
          </a:xfrm>
          <a:prstGeom prst="rect">
            <a:avLst/>
          </a:prstGeom>
        </p:spPr>
      </p:pic>
      <p:pic>
        <p:nvPicPr>
          <p:cNvPr id="6" name="Afbeelding 5"/>
          <p:cNvPicPr>
            <a:picLocks noChangeAspect="1"/>
          </p:cNvPicPr>
          <p:nvPr/>
        </p:nvPicPr>
        <p:blipFill rotWithShape="1">
          <a:blip r:embed="rId5"/>
          <a:srcRect l="28741" t="1" r="28535" b="-614"/>
          <a:stretch/>
        </p:blipFill>
        <p:spPr>
          <a:xfrm>
            <a:off x="7291601" y="4293471"/>
            <a:ext cx="1164836" cy="1440161"/>
          </a:xfrm>
          <a:prstGeom prst="rect">
            <a:avLst/>
          </a:prstGeom>
        </p:spPr>
      </p:pic>
    </p:spTree>
    <p:extLst>
      <p:ext uri="{BB962C8B-B14F-4D97-AF65-F5344CB8AC3E}">
        <p14:creationId xmlns:p14="http://schemas.microsoft.com/office/powerpoint/2010/main" val="5831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CE6B-66FC-0E8A-BDE9-31DFBACA512C}"/>
              </a:ext>
            </a:extLst>
          </p:cNvPr>
          <p:cNvSpPr>
            <a:spLocks noGrp="1"/>
          </p:cNvSpPr>
          <p:nvPr>
            <p:ph type="title"/>
          </p:nvPr>
        </p:nvSpPr>
        <p:spPr/>
        <p:txBody>
          <a:bodyPr/>
          <a:lstStyle/>
          <a:p>
            <a:r>
              <a:rPr lang="en-US" dirty="0"/>
              <a:t>Buggy parsing (2)</a:t>
            </a:r>
            <a:endParaRPr lang="en-NL" dirty="0"/>
          </a:p>
        </p:txBody>
      </p:sp>
      <p:sp>
        <p:nvSpPr>
          <p:cNvPr id="3" name="Content Placeholder 2">
            <a:extLst>
              <a:ext uri="{FF2B5EF4-FFF2-40B4-BE49-F238E27FC236}">
                <a16:creationId xmlns:a16="http://schemas.microsoft.com/office/drawing/2014/main" id="{2E1746A2-DD9F-1345-3BE9-F6AF4C393EAB}"/>
              </a:ext>
            </a:extLst>
          </p:cNvPr>
          <p:cNvSpPr>
            <a:spLocks noGrp="1"/>
          </p:cNvSpPr>
          <p:nvPr>
            <p:ph idx="1"/>
          </p:nvPr>
        </p:nvSpPr>
        <p:spPr>
          <a:xfrm>
            <a:off x="685800" y="1124745"/>
            <a:ext cx="7846640" cy="4960144"/>
          </a:xfrm>
        </p:spPr>
        <p:txBody>
          <a:bodyPr/>
          <a:lstStyle/>
          <a:p>
            <a:pPr marL="0" indent="0">
              <a:buNone/>
            </a:pPr>
            <a:r>
              <a:rPr lang="en-US" sz="1800" dirty="0"/>
              <a:t>Buggy – </a:t>
            </a:r>
            <a:r>
              <a:rPr lang="en-US" sz="1800" dirty="0">
                <a:solidFill>
                  <a:schemeClr val="accent2"/>
                </a:solidFill>
              </a:rPr>
              <a:t>incorrect</a:t>
            </a:r>
            <a:r>
              <a:rPr lang="en-US" sz="1800" dirty="0"/>
              <a:t> - parsing can also cause </a:t>
            </a:r>
            <a:r>
              <a:rPr lang="en-US" sz="1800" dirty="0">
                <a:solidFill>
                  <a:schemeClr val="accent2"/>
                </a:solidFill>
              </a:rPr>
              <a:t>misinterpretation</a:t>
            </a:r>
          </a:p>
          <a:p>
            <a:pPr marL="0" indent="0">
              <a:buNone/>
            </a:pPr>
            <a:endParaRPr lang="en-US" dirty="0">
              <a:solidFill>
                <a:schemeClr val="accent2"/>
              </a:solidFill>
            </a:endParaRPr>
          </a:p>
          <a:p>
            <a:pPr marL="0" indent="0">
              <a:buNone/>
            </a:pPr>
            <a:r>
              <a:rPr lang="en-US" sz="1800" dirty="0">
                <a:solidFill>
                  <a:schemeClr val="tx1"/>
                </a:solidFill>
              </a:rPr>
              <a:t>For example:</a:t>
            </a:r>
          </a:p>
          <a:p>
            <a:r>
              <a:rPr lang="en-US" sz="1800" dirty="0"/>
              <a:t>Domain</a:t>
            </a:r>
            <a:r>
              <a:rPr lang="en-US" dirty="0"/>
              <a:t>  </a:t>
            </a:r>
            <a:r>
              <a:rPr lang="en-US" b="1" dirty="0">
                <a:solidFill>
                  <a:srgbClr val="339933"/>
                </a:solidFill>
                <a:latin typeface="Courier New" panose="02070309020205020404" pitchFamily="49" charset="0"/>
                <a:cs typeface="Courier New" panose="02070309020205020404" pitchFamily="49" charset="0"/>
              </a:rPr>
              <a:t>www.paypal.com\0.mafia.com</a:t>
            </a:r>
            <a:r>
              <a:rPr lang="en-US" dirty="0">
                <a:solidFill>
                  <a:srgbClr val="339933"/>
                </a:solidFill>
              </a:rPr>
              <a:t> </a:t>
            </a:r>
            <a:r>
              <a:rPr lang="en-US" sz="1800" dirty="0"/>
              <a:t>in X.509 certificate                                       </a:t>
            </a:r>
          </a:p>
          <a:p>
            <a:r>
              <a:rPr lang="en-US" sz="1800" dirty="0"/>
              <a:t>Name  </a:t>
            </a:r>
            <a:r>
              <a:rPr lang="en-US" b="1" dirty="0" err="1">
                <a:solidFill>
                  <a:srgbClr val="339933"/>
                </a:solidFill>
                <a:latin typeface="Courier New" panose="02070309020205020404" pitchFamily="49" charset="0"/>
                <a:cs typeface="Courier New" panose="02070309020205020404" pitchFamily="49" charset="0"/>
              </a:rPr>
              <a:t>paypal.com,mafia.com</a:t>
            </a:r>
            <a:r>
              <a:rPr lang="en-US" b="1" dirty="0">
                <a:solidFill>
                  <a:srgbClr val="339933"/>
                </a:solidFill>
                <a:latin typeface="Courier New" panose="02070309020205020404" pitchFamily="49" charset="0"/>
                <a:cs typeface="Courier New" panose="02070309020205020404" pitchFamily="49" charset="0"/>
              </a:rPr>
              <a:t> </a:t>
            </a:r>
            <a:r>
              <a:rPr lang="en-US" sz="1800" dirty="0"/>
              <a:t>in X.509 certificate</a:t>
            </a:r>
            <a:endParaRPr lang="en-US" sz="1800" b="1" dirty="0">
              <a:solidFill>
                <a:srgbClr val="339933"/>
              </a:solidFill>
              <a:latin typeface="Courier New" panose="02070309020205020404" pitchFamily="49" charset="0"/>
              <a:cs typeface="Courier New" panose="02070309020205020404" pitchFamily="49" charset="0"/>
            </a:endParaRPr>
          </a:p>
          <a:p>
            <a:r>
              <a:rPr lang="en-US" sz="1800" dirty="0"/>
              <a:t>For which domain is this JDNI loop-up?</a:t>
            </a:r>
            <a:r>
              <a:rPr lang="en-US" sz="1800" b="1" dirty="0">
                <a:solidFill>
                  <a:srgbClr val="339933"/>
                </a:solidFill>
                <a:latin typeface="Courier New" panose="02070309020205020404" pitchFamily="49" charset="0"/>
                <a:cs typeface="Courier New" panose="02070309020205020404" pitchFamily="49" charset="0"/>
              </a:rPr>
              <a:t>   ${</a:t>
            </a:r>
            <a:r>
              <a:rPr lang="en-US" sz="1800" b="1" dirty="0" err="1">
                <a:solidFill>
                  <a:srgbClr val="339933"/>
                </a:solidFill>
                <a:latin typeface="Courier New" panose="02070309020205020404" pitchFamily="49" charset="0"/>
                <a:cs typeface="Courier New" panose="02070309020205020404" pitchFamily="49" charset="0"/>
              </a:rPr>
              <a:t>jndi:ldap</a:t>
            </a:r>
            <a:r>
              <a:rPr lang="en-US" sz="1800" b="1" dirty="0">
                <a:solidFill>
                  <a:srgbClr val="339933"/>
                </a:solidFill>
                <a:latin typeface="Courier New" panose="02070309020205020404" pitchFamily="49" charset="0"/>
                <a:cs typeface="Courier New" panose="02070309020205020404" pitchFamily="49" charset="0"/>
              </a:rPr>
              <a:t>://127.0.0.1#.evilhost.com:1389/a}</a:t>
            </a:r>
          </a:p>
          <a:p>
            <a:endParaRPr lang="en-US" sz="1800" b="1" dirty="0">
              <a:solidFill>
                <a:srgbClr val="339933"/>
              </a:solidFill>
              <a:latin typeface="Courier New" panose="02070309020205020404" pitchFamily="49" charset="0"/>
              <a:cs typeface="Courier New" panose="02070309020205020404" pitchFamily="49" charset="0"/>
            </a:endParaRPr>
          </a:p>
          <a:p>
            <a:pPr marL="0" indent="0">
              <a:buNone/>
            </a:pPr>
            <a:r>
              <a:rPr lang="en-US" sz="1800" dirty="0">
                <a:solidFill>
                  <a:schemeClr val="tx1"/>
                </a:solidFill>
              </a:rPr>
              <a:t>P</a:t>
            </a:r>
            <a:r>
              <a:rPr lang="en-US" sz="1800" dirty="0">
                <a:solidFill>
                  <a:srgbClr val="FF0000"/>
                </a:solidFill>
              </a:rPr>
              <a:t>arser differentials</a:t>
            </a:r>
            <a:r>
              <a:rPr lang="en-US" sz="1800" dirty="0">
                <a:solidFill>
                  <a:schemeClr val="tx1"/>
                </a:solidFill>
              </a:rPr>
              <a:t>: two applications parse the same data differently, leading to exploitable misunderstandings</a:t>
            </a:r>
          </a:p>
          <a:p>
            <a:pPr marL="0" indent="0">
              <a:buNone/>
            </a:pPr>
            <a:endParaRPr lang="en-US" sz="1800" dirty="0">
              <a:solidFill>
                <a:schemeClr val="tx1"/>
              </a:solidFill>
            </a:endParaRPr>
          </a:p>
          <a:p>
            <a:pPr marL="0" indent="0">
              <a:buNone/>
            </a:pPr>
            <a:r>
              <a:rPr lang="en-US" sz="1800" dirty="0">
                <a:solidFill>
                  <a:schemeClr val="tx1"/>
                </a:solidFill>
              </a:rPr>
              <a:t>High risk for </a:t>
            </a:r>
            <a:r>
              <a:rPr lang="en-US" sz="1800" dirty="0">
                <a:solidFill>
                  <a:srgbClr val="FF0000"/>
                </a:solidFill>
                <a:latin typeface="Pieces NFI" panose="02000000000000000000" pitchFamily="2" charset="0"/>
              </a:rPr>
              <a:t>complex</a:t>
            </a:r>
            <a:r>
              <a:rPr lang="en-US" sz="1800" dirty="0">
                <a:solidFill>
                  <a:schemeClr val="tx1"/>
                </a:solidFill>
              </a:rPr>
              <a:t> or </a:t>
            </a:r>
            <a:r>
              <a:rPr lang="en-US" sz="1800" dirty="0">
                <a:solidFill>
                  <a:srgbClr val="FF0000"/>
                </a:solidFill>
                <a:latin typeface="Pieces NFI" panose="02000000000000000000" pitchFamily="2" charset="0"/>
              </a:rPr>
              <a:t>poorly specified </a:t>
            </a:r>
            <a:r>
              <a:rPr lang="en-US" sz="1800" dirty="0">
                <a:solidFill>
                  <a:schemeClr val="tx1"/>
                </a:solidFill>
              </a:rPr>
              <a:t>data formats </a:t>
            </a:r>
            <a:r>
              <a:rPr lang="en-US" sz="1800" dirty="0">
                <a:solidFill>
                  <a:schemeClr val="accent2"/>
                </a:solidFill>
              </a:rPr>
              <a:t> </a:t>
            </a:r>
          </a:p>
          <a:p>
            <a:pPr marL="0" indent="0">
              <a:buNone/>
            </a:pPr>
            <a:endParaRPr lang="en-US" sz="1800" dirty="0">
              <a:solidFill>
                <a:schemeClr val="tx1"/>
              </a:solidFill>
            </a:endParaRPr>
          </a:p>
          <a:p>
            <a:pPr marL="0" indent="0">
              <a:buNone/>
            </a:pPr>
            <a:endParaRPr lang="en-NL" sz="1800" b="1" dirty="0">
              <a:solidFill>
                <a:srgbClr val="339933"/>
              </a:solidFill>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8485BCA8-53B0-0B1D-5239-FF9DBA28719E}"/>
              </a:ext>
            </a:extLst>
          </p:cNvPr>
          <p:cNvSpPr>
            <a:spLocks noGrp="1"/>
          </p:cNvSpPr>
          <p:nvPr>
            <p:ph type="sldNum" idx="10"/>
          </p:nvPr>
        </p:nvSpPr>
        <p:spPr/>
        <p:txBody>
          <a:bodyPr/>
          <a:lstStyle/>
          <a:p>
            <a:pPr>
              <a:defRPr/>
            </a:pPr>
            <a:fld id="{203D43D3-408D-4D7A-B290-7A4D7FA16B86}" type="slidenum">
              <a:rPr lang="en-GB" altLang="nl-NL" smtClean="0"/>
              <a:pPr>
                <a:defRPr/>
              </a:pPr>
              <a:t>20</a:t>
            </a:fld>
            <a:endParaRPr lang="en-GB" altLang="nl-NL" dirty="0"/>
          </a:p>
        </p:txBody>
      </p:sp>
    </p:spTree>
    <p:extLst>
      <p:ext uri="{BB962C8B-B14F-4D97-AF65-F5344CB8AC3E}">
        <p14:creationId xmlns:p14="http://schemas.microsoft.com/office/powerpoint/2010/main" val="16531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CE6B-66FC-0E8A-BDE9-31DFBACA512C}"/>
              </a:ext>
            </a:extLst>
          </p:cNvPr>
          <p:cNvSpPr>
            <a:spLocks noGrp="1"/>
          </p:cNvSpPr>
          <p:nvPr>
            <p:ph type="title"/>
          </p:nvPr>
        </p:nvSpPr>
        <p:spPr/>
        <p:txBody>
          <a:bodyPr/>
          <a:lstStyle/>
          <a:p>
            <a:r>
              <a:rPr lang="en-US" dirty="0"/>
              <a:t>Unintended parsing </a:t>
            </a:r>
            <a:endParaRPr lang="en-NL" dirty="0"/>
          </a:p>
        </p:txBody>
      </p:sp>
      <p:sp>
        <p:nvSpPr>
          <p:cNvPr id="3" name="Content Placeholder 2">
            <a:extLst>
              <a:ext uri="{FF2B5EF4-FFF2-40B4-BE49-F238E27FC236}">
                <a16:creationId xmlns:a16="http://schemas.microsoft.com/office/drawing/2014/main" id="{2E1746A2-DD9F-1345-3BE9-F6AF4C393EAB}"/>
              </a:ext>
            </a:extLst>
          </p:cNvPr>
          <p:cNvSpPr>
            <a:spLocks noGrp="1"/>
          </p:cNvSpPr>
          <p:nvPr>
            <p:ph idx="1"/>
          </p:nvPr>
        </p:nvSpPr>
        <p:spPr/>
        <p:txBody>
          <a:bodyPr/>
          <a:lstStyle/>
          <a:p>
            <a:pPr marL="0" indent="0">
              <a:buNone/>
            </a:pPr>
            <a:r>
              <a:rPr lang="en-US" sz="1800" dirty="0">
                <a:solidFill>
                  <a:schemeClr val="accent2"/>
                </a:solidFill>
              </a:rPr>
              <a:t>Correct but unintended parsing </a:t>
            </a:r>
            <a:r>
              <a:rPr lang="en-US" sz="1800" dirty="0"/>
              <a:t>can also cause security problems, namely </a:t>
            </a:r>
            <a:r>
              <a:rPr lang="en-US" sz="1800" dirty="0">
                <a:solidFill>
                  <a:schemeClr val="accent2"/>
                </a:solidFill>
              </a:rPr>
              <a:t>injection attacks</a:t>
            </a:r>
          </a:p>
          <a:p>
            <a:pPr marL="0" indent="0">
              <a:buNone/>
            </a:pPr>
            <a:endParaRPr lang="en-US" sz="1800" dirty="0">
              <a:solidFill>
                <a:schemeClr val="accent2"/>
              </a:solidFill>
            </a:endParaRPr>
          </a:p>
          <a:p>
            <a:pPr marL="0" indent="0">
              <a:buNone/>
            </a:pPr>
            <a:r>
              <a:rPr lang="en-US" sz="1800" dirty="0" err="1"/>
              <a:t>Eg</a:t>
            </a:r>
            <a:r>
              <a:rPr lang="en-US" sz="1800" dirty="0"/>
              <a:t> parsing (and processing) of user input </a:t>
            </a:r>
          </a:p>
          <a:p>
            <a:r>
              <a:rPr lang="en-US" sz="1800" dirty="0"/>
              <a:t>as SQL command</a:t>
            </a:r>
          </a:p>
          <a:p>
            <a:r>
              <a:rPr lang="en-US" sz="1800" dirty="0"/>
              <a:t>as file path  </a:t>
            </a:r>
          </a:p>
          <a:p>
            <a:r>
              <a:rPr lang="en-US" sz="1800" dirty="0"/>
              <a:t>as OS command</a:t>
            </a:r>
          </a:p>
          <a:p>
            <a:r>
              <a:rPr lang="en-US" sz="1800" dirty="0"/>
              <a:t>as HTML or JavaScript</a:t>
            </a:r>
          </a:p>
          <a:p>
            <a:r>
              <a:rPr lang="en-US" sz="1800" dirty="0"/>
              <a:t>....</a:t>
            </a:r>
          </a:p>
          <a:p>
            <a:pPr marL="0" indent="0">
              <a:buNone/>
            </a:pPr>
            <a:endParaRPr lang="en-US" sz="2000" dirty="0">
              <a:solidFill>
                <a:schemeClr val="tx1"/>
              </a:solidFill>
            </a:endParaRPr>
          </a:p>
          <a:p>
            <a:pPr marL="0" indent="0">
              <a:buNone/>
            </a:pPr>
            <a:r>
              <a:rPr lang="en-US" sz="1800" dirty="0">
                <a:solidFill>
                  <a:schemeClr val="tx1"/>
                </a:solidFill>
              </a:rPr>
              <a:t>High risk for </a:t>
            </a:r>
            <a:r>
              <a:rPr lang="en-US" sz="1800" dirty="0">
                <a:solidFill>
                  <a:srgbClr val="FF0000"/>
                </a:solidFill>
                <a:latin typeface="Pieces NFI" panose="02000000000000000000" pitchFamily="2" charset="0"/>
              </a:rPr>
              <a:t>complex</a:t>
            </a:r>
            <a:r>
              <a:rPr lang="en-US" sz="1800" dirty="0">
                <a:solidFill>
                  <a:schemeClr val="tx1"/>
                </a:solidFill>
              </a:rPr>
              <a:t> or </a:t>
            </a:r>
            <a:r>
              <a:rPr lang="en-US" sz="1800" dirty="0">
                <a:solidFill>
                  <a:srgbClr val="FF0000"/>
                </a:solidFill>
                <a:latin typeface="Pieces NFI" panose="02000000000000000000" pitchFamily="2" charset="0"/>
              </a:rPr>
              <a:t>EXPRESSIVE </a:t>
            </a:r>
            <a:r>
              <a:rPr lang="en-US" sz="1800" dirty="0">
                <a:solidFill>
                  <a:schemeClr val="tx1"/>
                </a:solidFill>
              </a:rPr>
              <a:t>data formats/language</a:t>
            </a:r>
            <a:endParaRPr lang="en-US" sz="1800" dirty="0"/>
          </a:p>
          <a:p>
            <a:endParaRPr lang="en-NL" dirty="0"/>
          </a:p>
        </p:txBody>
      </p:sp>
      <p:sp>
        <p:nvSpPr>
          <p:cNvPr id="4" name="Slide Number Placeholder 3">
            <a:extLst>
              <a:ext uri="{FF2B5EF4-FFF2-40B4-BE49-F238E27FC236}">
                <a16:creationId xmlns:a16="http://schemas.microsoft.com/office/drawing/2014/main" id="{8485BCA8-53B0-0B1D-5239-FF9DBA28719E}"/>
              </a:ext>
            </a:extLst>
          </p:cNvPr>
          <p:cNvSpPr>
            <a:spLocks noGrp="1"/>
          </p:cNvSpPr>
          <p:nvPr>
            <p:ph type="sldNum" idx="10"/>
          </p:nvPr>
        </p:nvSpPr>
        <p:spPr/>
        <p:txBody>
          <a:bodyPr/>
          <a:lstStyle/>
          <a:p>
            <a:pPr>
              <a:defRPr/>
            </a:pPr>
            <a:fld id="{203D43D3-408D-4D7A-B290-7A4D7FA16B86}" type="slidenum">
              <a:rPr lang="en-GB" altLang="nl-NL" smtClean="0"/>
              <a:pPr>
                <a:defRPr/>
              </a:pPr>
              <a:t>21</a:t>
            </a:fld>
            <a:endParaRPr lang="en-GB" altLang="nl-NL" dirty="0"/>
          </a:p>
        </p:txBody>
      </p:sp>
    </p:spTree>
    <p:extLst>
      <p:ext uri="{BB962C8B-B14F-4D97-AF65-F5344CB8AC3E}">
        <p14:creationId xmlns:p14="http://schemas.microsoft.com/office/powerpoint/2010/main" val="56392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400" dirty="0"/>
              <a:t>Typical injection attack, </a:t>
            </a:r>
            <a:r>
              <a:rPr lang="en-US" altLang="en-US" sz="2400" dirty="0" err="1"/>
              <a:t>eg</a:t>
            </a:r>
            <a:r>
              <a:rPr lang="en-US" altLang="en-US" sz="2400" dirty="0"/>
              <a:t> SQLi</a:t>
            </a:r>
            <a:endParaRPr lang="en-GB" altLang="en-US" sz="2400" dirty="0"/>
          </a:p>
        </p:txBody>
      </p:sp>
      <p:sp>
        <p:nvSpPr>
          <p:cNvPr id="16387"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F6ECECB-7A1A-4B54-B508-939C5DAF405F}" type="slidenum">
              <a:rPr lang="en-GB" altLang="nl-NL" smtClean="0"/>
              <a:pPr/>
              <a:t>22</a:t>
            </a:fld>
            <a:endParaRPr lang="en-GB" altLang="nl-NL"/>
          </a:p>
        </p:txBody>
      </p:sp>
      <p:grpSp>
        <p:nvGrpSpPr>
          <p:cNvPr id="16390" name="Groep 6"/>
          <p:cNvGrpSpPr>
            <a:grpSpLocks/>
          </p:cNvGrpSpPr>
          <p:nvPr/>
        </p:nvGrpSpPr>
        <p:grpSpPr bwMode="auto">
          <a:xfrm>
            <a:off x="694017" y="2585035"/>
            <a:ext cx="7475959" cy="2706909"/>
            <a:chOff x="915240" y="4427754"/>
            <a:chExt cx="8241563" cy="2983876"/>
          </a:xfrm>
        </p:grpSpPr>
        <p:sp>
          <p:nvSpPr>
            <p:cNvPr id="32" name="Afgeronde rechthoek 31"/>
            <p:cNvSpPr/>
            <p:nvPr/>
          </p:nvSpPr>
          <p:spPr bwMode="auto">
            <a:xfrm>
              <a:off x="6934100" y="5967151"/>
              <a:ext cx="2222703" cy="144447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Back-end service, </a:t>
              </a:r>
              <a:r>
                <a:rPr lang="en-GB" sz="1800" dirty="0" err="1">
                  <a:solidFill>
                    <a:schemeClr val="tx1"/>
                  </a:solidFill>
                  <a:latin typeface="Arial Rounded MT Bold" panose="020F0704030504030204" pitchFamily="34" charset="0"/>
                </a:rPr>
                <a:t>eg</a:t>
              </a:r>
              <a:r>
                <a:rPr lang="en-GB" sz="1800" dirty="0">
                  <a:solidFill>
                    <a:schemeClr val="tx1"/>
                  </a:solidFill>
                  <a:latin typeface="Arial Rounded MT Bold" panose="020F0704030504030204" pitchFamily="34" charset="0"/>
                </a:rPr>
                <a:t> SQL database</a:t>
              </a:r>
            </a:p>
          </p:txBody>
        </p:sp>
        <p:sp>
          <p:nvSpPr>
            <p:cNvPr id="34" name="Explosie 2 33"/>
            <p:cNvSpPr/>
            <p:nvPr/>
          </p:nvSpPr>
          <p:spPr bwMode="auto">
            <a:xfrm flipV="1">
              <a:off x="6753212" y="5905136"/>
              <a:ext cx="770158" cy="565861"/>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pic>
          <p:nvPicPr>
            <p:cNvPr id="16404" name="Picture 2" descr="C:\Users\erikpoll\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40" y="4735048"/>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a:xfrm>
              <a:off x="2057827" y="4973788"/>
              <a:ext cx="1457199" cy="3304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31" name="Afgeronde rechthoek 30"/>
            <p:cNvSpPr/>
            <p:nvPr/>
          </p:nvSpPr>
          <p:spPr bwMode="auto">
            <a:xfrm>
              <a:off x="3637262" y="4427754"/>
              <a:ext cx="2178811" cy="298387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2000" dirty="0">
                  <a:solidFill>
                    <a:schemeClr val="tx1"/>
                  </a:solidFill>
                  <a:latin typeface="Arial Rounded MT Bold" panose="020F0704030504030204" pitchFamily="34" charset="0"/>
                </a:rPr>
                <a:t>Application</a:t>
              </a:r>
              <a:endParaRPr lang="en-GB" dirty="0">
                <a:solidFill>
                  <a:schemeClr val="tx1"/>
                </a:solidFill>
                <a:latin typeface="Arial Rounded MT Bold" panose="020F0704030504030204" pitchFamily="34" charset="0"/>
              </a:endParaRPr>
            </a:p>
          </p:txBody>
        </p:sp>
        <p:sp>
          <p:nvSpPr>
            <p:cNvPr id="35" name="Right Arrow 34"/>
            <p:cNvSpPr/>
            <p:nvPr/>
          </p:nvSpPr>
          <p:spPr>
            <a:xfrm>
              <a:off x="5630027" y="5898872"/>
              <a:ext cx="1465509" cy="491085"/>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7" name="Rechthoek 26"/>
            <p:cNvSpPr/>
            <p:nvPr/>
          </p:nvSpPr>
          <p:spPr bwMode="auto">
            <a:xfrm>
              <a:off x="6104328" y="6055524"/>
              <a:ext cx="158747"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grpSp>
      <p:sp>
        <p:nvSpPr>
          <p:cNvPr id="2" name="Tijdelijke aanduiding voor datum 1"/>
          <p:cNvSpPr>
            <a:spLocks noGrp="1"/>
          </p:cNvSpPr>
          <p:nvPr>
            <p:ph type="dt" sz="quarter" idx="4294967295"/>
          </p:nvPr>
        </p:nvSpPr>
        <p:spPr/>
        <p:txBody>
          <a:bodyPr/>
          <a:lstStyle/>
          <a:p>
            <a:pPr>
              <a:defRPr/>
            </a:pPr>
            <a:r>
              <a:rPr lang="en-US"/>
              <a:t>Erik Poll</a:t>
            </a:r>
          </a:p>
        </p:txBody>
      </p:sp>
      <p:sp>
        <p:nvSpPr>
          <p:cNvPr id="30" name="TextBox 29"/>
          <p:cNvSpPr txBox="1">
            <a:spLocks noChangeArrowheads="1"/>
          </p:cNvSpPr>
          <p:nvPr/>
        </p:nvSpPr>
        <p:spPr bwMode="auto">
          <a:xfrm>
            <a:off x="645224" y="4246849"/>
            <a:ext cx="1965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dirty="0">
                <a:solidFill>
                  <a:schemeClr val="tx1"/>
                </a:solidFill>
                <a:latin typeface="Arial Rounded MT Bold" panose="020F0704030504030204" pitchFamily="34" charset="0"/>
              </a:rPr>
              <a:t> </a:t>
            </a:r>
            <a:endParaRPr lang="en-GB" altLang="en-US" sz="1800" dirty="0">
              <a:solidFill>
                <a:schemeClr val="tx1"/>
              </a:solidFill>
              <a:latin typeface="Arial Rounded MT Bold" panose="020F0704030504030204" pitchFamily="34" charset="0"/>
            </a:endParaRPr>
          </a:p>
        </p:txBody>
      </p:sp>
      <p:sp>
        <p:nvSpPr>
          <p:cNvPr id="18" name="Rechthoek 17"/>
          <p:cNvSpPr/>
          <p:nvPr/>
        </p:nvSpPr>
        <p:spPr bwMode="auto">
          <a:xfrm>
            <a:off x="5640368" y="405984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latin typeface="Times New Roman" pitchFamily="16" charset="0"/>
              <a:cs typeface="Times New Roman" pitchFamily="16" charset="0"/>
            </a:endParaRPr>
          </a:p>
        </p:txBody>
      </p:sp>
      <p:sp>
        <p:nvSpPr>
          <p:cNvPr id="8" name="Vrije vorm 7"/>
          <p:cNvSpPr/>
          <p:nvPr/>
        </p:nvSpPr>
        <p:spPr bwMode="auto">
          <a:xfrm>
            <a:off x="3189277" y="3090281"/>
            <a:ext cx="1807646" cy="1985870"/>
          </a:xfrm>
          <a:custGeom>
            <a:avLst/>
            <a:gdLst>
              <a:gd name="connsiteX0" fmla="*/ 0 w 1606378"/>
              <a:gd name="connsiteY0" fmla="*/ 107640 h 1985870"/>
              <a:gd name="connsiteX1" fmla="*/ 1068860 w 1606378"/>
              <a:gd name="connsiteY1" fmla="*/ 27321 h 1985870"/>
              <a:gd name="connsiteX2" fmla="*/ 1161535 w 1606378"/>
              <a:gd name="connsiteY2" fmla="*/ 521591 h 1985870"/>
              <a:gd name="connsiteX3" fmla="*/ 247135 w 1606378"/>
              <a:gd name="connsiteY3" fmla="*/ 404202 h 1985870"/>
              <a:gd name="connsiteX4" fmla="*/ 240957 w 1606378"/>
              <a:gd name="connsiteY4" fmla="*/ 954078 h 1985870"/>
              <a:gd name="connsiteX5" fmla="*/ 648730 w 1606378"/>
              <a:gd name="connsiteY5" fmla="*/ 1096180 h 1985870"/>
              <a:gd name="connsiteX6" fmla="*/ 648730 w 1606378"/>
              <a:gd name="connsiteY6" fmla="*/ 744013 h 1985870"/>
              <a:gd name="connsiteX7" fmla="*/ 920578 w 1606378"/>
              <a:gd name="connsiteY7" fmla="*/ 1232105 h 1985870"/>
              <a:gd name="connsiteX8" fmla="*/ 599303 w 1606378"/>
              <a:gd name="connsiteY8" fmla="*/ 1658413 h 1985870"/>
              <a:gd name="connsiteX9" fmla="*/ 809368 w 1606378"/>
              <a:gd name="connsiteY9" fmla="*/ 1985867 h 1985870"/>
              <a:gd name="connsiteX10" fmla="*/ 1377778 w 1606378"/>
              <a:gd name="connsiteY10" fmla="*/ 1664591 h 1985870"/>
              <a:gd name="connsiteX11" fmla="*/ 1248033 w 1606378"/>
              <a:gd name="connsiteY11" fmla="*/ 1269175 h 1985870"/>
              <a:gd name="connsiteX12" fmla="*/ 1606378 w 1606378"/>
              <a:gd name="connsiteY12" fmla="*/ 1083824 h 198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378" h="1985870">
                <a:moveTo>
                  <a:pt x="0" y="107640"/>
                </a:moveTo>
                <a:cubicBezTo>
                  <a:pt x="437635" y="32984"/>
                  <a:pt x="875271" y="-41671"/>
                  <a:pt x="1068860" y="27321"/>
                </a:cubicBezTo>
                <a:cubicBezTo>
                  <a:pt x="1262449" y="96313"/>
                  <a:pt x="1298489" y="458778"/>
                  <a:pt x="1161535" y="521591"/>
                </a:cubicBezTo>
                <a:cubicBezTo>
                  <a:pt x="1024581" y="584405"/>
                  <a:pt x="400565" y="332121"/>
                  <a:pt x="247135" y="404202"/>
                </a:cubicBezTo>
                <a:cubicBezTo>
                  <a:pt x="93705" y="476283"/>
                  <a:pt x="174024" y="838748"/>
                  <a:pt x="240957" y="954078"/>
                </a:cubicBezTo>
                <a:cubicBezTo>
                  <a:pt x="307890" y="1069408"/>
                  <a:pt x="580768" y="1131191"/>
                  <a:pt x="648730" y="1096180"/>
                </a:cubicBezTo>
                <a:cubicBezTo>
                  <a:pt x="716692" y="1061169"/>
                  <a:pt x="603422" y="721359"/>
                  <a:pt x="648730" y="744013"/>
                </a:cubicBezTo>
                <a:cubicBezTo>
                  <a:pt x="694038" y="766667"/>
                  <a:pt x="928816" y="1079705"/>
                  <a:pt x="920578" y="1232105"/>
                </a:cubicBezTo>
                <a:cubicBezTo>
                  <a:pt x="912340" y="1384505"/>
                  <a:pt x="617838" y="1532786"/>
                  <a:pt x="599303" y="1658413"/>
                </a:cubicBezTo>
                <a:cubicBezTo>
                  <a:pt x="580768" y="1784040"/>
                  <a:pt x="679622" y="1984837"/>
                  <a:pt x="809368" y="1985867"/>
                </a:cubicBezTo>
                <a:cubicBezTo>
                  <a:pt x="939114" y="1986897"/>
                  <a:pt x="1304667" y="1784040"/>
                  <a:pt x="1377778" y="1664591"/>
                </a:cubicBezTo>
                <a:cubicBezTo>
                  <a:pt x="1450889" y="1545142"/>
                  <a:pt x="1209933" y="1365970"/>
                  <a:pt x="1248033" y="1269175"/>
                </a:cubicBezTo>
                <a:cubicBezTo>
                  <a:pt x="1286133" y="1172380"/>
                  <a:pt x="1536357" y="1107508"/>
                  <a:pt x="1606378" y="1083824"/>
                </a:cubicBezTo>
              </a:path>
            </a:pathLst>
          </a:custGeom>
          <a:noFill/>
          <a:ln w="73025"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9" name="Lijnbijschrift 1 8"/>
          <p:cNvSpPr/>
          <p:nvPr/>
        </p:nvSpPr>
        <p:spPr bwMode="auto">
          <a:xfrm>
            <a:off x="1242828" y="1357725"/>
            <a:ext cx="1737238" cy="415091"/>
          </a:xfrm>
          <a:prstGeom prst="borderCallout1">
            <a:avLst>
              <a:gd name="adj1" fmla="val 97628"/>
              <a:gd name="adj2" fmla="val 38859"/>
              <a:gd name="adj3" fmla="val 443557"/>
              <a:gd name="adj4" fmla="val 58285"/>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rgbClr val="FF0000"/>
                </a:solidFill>
                <a:latin typeface="Courier New" panose="02070309020205020404" pitchFamily="49" charset="0"/>
                <a:cs typeface="Courier New" panose="02070309020205020404" pitchFamily="49" charset="0"/>
              </a:rPr>
              <a:t>’OR 1=1;--</a:t>
            </a:r>
          </a:p>
        </p:txBody>
      </p:sp>
      <p:sp>
        <p:nvSpPr>
          <p:cNvPr id="28" name="Lijnbijschrift 1 27"/>
          <p:cNvSpPr/>
          <p:nvPr/>
        </p:nvSpPr>
        <p:spPr bwMode="auto">
          <a:xfrm>
            <a:off x="4575129" y="1249665"/>
            <a:ext cx="3956142" cy="1129569"/>
          </a:xfrm>
          <a:prstGeom prst="borderCallout1">
            <a:avLst>
              <a:gd name="adj1" fmla="val 98752"/>
              <a:gd name="adj2" fmla="val 37862"/>
              <a:gd name="adj3" fmla="val 241807"/>
              <a:gd name="adj4" fmla="val 25926"/>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1800" b="1" dirty="0">
                <a:solidFill>
                  <a:schemeClr val="tx1"/>
                </a:solidFill>
                <a:latin typeface="Courier New" pitchFamily="49" charset="0"/>
              </a:rPr>
              <a:t>SELECT * FROM </a:t>
            </a:r>
            <a:r>
              <a:rPr lang="en-GB" sz="1800" b="1" dirty="0">
                <a:solidFill>
                  <a:schemeClr val="tx2"/>
                </a:solidFill>
                <a:latin typeface="Courier New" panose="02070309020205020404" pitchFamily="49" charset="0"/>
                <a:cs typeface="Courier New" panose="02070309020205020404" pitchFamily="49" charset="0"/>
              </a:rPr>
              <a:t>Accounts</a:t>
            </a:r>
          </a:p>
          <a:p>
            <a:pPr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1800" b="1" dirty="0">
                <a:solidFill>
                  <a:schemeClr val="tx2"/>
                </a:solidFill>
                <a:latin typeface="Courier New" panose="02070309020205020404" pitchFamily="49" charset="0"/>
                <a:cs typeface="Courier New" panose="02070309020205020404" pitchFamily="49" charset="0"/>
              </a:rPr>
              <a:t>WHERE Username = </a:t>
            </a:r>
            <a:r>
              <a:rPr lang="en-GB" sz="1800" b="1" dirty="0">
                <a:solidFill>
                  <a:schemeClr val="tx1"/>
                </a:solidFill>
                <a:latin typeface="Courier New" panose="02070309020205020404" pitchFamily="49" charset="0"/>
                <a:cs typeface="Courier New" panose="02070309020205020404" pitchFamily="49" charset="0"/>
              </a:rPr>
              <a:t>’</a:t>
            </a:r>
            <a:r>
              <a:rPr lang="en-GB" sz="1800" b="1" dirty="0">
                <a:solidFill>
                  <a:srgbClr val="FF0000"/>
                </a:solidFill>
                <a:latin typeface="Courier New" panose="02070309020205020404" pitchFamily="49" charset="0"/>
                <a:cs typeface="Courier New" panose="02070309020205020404" pitchFamily="49" charset="0"/>
              </a:rPr>
              <a:t>’ OR 1=1;</a:t>
            </a:r>
          </a:p>
          <a:p>
            <a:pPr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bg1">
                    <a:lumMod val="65000"/>
                  </a:schemeClr>
                </a:solidFill>
                <a:latin typeface="Courier New" panose="02070309020205020404" pitchFamily="49" charset="0"/>
                <a:cs typeface="Courier New" panose="02070309020205020404" pitchFamily="49" charset="0"/>
              </a:rPr>
              <a:t>’ AND Password = ’1234’;</a:t>
            </a:r>
            <a:endParaRPr lang="en-US" altLang="en-US" sz="1800" b="1" dirty="0">
              <a:solidFill>
                <a:schemeClr val="bg1">
                  <a:lumMod val="65000"/>
                </a:schemeClr>
              </a:solidFill>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171AF216-BEC1-1CD9-61F7-60A3F042052D}"/>
              </a:ext>
            </a:extLst>
          </p:cNvPr>
          <p:cNvSpPr txBox="1"/>
          <p:nvPr/>
        </p:nvSpPr>
        <p:spPr>
          <a:xfrm>
            <a:off x="827585" y="5633135"/>
            <a:ext cx="5892318" cy="400110"/>
          </a:xfrm>
          <a:prstGeom prst="rect">
            <a:avLst/>
          </a:prstGeom>
          <a:noFill/>
        </p:spPr>
        <p:txBody>
          <a:bodyPr wrap="none" rtlCol="0">
            <a:spAutoFit/>
          </a:bodyPr>
          <a:lstStyle/>
          <a:p>
            <a:pPr algn="ctr"/>
            <a:r>
              <a:rPr lang="en-US" sz="2000" i="1" dirty="0">
                <a:solidFill>
                  <a:srgbClr val="000000"/>
                </a:solidFill>
                <a:latin typeface="Arial Rounded MT Bold" panose="020F0704030504030204" pitchFamily="34" charset="0"/>
              </a:rPr>
              <a:t>Is this an </a:t>
            </a:r>
            <a:r>
              <a:rPr lang="en-US" sz="2000" i="1" dirty="0">
                <a:solidFill>
                  <a:schemeClr val="accent2"/>
                </a:solidFill>
                <a:latin typeface="Arial Rounded MT Bold" panose="020F0704030504030204" pitchFamily="34" charset="0"/>
              </a:rPr>
              <a:t>input problem </a:t>
            </a:r>
            <a:r>
              <a:rPr lang="en-US" sz="2000" i="1" dirty="0">
                <a:solidFill>
                  <a:srgbClr val="000000"/>
                </a:solidFill>
                <a:latin typeface="Arial Rounded MT Bold" panose="020F0704030504030204" pitchFamily="34" charset="0"/>
              </a:rPr>
              <a:t>or an </a:t>
            </a:r>
            <a:r>
              <a:rPr lang="en-US" sz="2000" i="1" dirty="0">
                <a:solidFill>
                  <a:schemeClr val="accent2"/>
                </a:solidFill>
                <a:latin typeface="Arial Rounded MT Bold" panose="020F0704030504030204" pitchFamily="34" charset="0"/>
              </a:rPr>
              <a:t>output problem</a:t>
            </a:r>
            <a:r>
              <a:rPr lang="en-US" sz="2000" i="1" dirty="0">
                <a:solidFill>
                  <a:srgbClr val="000000"/>
                </a:solidFill>
                <a:latin typeface="Arial Rounded MT Bold" panose="020F0704030504030204" pitchFamily="34" charset="0"/>
              </a:rPr>
              <a:t>?</a:t>
            </a:r>
            <a:endParaRPr lang="en-NL" sz="2000" i="1" dirty="0">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14212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Injection attacks</a:t>
            </a:r>
          </a:p>
        </p:txBody>
      </p:sp>
      <p:sp>
        <p:nvSpPr>
          <p:cNvPr id="3" name="Tijdelijke aanduiding voor inhoud 2"/>
          <p:cNvSpPr>
            <a:spLocks noGrp="1"/>
          </p:cNvSpPr>
          <p:nvPr>
            <p:ph idx="1"/>
          </p:nvPr>
        </p:nvSpPr>
        <p:spPr>
          <a:xfrm>
            <a:off x="685800" y="1124745"/>
            <a:ext cx="8134672" cy="4960144"/>
          </a:xfrm>
        </p:spPr>
        <p:txBody>
          <a:bodyPr/>
          <a:lstStyle/>
          <a:p>
            <a:pPr marL="0" indent="0">
              <a:buNone/>
            </a:pPr>
            <a:r>
              <a:rPr lang="en-GB" dirty="0"/>
              <a:t>General recipe:  </a:t>
            </a:r>
            <a:r>
              <a:rPr lang="en-GB" dirty="0">
                <a:solidFill>
                  <a:srgbClr val="FF0000"/>
                </a:solidFill>
                <a:latin typeface="Pieces NFI" panose="02000000000000000000" pitchFamily="2" charset="0"/>
              </a:rPr>
              <a:t>user input </a:t>
            </a:r>
            <a:r>
              <a:rPr lang="en-GB" dirty="0">
                <a:solidFill>
                  <a:schemeClr val="tx1"/>
                </a:solidFill>
              </a:rPr>
              <a:t>is combined with other data and forwarded to &amp; processed by some back-end API </a:t>
            </a:r>
          </a:p>
          <a:p>
            <a:pPr marL="0" indent="0">
              <a:buNone/>
            </a:pPr>
            <a:endParaRPr lang="en-GB" sz="1400" dirty="0">
              <a:solidFill>
                <a:schemeClr val="tx1"/>
              </a:solidFill>
            </a:endParaRPr>
          </a:p>
          <a:p>
            <a:pPr marL="0" indent="0">
              <a:buNone/>
            </a:pPr>
            <a:endParaRPr lang="en-GB" dirty="0"/>
          </a:p>
          <a:p>
            <a:pPr marL="0" indent="0">
              <a:buNone/>
            </a:pPr>
            <a:r>
              <a:rPr lang="en-GB" dirty="0"/>
              <a:t>Tell-tale sign 1: </a:t>
            </a:r>
            <a:r>
              <a:rPr lang="en-GB" dirty="0">
                <a:solidFill>
                  <a:srgbClr val="FF0000"/>
                </a:solidFill>
              </a:rPr>
              <a:t>special characters or keywords</a:t>
            </a:r>
            <a:r>
              <a:rPr lang="en-GB" dirty="0">
                <a:solidFill>
                  <a:schemeClr val="tx1"/>
                </a:solidFill>
              </a:rPr>
              <a:t>, </a:t>
            </a:r>
            <a:r>
              <a:rPr lang="en-GB" dirty="0" err="1">
                <a:solidFill>
                  <a:schemeClr val="tx1"/>
                </a:solidFill>
              </a:rPr>
              <a:t>eg</a:t>
            </a:r>
            <a:r>
              <a:rPr lang="en-GB" dirty="0">
                <a:solidFill>
                  <a:schemeClr val="tx1"/>
                </a:solidFill>
              </a:rPr>
              <a:t>. </a:t>
            </a:r>
            <a:r>
              <a:rPr lang="en-GB" b="1" dirty="0">
                <a:solidFill>
                  <a:srgbClr val="FF0000"/>
                </a:solidFill>
                <a:latin typeface="Courier New" panose="02070309020205020404" pitchFamily="49" charset="0"/>
                <a:cs typeface="Courier New" panose="02070309020205020404" pitchFamily="49" charset="0"/>
              </a:rPr>
              <a:t>; &lt; &gt; \ &amp;</a:t>
            </a:r>
          </a:p>
          <a:p>
            <a:pPr marL="0" indent="0">
              <a:buNone/>
            </a:pPr>
            <a:r>
              <a:rPr lang="en-GB" b="1" dirty="0">
                <a:solidFill>
                  <a:srgbClr val="FF0000"/>
                </a:solidFill>
                <a:latin typeface="Courier New" panose="02070309020205020404" pitchFamily="49" charset="0"/>
                <a:cs typeface="Courier New" panose="02070309020205020404" pitchFamily="49" charset="0"/>
              </a:rPr>
              <a:t> </a:t>
            </a:r>
          </a:p>
          <a:p>
            <a:pPr marL="0" indent="0">
              <a:buNone/>
            </a:pPr>
            <a:r>
              <a:rPr lang="en-GB" dirty="0">
                <a:solidFill>
                  <a:schemeClr val="tx1"/>
                </a:solidFill>
              </a:rPr>
              <a:t>Tell-tale sign 2: </a:t>
            </a:r>
            <a:r>
              <a:rPr lang="en-GB" dirty="0">
                <a:solidFill>
                  <a:srgbClr val="FF0000"/>
                </a:solidFill>
              </a:rPr>
              <a:t>use of   </a:t>
            </a:r>
            <a:r>
              <a:rPr lang="en-GB" dirty="0">
                <a:solidFill>
                  <a:srgbClr val="FF0000"/>
                </a:solidFill>
                <a:latin typeface="Pieces NFI" panose="02000000000000000000" pitchFamily="2" charset="0"/>
              </a:rPr>
              <a:t>strings</a:t>
            </a:r>
            <a:endParaRPr lang="en-GB" dirty="0">
              <a:solidFill>
                <a:srgbClr val="FF0000"/>
              </a:solidFill>
            </a:endParaRPr>
          </a:p>
          <a:p>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23</a:t>
            </a:fld>
            <a:endParaRPr lang="en-GB" altLang="nl-NL" dirty="0"/>
          </a:p>
        </p:txBody>
      </p:sp>
    </p:spTree>
    <p:extLst>
      <p:ext uri="{BB962C8B-B14F-4D97-AF65-F5344CB8AC3E}">
        <p14:creationId xmlns:p14="http://schemas.microsoft.com/office/powerpoint/2010/main" val="15157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LDAP injection</a:t>
            </a:r>
            <a:endParaRPr lang="en-GB" sz="2400" dirty="0"/>
          </a:p>
        </p:txBody>
      </p:sp>
      <p:sp>
        <p:nvSpPr>
          <p:cNvPr id="3" name="Content Placeholder 2"/>
          <p:cNvSpPr>
            <a:spLocks noGrp="1"/>
          </p:cNvSpPr>
          <p:nvPr>
            <p:ph idx="1"/>
          </p:nvPr>
        </p:nvSpPr>
        <p:spPr/>
        <p:txBody>
          <a:bodyPr/>
          <a:lstStyle/>
          <a:p>
            <a:pPr>
              <a:buNone/>
            </a:pPr>
            <a:r>
              <a:rPr lang="en-US" sz="1800" dirty="0"/>
              <a:t>An LDAP query sent to the LDAP server to authenticate a user</a:t>
            </a:r>
          </a:p>
          <a:p>
            <a:pPr>
              <a:buNone/>
            </a:pPr>
            <a:r>
              <a:rPr lang="en-US" sz="1800" dirty="0"/>
              <a:t>    </a:t>
            </a:r>
            <a:r>
              <a:rPr lang="en-US" sz="1800" b="1" dirty="0">
                <a:latin typeface="Courier New" pitchFamily="49" charset="0"/>
                <a:cs typeface="Courier New" pitchFamily="49" charset="0"/>
              </a:rPr>
              <a:t>(&amp;(USER=</a:t>
            </a:r>
            <a:r>
              <a:rPr lang="en-US" sz="1800" b="1" dirty="0" err="1">
                <a:solidFill>
                  <a:srgbClr val="FF0000"/>
                </a:solidFill>
                <a:latin typeface="Courier New" pitchFamily="49" charset="0"/>
                <a:cs typeface="Courier New" pitchFamily="49" charset="0"/>
              </a:rPr>
              <a:t>jan</a:t>
            </a:r>
            <a:r>
              <a:rPr lang="en-US" sz="1800" b="1" dirty="0">
                <a:latin typeface="Courier New" pitchFamily="49" charset="0"/>
                <a:cs typeface="Courier New" pitchFamily="49" charset="0"/>
              </a:rPr>
              <a:t>)(PASSWD=</a:t>
            </a:r>
            <a:r>
              <a:rPr lang="en-US" sz="1800" b="1" dirty="0">
                <a:solidFill>
                  <a:srgbClr val="FF0000"/>
                </a:solidFill>
                <a:latin typeface="Courier New" pitchFamily="49" charset="0"/>
                <a:cs typeface="Courier New" pitchFamily="49" charset="0"/>
              </a:rPr>
              <a:t>abcd1234</a:t>
            </a:r>
            <a:r>
              <a:rPr lang="en-US" sz="1800" b="1" dirty="0">
                <a:latin typeface="Courier New" pitchFamily="49" charset="0"/>
                <a:cs typeface="Courier New" pitchFamily="49" charset="0"/>
              </a:rPr>
              <a:t>)) </a:t>
            </a:r>
            <a:endParaRPr lang="en-US" sz="1800" dirty="0"/>
          </a:p>
          <a:p>
            <a:pPr>
              <a:buNone/>
            </a:pPr>
            <a:r>
              <a:rPr lang="en-US" sz="1800" dirty="0"/>
              <a:t>can be corrupted by giving as username</a:t>
            </a:r>
          </a:p>
          <a:p>
            <a:pPr>
              <a:buNone/>
            </a:pPr>
            <a:r>
              <a:rPr lang="en-US" dirty="0"/>
              <a:t>      </a:t>
            </a:r>
            <a:r>
              <a:rPr lang="en-US" sz="1800" b="1" dirty="0">
                <a:solidFill>
                  <a:srgbClr val="FF0000"/>
                </a:solidFill>
                <a:latin typeface="Courier New" pitchFamily="49" charset="0"/>
                <a:cs typeface="Courier New" pitchFamily="49" charset="0"/>
              </a:rPr>
              <a:t>admin)(&amp;)  </a:t>
            </a:r>
          </a:p>
          <a:p>
            <a:pPr>
              <a:buNone/>
            </a:pPr>
            <a:r>
              <a:rPr lang="en-US" sz="1800" dirty="0"/>
              <a:t>which results in</a:t>
            </a:r>
            <a:endParaRPr lang="en-US" sz="1800" b="1" dirty="0">
              <a:latin typeface="Courier New" pitchFamily="49" charset="0"/>
              <a:cs typeface="Courier New" pitchFamily="49" charset="0"/>
            </a:endParaRPr>
          </a:p>
          <a:p>
            <a:pPr>
              <a:buNone/>
            </a:pPr>
            <a:r>
              <a:rPr lang="en-US" dirty="0"/>
              <a:t>     </a:t>
            </a:r>
            <a:r>
              <a:rPr lang="en-US" sz="1800" b="1" dirty="0">
                <a:latin typeface="Courier New" pitchFamily="49" charset="0"/>
                <a:cs typeface="Courier New" pitchFamily="49" charset="0"/>
              </a:rPr>
              <a:t>(&amp;(USER=</a:t>
            </a:r>
            <a:r>
              <a:rPr lang="en-US" sz="1800" b="1" dirty="0">
                <a:solidFill>
                  <a:srgbClr val="FF0000"/>
                </a:solidFill>
                <a:latin typeface="Courier New" pitchFamily="49" charset="0"/>
                <a:cs typeface="Courier New" pitchFamily="49" charset="0"/>
              </a:rPr>
              <a:t>admin)(&amp;))</a:t>
            </a:r>
            <a:r>
              <a:rPr lang="en-US" sz="1800" b="1" dirty="0">
                <a:solidFill>
                  <a:schemeClr val="bg2"/>
                </a:solidFill>
                <a:latin typeface="Courier New" pitchFamily="49" charset="0"/>
                <a:cs typeface="Courier New" pitchFamily="49" charset="0"/>
              </a:rPr>
              <a:t>(</a:t>
            </a:r>
            <a:r>
              <a:rPr lang="en-US" sz="1800" b="1" dirty="0">
                <a:solidFill>
                  <a:schemeClr val="bg1">
                    <a:lumMod val="50000"/>
                  </a:schemeClr>
                </a:solidFill>
                <a:latin typeface="Courier New" pitchFamily="49" charset="0"/>
                <a:cs typeface="Courier New" pitchFamily="49" charset="0"/>
              </a:rPr>
              <a:t>PASSWD=</a:t>
            </a:r>
            <a:r>
              <a:rPr lang="en-US" sz="1800" b="1" dirty="0" err="1">
                <a:solidFill>
                  <a:schemeClr val="bg1">
                    <a:lumMod val="50000"/>
                  </a:schemeClr>
                </a:solidFill>
                <a:latin typeface="Courier New" pitchFamily="49" charset="0"/>
                <a:cs typeface="Courier New" pitchFamily="49" charset="0"/>
              </a:rPr>
              <a:t>pwd</a:t>
            </a:r>
            <a:r>
              <a:rPr lang="en-US" sz="1800" b="1" dirty="0">
                <a:solidFill>
                  <a:schemeClr val="bg1">
                    <a:lumMod val="50000"/>
                  </a:schemeClr>
                </a:solidFill>
                <a:latin typeface="Courier New" pitchFamily="49" charset="0"/>
                <a:cs typeface="Courier New" pitchFamily="49" charset="0"/>
              </a:rPr>
              <a:t>)</a:t>
            </a:r>
            <a:endParaRPr lang="en-US" b="1" dirty="0">
              <a:latin typeface="Courier New" pitchFamily="49" charset="0"/>
              <a:cs typeface="Courier New" pitchFamily="49" charset="0"/>
            </a:endParaRPr>
          </a:p>
          <a:p>
            <a:pPr>
              <a:buNone/>
            </a:pPr>
            <a:r>
              <a:rPr lang="en-US" sz="1800" dirty="0">
                <a:cs typeface="Courier New" pitchFamily="49" charset="0"/>
              </a:rPr>
              <a:t>where only first part is used, and </a:t>
            </a:r>
            <a:r>
              <a:rPr lang="en-US" sz="1800" b="1" dirty="0">
                <a:latin typeface="Courier New" pitchFamily="49" charset="0"/>
                <a:cs typeface="Courier New" pitchFamily="49" charset="0"/>
              </a:rPr>
              <a:t>(&amp;) </a:t>
            </a:r>
            <a:r>
              <a:rPr lang="en-US" sz="1800" dirty="0">
                <a:cs typeface="Courier New" pitchFamily="49" charset="0"/>
              </a:rPr>
              <a:t>is LDAP notation for</a:t>
            </a:r>
            <a:r>
              <a:rPr lang="en-US" sz="1800" b="1" dirty="0">
                <a:latin typeface="Courier New" pitchFamily="49" charset="0"/>
                <a:cs typeface="Courier New" pitchFamily="49" charset="0"/>
              </a:rPr>
              <a:t> TRUE</a:t>
            </a:r>
          </a:p>
          <a:p>
            <a:pPr>
              <a:buNone/>
            </a:pPr>
            <a:endParaRPr lang="en-US" sz="1800" b="1" dirty="0">
              <a:latin typeface="Courier New" pitchFamily="49" charset="0"/>
              <a:cs typeface="Courier New" pitchFamily="49" charset="0"/>
            </a:endParaRPr>
          </a:p>
        </p:txBody>
      </p:sp>
      <p:sp>
        <p:nvSpPr>
          <p:cNvPr id="5" name="Slide Number Placeholder 4"/>
          <p:cNvSpPr>
            <a:spLocks noGrp="1"/>
          </p:cNvSpPr>
          <p:nvPr>
            <p:ph type="sldNum" idx="10"/>
          </p:nvPr>
        </p:nvSpPr>
        <p:spPr>
          <a:prstGeom prst="rect">
            <a:avLst/>
          </a:prstGeom>
        </p:spPr>
        <p:txBody>
          <a:bodyPr/>
          <a:lstStyle/>
          <a:p>
            <a:fld id="{AF2AEC77-7434-46CA-BE34-C63E21E2B0BF}" type="slidenum">
              <a:rPr lang="en-GB" smtClean="0"/>
              <a:pPr/>
              <a:t>24</a:t>
            </a:fld>
            <a:endParaRPr lang="en-GB" dirty="0"/>
          </a:p>
        </p:txBody>
      </p:sp>
    </p:spTree>
    <p:extLst>
      <p:ext uri="{BB962C8B-B14F-4D97-AF65-F5344CB8AC3E}">
        <p14:creationId xmlns:p14="http://schemas.microsoft.com/office/powerpoint/2010/main" val="126901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err="1"/>
              <a:t>XPath</a:t>
            </a:r>
            <a:r>
              <a:rPr lang="nl-NL" sz="2400" dirty="0"/>
              <a:t> </a:t>
            </a:r>
            <a:r>
              <a:rPr lang="nl-NL" sz="2400" dirty="0" err="1"/>
              <a:t>injection</a:t>
            </a:r>
            <a:endParaRPr lang="en-GB" sz="2400" dirty="0"/>
          </a:p>
        </p:txBody>
      </p:sp>
      <p:sp>
        <p:nvSpPr>
          <p:cNvPr id="3" name="Content Placeholder 2"/>
          <p:cNvSpPr>
            <a:spLocks noGrp="1"/>
          </p:cNvSpPr>
          <p:nvPr>
            <p:ph idx="1"/>
          </p:nvPr>
        </p:nvSpPr>
        <p:spPr/>
        <p:txBody>
          <a:bodyPr/>
          <a:lstStyle/>
          <a:p>
            <a:pPr marL="0" indent="0">
              <a:buNone/>
            </a:pPr>
            <a:r>
              <a:rPr lang="nl-NL" dirty="0">
                <a:solidFill>
                  <a:schemeClr val="accent2"/>
                </a:solidFill>
              </a:rPr>
              <a:t>XML data</a:t>
            </a:r>
            <a:r>
              <a:rPr lang="nl-NL" dirty="0"/>
              <a:t>, eg</a:t>
            </a:r>
          </a:p>
          <a:p>
            <a:pPr marL="0" indent="0">
              <a:lnSpc>
                <a:spcPct val="100000"/>
              </a:lnSpc>
              <a:buNone/>
            </a:pPr>
            <a:r>
              <a:rPr lang="nl-NL" sz="1600" b="1" dirty="0">
                <a:latin typeface="Courier New" panose="02070309020205020404" pitchFamily="49" charset="0"/>
                <a:cs typeface="Courier New" panose="02070309020205020404" pitchFamily="49" charset="0"/>
              </a:rPr>
              <a:t>  &lt;</a:t>
            </a:r>
            <a:r>
              <a:rPr lang="nl-NL" sz="1600" b="1" dirty="0" err="1">
                <a:latin typeface="Courier New" panose="02070309020205020404" pitchFamily="49" charset="0"/>
                <a:cs typeface="Courier New" panose="02070309020205020404" pitchFamily="49" charset="0"/>
              </a:rPr>
              <a:t>student_database</a:t>
            </a:r>
            <a:r>
              <a:rPr lang="nl-NL" sz="1600" b="1" dirty="0">
                <a:latin typeface="Courier New" panose="02070309020205020404" pitchFamily="49" charset="0"/>
                <a:cs typeface="Courier New" panose="02070309020205020404" pitchFamily="49" charset="0"/>
              </a:rPr>
              <a:t>&gt;</a:t>
            </a:r>
          </a:p>
          <a:p>
            <a:pPr marL="0" indent="0">
              <a:lnSpc>
                <a:spcPct val="100000"/>
              </a:lnSpc>
              <a:buNone/>
            </a:pPr>
            <a:r>
              <a:rPr lang="nl-NL" sz="1600" b="1" dirty="0">
                <a:latin typeface="Courier New" panose="02070309020205020404" pitchFamily="49" charset="0"/>
                <a:cs typeface="Courier New" panose="02070309020205020404" pitchFamily="49" charset="0"/>
              </a:rPr>
              <a:t>   &lt;student&gt;</a:t>
            </a:r>
            <a:r>
              <a:rPr lang="en-GB" sz="1600" b="1" dirty="0">
                <a:latin typeface="Courier New" panose="02070309020205020404" pitchFamily="49" charset="0"/>
                <a:cs typeface="Courier New" panose="02070309020205020404" pitchFamily="49" charset="0"/>
              </a:rPr>
              <a:t>&lt;username&gt;</a:t>
            </a:r>
            <a:r>
              <a:rPr lang="nl-NL" sz="1600" b="1" dirty="0">
                <a:latin typeface="Courier New" panose="02070309020205020404" pitchFamily="49" charset="0"/>
                <a:cs typeface="Courier New" panose="02070309020205020404" pitchFamily="49" charset="0"/>
              </a:rPr>
              <a:t>jan&lt;/username&gt;&lt;</a:t>
            </a:r>
            <a:r>
              <a:rPr lang="nl-NL" sz="1600" b="1" dirty="0" err="1">
                <a:latin typeface="Courier New" panose="02070309020205020404" pitchFamily="49" charset="0"/>
                <a:cs typeface="Courier New" panose="02070309020205020404" pitchFamily="49" charset="0"/>
              </a:rPr>
              <a:t>passwd</a:t>
            </a:r>
            <a:r>
              <a:rPr lang="nl-NL" sz="1600" b="1" dirty="0">
                <a:latin typeface="Courier New" panose="02070309020205020404" pitchFamily="49" charset="0"/>
                <a:cs typeface="Courier New" panose="02070309020205020404" pitchFamily="49" charset="0"/>
              </a:rPr>
              <a:t>&gt;abcd1234&lt;/</a:t>
            </a:r>
            <a:r>
              <a:rPr lang="nl-NL" sz="1600" b="1" dirty="0" err="1">
                <a:latin typeface="Courier New" panose="02070309020205020404" pitchFamily="49" charset="0"/>
                <a:cs typeface="Courier New" panose="02070309020205020404" pitchFamily="49" charset="0"/>
              </a:rPr>
              <a:t>passwd</a:t>
            </a:r>
            <a:r>
              <a:rPr lang="nl-NL" sz="1600" b="1" dirty="0">
                <a:latin typeface="Courier New" panose="02070309020205020404" pitchFamily="49" charset="0"/>
                <a:cs typeface="Courier New" panose="02070309020205020404" pitchFamily="49" charset="0"/>
              </a:rPr>
              <a:t>&gt;</a:t>
            </a:r>
          </a:p>
          <a:p>
            <a:pPr marL="0" indent="0">
              <a:lnSpc>
                <a:spcPct val="100000"/>
              </a:lnSpc>
              <a:buNone/>
            </a:pPr>
            <a:r>
              <a:rPr lang="nl-NL" sz="1600" b="1" dirty="0">
                <a:latin typeface="Courier New" panose="02070309020205020404" pitchFamily="49" charset="0"/>
                <a:cs typeface="Courier New" panose="02070309020205020404" pitchFamily="49" charset="0"/>
              </a:rPr>
              <a:t>   &lt;/student&gt;</a:t>
            </a:r>
          </a:p>
          <a:p>
            <a:pPr marL="0" indent="0">
              <a:lnSpc>
                <a:spcPct val="100000"/>
              </a:lnSpc>
              <a:buNone/>
            </a:pPr>
            <a:r>
              <a:rPr lang="nl-NL" sz="1600" b="1" dirty="0">
                <a:latin typeface="Courier New" panose="02070309020205020404" pitchFamily="49" charset="0"/>
                <a:cs typeface="Courier New" panose="02070309020205020404" pitchFamily="49" charset="0"/>
              </a:rPr>
              <a:t>   &lt;student&gt;</a:t>
            </a:r>
            <a:r>
              <a:rPr lang="en-GB" sz="1600" b="1" dirty="0">
                <a:latin typeface="Courier New" panose="02070309020205020404" pitchFamily="49" charset="0"/>
                <a:cs typeface="Courier New" panose="02070309020205020404" pitchFamily="49" charset="0"/>
              </a:rPr>
              <a:t>&lt;username&gt;</a:t>
            </a:r>
            <a:r>
              <a:rPr lang="nl-NL" sz="1600" b="1" dirty="0">
                <a:latin typeface="Courier New" panose="02070309020205020404" pitchFamily="49" charset="0"/>
                <a:cs typeface="Courier New" panose="02070309020205020404" pitchFamily="49" charset="0"/>
              </a:rPr>
              <a:t>kees&lt;/</a:t>
            </a:r>
            <a:r>
              <a:rPr lang="nl-NL" sz="1600" b="1" dirty="0" err="1">
                <a:latin typeface="Courier New" panose="02070309020205020404" pitchFamily="49" charset="0"/>
                <a:cs typeface="Courier New" panose="02070309020205020404" pitchFamily="49" charset="0"/>
              </a:rPr>
              <a:t>nameuser</a:t>
            </a:r>
            <a:r>
              <a:rPr lang="nl-NL" sz="1600" b="1" dirty="0">
                <a:latin typeface="Courier New" panose="02070309020205020404" pitchFamily="49" charset="0"/>
                <a:cs typeface="Courier New" panose="02070309020205020404" pitchFamily="49" charset="0"/>
              </a:rPr>
              <a:t>&gt;&lt;</a:t>
            </a:r>
            <a:r>
              <a:rPr lang="nl-NL" sz="1600" b="1" dirty="0" err="1">
                <a:latin typeface="Courier New" panose="02070309020205020404" pitchFamily="49" charset="0"/>
                <a:cs typeface="Courier New" panose="02070309020205020404" pitchFamily="49" charset="0"/>
              </a:rPr>
              <a:t>passwd</a:t>
            </a:r>
            <a:r>
              <a:rPr lang="nl-NL" sz="1600" b="1" dirty="0">
                <a:latin typeface="Courier New" panose="02070309020205020404" pitchFamily="49" charset="0"/>
                <a:cs typeface="Courier New" panose="02070309020205020404" pitchFamily="49" charset="0"/>
              </a:rPr>
              <a:t>&gt;</a:t>
            </a:r>
            <a:r>
              <a:rPr lang="nl-NL" sz="1600" b="1" dirty="0" err="1">
                <a:latin typeface="Courier New" panose="02070309020205020404" pitchFamily="49" charset="0"/>
                <a:cs typeface="Courier New" panose="02070309020205020404" pitchFamily="49" charset="0"/>
              </a:rPr>
              <a:t>secret</a:t>
            </a:r>
            <a:r>
              <a:rPr lang="nl-NL" sz="1600" b="1" dirty="0">
                <a:latin typeface="Courier New" panose="02070309020205020404" pitchFamily="49" charset="0"/>
                <a:cs typeface="Courier New" panose="02070309020205020404" pitchFamily="49" charset="0"/>
              </a:rPr>
              <a:t>&lt;/</a:t>
            </a:r>
            <a:r>
              <a:rPr lang="nl-NL" sz="1600" b="1" dirty="0" err="1">
                <a:latin typeface="Courier New" panose="02070309020205020404" pitchFamily="49" charset="0"/>
                <a:cs typeface="Courier New" panose="02070309020205020404" pitchFamily="49" charset="0"/>
              </a:rPr>
              <a:t>passwd</a:t>
            </a:r>
            <a:r>
              <a:rPr lang="nl-NL" sz="1600" b="1" dirty="0">
                <a:latin typeface="Courier New" panose="02070309020205020404" pitchFamily="49" charset="0"/>
                <a:cs typeface="Courier New" panose="02070309020205020404" pitchFamily="49" charset="0"/>
              </a:rPr>
              <a:t>&gt;</a:t>
            </a:r>
          </a:p>
          <a:p>
            <a:pPr marL="0" indent="0">
              <a:lnSpc>
                <a:spcPct val="100000"/>
              </a:lnSpc>
              <a:buNone/>
            </a:pPr>
            <a:r>
              <a:rPr lang="nl-NL" sz="1600" b="1" dirty="0">
                <a:latin typeface="Courier New" panose="02070309020205020404" pitchFamily="49" charset="0"/>
                <a:cs typeface="Courier New" panose="02070309020205020404" pitchFamily="49" charset="0"/>
              </a:rPr>
              <a:t>   &lt;student&gt;</a:t>
            </a:r>
          </a:p>
          <a:p>
            <a:pPr marL="0" indent="0">
              <a:lnSpc>
                <a:spcPct val="100000"/>
              </a:lnSpc>
              <a:buNone/>
            </a:pPr>
            <a:r>
              <a:rPr lang="nl-NL" sz="1600" b="1" dirty="0">
                <a:latin typeface="Courier New" panose="02070309020205020404" pitchFamily="49" charset="0"/>
                <a:cs typeface="Courier New" panose="02070309020205020404" pitchFamily="49" charset="0"/>
              </a:rPr>
              <a:t>  &lt;/student</a:t>
            </a:r>
            <a:r>
              <a:rPr lang="en-GB" sz="1600" b="1" dirty="0">
                <a:latin typeface="Courier New" panose="02070309020205020404" pitchFamily="49" charset="0"/>
                <a:cs typeface="Courier New" panose="02070309020205020404" pitchFamily="49" charset="0"/>
              </a:rPr>
              <a:t>_database&gt;</a:t>
            </a:r>
          </a:p>
          <a:p>
            <a:pPr marL="0" indent="0">
              <a:buNone/>
            </a:pPr>
            <a:r>
              <a:rPr lang="en-GB" dirty="0"/>
              <a:t>can be accessed by </a:t>
            </a:r>
            <a:r>
              <a:rPr lang="en-GB" dirty="0">
                <a:solidFill>
                  <a:schemeClr val="accent2"/>
                </a:solidFill>
              </a:rPr>
              <a:t>XPath queries</a:t>
            </a:r>
            <a:r>
              <a:rPr lang="en-GB" dirty="0"/>
              <a:t>, </a:t>
            </a:r>
            <a:r>
              <a:rPr lang="en-GB" dirty="0" err="1"/>
              <a:t>eg</a:t>
            </a:r>
            <a:endParaRPr lang="en-GB" dirty="0"/>
          </a:p>
          <a:p>
            <a:pPr marL="0" indent="0">
              <a:lnSpc>
                <a:spcPct val="100000"/>
              </a:lnSpc>
              <a:buNone/>
            </a:pPr>
            <a:r>
              <a:rPr lang="en-GB" sz="18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(//student[username/text()='</a:t>
            </a:r>
            <a:r>
              <a:rPr lang="en-GB" sz="1600" b="1" dirty="0" err="1">
                <a:solidFill>
                  <a:srgbClr val="FF0000"/>
                </a:solidFill>
                <a:latin typeface="Courier New" panose="02070309020205020404" pitchFamily="49" charset="0"/>
                <a:cs typeface="Courier New" panose="02070309020205020404" pitchFamily="49" charset="0"/>
              </a:rPr>
              <a:t>jan</a:t>
            </a:r>
            <a:r>
              <a:rPr lang="en-GB" sz="1600" b="1" dirty="0">
                <a:latin typeface="Courier New" panose="02070309020205020404" pitchFamily="49" charset="0"/>
                <a:cs typeface="Courier New" panose="02070309020205020404" pitchFamily="49" charset="0"/>
              </a:rPr>
              <a:t>' and </a:t>
            </a:r>
          </a:p>
          <a:p>
            <a:pPr marL="0" indent="0">
              <a:lnSpc>
                <a:spcPct val="100000"/>
              </a:lnSpc>
              <a:buNone/>
            </a:pPr>
            <a:r>
              <a:rPr lang="en-GB" sz="1600" b="1"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passwd</a:t>
            </a:r>
            <a:r>
              <a:rPr lang="en-GB" sz="1600" b="1" dirty="0">
                <a:latin typeface="Courier New" panose="02070309020205020404" pitchFamily="49" charset="0"/>
                <a:cs typeface="Courier New" panose="02070309020205020404" pitchFamily="49" charset="0"/>
              </a:rPr>
              <a:t>/text()='</a:t>
            </a:r>
            <a:r>
              <a:rPr lang="en-GB" sz="1600" b="1" dirty="0">
                <a:solidFill>
                  <a:srgbClr val="FF0000"/>
                </a:solidFill>
                <a:latin typeface="Courier New" panose="02070309020205020404" pitchFamily="49" charset="0"/>
                <a:cs typeface="Courier New" panose="02070309020205020404" pitchFamily="49" charset="0"/>
              </a:rPr>
              <a:t>abcd123</a:t>
            </a:r>
            <a:r>
              <a:rPr lang="en-GB" sz="1600" b="1" dirty="0">
                <a:latin typeface="Courier New" panose="02070309020205020404" pitchFamily="49" charset="0"/>
                <a:cs typeface="Courier New" panose="02070309020205020404" pitchFamily="49" charset="0"/>
              </a:rPr>
              <a:t>']/account/text()) </a:t>
            </a:r>
            <a:r>
              <a:rPr lang="nl-NL" sz="1600" b="1" dirty="0">
                <a:latin typeface="Courier New" panose="02070309020205020404" pitchFamily="49" charset="0"/>
                <a:cs typeface="Courier New" panose="02070309020205020404" pitchFamily="49" charset="0"/>
              </a:rPr>
              <a:t>_database&gt;</a:t>
            </a:r>
          </a:p>
          <a:p>
            <a:pPr marL="0" indent="0">
              <a:buNone/>
            </a:pPr>
            <a:r>
              <a:rPr lang="nl-NL" sz="1800" dirty="0" err="1">
                <a:cs typeface="Courier New" panose="02070309020205020404" pitchFamily="49" charset="0"/>
              </a:rPr>
              <a:t>which</a:t>
            </a:r>
            <a:r>
              <a:rPr lang="nl-NL" sz="1800" dirty="0">
                <a:cs typeface="Courier New" panose="02070309020205020404" pitchFamily="49" charset="0"/>
              </a:rPr>
              <a:t> </a:t>
            </a:r>
            <a:r>
              <a:rPr lang="nl-NL" sz="1800" dirty="0" err="1">
                <a:cs typeface="Courier New" panose="02070309020205020404" pitchFamily="49" charset="0"/>
              </a:rPr>
              <a:t>can</a:t>
            </a:r>
            <a:r>
              <a:rPr lang="nl-NL" sz="1800" dirty="0">
                <a:cs typeface="Courier New" panose="02070309020205020404" pitchFamily="49" charset="0"/>
              </a:rPr>
              <a:t> </a:t>
            </a:r>
            <a:r>
              <a:rPr lang="nl-NL" sz="1800" dirty="0" err="1">
                <a:cs typeface="Courier New" panose="02070309020205020404" pitchFamily="49" charset="0"/>
              </a:rPr>
              <a:t>be</a:t>
            </a:r>
            <a:r>
              <a:rPr lang="nl-NL" sz="1800" dirty="0">
                <a:cs typeface="Courier New" panose="02070309020205020404" pitchFamily="49" charset="0"/>
              </a:rPr>
              <a:t> </a:t>
            </a:r>
            <a:r>
              <a:rPr lang="nl-NL" sz="1800" dirty="0" err="1">
                <a:cs typeface="Courier New" panose="02070309020205020404" pitchFamily="49" charset="0"/>
              </a:rPr>
              <a:t>corrupted</a:t>
            </a:r>
            <a:r>
              <a:rPr lang="nl-NL" sz="1800" dirty="0">
                <a:cs typeface="Courier New" panose="02070309020205020404" pitchFamily="49" charset="0"/>
              </a:rPr>
              <a:t> </a:t>
            </a:r>
            <a:r>
              <a:rPr lang="nl-NL" sz="1800" dirty="0" err="1">
                <a:cs typeface="Courier New" panose="02070309020205020404" pitchFamily="49" charset="0"/>
              </a:rPr>
              <a:t>by</a:t>
            </a:r>
            <a:r>
              <a:rPr lang="nl-NL" sz="1800" dirty="0">
                <a:cs typeface="Courier New" panose="02070309020205020404" pitchFamily="49" charset="0"/>
              </a:rPr>
              <a:t> </a:t>
            </a:r>
            <a:r>
              <a:rPr lang="nl-NL" sz="1800" dirty="0" err="1">
                <a:cs typeface="Courier New" panose="02070309020205020404" pitchFamily="49" charset="0"/>
              </a:rPr>
              <a:t>malicious</a:t>
            </a:r>
            <a:r>
              <a:rPr lang="nl-NL" sz="1800" dirty="0">
                <a:cs typeface="Courier New" panose="02070309020205020404" pitchFamily="49" charset="0"/>
              </a:rPr>
              <a:t> input </a:t>
            </a:r>
            <a:r>
              <a:rPr lang="nl-NL" sz="1800" dirty="0" err="1">
                <a:cs typeface="Courier New" panose="02070309020205020404" pitchFamily="49" charset="0"/>
              </a:rPr>
              <a:t>such</a:t>
            </a:r>
            <a:r>
              <a:rPr lang="nl-NL" sz="1800" dirty="0">
                <a:cs typeface="Courier New" panose="02070309020205020404" pitchFamily="49" charset="0"/>
              </a:rPr>
              <a:t> as </a:t>
            </a:r>
          </a:p>
          <a:p>
            <a:pPr marL="0" indent="0">
              <a:buNone/>
            </a:pPr>
            <a:r>
              <a:rPr lang="nl-NL" sz="1800" dirty="0">
                <a:cs typeface="Courier New" panose="02070309020205020404" pitchFamily="49" charset="0"/>
              </a:rPr>
              <a:t>     </a:t>
            </a:r>
            <a:r>
              <a:rPr lang="nl-NL" sz="1600" b="1" dirty="0">
                <a:solidFill>
                  <a:srgbClr val="FF0000"/>
                </a:solidFill>
                <a:latin typeface="Courier New" panose="02070309020205020404" pitchFamily="49" charset="0"/>
                <a:cs typeface="Courier New" panose="02070309020205020404" pitchFamily="49" charset="0"/>
              </a:rPr>
              <a:t>' or '1'='1'</a:t>
            </a:r>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25</a:t>
            </a:fld>
            <a:endParaRPr lang="en-GB" altLang="nl-NL" dirty="0"/>
          </a:p>
        </p:txBody>
      </p:sp>
    </p:spTree>
    <p:extLst>
      <p:ext uri="{BB962C8B-B14F-4D97-AF65-F5344CB8AC3E}">
        <p14:creationId xmlns:p14="http://schemas.microsoft.com/office/powerpoint/2010/main" val="74059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Blind injection attacks</a:t>
            </a:r>
          </a:p>
        </p:txBody>
      </p:sp>
      <p:sp>
        <p:nvSpPr>
          <p:cNvPr id="3" name="Tijdelijke aanduiding voor inhoud 2"/>
          <p:cNvSpPr>
            <a:spLocks noGrp="1"/>
          </p:cNvSpPr>
          <p:nvPr>
            <p:ph idx="1"/>
          </p:nvPr>
        </p:nvSpPr>
        <p:spPr>
          <a:xfrm>
            <a:off x="685800" y="1124745"/>
            <a:ext cx="7846640" cy="4960144"/>
          </a:xfrm>
        </p:spPr>
        <p:txBody>
          <a:bodyPr/>
          <a:lstStyle/>
          <a:p>
            <a:pPr marL="0" indent="0">
              <a:buNone/>
            </a:pPr>
            <a:r>
              <a:rPr lang="en-US" sz="1800" dirty="0">
                <a:solidFill>
                  <a:schemeClr val="tx1"/>
                </a:solidFill>
                <a:cs typeface="Courier New" pitchFamily="49" charset="0"/>
              </a:rPr>
              <a:t>SQL injection attack with </a:t>
            </a:r>
          </a:p>
          <a:p>
            <a:pPr marL="0" indent="0">
              <a:buNone/>
            </a:pPr>
            <a:r>
              <a:rPr lang="en-US" sz="1800" b="1" dirty="0">
                <a:solidFill>
                  <a:schemeClr val="tx1"/>
                </a:solidFill>
                <a:latin typeface="Arial Narrow" panose="020B0606020202030204" pitchFamily="34" charset="0"/>
                <a:cs typeface="Courier New" pitchFamily="49" charset="0"/>
              </a:rPr>
              <a:t>          http://a.com/xyz?</a:t>
            </a:r>
            <a:r>
              <a:rPr lang="en-US" sz="1800" b="1" dirty="0">
                <a:solidFill>
                  <a:srgbClr val="339933"/>
                </a:solidFill>
                <a:latin typeface="Arial Narrow" panose="020B0606020202030204" pitchFamily="34" charset="0"/>
                <a:cs typeface="Courier New" pitchFamily="49" charset="0"/>
              </a:rPr>
              <a:t>sid</a:t>
            </a:r>
            <a:r>
              <a:rPr lang="en-US" sz="1800" b="1" dirty="0">
                <a:solidFill>
                  <a:schemeClr val="tx1"/>
                </a:solidFill>
                <a:latin typeface="Arial Narrow" panose="020B0606020202030204" pitchFamily="34" charset="0"/>
                <a:cs typeface="Courier New" pitchFamily="49" charset="0"/>
              </a:rPr>
              <a:t>=s1232 </a:t>
            </a:r>
            <a:r>
              <a:rPr lang="en-US" sz="1800" b="1" dirty="0">
                <a:solidFill>
                  <a:srgbClr val="FF0000"/>
                </a:solidFill>
                <a:latin typeface="Arial Narrow" panose="020B0606020202030204" pitchFamily="34" charset="0"/>
                <a:cs typeface="Courier New" pitchFamily="49" charset="0"/>
              </a:rPr>
              <a:t>AND SUBSTRING(user,1,1) = </a:t>
            </a:r>
            <a:r>
              <a:rPr lang="en-US" sz="1800" b="1" dirty="0">
                <a:solidFill>
                  <a:srgbClr val="FF0000"/>
                </a:solidFill>
                <a:latin typeface="Courier New" pitchFamily="49" charset="0"/>
                <a:cs typeface="Courier New" pitchFamily="49" charset="0"/>
              </a:rPr>
              <a:t>’</a:t>
            </a:r>
            <a:r>
              <a:rPr lang="en-US" sz="1800" b="1" dirty="0">
                <a:solidFill>
                  <a:srgbClr val="FF0000"/>
                </a:solidFill>
                <a:latin typeface="Arial Narrow" panose="020B0606020202030204" pitchFamily="34" charset="0"/>
                <a:cs typeface="Courier New" pitchFamily="49" charset="0"/>
              </a:rPr>
              <a:t>a</a:t>
            </a:r>
            <a:r>
              <a:rPr lang="en-US" sz="1800" b="1" dirty="0">
                <a:solidFill>
                  <a:srgbClr val="FF0000"/>
                </a:solidFill>
                <a:latin typeface="Courier New" pitchFamily="49" charset="0"/>
                <a:cs typeface="Courier New" pitchFamily="49" charset="0"/>
              </a:rPr>
              <a:t>’</a:t>
            </a:r>
            <a:r>
              <a:rPr lang="en-US" sz="1800" b="1" dirty="0">
                <a:solidFill>
                  <a:srgbClr val="C00000"/>
                </a:solidFill>
                <a:latin typeface="Courier New" pitchFamily="49" charset="0"/>
                <a:cs typeface="Courier New" pitchFamily="49" charset="0"/>
              </a:rPr>
              <a:t> </a:t>
            </a:r>
            <a:r>
              <a:rPr lang="en-US" sz="1800" dirty="0">
                <a:solidFill>
                  <a:srgbClr val="C00000"/>
                </a:solidFill>
                <a:cs typeface="Courier New" pitchFamily="49" charset="0"/>
              </a:rPr>
              <a:t> </a:t>
            </a:r>
            <a:r>
              <a:rPr lang="en-US" sz="1800" b="1" dirty="0">
                <a:solidFill>
                  <a:srgbClr val="C00000"/>
                </a:solidFill>
                <a:latin typeface="Courier New" pitchFamily="49" charset="0"/>
                <a:cs typeface="Courier New" pitchFamily="49" charset="0"/>
              </a:rPr>
              <a:t> </a:t>
            </a:r>
          </a:p>
          <a:p>
            <a:pPr marL="0" indent="0">
              <a:buNone/>
            </a:pPr>
            <a:endParaRPr lang="en-US" sz="1800" b="1" dirty="0">
              <a:solidFill>
                <a:srgbClr val="C00000"/>
              </a:solidFill>
              <a:latin typeface="Courier New" pitchFamily="49" charset="0"/>
              <a:cs typeface="Courier New" pitchFamily="49" charset="0"/>
            </a:endParaRPr>
          </a:p>
          <a:p>
            <a:pPr marL="0" indent="0">
              <a:buNone/>
            </a:pPr>
            <a:r>
              <a:rPr lang="en-GB" sz="1800" dirty="0">
                <a:solidFill>
                  <a:schemeClr val="tx1"/>
                </a:solidFill>
              </a:rPr>
              <a:t>(Lack of) an error response reveals if username starts with </a:t>
            </a:r>
            <a:r>
              <a:rPr lang="en-US" sz="1800" b="1" dirty="0">
                <a:solidFill>
                  <a:srgbClr val="FF0000"/>
                </a:solidFill>
                <a:latin typeface="Courier New" pitchFamily="49" charset="0"/>
                <a:cs typeface="Courier New" pitchFamily="49" charset="0"/>
              </a:rPr>
              <a:t>’</a:t>
            </a:r>
            <a:r>
              <a:rPr lang="en-US" sz="1800" b="1" dirty="0">
                <a:solidFill>
                  <a:srgbClr val="FF0000"/>
                </a:solidFill>
                <a:latin typeface="Arial Narrow" panose="020B0606020202030204" pitchFamily="34" charset="0"/>
                <a:cs typeface="Courier New" pitchFamily="49" charset="0"/>
              </a:rPr>
              <a:t>a</a:t>
            </a:r>
            <a:r>
              <a:rPr lang="en-US" sz="1800" b="1" dirty="0">
                <a:solidFill>
                  <a:srgbClr val="FF0000"/>
                </a:solidFill>
                <a:latin typeface="Courier New" pitchFamily="49" charset="0"/>
                <a:cs typeface="Courier New" pitchFamily="49" charset="0"/>
              </a:rPr>
              <a:t>’</a:t>
            </a:r>
            <a:r>
              <a:rPr lang="en-GB" sz="1800" dirty="0">
                <a:solidFill>
                  <a:schemeClr val="tx1"/>
                </a:solidFill>
              </a:rPr>
              <a:t> </a:t>
            </a:r>
            <a:endParaRPr lang="en-US" sz="1800" b="1" dirty="0">
              <a:solidFill>
                <a:srgbClr val="C00000"/>
              </a:solidFill>
              <a:latin typeface="Courier New" pitchFamily="49" charset="0"/>
              <a:cs typeface="Courier New" pitchFamily="49" charset="0"/>
            </a:endParaRPr>
          </a:p>
          <a:p>
            <a:pPr marL="0" indent="0">
              <a:buNone/>
            </a:pPr>
            <a:endParaRPr lang="en-GB" sz="1800" dirty="0">
              <a:solidFill>
                <a:schemeClr val="tx1"/>
              </a:solidFill>
            </a:endParaRPr>
          </a:p>
          <a:p>
            <a:pPr marL="0" indent="0">
              <a:buNone/>
            </a:pPr>
            <a:r>
              <a:rPr lang="en-GB" sz="1800" dirty="0">
                <a:solidFill>
                  <a:schemeClr val="tx1"/>
                </a:solidFill>
              </a:rPr>
              <a:t>In a blind injection attack, we’re only interested in </a:t>
            </a:r>
            <a:r>
              <a:rPr lang="en-GB" sz="1800" dirty="0">
                <a:solidFill>
                  <a:schemeClr val="accent2"/>
                </a:solidFill>
              </a:rPr>
              <a:t>leakage of information </a:t>
            </a:r>
            <a:r>
              <a:rPr lang="en-GB" sz="1800" i="1" dirty="0">
                <a:solidFill>
                  <a:schemeClr val="accent2"/>
                </a:solidFill>
              </a:rPr>
              <a:t>about</a:t>
            </a:r>
            <a:r>
              <a:rPr lang="en-GB" sz="1800" dirty="0">
                <a:solidFill>
                  <a:schemeClr val="accent2"/>
                </a:solidFill>
              </a:rPr>
              <a:t>  the database</a:t>
            </a:r>
            <a:r>
              <a:rPr lang="en-GB" sz="1800" dirty="0">
                <a:solidFill>
                  <a:schemeClr val="tx1"/>
                </a:solidFill>
              </a:rPr>
              <a:t>, not in the effect of the query on the database (to corrupt data in the database) or the actual response   (to leak data from database).   </a:t>
            </a:r>
            <a:endParaRPr lang="en-GB" sz="1800" dirty="0">
              <a:solidFill>
                <a:srgbClr val="339933"/>
              </a:solidFill>
            </a:endParaRP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26</a:t>
            </a:fld>
            <a:endParaRPr lang="en-GB" altLang="nl-NL" dirty="0"/>
          </a:p>
        </p:txBody>
      </p:sp>
    </p:spTree>
    <p:extLst>
      <p:ext uri="{BB962C8B-B14F-4D97-AF65-F5344CB8AC3E}">
        <p14:creationId xmlns:p14="http://schemas.microsoft.com/office/powerpoint/2010/main" val="1665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More injection attacks</a:t>
            </a:r>
          </a:p>
        </p:txBody>
      </p:sp>
      <p:sp>
        <p:nvSpPr>
          <p:cNvPr id="3" name="Tijdelijke aanduiding voor inhoud 2"/>
          <p:cNvSpPr>
            <a:spLocks noGrp="1"/>
          </p:cNvSpPr>
          <p:nvPr>
            <p:ph idx="1"/>
          </p:nvPr>
        </p:nvSpPr>
        <p:spPr/>
        <p:txBody>
          <a:bodyPr/>
          <a:lstStyle/>
          <a:p>
            <a:pPr marL="0" indent="0">
              <a:buNone/>
            </a:pPr>
            <a:r>
              <a:rPr lang="en-GB" sz="1800" dirty="0"/>
              <a:t>The class of injection attacks is bigger than you may realise: </a:t>
            </a:r>
            <a:endParaRPr lang="en-GB" sz="1800" dirty="0">
              <a:solidFill>
                <a:schemeClr val="accent2"/>
              </a:solidFill>
            </a:endParaRPr>
          </a:p>
          <a:p>
            <a:r>
              <a:rPr lang="en-GB" sz="1800" dirty="0">
                <a:solidFill>
                  <a:schemeClr val="accent2"/>
                </a:solidFill>
              </a:rPr>
              <a:t>format string attacks</a:t>
            </a:r>
          </a:p>
          <a:p>
            <a:pPr lvl="1"/>
            <a:r>
              <a:rPr lang="en-GB" sz="1800" dirty="0">
                <a:solidFill>
                  <a:schemeClr val="tx1"/>
                </a:solidFill>
              </a:rPr>
              <a:t>special processing of %n, %s, ...</a:t>
            </a:r>
          </a:p>
          <a:p>
            <a:r>
              <a:rPr lang="en-GB" sz="1800" dirty="0" err="1">
                <a:solidFill>
                  <a:schemeClr val="accent2"/>
                </a:solidFill>
              </a:rPr>
              <a:t>deserialisation</a:t>
            </a:r>
            <a:r>
              <a:rPr lang="en-GB" sz="1800" dirty="0">
                <a:solidFill>
                  <a:schemeClr val="accent2"/>
                </a:solidFill>
              </a:rPr>
              <a:t> attacks</a:t>
            </a:r>
          </a:p>
          <a:p>
            <a:pPr lvl="1"/>
            <a:r>
              <a:rPr lang="en-GB" sz="1800" dirty="0">
                <a:solidFill>
                  <a:schemeClr val="tx1"/>
                </a:solidFill>
              </a:rPr>
              <a:t>special processing of serialised data representation</a:t>
            </a:r>
          </a:p>
          <a:p>
            <a:r>
              <a:rPr lang="en-GB" sz="1800" dirty="0">
                <a:solidFill>
                  <a:schemeClr val="accent2"/>
                </a:solidFill>
              </a:rPr>
              <a:t>macros: </a:t>
            </a:r>
            <a:r>
              <a:rPr lang="en-GB" sz="1800" dirty="0"/>
              <a:t>Word &amp; Excel containing Visual Basic (VBA)</a:t>
            </a:r>
            <a:endParaRPr lang="en-GB" sz="1800" dirty="0">
              <a:solidFill>
                <a:schemeClr val="accent2"/>
              </a:solidFill>
            </a:endParaRPr>
          </a:p>
          <a:p>
            <a:pPr lvl="1"/>
            <a:r>
              <a:rPr lang="en-GB" sz="1800" dirty="0">
                <a:solidFill>
                  <a:schemeClr val="tx1"/>
                </a:solidFill>
              </a:rPr>
              <a:t>or other weird Office ‘features’!</a:t>
            </a:r>
          </a:p>
          <a:p>
            <a:r>
              <a:rPr lang="en-GB" sz="1800" dirty="0"/>
              <a:t>PDFs containing </a:t>
            </a:r>
            <a:r>
              <a:rPr lang="en-GB" sz="1800" dirty="0">
                <a:solidFill>
                  <a:schemeClr val="accent2"/>
                </a:solidFill>
              </a:rPr>
              <a:t>malicious JavaScript </a:t>
            </a:r>
            <a:r>
              <a:rPr lang="en-GB" sz="1800" dirty="0">
                <a:solidFill>
                  <a:schemeClr val="tx1"/>
                </a:solidFill>
              </a:rPr>
              <a:t>or</a:t>
            </a:r>
            <a:r>
              <a:rPr lang="en-GB" sz="1800" dirty="0">
                <a:solidFill>
                  <a:schemeClr val="accent2"/>
                </a:solidFill>
              </a:rPr>
              <a:t> ActionScript </a:t>
            </a:r>
          </a:p>
          <a:p>
            <a:r>
              <a:rPr lang="en-GB" sz="1800" dirty="0">
                <a:solidFill>
                  <a:schemeClr val="accent2"/>
                </a:solidFill>
              </a:rPr>
              <a:t>XML bombs</a:t>
            </a:r>
            <a:r>
              <a:rPr lang="en-GB" sz="1800" dirty="0"/>
              <a:t> &amp; </a:t>
            </a:r>
            <a:r>
              <a:rPr lang="en-GB" sz="1800" dirty="0">
                <a:solidFill>
                  <a:schemeClr val="accent2"/>
                </a:solidFill>
              </a:rPr>
              <a:t>Zip bombs</a:t>
            </a:r>
          </a:p>
          <a:p>
            <a:r>
              <a:rPr lang="en-GB" sz="1800" dirty="0">
                <a:solidFill>
                  <a:schemeClr val="accent2"/>
                </a:solidFill>
              </a:rPr>
              <a:t>SMB relay attacks </a:t>
            </a:r>
            <a:r>
              <a:rPr lang="en-GB" sz="1800" dirty="0">
                <a:solidFill>
                  <a:schemeClr val="tx1"/>
                </a:solidFill>
              </a:rPr>
              <a:t>with bizarre </a:t>
            </a:r>
            <a:r>
              <a:rPr lang="en-GB" sz="1800" dirty="0">
                <a:solidFill>
                  <a:schemeClr val="accent2"/>
                </a:solidFill>
              </a:rPr>
              <a:t>file names</a:t>
            </a:r>
          </a:p>
          <a:p>
            <a:r>
              <a:rPr lang="en-GB" sz="1800" dirty="0"/>
              <a:t>…</a:t>
            </a:r>
          </a:p>
          <a:p>
            <a:endParaRPr lang="en-GB" dirty="0"/>
          </a:p>
          <a:p>
            <a:endParaRPr lang="en-GB" dirty="0"/>
          </a:p>
          <a:p>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27</a:t>
            </a:fld>
            <a:endParaRPr lang="en-GB" altLang="nl-NL" dirty="0"/>
          </a:p>
        </p:txBody>
      </p:sp>
    </p:spTree>
    <p:extLst>
      <p:ext uri="{BB962C8B-B14F-4D97-AF65-F5344CB8AC3E}">
        <p14:creationId xmlns:p14="http://schemas.microsoft.com/office/powerpoint/2010/main" val="23080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More obscure injection attacks on Microsoft Office</a:t>
            </a:r>
          </a:p>
        </p:txBody>
      </p:sp>
      <p:sp>
        <p:nvSpPr>
          <p:cNvPr id="3" name="Tijdelijke aanduiding voor inhoud 2"/>
          <p:cNvSpPr>
            <a:spLocks noGrp="1"/>
          </p:cNvSpPr>
          <p:nvPr>
            <p:ph idx="1"/>
          </p:nvPr>
        </p:nvSpPr>
        <p:spPr/>
        <p:txBody>
          <a:bodyPr/>
          <a:lstStyle/>
          <a:p>
            <a:pPr marL="0" indent="0">
              <a:buNone/>
            </a:pPr>
            <a:r>
              <a:rPr lang="en-GB" sz="1800" dirty="0"/>
              <a:t>Attackers can trigger RCE  in Office without normal Visual Basic macros, using </a:t>
            </a:r>
          </a:p>
          <a:p>
            <a:r>
              <a:rPr lang="en-GB" sz="1800" dirty="0">
                <a:solidFill>
                  <a:schemeClr val="accent2"/>
                </a:solidFill>
              </a:rPr>
              <a:t>DDE (Dynamic Data Exchange)</a:t>
            </a:r>
          </a:p>
          <a:p>
            <a:pPr marL="457200" lvl="1" indent="0">
              <a:buNone/>
            </a:pPr>
            <a:r>
              <a:rPr lang="en-US" sz="1800" dirty="0"/>
              <a:t>Also possible with emails in Outlook Rich Text Format (RTF)</a:t>
            </a:r>
            <a:endParaRPr lang="en-GB" sz="1800" dirty="0"/>
          </a:p>
          <a:p>
            <a:pPr marL="457200" lvl="1" indent="0">
              <a:buNone/>
            </a:pPr>
            <a:r>
              <a:rPr lang="en-GB" sz="1400" dirty="0"/>
              <a:t>             https://sensepost.com/blog/2017/macro-less-code-exec-in-msword</a:t>
            </a:r>
          </a:p>
          <a:p>
            <a:pPr indent="-285750"/>
            <a:r>
              <a:rPr lang="en-GB" sz="1800" dirty="0">
                <a:solidFill>
                  <a:schemeClr val="accent2"/>
                </a:solidFill>
              </a:rPr>
              <a:t>Excel 4.0 macros</a:t>
            </a:r>
          </a:p>
          <a:p>
            <a:pPr indent="-285750"/>
            <a:r>
              <a:rPr lang="en-GB" sz="1800" dirty="0">
                <a:solidFill>
                  <a:schemeClr val="accent2"/>
                </a:solidFill>
              </a:rPr>
              <a:t>Archaic legacy features that predate VBA  </a:t>
            </a:r>
          </a:p>
          <a:p>
            <a:pPr marL="857250" lvl="2" indent="0">
              <a:buNone/>
            </a:pPr>
            <a:r>
              <a:rPr lang="en-GB" sz="1400" dirty="0"/>
              <a:t>http://www.irongeek.com/i.php?page=videos/derbycon8/track-3-18-the-ms-office-magic-show-stan-hegt-pieter-ceelen</a:t>
            </a:r>
          </a:p>
          <a:p>
            <a:pPr marL="857250" lvl="2" indent="0">
              <a:buNone/>
            </a:pPr>
            <a:r>
              <a:rPr lang="en-GB" sz="1400" dirty="0"/>
              <a:t>https://outflank.nl/blog/author/stan</a:t>
            </a:r>
          </a:p>
          <a:p>
            <a:pPr marL="857250" lvl="2" indent="0">
              <a:buNone/>
            </a:pPr>
            <a:endParaRPr lang="en-GB" sz="1400" dirty="0"/>
          </a:p>
          <a:p>
            <a:pPr marL="857250" lvl="2" indent="0">
              <a:buNone/>
            </a:pPr>
            <a:endParaRPr lang="en-GB" sz="1400" dirty="0"/>
          </a:p>
          <a:p>
            <a:pPr marL="57150" indent="0">
              <a:buNone/>
            </a:pPr>
            <a:r>
              <a:rPr lang="en-US" sz="1800" dirty="0">
                <a:solidFill>
                  <a:schemeClr val="tx1"/>
                </a:solidFill>
              </a:rPr>
              <a:t>Recall:  </a:t>
            </a:r>
            <a:r>
              <a:rPr lang="en-US" sz="1800" dirty="0">
                <a:solidFill>
                  <a:srgbClr val="FF0000"/>
                </a:solidFill>
                <a:latin typeface="Pieces NFI" panose="02000000000000000000" pitchFamily="2" charset="0"/>
              </a:rPr>
              <a:t>complexity</a:t>
            </a:r>
            <a:r>
              <a:rPr lang="en-US" sz="1800" dirty="0">
                <a:solidFill>
                  <a:schemeClr val="tx1"/>
                </a:solidFill>
              </a:rPr>
              <a:t> in data formats is bad</a:t>
            </a:r>
            <a:endParaRPr lang="en-US" sz="1800" dirty="0"/>
          </a:p>
          <a:p>
            <a:pPr marL="857250" lvl="2" indent="0">
              <a:buNone/>
            </a:pPr>
            <a:endParaRPr lang="en-GB" sz="1400" dirty="0"/>
          </a:p>
          <a:p>
            <a:pPr lvl="1"/>
            <a:endParaRPr lang="en-GB" sz="1600" dirty="0"/>
          </a:p>
          <a:p>
            <a:pPr marL="457200" lvl="1" indent="0">
              <a:buNone/>
            </a:pPr>
            <a:endParaRPr lang="en-GB" sz="1200" dirty="0"/>
          </a:p>
          <a:p>
            <a:endParaRPr lang="en-GB" sz="1600" dirty="0">
              <a:solidFill>
                <a:schemeClr val="accent2"/>
              </a:solidFill>
            </a:endParaRPr>
          </a:p>
          <a:p>
            <a:endParaRPr lang="en-GB" sz="1600" dirty="0">
              <a:solidFill>
                <a:schemeClr val="accent2"/>
              </a:solidFill>
            </a:endParaRPr>
          </a:p>
          <a:p>
            <a:endParaRPr lang="en-GB" sz="1600" dirty="0"/>
          </a:p>
          <a:p>
            <a:endParaRPr lang="en-GB" sz="1600"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28</a:t>
            </a:fld>
            <a:endParaRPr lang="en-GB" altLang="nl-NL" dirty="0"/>
          </a:p>
        </p:txBody>
      </p:sp>
    </p:spTree>
    <p:extLst>
      <p:ext uri="{BB962C8B-B14F-4D97-AF65-F5344CB8AC3E}">
        <p14:creationId xmlns:p14="http://schemas.microsoft.com/office/powerpoint/2010/main" val="373104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DDE warnings in Office</a:t>
            </a:r>
          </a:p>
        </p:txBody>
      </p:sp>
      <p:sp>
        <p:nvSpPr>
          <p:cNvPr id="3" name="Tijdelijke aanduiding voor inhoud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r>
              <a:rPr lang="en-GB" sz="1600" dirty="0"/>
              <a:t>Microsoft initially claimed DDE was a feature, and not a bug, but later then did publish a security advisory in autumn 2017</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29</a:t>
            </a:fld>
            <a:endParaRPr lang="en-GB" alt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22438" t="50000" r="14563" b="19744"/>
          <a:stretch/>
        </p:blipFill>
        <p:spPr>
          <a:xfrm>
            <a:off x="2699792" y="3284984"/>
            <a:ext cx="4786966" cy="1376254"/>
          </a:xfrm>
          <a:prstGeom prst="rect">
            <a:avLst/>
          </a:prstGeom>
        </p:spPr>
      </p:pic>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10625" t="39998" r="4326" b="23327"/>
          <a:stretch/>
        </p:blipFill>
        <p:spPr>
          <a:xfrm>
            <a:off x="1115616" y="1319592"/>
            <a:ext cx="5544616" cy="1694188"/>
          </a:xfrm>
          <a:prstGeom prst="rect">
            <a:avLst/>
          </a:prstGeom>
        </p:spPr>
      </p:pic>
    </p:spTree>
    <p:extLst>
      <p:ext uri="{BB962C8B-B14F-4D97-AF65-F5344CB8AC3E}">
        <p14:creationId xmlns:p14="http://schemas.microsoft.com/office/powerpoint/2010/main" val="129096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srcRect b="7229"/>
          <a:stretch/>
        </p:blipFill>
        <p:spPr>
          <a:xfrm>
            <a:off x="323528" y="1484784"/>
            <a:ext cx="8447856" cy="2160240"/>
          </a:xfrm>
          <a:prstGeom prst="rect">
            <a:avLst/>
          </a:prstGeom>
        </p:spPr>
      </p:pic>
      <p:sp>
        <p:nvSpPr>
          <p:cNvPr id="2" name="Titel 1"/>
          <p:cNvSpPr>
            <a:spLocks noGrp="1"/>
          </p:cNvSpPr>
          <p:nvPr>
            <p:ph type="title"/>
          </p:nvPr>
        </p:nvSpPr>
        <p:spPr/>
        <p:txBody>
          <a:bodyPr/>
          <a:lstStyle/>
          <a:p>
            <a:r>
              <a:rPr lang="en-GB" dirty="0"/>
              <a:t>OWASP Top Ten</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a:t>
            </a:fld>
            <a:endParaRPr lang="en-GB" altLang="nl-NL" dirty="0"/>
          </a:p>
        </p:txBody>
      </p:sp>
    </p:spTree>
    <p:extLst>
      <p:ext uri="{BB962C8B-B14F-4D97-AF65-F5344CB8AC3E}">
        <p14:creationId xmlns:p14="http://schemas.microsoft.com/office/powerpoint/2010/main" val="96435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7C1BB05-2363-E5C1-98B3-F2037A47EFF0}"/>
              </a:ext>
            </a:extLst>
          </p:cNvPr>
          <p:cNvSpPr>
            <a:spLocks noGrp="1"/>
          </p:cNvSpPr>
          <p:nvPr>
            <p:ph idx="1"/>
          </p:nvPr>
        </p:nvSpPr>
        <p:spPr>
          <a:xfrm>
            <a:off x="652320" y="1012681"/>
            <a:ext cx="7952127" cy="5421600"/>
          </a:xfrm>
        </p:spPr>
        <p:txBody>
          <a:bodyPr/>
          <a:lstStyle/>
          <a:p>
            <a:pPr marL="0" indent="0">
              <a:lnSpc>
                <a:spcPct val="100000"/>
              </a:lnSpc>
              <a:buNone/>
              <a:defRPr/>
            </a:pPr>
            <a:r>
              <a:rPr lang="en-GB" sz="1800" dirty="0"/>
              <a:t>Windows supports </a:t>
            </a:r>
            <a:r>
              <a:rPr lang="en-GB" sz="1800" i="1" dirty="0">
                <a:solidFill>
                  <a:srgbClr val="FF0000"/>
                </a:solidFill>
              </a:rPr>
              <a:t>many</a:t>
            </a:r>
            <a:r>
              <a:rPr lang="en-GB" sz="1800" dirty="0"/>
              <a:t> </a:t>
            </a:r>
            <a:r>
              <a:rPr lang="en-GB" sz="1800" i="1" dirty="0">
                <a:solidFill>
                  <a:srgbClr val="FF0000"/>
                </a:solidFill>
              </a:rPr>
              <a:t>notations</a:t>
            </a:r>
            <a:r>
              <a:rPr lang="en-GB" sz="1800" dirty="0"/>
              <a:t>  for file names </a:t>
            </a:r>
          </a:p>
          <a:p>
            <a:pPr indent="-259204">
              <a:lnSpc>
                <a:spcPct val="100000"/>
              </a:lnSpc>
              <a:defRPr/>
            </a:pPr>
            <a:r>
              <a:rPr lang="en-GB" sz="1800" dirty="0">
                <a:solidFill>
                  <a:schemeClr val="accent2"/>
                </a:solidFill>
              </a:rPr>
              <a:t>classic MS-DOS notation                          </a:t>
            </a:r>
            <a:r>
              <a:rPr lang="en-GB" sz="1800" dirty="0">
                <a:solidFill>
                  <a:srgbClr val="008000"/>
                </a:solidFill>
                <a:latin typeface="Bahnschrift" panose="020B0502040204020203" pitchFamily="34" charset="0"/>
              </a:rPr>
              <a:t>C:\MyData\file.txt </a:t>
            </a:r>
          </a:p>
          <a:p>
            <a:pPr indent="-259204">
              <a:lnSpc>
                <a:spcPct val="100000"/>
              </a:lnSpc>
              <a:defRPr/>
            </a:pPr>
            <a:r>
              <a:rPr lang="en-GB" sz="1800" dirty="0">
                <a:solidFill>
                  <a:schemeClr val="accent2"/>
                </a:solidFill>
              </a:rPr>
              <a:t>file URLs</a:t>
            </a:r>
            <a:r>
              <a:rPr lang="en-GB" sz="1800" dirty="0"/>
              <a:t>                                                         </a:t>
            </a:r>
            <a:r>
              <a:rPr lang="en-GB" sz="1800" dirty="0">
                <a:solidFill>
                  <a:srgbClr val="008000"/>
                </a:solidFill>
                <a:latin typeface="Bahnschrift" panose="020B0502040204020203" pitchFamily="34" charset="0"/>
              </a:rPr>
              <a:t>file:///C|/MyData/file.txt</a:t>
            </a:r>
            <a:r>
              <a:rPr lang="en-GB" sz="1800" dirty="0">
                <a:latin typeface="Bahnschrift" panose="020B0502040204020203" pitchFamily="34" charset="0"/>
              </a:rPr>
              <a:t> </a:t>
            </a:r>
          </a:p>
          <a:p>
            <a:pPr indent="-259204">
              <a:lnSpc>
                <a:spcPct val="100000"/>
              </a:lnSpc>
              <a:defRPr/>
            </a:pPr>
            <a:r>
              <a:rPr lang="en-GB" sz="1800" dirty="0">
                <a:solidFill>
                  <a:schemeClr val="accent2"/>
                </a:solidFill>
              </a:rPr>
              <a:t>UNC</a:t>
            </a:r>
            <a:r>
              <a:rPr lang="en-GB" sz="1800" dirty="0"/>
              <a:t> </a:t>
            </a:r>
            <a:r>
              <a:rPr lang="en-GB" sz="1600" dirty="0"/>
              <a:t>(Uniform Naming Convention)                </a:t>
            </a:r>
            <a:r>
              <a:rPr lang="en-GB" sz="1800" dirty="0">
                <a:solidFill>
                  <a:srgbClr val="008000"/>
                </a:solidFill>
                <a:latin typeface="Bahnschrift" panose="020B0502040204020203" pitchFamily="34" charset="0"/>
              </a:rPr>
              <a:t>\\192.1.1.1\MyData\file.txt</a:t>
            </a:r>
            <a:endParaRPr lang="en-GB" sz="1800" dirty="0">
              <a:latin typeface="Bahnschrift" panose="020B0502040204020203" pitchFamily="34" charset="0"/>
            </a:endParaRPr>
          </a:p>
          <a:p>
            <a:pPr marL="51841" indent="0">
              <a:lnSpc>
                <a:spcPct val="100000"/>
              </a:lnSpc>
              <a:buNone/>
              <a:defRPr/>
            </a:pPr>
            <a:r>
              <a:rPr lang="en-GB" sz="1800" dirty="0"/>
              <a:t>which can be combined in fun ways, </a:t>
            </a:r>
            <a:r>
              <a:rPr lang="en-GB" sz="1800" dirty="0" err="1"/>
              <a:t>eg</a:t>
            </a:r>
            <a:r>
              <a:rPr lang="en-GB" sz="1800" dirty="0"/>
              <a:t>    </a:t>
            </a:r>
            <a:r>
              <a:rPr lang="en-GB" sz="1800" dirty="0">
                <a:solidFill>
                  <a:srgbClr val="008000"/>
                </a:solidFill>
                <a:latin typeface="Bahnschrift" panose="020B0502040204020203" pitchFamily="34" charset="0"/>
              </a:rPr>
              <a:t>file://///192.1.1.1/MyData/file.txt</a:t>
            </a:r>
          </a:p>
          <a:p>
            <a:pPr marL="0" indent="0">
              <a:lnSpc>
                <a:spcPct val="100000"/>
              </a:lnSpc>
              <a:buNone/>
              <a:defRPr/>
            </a:pPr>
            <a:r>
              <a:rPr lang="en-GB" sz="1800" dirty="0">
                <a:solidFill>
                  <a:schemeClr val="tx1"/>
                </a:solidFill>
              </a:rPr>
              <a:t>Some cause </a:t>
            </a:r>
            <a:r>
              <a:rPr lang="en-GB" sz="1800" i="1" dirty="0">
                <a:solidFill>
                  <a:srgbClr val="FF0000"/>
                </a:solidFill>
              </a:rPr>
              <a:t>unexpected behaviour  </a:t>
            </a:r>
            <a:r>
              <a:rPr lang="en-GB" sz="1800" dirty="0">
                <a:solidFill>
                  <a:schemeClr val="tx1"/>
                </a:solidFill>
              </a:rPr>
              <a:t>by involving other </a:t>
            </a:r>
            <a:r>
              <a:rPr lang="en-GB" sz="1800" i="1" dirty="0">
                <a:solidFill>
                  <a:srgbClr val="7030A0"/>
                </a:solidFill>
              </a:rPr>
              <a:t>protocols</a:t>
            </a:r>
            <a:r>
              <a:rPr lang="en-GB" sz="1800" dirty="0">
                <a:solidFill>
                  <a:schemeClr val="tx1"/>
                </a:solidFill>
              </a:rPr>
              <a:t>, </a:t>
            </a:r>
            <a:r>
              <a:rPr lang="en-GB" sz="1800" dirty="0" err="1">
                <a:solidFill>
                  <a:schemeClr val="tx1"/>
                </a:solidFill>
              </a:rPr>
              <a:t>eg</a:t>
            </a:r>
            <a:r>
              <a:rPr lang="en-GB" sz="1800" dirty="0">
                <a:solidFill>
                  <a:schemeClr val="tx1"/>
                </a:solidFill>
              </a:rPr>
              <a:t> </a:t>
            </a:r>
          </a:p>
          <a:p>
            <a:pPr>
              <a:lnSpc>
                <a:spcPct val="100000"/>
              </a:lnSpc>
              <a:defRPr/>
            </a:pPr>
            <a:r>
              <a:rPr lang="en-GB" sz="1800" dirty="0"/>
              <a:t>UNC paths to remote servers are handled by </a:t>
            </a:r>
            <a:r>
              <a:rPr lang="en-GB" sz="1800" dirty="0">
                <a:solidFill>
                  <a:srgbClr val="7030A0"/>
                </a:solidFill>
              </a:rPr>
              <a:t>SMB protocol;         </a:t>
            </a:r>
            <a:r>
              <a:rPr lang="en-GB" sz="1800" dirty="0"/>
              <a:t>SMB sends password hash to remote server to authenticate,                                                        aka </a:t>
            </a:r>
            <a:r>
              <a:rPr lang="en-GB" sz="1800" dirty="0">
                <a:solidFill>
                  <a:srgbClr val="7030A0"/>
                </a:solidFill>
              </a:rPr>
              <a:t>pass the hash</a:t>
            </a:r>
          </a:p>
          <a:p>
            <a:pPr marL="0" indent="0">
              <a:lnSpc>
                <a:spcPct val="100000"/>
              </a:lnSpc>
              <a:buNone/>
              <a:defRPr/>
            </a:pPr>
            <a:r>
              <a:rPr lang="en-GB" sz="1800" dirty="0"/>
              <a:t>       This can be exploited by </a:t>
            </a:r>
            <a:r>
              <a:rPr lang="en-GB" sz="1800" dirty="0">
                <a:solidFill>
                  <a:srgbClr val="7030A0"/>
                </a:solidFill>
              </a:rPr>
              <a:t>SMB relay attacks</a:t>
            </a:r>
            <a:r>
              <a:rPr lang="en-GB" sz="1800" dirty="0">
                <a:solidFill>
                  <a:schemeClr val="accent2"/>
                </a:solidFill>
              </a:rPr>
              <a:t>                                                                            </a:t>
            </a:r>
            <a:r>
              <a:rPr lang="en-GB" sz="1600" dirty="0">
                <a:solidFill>
                  <a:schemeClr val="bg1"/>
                </a:solidFill>
              </a:rPr>
              <a:t>…      </a:t>
            </a:r>
            <a:r>
              <a:rPr lang="en-GB" sz="1600" dirty="0"/>
              <a:t>- </a:t>
            </a:r>
            <a:r>
              <a:rPr lang="en-US" sz="1600" dirty="0"/>
              <a:t>CVE-</a:t>
            </a:r>
            <a:r>
              <a:rPr lang="en-US" sz="1600" dirty="0">
                <a:solidFill>
                  <a:srgbClr val="009900"/>
                </a:solidFill>
              </a:rPr>
              <a:t>2000</a:t>
            </a:r>
            <a:r>
              <a:rPr lang="en-US" sz="1600" dirty="0"/>
              <a:t>-0834 in Windows telnet  </a:t>
            </a:r>
            <a:r>
              <a:rPr lang="en-GB" sz="1600" dirty="0">
                <a:solidFill>
                  <a:schemeClr val="bg1"/>
                </a:solidFill>
              </a:rPr>
              <a:t>……                                                                                              …      </a:t>
            </a:r>
            <a:r>
              <a:rPr lang="en-US" sz="1600" dirty="0"/>
              <a:t>- CVE-</a:t>
            </a:r>
            <a:r>
              <a:rPr lang="en-US" sz="1600" dirty="0">
                <a:solidFill>
                  <a:srgbClr val="009900"/>
                </a:solidFill>
              </a:rPr>
              <a:t>2008</a:t>
            </a:r>
            <a:r>
              <a:rPr lang="en-US" sz="1600" dirty="0"/>
              <a:t>-4037 in Windows XP/Server/Vista                                                                                                          </a:t>
            </a:r>
            <a:r>
              <a:rPr lang="en-GB" sz="1600" dirty="0">
                <a:solidFill>
                  <a:schemeClr val="bg1"/>
                </a:solidFill>
              </a:rPr>
              <a:t>…      </a:t>
            </a:r>
            <a:r>
              <a:rPr lang="en-US" sz="1600" dirty="0"/>
              <a:t>- CVE-</a:t>
            </a:r>
            <a:r>
              <a:rPr lang="en-US" sz="1600" dirty="0">
                <a:solidFill>
                  <a:srgbClr val="009900"/>
                </a:solidFill>
              </a:rPr>
              <a:t>2016</a:t>
            </a:r>
            <a:r>
              <a:rPr lang="en-US" sz="1600" dirty="0"/>
              <a:t>-5166 in Chromium  </a:t>
            </a:r>
            <a:r>
              <a:rPr lang="en-GB" sz="1600" dirty="0">
                <a:solidFill>
                  <a:schemeClr val="bg1"/>
                </a:solidFill>
              </a:rPr>
              <a:t>……                                                                                        …      </a:t>
            </a:r>
            <a:r>
              <a:rPr lang="en-US" sz="1600" dirty="0"/>
              <a:t>- CVE-</a:t>
            </a:r>
            <a:r>
              <a:rPr lang="en-US" sz="1600" dirty="0">
                <a:solidFill>
                  <a:srgbClr val="009900"/>
                </a:solidFill>
              </a:rPr>
              <a:t>2017</a:t>
            </a:r>
            <a:r>
              <a:rPr lang="en-US" sz="1600" dirty="0"/>
              <a:t>-3085 &amp; CVE-</a:t>
            </a:r>
            <a:r>
              <a:rPr lang="en-US" sz="1600" dirty="0">
                <a:solidFill>
                  <a:srgbClr val="009900"/>
                </a:solidFill>
              </a:rPr>
              <a:t>2016</a:t>
            </a:r>
            <a:r>
              <a:rPr lang="en-US" sz="1600" dirty="0"/>
              <a:t>-4271 in Adobe Flash </a:t>
            </a:r>
            <a:r>
              <a:rPr lang="en-GB" sz="1600" dirty="0">
                <a:solidFill>
                  <a:schemeClr val="bg1"/>
                </a:solidFill>
              </a:rPr>
              <a:t>…                                                           …      </a:t>
            </a:r>
            <a:r>
              <a:rPr lang="en-US" sz="1600" dirty="0"/>
              <a:t>- </a:t>
            </a:r>
            <a:r>
              <a:rPr lang="en-GB" sz="1600" dirty="0"/>
              <a:t>ZDI-16-395 in Foxit PDF viewer</a:t>
            </a:r>
            <a:endParaRPr lang="en-US" sz="1600" dirty="0">
              <a:solidFill>
                <a:schemeClr val="tx1"/>
              </a:solidFill>
            </a:endParaRPr>
          </a:p>
          <a:p>
            <a:pPr marL="0" indent="0">
              <a:lnSpc>
                <a:spcPct val="100000"/>
              </a:lnSpc>
              <a:buNone/>
              <a:defRPr/>
            </a:pPr>
            <a:endParaRPr lang="en-US" sz="200" dirty="0">
              <a:solidFill>
                <a:schemeClr val="tx1"/>
              </a:solidFill>
            </a:endParaRPr>
          </a:p>
          <a:p>
            <a:pPr marL="0" indent="0">
              <a:lnSpc>
                <a:spcPct val="100000"/>
              </a:lnSpc>
              <a:buNone/>
              <a:defRPr/>
            </a:pPr>
            <a:r>
              <a:rPr lang="en-US" sz="1800" dirty="0">
                <a:solidFill>
                  <a:srgbClr val="FF0000"/>
                </a:solidFill>
                <a:latin typeface="Pieces NFI" panose="02000000000000000000" pitchFamily="2" charset="0"/>
              </a:rPr>
              <a:t>complexity</a:t>
            </a:r>
            <a:r>
              <a:rPr lang="en-US" sz="1800" dirty="0">
                <a:solidFill>
                  <a:schemeClr val="tx1"/>
                </a:solidFill>
              </a:rPr>
              <a:t> and (unexpected) </a:t>
            </a:r>
            <a:r>
              <a:rPr lang="en-US" sz="1800" dirty="0">
                <a:solidFill>
                  <a:srgbClr val="FF0000"/>
                </a:solidFill>
                <a:latin typeface="Pieces NFI" panose="02000000000000000000" pitchFamily="2" charset="0"/>
              </a:rPr>
              <a:t>EXPRESSIVITY </a:t>
            </a:r>
            <a:r>
              <a:rPr lang="en-US" sz="1800" dirty="0">
                <a:solidFill>
                  <a:schemeClr val="tx1"/>
                </a:solidFill>
              </a:rPr>
              <a:t>is bad</a:t>
            </a:r>
            <a:endParaRPr lang="en-GB" sz="1800" dirty="0"/>
          </a:p>
          <a:p>
            <a:pPr marL="777611" lvl="2" indent="0">
              <a:lnSpc>
                <a:spcPct val="100000"/>
              </a:lnSpc>
              <a:buNone/>
              <a:defRPr/>
            </a:pPr>
            <a:r>
              <a:rPr lang="en-GB" sz="1451" dirty="0"/>
              <a:t>                   </a:t>
            </a:r>
            <a:r>
              <a:rPr lang="en-GB" sz="1633" dirty="0"/>
              <a:t>  </a:t>
            </a:r>
            <a:r>
              <a:rPr lang="en-GB" sz="2177" dirty="0"/>
              <a:t>  </a:t>
            </a:r>
            <a:r>
              <a:rPr lang="en-GB" sz="1451" dirty="0"/>
              <a:t>                 </a:t>
            </a:r>
            <a:r>
              <a:rPr lang="en-GB" sz="1270" dirty="0"/>
              <a:t>[Example thanks to </a:t>
            </a:r>
            <a:r>
              <a:rPr lang="en-GB" sz="1270" dirty="0" err="1"/>
              <a:t>Björn</a:t>
            </a:r>
            <a:r>
              <a:rPr lang="en-GB" sz="1270" dirty="0"/>
              <a:t> </a:t>
            </a:r>
            <a:r>
              <a:rPr lang="en-GB" sz="1270" dirty="0" err="1"/>
              <a:t>Ruytenberg</a:t>
            </a:r>
            <a:r>
              <a:rPr lang="en-GB" sz="1270" dirty="0"/>
              <a:t>, https://blog.bjornweb.nl]</a:t>
            </a:r>
          </a:p>
        </p:txBody>
      </p:sp>
      <p:sp>
        <p:nvSpPr>
          <p:cNvPr id="27651" name="Titel 1">
            <a:extLst>
              <a:ext uri="{FF2B5EF4-FFF2-40B4-BE49-F238E27FC236}">
                <a16:creationId xmlns:a16="http://schemas.microsoft.com/office/drawing/2014/main" id="{96400895-9641-9132-873D-65C5D29DCDE4}"/>
              </a:ext>
            </a:extLst>
          </p:cNvPr>
          <p:cNvSpPr>
            <a:spLocks noGrp="1"/>
          </p:cNvSpPr>
          <p:nvPr>
            <p:ph type="title"/>
          </p:nvPr>
        </p:nvSpPr>
        <p:spPr/>
        <p:txBody>
          <a:bodyPr/>
          <a:lstStyle/>
          <a:p>
            <a:r>
              <a:rPr lang="en-GB" altLang="en-US" sz="2177" dirty="0"/>
              <a:t>SMB relays: Injection attacks via Windows file names</a:t>
            </a:r>
          </a:p>
        </p:txBody>
      </p:sp>
      <p:sp>
        <p:nvSpPr>
          <p:cNvPr id="27652" name="Tijdelijke aanduiding voor dianummer 5">
            <a:extLst>
              <a:ext uri="{FF2B5EF4-FFF2-40B4-BE49-F238E27FC236}">
                <a16:creationId xmlns:a16="http://schemas.microsoft.com/office/drawing/2014/main" id="{BD619065-3C22-14D3-61E5-F1F5B8A31D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BF0F52F-21B9-46B2-AFDF-3BA1C6F63242}" type="slidenum">
              <a:rPr lang="en-US" altLang="nl-NL">
                <a:cs typeface="DejaVu Sans" charset="0"/>
              </a:rPr>
              <a:pPr/>
              <a:t>30</a:t>
            </a:fld>
            <a:endParaRPr lang="en-US" altLang="nl-NL">
              <a:cs typeface="DejaVu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err="1">
                <a:latin typeface="Courier New" panose="02070309020205020404" pitchFamily="49" charset="0"/>
                <a:cs typeface="Courier New" panose="02070309020205020404" pitchFamily="49" charset="0"/>
              </a:rPr>
              <a:t>Eval</a:t>
            </a:r>
            <a:endParaRPr lang="en-GB" dirty="0"/>
          </a:p>
        </p:txBody>
      </p:sp>
      <p:sp>
        <p:nvSpPr>
          <p:cNvPr id="3" name="Tijdelijke aanduiding voor inhoud 2"/>
          <p:cNvSpPr>
            <a:spLocks noGrp="1"/>
          </p:cNvSpPr>
          <p:nvPr>
            <p:ph idx="1"/>
          </p:nvPr>
        </p:nvSpPr>
        <p:spPr/>
        <p:txBody>
          <a:bodyPr/>
          <a:lstStyle/>
          <a:p>
            <a:pPr marL="0" indent="0">
              <a:buNone/>
            </a:pPr>
            <a:r>
              <a:rPr lang="en-GB" sz="1800" dirty="0"/>
              <a:t>Some programming languages have an </a:t>
            </a:r>
            <a:r>
              <a:rPr lang="en-GB" sz="1800" b="1" dirty="0" err="1">
                <a:solidFill>
                  <a:schemeClr val="accent2"/>
                </a:solidFill>
                <a:latin typeface="Courier New" panose="02070309020205020404" pitchFamily="49" charset="0"/>
                <a:cs typeface="Courier New" panose="02070309020205020404" pitchFamily="49" charset="0"/>
              </a:rPr>
              <a:t>eval</a:t>
            </a:r>
            <a:r>
              <a:rPr lang="en-GB" sz="1800" b="1" dirty="0">
                <a:solidFill>
                  <a:schemeClr val="accent2"/>
                </a:solidFill>
                <a:latin typeface="Courier New" panose="02070309020205020404" pitchFamily="49" charset="0"/>
                <a:cs typeface="Courier New" panose="02070309020205020404" pitchFamily="49" charset="0"/>
              </a:rPr>
              <a:t>(...)</a:t>
            </a:r>
            <a:r>
              <a:rPr lang="en-GB" sz="1800" dirty="0">
                <a:solidFill>
                  <a:schemeClr val="accent2"/>
                </a:solidFill>
              </a:rPr>
              <a:t> </a:t>
            </a:r>
            <a:r>
              <a:rPr lang="en-GB" sz="1800" dirty="0"/>
              <a:t>function  which treats an input string as code and executes it</a:t>
            </a:r>
          </a:p>
          <a:p>
            <a:r>
              <a:rPr lang="en-GB" sz="1800" dirty="0"/>
              <a:t>Most </a:t>
            </a:r>
            <a:r>
              <a:rPr lang="en-GB" sz="1800" dirty="0">
                <a:solidFill>
                  <a:schemeClr val="accent2"/>
                </a:solidFill>
              </a:rPr>
              <a:t>interpreted</a:t>
            </a:r>
            <a:r>
              <a:rPr lang="en-GB" sz="1800" dirty="0"/>
              <a:t> languages an </a:t>
            </a:r>
            <a:r>
              <a:rPr lang="en-GB" sz="1800" b="1" dirty="0" err="1">
                <a:latin typeface="Courier New" panose="02070309020205020404" pitchFamily="49" charset="0"/>
                <a:cs typeface="Courier New" panose="02070309020205020404" pitchFamily="49" charset="0"/>
              </a:rPr>
              <a:t>eval</a:t>
            </a:r>
            <a:r>
              <a:rPr lang="en-GB" sz="1800" dirty="0"/>
              <a:t> construct:                 </a:t>
            </a:r>
            <a:r>
              <a:rPr lang="en-GB" sz="1800" dirty="0">
                <a:solidFill>
                  <a:srgbClr val="008000"/>
                </a:solidFill>
              </a:rPr>
              <a:t>JavaScript, python, Haskell</a:t>
            </a:r>
          </a:p>
          <a:p>
            <a:pPr marL="0" indent="0">
              <a:buNone/>
            </a:pPr>
            <a:endParaRPr lang="en-GB" sz="1050" dirty="0"/>
          </a:p>
          <a:p>
            <a:pPr marL="0" indent="0">
              <a:buNone/>
            </a:pPr>
            <a:r>
              <a:rPr lang="en-GB" sz="1800" i="1" dirty="0"/>
              <a:t>Why do languages have this?</a:t>
            </a:r>
          </a:p>
          <a:p>
            <a:r>
              <a:rPr lang="en-GB" sz="1800" dirty="0">
                <a:solidFill>
                  <a:schemeClr val="accent2"/>
                </a:solidFill>
              </a:rPr>
              <a:t>Useful for functionality: it allows very ‘dynamic’ code</a:t>
            </a:r>
          </a:p>
          <a:p>
            <a:pPr marL="0" indent="0">
              <a:buNone/>
            </a:pPr>
            <a:r>
              <a:rPr lang="en-GB" sz="1800" i="1" dirty="0"/>
              <a:t>Why is this a terrible idea?</a:t>
            </a:r>
          </a:p>
          <a:p>
            <a:pPr>
              <a:buFont typeface="+mj-lt"/>
              <a:buAutoNum type="arabicPeriod"/>
            </a:pPr>
            <a:r>
              <a:rPr lang="en-GB" sz="1800" dirty="0">
                <a:solidFill>
                  <a:schemeClr val="accent2"/>
                </a:solidFill>
              </a:rPr>
              <a:t>Prime target for injection attacks</a:t>
            </a:r>
          </a:p>
          <a:p>
            <a:pPr>
              <a:buFont typeface="+mj-lt"/>
              <a:buAutoNum type="arabicPeriod"/>
            </a:pPr>
            <a:r>
              <a:rPr lang="en-GB" sz="1800" dirty="0">
                <a:solidFill>
                  <a:schemeClr val="accent2"/>
                </a:solidFill>
              </a:rPr>
              <a:t>Complicates static analysis</a:t>
            </a:r>
            <a:endParaRPr lang="en-GB" dirty="0">
              <a:solidFill>
                <a:schemeClr val="accent2"/>
              </a:solidFill>
            </a:endParaRPr>
          </a:p>
          <a:p>
            <a:pPr marL="0" indent="0">
              <a:buNone/>
            </a:pPr>
            <a:endParaRPr lang="en-GB" sz="900" b="1" dirty="0">
              <a:solidFill>
                <a:srgbClr val="C00000"/>
              </a:solidFill>
              <a:latin typeface="Courier New" panose="02070309020205020404" pitchFamily="49" charset="0"/>
              <a:cs typeface="Courier New" panose="02070309020205020404" pitchFamily="49" charset="0"/>
            </a:endParaRPr>
          </a:p>
          <a:p>
            <a:pPr marL="0" indent="0">
              <a:buNone/>
            </a:pPr>
            <a:r>
              <a:rPr lang="en-GB" sz="2800" b="1" dirty="0" err="1">
                <a:solidFill>
                  <a:srgbClr val="FF0000"/>
                </a:solidFill>
                <a:latin typeface="Courier New" panose="02070309020205020404" pitchFamily="49" charset="0"/>
                <a:cs typeface="Courier New" panose="02070309020205020404" pitchFamily="49" charset="0"/>
              </a:rPr>
              <a:t>Eval</a:t>
            </a:r>
            <a:r>
              <a:rPr lang="en-GB" sz="2800" dirty="0">
                <a:solidFill>
                  <a:srgbClr val="FF0000"/>
                </a:solidFill>
              </a:rPr>
              <a:t> is evil and should never be used!</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31</a:t>
            </a:fld>
            <a:endParaRPr lang="en-GB" altLang="nl-NL" dirty="0"/>
          </a:p>
        </p:txBody>
      </p:sp>
    </p:spTree>
    <p:extLst>
      <p:ext uri="{BB962C8B-B14F-4D97-AF65-F5344CB8AC3E}">
        <p14:creationId xmlns:p14="http://schemas.microsoft.com/office/powerpoint/2010/main" val="16972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Social Engineering as injection attacks?</a:t>
            </a:r>
          </a:p>
        </p:txBody>
      </p:sp>
      <p:sp>
        <p:nvSpPr>
          <p:cNvPr id="3" name="Tijdelijke aanduiding voor inhoud 2"/>
          <p:cNvSpPr>
            <a:spLocks noGrp="1"/>
          </p:cNvSpPr>
          <p:nvPr>
            <p:ph idx="1"/>
          </p:nvPr>
        </p:nvSpPr>
        <p:spPr/>
        <p:txBody>
          <a:bodyPr/>
          <a:lstStyle/>
          <a:p>
            <a:pPr marL="0" indent="0">
              <a:buNone/>
            </a:pPr>
            <a:r>
              <a:rPr lang="en-GB" dirty="0"/>
              <a:t>Some forms of social engineering can be regarded as injection attacks:</a:t>
            </a:r>
          </a:p>
          <a:p>
            <a:r>
              <a:rPr lang="en-GB" dirty="0"/>
              <a:t>Attackers trick victims into executing some command</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32</a:t>
            </a:fld>
            <a:endParaRPr lang="en-GB" altLang="nl-NL" dirty="0"/>
          </a:p>
        </p:txBody>
      </p:sp>
      <p:pic>
        <p:nvPicPr>
          <p:cNvPr id="5" name="Afbeelding 4"/>
          <p:cNvPicPr>
            <a:picLocks noChangeAspect="1"/>
          </p:cNvPicPr>
          <p:nvPr/>
        </p:nvPicPr>
        <p:blipFill>
          <a:blip r:embed="rId2"/>
          <a:stretch>
            <a:fillRect/>
          </a:stretch>
        </p:blipFill>
        <p:spPr>
          <a:xfrm>
            <a:off x="1619672" y="3068959"/>
            <a:ext cx="2441399" cy="3049173"/>
          </a:xfrm>
          <a:prstGeom prst="rect">
            <a:avLst/>
          </a:prstGeom>
        </p:spPr>
      </p:pic>
      <p:sp>
        <p:nvSpPr>
          <p:cNvPr id="6" name="Ovaal bijschrift 5"/>
          <p:cNvSpPr/>
          <p:nvPr/>
        </p:nvSpPr>
        <p:spPr bwMode="auto">
          <a:xfrm>
            <a:off x="4885927" y="3212976"/>
            <a:ext cx="2736304" cy="1656184"/>
          </a:xfrm>
          <a:prstGeom prst="wedgeEllipseCallout">
            <a:avLst>
              <a:gd name="adj1" fmla="val -63172"/>
              <a:gd name="adj2" fmla="val 45626"/>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2800" b="1" i="0" u="none" strike="noStrike" cap="none" normalizeH="0" baseline="0" dirty="0">
                <a:ln>
                  <a:noFill/>
                </a:ln>
                <a:solidFill>
                  <a:schemeClr val="tx1"/>
                </a:solidFill>
                <a:effectLst/>
                <a:latin typeface="Ink Free" panose="03080402000500000000" pitchFamily="66" charset="0"/>
                <a:cs typeface="MV Boli" panose="02000500030200090000" pitchFamily="2" charset="0"/>
              </a:rPr>
              <a:t>Grant me    a thousand </a:t>
            </a:r>
          </a:p>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2800" b="1" i="0" u="none" strike="noStrike" cap="none" normalizeH="0" baseline="0" dirty="0">
                <a:ln>
                  <a:noFill/>
                </a:ln>
                <a:solidFill>
                  <a:schemeClr val="tx1"/>
                </a:solidFill>
                <a:effectLst/>
                <a:latin typeface="Ink Free" panose="03080402000500000000" pitchFamily="66" charset="0"/>
                <a:cs typeface="MV Boli" panose="02000500030200090000" pitchFamily="2" charset="0"/>
              </a:rPr>
              <a:t>wishes</a:t>
            </a:r>
          </a:p>
        </p:txBody>
      </p:sp>
    </p:spTree>
    <p:extLst>
      <p:ext uri="{BB962C8B-B14F-4D97-AF65-F5344CB8AC3E}">
        <p14:creationId xmlns:p14="http://schemas.microsoft.com/office/powerpoint/2010/main" val="18215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A0-75B2-981E-4B14-8445E04CFB8B}"/>
              </a:ext>
            </a:extLst>
          </p:cNvPr>
          <p:cNvSpPr>
            <a:spLocks noGrp="1"/>
          </p:cNvSpPr>
          <p:nvPr>
            <p:ph type="title"/>
          </p:nvPr>
        </p:nvSpPr>
        <p:spPr/>
        <p:txBody>
          <a:bodyPr/>
          <a:lstStyle/>
          <a:p>
            <a:r>
              <a:rPr lang="en-US" sz="2400" dirty="0">
                <a:solidFill>
                  <a:srgbClr val="FF0000"/>
                </a:solidFill>
              </a:rPr>
              <a:t>Why so many &amp; such tricky input problems?</a:t>
            </a:r>
            <a:endParaRPr lang="en-NL" sz="2400" dirty="0">
              <a:solidFill>
                <a:srgbClr val="FF0000"/>
              </a:solidFill>
            </a:endParaRPr>
          </a:p>
        </p:txBody>
      </p:sp>
      <p:sp>
        <p:nvSpPr>
          <p:cNvPr id="3" name="Content Placeholder 2">
            <a:extLst>
              <a:ext uri="{FF2B5EF4-FFF2-40B4-BE49-F238E27FC236}">
                <a16:creationId xmlns:a16="http://schemas.microsoft.com/office/drawing/2014/main" id="{D40BBDF4-CA53-5465-78FD-75E3C5B65EE1}"/>
              </a:ext>
            </a:extLst>
          </p:cNvPr>
          <p:cNvSpPr>
            <a:spLocks noGrp="1"/>
          </p:cNvSpPr>
          <p:nvPr>
            <p:ph idx="1"/>
          </p:nvPr>
        </p:nvSpPr>
        <p:spPr>
          <a:xfrm>
            <a:off x="685799" y="1124745"/>
            <a:ext cx="7997401" cy="4960144"/>
          </a:xfrm>
        </p:spPr>
        <p:txBody>
          <a:bodyPr/>
          <a:lstStyle/>
          <a:p>
            <a:pPr>
              <a:lnSpc>
                <a:spcPct val="100000"/>
              </a:lnSpc>
            </a:pPr>
            <a:r>
              <a:rPr lang="en-US" sz="1800" dirty="0">
                <a:solidFill>
                  <a:schemeClr val="accent2"/>
                </a:solidFill>
              </a:rPr>
              <a:t>Many</a:t>
            </a:r>
            <a:r>
              <a:rPr lang="en-US" sz="1800" dirty="0"/>
              <a:t> input languages and formats  </a:t>
            </a:r>
          </a:p>
          <a:p>
            <a:pPr marL="777611" lvl="2" indent="0">
              <a:lnSpc>
                <a:spcPct val="100000"/>
              </a:lnSpc>
              <a:buNone/>
            </a:pPr>
            <a:r>
              <a:rPr lang="en-US" sz="1800" dirty="0"/>
              <a:t>incl. </a:t>
            </a:r>
            <a:r>
              <a:rPr lang="en-US" sz="1800" dirty="0">
                <a:solidFill>
                  <a:srgbClr val="339933"/>
                </a:solidFill>
              </a:rPr>
              <a:t>data formats </a:t>
            </a:r>
            <a:r>
              <a:rPr lang="en-US" sz="1800" dirty="0"/>
              <a:t>(URLs, filenames, email addresses, X509, ...),  </a:t>
            </a:r>
            <a:r>
              <a:rPr lang="en-US" sz="1800" dirty="0">
                <a:solidFill>
                  <a:srgbClr val="339933"/>
                </a:solidFill>
              </a:rPr>
              <a:t>protocols </a:t>
            </a:r>
            <a:r>
              <a:rPr lang="en-US" sz="1800" dirty="0">
                <a:solidFill>
                  <a:schemeClr val="tx1"/>
                </a:solidFill>
              </a:rPr>
              <a:t>e.g. in network stack </a:t>
            </a:r>
            <a:r>
              <a:rPr lang="en-US" sz="1800" dirty="0"/>
              <a:t>(4G, Bluetooth, TCP/IP, </a:t>
            </a:r>
            <a:r>
              <a:rPr lang="en-US" sz="1800" dirty="0" err="1"/>
              <a:t>Wifi</a:t>
            </a:r>
            <a:r>
              <a:rPr lang="en-US" sz="1800" dirty="0"/>
              <a:t>, TLS, HTTP, ...), </a:t>
            </a:r>
            <a:r>
              <a:rPr lang="en-US" sz="1800" dirty="0">
                <a:solidFill>
                  <a:srgbClr val="339933"/>
                </a:solidFill>
              </a:rPr>
              <a:t>file formats </a:t>
            </a:r>
            <a:r>
              <a:rPr lang="en-US" sz="1800" dirty="0"/>
              <a:t>(Word, PDF, HTML, audio/video formats, JSON, XML,  ....), </a:t>
            </a:r>
            <a:r>
              <a:rPr lang="en-US" sz="1800" dirty="0">
                <a:solidFill>
                  <a:srgbClr val="339933"/>
                </a:solidFill>
              </a:rPr>
              <a:t>script/programming languages </a:t>
            </a:r>
            <a:r>
              <a:rPr lang="en-US" sz="1800" dirty="0"/>
              <a:t>(SQL, OS commands, JavaScript, ...), ...</a:t>
            </a:r>
          </a:p>
          <a:p>
            <a:pPr>
              <a:lnSpc>
                <a:spcPct val="100000"/>
              </a:lnSpc>
            </a:pPr>
            <a:r>
              <a:rPr lang="en-US" sz="1800" dirty="0">
                <a:solidFill>
                  <a:schemeClr val="accent2"/>
                </a:solidFill>
              </a:rPr>
              <a:t>Complex</a:t>
            </a:r>
            <a:r>
              <a:rPr lang="en-US" sz="1800" dirty="0"/>
              <a:t> input languages and formats </a:t>
            </a:r>
          </a:p>
          <a:p>
            <a:pPr marL="777611" lvl="2" indent="0">
              <a:lnSpc>
                <a:spcPct val="100000"/>
              </a:lnSpc>
              <a:buNone/>
            </a:pPr>
            <a:r>
              <a:rPr lang="en-US" sz="1800" dirty="0"/>
              <a:t>e.g. look at </a:t>
            </a:r>
            <a:r>
              <a:rPr lang="nl-NL" sz="1800" dirty="0"/>
              <a:t>https://html.spec.whatwg.org for HTML </a:t>
            </a:r>
            <a:r>
              <a:rPr lang="en-US" sz="1800" dirty="0"/>
              <a:t>or                            https://url.spec.whatwg.org and https://www.rfc-editor.org/rfc/rfc3987 for URLs</a:t>
            </a:r>
          </a:p>
          <a:p>
            <a:pPr>
              <a:lnSpc>
                <a:spcPct val="100000"/>
              </a:lnSpc>
            </a:pPr>
            <a:r>
              <a:rPr lang="en-US" sz="1800" dirty="0">
                <a:solidFill>
                  <a:schemeClr val="accent2"/>
                </a:solidFill>
              </a:rPr>
              <a:t>Sloppy</a:t>
            </a:r>
            <a:r>
              <a:rPr lang="en-US" sz="1800" dirty="0"/>
              <a:t> </a:t>
            </a:r>
            <a:r>
              <a:rPr lang="en-US" sz="1800" dirty="0">
                <a:solidFill>
                  <a:schemeClr val="accent2"/>
                </a:solidFill>
              </a:rPr>
              <a:t>definitions</a:t>
            </a:r>
            <a:r>
              <a:rPr lang="en-US" sz="1800" dirty="0"/>
              <a:t> of input languages and formats </a:t>
            </a:r>
          </a:p>
          <a:p>
            <a:pPr>
              <a:lnSpc>
                <a:spcPct val="100000"/>
              </a:lnSpc>
            </a:pPr>
            <a:r>
              <a:rPr lang="en-US" sz="1800" dirty="0">
                <a:solidFill>
                  <a:schemeClr val="accent2"/>
                </a:solidFill>
              </a:rPr>
              <a:t>Expressive</a:t>
            </a:r>
            <a:r>
              <a:rPr lang="en-US" sz="1800" dirty="0"/>
              <a:t> languages and formats  </a:t>
            </a:r>
          </a:p>
          <a:p>
            <a:pPr marL="777611" lvl="2" indent="0">
              <a:lnSpc>
                <a:spcPct val="100000"/>
              </a:lnSpc>
              <a:buNone/>
            </a:pPr>
            <a:r>
              <a:rPr lang="en-US" sz="1800" dirty="0" err="1"/>
              <a:t>eg.</a:t>
            </a:r>
            <a:r>
              <a:rPr lang="en-US" sz="1800" dirty="0"/>
              <a:t> </a:t>
            </a:r>
            <a:r>
              <a:rPr lang="en-US" sz="1800" i="1" dirty="0">
                <a:solidFill>
                  <a:srgbClr val="339933"/>
                </a:solidFill>
              </a:rPr>
              <a:t>macros</a:t>
            </a:r>
            <a:r>
              <a:rPr lang="en-US" sz="1800" dirty="0"/>
              <a:t> in Office formats, </a:t>
            </a:r>
            <a:r>
              <a:rPr lang="en-US" sz="1800" i="1" dirty="0">
                <a:solidFill>
                  <a:srgbClr val="339933"/>
                </a:solidFill>
              </a:rPr>
              <a:t>SMB</a:t>
            </a:r>
            <a:r>
              <a:rPr lang="en-US" sz="1800" dirty="0"/>
              <a:t>  </a:t>
            </a:r>
            <a:r>
              <a:rPr lang="en-US" sz="1800" i="1" dirty="0">
                <a:solidFill>
                  <a:srgbClr val="339933"/>
                </a:solidFill>
              </a:rPr>
              <a:t>protocol</a:t>
            </a:r>
            <a:r>
              <a:rPr lang="en-US" sz="1800" dirty="0"/>
              <a:t>  for Windows file names, </a:t>
            </a:r>
            <a:r>
              <a:rPr lang="en-US" sz="1800" i="1" dirty="0">
                <a:solidFill>
                  <a:srgbClr val="339933"/>
                </a:solidFill>
              </a:rPr>
              <a:t>JavaScript</a:t>
            </a:r>
            <a:r>
              <a:rPr lang="en-US" sz="1800" dirty="0"/>
              <a:t>  in HTML &amp; PDF, </a:t>
            </a:r>
            <a:r>
              <a:rPr lang="en-US" sz="1800" b="1" dirty="0">
                <a:solidFill>
                  <a:srgbClr val="339933"/>
                </a:solidFill>
                <a:latin typeface="Courier New" panose="02070309020205020404" pitchFamily="49" charset="0"/>
                <a:cs typeface="Courier New" panose="02070309020205020404" pitchFamily="49" charset="0"/>
              </a:rPr>
              <a:t>eval()</a:t>
            </a:r>
            <a:r>
              <a:rPr lang="en-US" sz="1800" dirty="0">
                <a:solidFill>
                  <a:schemeClr val="tx1"/>
                </a:solidFill>
              </a:rPr>
              <a:t>in programming languages, </a:t>
            </a:r>
            <a:r>
              <a:rPr lang="en-US" sz="1800" dirty="0"/>
              <a:t>...</a:t>
            </a:r>
          </a:p>
          <a:p>
            <a:pPr marL="0" indent="0">
              <a:buNone/>
            </a:pPr>
            <a:r>
              <a:rPr lang="en-US" sz="1800" dirty="0"/>
              <a:t>Some of these factors also explain the success of fuzzing.</a:t>
            </a:r>
          </a:p>
          <a:p>
            <a:pPr marL="0" indent="0">
              <a:buNone/>
            </a:pPr>
            <a:endParaRPr lang="en-NL" dirty="0"/>
          </a:p>
        </p:txBody>
      </p:sp>
      <p:sp>
        <p:nvSpPr>
          <p:cNvPr id="5" name="Slide Number Placeholder 4">
            <a:extLst>
              <a:ext uri="{FF2B5EF4-FFF2-40B4-BE49-F238E27FC236}">
                <a16:creationId xmlns:a16="http://schemas.microsoft.com/office/drawing/2014/main" id="{882E96FD-4C0D-BF9B-F004-A638179DF66D}"/>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33</a:t>
            </a:fld>
            <a:endParaRPr lang="en-US" altLang="nl-NL" dirty="0"/>
          </a:p>
        </p:txBody>
      </p:sp>
    </p:spTree>
    <p:extLst>
      <p:ext uri="{BB962C8B-B14F-4D97-AF65-F5344CB8AC3E}">
        <p14:creationId xmlns:p14="http://schemas.microsoft.com/office/powerpoint/2010/main" val="4517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solidFill>
                  <a:srgbClr val="FF0000"/>
                </a:solidFill>
              </a:rPr>
              <a:t> Audience poll</a:t>
            </a:r>
          </a:p>
        </p:txBody>
      </p:sp>
      <p:sp>
        <p:nvSpPr>
          <p:cNvPr id="3" name="Tijdelijke aanduiding voor inhoud 2"/>
          <p:cNvSpPr>
            <a:spLocks noGrp="1"/>
          </p:cNvSpPr>
          <p:nvPr>
            <p:ph idx="1"/>
          </p:nvPr>
        </p:nvSpPr>
        <p:spPr/>
        <p:txBody>
          <a:bodyPr/>
          <a:lstStyle/>
          <a:p>
            <a:pPr marL="0" indent="0">
              <a:buNone/>
            </a:pPr>
            <a:r>
              <a:rPr lang="en-GB" sz="2000" i="1" dirty="0">
                <a:solidFill>
                  <a:srgbClr val="008000"/>
                </a:solidFill>
              </a:rPr>
              <a:t>How should you defend against input problems?</a:t>
            </a:r>
          </a:p>
          <a:p>
            <a:pPr marL="457200" lvl="1" indent="0">
              <a:buNone/>
            </a:pPr>
            <a:endParaRPr lang="en-GB" dirty="0">
              <a:solidFill>
                <a:schemeClr val="tx1"/>
              </a:solidFill>
            </a:endParaRPr>
          </a:p>
          <a:p>
            <a:pPr marL="57150" indent="0">
              <a:buNone/>
            </a:pPr>
            <a:r>
              <a:rPr lang="en-GB" sz="2000" dirty="0">
                <a:solidFill>
                  <a:schemeClr val="tx1"/>
                </a:solidFill>
              </a:rPr>
              <a:t>Possibly by</a:t>
            </a:r>
            <a:r>
              <a:rPr lang="en-GB" sz="2000" dirty="0">
                <a:solidFill>
                  <a:schemeClr val="accent2"/>
                </a:solidFill>
              </a:rPr>
              <a:t> input </a:t>
            </a:r>
            <a:r>
              <a:rPr lang="en-GB" sz="2000" i="1" dirty="0">
                <a:solidFill>
                  <a:schemeClr val="accent2"/>
                </a:solidFill>
              </a:rPr>
              <a:t>validation</a:t>
            </a:r>
          </a:p>
          <a:p>
            <a:pPr marL="57150" indent="0">
              <a:buNone/>
            </a:pPr>
            <a:r>
              <a:rPr lang="en-GB" sz="2000" dirty="0">
                <a:solidFill>
                  <a:schemeClr val="tx1"/>
                </a:solidFill>
              </a:rPr>
              <a:t>Probably NOT by </a:t>
            </a:r>
            <a:r>
              <a:rPr lang="en-GB" sz="2000" dirty="0">
                <a:solidFill>
                  <a:schemeClr val="accent2"/>
                </a:solidFill>
              </a:rPr>
              <a:t>input </a:t>
            </a:r>
            <a:r>
              <a:rPr lang="en-GB" sz="2000" i="1" dirty="0">
                <a:solidFill>
                  <a:schemeClr val="accent2"/>
                </a:solidFill>
              </a:rPr>
              <a:t>sanitisation</a:t>
            </a:r>
          </a:p>
          <a:p>
            <a:pPr marL="57150" indent="0">
              <a:buNone/>
            </a:pPr>
            <a:endParaRPr lang="en-GB" dirty="0">
              <a:solidFill>
                <a:schemeClr val="accent2"/>
              </a:solidFill>
            </a:endParaRPr>
          </a:p>
          <a:p>
            <a:pPr marL="57150" indent="0">
              <a:buNone/>
            </a:pPr>
            <a:r>
              <a:rPr lang="en-GB" dirty="0">
                <a:solidFill>
                  <a:schemeClr val="tx1"/>
                </a:solidFill>
              </a:rPr>
              <a:t>It’s a common misunderstanding to think that input validation and input sanitisation are the best or only defences ! </a:t>
            </a:r>
          </a:p>
          <a:p>
            <a:pPr marL="57150" indent="0">
              <a:buNone/>
            </a:pPr>
            <a:endParaRPr lang="en-GB" dirty="0">
              <a:solidFill>
                <a:schemeClr val="tx1"/>
              </a:solidFill>
            </a:endParaRPr>
          </a:p>
          <a:p>
            <a:pPr marL="57150" indent="0">
              <a:buNone/>
            </a:pPr>
            <a:r>
              <a:rPr lang="en-GB" dirty="0">
                <a:solidFill>
                  <a:schemeClr val="tx1"/>
                </a:solidFill>
              </a:rPr>
              <a:t>It’s an even more common mistake to confuse sanitisation &amp; validation!</a:t>
            </a:r>
          </a:p>
          <a:p>
            <a:pPr marL="57150" indent="0">
              <a:buNone/>
            </a:pPr>
            <a:endParaRPr lang="en-GB" dirty="0"/>
          </a:p>
          <a:p>
            <a:pPr marL="457200" lvl="1" indent="0">
              <a:buNone/>
            </a:pPr>
            <a:endParaRPr lang="en-GB" dirty="0"/>
          </a:p>
        </p:txBody>
      </p:sp>
      <p:sp>
        <p:nvSpPr>
          <p:cNvPr id="4" name="Tijdelijke aanduiding voor dianummer 3"/>
          <p:cNvSpPr>
            <a:spLocks noGrp="1"/>
          </p:cNvSpPr>
          <p:nvPr>
            <p:ph type="sldNum" idx="4294967295"/>
          </p:nvPr>
        </p:nvSpPr>
        <p:spPr>
          <a:xfrm>
            <a:off x="0" y="6246813"/>
            <a:ext cx="3803650" cy="469900"/>
          </a:xfrm>
        </p:spPr>
        <p:txBody>
          <a:bodyPr/>
          <a:lstStyle/>
          <a:p>
            <a:pPr>
              <a:defRPr/>
            </a:pPr>
            <a:fld id="{203D43D3-408D-4D7A-B290-7A4D7FA16B86}" type="slidenum">
              <a:rPr lang="en-GB" altLang="nl-NL" smtClean="0"/>
              <a:pPr>
                <a:defRPr/>
              </a:pPr>
              <a:t>34</a:t>
            </a:fld>
            <a:endParaRPr lang="en-GB" altLang="nl-NL" dirty="0"/>
          </a:p>
        </p:txBody>
      </p:sp>
    </p:spTree>
    <p:extLst>
      <p:ext uri="{BB962C8B-B14F-4D97-AF65-F5344CB8AC3E}">
        <p14:creationId xmlns:p14="http://schemas.microsoft.com/office/powerpoint/2010/main" val="16738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67EA-B3BF-41C3-6675-318497AE0625}"/>
              </a:ext>
            </a:extLst>
          </p:cNvPr>
          <p:cNvSpPr>
            <a:spLocks noGrp="1"/>
          </p:cNvSpPr>
          <p:nvPr>
            <p:ph type="title"/>
          </p:nvPr>
        </p:nvSpPr>
        <p:spPr/>
        <p:txBody>
          <a:bodyPr/>
          <a:lstStyle/>
          <a:p>
            <a:r>
              <a:rPr lang="en-US" sz="2400" dirty="0">
                <a:solidFill>
                  <a:srgbClr val="FF0000"/>
                </a:solidFill>
              </a:rPr>
              <a:t>Preventing input handling problems</a:t>
            </a:r>
            <a:endParaRPr lang="en-GB" sz="2400" dirty="0">
              <a:solidFill>
                <a:srgbClr val="FF0000"/>
              </a:solidFill>
            </a:endParaRPr>
          </a:p>
        </p:txBody>
      </p:sp>
      <p:sp>
        <p:nvSpPr>
          <p:cNvPr id="3" name="Content Placeholder 2">
            <a:extLst>
              <a:ext uri="{FF2B5EF4-FFF2-40B4-BE49-F238E27FC236}">
                <a16:creationId xmlns:a16="http://schemas.microsoft.com/office/drawing/2014/main" id="{2DE1A034-1C9B-84A6-E1D2-0618164E3D5E}"/>
              </a:ext>
            </a:extLst>
          </p:cNvPr>
          <p:cNvSpPr>
            <a:spLocks noGrp="1"/>
          </p:cNvSpPr>
          <p:nvPr>
            <p:ph idx="1"/>
          </p:nvPr>
        </p:nvSpPr>
        <p:spPr/>
        <p:txBody>
          <a:bodyPr/>
          <a:lstStyle/>
          <a:p>
            <a:pPr marL="400050" indent="-400050">
              <a:buFont typeface="+mj-lt"/>
              <a:buAutoNum type="romanUcPeriod"/>
            </a:pPr>
            <a:r>
              <a:rPr lang="en-US" sz="1800" dirty="0"/>
              <a:t>Basic protection primitives: </a:t>
            </a:r>
          </a:p>
          <a:p>
            <a:pPr marL="414726" lvl="1" indent="0">
              <a:buNone/>
            </a:pPr>
            <a:r>
              <a:rPr lang="en-US" sz="1800" dirty="0">
                <a:solidFill>
                  <a:schemeClr val="accent2"/>
                </a:solidFill>
              </a:rPr>
              <a:t>       Validation, </a:t>
            </a:r>
            <a:r>
              <a:rPr lang="en-US" sz="1800" dirty="0" err="1">
                <a:solidFill>
                  <a:schemeClr val="accent2"/>
                </a:solidFill>
              </a:rPr>
              <a:t>Sanitisation</a:t>
            </a:r>
            <a:r>
              <a:rPr lang="en-US" sz="1800" dirty="0">
                <a:solidFill>
                  <a:schemeClr val="accent2"/>
                </a:solidFill>
              </a:rPr>
              <a:t>, </a:t>
            </a:r>
            <a:r>
              <a:rPr lang="en-US" sz="1800" dirty="0" err="1">
                <a:solidFill>
                  <a:schemeClr val="accent2"/>
                </a:solidFill>
              </a:rPr>
              <a:t>Canonicalisation</a:t>
            </a:r>
            <a:endParaRPr lang="en-US" sz="1800" dirty="0">
              <a:solidFill>
                <a:schemeClr val="accent2"/>
              </a:solidFill>
            </a:endParaRPr>
          </a:p>
          <a:p>
            <a:pPr marL="814776" lvl="1" indent="-400050">
              <a:buFont typeface="+mj-lt"/>
              <a:buAutoNum type="romanUcPeriod"/>
            </a:pPr>
            <a:endParaRPr lang="en-US" sz="1800" dirty="0">
              <a:solidFill>
                <a:schemeClr val="accent2"/>
              </a:solidFill>
            </a:endParaRPr>
          </a:p>
          <a:p>
            <a:pPr marL="451891" indent="-400050">
              <a:buFont typeface="+mj-lt"/>
              <a:buAutoNum type="romanUcPeriod"/>
            </a:pPr>
            <a:r>
              <a:rPr lang="en-US" sz="1800" dirty="0">
                <a:solidFill>
                  <a:schemeClr val="accent2"/>
                </a:solidFill>
              </a:rPr>
              <a:t>Tackling buggy parsing with </a:t>
            </a:r>
            <a:r>
              <a:rPr lang="en-US" sz="1800" dirty="0" err="1">
                <a:solidFill>
                  <a:srgbClr val="339933"/>
                </a:solidFill>
              </a:rPr>
              <a:t>LangSec</a:t>
            </a:r>
            <a:endParaRPr lang="en-US" sz="1800" dirty="0">
              <a:solidFill>
                <a:srgbClr val="339933"/>
              </a:solidFill>
            </a:endParaRPr>
          </a:p>
          <a:p>
            <a:pPr marL="451891" indent="-400050">
              <a:buFont typeface="+mj-lt"/>
              <a:buAutoNum type="romanUcPeriod"/>
            </a:pPr>
            <a:endParaRPr lang="en-US" sz="1800" dirty="0">
              <a:solidFill>
                <a:schemeClr val="accent2"/>
              </a:solidFill>
            </a:endParaRPr>
          </a:p>
          <a:p>
            <a:pPr marL="451891" indent="-400050">
              <a:buFont typeface="+mj-lt"/>
              <a:buAutoNum type="romanUcPeriod"/>
            </a:pPr>
            <a:r>
              <a:rPr lang="en-US" sz="1800" dirty="0">
                <a:solidFill>
                  <a:schemeClr val="accent2"/>
                </a:solidFill>
              </a:rPr>
              <a:t>How (not) to tackle unintended parsing - </a:t>
            </a:r>
            <a:r>
              <a:rPr lang="en-US" sz="1800" dirty="0" err="1">
                <a:solidFill>
                  <a:schemeClr val="accent2"/>
                </a:solidFill>
              </a:rPr>
              <a:t>ie</a:t>
            </a:r>
            <a:r>
              <a:rPr lang="en-US" sz="1800" dirty="0">
                <a:solidFill>
                  <a:schemeClr val="accent2"/>
                </a:solidFill>
              </a:rPr>
              <a:t> injection flaws</a:t>
            </a:r>
          </a:p>
          <a:p>
            <a:pPr marL="757626" lvl="1" indent="-342900">
              <a:buFont typeface="+mj-lt"/>
              <a:buAutoNum type="alphaLcParenR"/>
            </a:pPr>
            <a:r>
              <a:rPr lang="en-US" sz="1800" dirty="0">
                <a:solidFill>
                  <a:srgbClr val="339933"/>
                </a:solidFill>
              </a:rPr>
              <a:t>Input vs output </a:t>
            </a:r>
            <a:r>
              <a:rPr lang="en-US" sz="1800" dirty="0" err="1">
                <a:solidFill>
                  <a:srgbClr val="339933"/>
                </a:solidFill>
              </a:rPr>
              <a:t>sanitisation</a:t>
            </a:r>
            <a:endParaRPr lang="en-US" sz="1800" dirty="0">
              <a:solidFill>
                <a:srgbClr val="339933"/>
              </a:solidFill>
            </a:endParaRPr>
          </a:p>
          <a:p>
            <a:pPr marL="757626" lvl="1" indent="-342900">
              <a:buFont typeface="+mj-lt"/>
              <a:buAutoNum type="alphaLcParenR"/>
            </a:pPr>
            <a:r>
              <a:rPr lang="en-US" sz="1800" dirty="0">
                <a:solidFill>
                  <a:srgbClr val="339933"/>
                </a:solidFill>
              </a:rPr>
              <a:t>Taint Tracking </a:t>
            </a:r>
          </a:p>
          <a:p>
            <a:pPr marL="757626" lvl="1" indent="-342900">
              <a:buFont typeface="+mj-lt"/>
              <a:buAutoNum type="alphaLcParenR"/>
            </a:pPr>
            <a:r>
              <a:rPr lang="en-US" sz="1800" dirty="0">
                <a:solidFill>
                  <a:srgbClr val="339933"/>
                </a:solidFill>
              </a:rPr>
              <a:t>Safe builders</a:t>
            </a:r>
          </a:p>
          <a:p>
            <a:pPr marL="777611" lvl="2" indent="0">
              <a:buNone/>
            </a:pPr>
            <a:r>
              <a:rPr lang="en-US" sz="1800" dirty="0">
                <a:solidFill>
                  <a:schemeClr val="accent2"/>
                </a:solidFill>
              </a:rPr>
              <a:t>Case study: </a:t>
            </a:r>
            <a:r>
              <a:rPr lang="en-US" sz="1800" dirty="0">
                <a:solidFill>
                  <a:srgbClr val="339933"/>
                </a:solidFill>
              </a:rPr>
              <a:t>XSS</a:t>
            </a:r>
          </a:p>
          <a:p>
            <a:pPr marL="414726" lvl="1" indent="0">
              <a:buNone/>
            </a:pPr>
            <a:endParaRPr lang="en-US" sz="1800" dirty="0">
              <a:solidFill>
                <a:schemeClr val="accent2"/>
              </a:solidFill>
            </a:endParaRPr>
          </a:p>
          <a:p>
            <a:pPr marL="394741" indent="-342900">
              <a:buFont typeface="+mj-lt"/>
              <a:buAutoNum type="romanUcPeriod"/>
            </a:pPr>
            <a:endParaRPr lang="en-US" sz="1800" dirty="0">
              <a:solidFill>
                <a:schemeClr val="accent2"/>
              </a:solidFill>
            </a:endParaRPr>
          </a:p>
          <a:p>
            <a:pPr marL="394741" indent="-342900">
              <a:buFont typeface="+mj-lt"/>
              <a:buAutoNum type="romanUcPeriod"/>
            </a:pPr>
            <a:endParaRPr lang="en-US" sz="1800" dirty="0">
              <a:solidFill>
                <a:schemeClr val="accent2"/>
              </a:solidFill>
            </a:endParaRPr>
          </a:p>
          <a:p>
            <a:pPr marL="414726" lvl="1" indent="0">
              <a:buNone/>
            </a:pPr>
            <a:endParaRPr lang="en-US" sz="1800" dirty="0"/>
          </a:p>
          <a:p>
            <a:pPr marL="51841" indent="0">
              <a:buNone/>
            </a:pPr>
            <a:endParaRPr lang="en-GB" dirty="0"/>
          </a:p>
        </p:txBody>
      </p:sp>
      <p:sp>
        <p:nvSpPr>
          <p:cNvPr id="4" name="Slide Number Placeholder 3">
            <a:extLst>
              <a:ext uri="{FF2B5EF4-FFF2-40B4-BE49-F238E27FC236}">
                <a16:creationId xmlns:a16="http://schemas.microsoft.com/office/drawing/2014/main" id="{2FC13952-1B0F-53CC-9237-96FB08553669}"/>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35</a:t>
            </a:fld>
            <a:endParaRPr lang="en-US" altLang="nl-NL" dirty="0"/>
          </a:p>
        </p:txBody>
      </p:sp>
    </p:spTree>
    <p:extLst>
      <p:ext uri="{BB962C8B-B14F-4D97-AF65-F5344CB8AC3E}">
        <p14:creationId xmlns:p14="http://schemas.microsoft.com/office/powerpoint/2010/main" val="275695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 The three basic protection mechanisms</a:t>
            </a:r>
            <a:endParaRPr lang="en-GB" dirty="0"/>
          </a:p>
        </p:txBody>
      </p:sp>
      <p:sp>
        <p:nvSpPr>
          <p:cNvPr id="3" name="Tijdelijke aanduiding voor inhoud 2"/>
          <p:cNvSpPr>
            <a:spLocks noGrp="1"/>
          </p:cNvSpPr>
          <p:nvPr>
            <p:ph idx="1"/>
          </p:nvPr>
        </p:nvSpPr>
        <p:spPr/>
        <p:txBody>
          <a:bodyPr/>
          <a:lstStyle/>
          <a:p>
            <a:pPr marL="0" indent="0">
              <a:buNone/>
            </a:pPr>
            <a:endParaRPr lang="en-GB" sz="2400" dirty="0">
              <a:solidFill>
                <a:schemeClr val="accent2"/>
              </a:solidFill>
            </a:endParaRPr>
          </a:p>
          <a:p>
            <a:pPr marL="457200" indent="-457200">
              <a:buFont typeface="+mj-lt"/>
              <a:buAutoNum type="alphaLcParenR"/>
            </a:pPr>
            <a:r>
              <a:rPr lang="en-GB" sz="2400" dirty="0" err="1">
                <a:solidFill>
                  <a:schemeClr val="accent2"/>
                </a:solidFill>
              </a:rPr>
              <a:t>Canonicalisation</a:t>
            </a:r>
            <a:r>
              <a:rPr lang="en-GB" sz="2400" dirty="0">
                <a:solidFill>
                  <a:schemeClr val="accent2"/>
                </a:solidFill>
              </a:rPr>
              <a:t> </a:t>
            </a:r>
          </a:p>
          <a:p>
            <a:pPr marL="457200" indent="-457200">
              <a:buFont typeface="+mj-lt"/>
              <a:buAutoNum type="alphaLcParenR"/>
            </a:pPr>
            <a:r>
              <a:rPr lang="en-GB" sz="2400" dirty="0">
                <a:solidFill>
                  <a:schemeClr val="accent2"/>
                </a:solidFill>
              </a:rPr>
              <a:t>Validation</a:t>
            </a:r>
          </a:p>
          <a:p>
            <a:pPr marL="457200" indent="-457200">
              <a:buFont typeface="+mj-lt"/>
              <a:buAutoNum type="alphaLcParenR"/>
            </a:pPr>
            <a:r>
              <a:rPr lang="en-GB" sz="2400" dirty="0">
                <a:solidFill>
                  <a:schemeClr val="accent2"/>
                </a:solidFill>
              </a:rPr>
              <a:t>Sanitisation</a:t>
            </a:r>
          </a:p>
          <a:p>
            <a:pPr marL="457200" lvl="1" indent="0">
              <a:buNone/>
            </a:pPr>
            <a:endParaRPr lang="en-GB" dirty="0"/>
          </a:p>
          <a:p>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36</a:t>
            </a:fld>
            <a:endParaRPr lang="en-GB" altLang="nl-NL" dirty="0"/>
          </a:p>
        </p:txBody>
      </p:sp>
    </p:spTree>
    <p:extLst>
      <p:ext uri="{BB962C8B-B14F-4D97-AF65-F5344CB8AC3E}">
        <p14:creationId xmlns:p14="http://schemas.microsoft.com/office/powerpoint/2010/main" val="30712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124745"/>
            <a:ext cx="7990656" cy="4960144"/>
          </a:xfrm>
        </p:spPr>
        <p:txBody>
          <a:bodyPr/>
          <a:lstStyle/>
          <a:p>
            <a:pPr marL="457200" indent="-457200">
              <a:buFont typeface="+mj-lt"/>
              <a:buAutoNum type="arabicPeriod"/>
            </a:pPr>
            <a:r>
              <a:rPr lang="en-GB" u="sng" dirty="0" err="1">
                <a:solidFill>
                  <a:schemeClr val="accent2"/>
                </a:solidFill>
              </a:rPr>
              <a:t>Canonicalisation</a:t>
            </a:r>
            <a:r>
              <a:rPr lang="en-GB" dirty="0">
                <a:solidFill>
                  <a:schemeClr val="accent2"/>
                </a:solidFill>
              </a:rPr>
              <a:t>: </a:t>
            </a:r>
            <a:r>
              <a:rPr lang="en-GB" i="1" dirty="0">
                <a:solidFill>
                  <a:srgbClr val="FF0000"/>
                </a:solidFill>
              </a:rPr>
              <a:t>normalise </a:t>
            </a:r>
            <a:r>
              <a:rPr lang="en-GB" dirty="0">
                <a:solidFill>
                  <a:schemeClr val="accent2"/>
                </a:solidFill>
              </a:rPr>
              <a:t> inputs to canonical form</a:t>
            </a:r>
          </a:p>
          <a:p>
            <a:pPr marL="400050" lvl="1" indent="0">
              <a:lnSpc>
                <a:spcPct val="100000"/>
              </a:lnSpc>
              <a:buNone/>
            </a:pPr>
            <a:r>
              <a:rPr lang="en-GB" sz="1600" dirty="0">
                <a:solidFill>
                  <a:schemeClr val="tx1"/>
                </a:solidFill>
              </a:rPr>
              <a:t>    E.g.  convert  </a:t>
            </a:r>
            <a:r>
              <a:rPr lang="en-GB" sz="1600" b="1" dirty="0">
                <a:solidFill>
                  <a:srgbClr val="008000"/>
                </a:solidFill>
                <a:latin typeface="Courier New" panose="02070309020205020404" pitchFamily="49" charset="0"/>
                <a:cs typeface="Courier New" panose="02070309020205020404" pitchFamily="49" charset="0"/>
              </a:rPr>
              <a:t>10-31-2021</a:t>
            </a:r>
            <a:r>
              <a:rPr lang="en-GB" sz="1600" dirty="0">
                <a:solidFill>
                  <a:schemeClr val="tx1"/>
                </a:solidFill>
              </a:rPr>
              <a:t>  to  </a:t>
            </a:r>
            <a:r>
              <a:rPr lang="en-GB" sz="1600" b="1" dirty="0">
                <a:solidFill>
                  <a:srgbClr val="008000"/>
                </a:solidFill>
                <a:latin typeface="Courier New" panose="02070309020205020404" pitchFamily="49" charset="0"/>
                <a:cs typeface="Courier New" panose="02070309020205020404" pitchFamily="49" charset="0"/>
              </a:rPr>
              <a:t>31/10/2021</a:t>
            </a:r>
            <a:r>
              <a:rPr lang="en-GB" sz="1600" b="1" dirty="0">
                <a:solidFill>
                  <a:schemeClr val="tx1"/>
                </a:solidFill>
                <a:latin typeface="Courier New" panose="02070309020205020404" pitchFamily="49" charset="0"/>
                <a:cs typeface="Courier New" panose="02070309020205020404" pitchFamily="49" charset="0"/>
              </a:rPr>
              <a:t>  </a:t>
            </a:r>
            <a:r>
              <a:rPr lang="en-GB" sz="1600" dirty="0">
                <a:solidFill>
                  <a:schemeClr val="tx1"/>
                </a:solidFill>
              </a:rPr>
              <a:t>    </a:t>
            </a:r>
          </a:p>
          <a:p>
            <a:pPr marL="400050" lvl="1" indent="0">
              <a:lnSpc>
                <a:spcPct val="100000"/>
              </a:lnSpc>
              <a:buNone/>
            </a:pPr>
            <a:r>
              <a:rPr lang="en-GB" sz="1600" dirty="0">
                <a:solidFill>
                  <a:schemeClr val="tx1"/>
                </a:solidFill>
              </a:rPr>
              <a:t>                               </a:t>
            </a:r>
            <a:r>
              <a:rPr lang="en-GB" sz="1600" b="1" dirty="0">
                <a:solidFill>
                  <a:srgbClr val="008000"/>
                </a:solidFill>
                <a:latin typeface="Courier New" panose="02070309020205020404" pitchFamily="49" charset="0"/>
                <a:cs typeface="Courier New" panose="02070309020205020404" pitchFamily="49" charset="0"/>
              </a:rPr>
              <a:t>www.ru.nl/</a:t>
            </a:r>
            <a:r>
              <a:rPr lang="en-GB" sz="1600" dirty="0">
                <a:solidFill>
                  <a:schemeClr val="tx1"/>
                </a:solidFill>
              </a:rPr>
              <a:t>  to  </a:t>
            </a:r>
            <a:r>
              <a:rPr lang="en-GB" sz="1600" b="1" dirty="0">
                <a:solidFill>
                  <a:srgbClr val="008000"/>
                </a:solidFill>
                <a:latin typeface="Courier New" panose="02070309020205020404" pitchFamily="49" charset="0"/>
                <a:cs typeface="Courier New" panose="02070309020205020404" pitchFamily="49" charset="0"/>
              </a:rPr>
              <a:t>www.ru.nl</a:t>
            </a:r>
          </a:p>
          <a:p>
            <a:pPr marL="400050" lvl="1" indent="0">
              <a:lnSpc>
                <a:spcPct val="100000"/>
              </a:lnSpc>
              <a:buNone/>
            </a:pPr>
            <a:r>
              <a:rPr lang="en-GB" sz="1600" b="1" dirty="0">
                <a:solidFill>
                  <a:srgbClr val="008000"/>
                </a:solidFill>
                <a:latin typeface="Courier New" panose="02070309020205020404" pitchFamily="49" charset="0"/>
                <a:cs typeface="Courier New" panose="02070309020205020404" pitchFamily="49" charset="0"/>
              </a:rPr>
              <a:t>             J.Smith@Gmail.com </a:t>
            </a:r>
            <a:r>
              <a:rPr lang="en-GB" sz="1600" dirty="0">
                <a:solidFill>
                  <a:schemeClr val="tx1"/>
                </a:solidFill>
              </a:rPr>
              <a:t>to</a:t>
            </a:r>
            <a:r>
              <a:rPr lang="en-GB" sz="1600" b="1" dirty="0">
                <a:solidFill>
                  <a:srgbClr val="008000"/>
                </a:solidFill>
                <a:latin typeface="Courier New" panose="02070309020205020404" pitchFamily="49" charset="0"/>
                <a:cs typeface="Courier New" panose="02070309020205020404" pitchFamily="49" charset="0"/>
              </a:rPr>
              <a:t> jsmith@gmail.com</a:t>
            </a:r>
            <a:r>
              <a:rPr lang="en-GB" sz="1600" b="1" dirty="0">
                <a:solidFill>
                  <a:schemeClr val="tx1"/>
                </a:solidFill>
                <a:latin typeface="Courier New" panose="02070309020205020404" pitchFamily="49" charset="0"/>
                <a:cs typeface="Courier New" panose="02070309020205020404" pitchFamily="49" charset="0"/>
              </a:rPr>
              <a:t> </a:t>
            </a:r>
          </a:p>
          <a:p>
            <a:pPr>
              <a:lnSpc>
                <a:spcPct val="100000"/>
              </a:lnSpc>
              <a:buFont typeface="+mj-lt"/>
              <a:buAutoNum type="arabicPeriod"/>
            </a:pPr>
            <a:r>
              <a:rPr lang="en-GB" dirty="0">
                <a:solidFill>
                  <a:schemeClr val="accent2"/>
                </a:solidFill>
              </a:rPr>
              <a:t> </a:t>
            </a:r>
            <a:r>
              <a:rPr lang="en-GB" u="sng" dirty="0">
                <a:solidFill>
                  <a:schemeClr val="accent2"/>
                </a:solidFill>
              </a:rPr>
              <a:t>Validation</a:t>
            </a:r>
            <a:r>
              <a:rPr lang="en-GB" dirty="0">
                <a:solidFill>
                  <a:schemeClr val="accent2"/>
                </a:solidFill>
              </a:rPr>
              <a:t>: </a:t>
            </a:r>
            <a:r>
              <a:rPr lang="en-GB" i="1" dirty="0">
                <a:solidFill>
                  <a:srgbClr val="FF0000"/>
                </a:solidFill>
              </a:rPr>
              <a:t>reject</a:t>
            </a:r>
            <a:r>
              <a:rPr lang="en-GB" dirty="0">
                <a:solidFill>
                  <a:schemeClr val="accent2"/>
                </a:solidFill>
              </a:rPr>
              <a:t>  ‘invalid’ inputs</a:t>
            </a:r>
          </a:p>
          <a:p>
            <a:pPr marL="400050" lvl="1" indent="0">
              <a:buNone/>
            </a:pPr>
            <a:r>
              <a:rPr lang="en-GB" sz="1600" dirty="0">
                <a:solidFill>
                  <a:schemeClr val="tx1"/>
                </a:solidFill>
              </a:rPr>
              <a:t>    E.g. reject  </a:t>
            </a:r>
            <a:r>
              <a:rPr lang="en-GB" sz="1600" dirty="0">
                <a:solidFill>
                  <a:srgbClr val="008000"/>
                </a:solidFill>
              </a:rPr>
              <a:t>May 32</a:t>
            </a:r>
            <a:r>
              <a:rPr lang="en-GB" sz="1600" baseline="30000" dirty="0">
                <a:solidFill>
                  <a:srgbClr val="008000"/>
                </a:solidFill>
              </a:rPr>
              <a:t>nd</a:t>
            </a:r>
            <a:r>
              <a:rPr lang="en-GB" sz="1600" dirty="0">
                <a:solidFill>
                  <a:srgbClr val="008000"/>
                </a:solidFill>
              </a:rPr>
              <a:t> 2024</a:t>
            </a:r>
            <a:r>
              <a:rPr lang="en-GB" sz="1600" dirty="0">
                <a:solidFill>
                  <a:schemeClr val="tx1"/>
                </a:solidFill>
              </a:rPr>
              <a:t>  or  </a:t>
            </a:r>
            <a:r>
              <a:rPr lang="en-GB" sz="1600" dirty="0">
                <a:solidFill>
                  <a:srgbClr val="008000"/>
                </a:solidFill>
              </a:rPr>
              <a:t>negative amounts</a:t>
            </a:r>
            <a:endParaRPr lang="en-GB" sz="1600" dirty="0">
              <a:solidFill>
                <a:schemeClr val="tx1"/>
              </a:solidFill>
            </a:endParaRPr>
          </a:p>
          <a:p>
            <a:pPr marL="400050" lvl="1" indent="0">
              <a:buNone/>
            </a:pPr>
            <a:endParaRPr lang="en-GB" sz="1600" dirty="0">
              <a:solidFill>
                <a:schemeClr val="accent2"/>
              </a:solidFill>
            </a:endParaRPr>
          </a:p>
          <a:p>
            <a:pPr marL="457200" indent="-457200">
              <a:buFont typeface="+mj-lt"/>
              <a:buAutoNum type="arabicPeriod"/>
            </a:pPr>
            <a:r>
              <a:rPr lang="en-GB" u="sng" dirty="0">
                <a:solidFill>
                  <a:schemeClr val="accent2"/>
                </a:solidFill>
              </a:rPr>
              <a:t>Sanitisation</a:t>
            </a:r>
            <a:r>
              <a:rPr lang="en-GB" dirty="0">
                <a:solidFill>
                  <a:schemeClr val="accent2"/>
                </a:solidFill>
              </a:rPr>
              <a:t>: </a:t>
            </a:r>
            <a:r>
              <a:rPr lang="en-GB" i="1" dirty="0">
                <a:solidFill>
                  <a:srgbClr val="FF0000"/>
                </a:solidFill>
              </a:rPr>
              <a:t>fix  </a:t>
            </a:r>
            <a:r>
              <a:rPr lang="en-GB" dirty="0">
                <a:solidFill>
                  <a:schemeClr val="accent2"/>
                </a:solidFill>
              </a:rPr>
              <a:t>‘dangerous’ inputs  </a:t>
            </a:r>
          </a:p>
          <a:p>
            <a:pPr marL="400050" lvl="1" indent="0">
              <a:buNone/>
            </a:pPr>
            <a:r>
              <a:rPr lang="en-GB" sz="1600" dirty="0">
                <a:solidFill>
                  <a:schemeClr val="accent2"/>
                </a:solidFill>
              </a:rPr>
              <a:t>   </a:t>
            </a:r>
            <a:r>
              <a:rPr lang="en-GB" sz="1600" dirty="0">
                <a:solidFill>
                  <a:schemeClr val="tx1"/>
                </a:solidFill>
              </a:rPr>
              <a:t> E.g.  convert  </a:t>
            </a:r>
            <a:r>
              <a:rPr lang="en-GB" sz="1600" b="1" dirty="0">
                <a:solidFill>
                  <a:srgbClr val="008000"/>
                </a:solidFill>
                <a:latin typeface="Courier New" panose="02070309020205020404" pitchFamily="49" charset="0"/>
                <a:cs typeface="Courier New" panose="02070309020205020404" pitchFamily="49" charset="0"/>
              </a:rPr>
              <a:t>&lt;script&gt; </a:t>
            </a:r>
            <a:r>
              <a:rPr lang="en-GB" sz="1600" dirty="0">
                <a:solidFill>
                  <a:schemeClr val="tx1"/>
                </a:solidFill>
                <a:cs typeface="Courier New" panose="02070309020205020404" pitchFamily="49" charset="0"/>
              </a:rPr>
              <a:t>to</a:t>
            </a:r>
            <a:r>
              <a:rPr lang="en-GB" sz="1600" b="1" dirty="0">
                <a:solidFill>
                  <a:srgbClr val="008000"/>
                </a:solidFill>
                <a:latin typeface="Courier New" panose="02070309020205020404" pitchFamily="49" charset="0"/>
                <a:cs typeface="Courier New" panose="02070309020205020404" pitchFamily="49" charset="0"/>
              </a:rPr>
              <a:t> &amp;</a:t>
            </a:r>
            <a:r>
              <a:rPr lang="en-GB" sz="1600" b="1" dirty="0" err="1">
                <a:solidFill>
                  <a:srgbClr val="008000"/>
                </a:solidFill>
                <a:latin typeface="Courier New" panose="02070309020205020404" pitchFamily="49" charset="0"/>
                <a:cs typeface="Courier New" panose="02070309020205020404" pitchFamily="49" charset="0"/>
              </a:rPr>
              <a:t>lt;script&amp;gt</a:t>
            </a:r>
            <a:r>
              <a:rPr lang="en-GB" sz="1600" b="1" dirty="0">
                <a:solidFill>
                  <a:srgbClr val="008000"/>
                </a:solidFill>
                <a:latin typeface="Courier New" panose="02070309020205020404" pitchFamily="49" charset="0"/>
                <a:cs typeface="Courier New" panose="02070309020205020404" pitchFamily="49" charset="0"/>
              </a:rPr>
              <a:t>;</a:t>
            </a:r>
            <a:r>
              <a:rPr lang="en-GB" sz="1800" b="1" dirty="0">
                <a:solidFill>
                  <a:srgbClr val="008000"/>
                </a:solidFill>
                <a:latin typeface="Courier New" panose="02070309020205020404" pitchFamily="49" charset="0"/>
                <a:cs typeface="Courier New" panose="02070309020205020404" pitchFamily="49" charset="0"/>
              </a:rPr>
              <a:t> </a:t>
            </a:r>
            <a:endParaRPr lang="en-GB" sz="1800" dirty="0">
              <a:solidFill>
                <a:schemeClr val="tx1"/>
              </a:solidFill>
            </a:endParaRPr>
          </a:p>
          <a:p>
            <a:pPr marL="0" indent="0">
              <a:buNone/>
            </a:pPr>
            <a:r>
              <a:rPr lang="en-GB" sz="1800" dirty="0">
                <a:solidFill>
                  <a:schemeClr val="tx1"/>
                </a:solidFill>
              </a:rPr>
              <a:t>           Many synonyms: </a:t>
            </a:r>
            <a:r>
              <a:rPr lang="en-GB" sz="1800" dirty="0">
                <a:solidFill>
                  <a:schemeClr val="accent2"/>
                </a:solidFill>
              </a:rPr>
              <a:t>escaping</a:t>
            </a:r>
            <a:r>
              <a:rPr lang="en-GB" sz="1800" dirty="0">
                <a:solidFill>
                  <a:schemeClr val="tx1"/>
                </a:solidFill>
              </a:rPr>
              <a:t>, </a:t>
            </a:r>
            <a:r>
              <a:rPr lang="en-GB" sz="1800" dirty="0">
                <a:solidFill>
                  <a:schemeClr val="accent2"/>
                </a:solidFill>
              </a:rPr>
              <a:t>encoding</a:t>
            </a:r>
            <a:r>
              <a:rPr lang="en-GB" sz="1800" dirty="0">
                <a:solidFill>
                  <a:schemeClr val="tx1"/>
                </a:solidFill>
              </a:rPr>
              <a:t>,</a:t>
            </a:r>
            <a:r>
              <a:rPr lang="en-GB" sz="1800" dirty="0">
                <a:solidFill>
                  <a:schemeClr val="accent2"/>
                </a:solidFill>
              </a:rPr>
              <a:t> filtering</a:t>
            </a:r>
            <a:r>
              <a:rPr lang="en-GB" sz="1800" dirty="0">
                <a:solidFill>
                  <a:schemeClr val="tx1"/>
                </a:solidFill>
              </a:rPr>
              <a:t>, </a:t>
            </a:r>
            <a:r>
              <a:rPr lang="en-GB" sz="1800" dirty="0">
                <a:solidFill>
                  <a:schemeClr val="accent2"/>
                </a:solidFill>
              </a:rPr>
              <a:t>neutralising, ..</a:t>
            </a:r>
            <a:r>
              <a:rPr lang="en-GB" sz="1800" dirty="0">
                <a:solidFill>
                  <a:schemeClr val="tx1"/>
                </a:solidFill>
              </a:rPr>
              <a:t>. </a:t>
            </a:r>
          </a:p>
          <a:p>
            <a:pPr marL="0" indent="0">
              <a:buNone/>
            </a:pPr>
            <a:endParaRPr lang="en-GB" sz="1600" dirty="0">
              <a:solidFill>
                <a:schemeClr val="tx1"/>
              </a:solidFill>
            </a:endParaRPr>
          </a:p>
          <a:p>
            <a:pPr marL="0" indent="0">
              <a:buNone/>
            </a:pPr>
            <a:r>
              <a:rPr lang="en-GB" sz="1600" dirty="0">
                <a:solidFill>
                  <a:schemeClr val="tx1"/>
                </a:solidFill>
              </a:rPr>
              <a:t>Invalid inputs could be fixed instead of rejected as part of validation.</a:t>
            </a:r>
            <a:endParaRPr lang="en-GB" sz="1800" i="1" dirty="0">
              <a:solidFill>
                <a:schemeClr val="tx1"/>
              </a:solidFill>
            </a:endParaRPr>
          </a:p>
          <a:p>
            <a:pPr marL="0" indent="0">
              <a:buNone/>
            </a:pPr>
            <a:r>
              <a:rPr lang="en-GB" sz="1600" i="1" dirty="0">
                <a:solidFill>
                  <a:schemeClr val="tx1"/>
                </a:solidFill>
              </a:rPr>
              <a:t>Which of these operations should be done first?</a:t>
            </a:r>
          </a:p>
          <a:p>
            <a:pPr marL="0" indent="0">
              <a:buNone/>
            </a:pPr>
            <a:endParaRPr lang="en-GB" sz="1800" dirty="0">
              <a:solidFill>
                <a:schemeClr val="tx1"/>
              </a:solidFill>
            </a:endParaRPr>
          </a:p>
          <a:p>
            <a:pPr marL="457200" lvl="1" indent="0">
              <a:buNone/>
            </a:pPr>
            <a:endParaRPr lang="en-GB" dirty="0"/>
          </a:p>
          <a:p>
            <a:endParaRPr lang="en-GB" dirty="0"/>
          </a:p>
        </p:txBody>
      </p:sp>
      <p:sp>
        <p:nvSpPr>
          <p:cNvPr id="2" name="Titel 1"/>
          <p:cNvSpPr>
            <a:spLocks noGrp="1"/>
          </p:cNvSpPr>
          <p:nvPr>
            <p:ph type="title"/>
          </p:nvPr>
        </p:nvSpPr>
        <p:spPr/>
        <p:txBody>
          <a:bodyPr/>
          <a:lstStyle/>
          <a:p>
            <a:r>
              <a:rPr lang="en-GB" dirty="0" err="1"/>
              <a:t>Canonicalisation</a:t>
            </a:r>
            <a:r>
              <a:rPr lang="en-GB" dirty="0"/>
              <a:t>, Validation, Sanitisation</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37</a:t>
            </a:fld>
            <a:endParaRPr lang="en-GB" altLang="nl-NL" dirty="0"/>
          </a:p>
        </p:txBody>
      </p:sp>
      <p:sp>
        <p:nvSpPr>
          <p:cNvPr id="5" name="Rechteraccolade 4"/>
          <p:cNvSpPr/>
          <p:nvPr/>
        </p:nvSpPr>
        <p:spPr bwMode="auto">
          <a:xfrm>
            <a:off x="6156176" y="2708920"/>
            <a:ext cx="266353" cy="1656184"/>
          </a:xfrm>
          <a:prstGeom prst="rightBrace">
            <a:avLst>
              <a:gd name="adj1" fmla="val 8333"/>
              <a:gd name="adj2" fmla="val 51806"/>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6" name="Tekstvak 5"/>
          <p:cNvSpPr txBox="1"/>
          <p:nvPr/>
        </p:nvSpPr>
        <p:spPr>
          <a:xfrm>
            <a:off x="6548802" y="2921168"/>
            <a:ext cx="2588215" cy="1015663"/>
          </a:xfrm>
          <a:prstGeom prst="rect">
            <a:avLst/>
          </a:prstGeom>
          <a:noFill/>
        </p:spPr>
        <p:txBody>
          <a:bodyPr wrap="square" rtlCol="0">
            <a:spAutoFit/>
          </a:bodyPr>
          <a:lstStyle/>
          <a:p>
            <a:r>
              <a:rPr lang="en-GB" sz="2000" i="1" dirty="0">
                <a:solidFill>
                  <a:srgbClr val="FF0000"/>
                </a:solidFill>
                <a:latin typeface="Arial Rounded MT Bold" panose="020F0704030504030204" pitchFamily="34" charset="0"/>
              </a:rPr>
              <a:t>Beware: validation &amp; sanitisation are</a:t>
            </a:r>
          </a:p>
          <a:p>
            <a:r>
              <a:rPr lang="en-GB" sz="2000" i="1" dirty="0">
                <a:solidFill>
                  <a:srgbClr val="FF0000"/>
                </a:solidFill>
                <a:latin typeface="Arial Rounded MT Bold" panose="020F0704030504030204" pitchFamily="34" charset="0"/>
              </a:rPr>
              <a:t>often confused !</a:t>
            </a:r>
          </a:p>
        </p:txBody>
      </p:sp>
    </p:spTree>
    <p:extLst>
      <p:ext uri="{BB962C8B-B14F-4D97-AF65-F5344CB8AC3E}">
        <p14:creationId xmlns:p14="http://schemas.microsoft.com/office/powerpoint/2010/main" val="34267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   Canonicalisation </a:t>
            </a:r>
            <a:r>
              <a:rPr lang="nl-NL" sz="2400" dirty="0"/>
              <a:t>(aka Normalisation)</a:t>
            </a:r>
            <a:endParaRPr lang="en-GB" dirty="0"/>
          </a:p>
        </p:txBody>
      </p:sp>
      <p:sp>
        <p:nvSpPr>
          <p:cNvPr id="3" name="Content Placeholder 2"/>
          <p:cNvSpPr>
            <a:spLocks noGrp="1"/>
          </p:cNvSpPr>
          <p:nvPr>
            <p:ph idx="1"/>
          </p:nvPr>
        </p:nvSpPr>
        <p:spPr>
          <a:xfrm>
            <a:off x="685800" y="1121569"/>
            <a:ext cx="7918648" cy="5126831"/>
          </a:xfrm>
        </p:spPr>
        <p:txBody>
          <a:bodyPr/>
          <a:lstStyle/>
          <a:p>
            <a:pPr marL="0" indent="0">
              <a:lnSpc>
                <a:spcPct val="100000"/>
              </a:lnSpc>
              <a:buNone/>
            </a:pPr>
            <a:r>
              <a:rPr lang="nl-NL" sz="1800" dirty="0" err="1"/>
              <a:t>There</a:t>
            </a:r>
            <a:r>
              <a:rPr lang="nl-NL" sz="1800" dirty="0"/>
              <a:t> </a:t>
            </a:r>
            <a:r>
              <a:rPr lang="nl-NL" sz="1800" dirty="0" err="1"/>
              <a:t>may</a:t>
            </a:r>
            <a:r>
              <a:rPr lang="nl-NL" sz="1800" dirty="0"/>
              <a:t> </a:t>
            </a:r>
            <a:r>
              <a:rPr lang="nl-NL" sz="1800" dirty="0" err="1"/>
              <a:t>be</a:t>
            </a:r>
            <a:r>
              <a:rPr lang="nl-NL" sz="1800" dirty="0"/>
              <a:t> </a:t>
            </a:r>
            <a:r>
              <a:rPr lang="nl-NL" sz="1800" i="1" dirty="0" err="1">
                <a:solidFill>
                  <a:schemeClr val="accent2"/>
                </a:solidFill>
              </a:rPr>
              <a:t>many</a:t>
            </a:r>
            <a:r>
              <a:rPr lang="nl-NL" sz="1800" dirty="0">
                <a:solidFill>
                  <a:schemeClr val="accent2"/>
                </a:solidFill>
              </a:rPr>
              <a:t>  </a:t>
            </a:r>
            <a:r>
              <a:rPr lang="nl-NL" sz="1800" dirty="0" err="1">
                <a:solidFill>
                  <a:schemeClr val="accent2"/>
                </a:solidFill>
              </a:rPr>
              <a:t>ways</a:t>
            </a:r>
            <a:r>
              <a:rPr lang="nl-NL" sz="1800" dirty="0">
                <a:solidFill>
                  <a:schemeClr val="accent2"/>
                </a:solidFill>
              </a:rPr>
              <a:t> </a:t>
            </a:r>
            <a:r>
              <a:rPr lang="nl-NL" sz="1800" dirty="0" err="1">
                <a:solidFill>
                  <a:schemeClr val="accent2"/>
                </a:solidFill>
              </a:rPr>
              <a:t>to</a:t>
            </a:r>
            <a:r>
              <a:rPr lang="nl-NL" sz="1800" dirty="0">
                <a:solidFill>
                  <a:schemeClr val="accent2"/>
                </a:solidFill>
              </a:rPr>
              <a:t> </a:t>
            </a:r>
            <a:r>
              <a:rPr lang="nl-NL" sz="1800" dirty="0" err="1">
                <a:solidFill>
                  <a:schemeClr val="accent2"/>
                </a:solidFill>
              </a:rPr>
              <a:t>write</a:t>
            </a:r>
            <a:r>
              <a:rPr lang="nl-NL" sz="1800" dirty="0">
                <a:solidFill>
                  <a:schemeClr val="accent2"/>
                </a:solidFill>
              </a:rPr>
              <a:t> </a:t>
            </a:r>
            <a:r>
              <a:rPr lang="nl-NL" sz="1800" dirty="0" err="1">
                <a:solidFill>
                  <a:schemeClr val="accent2"/>
                </a:solidFill>
              </a:rPr>
              <a:t>the</a:t>
            </a:r>
            <a:r>
              <a:rPr lang="nl-NL" sz="1800" dirty="0">
                <a:solidFill>
                  <a:schemeClr val="accent2"/>
                </a:solidFill>
              </a:rPr>
              <a:t> </a:t>
            </a:r>
            <a:r>
              <a:rPr lang="nl-NL" sz="1800" dirty="0" err="1">
                <a:solidFill>
                  <a:schemeClr val="accent2"/>
                </a:solidFill>
              </a:rPr>
              <a:t>same</a:t>
            </a:r>
            <a:r>
              <a:rPr lang="nl-NL" sz="1800" dirty="0">
                <a:solidFill>
                  <a:schemeClr val="accent2"/>
                </a:solidFill>
              </a:rPr>
              <a:t> </a:t>
            </a:r>
            <a:r>
              <a:rPr lang="nl-NL" sz="1800" dirty="0" err="1">
                <a:solidFill>
                  <a:schemeClr val="accent2"/>
                </a:solidFill>
              </a:rPr>
              <a:t>thing</a:t>
            </a:r>
            <a:r>
              <a:rPr lang="nl-NL" sz="1800" dirty="0"/>
              <a:t>, eg.                      </a:t>
            </a:r>
          </a:p>
          <a:p>
            <a:pPr>
              <a:lnSpc>
                <a:spcPct val="100000"/>
              </a:lnSpc>
            </a:pPr>
            <a:r>
              <a:rPr lang="nl-NL" sz="1600" dirty="0" err="1"/>
              <a:t>upper</a:t>
            </a:r>
            <a:r>
              <a:rPr lang="nl-NL" sz="1600" dirty="0"/>
              <a:t> or </a:t>
            </a:r>
            <a:r>
              <a:rPr lang="nl-NL" sz="1600" dirty="0" err="1"/>
              <a:t>lowercase</a:t>
            </a:r>
            <a:r>
              <a:rPr lang="nl-NL" sz="1600" dirty="0"/>
              <a:t> letters   eg    </a:t>
            </a:r>
            <a:r>
              <a:rPr lang="nl-NL" sz="1600" b="1" dirty="0">
                <a:solidFill>
                  <a:srgbClr val="339933"/>
                </a:solidFill>
                <a:latin typeface="Courier New" panose="02070309020205020404" pitchFamily="49" charset="0"/>
                <a:cs typeface="Courier New" panose="02070309020205020404" pitchFamily="49" charset="0"/>
              </a:rPr>
              <a:t>s123456</a:t>
            </a:r>
            <a:r>
              <a:rPr lang="nl-NL" sz="1600" dirty="0"/>
              <a:t>   </a:t>
            </a:r>
            <a:r>
              <a:rPr lang="nl-NL" sz="1600" dirty="0" err="1"/>
              <a:t>vs</a:t>
            </a:r>
            <a:r>
              <a:rPr lang="nl-NL" sz="1600" dirty="0"/>
              <a:t>   </a:t>
            </a:r>
            <a:r>
              <a:rPr lang="nl-NL" sz="1600" b="1" dirty="0">
                <a:solidFill>
                  <a:srgbClr val="339933"/>
                </a:solidFill>
                <a:latin typeface="Courier New" panose="02070309020205020404" pitchFamily="49" charset="0"/>
                <a:cs typeface="Courier New" panose="02070309020205020404" pitchFamily="49" charset="0"/>
              </a:rPr>
              <a:t>S123456</a:t>
            </a:r>
          </a:p>
          <a:p>
            <a:pPr>
              <a:lnSpc>
                <a:spcPct val="100000"/>
              </a:lnSpc>
            </a:pPr>
            <a:r>
              <a:rPr lang="nl-NL" sz="1600" dirty="0" err="1"/>
              <a:t>trailing</a:t>
            </a:r>
            <a:r>
              <a:rPr lang="nl-NL" sz="1600" dirty="0"/>
              <a:t> </a:t>
            </a:r>
            <a:r>
              <a:rPr lang="nl-NL" sz="1600" dirty="0" err="1"/>
              <a:t>spaces</a:t>
            </a:r>
            <a:r>
              <a:rPr lang="nl-NL" sz="1600" dirty="0"/>
              <a:t>                           eg   </a:t>
            </a:r>
            <a:r>
              <a:rPr lang="nl-NL" sz="1600" b="1" dirty="0">
                <a:solidFill>
                  <a:srgbClr val="339933"/>
                </a:solidFill>
                <a:latin typeface="Courier New" panose="02070309020205020404" pitchFamily="49" charset="0"/>
                <a:cs typeface="Courier New" panose="02070309020205020404" pitchFamily="49" charset="0"/>
              </a:rPr>
              <a:t>s123456  </a:t>
            </a:r>
            <a:r>
              <a:rPr lang="nl-NL" sz="1600" dirty="0" err="1"/>
              <a:t>vs</a:t>
            </a:r>
            <a:r>
              <a:rPr lang="nl-NL" sz="1600" dirty="0"/>
              <a:t>   </a:t>
            </a:r>
            <a:r>
              <a:rPr lang="nl-NL" sz="1600" b="1" dirty="0">
                <a:solidFill>
                  <a:srgbClr val="339933"/>
                </a:solidFill>
                <a:latin typeface="Courier New" panose="02070309020205020404" pitchFamily="49" charset="0"/>
                <a:cs typeface="Courier New" panose="02070309020205020404" pitchFamily="49" charset="0"/>
              </a:rPr>
              <a:t>s123456</a:t>
            </a:r>
          </a:p>
          <a:p>
            <a:pPr>
              <a:lnSpc>
                <a:spcPct val="100000"/>
              </a:lnSpc>
            </a:pPr>
            <a:r>
              <a:rPr lang="nl-NL" sz="1600" dirty="0" err="1"/>
              <a:t>trailing</a:t>
            </a:r>
            <a:r>
              <a:rPr lang="nl-NL" sz="1600" dirty="0"/>
              <a:t> </a:t>
            </a:r>
            <a:r>
              <a:rPr lang="nl-NL" sz="1600" b="1" dirty="0">
                <a:solidFill>
                  <a:srgbClr val="008000"/>
                </a:solidFill>
                <a:latin typeface="Courier New" panose="02070309020205020404" pitchFamily="49" charset="0"/>
                <a:cs typeface="Courier New" panose="02070309020205020404" pitchFamily="49" charset="0"/>
              </a:rPr>
              <a:t>/</a:t>
            </a:r>
            <a:r>
              <a:rPr lang="nl-NL" sz="1600" dirty="0"/>
              <a:t>  in a domain name, eg  </a:t>
            </a:r>
            <a:r>
              <a:rPr lang="nl-NL" sz="1600" b="1" dirty="0">
                <a:latin typeface="Courier New" panose="02070309020205020404" pitchFamily="49" charset="0"/>
                <a:cs typeface="Courier New" panose="02070309020205020404" pitchFamily="49" charset="0"/>
              </a:rPr>
              <a:t>www.ru.nl</a:t>
            </a:r>
            <a:r>
              <a:rPr lang="nl-NL" sz="1600" b="1" dirty="0">
                <a:solidFill>
                  <a:srgbClr val="008000"/>
                </a:solidFill>
                <a:latin typeface="Courier New" panose="02070309020205020404" pitchFamily="49" charset="0"/>
                <a:cs typeface="Courier New" panose="02070309020205020404" pitchFamily="49" charset="0"/>
              </a:rPr>
              <a:t>/</a:t>
            </a:r>
            <a:endParaRPr lang="nl-NL" sz="1600" dirty="0"/>
          </a:p>
          <a:p>
            <a:pPr>
              <a:lnSpc>
                <a:spcPct val="100000"/>
              </a:lnSpc>
            </a:pPr>
            <a:r>
              <a:rPr lang="nl-NL" sz="1600" dirty="0" err="1"/>
              <a:t>trailing</a:t>
            </a:r>
            <a:r>
              <a:rPr lang="nl-NL" sz="1600" dirty="0"/>
              <a:t> </a:t>
            </a:r>
            <a:r>
              <a:rPr lang="nl-NL" sz="1600" b="1" dirty="0">
                <a:solidFill>
                  <a:srgbClr val="008000"/>
                </a:solidFill>
                <a:latin typeface="Courier New" panose="02070309020205020404" pitchFamily="49" charset="0"/>
                <a:cs typeface="Courier New" panose="02070309020205020404" pitchFamily="49" charset="0"/>
              </a:rPr>
              <a:t>.</a:t>
            </a:r>
            <a:r>
              <a:rPr lang="nl-NL" sz="1600" dirty="0"/>
              <a:t>  in a domain name, eg  </a:t>
            </a:r>
            <a:r>
              <a:rPr lang="nl-NL" sz="1600" b="1" dirty="0">
                <a:latin typeface="Courier New" panose="02070309020205020404" pitchFamily="49" charset="0"/>
                <a:cs typeface="Courier New" panose="02070309020205020404" pitchFamily="49" charset="0"/>
              </a:rPr>
              <a:t>www.ru.nl</a:t>
            </a:r>
            <a:r>
              <a:rPr lang="nl-NL" sz="1600" b="1" dirty="0">
                <a:solidFill>
                  <a:srgbClr val="008000"/>
                </a:solidFill>
                <a:latin typeface="Courier New" panose="02070309020205020404" pitchFamily="49" charset="0"/>
                <a:cs typeface="Courier New" panose="02070309020205020404" pitchFamily="49" charset="0"/>
              </a:rPr>
              <a:t>.</a:t>
            </a:r>
            <a:endParaRPr lang="nl-NL" sz="1600" dirty="0"/>
          </a:p>
          <a:p>
            <a:pPr>
              <a:lnSpc>
                <a:spcPct val="100000"/>
              </a:lnSpc>
            </a:pPr>
            <a:r>
              <a:rPr lang="nl-NL" sz="1600" dirty="0" err="1"/>
              <a:t>ignored</a:t>
            </a:r>
            <a:r>
              <a:rPr lang="nl-NL" sz="1600" dirty="0"/>
              <a:t> </a:t>
            </a:r>
            <a:r>
              <a:rPr lang="nl-NL" sz="1600" dirty="0" err="1"/>
              <a:t>characters</a:t>
            </a:r>
            <a:r>
              <a:rPr lang="nl-NL" sz="1600" dirty="0"/>
              <a:t> or sub-strings, eg in email </a:t>
            </a:r>
            <a:r>
              <a:rPr lang="nl-NL" sz="1600" dirty="0" err="1"/>
              <a:t>addresses</a:t>
            </a:r>
            <a:r>
              <a:rPr lang="nl-NL" sz="1600" dirty="0"/>
              <a:t>:  </a:t>
            </a:r>
          </a:p>
          <a:p>
            <a:pPr marL="914400" lvl="2" indent="0">
              <a:lnSpc>
                <a:spcPct val="100000"/>
              </a:lnSpc>
              <a:buNone/>
            </a:pPr>
            <a:r>
              <a:rPr lang="nl-NL" sz="1600" b="1" dirty="0">
                <a:latin typeface="Courier New" panose="02070309020205020404" pitchFamily="49" charset="0"/>
                <a:cs typeface="Courier New" panose="02070309020205020404" pitchFamily="49" charset="0"/>
              </a:rPr>
              <a:t>                name</a:t>
            </a:r>
            <a:r>
              <a:rPr lang="nl-NL" sz="1600" b="1" dirty="0">
                <a:solidFill>
                  <a:srgbClr val="008000"/>
                </a:solidFill>
                <a:latin typeface="Courier New" panose="02070309020205020404" pitchFamily="49" charset="0"/>
                <a:cs typeface="Courier New" panose="02070309020205020404" pitchFamily="49" charset="0"/>
              </a:rPr>
              <a:t>+redundantstring</a:t>
            </a:r>
            <a:r>
              <a:rPr lang="nl-NL" sz="1600" b="1" dirty="0">
                <a:latin typeface="Courier New" panose="02070309020205020404" pitchFamily="49" charset="0"/>
                <a:cs typeface="Courier New" panose="02070309020205020404" pitchFamily="49" charset="0"/>
              </a:rPr>
              <a:t>@bla.com</a:t>
            </a:r>
          </a:p>
          <a:p>
            <a:pPr>
              <a:lnSpc>
                <a:spcPct val="100000"/>
              </a:lnSpc>
            </a:pPr>
            <a:r>
              <a:rPr lang="nl-NL" sz="1600" b="1" dirty="0">
                <a:solidFill>
                  <a:srgbClr val="339933"/>
                </a:solidFill>
                <a:latin typeface="Courier New" panose="02070309020205020404" pitchFamily="49" charset="0"/>
                <a:cs typeface="Courier New" panose="02070309020205020404" pitchFamily="49" charset="0"/>
              </a:rPr>
              <a:t>..  .  ~ </a:t>
            </a:r>
            <a:r>
              <a:rPr lang="nl-NL" sz="1600" b="1" dirty="0">
                <a:solidFill>
                  <a:srgbClr val="339933"/>
                </a:solidFill>
              </a:rPr>
              <a:t> </a:t>
            </a:r>
            <a:r>
              <a:rPr lang="nl-NL" sz="1600" dirty="0"/>
              <a:t>in </a:t>
            </a:r>
            <a:r>
              <a:rPr lang="nl-NL" sz="1600" dirty="0" err="1"/>
              <a:t>path</a:t>
            </a:r>
            <a:r>
              <a:rPr lang="nl-NL" sz="1600" dirty="0"/>
              <a:t> </a:t>
            </a:r>
            <a:r>
              <a:rPr lang="nl-NL" sz="1600" dirty="0" err="1"/>
              <a:t>names</a:t>
            </a:r>
            <a:endParaRPr lang="nl-NL" sz="1600" dirty="0"/>
          </a:p>
          <a:p>
            <a:pPr>
              <a:lnSpc>
                <a:spcPct val="100000"/>
              </a:lnSpc>
            </a:pPr>
            <a:r>
              <a:rPr lang="nl-NL" sz="1600" dirty="0"/>
              <a:t>file </a:t>
            </a:r>
            <a:r>
              <a:rPr lang="nl-NL" sz="1600" dirty="0" err="1"/>
              <a:t>URLs</a:t>
            </a:r>
            <a:r>
              <a:rPr lang="nl-NL" sz="1600" dirty="0"/>
              <a:t>           </a:t>
            </a:r>
            <a:r>
              <a:rPr lang="nl-NL" sz="1600" b="1" dirty="0">
                <a:solidFill>
                  <a:srgbClr val="008000"/>
                </a:solidFill>
                <a:latin typeface="Courier New" panose="02070309020205020404" pitchFamily="49" charset="0"/>
                <a:cs typeface="Courier New" panose="02070309020205020404" pitchFamily="49" charset="0"/>
              </a:rPr>
              <a:t>file://127.0.0.1/c|WINDOWS/clock.avi</a:t>
            </a:r>
          </a:p>
          <a:p>
            <a:pPr>
              <a:lnSpc>
                <a:spcPct val="100000"/>
              </a:lnSpc>
            </a:pPr>
            <a:r>
              <a:rPr lang="nl-NL" sz="1600" dirty="0" err="1"/>
              <a:t>using</a:t>
            </a:r>
            <a:r>
              <a:rPr lang="nl-NL" sz="1600" dirty="0"/>
              <a:t> </a:t>
            </a:r>
            <a:r>
              <a:rPr lang="nl-NL" sz="1600" dirty="0" err="1"/>
              <a:t>either</a:t>
            </a:r>
            <a:r>
              <a:rPr lang="nl-NL" sz="1600" dirty="0"/>
              <a:t> </a:t>
            </a:r>
            <a:r>
              <a:rPr lang="nl-NL" sz="1600" b="1" dirty="0">
                <a:solidFill>
                  <a:srgbClr val="339933"/>
                </a:solidFill>
                <a:latin typeface="Courier New" panose="02070309020205020404" pitchFamily="49" charset="0"/>
                <a:cs typeface="Courier New" panose="02070309020205020404" pitchFamily="49" charset="0"/>
              </a:rPr>
              <a:t>/</a:t>
            </a:r>
            <a:r>
              <a:rPr lang="nl-NL" sz="1600" dirty="0"/>
              <a:t> or </a:t>
            </a:r>
            <a:r>
              <a:rPr lang="nl-NL" sz="1600" b="1" dirty="0">
                <a:solidFill>
                  <a:srgbClr val="339933"/>
                </a:solidFill>
                <a:latin typeface="Courier New" panose="02070309020205020404" pitchFamily="49" charset="0"/>
                <a:cs typeface="Courier New" panose="02070309020205020404" pitchFamily="49" charset="0"/>
              </a:rPr>
              <a:t>\</a:t>
            </a:r>
            <a:r>
              <a:rPr lang="nl-NL" sz="1600" dirty="0"/>
              <a:t> in a URL on Windows  </a:t>
            </a:r>
            <a:endParaRPr lang="nl-NL" sz="1600" b="1" dirty="0">
              <a:solidFill>
                <a:srgbClr val="339933"/>
              </a:solidFill>
              <a:latin typeface="Courier New" panose="02070309020205020404" pitchFamily="49" charset="0"/>
              <a:cs typeface="Courier New" panose="02070309020205020404" pitchFamily="49" charset="0"/>
            </a:endParaRPr>
          </a:p>
          <a:p>
            <a:pPr>
              <a:lnSpc>
                <a:spcPct val="100000"/>
              </a:lnSpc>
            </a:pPr>
            <a:r>
              <a:rPr lang="nl-NL" sz="1600" dirty="0">
                <a:solidFill>
                  <a:schemeClr val="accent2"/>
                </a:solidFill>
              </a:rPr>
              <a:t>Unicode encoding                 </a:t>
            </a:r>
            <a:r>
              <a:rPr lang="nl-NL" sz="1600" dirty="0"/>
              <a:t>eg  </a:t>
            </a:r>
            <a:r>
              <a:rPr lang="nl-NL" sz="1600" b="1" dirty="0">
                <a:solidFill>
                  <a:srgbClr val="008000"/>
                </a:solidFill>
                <a:latin typeface="Courier New" panose="02070309020205020404" pitchFamily="49" charset="0"/>
                <a:cs typeface="Courier New" panose="02070309020205020404" pitchFamily="49" charset="0"/>
              </a:rPr>
              <a:t>/</a:t>
            </a:r>
            <a:r>
              <a:rPr lang="nl-NL" sz="1600" dirty="0"/>
              <a:t>  encoded as  </a:t>
            </a:r>
            <a:r>
              <a:rPr lang="nl-NL" sz="1600" b="1" dirty="0">
                <a:solidFill>
                  <a:srgbClr val="008000"/>
                </a:solidFill>
                <a:latin typeface="Courier New" panose="02070309020205020404" pitchFamily="49" charset="0"/>
                <a:cs typeface="Courier New" panose="02070309020205020404" pitchFamily="49" charset="0"/>
              </a:rPr>
              <a:t>\u002f</a:t>
            </a:r>
          </a:p>
          <a:p>
            <a:pPr marL="457200" lvl="1" indent="0">
              <a:lnSpc>
                <a:spcPct val="100000"/>
              </a:lnSpc>
              <a:buNone/>
            </a:pPr>
            <a:r>
              <a:rPr lang="en-GB" sz="1600" dirty="0"/>
              <a:t>Beware: some forms of encoding are not meant as form of sanitisation</a:t>
            </a:r>
            <a:endParaRPr lang="nl-NL" sz="1600"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38</a:t>
            </a:fld>
            <a:endParaRPr lang="en-GB" altLang="nl-NL" dirty="0"/>
          </a:p>
        </p:txBody>
      </p:sp>
    </p:spTree>
    <p:extLst>
      <p:ext uri="{BB962C8B-B14F-4D97-AF65-F5344CB8AC3E}">
        <p14:creationId xmlns:p14="http://schemas.microsoft.com/office/powerpoint/2010/main" val="233631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  Canonicalisation</a:t>
            </a:r>
            <a:endParaRPr lang="en-GB" dirty="0"/>
          </a:p>
        </p:txBody>
      </p:sp>
      <p:sp>
        <p:nvSpPr>
          <p:cNvPr id="3" name="Content Placeholder 2"/>
          <p:cNvSpPr>
            <a:spLocks noGrp="1"/>
          </p:cNvSpPr>
          <p:nvPr>
            <p:ph idx="1"/>
          </p:nvPr>
        </p:nvSpPr>
        <p:spPr>
          <a:xfrm>
            <a:off x="668510" y="1116013"/>
            <a:ext cx="7761288" cy="5132387"/>
          </a:xfrm>
        </p:spPr>
        <p:txBody>
          <a:bodyPr/>
          <a:lstStyle/>
          <a:p>
            <a:pPr>
              <a:lnSpc>
                <a:spcPct val="100000"/>
              </a:lnSpc>
            </a:pPr>
            <a:r>
              <a:rPr lang="nl-NL" sz="1800" dirty="0">
                <a:solidFill>
                  <a:schemeClr val="tx1"/>
                </a:solidFill>
              </a:rPr>
              <a:t>Data </a:t>
            </a:r>
            <a:r>
              <a:rPr lang="nl-NL" sz="1800" dirty="0" err="1">
                <a:solidFill>
                  <a:schemeClr val="tx1"/>
                </a:solidFill>
              </a:rPr>
              <a:t>should</a:t>
            </a:r>
            <a:r>
              <a:rPr lang="nl-NL" sz="1800" dirty="0">
                <a:solidFill>
                  <a:schemeClr val="tx1"/>
                </a:solidFill>
              </a:rPr>
              <a:t> </a:t>
            </a:r>
            <a:r>
              <a:rPr lang="nl-NL" sz="1800" dirty="0" err="1">
                <a:solidFill>
                  <a:schemeClr val="tx1"/>
                </a:solidFill>
              </a:rPr>
              <a:t>always</a:t>
            </a:r>
            <a:r>
              <a:rPr lang="nl-NL" sz="1800" dirty="0">
                <a:solidFill>
                  <a:schemeClr val="tx1"/>
                </a:solidFill>
              </a:rPr>
              <a:t> </a:t>
            </a:r>
            <a:r>
              <a:rPr lang="nl-NL" sz="1800" dirty="0" err="1">
                <a:solidFill>
                  <a:schemeClr val="tx1"/>
                </a:solidFill>
              </a:rPr>
              <a:t>be</a:t>
            </a:r>
            <a:r>
              <a:rPr lang="nl-NL" sz="1800" dirty="0">
                <a:solidFill>
                  <a:schemeClr val="tx1"/>
                </a:solidFill>
              </a:rPr>
              <a:t> put </a:t>
            </a:r>
            <a:r>
              <a:rPr lang="nl-NL" sz="1800" dirty="0" err="1">
                <a:solidFill>
                  <a:schemeClr val="tx1"/>
                </a:solidFill>
              </a:rPr>
              <a:t>into</a:t>
            </a:r>
            <a:r>
              <a:rPr lang="nl-NL" sz="1800" dirty="0">
                <a:solidFill>
                  <a:schemeClr val="tx1"/>
                </a:solidFill>
              </a:rPr>
              <a:t> </a:t>
            </a:r>
            <a:r>
              <a:rPr lang="nl-NL" sz="1800" dirty="0" err="1">
                <a:solidFill>
                  <a:schemeClr val="tx1"/>
                </a:solidFill>
              </a:rPr>
              <a:t>canonical</a:t>
            </a:r>
            <a:r>
              <a:rPr lang="nl-NL" sz="1800" dirty="0">
                <a:solidFill>
                  <a:schemeClr val="tx1"/>
                </a:solidFill>
              </a:rPr>
              <a:t> form                            </a:t>
            </a:r>
            <a:r>
              <a:rPr lang="nl-NL" sz="1800" i="1" dirty="0" err="1">
                <a:solidFill>
                  <a:schemeClr val="accent2"/>
                </a:solidFill>
              </a:rPr>
              <a:t>before</a:t>
            </a:r>
            <a:r>
              <a:rPr lang="nl-NL" sz="1800" dirty="0">
                <a:solidFill>
                  <a:schemeClr val="tx1"/>
                </a:solidFill>
              </a:rPr>
              <a:t>  </a:t>
            </a:r>
            <a:r>
              <a:rPr lang="nl-NL" sz="1800" dirty="0" err="1">
                <a:solidFill>
                  <a:schemeClr val="tx1"/>
                </a:solidFill>
              </a:rPr>
              <a:t>any</a:t>
            </a:r>
            <a:r>
              <a:rPr lang="nl-NL" sz="1800" dirty="0">
                <a:solidFill>
                  <a:schemeClr val="tx1"/>
                </a:solidFill>
              </a:rPr>
              <a:t> </a:t>
            </a:r>
            <a:r>
              <a:rPr lang="nl-NL" sz="1800" dirty="0" err="1">
                <a:solidFill>
                  <a:schemeClr val="tx1"/>
                </a:solidFill>
              </a:rPr>
              <a:t>further</a:t>
            </a:r>
            <a:r>
              <a:rPr lang="nl-NL" sz="1800" dirty="0">
                <a:solidFill>
                  <a:schemeClr val="tx1"/>
                </a:solidFill>
              </a:rPr>
              <a:t> processing, esp.</a:t>
            </a:r>
          </a:p>
          <a:p>
            <a:pPr lvl="1">
              <a:lnSpc>
                <a:spcPct val="100000"/>
              </a:lnSpc>
            </a:pPr>
            <a:r>
              <a:rPr lang="nl-NL" sz="1800" i="1" dirty="0" err="1">
                <a:solidFill>
                  <a:schemeClr val="accent2"/>
                </a:solidFill>
              </a:rPr>
              <a:t>before</a:t>
            </a:r>
            <a:r>
              <a:rPr lang="nl-NL" sz="1800" dirty="0">
                <a:solidFill>
                  <a:schemeClr val="accent2"/>
                </a:solidFill>
              </a:rPr>
              <a:t>  </a:t>
            </a:r>
            <a:r>
              <a:rPr lang="nl-NL" sz="1800" dirty="0" err="1">
                <a:solidFill>
                  <a:schemeClr val="accent2"/>
                </a:solidFill>
              </a:rPr>
              <a:t>validation</a:t>
            </a:r>
            <a:r>
              <a:rPr lang="nl-NL" sz="1800" dirty="0">
                <a:solidFill>
                  <a:schemeClr val="accent2"/>
                </a:solidFill>
              </a:rPr>
              <a:t> </a:t>
            </a:r>
          </a:p>
          <a:p>
            <a:pPr lvl="1">
              <a:lnSpc>
                <a:spcPct val="100000"/>
              </a:lnSpc>
            </a:pPr>
            <a:r>
              <a:rPr lang="nl-NL" sz="1800" i="1" dirty="0" err="1">
                <a:solidFill>
                  <a:schemeClr val="accent2"/>
                </a:solidFill>
              </a:rPr>
              <a:t>before</a:t>
            </a:r>
            <a:r>
              <a:rPr lang="nl-NL" sz="1800" i="1" dirty="0">
                <a:solidFill>
                  <a:schemeClr val="accent2"/>
                </a:solidFill>
              </a:rPr>
              <a:t> </a:t>
            </a:r>
            <a:r>
              <a:rPr lang="nl-NL" sz="1800" dirty="0">
                <a:solidFill>
                  <a:schemeClr val="accent2"/>
                </a:solidFill>
              </a:rPr>
              <a:t> </a:t>
            </a:r>
            <a:r>
              <a:rPr lang="en-GB" sz="1800" dirty="0">
                <a:solidFill>
                  <a:schemeClr val="accent2"/>
                </a:solidFill>
              </a:rPr>
              <a:t>using</a:t>
            </a:r>
            <a:r>
              <a:rPr lang="nl-NL" sz="1800" dirty="0">
                <a:solidFill>
                  <a:schemeClr val="accent2"/>
                </a:solidFill>
              </a:rPr>
              <a:t> </a:t>
            </a:r>
            <a:r>
              <a:rPr lang="nl-NL" sz="1800" dirty="0" err="1">
                <a:solidFill>
                  <a:schemeClr val="accent2"/>
                </a:solidFill>
              </a:rPr>
              <a:t>the</a:t>
            </a:r>
            <a:r>
              <a:rPr lang="nl-NL" sz="1800" dirty="0">
                <a:solidFill>
                  <a:schemeClr val="accent2"/>
                </a:solidFill>
              </a:rPr>
              <a:t> data in  security </a:t>
            </a:r>
            <a:r>
              <a:rPr lang="nl-NL" sz="1800" dirty="0" err="1">
                <a:solidFill>
                  <a:schemeClr val="accent2"/>
                </a:solidFill>
              </a:rPr>
              <a:t>decisions</a:t>
            </a:r>
            <a:endParaRPr lang="nl-NL" sz="1800" dirty="0">
              <a:solidFill>
                <a:schemeClr val="accent2"/>
              </a:solidFill>
            </a:endParaRPr>
          </a:p>
          <a:p>
            <a:pPr>
              <a:lnSpc>
                <a:spcPct val="100000"/>
              </a:lnSpc>
            </a:pPr>
            <a:endParaRPr lang="nl-NL" sz="1800" dirty="0">
              <a:solidFill>
                <a:schemeClr val="tx1"/>
              </a:solidFill>
            </a:endParaRPr>
          </a:p>
          <a:p>
            <a:pPr>
              <a:lnSpc>
                <a:spcPct val="100000"/>
              </a:lnSpc>
            </a:pPr>
            <a:r>
              <a:rPr lang="nl-NL" sz="1800" dirty="0">
                <a:solidFill>
                  <a:schemeClr val="tx1"/>
                </a:solidFill>
              </a:rPr>
              <a:t>But: the canonicalisation operation itself may be abused,                         for instance to waste CPU cycles or memory</a:t>
            </a:r>
          </a:p>
          <a:p>
            <a:pPr lvl="1">
              <a:lnSpc>
                <a:spcPct val="100000"/>
              </a:lnSpc>
            </a:pPr>
            <a:r>
              <a:rPr lang="nl-NL" sz="1800" dirty="0">
                <a:solidFill>
                  <a:schemeClr val="tx1"/>
                </a:solidFill>
              </a:rPr>
              <a:t>eg with a </a:t>
            </a:r>
            <a:r>
              <a:rPr lang="nl-NL" sz="1800" dirty="0">
                <a:solidFill>
                  <a:srgbClr val="339933"/>
                </a:solidFill>
              </a:rPr>
              <a:t>zip bomb </a:t>
            </a:r>
            <a:r>
              <a:rPr lang="nl-NL" sz="1800" dirty="0">
                <a:solidFill>
                  <a:schemeClr val="tx1"/>
                </a:solidFill>
              </a:rPr>
              <a:t>of </a:t>
            </a:r>
            <a:r>
              <a:rPr lang="nl-NL" sz="1800" dirty="0">
                <a:solidFill>
                  <a:srgbClr val="339933"/>
                </a:solidFill>
              </a:rPr>
              <a:t>XML bomb</a:t>
            </a:r>
          </a:p>
          <a:p>
            <a:pPr marL="457200" lvl="1" indent="0">
              <a:lnSpc>
                <a:spcPct val="100000"/>
              </a:lnSpc>
              <a:buNone/>
            </a:pPr>
            <a:r>
              <a:rPr lang="nl-NL" sz="1800" dirty="0">
                <a:solidFill>
                  <a:schemeClr val="tx1"/>
                </a:solidFill>
              </a:rPr>
              <a:t>(Btw: a docx file is a zip file!)</a:t>
            </a:r>
          </a:p>
          <a:p>
            <a:pPr>
              <a:lnSpc>
                <a:spcPct val="100000"/>
              </a:lnSpc>
            </a:pPr>
            <a:endParaRPr lang="en-GB"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39</a:t>
            </a:fld>
            <a:endParaRPr lang="en-GB" altLang="nl-NL" dirty="0"/>
          </a:p>
        </p:txBody>
      </p:sp>
    </p:spTree>
    <p:extLst>
      <p:ext uri="{BB962C8B-B14F-4D97-AF65-F5344CB8AC3E}">
        <p14:creationId xmlns:p14="http://schemas.microsoft.com/office/powerpoint/2010/main" val="85127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6"/>
          <p:cNvSpPr>
            <a:spLocks noGrp="1"/>
          </p:cNvSpPr>
          <p:nvPr>
            <p:ph type="title"/>
          </p:nvPr>
        </p:nvSpPr>
        <p:spPr>
          <a:xfrm>
            <a:off x="661792" y="135383"/>
            <a:ext cx="7761288" cy="845345"/>
          </a:xfrm>
        </p:spPr>
        <p:txBody>
          <a:bodyPr/>
          <a:lstStyle/>
          <a:p>
            <a:r>
              <a:rPr lang="en-US" altLang="en-US" dirty="0"/>
              <a:t>SANS CWE Top 25     </a:t>
            </a:r>
            <a:r>
              <a:rPr lang="en-US" altLang="en-US" sz="1800" dirty="0"/>
              <a:t>[2021]</a:t>
            </a:r>
          </a:p>
        </p:txBody>
      </p:sp>
      <p:sp>
        <p:nvSpPr>
          <p:cNvPr id="4" name="Tijdelijke aanduiding voor voettekst 3"/>
          <p:cNvSpPr>
            <a:spLocks noGrp="1"/>
          </p:cNvSpPr>
          <p:nvPr>
            <p:ph type="ftr" sz="quarter" idx="4294967295"/>
          </p:nvPr>
        </p:nvSpPr>
        <p:spPr/>
        <p:txBody>
          <a:bodyPr/>
          <a:lstStyle/>
          <a:p>
            <a:pPr>
              <a:defRPr/>
            </a:pPr>
            <a:endParaRPr lang="en-US" dirty="0"/>
          </a:p>
        </p:txBody>
      </p:sp>
      <p:sp>
        <p:nvSpPr>
          <p:cNvPr id="9" name="Tijdelijke aanduiding voor inhoud 8"/>
          <p:cNvSpPr>
            <a:spLocks noGrp="1"/>
          </p:cNvSpPr>
          <p:nvPr>
            <p:ph sz="half" idx="2"/>
          </p:nvPr>
        </p:nvSpPr>
        <p:spPr>
          <a:xfrm>
            <a:off x="536154" y="980728"/>
            <a:ext cx="4030290" cy="5328592"/>
          </a:xfrm>
        </p:spPr>
        <p:txBody>
          <a:bodyPr/>
          <a:lstStyle/>
          <a:p>
            <a:pPr>
              <a:lnSpc>
                <a:spcPct val="100000"/>
              </a:lnSpc>
              <a:buAutoNum type="arabicPeriod"/>
              <a:defRPr/>
            </a:pPr>
            <a:r>
              <a:rPr lang="en-US" altLang="en-US" sz="1600" dirty="0">
                <a:solidFill>
                  <a:schemeClr val="tx1"/>
                </a:solidFill>
              </a:rPr>
              <a:t>Out-of-bounds Write</a:t>
            </a:r>
            <a:r>
              <a:rPr lang="en-GB" altLang="en-US" sz="1600" dirty="0">
                <a:solidFill>
                  <a:schemeClr val="tx1"/>
                </a:solidFill>
              </a:rPr>
              <a:t>                               </a:t>
            </a:r>
          </a:p>
          <a:p>
            <a:pPr>
              <a:lnSpc>
                <a:spcPct val="100000"/>
              </a:lnSpc>
              <a:buAutoNum type="arabicPeriod"/>
              <a:defRPr/>
            </a:pPr>
            <a:r>
              <a:rPr lang="en-US" sz="1600" dirty="0">
                <a:solidFill>
                  <a:schemeClr val="tx1"/>
                </a:solidFill>
              </a:rPr>
              <a:t>Cross-Site Scripting (XSS)</a:t>
            </a:r>
            <a:r>
              <a:rPr lang="en-US" altLang="en-US" sz="1600" dirty="0">
                <a:solidFill>
                  <a:schemeClr val="tx1"/>
                </a:solidFill>
              </a:rPr>
              <a:t>                                                                                     </a:t>
            </a:r>
          </a:p>
          <a:p>
            <a:pPr>
              <a:lnSpc>
                <a:spcPct val="100000"/>
              </a:lnSpc>
              <a:buAutoNum type="arabicPeriod"/>
              <a:defRPr/>
            </a:pPr>
            <a:r>
              <a:rPr lang="en-US" altLang="en-US" sz="1600" dirty="0">
                <a:solidFill>
                  <a:schemeClr val="tx1"/>
                </a:solidFill>
              </a:rPr>
              <a:t>Out-of-bounds Read</a:t>
            </a:r>
          </a:p>
          <a:p>
            <a:pPr>
              <a:lnSpc>
                <a:spcPct val="100000"/>
              </a:lnSpc>
              <a:buAutoNum type="arabicPeriod"/>
              <a:defRPr/>
            </a:pPr>
            <a:r>
              <a:rPr lang="en-US" altLang="en-US" sz="1600" dirty="0">
                <a:solidFill>
                  <a:schemeClr val="tx1"/>
                </a:solidFill>
              </a:rPr>
              <a:t>Improper Input  Validation                                                                                      </a:t>
            </a:r>
          </a:p>
          <a:p>
            <a:pPr>
              <a:lnSpc>
                <a:spcPct val="100000"/>
              </a:lnSpc>
              <a:buAutoNum type="arabicPeriod"/>
              <a:defRPr/>
            </a:pPr>
            <a:r>
              <a:rPr lang="en-US" altLang="en-US" sz="1600" dirty="0">
                <a:solidFill>
                  <a:schemeClr val="tx1"/>
                </a:solidFill>
              </a:rPr>
              <a:t>OS command injection                                                                                               </a:t>
            </a:r>
          </a:p>
          <a:p>
            <a:pPr>
              <a:lnSpc>
                <a:spcPct val="100000"/>
              </a:lnSpc>
              <a:buAutoNum type="arabicPeriod"/>
              <a:defRPr/>
            </a:pPr>
            <a:r>
              <a:rPr lang="en-US" altLang="en-US" sz="1600" dirty="0">
                <a:solidFill>
                  <a:schemeClr val="tx1"/>
                </a:solidFill>
              </a:rPr>
              <a:t>SQL Injection</a:t>
            </a:r>
          </a:p>
          <a:p>
            <a:pPr>
              <a:lnSpc>
                <a:spcPct val="100000"/>
              </a:lnSpc>
              <a:buAutoNum type="arabicPeriod"/>
              <a:defRPr/>
            </a:pPr>
            <a:r>
              <a:rPr lang="en-US" altLang="en-US" sz="1600" dirty="0">
                <a:solidFill>
                  <a:schemeClr val="tx1"/>
                </a:solidFill>
              </a:rPr>
              <a:t>Use After Free</a:t>
            </a:r>
          </a:p>
          <a:p>
            <a:pPr>
              <a:lnSpc>
                <a:spcPct val="100000"/>
              </a:lnSpc>
              <a:buAutoNum type="arabicPeriod"/>
              <a:defRPr/>
            </a:pPr>
            <a:r>
              <a:rPr lang="en-US" altLang="en-US" sz="1600" dirty="0">
                <a:solidFill>
                  <a:schemeClr val="tx1"/>
                </a:solidFill>
              </a:rPr>
              <a:t>Path traversal                                                                     </a:t>
            </a:r>
          </a:p>
          <a:p>
            <a:pPr>
              <a:lnSpc>
                <a:spcPct val="100000"/>
              </a:lnSpc>
              <a:buAutoNum type="arabicPeriod"/>
              <a:defRPr/>
            </a:pPr>
            <a:r>
              <a:rPr lang="en-GB" sz="1600" dirty="0"/>
              <a:t>Cross-Site Request Forgery (CSRF)</a:t>
            </a:r>
            <a:r>
              <a:rPr lang="en-US" altLang="en-US" sz="1600" dirty="0">
                <a:solidFill>
                  <a:schemeClr val="tx1"/>
                </a:solidFill>
              </a:rPr>
              <a:t> </a:t>
            </a:r>
          </a:p>
          <a:p>
            <a:pPr>
              <a:lnSpc>
                <a:spcPct val="100000"/>
              </a:lnSpc>
              <a:buAutoNum type="arabicPeriod"/>
              <a:defRPr/>
            </a:pPr>
            <a:r>
              <a:rPr lang="en-US" sz="1600" dirty="0"/>
              <a:t>Unrestricted Upload of File with Dangerous Type </a:t>
            </a:r>
          </a:p>
          <a:p>
            <a:pPr>
              <a:lnSpc>
                <a:spcPct val="100000"/>
              </a:lnSpc>
              <a:buAutoNum type="arabicPeriod"/>
              <a:defRPr/>
            </a:pPr>
            <a:r>
              <a:rPr lang="en-US" sz="1600" dirty="0">
                <a:solidFill>
                  <a:schemeClr val="tx1"/>
                </a:solidFill>
              </a:rPr>
              <a:t>Missing Authentication for Critical Function </a:t>
            </a:r>
            <a:r>
              <a:rPr lang="en-US" altLang="en-US" sz="1600" dirty="0">
                <a:solidFill>
                  <a:schemeClr val="tx1"/>
                </a:solidFill>
              </a:rPr>
              <a:t>                                                                           </a:t>
            </a:r>
          </a:p>
          <a:p>
            <a:pPr>
              <a:lnSpc>
                <a:spcPct val="100000"/>
              </a:lnSpc>
              <a:buAutoNum type="arabicPeriod"/>
              <a:defRPr/>
            </a:pPr>
            <a:r>
              <a:rPr lang="en-US" altLang="en-US" sz="1600" dirty="0">
                <a:solidFill>
                  <a:schemeClr val="tx1"/>
                </a:solidFill>
              </a:rPr>
              <a:t>Integer Overflow or Wraparound</a:t>
            </a:r>
          </a:p>
          <a:p>
            <a:pPr>
              <a:lnSpc>
                <a:spcPct val="100000"/>
              </a:lnSpc>
              <a:buAutoNum type="arabicPeriod"/>
              <a:defRPr/>
            </a:pPr>
            <a:r>
              <a:rPr lang="en-GB" sz="1600" dirty="0"/>
              <a:t>Deserialization of Untrusted Data</a:t>
            </a:r>
          </a:p>
          <a:p>
            <a:pPr>
              <a:lnSpc>
                <a:spcPct val="100000"/>
              </a:lnSpc>
              <a:buFont typeface="Times New Roman" pitchFamily="18" charset="0"/>
              <a:buAutoNum type="arabicPeriod"/>
              <a:defRPr/>
            </a:pPr>
            <a:r>
              <a:rPr lang="en-GB" sz="1600" dirty="0"/>
              <a:t>Improper Authentication</a:t>
            </a:r>
            <a:r>
              <a:rPr lang="en-US" altLang="en-US" sz="1600" dirty="0">
                <a:solidFill>
                  <a:schemeClr val="tx1"/>
                </a:solidFill>
              </a:rPr>
              <a:t>  </a:t>
            </a:r>
          </a:p>
          <a:p>
            <a:pPr marL="0" indent="0">
              <a:lnSpc>
                <a:spcPct val="100000"/>
              </a:lnSpc>
              <a:buNone/>
              <a:defRPr/>
            </a:pPr>
            <a:endParaRPr lang="en-US" altLang="en-US" sz="1600" dirty="0">
              <a:solidFill>
                <a:schemeClr val="tx1"/>
              </a:solidFill>
            </a:endParaRPr>
          </a:p>
        </p:txBody>
      </p:sp>
      <p:sp>
        <p:nvSpPr>
          <p:cNvPr id="2" name="Tijdelijke aanduiding voor inhoud 1"/>
          <p:cNvSpPr>
            <a:spLocks noGrp="1"/>
          </p:cNvSpPr>
          <p:nvPr>
            <p:ph sz="half" idx="2"/>
          </p:nvPr>
        </p:nvSpPr>
        <p:spPr>
          <a:xfrm>
            <a:off x="4641850" y="946472"/>
            <a:ext cx="4034606" cy="4816128"/>
          </a:xfrm>
        </p:spPr>
        <p:txBody>
          <a:bodyPr/>
          <a:lstStyle/>
          <a:p>
            <a:pPr>
              <a:lnSpc>
                <a:spcPct val="100000"/>
              </a:lnSpc>
              <a:buFont typeface="+mj-lt"/>
              <a:buAutoNum type="arabicPeriod" startAt="15"/>
            </a:pPr>
            <a:r>
              <a:rPr lang="en-GB" sz="1600" dirty="0"/>
              <a:t>NULL Pointer Dereference</a:t>
            </a:r>
          </a:p>
          <a:p>
            <a:pPr>
              <a:lnSpc>
                <a:spcPct val="100000"/>
              </a:lnSpc>
              <a:buFont typeface="+mj-lt"/>
              <a:buAutoNum type="arabicPeriod" startAt="15"/>
            </a:pPr>
            <a:r>
              <a:rPr lang="en-GB" sz="1600" dirty="0"/>
              <a:t>Use of Hard-coded Credentials</a:t>
            </a:r>
          </a:p>
          <a:p>
            <a:pPr>
              <a:lnSpc>
                <a:spcPct val="100000"/>
              </a:lnSpc>
              <a:buFont typeface="+mj-lt"/>
              <a:buAutoNum type="arabicPeriod" startAt="15"/>
            </a:pPr>
            <a:r>
              <a:rPr lang="en-US" sz="1600" dirty="0"/>
              <a:t>Improper Restriction of Operations within Buffer Bounds </a:t>
            </a:r>
          </a:p>
          <a:p>
            <a:pPr>
              <a:lnSpc>
                <a:spcPct val="100000"/>
              </a:lnSpc>
              <a:buFont typeface="+mj-lt"/>
              <a:buAutoNum type="arabicPeriod" startAt="15"/>
            </a:pPr>
            <a:r>
              <a:rPr lang="en-GB" sz="1600" dirty="0"/>
              <a:t>Missing Authorization</a:t>
            </a:r>
          </a:p>
          <a:p>
            <a:pPr>
              <a:lnSpc>
                <a:spcPct val="100000"/>
              </a:lnSpc>
              <a:buFont typeface="+mj-lt"/>
              <a:buAutoNum type="arabicPeriod" startAt="15"/>
            </a:pPr>
            <a:r>
              <a:rPr lang="en-GB" sz="1600" dirty="0"/>
              <a:t>Incorrect Default Permissions</a:t>
            </a:r>
          </a:p>
          <a:p>
            <a:pPr>
              <a:lnSpc>
                <a:spcPct val="100000"/>
              </a:lnSpc>
              <a:buFont typeface="+mj-lt"/>
              <a:buAutoNum type="arabicPeriod" startAt="15"/>
            </a:pPr>
            <a:r>
              <a:rPr lang="en-US" sz="1600" dirty="0"/>
              <a:t>Exposure of Sensitive Information to an Unauthorized Actor</a:t>
            </a:r>
          </a:p>
          <a:p>
            <a:pPr>
              <a:lnSpc>
                <a:spcPct val="100000"/>
              </a:lnSpc>
              <a:buFont typeface="+mj-lt"/>
              <a:buAutoNum type="arabicPeriod" startAt="15"/>
            </a:pPr>
            <a:r>
              <a:rPr lang="en-GB" sz="1600" dirty="0"/>
              <a:t>Insufficiently Protected Credentials</a:t>
            </a:r>
          </a:p>
          <a:p>
            <a:pPr>
              <a:lnSpc>
                <a:spcPct val="100000"/>
              </a:lnSpc>
              <a:buFont typeface="+mj-lt"/>
              <a:buAutoNum type="arabicPeriod" startAt="15"/>
            </a:pPr>
            <a:r>
              <a:rPr lang="en-GB" sz="1600" dirty="0"/>
              <a:t>Incorrect Permission Assignment for Critical Resource</a:t>
            </a:r>
          </a:p>
          <a:p>
            <a:pPr>
              <a:lnSpc>
                <a:spcPct val="100000"/>
              </a:lnSpc>
              <a:buFont typeface="+mj-lt"/>
              <a:buAutoNum type="arabicPeriod" startAt="15"/>
            </a:pPr>
            <a:r>
              <a:rPr lang="en-US" sz="1600" dirty="0"/>
              <a:t>Improper Restriction of XML External Entity Reference </a:t>
            </a:r>
            <a:r>
              <a:rPr lang="en-US" sz="1600" dirty="0">
                <a:solidFill>
                  <a:schemeClr val="tx1"/>
                </a:solidFill>
              </a:rPr>
              <a:t>(XXE)</a:t>
            </a:r>
          </a:p>
          <a:p>
            <a:pPr>
              <a:lnSpc>
                <a:spcPct val="100000"/>
              </a:lnSpc>
              <a:buFont typeface="+mj-lt"/>
              <a:buAutoNum type="arabicPeriod" startAt="15"/>
            </a:pPr>
            <a:r>
              <a:rPr lang="en-GB" sz="1600" dirty="0"/>
              <a:t>Server-Side Request Forgery (SSRF)</a:t>
            </a:r>
          </a:p>
          <a:p>
            <a:pPr>
              <a:lnSpc>
                <a:spcPct val="100000"/>
              </a:lnSpc>
              <a:buFont typeface="+mj-lt"/>
              <a:buAutoNum type="arabicPeriod" startAt="15"/>
            </a:pPr>
            <a:r>
              <a:rPr lang="en-GB" altLang="en-US" sz="1600" dirty="0">
                <a:solidFill>
                  <a:schemeClr val="tx1"/>
                </a:solidFill>
              </a:rPr>
              <a:t>Command Injection</a:t>
            </a:r>
          </a:p>
          <a:p>
            <a:pPr>
              <a:lnSpc>
                <a:spcPct val="100000"/>
              </a:lnSpc>
            </a:pPr>
            <a:endParaRPr lang="en-GB" dirty="0"/>
          </a:p>
        </p:txBody>
      </p:sp>
      <p:sp>
        <p:nvSpPr>
          <p:cNvPr id="3" name="TextBox 2">
            <a:extLst>
              <a:ext uri="{FF2B5EF4-FFF2-40B4-BE49-F238E27FC236}">
                <a16:creationId xmlns:a16="http://schemas.microsoft.com/office/drawing/2014/main" id="{5C54E722-E123-3868-FF92-A7DB8C525B41}"/>
              </a:ext>
            </a:extLst>
          </p:cNvPr>
          <p:cNvSpPr txBox="1"/>
          <p:nvPr/>
        </p:nvSpPr>
        <p:spPr>
          <a:xfrm>
            <a:off x="1366296" y="6140043"/>
            <a:ext cx="7056784" cy="307777"/>
          </a:xfrm>
          <a:prstGeom prst="rect">
            <a:avLst/>
          </a:prstGeom>
          <a:noFill/>
        </p:spPr>
        <p:txBody>
          <a:bodyPr wrap="square" rtlCol="0">
            <a:spAutoFit/>
          </a:bodyPr>
          <a:lstStyle/>
          <a:p>
            <a:r>
              <a:rPr lang="en-GB" sz="1400" dirty="0">
                <a:solidFill>
                  <a:schemeClr val="tx1"/>
                </a:solidFill>
                <a:latin typeface="Arial Rounded MT Bold" panose="020F0704030504030204" pitchFamily="34" charset="0"/>
              </a:rPr>
              <a:t>See </a:t>
            </a:r>
            <a:r>
              <a:rPr lang="en-GB" sz="1400" dirty="0">
                <a:solidFill>
                  <a:schemeClr val="accent2"/>
                </a:solidFill>
                <a:latin typeface="Arial Rounded MT Bold" panose="020F0704030504030204" pitchFamily="34" charset="0"/>
              </a:rPr>
              <a:t>https://cwe.mitre.org/top25/index.html</a:t>
            </a:r>
            <a:endParaRPr lang="en-GB" sz="1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3762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  Validation</a:t>
            </a:r>
            <a:endParaRPr lang="en-GB" dirty="0"/>
          </a:p>
        </p:txBody>
      </p:sp>
      <p:sp>
        <p:nvSpPr>
          <p:cNvPr id="3" name="Content Placeholder 2"/>
          <p:cNvSpPr>
            <a:spLocks noGrp="1"/>
          </p:cNvSpPr>
          <p:nvPr>
            <p:ph idx="1"/>
          </p:nvPr>
        </p:nvSpPr>
        <p:spPr>
          <a:xfrm>
            <a:off x="685800" y="1124745"/>
            <a:ext cx="7846640" cy="4960144"/>
          </a:xfrm>
        </p:spPr>
        <p:txBody>
          <a:bodyPr/>
          <a:lstStyle/>
          <a:p>
            <a:pPr marL="0" indent="0">
              <a:buNone/>
            </a:pPr>
            <a:r>
              <a:rPr lang="nl-NL" sz="1800" dirty="0"/>
              <a:t>Many possible forms of </a:t>
            </a:r>
            <a:r>
              <a:rPr lang="nl-NL" sz="1800" dirty="0">
                <a:solidFill>
                  <a:schemeClr val="accent2"/>
                </a:solidFill>
              </a:rPr>
              <a:t>patterns</a:t>
            </a:r>
            <a:r>
              <a:rPr lang="nl-NL" sz="1800" dirty="0"/>
              <a:t> for validations</a:t>
            </a:r>
          </a:p>
          <a:p>
            <a:r>
              <a:rPr lang="nl-NL" sz="1600" dirty="0"/>
              <a:t>Eg. for numbers:</a:t>
            </a:r>
          </a:p>
          <a:p>
            <a:pPr lvl="1"/>
            <a:r>
              <a:rPr lang="nl-NL" sz="1600" dirty="0" err="1">
                <a:solidFill>
                  <a:srgbClr val="339933"/>
                </a:solidFill>
              </a:rPr>
              <a:t>positive</a:t>
            </a:r>
            <a:r>
              <a:rPr lang="nl-NL" sz="1600" dirty="0">
                <a:solidFill>
                  <a:srgbClr val="339933"/>
                </a:solidFill>
              </a:rPr>
              <a:t>, </a:t>
            </a:r>
            <a:r>
              <a:rPr lang="nl-NL" sz="1600" dirty="0" err="1">
                <a:solidFill>
                  <a:srgbClr val="339933"/>
                </a:solidFill>
              </a:rPr>
              <a:t>negative</a:t>
            </a:r>
            <a:r>
              <a:rPr lang="nl-NL" sz="1600" dirty="0">
                <a:solidFill>
                  <a:srgbClr val="339933"/>
                </a:solidFill>
              </a:rPr>
              <a:t>, max. </a:t>
            </a:r>
            <a:r>
              <a:rPr lang="nl-NL" sz="1600" dirty="0" err="1">
                <a:solidFill>
                  <a:srgbClr val="339933"/>
                </a:solidFill>
              </a:rPr>
              <a:t>value</a:t>
            </a:r>
            <a:r>
              <a:rPr lang="nl-NL" sz="1600" dirty="0">
                <a:solidFill>
                  <a:srgbClr val="339933"/>
                </a:solidFill>
              </a:rPr>
              <a:t>, </a:t>
            </a:r>
            <a:r>
              <a:rPr lang="nl-NL" sz="1600" dirty="0" err="1">
                <a:solidFill>
                  <a:srgbClr val="339933"/>
                </a:solidFill>
              </a:rPr>
              <a:t>possible</a:t>
            </a:r>
            <a:r>
              <a:rPr lang="nl-NL" sz="1600" dirty="0">
                <a:solidFill>
                  <a:srgbClr val="339933"/>
                </a:solidFill>
              </a:rPr>
              <a:t> range?</a:t>
            </a:r>
          </a:p>
          <a:p>
            <a:pPr lvl="1"/>
            <a:r>
              <a:rPr lang="en-GB" sz="1600" dirty="0" err="1"/>
              <a:t>Luhn</a:t>
            </a:r>
            <a:r>
              <a:rPr lang="en-GB" sz="1600" dirty="0"/>
              <a:t> mod 10 check for credit card numbers</a:t>
            </a:r>
          </a:p>
          <a:p>
            <a:r>
              <a:rPr lang="nl-NL" sz="1600" dirty="0"/>
              <a:t>Eg. for strings</a:t>
            </a:r>
            <a:r>
              <a:rPr lang="nl-NL" sz="1600" dirty="0">
                <a:solidFill>
                  <a:schemeClr val="accent2"/>
                </a:solidFill>
              </a:rPr>
              <a:t>: </a:t>
            </a:r>
          </a:p>
          <a:p>
            <a:pPr lvl="1"/>
            <a:r>
              <a:rPr lang="nl-NL" sz="1600" dirty="0">
                <a:solidFill>
                  <a:srgbClr val="339933"/>
                </a:solidFill>
              </a:rPr>
              <a:t>(dis)</a:t>
            </a:r>
            <a:r>
              <a:rPr lang="nl-NL" sz="1600" dirty="0" err="1">
                <a:solidFill>
                  <a:srgbClr val="339933"/>
                </a:solidFill>
              </a:rPr>
              <a:t>allowed</a:t>
            </a:r>
            <a:r>
              <a:rPr lang="nl-NL" sz="1600" dirty="0">
                <a:solidFill>
                  <a:srgbClr val="339933"/>
                </a:solidFill>
              </a:rPr>
              <a:t> </a:t>
            </a:r>
            <a:r>
              <a:rPr lang="nl-NL" sz="1600" dirty="0" err="1">
                <a:solidFill>
                  <a:srgbClr val="339933"/>
                </a:solidFill>
              </a:rPr>
              <a:t>characters</a:t>
            </a:r>
            <a:r>
              <a:rPr lang="nl-NL" sz="1600" dirty="0">
                <a:solidFill>
                  <a:srgbClr val="339933"/>
                </a:solidFill>
              </a:rPr>
              <a:t> or </a:t>
            </a:r>
            <a:r>
              <a:rPr lang="nl-NL" sz="1600" dirty="0" err="1">
                <a:solidFill>
                  <a:srgbClr val="339933"/>
                </a:solidFill>
              </a:rPr>
              <a:t>words</a:t>
            </a:r>
            <a:endParaRPr lang="nl-NL" sz="1600" dirty="0">
              <a:solidFill>
                <a:srgbClr val="339933"/>
              </a:solidFill>
            </a:endParaRPr>
          </a:p>
          <a:p>
            <a:pPr lvl="1"/>
            <a:r>
              <a:rPr lang="nl-NL" sz="1600" dirty="0"/>
              <a:t>More precise: </a:t>
            </a:r>
            <a:r>
              <a:rPr lang="nl-NL" sz="1600" dirty="0">
                <a:solidFill>
                  <a:schemeClr val="accent2"/>
                </a:solidFill>
              </a:rPr>
              <a:t>regular expressions </a:t>
            </a:r>
            <a:r>
              <a:rPr lang="nl-NL" sz="1600" dirty="0">
                <a:solidFill>
                  <a:schemeClr val="tx1"/>
                </a:solidFill>
              </a:rPr>
              <a:t>or</a:t>
            </a:r>
            <a:r>
              <a:rPr lang="nl-NL" sz="1600" dirty="0">
                <a:solidFill>
                  <a:schemeClr val="accent2"/>
                </a:solidFill>
              </a:rPr>
              <a:t> context-free grammars</a:t>
            </a:r>
          </a:p>
          <a:p>
            <a:pPr lvl="2"/>
            <a:r>
              <a:rPr lang="en-GB" sz="1600" dirty="0" err="1"/>
              <a:t>Eg</a:t>
            </a:r>
            <a:r>
              <a:rPr lang="en-GB" sz="1600" dirty="0"/>
              <a:t> for  RU student number (s followed by 6 digits),   valid </a:t>
            </a:r>
            <a:r>
              <a:rPr lang="nl-NL" sz="1600" dirty="0"/>
              <a:t>email </a:t>
            </a:r>
            <a:r>
              <a:rPr lang="nl-NL" sz="1600" dirty="0" err="1"/>
              <a:t>address</a:t>
            </a:r>
            <a:r>
              <a:rPr lang="nl-NL" sz="1600" dirty="0"/>
              <a:t>, URL, …</a:t>
            </a:r>
          </a:p>
          <a:p>
            <a:endParaRPr lang="nl-NL" sz="1800" dirty="0">
              <a:solidFill>
                <a:schemeClr val="tx1"/>
              </a:solidFill>
            </a:endParaRPr>
          </a:p>
          <a:p>
            <a:pPr marL="0" indent="0">
              <a:buNone/>
            </a:pPr>
            <a:r>
              <a:rPr lang="nl-NL" sz="1600" dirty="0"/>
              <a:t>Unfortunately, regular expressions and context-free grammars are not expressive enough </a:t>
            </a:r>
            <a:r>
              <a:rPr lang="nl-NL" sz="1600" dirty="0">
                <a:solidFill>
                  <a:schemeClr val="tx1"/>
                </a:solidFill>
              </a:rPr>
              <a:t>for many complex input formats </a:t>
            </a:r>
            <a:r>
              <a:rPr lang="nl-NL" sz="1600" dirty="0"/>
              <a:t>(eg email address, JPG, PDF,...)  </a:t>
            </a:r>
            <a:r>
              <a:rPr lang="nl-NL" sz="1600" b="1" dirty="0">
                <a:sym typeface="Wingdings" panose="05000000000000000000" pitchFamily="2" charset="2"/>
              </a:rPr>
              <a:t></a:t>
            </a:r>
            <a:endParaRPr lang="nl-NL" sz="1600" b="1" dirty="0"/>
          </a:p>
          <a:p>
            <a:endParaRPr lang="nl-NL" sz="1800"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40</a:t>
            </a:fld>
            <a:endParaRPr lang="en-GB" altLang="nl-NL" dirty="0"/>
          </a:p>
        </p:txBody>
      </p:sp>
    </p:spTree>
    <p:extLst>
      <p:ext uri="{BB962C8B-B14F-4D97-AF65-F5344CB8AC3E}">
        <p14:creationId xmlns:p14="http://schemas.microsoft.com/office/powerpoint/2010/main" val="269338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nl-NL" dirty="0"/>
              <a:t>b) Validation techniques</a:t>
            </a:r>
            <a:endParaRPr lang="en-GB" altLang="nl-NL" dirty="0"/>
          </a:p>
        </p:txBody>
      </p:sp>
      <p:sp>
        <p:nvSpPr>
          <p:cNvPr id="16387" name="Content Placeholder 2"/>
          <p:cNvSpPr>
            <a:spLocks noGrp="1"/>
          </p:cNvSpPr>
          <p:nvPr>
            <p:ph idx="1"/>
          </p:nvPr>
        </p:nvSpPr>
        <p:spPr/>
        <p:txBody>
          <a:bodyPr/>
          <a:lstStyle/>
          <a:p>
            <a:pPr>
              <a:lnSpc>
                <a:spcPct val="100000"/>
              </a:lnSpc>
              <a:defRPr/>
            </a:pPr>
            <a:r>
              <a:rPr lang="en-US" altLang="nl-NL" dirty="0">
                <a:solidFill>
                  <a:schemeClr val="accent2"/>
                </a:solidFill>
              </a:rPr>
              <a:t>Indirect selection </a:t>
            </a:r>
          </a:p>
          <a:p>
            <a:pPr lvl="1">
              <a:lnSpc>
                <a:spcPct val="100000"/>
              </a:lnSpc>
              <a:defRPr/>
            </a:pPr>
            <a:r>
              <a:rPr lang="en-US" altLang="nl-NL" sz="1800" dirty="0">
                <a:solidFill>
                  <a:schemeClr val="tx1"/>
                </a:solidFill>
              </a:rPr>
              <a:t>Let user choose from a set of legitimate inputs;                                                        User input never used directly by the application </a:t>
            </a:r>
          </a:p>
          <a:p>
            <a:pPr lvl="1">
              <a:lnSpc>
                <a:spcPct val="100000"/>
              </a:lnSpc>
              <a:defRPr/>
            </a:pPr>
            <a:r>
              <a:rPr lang="en-US" altLang="nl-NL" sz="1800" dirty="0">
                <a:solidFill>
                  <a:schemeClr val="tx1"/>
                </a:solidFill>
              </a:rPr>
              <a:t>Most secure, but cannot be used in all situations;                                  also, attacker may be able to by-pass the user interface to still enter invalid data, </a:t>
            </a:r>
            <a:r>
              <a:rPr lang="en-US" altLang="nl-NL" sz="1800" dirty="0" err="1">
                <a:solidFill>
                  <a:schemeClr val="tx1"/>
                </a:solidFill>
              </a:rPr>
              <a:t>eg</a:t>
            </a:r>
            <a:r>
              <a:rPr lang="en-US" altLang="nl-NL" sz="1800" dirty="0">
                <a:solidFill>
                  <a:schemeClr val="tx1"/>
                </a:solidFill>
              </a:rPr>
              <a:t> by messing with HTTP traffic</a:t>
            </a:r>
          </a:p>
          <a:p>
            <a:pPr>
              <a:lnSpc>
                <a:spcPct val="100000"/>
              </a:lnSpc>
              <a:defRPr/>
            </a:pPr>
            <a:r>
              <a:rPr lang="en-US" altLang="nl-NL" dirty="0">
                <a:solidFill>
                  <a:schemeClr val="accent2"/>
                </a:solidFill>
              </a:rPr>
              <a:t>Allow-listing </a:t>
            </a:r>
            <a:r>
              <a:rPr lang="en-US" altLang="nl-NL" sz="1600" dirty="0">
                <a:solidFill>
                  <a:schemeClr val="tx1"/>
                </a:solidFill>
              </a:rPr>
              <a:t>(aka white-listing)</a:t>
            </a:r>
          </a:p>
          <a:p>
            <a:pPr lvl="1">
              <a:lnSpc>
                <a:spcPct val="100000"/>
              </a:lnSpc>
              <a:defRPr/>
            </a:pPr>
            <a:r>
              <a:rPr lang="en-US" altLang="nl-NL" sz="1800" dirty="0">
                <a:solidFill>
                  <a:schemeClr val="tx1"/>
                </a:solidFill>
              </a:rPr>
              <a:t>List </a:t>
            </a:r>
            <a:r>
              <a:rPr lang="en-US" altLang="nl-NL" sz="1800" i="1" dirty="0">
                <a:solidFill>
                  <a:srgbClr val="339933"/>
                </a:solidFill>
              </a:rPr>
              <a:t>valid</a:t>
            </a:r>
            <a:r>
              <a:rPr lang="en-US" altLang="nl-NL" sz="1800" i="1" dirty="0">
                <a:solidFill>
                  <a:schemeClr val="tx1"/>
                </a:solidFill>
              </a:rPr>
              <a:t> </a:t>
            </a:r>
            <a:r>
              <a:rPr lang="en-US" altLang="nl-NL" sz="1800" dirty="0">
                <a:solidFill>
                  <a:schemeClr val="tx1"/>
                </a:solidFill>
              </a:rPr>
              <a:t> patterns; </a:t>
            </a:r>
            <a:r>
              <a:rPr lang="en-US" altLang="nl-NL" sz="1800" i="1" dirty="0">
                <a:solidFill>
                  <a:srgbClr val="339933"/>
                </a:solidFill>
              </a:rPr>
              <a:t>accept</a:t>
            </a:r>
            <a:r>
              <a:rPr lang="en-US" altLang="nl-NL" sz="1800" i="1" dirty="0">
                <a:solidFill>
                  <a:schemeClr val="tx1"/>
                </a:solidFill>
              </a:rPr>
              <a:t> </a:t>
            </a:r>
            <a:r>
              <a:rPr lang="en-US" altLang="nl-NL" sz="1800" dirty="0">
                <a:solidFill>
                  <a:schemeClr val="tx1"/>
                </a:solidFill>
              </a:rPr>
              <a:t> input if it matches</a:t>
            </a:r>
          </a:p>
          <a:p>
            <a:pPr lvl="1">
              <a:lnSpc>
                <a:spcPct val="100000"/>
              </a:lnSpc>
              <a:defRPr/>
            </a:pPr>
            <a:r>
              <a:rPr lang="en-US" altLang="nl-NL" sz="1800" dirty="0">
                <a:solidFill>
                  <a:schemeClr val="tx1"/>
                </a:solidFill>
              </a:rPr>
              <a:t>Instance of a </a:t>
            </a:r>
            <a:r>
              <a:rPr lang="en-US" altLang="nl-NL" sz="1800" dirty="0">
                <a:solidFill>
                  <a:srgbClr val="339933"/>
                </a:solidFill>
              </a:rPr>
              <a:t>positive</a:t>
            </a:r>
            <a:r>
              <a:rPr lang="en-US" altLang="nl-NL" sz="1800" dirty="0">
                <a:solidFill>
                  <a:schemeClr val="tx1"/>
                </a:solidFill>
              </a:rPr>
              <a:t> security model</a:t>
            </a:r>
          </a:p>
          <a:p>
            <a:pPr>
              <a:lnSpc>
                <a:spcPct val="100000"/>
              </a:lnSpc>
              <a:defRPr/>
            </a:pPr>
            <a:r>
              <a:rPr lang="en-US" altLang="nl-NL" dirty="0">
                <a:solidFill>
                  <a:schemeClr val="accent2"/>
                </a:solidFill>
              </a:rPr>
              <a:t>Deny-listing </a:t>
            </a:r>
            <a:r>
              <a:rPr lang="en-US" altLang="nl-NL" sz="1600" dirty="0">
                <a:solidFill>
                  <a:schemeClr val="tx1"/>
                </a:solidFill>
              </a:rPr>
              <a:t>(aka black-listing)</a:t>
            </a:r>
          </a:p>
          <a:p>
            <a:pPr lvl="1">
              <a:lnSpc>
                <a:spcPct val="100000"/>
              </a:lnSpc>
              <a:defRPr/>
            </a:pPr>
            <a:r>
              <a:rPr lang="en-US" altLang="nl-NL" sz="1800" dirty="0">
                <a:solidFill>
                  <a:schemeClr val="tx1"/>
                </a:solidFill>
              </a:rPr>
              <a:t>List </a:t>
            </a:r>
            <a:r>
              <a:rPr lang="en-US" altLang="nl-NL" sz="1800" i="1" dirty="0">
                <a:solidFill>
                  <a:srgbClr val="339933"/>
                </a:solidFill>
              </a:rPr>
              <a:t>invalid</a:t>
            </a:r>
            <a:r>
              <a:rPr lang="en-US" altLang="nl-NL" sz="1800" dirty="0">
                <a:solidFill>
                  <a:schemeClr val="tx1"/>
                </a:solidFill>
              </a:rPr>
              <a:t>  patterns; </a:t>
            </a:r>
            <a:r>
              <a:rPr lang="en-US" altLang="nl-NL" sz="1800" i="1" dirty="0">
                <a:solidFill>
                  <a:srgbClr val="339933"/>
                </a:solidFill>
              </a:rPr>
              <a:t>reject</a:t>
            </a:r>
            <a:r>
              <a:rPr lang="en-US" altLang="nl-NL" sz="1800" i="1" dirty="0">
                <a:solidFill>
                  <a:schemeClr val="tx1"/>
                </a:solidFill>
              </a:rPr>
              <a:t> </a:t>
            </a:r>
            <a:r>
              <a:rPr lang="en-US" altLang="nl-NL" sz="1800" dirty="0">
                <a:solidFill>
                  <a:schemeClr val="tx1"/>
                </a:solidFill>
              </a:rPr>
              <a:t> input if  it matches</a:t>
            </a:r>
          </a:p>
          <a:p>
            <a:pPr lvl="1">
              <a:lnSpc>
                <a:spcPct val="100000"/>
              </a:lnSpc>
              <a:defRPr/>
            </a:pPr>
            <a:r>
              <a:rPr lang="en-US" altLang="nl-NL" sz="1800" dirty="0">
                <a:solidFill>
                  <a:schemeClr val="tx1"/>
                </a:solidFill>
              </a:rPr>
              <a:t>Least secure, given the big risk that some dangerous patterns are overlooked</a:t>
            </a:r>
          </a:p>
          <a:p>
            <a:pPr lvl="1">
              <a:lnSpc>
                <a:spcPct val="100000"/>
              </a:lnSpc>
              <a:defRPr/>
            </a:pPr>
            <a:r>
              <a:rPr lang="en-US" altLang="nl-NL" sz="1800" dirty="0">
                <a:solidFill>
                  <a:schemeClr val="tx1"/>
                </a:solidFill>
              </a:rPr>
              <a:t>Instance of a </a:t>
            </a:r>
            <a:r>
              <a:rPr lang="en-US" altLang="nl-NL" sz="1800" dirty="0">
                <a:solidFill>
                  <a:srgbClr val="339933"/>
                </a:solidFill>
              </a:rPr>
              <a:t>negative</a:t>
            </a:r>
            <a:r>
              <a:rPr lang="en-US" altLang="nl-NL" sz="1800" dirty="0">
                <a:solidFill>
                  <a:schemeClr val="tx1"/>
                </a:solidFill>
              </a:rPr>
              <a:t> security model</a:t>
            </a:r>
          </a:p>
          <a:p>
            <a:pPr marL="457200" indent="-457200">
              <a:lnSpc>
                <a:spcPct val="100000"/>
              </a:lnSpc>
              <a:buFont typeface="+mj-lt"/>
              <a:buAutoNum type="arabicPeriod"/>
              <a:defRPr/>
            </a:pPr>
            <a:endParaRPr lang="en-US" altLang="nl-NL" dirty="0">
              <a:solidFill>
                <a:schemeClr val="accent2"/>
              </a:solidFill>
            </a:endParaRPr>
          </a:p>
        </p:txBody>
      </p:sp>
      <p:sp>
        <p:nvSpPr>
          <p:cNvPr id="5120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04ED88A1-B3C9-4439-A8E9-4ACAF8707CFD}" type="slidenum">
              <a:rPr lang="en-GB" altLang="nl-NL" smtClean="0"/>
              <a:pPr/>
              <a:t>41</a:t>
            </a:fld>
            <a:endParaRPr lang="en-GB" altLang="nl-NL" dirty="0"/>
          </a:p>
        </p:txBody>
      </p:sp>
      <p:pic>
        <p:nvPicPr>
          <p:cNvPr id="2" name="Afbeelding 1"/>
          <p:cNvPicPr>
            <a:picLocks noChangeAspect="1"/>
          </p:cNvPicPr>
          <p:nvPr/>
        </p:nvPicPr>
        <p:blipFill rotWithShape="1">
          <a:blip r:embed="rId2"/>
          <a:srcRect r="6445"/>
          <a:stretch/>
        </p:blipFill>
        <p:spPr>
          <a:xfrm>
            <a:off x="7020272" y="476672"/>
            <a:ext cx="1728192" cy="1910706"/>
          </a:xfrm>
          <a:prstGeom prst="rect">
            <a:avLst/>
          </a:prstGeom>
        </p:spPr>
      </p:pic>
    </p:spTree>
    <p:extLst>
      <p:ext uri="{BB962C8B-B14F-4D97-AF65-F5344CB8AC3E}">
        <p14:creationId xmlns:p14="http://schemas.microsoft.com/office/powerpoint/2010/main" val="24552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 Sanitisation </a:t>
            </a:r>
            <a:r>
              <a:rPr lang="en-GB" sz="2400" dirty="0"/>
              <a:t>aka</a:t>
            </a:r>
            <a:r>
              <a:rPr lang="en-GB" dirty="0"/>
              <a:t> encoding</a:t>
            </a:r>
          </a:p>
        </p:txBody>
      </p:sp>
      <p:sp>
        <p:nvSpPr>
          <p:cNvPr id="3" name="Tijdelijke aanduiding voor inhoud 2"/>
          <p:cNvSpPr>
            <a:spLocks noGrp="1"/>
          </p:cNvSpPr>
          <p:nvPr>
            <p:ph idx="1"/>
          </p:nvPr>
        </p:nvSpPr>
        <p:spPr/>
        <p:txBody>
          <a:bodyPr/>
          <a:lstStyle/>
          <a:p>
            <a:pPr marL="0" indent="0">
              <a:lnSpc>
                <a:spcPct val="100000"/>
              </a:lnSpc>
              <a:buNone/>
            </a:pPr>
            <a:r>
              <a:rPr lang="en-GB" sz="1800" dirty="0">
                <a:solidFill>
                  <a:schemeClr val="tx1"/>
                </a:solidFill>
              </a:rPr>
              <a:t>Commonly applied to prevent </a:t>
            </a:r>
            <a:r>
              <a:rPr lang="en-GB" sz="1800" dirty="0">
                <a:solidFill>
                  <a:srgbClr val="FF0000"/>
                </a:solidFill>
              </a:rPr>
              <a:t>injection attacks</a:t>
            </a:r>
            <a:r>
              <a:rPr lang="en-GB" sz="1800" dirty="0">
                <a:solidFill>
                  <a:schemeClr val="tx1"/>
                </a:solidFill>
              </a:rPr>
              <a:t>, </a:t>
            </a:r>
            <a:r>
              <a:rPr lang="en-GB" sz="1800" dirty="0" err="1">
                <a:solidFill>
                  <a:schemeClr val="tx1"/>
                </a:solidFill>
              </a:rPr>
              <a:t>eg.</a:t>
            </a:r>
            <a:endParaRPr lang="en-GB" sz="1800" dirty="0">
              <a:solidFill>
                <a:schemeClr val="tx1"/>
              </a:solidFill>
            </a:endParaRPr>
          </a:p>
          <a:p>
            <a:pPr>
              <a:lnSpc>
                <a:spcPct val="100000"/>
              </a:lnSpc>
            </a:pPr>
            <a:r>
              <a:rPr lang="en-GB" sz="1800" dirty="0">
                <a:solidFill>
                  <a:schemeClr val="tx1"/>
                </a:solidFill>
              </a:rPr>
              <a:t>replacing </a:t>
            </a:r>
            <a:r>
              <a:rPr lang="en-GB" sz="1800" b="1" dirty="0">
                <a:solidFill>
                  <a:srgbClr val="008000"/>
                </a:solidFill>
                <a:latin typeface="Courier New" panose="02070309020205020404" pitchFamily="49" charset="0"/>
                <a:cs typeface="Courier New" panose="02070309020205020404" pitchFamily="49" charset="0"/>
              </a:rPr>
              <a:t>″</a:t>
            </a:r>
            <a:r>
              <a:rPr lang="en-GB" sz="1800" dirty="0">
                <a:solidFill>
                  <a:srgbClr val="339933"/>
                </a:solidFill>
              </a:rPr>
              <a:t> </a:t>
            </a:r>
            <a:r>
              <a:rPr lang="en-GB" sz="1800" dirty="0">
                <a:solidFill>
                  <a:schemeClr val="tx1"/>
                </a:solidFill>
              </a:rPr>
              <a:t>  by  </a:t>
            </a:r>
            <a:r>
              <a:rPr lang="en-GB" sz="1800" b="1" dirty="0">
                <a:solidFill>
                  <a:srgbClr val="008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a:t>
            </a:r>
            <a:r>
              <a:rPr lang="en-GB" sz="1800" dirty="0">
                <a:solidFill>
                  <a:schemeClr val="tx1"/>
                </a:solidFill>
              </a:rPr>
              <a:t> to prevent SQL injection, aka </a:t>
            </a:r>
            <a:r>
              <a:rPr lang="en-GB" sz="1800" dirty="0">
                <a:solidFill>
                  <a:schemeClr val="accent2"/>
                </a:solidFill>
              </a:rPr>
              <a:t>escaping</a:t>
            </a:r>
          </a:p>
          <a:p>
            <a:pPr>
              <a:lnSpc>
                <a:spcPct val="100000"/>
              </a:lnSpc>
            </a:pPr>
            <a:r>
              <a:rPr lang="en-GB" sz="1800" dirty="0">
                <a:solidFill>
                  <a:schemeClr val="tx1"/>
                </a:solidFill>
              </a:rPr>
              <a:t>replacing </a:t>
            </a:r>
            <a:r>
              <a:rPr lang="en-GB" sz="1800" b="1" dirty="0">
                <a:solidFill>
                  <a:srgbClr val="339933"/>
                </a:solidFill>
                <a:latin typeface="Courier New" panose="02070309020205020404" pitchFamily="49" charset="0"/>
                <a:cs typeface="Courier New" panose="02070309020205020404" pitchFamily="49" charset="0"/>
              </a:rPr>
              <a:t>&lt; &gt;</a:t>
            </a:r>
            <a:r>
              <a:rPr lang="en-GB" sz="1800" dirty="0">
                <a:solidFill>
                  <a:srgbClr val="339933"/>
                </a:solidFill>
              </a:rPr>
              <a:t> </a:t>
            </a:r>
            <a:r>
              <a:rPr lang="en-GB" sz="1800" dirty="0">
                <a:solidFill>
                  <a:schemeClr val="tx1"/>
                </a:solidFill>
              </a:rPr>
              <a:t>by </a:t>
            </a:r>
            <a:r>
              <a:rPr lang="en-GB" sz="1800" b="1" dirty="0">
                <a:solidFill>
                  <a:srgbClr val="008000"/>
                </a:solidFill>
                <a:latin typeface="Courier New" panose="02070309020205020404" pitchFamily="49" charset="0"/>
                <a:cs typeface="Courier New" panose="02070309020205020404" pitchFamily="49" charset="0"/>
              </a:rPr>
              <a:t>&amp;</a:t>
            </a:r>
            <a:r>
              <a:rPr lang="en-GB" sz="1800" b="1" dirty="0" err="1">
                <a:solidFill>
                  <a:srgbClr val="008000"/>
                </a:solidFill>
                <a:latin typeface="Courier New" panose="02070309020205020404" pitchFamily="49" charset="0"/>
                <a:cs typeface="Courier New" panose="02070309020205020404" pitchFamily="49" charset="0"/>
              </a:rPr>
              <a:t>lt</a:t>
            </a:r>
            <a:r>
              <a:rPr lang="en-GB" sz="1800" b="1" dirty="0">
                <a:solidFill>
                  <a:srgbClr val="008000"/>
                </a:solidFill>
                <a:latin typeface="Courier New" panose="02070309020205020404" pitchFamily="49" charset="0"/>
                <a:cs typeface="Courier New" panose="02070309020205020404" pitchFamily="49" charset="0"/>
              </a:rPr>
              <a:t> &amp;</a:t>
            </a:r>
            <a:r>
              <a:rPr lang="en-GB" sz="1800" b="1" dirty="0" err="1">
                <a:solidFill>
                  <a:srgbClr val="008000"/>
                </a:solidFill>
                <a:latin typeface="Courier New" panose="02070309020205020404" pitchFamily="49" charset="0"/>
                <a:cs typeface="Courier New" panose="02070309020205020404" pitchFamily="49" charset="0"/>
              </a:rPr>
              <a:t>gt</a:t>
            </a:r>
            <a:r>
              <a:rPr lang="en-GB" sz="1800" b="1" dirty="0">
                <a:solidFill>
                  <a:srgbClr val="008000"/>
                </a:solidFill>
                <a:latin typeface="Courier New" panose="02070309020205020404" pitchFamily="49" charset="0"/>
                <a:cs typeface="Courier New" panose="02070309020205020404" pitchFamily="49" charset="0"/>
              </a:rPr>
              <a:t> </a:t>
            </a:r>
            <a:r>
              <a:rPr lang="en-GB" sz="1800" dirty="0">
                <a:solidFill>
                  <a:schemeClr val="tx1"/>
                </a:solidFill>
              </a:rPr>
              <a:t>to prevent HTML injection &amp; XSS</a:t>
            </a:r>
          </a:p>
          <a:p>
            <a:pPr>
              <a:lnSpc>
                <a:spcPct val="100000"/>
              </a:lnSpc>
            </a:pPr>
            <a:r>
              <a:rPr lang="en-GB" sz="1800" dirty="0">
                <a:solidFill>
                  <a:schemeClr val="tx1"/>
                </a:solidFill>
              </a:rPr>
              <a:t>replacing </a:t>
            </a:r>
            <a:r>
              <a:rPr lang="en-GB" sz="1800" b="1" dirty="0">
                <a:solidFill>
                  <a:srgbClr val="008000"/>
                </a:solidFill>
                <a:latin typeface="Courier New" panose="02070309020205020404" pitchFamily="49" charset="0"/>
                <a:cs typeface="Courier New" panose="02070309020205020404" pitchFamily="49" charset="0"/>
              </a:rPr>
              <a:t>script</a:t>
            </a:r>
            <a:r>
              <a:rPr lang="en-GB" sz="1800" dirty="0">
                <a:solidFill>
                  <a:schemeClr val="tx1"/>
                </a:solidFill>
              </a:rPr>
              <a:t> by </a:t>
            </a:r>
            <a:r>
              <a:rPr lang="en-GB" sz="1800" b="1" dirty="0" err="1">
                <a:solidFill>
                  <a:srgbClr val="339933"/>
                </a:solidFill>
                <a:latin typeface="Courier New" panose="02070309020205020404" pitchFamily="49" charset="0"/>
                <a:cs typeface="Courier New" panose="02070309020205020404" pitchFamily="49" charset="0"/>
              </a:rPr>
              <a:t>xxxx</a:t>
            </a:r>
            <a:r>
              <a:rPr lang="en-GB" sz="1800" dirty="0">
                <a:solidFill>
                  <a:schemeClr val="tx1"/>
                </a:solidFill>
              </a:rPr>
              <a:t> to prevent XSS</a:t>
            </a:r>
          </a:p>
          <a:p>
            <a:pPr>
              <a:lnSpc>
                <a:spcPct val="100000"/>
              </a:lnSpc>
            </a:pPr>
            <a:r>
              <a:rPr lang="en-GB" sz="1800" dirty="0">
                <a:solidFill>
                  <a:schemeClr val="tx1"/>
                </a:solidFill>
              </a:rPr>
              <a:t>putting quotes around an input, aka </a:t>
            </a:r>
            <a:r>
              <a:rPr lang="en-GB" sz="1800" dirty="0">
                <a:solidFill>
                  <a:schemeClr val="accent2"/>
                </a:solidFill>
              </a:rPr>
              <a:t>quoting</a:t>
            </a:r>
          </a:p>
          <a:p>
            <a:pPr>
              <a:lnSpc>
                <a:spcPct val="100000"/>
              </a:lnSpc>
            </a:pPr>
            <a:r>
              <a:rPr lang="en-GB" sz="1800" dirty="0">
                <a:solidFill>
                  <a:schemeClr val="tx1"/>
                </a:solidFill>
              </a:rPr>
              <a:t>removing dangerous characters or words, aka </a:t>
            </a:r>
            <a:r>
              <a:rPr lang="en-GB" sz="1800" dirty="0">
                <a:solidFill>
                  <a:schemeClr val="accent2"/>
                </a:solidFill>
              </a:rPr>
              <a:t>filtering</a:t>
            </a:r>
          </a:p>
          <a:p>
            <a:pPr>
              <a:lnSpc>
                <a:spcPct val="100000"/>
              </a:lnSpc>
            </a:pPr>
            <a:endParaRPr lang="en-GB" sz="1800" dirty="0">
              <a:solidFill>
                <a:schemeClr val="tx1"/>
              </a:solidFill>
            </a:endParaRPr>
          </a:p>
          <a:p>
            <a:pPr>
              <a:lnSpc>
                <a:spcPct val="100000"/>
              </a:lnSpc>
            </a:pPr>
            <a:endParaRPr lang="en-GB" sz="1800" dirty="0">
              <a:solidFill>
                <a:schemeClr val="tx1"/>
              </a:solidFill>
            </a:endParaRPr>
          </a:p>
          <a:p>
            <a:pPr marL="0" indent="0">
              <a:lnSpc>
                <a:spcPct val="100000"/>
              </a:lnSpc>
              <a:buNone/>
            </a:pPr>
            <a:r>
              <a:rPr lang="en-GB" sz="1800" dirty="0">
                <a:solidFill>
                  <a:schemeClr val="tx1"/>
                </a:solidFill>
              </a:rPr>
              <a:t>NB after sanitising, changed input may need to be </a:t>
            </a:r>
            <a:r>
              <a:rPr lang="en-GB" sz="1800" i="1" dirty="0">
                <a:solidFill>
                  <a:schemeClr val="tx1"/>
                </a:solidFill>
              </a:rPr>
              <a:t>re-validated</a:t>
            </a:r>
          </a:p>
          <a:p>
            <a:pPr marL="0" indent="0">
              <a:lnSpc>
                <a:spcPct val="100000"/>
              </a:lnSpc>
              <a:buNone/>
            </a:pPr>
            <a:endParaRPr lang="en-GB" sz="1800" i="1" dirty="0">
              <a:solidFill>
                <a:schemeClr val="tx1"/>
              </a:solidFill>
            </a:endParaRPr>
          </a:p>
          <a:p>
            <a:pPr marL="0" indent="0">
              <a:lnSpc>
                <a:spcPct val="100000"/>
              </a:lnSpc>
              <a:buNone/>
            </a:pPr>
            <a:r>
              <a:rPr lang="en-GB" sz="1800" dirty="0">
                <a:solidFill>
                  <a:schemeClr val="tx1"/>
                </a:solidFill>
              </a:rPr>
              <a:t>As for validation, we can use </a:t>
            </a:r>
            <a:r>
              <a:rPr lang="en-GB" sz="1800" dirty="0">
                <a:solidFill>
                  <a:srgbClr val="339933"/>
                </a:solidFill>
              </a:rPr>
              <a:t>allow-lists</a:t>
            </a:r>
            <a:r>
              <a:rPr lang="en-GB" sz="1800" dirty="0">
                <a:solidFill>
                  <a:schemeClr val="tx1"/>
                </a:solidFill>
              </a:rPr>
              <a:t> or </a:t>
            </a:r>
            <a:r>
              <a:rPr lang="en-GB" sz="1800" dirty="0">
                <a:solidFill>
                  <a:srgbClr val="339933"/>
                </a:solidFill>
              </a:rPr>
              <a:t>deny-lists</a:t>
            </a:r>
            <a:r>
              <a:rPr lang="en-GB" sz="1800" dirty="0">
                <a:solidFill>
                  <a:schemeClr val="tx1"/>
                </a:solidFill>
              </a:rPr>
              <a:t> for replacing or removing characters or keywords</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42</a:t>
            </a:fld>
            <a:endParaRPr lang="en-GB" altLang="nl-NL" dirty="0"/>
          </a:p>
        </p:txBody>
      </p:sp>
    </p:spTree>
    <p:extLst>
      <p:ext uri="{BB962C8B-B14F-4D97-AF65-F5344CB8AC3E}">
        <p14:creationId xmlns:p14="http://schemas.microsoft.com/office/powerpoint/2010/main" val="30774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225"/>
            <a:ext cx="7270576" cy="828676"/>
          </a:xfrm>
        </p:spPr>
        <p:txBody>
          <a:bodyPr/>
          <a:lstStyle/>
          <a:p>
            <a:r>
              <a:rPr lang="nl-NL" sz="2400" dirty="0" err="1"/>
              <a:t>Validation</a:t>
            </a:r>
            <a:r>
              <a:rPr lang="nl-NL" sz="2400" dirty="0"/>
              <a:t> </a:t>
            </a:r>
            <a:r>
              <a:rPr lang="nl-NL" sz="2400" dirty="0" err="1"/>
              <a:t>patterns</a:t>
            </a:r>
            <a:r>
              <a:rPr lang="nl-NL" sz="2400" dirty="0"/>
              <a:t> </a:t>
            </a:r>
            <a:r>
              <a:rPr lang="nl-NL" sz="2400" dirty="0" err="1"/>
              <a:t>can</a:t>
            </a:r>
            <a:r>
              <a:rPr lang="nl-NL" sz="2400" dirty="0"/>
              <a:t> get  </a:t>
            </a:r>
            <a:r>
              <a:rPr lang="nl-NL" sz="4000" baseline="-25000" dirty="0">
                <a:latin typeface="Pieces NFI" panose="02000000000000000000" pitchFamily="2" charset="0"/>
              </a:rPr>
              <a:t>COMPLEX</a:t>
            </a:r>
            <a:r>
              <a:rPr lang="nl-NL" dirty="0"/>
              <a:t>            </a:t>
            </a:r>
            <a:endParaRPr lang="en-GB" sz="2000" dirty="0"/>
          </a:p>
        </p:txBody>
      </p:sp>
      <p:sp>
        <p:nvSpPr>
          <p:cNvPr id="3" name="Content Placeholder 2"/>
          <p:cNvSpPr>
            <a:spLocks noGrp="1"/>
          </p:cNvSpPr>
          <p:nvPr>
            <p:ph idx="1"/>
          </p:nvPr>
        </p:nvSpPr>
        <p:spPr/>
        <p:txBody>
          <a:bodyPr/>
          <a:lstStyle/>
          <a:p>
            <a:pPr marL="0" indent="0">
              <a:buNone/>
            </a:pPr>
            <a:r>
              <a:rPr lang="nl-NL" sz="1800" dirty="0"/>
              <a:t>A </a:t>
            </a:r>
            <a:r>
              <a:rPr lang="nl-NL" sz="1800" dirty="0" err="1">
                <a:solidFill>
                  <a:schemeClr val="accent2"/>
                </a:solidFill>
              </a:rPr>
              <a:t>regular</a:t>
            </a:r>
            <a:r>
              <a:rPr lang="nl-NL" sz="1800" dirty="0">
                <a:solidFill>
                  <a:schemeClr val="accent2"/>
                </a:solidFill>
              </a:rPr>
              <a:t> </a:t>
            </a:r>
            <a:r>
              <a:rPr lang="nl-NL" sz="1800" dirty="0" err="1">
                <a:solidFill>
                  <a:schemeClr val="accent2"/>
                </a:solidFill>
              </a:rPr>
              <a:t>expression</a:t>
            </a:r>
            <a:r>
              <a:rPr lang="nl-NL" sz="1800" dirty="0"/>
              <a:t> </a:t>
            </a:r>
            <a:r>
              <a:rPr lang="nl-NL" sz="1800" dirty="0" err="1"/>
              <a:t>to</a:t>
            </a:r>
            <a:r>
              <a:rPr lang="nl-NL" sz="1800" dirty="0"/>
              <a:t> </a:t>
            </a:r>
            <a:r>
              <a:rPr lang="nl-NL" sz="1800" dirty="0" err="1"/>
              <a:t>validate</a:t>
            </a:r>
            <a:r>
              <a:rPr lang="nl-NL" sz="1800" dirty="0"/>
              <a:t> email </a:t>
            </a:r>
            <a:r>
              <a:rPr lang="nl-NL" sz="1800" dirty="0" err="1"/>
              <a:t>adressess</a:t>
            </a:r>
            <a:endParaRPr lang="nl-NL" sz="18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600" dirty="0"/>
              <a:t>See </a:t>
            </a:r>
            <a:r>
              <a:rPr lang="nl-NL" sz="1600" dirty="0">
                <a:solidFill>
                  <a:schemeClr val="accent2"/>
                </a:solidFill>
              </a:rPr>
              <a:t>http://emailregex.com  </a:t>
            </a:r>
            <a:r>
              <a:rPr lang="nl-NL" sz="1600" dirty="0" err="1"/>
              <a:t>for</a:t>
            </a:r>
            <a:r>
              <a:rPr lang="nl-NL" sz="1600" dirty="0"/>
              <a:t> code samples in </a:t>
            </a:r>
            <a:r>
              <a:rPr lang="nl-NL" sz="1600" dirty="0" err="1"/>
              <a:t>various</a:t>
            </a:r>
            <a:r>
              <a:rPr lang="nl-NL" sz="1600" dirty="0"/>
              <a:t> </a:t>
            </a:r>
            <a:r>
              <a:rPr lang="nl-NL" sz="1600" dirty="0" err="1"/>
              <a:t>languages</a:t>
            </a:r>
            <a:r>
              <a:rPr lang="nl-NL" sz="1600" dirty="0"/>
              <a:t> </a:t>
            </a:r>
          </a:p>
          <a:p>
            <a:pPr marL="0" indent="0">
              <a:buNone/>
            </a:pPr>
            <a:r>
              <a:rPr lang="nl-NL" sz="1600" dirty="0"/>
              <a:t>Or </a:t>
            </a:r>
            <a:r>
              <a:rPr lang="nl-NL" sz="1600" dirty="0" err="1"/>
              <a:t>read</a:t>
            </a:r>
            <a:r>
              <a:rPr lang="nl-NL" sz="1600" dirty="0"/>
              <a:t> </a:t>
            </a:r>
            <a:r>
              <a:rPr lang="nl-NL" sz="1600" dirty="0" err="1"/>
              <a:t>RFCs</a:t>
            </a:r>
            <a:r>
              <a:rPr lang="nl-NL" sz="1600" dirty="0"/>
              <a:t> 821, 822, 1035, 1123, 2821, 2822, 3696, 4291, 5321, 5322, </a:t>
            </a:r>
            <a:r>
              <a:rPr lang="nl-NL" sz="1600" dirty="0" err="1"/>
              <a:t>and</a:t>
            </a:r>
            <a:r>
              <a:rPr lang="nl-NL" sz="1600" dirty="0"/>
              <a:t> 5952 </a:t>
            </a:r>
            <a:r>
              <a:rPr lang="nl-NL" sz="1600" dirty="0" err="1"/>
              <a:t>and</a:t>
            </a:r>
            <a:r>
              <a:rPr lang="nl-NL" sz="1600" dirty="0"/>
              <a:t> </a:t>
            </a:r>
            <a:r>
              <a:rPr lang="nl-NL" sz="1600" dirty="0" err="1"/>
              <a:t>try</a:t>
            </a:r>
            <a:r>
              <a:rPr lang="nl-NL" sz="1600" dirty="0"/>
              <a:t> </a:t>
            </a:r>
            <a:r>
              <a:rPr lang="nl-NL" sz="1600" dirty="0" err="1"/>
              <a:t>yourself</a:t>
            </a:r>
            <a:r>
              <a:rPr lang="nl-NL" sz="1800" dirty="0"/>
              <a:t>!</a:t>
            </a:r>
          </a:p>
          <a:p>
            <a:pPr marL="0" indent="0">
              <a:buNone/>
            </a:pPr>
            <a:endParaRPr lang="nl-NL"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43</a:t>
            </a:fld>
            <a:endParaRPr lang="en-GB" altLang="nl-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28" y="1628800"/>
            <a:ext cx="7977462" cy="2306071"/>
          </a:xfrm>
          <a:prstGeom prst="rect">
            <a:avLst/>
          </a:prstGeom>
        </p:spPr>
      </p:pic>
    </p:spTree>
    <p:extLst>
      <p:ext uri="{BB962C8B-B14F-4D97-AF65-F5344CB8AC3E}">
        <p14:creationId xmlns:p14="http://schemas.microsoft.com/office/powerpoint/2010/main" val="11870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868B-948F-361E-A1BF-66E5A78F01FB}"/>
              </a:ext>
            </a:extLst>
          </p:cNvPr>
          <p:cNvSpPr>
            <a:spLocks noGrp="1"/>
          </p:cNvSpPr>
          <p:nvPr>
            <p:ph type="title"/>
          </p:nvPr>
        </p:nvSpPr>
        <p:spPr/>
        <p:txBody>
          <a:bodyPr/>
          <a:lstStyle/>
          <a:p>
            <a:r>
              <a:rPr lang="en-US" dirty="0"/>
              <a:t>Parse, don’t validate!</a:t>
            </a:r>
            <a:endParaRPr lang="en-NL" dirty="0"/>
          </a:p>
        </p:txBody>
      </p:sp>
      <p:sp>
        <p:nvSpPr>
          <p:cNvPr id="3" name="Content Placeholder 2">
            <a:extLst>
              <a:ext uri="{FF2B5EF4-FFF2-40B4-BE49-F238E27FC236}">
                <a16:creationId xmlns:a16="http://schemas.microsoft.com/office/drawing/2014/main" id="{871812FF-9CFB-6E9D-1915-2F49E886CC10}"/>
              </a:ext>
            </a:extLst>
          </p:cNvPr>
          <p:cNvSpPr>
            <a:spLocks noGrp="1"/>
          </p:cNvSpPr>
          <p:nvPr>
            <p:ph idx="1"/>
          </p:nvPr>
        </p:nvSpPr>
        <p:spPr>
          <a:xfrm>
            <a:off x="685800" y="1124745"/>
            <a:ext cx="8134672" cy="4960144"/>
          </a:xfrm>
        </p:spPr>
        <p:txBody>
          <a:bodyPr/>
          <a:lstStyle/>
          <a:p>
            <a:pPr marL="0" indent="0">
              <a:buNone/>
            </a:pPr>
            <a:r>
              <a:rPr lang="en-US" sz="1800" dirty="0">
                <a:solidFill>
                  <a:schemeClr val="accent2"/>
                </a:solidFill>
              </a:rPr>
              <a:t>If input validation requires  parsing,  then parse &amp; don’t just validate!</a:t>
            </a:r>
          </a:p>
          <a:p>
            <a:pPr marL="0" indent="0">
              <a:buNone/>
            </a:pPr>
            <a:endParaRPr lang="en-US" sz="700" dirty="0">
              <a:solidFill>
                <a:schemeClr val="accent2"/>
              </a:solidFill>
            </a:endParaRPr>
          </a:p>
          <a:p>
            <a:pPr marL="0" indent="0">
              <a:buNone/>
            </a:pPr>
            <a:r>
              <a:rPr lang="en-US" sz="1800" dirty="0" err="1">
                <a:solidFill>
                  <a:schemeClr val="tx1"/>
                </a:solidFill>
              </a:rPr>
              <a:t>Eg</a:t>
            </a:r>
            <a:r>
              <a:rPr lang="en-US" sz="1800" dirty="0">
                <a:solidFill>
                  <a:schemeClr val="tx1"/>
                </a:solidFill>
              </a:rPr>
              <a:t> instead of having a validation function</a:t>
            </a:r>
          </a:p>
          <a:p>
            <a:pPr marL="0" indent="0">
              <a:buNone/>
            </a:pPr>
            <a:r>
              <a:rPr lang="en-US" sz="1600" dirty="0"/>
              <a:t>         </a:t>
            </a:r>
            <a:r>
              <a:rPr lang="en-US" sz="1600" b="1" dirty="0" err="1">
                <a:latin typeface="Courier New" panose="02070309020205020404" pitchFamily="49" charset="0"/>
                <a:cs typeface="Courier New" panose="02070309020205020404" pitchFamily="49" charset="0"/>
              </a:rPr>
              <a:t>boolean</a:t>
            </a:r>
            <a:r>
              <a:rPr lang="en-US" sz="1600" b="1" dirty="0">
                <a:latin typeface="Courier New" panose="02070309020205020404" pitchFamily="49" charset="0"/>
                <a:cs typeface="Courier New" panose="02070309020205020404" pitchFamily="49" charset="0"/>
              </a:rPr>
              <a:t> </a:t>
            </a:r>
            <a:r>
              <a:rPr lang="en-US" sz="1600" b="1" dirty="0" err="1">
                <a:solidFill>
                  <a:srgbClr val="339933"/>
                </a:solidFill>
                <a:latin typeface="Courier New" panose="02070309020205020404" pitchFamily="49" charset="0"/>
                <a:cs typeface="Courier New" panose="02070309020205020404" pitchFamily="49" charset="0"/>
              </a:rPr>
              <a:t>isValidURL</a:t>
            </a:r>
            <a:r>
              <a:rPr lang="en-US" sz="1600" b="1" dirty="0">
                <a:latin typeface="Courier New" panose="02070309020205020404" pitchFamily="49" charset="0"/>
                <a:cs typeface="Courier New" panose="02070309020205020404" pitchFamily="49" charset="0"/>
              </a:rPr>
              <a:t>(String s)</a:t>
            </a:r>
          </a:p>
          <a:p>
            <a:pPr marL="0" indent="0">
              <a:buNone/>
            </a:pPr>
            <a:r>
              <a:rPr lang="en-US" sz="1800" dirty="0">
                <a:solidFill>
                  <a:schemeClr val="tx1"/>
                </a:solidFill>
              </a:rPr>
              <a:t>we could have a parsing function</a:t>
            </a:r>
          </a:p>
          <a:p>
            <a:pPr marL="0" indent="0">
              <a:buNone/>
            </a:pPr>
            <a:r>
              <a:rPr lang="en-US" sz="1600" b="1" dirty="0">
                <a:solidFill>
                  <a:schemeClr val="accent2"/>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a:solidFill>
                  <a:srgbClr val="339933"/>
                </a:solidFill>
                <a:latin typeface="Courier New" panose="02070309020205020404" pitchFamily="49" charset="0"/>
                <a:cs typeface="Courier New" panose="02070309020205020404" pitchFamily="49" charset="0"/>
              </a:rPr>
              <a:t>URL</a:t>
            </a:r>
            <a:r>
              <a:rPr lang="en-US" sz="1600" b="1" dirty="0">
                <a:latin typeface="Courier New" panose="02070309020205020404" pitchFamily="49" charset="0"/>
                <a:cs typeface="Courier New" panose="02070309020205020404" pitchFamily="49" charset="0"/>
              </a:rPr>
              <a:t> </a:t>
            </a:r>
            <a:r>
              <a:rPr lang="en-US" sz="1600" b="1" dirty="0" err="1">
                <a:solidFill>
                  <a:srgbClr val="339933"/>
                </a:solidFill>
                <a:latin typeface="Courier New" panose="02070309020205020404" pitchFamily="49" charset="0"/>
                <a:cs typeface="Courier New" panose="02070309020205020404" pitchFamily="49" charset="0"/>
              </a:rPr>
              <a:t>createURL</a:t>
            </a:r>
            <a:r>
              <a:rPr lang="en-US" sz="1600" b="1" dirty="0">
                <a:latin typeface="Courier New" panose="02070309020205020404" pitchFamily="49" charset="0"/>
                <a:cs typeface="Courier New" panose="02070309020205020404" pitchFamily="49" charset="0"/>
              </a:rPr>
              <a:t>(String s) throws </a:t>
            </a:r>
            <a:r>
              <a:rPr lang="en-US" sz="1600" b="1" dirty="0" err="1">
                <a:latin typeface="Courier New" panose="02070309020205020404" pitchFamily="49" charset="0"/>
                <a:cs typeface="Courier New" panose="02070309020205020404" pitchFamily="49" charset="0"/>
              </a:rPr>
              <a:t>InvalidURLException</a:t>
            </a:r>
            <a:endParaRPr lang="en-US" sz="1800" dirty="0">
              <a:solidFill>
                <a:schemeClr val="tx1"/>
              </a:solidFill>
            </a:endParaRPr>
          </a:p>
          <a:p>
            <a:pPr marL="0" indent="0">
              <a:buNone/>
            </a:pPr>
            <a:r>
              <a:rPr lang="en-US" sz="1600" dirty="0">
                <a:solidFill>
                  <a:schemeClr val="tx1"/>
                </a:solidFill>
              </a:rPr>
              <a:t>which returns some datatype </a:t>
            </a:r>
            <a:r>
              <a:rPr lang="en-US" sz="1600" b="1" dirty="0">
                <a:solidFill>
                  <a:srgbClr val="339933"/>
                </a:solidFill>
                <a:latin typeface="Courier New" panose="02070309020205020404" pitchFamily="49" charset="0"/>
                <a:cs typeface="Courier New" panose="02070309020205020404" pitchFamily="49" charset="0"/>
              </a:rPr>
              <a:t>URL</a:t>
            </a:r>
            <a:r>
              <a:rPr lang="en-US" sz="1600" dirty="0">
                <a:solidFill>
                  <a:schemeClr val="tx1"/>
                </a:solidFill>
              </a:rPr>
              <a:t> (e.g. an object, record, or struct) that comes with relevant operations, </a:t>
            </a:r>
            <a:r>
              <a:rPr lang="en-US" sz="1600" dirty="0" err="1">
                <a:solidFill>
                  <a:schemeClr val="tx1"/>
                </a:solidFill>
              </a:rPr>
              <a:t>eg</a:t>
            </a:r>
            <a:r>
              <a:rPr lang="en-US" sz="1600" dirty="0">
                <a:solidFill>
                  <a:schemeClr val="tx1"/>
                </a:solidFill>
              </a:rPr>
              <a:t> to extract domain, protocol.</a:t>
            </a:r>
          </a:p>
          <a:p>
            <a:pPr marL="0" indent="0">
              <a:buNone/>
            </a:pPr>
            <a:endParaRPr lang="en-US" sz="1050" dirty="0">
              <a:solidFill>
                <a:schemeClr val="tx1"/>
              </a:solidFill>
            </a:endParaRPr>
          </a:p>
          <a:p>
            <a:pPr marL="0" indent="0">
              <a:buNone/>
            </a:pPr>
            <a:r>
              <a:rPr lang="en-US" sz="1600" i="1" dirty="0">
                <a:solidFill>
                  <a:schemeClr val="tx1"/>
                </a:solidFill>
              </a:rPr>
              <a:t>Advantages?  Disadvantages?</a:t>
            </a:r>
          </a:p>
          <a:p>
            <a:r>
              <a:rPr lang="en-US" sz="1600" dirty="0">
                <a:solidFill>
                  <a:schemeClr val="tx1"/>
                </a:solidFill>
              </a:rPr>
              <a:t>You cannot forget validation, as then code won’t type check </a:t>
            </a:r>
            <a:r>
              <a:rPr lang="en-US" sz="1600" dirty="0">
                <a:solidFill>
                  <a:schemeClr val="tx1"/>
                </a:solidFill>
                <a:sym typeface="Wingdings" panose="05000000000000000000" pitchFamily="2" charset="2"/>
              </a:rPr>
              <a:t></a:t>
            </a:r>
          </a:p>
          <a:p>
            <a:r>
              <a:rPr lang="en-US" sz="1600" dirty="0">
                <a:solidFill>
                  <a:schemeClr val="tx1"/>
                </a:solidFill>
                <a:sym typeface="Wingdings" panose="05000000000000000000" pitchFamily="2" charset="2"/>
              </a:rPr>
              <a:t>No duplication of parsing code  -  in validation &amp; subsequent parsing.</a:t>
            </a:r>
            <a:endParaRPr lang="en-US" sz="1600" dirty="0">
              <a:solidFill>
                <a:schemeClr val="tx1"/>
              </a:solidFill>
            </a:endParaRPr>
          </a:p>
          <a:p>
            <a:r>
              <a:rPr lang="en-US" sz="1600" dirty="0">
                <a:solidFill>
                  <a:schemeClr val="tx1"/>
                </a:solidFill>
              </a:rPr>
              <a:t>More work, at least initially, to define all these types such as </a:t>
            </a:r>
            <a:r>
              <a:rPr lang="en-US" sz="1600" b="1" dirty="0">
                <a:solidFill>
                  <a:srgbClr val="339933"/>
                </a:solidFill>
                <a:latin typeface="Courier New" panose="02070309020205020404" pitchFamily="49" charset="0"/>
                <a:cs typeface="Courier New" panose="02070309020205020404" pitchFamily="49" charset="0"/>
              </a:rPr>
              <a:t>URL</a:t>
            </a:r>
            <a:r>
              <a:rPr lang="en-US" sz="1600" dirty="0">
                <a:solidFill>
                  <a:schemeClr val="tx1"/>
                </a:solidFill>
              </a:rPr>
              <a:t> </a:t>
            </a:r>
            <a:r>
              <a:rPr lang="en-US" sz="1600" dirty="0">
                <a:solidFill>
                  <a:schemeClr val="tx1"/>
                </a:solidFill>
                <a:sym typeface="Wingdings" panose="05000000000000000000" pitchFamily="2" charset="2"/>
              </a:rPr>
              <a:t></a:t>
            </a:r>
            <a:r>
              <a:rPr lang="en-US" sz="1600" dirty="0">
                <a:solidFill>
                  <a:schemeClr val="tx1"/>
                </a:solidFill>
              </a:rPr>
              <a:t>          Though maintenance should be easier...</a:t>
            </a:r>
          </a:p>
        </p:txBody>
      </p:sp>
      <p:sp>
        <p:nvSpPr>
          <p:cNvPr id="4" name="Slide Number Placeholder 3">
            <a:extLst>
              <a:ext uri="{FF2B5EF4-FFF2-40B4-BE49-F238E27FC236}">
                <a16:creationId xmlns:a16="http://schemas.microsoft.com/office/drawing/2014/main" id="{BC184239-5AE3-3799-122F-68D147B5F884}"/>
              </a:ext>
            </a:extLst>
          </p:cNvPr>
          <p:cNvSpPr>
            <a:spLocks noGrp="1"/>
          </p:cNvSpPr>
          <p:nvPr>
            <p:ph type="sldNum" idx="10"/>
          </p:nvPr>
        </p:nvSpPr>
        <p:spPr/>
        <p:txBody>
          <a:bodyPr/>
          <a:lstStyle/>
          <a:p>
            <a:pPr>
              <a:defRPr/>
            </a:pPr>
            <a:fld id="{203D43D3-408D-4D7A-B290-7A4D7FA16B86}" type="slidenum">
              <a:rPr lang="en-GB" altLang="nl-NL" smtClean="0"/>
              <a:pPr>
                <a:defRPr/>
              </a:pPr>
              <a:t>44</a:t>
            </a:fld>
            <a:endParaRPr lang="en-GB" altLang="nl-NL" dirty="0"/>
          </a:p>
        </p:txBody>
      </p:sp>
    </p:spTree>
    <p:extLst>
      <p:ext uri="{BB962C8B-B14F-4D97-AF65-F5344CB8AC3E}">
        <p14:creationId xmlns:p14="http://schemas.microsoft.com/office/powerpoint/2010/main" val="17041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06679513-5F1D-240D-9F0C-57F93F693F83}"/>
              </a:ext>
            </a:extLst>
          </p:cNvPr>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solidFill>
                  <a:srgbClr val="FF0000"/>
                </a:solidFill>
              </a:rPr>
              <a:t>Spot the defect  </a:t>
            </a:r>
          </a:p>
        </p:txBody>
      </p:sp>
      <p:sp>
        <p:nvSpPr>
          <p:cNvPr id="37891" name="Rectangle 2">
            <a:extLst>
              <a:ext uri="{FF2B5EF4-FFF2-40B4-BE49-F238E27FC236}">
                <a16:creationId xmlns:a16="http://schemas.microsoft.com/office/drawing/2014/main" id="{C0A47DF6-0F72-13AF-1271-3D2D4EA2D353}"/>
              </a:ext>
            </a:extLst>
          </p:cNvPr>
          <p:cNvSpPr>
            <a:spLocks noGrp="1" noChangeArrowheads="1"/>
          </p:cNvSpPr>
          <p:nvPr>
            <p:ph idx="1"/>
          </p:nvPr>
        </p:nvSpPr>
        <p:spPr/>
        <p:txBody>
          <a:bodyPr/>
          <a:lstStyle/>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char </a:t>
            </a:r>
            <a:r>
              <a:rPr lang="en-GB" altLang="nl-NL" sz="1600" b="1" dirty="0">
                <a:solidFill>
                  <a:srgbClr val="008000"/>
                </a:solidFill>
                <a:latin typeface="Arial Narrow" panose="020B0606020202030204" pitchFamily="34" charset="0"/>
              </a:rPr>
              <a:t>buf1</a:t>
            </a:r>
            <a:r>
              <a:rPr lang="en-GB" altLang="nl-NL" sz="1600" b="1" dirty="0">
                <a:latin typeface="Arial Narrow" panose="020B0606020202030204" pitchFamily="34" charset="0"/>
              </a:rPr>
              <a:t>[MAX_SIZE], </a:t>
            </a:r>
            <a:r>
              <a:rPr lang="en-GB" altLang="nl-NL" sz="1600" b="1" dirty="0">
                <a:solidFill>
                  <a:srgbClr val="008000"/>
                </a:solidFill>
                <a:latin typeface="Arial Narrow" panose="020B0606020202030204" pitchFamily="34" charset="0"/>
              </a:rPr>
              <a:t>buf2</a:t>
            </a:r>
            <a:r>
              <a:rPr lang="en-GB" altLang="nl-NL" sz="1600" b="1" dirty="0">
                <a:latin typeface="Arial Narrow" panose="020B0606020202030204" pitchFamily="34" charset="0"/>
              </a:rPr>
              <a:t>[MAX_SIZE];</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make sure </a:t>
            </a:r>
            <a:r>
              <a:rPr lang="en-GB" altLang="nl-NL" sz="1600" b="1" dirty="0" err="1">
                <a:solidFill>
                  <a:srgbClr val="008000"/>
                </a:solidFill>
                <a:latin typeface="Arial Narrow" panose="020B0606020202030204" pitchFamily="34" charset="0"/>
              </a:rPr>
              <a:t>url</a:t>
            </a:r>
            <a:r>
              <a:rPr lang="en-GB" altLang="nl-NL" sz="1600" b="1" dirty="0">
                <a:solidFill>
                  <a:srgbClr val="0070C0"/>
                </a:solidFill>
                <a:latin typeface="Arial Narrow" panose="020B0606020202030204" pitchFamily="34" charset="0"/>
              </a:rPr>
              <a:t> </a:t>
            </a:r>
            <a:r>
              <a:rPr lang="en-GB" altLang="nl-NL" sz="1600" b="1" dirty="0">
                <a:latin typeface="Arial Narrow" panose="020B0606020202030204" pitchFamily="34" charset="0"/>
              </a:rPr>
              <a:t>is valid URL and fits in buf1 and buf2:</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isValid</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strlen</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&gt; MAX_SIZE – 1)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copy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excluding spaces, up to first separator, </a:t>
            </a:r>
            <a:r>
              <a:rPr lang="en-GB" altLang="nl-NL" sz="1600" b="1" dirty="0" err="1">
                <a:latin typeface="Arial Narrow" panose="020B0606020202030204" pitchFamily="34" charset="0"/>
              </a:rPr>
              <a:t>ie</a:t>
            </a:r>
            <a:r>
              <a:rPr lang="en-GB" altLang="nl-NL" sz="1600" b="1" dirty="0">
                <a:latin typeface="Arial Narrow" panose="020B0606020202030204" pitchFamily="34" charset="0"/>
              </a:rPr>
              <a:t>. first ’/’, into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rgbClr val="008000"/>
                </a:solidFill>
                <a:latin typeface="Arial Narrow" panose="020B0606020202030204" pitchFamily="34" charset="0"/>
              </a:rPr>
              <a:t>     out</a:t>
            </a:r>
            <a:r>
              <a:rPr lang="en-GB" altLang="nl-NL" sz="1600" b="1" dirty="0">
                <a:latin typeface="Arial Narrow" panose="020B0606020202030204" pitchFamily="34" charset="0"/>
              </a:rPr>
              <a:t> =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do { // skip spaces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 ’  ’) *out++ =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 while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chemeClr val="accent2"/>
                </a:solidFill>
                <a:latin typeface="Arial Narrow" panose="020B0606020202030204" pitchFamily="34" charset="0"/>
              </a:rPr>
              <a:t>     </a:t>
            </a:r>
            <a:r>
              <a:rPr lang="en-GB" altLang="nl-NL" sz="1600" b="1" dirty="0" err="1">
                <a:solidFill>
                  <a:schemeClr val="accent2"/>
                </a:solidFill>
                <a:latin typeface="Arial Narrow" panose="020B0606020202030204" pitchFamily="34" charset="0"/>
              </a:rPr>
              <a:t>strcpy</a:t>
            </a:r>
            <a:r>
              <a:rPr lang="en-GB" altLang="nl-NL" sz="1600" b="1" dirty="0">
                <a:latin typeface="Arial Narrow" panose="020B0606020202030204" pitchFamily="34" charset="0"/>
              </a:rPr>
              <a:t>(buf2,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633" dirty="0">
              <a:latin typeface="Bahnschrift" panose="020B0502040204020203" pitchFamily="34" charset="0"/>
            </a:endParaRPr>
          </a:p>
        </p:txBody>
      </p:sp>
      <p:sp>
        <p:nvSpPr>
          <p:cNvPr id="37893" name="Text Box 3">
            <a:extLst>
              <a:ext uri="{FF2B5EF4-FFF2-40B4-BE49-F238E27FC236}">
                <a16:creationId xmlns:a16="http://schemas.microsoft.com/office/drawing/2014/main" id="{D0A77391-0074-657B-A0DC-CEA3E742361B}"/>
              </a:ext>
            </a:extLst>
          </p:cNvPr>
          <p:cNvSpPr txBox="1">
            <a:spLocks noChangeArrowheads="1"/>
          </p:cNvSpPr>
          <p:nvPr/>
        </p:nvSpPr>
        <p:spPr bwMode="auto">
          <a:xfrm>
            <a:off x="488086" y="5937481"/>
            <a:ext cx="3893908" cy="28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90" tIns="46795" rIns="89990" bIns="46795">
            <a:spAutoFit/>
          </a:bodyPr>
          <a:lstStyle>
            <a:lvl1pPr>
              <a:lnSpc>
                <a:spcPct val="116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16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16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16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16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5pPr>
            <a:lvl6pPr marL="25146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6pPr>
            <a:lvl7pPr marL="29718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7pPr>
            <a:lvl8pPr marL="34290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8pPr>
            <a:lvl9pPr marL="38862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9pPr>
          </a:lstStyle>
          <a:p>
            <a:pPr algn="ctr" eaLnBrk="1" hangingPunct="1">
              <a:lnSpc>
                <a:spcPct val="100000"/>
              </a:lnSpc>
              <a:spcAft>
                <a:spcPct val="0"/>
              </a:spcAft>
              <a:buFont typeface="Times New Roman" panose="02020603050405020304" pitchFamily="18" charset="0"/>
              <a:buNone/>
            </a:pPr>
            <a:r>
              <a:rPr lang="en-GB" altLang="nl-NL" sz="1270" dirty="0"/>
              <a:t>[Code sample from presentation by Jon Pincus]</a:t>
            </a:r>
          </a:p>
        </p:txBody>
      </p:sp>
      <p:sp>
        <p:nvSpPr>
          <p:cNvPr id="3" name="Explosion 2 2">
            <a:extLst>
              <a:ext uri="{FF2B5EF4-FFF2-40B4-BE49-F238E27FC236}">
                <a16:creationId xmlns:a16="http://schemas.microsoft.com/office/drawing/2014/main" id="{F9515811-824A-4F96-0561-50A84E107BAB}"/>
              </a:ext>
            </a:extLst>
          </p:cNvPr>
          <p:cNvSpPr/>
          <p:nvPr/>
        </p:nvSpPr>
        <p:spPr>
          <a:xfrm>
            <a:off x="3635896" y="2971081"/>
            <a:ext cx="5145225" cy="3410247"/>
          </a:xfrm>
          <a:prstGeom prst="irregularSeal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solidFill>
                  <a:schemeClr val="tx1"/>
                </a:solidFill>
                <a:latin typeface="Arial Rounded MT Bold" panose="020F0704030504030204" pitchFamily="34" charset="0"/>
              </a:rPr>
              <a:t>Loop </a:t>
            </a:r>
            <a:r>
              <a:rPr lang="nl-NL" sz="1800" dirty="0" err="1">
                <a:solidFill>
                  <a:schemeClr val="tx1"/>
                </a:solidFill>
                <a:latin typeface="Arial Rounded MT Bold" panose="020F0704030504030204" pitchFamily="34" charset="0"/>
              </a:rPr>
              <a:t>fails</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to</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terminate</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flaw</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for</a:t>
            </a:r>
            <a:r>
              <a:rPr lang="nl-NL" sz="1800" dirty="0">
                <a:solidFill>
                  <a:schemeClr val="tx1"/>
                </a:solidFill>
                <a:latin typeface="Arial Rounded MT Bold" panose="020F0704030504030204" pitchFamily="34" charset="0"/>
              </a:rPr>
              <a:t> </a:t>
            </a:r>
            <a:r>
              <a:rPr lang="nl-NL" sz="1800" dirty="0" err="1">
                <a:solidFill>
                  <a:srgbClr val="FF0000"/>
                </a:solidFill>
                <a:latin typeface="Arial Rounded MT Bold" panose="020F0704030504030204" pitchFamily="34" charset="0"/>
              </a:rPr>
              <a:t>URLs</a:t>
            </a:r>
            <a:r>
              <a:rPr lang="nl-NL" sz="1800" dirty="0">
                <a:solidFill>
                  <a:srgbClr val="FF0000"/>
                </a:solidFill>
                <a:latin typeface="Arial Rounded MT Bold" panose="020F0704030504030204" pitchFamily="34" charset="0"/>
              </a:rPr>
              <a:t> without /   </a:t>
            </a:r>
          </a:p>
          <a:p>
            <a:pPr algn="ctr">
              <a:defRPr/>
            </a:pPr>
            <a:endParaRPr lang="nl-NL" sz="1800" dirty="0">
              <a:solidFill>
                <a:srgbClr val="FF0000"/>
              </a:solidFill>
              <a:latin typeface="Arial Rounded MT Bold" panose="020F0704030504030204" pitchFamily="34" charset="0"/>
            </a:endParaRPr>
          </a:p>
          <a:p>
            <a:pPr algn="ctr">
              <a:defRPr/>
            </a:pPr>
            <a:r>
              <a:rPr lang="nl-NL" sz="1800" dirty="0" err="1">
                <a:solidFill>
                  <a:schemeClr val="tx1"/>
                </a:solidFill>
                <a:latin typeface="Arial Rounded MT Bold" panose="020F0704030504030204" pitchFamily="34" charset="0"/>
              </a:rPr>
              <a:t>Exploited</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by</a:t>
            </a:r>
            <a:r>
              <a:rPr lang="nl-NL" sz="1800" dirty="0">
                <a:solidFill>
                  <a:schemeClr val="tx1"/>
                </a:solidFill>
                <a:latin typeface="Arial Rounded MT Bold" panose="020F0704030504030204" pitchFamily="34" charset="0"/>
              </a:rPr>
              <a:t>     </a:t>
            </a:r>
            <a:r>
              <a:rPr lang="nl-NL" sz="1800" dirty="0">
                <a:solidFill>
                  <a:schemeClr val="accent2"/>
                </a:solidFill>
                <a:latin typeface="Arial Rounded MT Bold" panose="020F0704030504030204" pitchFamily="34" charset="0"/>
              </a:rPr>
              <a:t>Blaster worm </a:t>
            </a:r>
          </a:p>
        </p:txBody>
      </p:sp>
      <p:sp>
        <p:nvSpPr>
          <p:cNvPr id="2" name="Slide Number Placeholder 4">
            <a:extLst>
              <a:ext uri="{FF2B5EF4-FFF2-40B4-BE49-F238E27FC236}">
                <a16:creationId xmlns:a16="http://schemas.microsoft.com/office/drawing/2014/main" id="{9F7B788B-559E-6268-0E8D-26656C972FEA}"/>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45</a:t>
            </a:fld>
            <a:endParaRPr lang="en-US" altLang="nl-NL" dirty="0"/>
          </a:p>
        </p:txBody>
      </p:sp>
    </p:spTree>
    <p:extLst>
      <p:ext uri="{BB962C8B-B14F-4D97-AF65-F5344CB8AC3E}">
        <p14:creationId xmlns:p14="http://schemas.microsoft.com/office/powerpoint/2010/main" val="10786498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06679513-5F1D-240D-9F0C-57F93F693F83}"/>
              </a:ext>
            </a:extLst>
          </p:cNvPr>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solidFill>
                  <a:srgbClr val="FF0000"/>
                </a:solidFill>
              </a:rPr>
              <a:t>Parse, don't validate?</a:t>
            </a:r>
          </a:p>
        </p:txBody>
      </p:sp>
      <p:sp>
        <p:nvSpPr>
          <p:cNvPr id="37891" name="Rectangle 2">
            <a:extLst>
              <a:ext uri="{FF2B5EF4-FFF2-40B4-BE49-F238E27FC236}">
                <a16:creationId xmlns:a16="http://schemas.microsoft.com/office/drawing/2014/main" id="{C0A47DF6-0F72-13AF-1271-3D2D4EA2D353}"/>
              </a:ext>
            </a:extLst>
          </p:cNvPr>
          <p:cNvSpPr>
            <a:spLocks noGrp="1" noChangeArrowheads="1"/>
          </p:cNvSpPr>
          <p:nvPr>
            <p:ph idx="1"/>
          </p:nvPr>
        </p:nvSpPr>
        <p:spPr/>
        <p:txBody>
          <a:bodyPr/>
          <a:lstStyle/>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char </a:t>
            </a:r>
            <a:r>
              <a:rPr lang="en-GB" altLang="nl-NL" sz="1600" b="1" dirty="0">
                <a:solidFill>
                  <a:srgbClr val="008000"/>
                </a:solidFill>
                <a:latin typeface="Arial Narrow" panose="020B0606020202030204" pitchFamily="34" charset="0"/>
              </a:rPr>
              <a:t>buf1</a:t>
            </a:r>
            <a:r>
              <a:rPr lang="en-GB" altLang="nl-NL" sz="1600" b="1" dirty="0">
                <a:latin typeface="Arial Narrow" panose="020B0606020202030204" pitchFamily="34" charset="0"/>
              </a:rPr>
              <a:t>[MAX_SIZE], </a:t>
            </a:r>
            <a:r>
              <a:rPr lang="en-GB" altLang="nl-NL" sz="1600" b="1" dirty="0">
                <a:solidFill>
                  <a:srgbClr val="008000"/>
                </a:solidFill>
                <a:latin typeface="Arial Narrow" panose="020B0606020202030204" pitchFamily="34" charset="0"/>
              </a:rPr>
              <a:t>buf2</a:t>
            </a:r>
            <a:r>
              <a:rPr lang="en-GB" altLang="nl-NL" sz="1600" b="1" dirty="0">
                <a:latin typeface="Arial Narrow" panose="020B0606020202030204" pitchFamily="34" charset="0"/>
              </a:rPr>
              <a:t>[MAX_SIZE];</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make sure </a:t>
            </a:r>
            <a:r>
              <a:rPr lang="en-GB" altLang="nl-NL" sz="1600" b="1" dirty="0" err="1">
                <a:solidFill>
                  <a:srgbClr val="008000"/>
                </a:solidFill>
                <a:latin typeface="Arial Narrow" panose="020B0606020202030204" pitchFamily="34" charset="0"/>
              </a:rPr>
              <a:t>url</a:t>
            </a:r>
            <a:r>
              <a:rPr lang="en-GB" altLang="nl-NL" sz="1600" b="1" dirty="0">
                <a:solidFill>
                  <a:srgbClr val="0070C0"/>
                </a:solidFill>
                <a:latin typeface="Arial Narrow" panose="020B0606020202030204" pitchFamily="34" charset="0"/>
              </a:rPr>
              <a:t> </a:t>
            </a:r>
            <a:r>
              <a:rPr lang="en-GB" altLang="nl-NL" sz="1600" b="1" dirty="0">
                <a:latin typeface="Arial Narrow" panose="020B0606020202030204" pitchFamily="34" charset="0"/>
              </a:rPr>
              <a:t>is valid URL and fits in buf1 and buf2:</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if (!</a:t>
            </a:r>
            <a:r>
              <a:rPr lang="en-GB" altLang="nl-NL" sz="1600" b="1" dirty="0" err="1">
                <a:solidFill>
                  <a:schemeClr val="accent2"/>
                </a:solidFill>
                <a:highlight>
                  <a:srgbClr val="FFFF00"/>
                </a:highlight>
                <a:latin typeface="Arial Narrow" panose="020B0606020202030204" pitchFamily="34" charset="0"/>
              </a:rPr>
              <a:t>isValid</a:t>
            </a:r>
            <a:r>
              <a:rPr lang="en-GB" altLang="nl-NL" sz="1600" b="1" dirty="0">
                <a:highlight>
                  <a:srgbClr val="FFFF00"/>
                </a:highlight>
                <a:latin typeface="Arial Narrow" panose="020B0606020202030204" pitchFamily="34" charset="0"/>
              </a:rPr>
              <a:t>(</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strlen</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&gt; MAX_SIZE – 1)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copy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excluding spaces, up to first separator, </a:t>
            </a:r>
            <a:r>
              <a:rPr lang="en-GB" altLang="nl-NL" sz="1600" b="1" dirty="0" err="1">
                <a:latin typeface="Arial Narrow" panose="020B0606020202030204" pitchFamily="34" charset="0"/>
              </a:rPr>
              <a:t>ie</a:t>
            </a:r>
            <a:r>
              <a:rPr lang="en-GB" altLang="nl-NL" sz="1600" b="1" dirty="0">
                <a:latin typeface="Arial Narrow" panose="020B0606020202030204" pitchFamily="34" charset="0"/>
              </a:rPr>
              <a:t>. first ’/’, into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rgbClr val="008000"/>
                </a:solidFill>
                <a:latin typeface="Arial Narrow" panose="020B0606020202030204" pitchFamily="34" charset="0"/>
              </a:rPr>
              <a:t>     out</a:t>
            </a:r>
            <a:r>
              <a:rPr lang="en-GB" altLang="nl-NL" sz="1600" b="1" dirty="0">
                <a:latin typeface="Arial Narrow" panose="020B0606020202030204" pitchFamily="34" charset="0"/>
              </a:rPr>
              <a:t> =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a:t>
            </a:r>
            <a:r>
              <a:rPr lang="en-GB" altLang="nl-NL" sz="1600" b="1" dirty="0">
                <a:highlight>
                  <a:srgbClr val="FFFF00"/>
                </a:highlight>
                <a:latin typeface="Arial Narrow" panose="020B0606020202030204" pitchFamily="34" charset="0"/>
              </a:rPr>
              <a:t>do { // skip spaces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if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 ’  ’) *out++ =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 while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chemeClr val="accent2"/>
                </a:solidFill>
                <a:latin typeface="Arial Narrow" panose="020B0606020202030204" pitchFamily="34" charset="0"/>
              </a:rPr>
              <a:t>     </a:t>
            </a:r>
            <a:r>
              <a:rPr lang="en-GB" altLang="nl-NL" sz="1600" b="1" dirty="0" err="1">
                <a:solidFill>
                  <a:schemeClr val="accent2"/>
                </a:solidFill>
                <a:latin typeface="Arial Narrow" panose="020B0606020202030204" pitchFamily="34" charset="0"/>
              </a:rPr>
              <a:t>strcpy</a:t>
            </a:r>
            <a:r>
              <a:rPr lang="en-GB" altLang="nl-NL" sz="1600" b="1" dirty="0">
                <a:latin typeface="Arial Narrow" panose="020B0606020202030204" pitchFamily="34" charset="0"/>
              </a:rPr>
              <a:t>(buf2,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dirty="0">
                <a:latin typeface="Bahnschrift" panose="020B0502040204020203" pitchFamily="34" charset="0"/>
              </a:rPr>
              <a:t> </a:t>
            </a:r>
          </a:p>
        </p:txBody>
      </p:sp>
      <p:sp>
        <p:nvSpPr>
          <p:cNvPr id="37893" name="Text Box 3">
            <a:extLst>
              <a:ext uri="{FF2B5EF4-FFF2-40B4-BE49-F238E27FC236}">
                <a16:creationId xmlns:a16="http://schemas.microsoft.com/office/drawing/2014/main" id="{D0A77391-0074-657B-A0DC-CEA3E742361B}"/>
              </a:ext>
            </a:extLst>
          </p:cNvPr>
          <p:cNvSpPr txBox="1">
            <a:spLocks noChangeArrowheads="1"/>
          </p:cNvSpPr>
          <p:nvPr/>
        </p:nvSpPr>
        <p:spPr bwMode="auto">
          <a:xfrm>
            <a:off x="488086" y="5937481"/>
            <a:ext cx="3893908" cy="28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90" tIns="46795" rIns="89990" bIns="46795">
            <a:spAutoFit/>
          </a:bodyPr>
          <a:lstStyle>
            <a:lvl1pPr>
              <a:lnSpc>
                <a:spcPct val="116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16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16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16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16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5pPr>
            <a:lvl6pPr marL="25146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6pPr>
            <a:lvl7pPr marL="29718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7pPr>
            <a:lvl8pPr marL="34290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8pPr>
            <a:lvl9pPr marL="38862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9pPr>
          </a:lstStyle>
          <a:p>
            <a:pPr algn="ctr" eaLnBrk="1" hangingPunct="1">
              <a:lnSpc>
                <a:spcPct val="100000"/>
              </a:lnSpc>
              <a:spcAft>
                <a:spcPct val="0"/>
              </a:spcAft>
              <a:buFont typeface="Times New Roman" panose="02020603050405020304" pitchFamily="18" charset="0"/>
              <a:buNone/>
            </a:pPr>
            <a:r>
              <a:rPr lang="en-GB" altLang="nl-NL" sz="1270"/>
              <a:t>[Code sample from presentation by Jon Pincus]</a:t>
            </a:r>
          </a:p>
        </p:txBody>
      </p:sp>
      <p:sp>
        <p:nvSpPr>
          <p:cNvPr id="2" name="Wolk 1">
            <a:extLst>
              <a:ext uri="{FF2B5EF4-FFF2-40B4-BE49-F238E27FC236}">
                <a16:creationId xmlns:a16="http://schemas.microsoft.com/office/drawing/2014/main" id="{BF37CEAA-F36D-890D-4D51-4076CCCDF5BD}"/>
              </a:ext>
            </a:extLst>
          </p:cNvPr>
          <p:cNvSpPr/>
          <p:nvPr/>
        </p:nvSpPr>
        <p:spPr bwMode="auto">
          <a:xfrm>
            <a:off x="4333659" y="794064"/>
            <a:ext cx="4717032" cy="1610515"/>
          </a:xfrm>
          <a:prstGeom prst="cloud">
            <a:avLst/>
          </a:prstGeom>
          <a:solidFill>
            <a:srgbClr val="FFFFCC"/>
          </a:solidFill>
          <a:ln w="9525" cap="flat" cmpd="sng" algn="ctr">
            <a:solidFill>
              <a:schemeClr val="tx1"/>
            </a:solidFill>
            <a:prstDash val="solid"/>
            <a:round/>
            <a:headEnd type="none" w="med" len="med"/>
            <a:tailEnd type="none" w="med" len="med"/>
          </a:ln>
          <a:effectLst/>
        </p:spPr>
        <p:txBody>
          <a:bodyPr/>
          <a:lstStyle/>
          <a:p>
            <a:pP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Why not parse the </a:t>
            </a:r>
            <a:r>
              <a:rPr lang="en-GB" sz="1800" b="1" dirty="0" err="1">
                <a:solidFill>
                  <a:srgbClr val="009900"/>
                </a:solidFill>
                <a:latin typeface="Arial Narrow" panose="020B0606020202030204" pitchFamily="34" charset="0"/>
              </a:rPr>
              <a:t>url</a:t>
            </a:r>
            <a:r>
              <a:rPr lang="en-GB" sz="1600" dirty="0">
                <a:latin typeface="Arial Rounded MT Bold" panose="020F0704030504030204" pitchFamily="34" charset="0"/>
              </a:rPr>
              <a:t> </a:t>
            </a:r>
            <a:r>
              <a:rPr lang="en-GB" sz="1600" dirty="0">
                <a:solidFill>
                  <a:schemeClr val="tx1"/>
                </a:solidFill>
                <a:latin typeface="Arial Rounded MT Bold" panose="020F0704030504030204" pitchFamily="34" charset="0"/>
              </a:rPr>
              <a:t>into  some </a:t>
            </a:r>
            <a:r>
              <a:rPr lang="en-GB" sz="1800" b="1" dirty="0">
                <a:solidFill>
                  <a:srgbClr val="009900"/>
                </a:solidFill>
                <a:latin typeface="Arial Narrow" panose="020B0606020202030204" pitchFamily="34" charset="0"/>
              </a:rPr>
              <a:t>URL</a:t>
            </a:r>
            <a:r>
              <a:rPr lang="en-GB" sz="1600" b="1" dirty="0">
                <a:solidFill>
                  <a:srgbClr val="009900"/>
                </a:solidFill>
                <a:latin typeface="Arial Rounded MT Bold" panose="020F0704030504030204" pitchFamily="34" charset="0"/>
              </a:rPr>
              <a:t> </a:t>
            </a:r>
            <a:r>
              <a:rPr lang="en-GB" sz="1600" dirty="0">
                <a:solidFill>
                  <a:schemeClr val="tx1"/>
                </a:solidFill>
                <a:latin typeface="Arial Rounded MT Bold" panose="020F0704030504030204" pitchFamily="34" charset="0"/>
              </a:rPr>
              <a:t>object/datatype as part of the </a:t>
            </a:r>
            <a:r>
              <a:rPr lang="en-GB" sz="1800" b="1" dirty="0" err="1">
                <a:solidFill>
                  <a:schemeClr val="accent6"/>
                </a:solidFill>
                <a:latin typeface="Arial Narrow" panose="020B0606020202030204" pitchFamily="34" charset="0"/>
              </a:rPr>
              <a:t>isValid</a:t>
            </a:r>
            <a:r>
              <a:rPr lang="en-GB" sz="1800" b="1" dirty="0">
                <a:solidFill>
                  <a:schemeClr val="accent6"/>
                </a:solidFill>
                <a:latin typeface="Arial Narrow" panose="020B0606020202030204" pitchFamily="34" charset="0"/>
              </a:rPr>
              <a:t>() </a:t>
            </a:r>
            <a:r>
              <a:rPr lang="en-GB" sz="1800" b="1" dirty="0">
                <a:latin typeface="Arial Narrow" panose="020B0606020202030204" pitchFamily="34" charset="0"/>
              </a:rPr>
              <a:t> </a:t>
            </a:r>
            <a:r>
              <a:rPr lang="en-GB" sz="1600" dirty="0">
                <a:solidFill>
                  <a:schemeClr val="tx1"/>
                </a:solidFill>
                <a:latin typeface="Arial Rounded MT Bold" panose="020F0704030504030204" pitchFamily="34" charset="0"/>
              </a:rPr>
              <a:t>method</a:t>
            </a:r>
            <a:r>
              <a:rPr lang="en-GB" sz="1800" dirty="0">
                <a:solidFill>
                  <a:schemeClr val="tx1"/>
                </a:solidFill>
                <a:latin typeface="Arial Rounded MT Bold" panose="020F0704030504030204" pitchFamily="34" charset="0"/>
              </a:rPr>
              <a:t>?</a:t>
            </a:r>
          </a:p>
        </p:txBody>
      </p:sp>
      <p:sp>
        <p:nvSpPr>
          <p:cNvPr id="3" name="Slide Number Placeholder 4">
            <a:extLst>
              <a:ext uri="{FF2B5EF4-FFF2-40B4-BE49-F238E27FC236}">
                <a16:creationId xmlns:a16="http://schemas.microsoft.com/office/drawing/2014/main" id="{72439A50-20A8-9457-3E2A-CB2882B2B2E7}"/>
              </a:ext>
            </a:extLst>
          </p:cNvPr>
          <p:cNvSpPr>
            <a:spLocks noGrp="1"/>
          </p:cNvSpPr>
          <p:nvPr>
            <p:ph type="sldNum" idx="12"/>
          </p:nvPr>
        </p:nvSpPr>
        <p:spPr bwMode="auto">
          <a:xfrm>
            <a:off x="6588224" y="6227423"/>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46</a:t>
            </a:fld>
            <a:endParaRPr lang="en-US" altLang="nl-NL" dirty="0"/>
          </a:p>
        </p:txBody>
      </p:sp>
      <p:sp>
        <p:nvSpPr>
          <p:cNvPr id="4" name="Wolk 1">
            <a:extLst>
              <a:ext uri="{FF2B5EF4-FFF2-40B4-BE49-F238E27FC236}">
                <a16:creationId xmlns:a16="http://schemas.microsoft.com/office/drawing/2014/main" id="{CE76D5DA-098C-BB84-DF2E-602C327C756F}"/>
              </a:ext>
            </a:extLst>
          </p:cNvPr>
          <p:cNvSpPr/>
          <p:nvPr/>
        </p:nvSpPr>
        <p:spPr bwMode="auto">
          <a:xfrm>
            <a:off x="3419872" y="3292875"/>
            <a:ext cx="3816424" cy="2046251"/>
          </a:xfrm>
          <a:prstGeom prst="cloud">
            <a:avLst/>
          </a:prstGeom>
          <a:solidFill>
            <a:srgbClr val="FFFFCC"/>
          </a:solidFill>
          <a:ln w="9525" cap="flat" cmpd="sng" algn="ctr">
            <a:solidFill>
              <a:schemeClr val="tx1"/>
            </a:solidFill>
            <a:prstDash val="solid"/>
            <a:round/>
            <a:headEnd type="none" w="med" len="med"/>
            <a:tailEnd type="none" w="med" len="med"/>
          </a:ln>
          <a:effectLst/>
        </p:spPr>
        <p:txBody>
          <a:bodyPr/>
          <a:lstStyle/>
          <a:p>
            <a:pPr eaLnBrk="1">
              <a:lnSpc>
                <a:spcPct val="116000"/>
              </a:lnSpc>
              <a:buClr>
                <a:srgbClr val="000000"/>
              </a:buClr>
              <a:buSzPct val="100000"/>
              <a:buFont typeface="Times New Roman" pitchFamily="16" charset="0"/>
              <a:buNone/>
              <a:defRPr/>
            </a:pPr>
            <a:r>
              <a:rPr lang="en-US" sz="1600" dirty="0">
                <a:solidFill>
                  <a:schemeClr val="tx1"/>
                </a:solidFill>
                <a:latin typeface="Arial Rounded MT Bold" panose="020F0704030504030204" pitchFamily="34" charset="0"/>
              </a:rPr>
              <a:t>T</a:t>
            </a:r>
            <a:r>
              <a:rPr lang="en-GB" sz="1600" dirty="0">
                <a:solidFill>
                  <a:schemeClr val="tx1"/>
                </a:solidFill>
                <a:latin typeface="Arial Rounded MT Bold" panose="020F0704030504030204" pitchFamily="34" charset="0"/>
              </a:rPr>
              <a:t>he (partial) parsing by this loop possibly repeats work done in </a:t>
            </a:r>
            <a:r>
              <a:rPr lang="en-GB" sz="1800" b="1" dirty="0" err="1">
                <a:solidFill>
                  <a:schemeClr val="accent6"/>
                </a:solidFill>
                <a:latin typeface="Arial Narrow" panose="020B0606020202030204" pitchFamily="34" charset="0"/>
              </a:rPr>
              <a:t>isValid</a:t>
            </a:r>
            <a:r>
              <a:rPr lang="en-GB" sz="1800" b="1" dirty="0">
                <a:solidFill>
                  <a:schemeClr val="accent6"/>
                </a:solidFill>
                <a:latin typeface="Arial Narrow" panose="020B0606020202030204" pitchFamily="34" charset="0"/>
              </a:rPr>
              <a:t>() </a:t>
            </a:r>
            <a:endParaRPr lang="en-GB" sz="1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13392234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nl-NL" altLang="nl-NL" sz="2400" dirty="0" err="1"/>
              <a:t>Sanitisation</a:t>
            </a:r>
            <a:r>
              <a:rPr lang="nl-NL" altLang="nl-NL" sz="2400" dirty="0"/>
              <a:t> </a:t>
            </a:r>
            <a:r>
              <a:rPr lang="nl-NL" altLang="nl-NL" sz="2400" dirty="0" err="1"/>
              <a:t>nightmares</a:t>
            </a:r>
            <a:r>
              <a:rPr lang="nl-NL" altLang="nl-NL" sz="2400" dirty="0"/>
              <a:t>: XSS</a:t>
            </a:r>
          </a:p>
        </p:txBody>
      </p:sp>
      <p:sp>
        <p:nvSpPr>
          <p:cNvPr id="3" name="Content Placeholder 2"/>
          <p:cNvSpPr>
            <a:spLocks noGrp="1"/>
          </p:cNvSpPr>
          <p:nvPr>
            <p:ph idx="1"/>
          </p:nvPr>
        </p:nvSpPr>
        <p:spPr/>
        <p:txBody>
          <a:bodyPr/>
          <a:lstStyle/>
          <a:p>
            <a:pPr marL="0" indent="0">
              <a:lnSpc>
                <a:spcPct val="100000"/>
              </a:lnSpc>
              <a:buFont typeface="Times New Roman" pitchFamily="18" charset="0"/>
              <a:buNone/>
              <a:defRPr/>
            </a:pPr>
            <a:r>
              <a:rPr lang="en-GB" altLang="nl-NL" sz="1800" dirty="0">
                <a:solidFill>
                  <a:schemeClr val="accent2"/>
                </a:solidFill>
              </a:rPr>
              <a:t>Many places </a:t>
            </a:r>
            <a:r>
              <a:rPr lang="en-GB" altLang="nl-NL" sz="1800" dirty="0"/>
              <a:t>to include </a:t>
            </a:r>
            <a:r>
              <a:rPr lang="en-GB" altLang="nl-NL" sz="1800" dirty="0" err="1"/>
              <a:t>Javascript</a:t>
            </a:r>
            <a:r>
              <a:rPr lang="en-GB" altLang="nl-NL" sz="1800" dirty="0"/>
              <a:t> and </a:t>
            </a:r>
            <a:r>
              <a:rPr lang="en-GB" altLang="nl-NL" sz="1800" dirty="0">
                <a:solidFill>
                  <a:schemeClr val="accent2"/>
                </a:solidFill>
              </a:rPr>
              <a:t>many ways to encode</a:t>
            </a:r>
            <a:endParaRPr lang="en-GB" altLang="nl-NL" sz="3200" dirty="0">
              <a:solidFill>
                <a:schemeClr val="accent2"/>
              </a:solidFill>
            </a:endParaRPr>
          </a:p>
          <a:p>
            <a:pPr marL="400050" lvl="1" indent="0">
              <a:lnSpc>
                <a:spcPct val="100000"/>
              </a:lnSpc>
              <a:buFont typeface="Times New Roman" pitchFamily="18" charset="0"/>
              <a:buNone/>
              <a:defRPr/>
            </a:pPr>
            <a:r>
              <a:rPr lang="en-GB" altLang="nl-NL" sz="1600" dirty="0" err="1"/>
              <a:t>Eg</a:t>
            </a:r>
            <a:r>
              <a:rPr lang="en-GB" altLang="nl-NL" sz="1600" dirty="0"/>
              <a:t> </a:t>
            </a:r>
            <a:r>
              <a:rPr lang="en-GB" altLang="nl-NL" sz="1600" b="1" dirty="0">
                <a:solidFill>
                  <a:srgbClr val="008000"/>
                </a:solidFill>
                <a:latin typeface="Courier New" panose="02070309020205020404" pitchFamily="49" charset="0"/>
              </a:rPr>
              <a:t>&lt;script </a:t>
            </a:r>
            <a:r>
              <a:rPr lang="en-GB" altLang="nl-NL" sz="1600" b="1" dirty="0">
                <a:solidFill>
                  <a:schemeClr val="accent3">
                    <a:lumMod val="65000"/>
                  </a:schemeClr>
                </a:solidFill>
                <a:latin typeface="Courier New" panose="02070309020205020404" pitchFamily="49" charset="0"/>
              </a:rPr>
              <a:t>language="</a:t>
            </a:r>
            <a:r>
              <a:rPr lang="en-GB" altLang="nl-NL" sz="1600" b="1" dirty="0" err="1">
                <a:solidFill>
                  <a:schemeClr val="accent3">
                    <a:lumMod val="65000"/>
                  </a:schemeClr>
                </a:solidFill>
                <a:latin typeface="Courier New" panose="02070309020205020404" pitchFamily="49" charset="0"/>
              </a:rPr>
              <a:t>javascript</a:t>
            </a:r>
            <a:r>
              <a:rPr lang="en-GB" altLang="nl-NL" sz="1600" b="1" dirty="0">
                <a:solidFill>
                  <a:schemeClr val="accent3">
                    <a:lumMod val="65000"/>
                  </a:schemeClr>
                </a:solidFill>
                <a:latin typeface="Courier New" panose="02070309020205020404" pitchFamily="49" charset="0"/>
              </a:rPr>
              <a:t>"</a:t>
            </a:r>
            <a:r>
              <a:rPr lang="en-GB" altLang="nl-NL" sz="1600" b="1" dirty="0">
                <a:solidFill>
                  <a:srgbClr val="008000"/>
                </a:solidFill>
                <a:latin typeface="Courier New" panose="02070309020205020404" pitchFamily="49" charset="0"/>
              </a:rPr>
              <a:t>&gt; alert('Hi'); &lt;/script&gt;  </a:t>
            </a:r>
            <a:r>
              <a:rPr lang="en-GB" altLang="nl-NL" sz="1600" dirty="0"/>
              <a:t>can be injected as</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&lt;body </a:t>
            </a:r>
            <a:r>
              <a:rPr lang="en-GB" altLang="nl-NL" sz="1600" b="1" dirty="0" err="1">
                <a:solidFill>
                  <a:srgbClr val="008000"/>
                </a:solidFill>
                <a:latin typeface="Courier New" panose="02070309020205020404" pitchFamily="49" charset="0"/>
              </a:rPr>
              <a:t>onload</a:t>
            </a:r>
            <a:r>
              <a:rPr lang="en-GB" altLang="nl-NL" sz="1600" b="1" dirty="0">
                <a:solidFill>
                  <a:srgbClr val="008000"/>
                </a:solidFill>
                <a:latin typeface="Courier New" panose="02070309020205020404" pitchFamily="49" charset="0"/>
              </a:rPr>
              <a:t>=alert('Hi')&gt; </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&lt;b </a:t>
            </a:r>
            <a:r>
              <a:rPr lang="en-GB" altLang="nl-NL" sz="1600" b="1" dirty="0" err="1">
                <a:solidFill>
                  <a:srgbClr val="008000"/>
                </a:solidFill>
                <a:latin typeface="Courier New" panose="02070309020205020404" pitchFamily="49" charset="0"/>
              </a:rPr>
              <a:t>onmouseover</a:t>
            </a:r>
            <a:r>
              <a:rPr lang="en-GB" altLang="nl-NL" sz="1600" b="1" dirty="0">
                <a:solidFill>
                  <a:srgbClr val="008000"/>
                </a:solidFill>
                <a:latin typeface="Courier New" panose="02070309020205020404" pitchFamily="49" charset="0"/>
              </a:rPr>
              <a:t>=alert('Hi')&gt;Click here!&lt;/b&gt;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a:t>
            </a:r>
            <a:r>
              <a:rPr lang="en-GB" altLang="nl-NL" sz="1600" b="1" dirty="0" err="1">
                <a:solidFill>
                  <a:srgbClr val="008000"/>
                </a:solidFill>
                <a:latin typeface="Courier New" panose="02070309020205020404" pitchFamily="49" charset="0"/>
              </a:rPr>
              <a:t>img</a:t>
            </a:r>
            <a:r>
              <a:rPr lang="en-GB" altLang="nl-NL" sz="1600" b="1" dirty="0">
                <a:solidFill>
                  <a:srgbClr val="008000"/>
                </a:solidFill>
                <a:latin typeface="Courier New" panose="02070309020205020404" pitchFamily="49" charset="0"/>
              </a:rPr>
              <a:t> </a:t>
            </a:r>
            <a:r>
              <a:rPr lang="en-GB" altLang="nl-NL" sz="1600" b="1" dirty="0" err="1">
                <a:solidFill>
                  <a:srgbClr val="008000"/>
                </a:solidFill>
                <a:latin typeface="Courier New" panose="02070309020205020404" pitchFamily="49" charset="0"/>
              </a:rPr>
              <a:t>src</a:t>
            </a:r>
            <a:r>
              <a:rPr lang="en-GB" altLang="nl-NL" sz="1600" b="1" dirty="0">
                <a:solidFill>
                  <a:srgbClr val="008000"/>
                </a:solidFill>
                <a:latin typeface="Courier New" panose="02070309020205020404" pitchFamily="49" charset="0"/>
              </a:rPr>
              <a:t>="http://some.url.that/does/not/exist"   </a:t>
            </a:r>
            <a:r>
              <a:rPr lang="en-GB" altLang="nl-NL" sz="1600" b="1" dirty="0" err="1">
                <a:solidFill>
                  <a:srgbClr val="008000"/>
                </a:solidFill>
                <a:latin typeface="Courier New" panose="02070309020205020404" pitchFamily="49" charset="0"/>
              </a:rPr>
              <a:t>onerror</a:t>
            </a:r>
            <a:r>
              <a:rPr lang="en-GB" altLang="nl-NL" sz="1600" b="1" dirty="0">
                <a:solidFill>
                  <a:srgbClr val="008000"/>
                </a:solidFill>
                <a:latin typeface="Courier New" panose="02070309020205020404" pitchFamily="49" charset="0"/>
              </a:rPr>
              <a:t>=alert('Hi');&gt;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a:t>
            </a:r>
            <a:r>
              <a:rPr lang="en-GB" altLang="nl-NL" sz="1600" b="1" dirty="0" err="1">
                <a:solidFill>
                  <a:srgbClr val="008000"/>
                </a:solidFill>
                <a:latin typeface="Courier New" panose="02070309020205020404" pitchFamily="49" charset="0"/>
              </a:rPr>
              <a:t>img</a:t>
            </a:r>
            <a:r>
              <a:rPr lang="en-GB" altLang="nl-NL" sz="1600" b="1" dirty="0">
                <a:solidFill>
                  <a:srgbClr val="008000"/>
                </a:solidFill>
                <a:latin typeface="Courier New" panose="02070309020205020404" pitchFamily="49" charset="0"/>
              </a:rPr>
              <a:t> </a:t>
            </a:r>
            <a:r>
              <a:rPr lang="en-GB" altLang="nl-NL" sz="1600" b="1" dirty="0" err="1">
                <a:solidFill>
                  <a:srgbClr val="008000"/>
                </a:solidFill>
                <a:latin typeface="Courier New" panose="02070309020205020404" pitchFamily="49" charset="0"/>
              </a:rPr>
              <a:t>src</a:t>
            </a:r>
            <a:r>
              <a:rPr lang="en-GB" altLang="nl-NL" sz="1600" b="1" dirty="0">
                <a:solidFill>
                  <a:srgbClr val="008000"/>
                </a:solidFill>
                <a:latin typeface="Courier New" panose="02070309020205020404" pitchFamily="49" charset="0"/>
              </a:rPr>
              <a:t>=j&amp;#X41vascript:alert('Hi')&gt;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&lt;META HTTP-EQUIV="refresh"   CONTENT="0;url=</a:t>
            </a:r>
            <a:r>
              <a:rPr lang="en-GB" altLang="nl-NL" sz="1600" b="1" dirty="0" err="1">
                <a:solidFill>
                  <a:srgbClr val="008000"/>
                </a:solidFill>
                <a:latin typeface="Courier New" panose="02070309020205020404" pitchFamily="49" charset="0"/>
              </a:rPr>
              <a:t>data:text</a:t>
            </a:r>
            <a:r>
              <a:rPr lang="en-GB" altLang="nl-NL" sz="1600" b="1" dirty="0">
                <a:solidFill>
                  <a:srgbClr val="008000"/>
                </a:solidFill>
                <a:latin typeface="Courier New" panose="02070309020205020404" pitchFamily="49" charset="0"/>
              </a:rPr>
              <a:t>/html;base64,PHNjcmlwdD5hbGVydCgndGVzdDMnKTwvc2NyaXB0Pg"&gt;</a:t>
            </a:r>
            <a:endParaRPr lang="en-GB" sz="1800" b="1" dirty="0">
              <a:solidFill>
                <a:srgbClr val="339933"/>
              </a:solidFill>
              <a:latin typeface="Courier New" panose="02070309020205020404" pitchFamily="49" charset="0"/>
            </a:endParaRPr>
          </a:p>
          <a:p>
            <a:pPr marL="0" indent="0">
              <a:lnSpc>
                <a:spcPct val="100000"/>
              </a:lnSpc>
              <a:buNone/>
              <a:defRPr/>
            </a:pPr>
            <a:r>
              <a:rPr lang="nl-NL" sz="1600" dirty="0"/>
              <a:t> </a:t>
            </a:r>
          </a:p>
          <a:p>
            <a:pPr marL="0" indent="0">
              <a:lnSpc>
                <a:spcPct val="100000"/>
              </a:lnSpc>
              <a:buNone/>
              <a:defRPr/>
            </a:pPr>
            <a:r>
              <a:rPr lang="nl-NL" sz="1800" dirty="0"/>
              <a:t>Root cause: </a:t>
            </a:r>
            <a:r>
              <a:rPr lang="nl-NL" sz="2400" baseline="-25000" dirty="0">
                <a:solidFill>
                  <a:srgbClr val="FF0000"/>
                </a:solidFill>
                <a:latin typeface="Pieces NFI" panose="02000000000000000000" pitchFamily="2" charset="0"/>
              </a:rPr>
              <a:t>complexity</a:t>
            </a:r>
            <a:r>
              <a:rPr lang="nl-NL" sz="1800" dirty="0"/>
              <a:t> of HTML format</a:t>
            </a:r>
            <a:r>
              <a:rPr lang="nl-NL" sz="1600" dirty="0"/>
              <a:t> </a:t>
            </a:r>
            <a:r>
              <a:rPr lang="nl-NL" sz="2800" dirty="0"/>
              <a:t> </a:t>
            </a:r>
            <a:r>
              <a:rPr lang="nl-NL" sz="1600" dirty="0"/>
              <a:t> (</a:t>
            </a:r>
            <a:r>
              <a:rPr lang="nl-NL" sz="1400" dirty="0"/>
              <a:t>https://html.spec.whatwg.org)</a:t>
            </a:r>
          </a:p>
          <a:p>
            <a:pPr marL="0" indent="0">
              <a:lnSpc>
                <a:spcPct val="100000"/>
              </a:lnSpc>
              <a:buFont typeface="Times New Roman" pitchFamily="18" charset="0"/>
              <a:buNone/>
              <a:defRPr/>
            </a:pPr>
            <a:endParaRPr lang="nl-NL" sz="400" dirty="0"/>
          </a:p>
          <a:p>
            <a:pPr marL="0" indent="0">
              <a:lnSpc>
                <a:spcPct val="100000"/>
              </a:lnSpc>
              <a:buFont typeface="Times New Roman" pitchFamily="18" charset="0"/>
              <a:buNone/>
              <a:defRPr/>
            </a:pPr>
            <a:r>
              <a:rPr lang="nl-NL" sz="1400" dirty="0"/>
              <a:t>For a longer lists of XSS evasion tricks, see </a:t>
            </a:r>
          </a:p>
          <a:p>
            <a:pPr marL="0" indent="0">
              <a:lnSpc>
                <a:spcPct val="100000"/>
              </a:lnSpc>
              <a:buFont typeface="Times New Roman" pitchFamily="18" charset="0"/>
              <a:buNone/>
              <a:defRPr/>
            </a:pPr>
            <a:r>
              <a:rPr lang="nl-NL" sz="1400" dirty="0"/>
              <a:t>                                       https://www.owasp.org/index.php/XSS_Filter_Evasion_Cheat_Sheet</a:t>
            </a:r>
            <a:endParaRPr lang="nl-NL" sz="1600" dirty="0"/>
          </a:p>
        </p:txBody>
      </p:sp>
      <p:sp>
        <p:nvSpPr>
          <p:cNvPr id="55300"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6029425-025F-4708-82DA-B9968B98C5E5}" type="slidenum">
              <a:rPr lang="en-GB" altLang="nl-NL" smtClean="0"/>
              <a:pPr/>
              <a:t>47</a:t>
            </a:fld>
            <a:endParaRPr lang="en-GB" altLang="nl-NL" dirty="0"/>
          </a:p>
        </p:txBody>
      </p:sp>
    </p:spTree>
    <p:extLst>
      <p:ext uri="{BB962C8B-B14F-4D97-AF65-F5344CB8AC3E}">
        <p14:creationId xmlns:p14="http://schemas.microsoft.com/office/powerpoint/2010/main" val="26623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Title 1"/>
          <p:cNvSpPr>
            <a:spLocks noGrp="1"/>
          </p:cNvSpPr>
          <p:nvPr>
            <p:ph type="title"/>
          </p:nvPr>
        </p:nvSpPr>
        <p:spPr/>
        <p:txBody>
          <a:bodyPr/>
          <a:lstStyle/>
          <a:p>
            <a:r>
              <a:rPr lang="en-US" altLang="nl-NL" sz="2400" dirty="0"/>
              <a:t>Where to </a:t>
            </a:r>
            <a:r>
              <a:rPr lang="en-US" altLang="nl-NL" sz="2400" dirty="0" err="1"/>
              <a:t>canonicalise</a:t>
            </a:r>
            <a:r>
              <a:rPr lang="en-US" altLang="nl-NL" sz="2400" dirty="0"/>
              <a:t>, </a:t>
            </a:r>
            <a:r>
              <a:rPr lang="en-US" altLang="nl-NL" sz="2400" dirty="0" err="1"/>
              <a:t>valididate</a:t>
            </a:r>
            <a:r>
              <a:rPr lang="en-US" altLang="nl-NL" sz="2400" dirty="0"/>
              <a:t> or </a:t>
            </a:r>
            <a:r>
              <a:rPr lang="en-US" altLang="nl-NL" sz="2400" dirty="0" err="1"/>
              <a:t>sanitise</a:t>
            </a:r>
            <a:r>
              <a:rPr lang="en-US" altLang="nl-NL" sz="2400" dirty="0"/>
              <a:t>:</a:t>
            </a:r>
            <a:endParaRPr lang="en-GB" altLang="nl-NL" sz="2400" dirty="0"/>
          </a:p>
        </p:txBody>
      </p:sp>
      <p:sp>
        <p:nvSpPr>
          <p:cNvPr id="5" name="Tijdelijke aanduiding voor inhoud 4"/>
          <p:cNvSpPr>
            <a:spLocks noGrp="1"/>
          </p:cNvSpPr>
          <p:nvPr>
            <p:ph idx="1"/>
          </p:nvPr>
        </p:nvSpPr>
        <p:spPr/>
        <p:txBody>
          <a:bodyPr/>
          <a:lstStyle/>
          <a:p>
            <a:pPr marL="0" indent="0">
              <a:buNone/>
            </a:pPr>
            <a:r>
              <a:rPr lang="en-GB" dirty="0">
                <a:solidFill>
                  <a:schemeClr val="tx1"/>
                </a:solidFill>
              </a:rPr>
              <a:t>Best done at clear </a:t>
            </a:r>
            <a:r>
              <a:rPr lang="en-GB" dirty="0">
                <a:solidFill>
                  <a:schemeClr val="accent2"/>
                </a:solidFill>
              </a:rPr>
              <a:t>choke points </a:t>
            </a:r>
            <a:r>
              <a:rPr lang="en-GB" dirty="0">
                <a:solidFill>
                  <a:schemeClr val="tx1"/>
                </a:solidFill>
              </a:rPr>
              <a:t>in an application</a:t>
            </a:r>
          </a:p>
          <a:p>
            <a:endParaRPr lang="en-GB" dirty="0"/>
          </a:p>
        </p:txBody>
      </p:sp>
      <p:sp>
        <p:nvSpPr>
          <p:cNvPr id="138264"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5pPr>
            <a:lvl6pPr marL="25146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6pPr>
            <a:lvl7pPr marL="29718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7pPr>
            <a:lvl8pPr marL="34290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8pPr>
            <a:lvl9pPr marL="38862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pPr>
            <a:fld id="{D80A9371-C1C0-4B78-97E5-95D17491F7DD}"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pPr>
              <a:t>48</a:t>
            </a:fld>
            <a:endParaRPr lang="en-GB" altLang="nl-NL" sz="1400" dirty="0">
              <a:latin typeface="Arial Rounded MT Bold" panose="020F0704030504030204" pitchFamily="34" charset="0"/>
            </a:endParaRPr>
          </a:p>
        </p:txBody>
      </p:sp>
      <p:grpSp>
        <p:nvGrpSpPr>
          <p:cNvPr id="2" name="Groep 1"/>
          <p:cNvGrpSpPr/>
          <p:nvPr/>
        </p:nvGrpSpPr>
        <p:grpSpPr>
          <a:xfrm>
            <a:off x="674626" y="1844824"/>
            <a:ext cx="7735915" cy="3749675"/>
            <a:chOff x="714375" y="1500188"/>
            <a:chExt cx="7735915" cy="3749675"/>
          </a:xfrm>
        </p:grpSpPr>
        <p:sp>
          <p:nvSpPr>
            <p:cNvPr id="4" name="Trapezoid 3"/>
            <p:cNvSpPr/>
            <p:nvPr/>
          </p:nvSpPr>
          <p:spPr bwMode="auto">
            <a:xfrm>
              <a:off x="5072063" y="3286125"/>
              <a:ext cx="2428875" cy="785813"/>
            </a:xfrm>
            <a:prstGeom prst="trapezoid">
              <a:avLst>
                <a:gd name="adj" fmla="val 124016"/>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GB" dirty="0">
                <a:solidFill>
                  <a:schemeClr val="tx1"/>
                </a:solidFill>
                <a:latin typeface="Arial Rounded MT Bold" panose="020F0704030504030204" pitchFamily="34" charset="0"/>
                <a:cs typeface="Times New Roman" pitchFamily="16" charset="0"/>
              </a:endParaRPr>
            </a:p>
          </p:txBody>
        </p:sp>
        <p:sp>
          <p:nvSpPr>
            <p:cNvPr id="38" name="Trapezoid 37"/>
            <p:cNvSpPr/>
            <p:nvPr/>
          </p:nvSpPr>
          <p:spPr bwMode="auto">
            <a:xfrm flipV="1">
              <a:off x="5072063" y="2286000"/>
              <a:ext cx="2428875" cy="714375"/>
            </a:xfrm>
            <a:prstGeom prst="trapezoid">
              <a:avLst>
                <a:gd name="adj" fmla="val 137001"/>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GB" dirty="0">
                <a:solidFill>
                  <a:srgbClr val="FFFF00"/>
                </a:solidFill>
                <a:latin typeface="Arial Rounded MT Bold" panose="020F0704030504030204" pitchFamily="34" charset="0"/>
                <a:cs typeface="Times New Roman" pitchFamily="16" charset="0"/>
              </a:endParaRPr>
            </a:p>
          </p:txBody>
        </p:sp>
        <p:sp>
          <p:nvSpPr>
            <p:cNvPr id="138244" name="Rectangle 38"/>
            <p:cNvSpPr>
              <a:spLocks noChangeArrowheads="1"/>
            </p:cNvSpPr>
            <p:nvPr/>
          </p:nvSpPr>
          <p:spPr bwMode="auto">
            <a:xfrm>
              <a:off x="5072063" y="4071938"/>
              <a:ext cx="2357437" cy="914400"/>
            </a:xfrm>
            <a:prstGeom prst="rect">
              <a:avLst/>
            </a:prstGeom>
            <a:solidFill>
              <a:srgbClr val="FFFF00"/>
            </a:solidFill>
            <a:ln w="9525" algn="ctr">
              <a:solidFill>
                <a:srgbClr val="FFFF00"/>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7" name="Down Arrow 6"/>
            <p:cNvSpPr/>
            <p:nvPr/>
          </p:nvSpPr>
          <p:spPr bwMode="auto">
            <a:xfrm>
              <a:off x="1285875" y="1500188"/>
              <a:ext cx="2000250" cy="500062"/>
            </a:xfrm>
            <a:prstGeom prst="downArrow">
              <a:avLst/>
            </a:prstGeom>
            <a:solidFill>
              <a:srgbClr val="FF99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r>
                <a:rPr lang="en-US" sz="2000" dirty="0">
                  <a:solidFill>
                    <a:schemeClr val="tx2"/>
                  </a:solidFill>
                  <a:latin typeface="Arial Rounded MT Bold" panose="020F0704030504030204" pitchFamily="34" charset="0"/>
                  <a:cs typeface="Times New Roman" pitchFamily="16" charset="0"/>
                </a:rPr>
                <a:t> input</a:t>
              </a:r>
              <a:endParaRPr lang="en-GB" sz="1600" dirty="0">
                <a:solidFill>
                  <a:schemeClr val="tx2"/>
                </a:solidFill>
                <a:latin typeface="Arial Rounded MT Bold" panose="020F0704030504030204" pitchFamily="34" charset="0"/>
                <a:cs typeface="Times New Roman" pitchFamily="16" charset="0"/>
              </a:endParaRPr>
            </a:p>
          </p:txBody>
        </p:sp>
        <p:sp>
          <p:nvSpPr>
            <p:cNvPr id="11" name="Rectangle 10"/>
            <p:cNvSpPr/>
            <p:nvPr/>
          </p:nvSpPr>
          <p:spPr bwMode="auto">
            <a:xfrm>
              <a:off x="1143000" y="2214563"/>
              <a:ext cx="2357438" cy="278606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US" dirty="0">
                <a:latin typeface="Arial Rounded MT Bold" panose="020F0704030504030204" pitchFamily="34" charset="0"/>
                <a:cs typeface="Times New Roman" pitchFamily="16" charset="0"/>
              </a:endParaRPr>
            </a:p>
            <a:p>
              <a:pPr eaLnBrk="1" hangingPunct="1">
                <a:lnSpc>
                  <a:spcPct val="93000"/>
                </a:lnSpc>
                <a:buClr>
                  <a:srgbClr val="000000"/>
                </a:buClr>
                <a:buSzPct val="100000"/>
                <a:buFont typeface="Times New Roman" pitchFamily="16" charset="0"/>
                <a:buNone/>
                <a:defRPr/>
              </a:pPr>
              <a:endParaRPr lang="en-US" dirty="0">
                <a:latin typeface="Arial Rounded MT Bold" panose="020F0704030504030204" pitchFamily="34" charset="0"/>
                <a:cs typeface="Times New Roman" pitchFamily="16" charset="0"/>
              </a:endParaRPr>
            </a:p>
            <a:p>
              <a:pPr eaLnBrk="1" hangingPunct="1">
                <a:lnSpc>
                  <a:spcPct val="93000"/>
                </a:lnSpc>
                <a:buClr>
                  <a:srgbClr val="000000"/>
                </a:buClr>
                <a:buSzPct val="100000"/>
                <a:buFont typeface="Times New Roman" pitchFamily="16" charset="0"/>
                <a:buNone/>
                <a:defRPr/>
              </a:pPr>
              <a:r>
                <a:rPr lang="en-US" dirty="0">
                  <a:solidFill>
                    <a:schemeClr val="tx2"/>
                  </a:solidFill>
                  <a:latin typeface="Arial Rounded MT Bold" panose="020F0704030504030204" pitchFamily="34" charset="0"/>
                  <a:cs typeface="Times New Roman" pitchFamily="16" charset="0"/>
                </a:rPr>
                <a:t>      </a:t>
              </a:r>
            </a:p>
            <a:p>
              <a:pPr eaLnBrk="1" hangingPunct="1">
                <a:lnSpc>
                  <a:spcPct val="93000"/>
                </a:lnSpc>
                <a:buClr>
                  <a:srgbClr val="000000"/>
                </a:buClr>
                <a:buSzPct val="100000"/>
                <a:buFont typeface="Times New Roman" pitchFamily="16" charset="0"/>
                <a:buNone/>
                <a:defRPr/>
              </a:pPr>
              <a:r>
                <a:rPr lang="en-US" dirty="0">
                  <a:solidFill>
                    <a:schemeClr val="tx2"/>
                  </a:solidFill>
                  <a:latin typeface="Arial Rounded MT Bold" panose="020F0704030504030204" pitchFamily="34" charset="0"/>
                  <a:cs typeface="Times New Roman" pitchFamily="16" charset="0"/>
                </a:rPr>
                <a:t>     </a:t>
              </a:r>
              <a:endParaRPr lang="en-GB" dirty="0">
                <a:solidFill>
                  <a:schemeClr val="tx2"/>
                </a:solidFill>
                <a:latin typeface="Arial Rounded MT Bold" panose="020F0704030504030204" pitchFamily="34" charset="0"/>
                <a:cs typeface="Times New Roman" pitchFamily="16" charset="0"/>
              </a:endParaRPr>
            </a:p>
          </p:txBody>
        </p:sp>
        <p:sp>
          <p:nvSpPr>
            <p:cNvPr id="138248" name="Rectangle 11"/>
            <p:cNvSpPr>
              <a:spLocks noChangeArrowheads="1"/>
            </p:cNvSpPr>
            <p:nvPr/>
          </p:nvSpPr>
          <p:spPr bwMode="auto">
            <a:xfrm>
              <a:off x="1258888" y="3068638"/>
              <a:ext cx="573087" cy="288925"/>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49" name="Rectangle 12"/>
            <p:cNvSpPr>
              <a:spLocks noChangeArrowheads="1"/>
            </p:cNvSpPr>
            <p:nvPr/>
          </p:nvSpPr>
          <p:spPr bwMode="auto">
            <a:xfrm>
              <a:off x="6072188" y="3000375"/>
              <a:ext cx="428625"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4" name="Down Arrow 13"/>
            <p:cNvSpPr/>
            <p:nvPr/>
          </p:nvSpPr>
          <p:spPr bwMode="auto">
            <a:xfrm>
              <a:off x="5357813" y="1571625"/>
              <a:ext cx="2000250" cy="500063"/>
            </a:xfrm>
            <a:prstGeom prst="downArrow">
              <a:avLst/>
            </a:prstGeom>
            <a:solidFill>
              <a:srgbClr val="FF99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r>
                <a:rPr lang="en-US" sz="2000" dirty="0">
                  <a:solidFill>
                    <a:schemeClr val="tx2"/>
                  </a:solidFill>
                  <a:latin typeface="Arial Rounded MT Bold" panose="020F0704030504030204" pitchFamily="34" charset="0"/>
                  <a:cs typeface="Times New Roman" pitchFamily="16" charset="0"/>
                </a:rPr>
                <a:t> input</a:t>
              </a:r>
              <a:endParaRPr lang="en-GB" sz="1600" dirty="0">
                <a:solidFill>
                  <a:schemeClr val="tx2"/>
                </a:solidFill>
                <a:latin typeface="Arial Rounded MT Bold" panose="020F0704030504030204" pitchFamily="34" charset="0"/>
                <a:cs typeface="Times New Roman" pitchFamily="16" charset="0"/>
              </a:endParaRPr>
            </a:p>
          </p:txBody>
        </p:sp>
        <p:sp>
          <p:nvSpPr>
            <p:cNvPr id="15" name="TextBox 14"/>
            <p:cNvSpPr txBox="1"/>
            <p:nvPr/>
          </p:nvSpPr>
          <p:spPr>
            <a:xfrm>
              <a:off x="6823050" y="2747729"/>
              <a:ext cx="1627240" cy="951030"/>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chemeClr val="accent2"/>
                  </a:solidFill>
                  <a:latin typeface="Arial Rounded MT Bold" panose="020F0704030504030204" pitchFamily="34" charset="0"/>
                </a:rPr>
                <a:t>choke point</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for</a:t>
              </a:r>
              <a:endParaRPr lang="en-US" sz="2000" dirty="0">
                <a:solidFill>
                  <a:srgbClr val="006600"/>
                </a:solidFill>
                <a:latin typeface="Arial Rounded MT Bold" panose="020F0704030504030204" pitchFamily="34" charset="0"/>
              </a:endParaRPr>
            </a:p>
            <a:p>
              <a:pPr eaLnBrk="1" hangingPunct="1">
                <a:lnSpc>
                  <a:spcPct val="93000"/>
                </a:lnSpc>
                <a:buClr>
                  <a:srgbClr val="000000"/>
                </a:buClr>
                <a:buSzPct val="100000"/>
                <a:buFont typeface="Times New Roman" panose="02020603050405020304" pitchFamily="18" charset="0"/>
                <a:buNone/>
                <a:defRPr/>
              </a:pPr>
              <a:r>
                <a:rPr lang="en-US" sz="2000" dirty="0">
                  <a:solidFill>
                    <a:srgbClr val="339933"/>
                  </a:solidFill>
                  <a:latin typeface="Arial Rounded MT Bold" panose="020F0704030504030204" pitchFamily="34" charset="0"/>
                </a:rPr>
                <a:t>input check</a:t>
              </a:r>
              <a:endParaRPr lang="en-GB" sz="2000" dirty="0">
                <a:solidFill>
                  <a:srgbClr val="339933"/>
                </a:solidFill>
                <a:latin typeface="Arial Rounded MT Bold" panose="020F0704030504030204" pitchFamily="34" charset="0"/>
              </a:endParaRPr>
            </a:p>
          </p:txBody>
        </p:sp>
        <p:sp>
          <p:nvSpPr>
            <p:cNvPr id="138252" name="Freeform 19"/>
            <p:cNvSpPr>
              <a:spLocks noChangeArrowheads="1"/>
            </p:cNvSpPr>
            <p:nvPr/>
          </p:nvSpPr>
          <p:spPr bwMode="auto">
            <a:xfrm>
              <a:off x="5764213" y="2146300"/>
              <a:ext cx="523875" cy="3068638"/>
            </a:xfrm>
            <a:custGeom>
              <a:avLst/>
              <a:gdLst>
                <a:gd name="T0" fmla="*/ 0 w 523461"/>
                <a:gd name="T1" fmla="*/ 0 h 2637183"/>
                <a:gd name="T2" fmla="*/ 134738 w 523461"/>
                <a:gd name="T3" fmla="*/ 10401317 h 2637183"/>
                <a:gd name="T4" fmla="*/ 444642 w 523461"/>
                <a:gd name="T5" fmla="*/ 18202322 h 2637183"/>
                <a:gd name="T6" fmla="*/ 485065 w 523461"/>
                <a:gd name="T7" fmla="*/ 33061328 h 2637183"/>
                <a:gd name="T8" fmla="*/ 161688 w 523461"/>
                <a:gd name="T9" fmla="*/ 54235394 h 2637183"/>
                <a:gd name="T10" fmla="*/ 390747 w 523461"/>
                <a:gd name="T11" fmla="*/ 73923670 h 2637183"/>
                <a:gd name="T12" fmla="*/ 0 60000 65536"/>
                <a:gd name="T13" fmla="*/ 0 60000 65536"/>
                <a:gd name="T14" fmla="*/ 0 60000 65536"/>
                <a:gd name="T15" fmla="*/ 0 60000 65536"/>
                <a:gd name="T16" fmla="*/ 0 60000 65536"/>
                <a:gd name="T17" fmla="*/ 0 60000 65536"/>
                <a:gd name="T18" fmla="*/ 0 w 523461"/>
                <a:gd name="T19" fmla="*/ 0 h 2637183"/>
                <a:gd name="T20" fmla="*/ 523461 w 523461"/>
                <a:gd name="T21" fmla="*/ 2637183 h 2637183"/>
              </a:gdLst>
              <a:ahLst/>
              <a:cxnLst>
                <a:cxn ang="T12">
                  <a:pos x="T0" y="T1"/>
                </a:cxn>
                <a:cxn ang="T13">
                  <a:pos x="T2" y="T3"/>
                </a:cxn>
                <a:cxn ang="T14">
                  <a:pos x="T4" y="T5"/>
                </a:cxn>
                <a:cxn ang="T15">
                  <a:pos x="T6" y="T7"/>
                </a:cxn>
                <a:cxn ang="T16">
                  <a:pos x="T8" y="T9"/>
                </a:cxn>
                <a:cxn ang="T17">
                  <a:pos x="T10" y="T11"/>
                </a:cxn>
              </a:cxnLst>
              <a:rect l="T18" t="T19" r="T20" b="T21"/>
              <a:pathLst>
                <a:path w="523461" h="2637183">
                  <a:moveTo>
                    <a:pt x="0" y="0"/>
                  </a:moveTo>
                  <a:cubicBezTo>
                    <a:pt x="29817" y="131417"/>
                    <a:pt x="59634" y="262835"/>
                    <a:pt x="132521" y="371061"/>
                  </a:cubicBezTo>
                  <a:cubicBezTo>
                    <a:pt x="205408" y="479287"/>
                    <a:pt x="379895" y="514627"/>
                    <a:pt x="437321" y="649357"/>
                  </a:cubicBezTo>
                  <a:cubicBezTo>
                    <a:pt x="494747" y="784087"/>
                    <a:pt x="523461" y="965200"/>
                    <a:pt x="477078" y="1179444"/>
                  </a:cubicBezTo>
                  <a:cubicBezTo>
                    <a:pt x="430695" y="1393688"/>
                    <a:pt x="174487" y="1691862"/>
                    <a:pt x="159026" y="1934818"/>
                  </a:cubicBezTo>
                  <a:cubicBezTo>
                    <a:pt x="143565" y="2177774"/>
                    <a:pt x="263939" y="2407478"/>
                    <a:pt x="384313" y="2637183"/>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53" name="Rectangle 20"/>
            <p:cNvSpPr>
              <a:spLocks noChangeArrowheads="1"/>
            </p:cNvSpPr>
            <p:nvPr/>
          </p:nvSpPr>
          <p:spPr bwMode="auto">
            <a:xfrm>
              <a:off x="2195513" y="3357563"/>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4" name="Rectangle 21"/>
            <p:cNvSpPr>
              <a:spLocks noChangeArrowheads="1"/>
            </p:cNvSpPr>
            <p:nvPr/>
          </p:nvSpPr>
          <p:spPr bwMode="auto">
            <a:xfrm>
              <a:off x="1116013" y="4437063"/>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5" name="Rectangle 22"/>
            <p:cNvSpPr>
              <a:spLocks noChangeArrowheads="1"/>
            </p:cNvSpPr>
            <p:nvPr/>
          </p:nvSpPr>
          <p:spPr bwMode="auto">
            <a:xfrm>
              <a:off x="2916238" y="2420938"/>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6" name="Freeform 26"/>
            <p:cNvSpPr>
              <a:spLocks noChangeArrowheads="1"/>
            </p:cNvSpPr>
            <p:nvPr/>
          </p:nvSpPr>
          <p:spPr bwMode="auto">
            <a:xfrm>
              <a:off x="1474788" y="2106613"/>
              <a:ext cx="657225" cy="3035300"/>
            </a:xfrm>
            <a:custGeom>
              <a:avLst/>
              <a:gdLst>
                <a:gd name="T0" fmla="*/ 422870 w 655983"/>
                <a:gd name="T1" fmla="*/ 0 h 3034747"/>
                <a:gd name="T2" fmla="*/ 643496 w 655983"/>
                <a:gd name="T3" fmla="*/ 478905 h 3034747"/>
                <a:gd name="T4" fmla="*/ 188452 w 655983"/>
                <a:gd name="T5" fmla="*/ 1064248 h 3034747"/>
                <a:gd name="T6" fmla="*/ 78139 w 655983"/>
                <a:gd name="T7" fmla="*/ 1862424 h 3034747"/>
                <a:gd name="T8" fmla="*/ 657285 w 655983"/>
                <a:gd name="T9" fmla="*/ 2274814 h 3034747"/>
                <a:gd name="T10" fmla="*/ 21603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57" name="Freeform 29"/>
            <p:cNvSpPr>
              <a:spLocks noChangeArrowheads="1"/>
            </p:cNvSpPr>
            <p:nvPr/>
          </p:nvSpPr>
          <p:spPr bwMode="auto">
            <a:xfrm>
              <a:off x="2428875" y="2071688"/>
              <a:ext cx="357188" cy="3035300"/>
            </a:xfrm>
            <a:custGeom>
              <a:avLst/>
              <a:gdLst>
                <a:gd name="T0" fmla="*/ 1 w 655983"/>
                <a:gd name="T1" fmla="*/ 0 h 3034747"/>
                <a:gd name="T2" fmla="*/ 1 w 655983"/>
                <a:gd name="T3" fmla="*/ 478905 h 3034747"/>
                <a:gd name="T4" fmla="*/ 1 w 655983"/>
                <a:gd name="T5" fmla="*/ 1064248 h 3034747"/>
                <a:gd name="T6" fmla="*/ 1 w 655983"/>
                <a:gd name="T7" fmla="*/ 1862424 h 3034747"/>
                <a:gd name="T8" fmla="*/ 1 w 655983"/>
                <a:gd name="T9" fmla="*/ 2274814 h 3034747"/>
                <a:gd name="T10" fmla="*/ 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31" name="TextBox 30"/>
            <p:cNvSpPr txBox="1"/>
            <p:nvPr/>
          </p:nvSpPr>
          <p:spPr>
            <a:xfrm>
              <a:off x="2916161" y="4436996"/>
              <a:ext cx="1458989" cy="378565"/>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rgbClr val="FF0000"/>
                  </a:solidFill>
                  <a:latin typeface="Arial Rounded MT Bold" panose="020F0704030504030204" pitchFamily="34" charset="0"/>
                </a:rPr>
                <a:t>data flows</a:t>
              </a:r>
              <a:endParaRPr lang="en-GB" sz="2000" dirty="0">
                <a:solidFill>
                  <a:srgbClr val="FF0000"/>
                </a:solidFill>
                <a:latin typeface="Arial Rounded MT Bold" panose="020F0704030504030204" pitchFamily="34" charset="0"/>
              </a:endParaRPr>
            </a:p>
          </p:txBody>
        </p:sp>
        <p:sp>
          <p:nvSpPr>
            <p:cNvPr id="32" name="TextBox 31"/>
            <p:cNvSpPr txBox="1"/>
            <p:nvPr/>
          </p:nvSpPr>
          <p:spPr>
            <a:xfrm>
              <a:off x="3461443" y="2715406"/>
              <a:ext cx="1757084" cy="1237262"/>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rgbClr val="006600"/>
                  </a:solidFill>
                  <a:latin typeface="Arial Rounded MT Bold" panose="020F0704030504030204" pitchFamily="34" charset="0"/>
                </a:rPr>
                <a:t> </a:t>
              </a:r>
            </a:p>
            <a:p>
              <a:pPr eaLnBrk="1" hangingPunct="1">
                <a:lnSpc>
                  <a:spcPct val="93000"/>
                </a:lnSpc>
                <a:buClr>
                  <a:srgbClr val="000000"/>
                </a:buClr>
                <a:buSzPct val="100000"/>
                <a:buFont typeface="Times New Roman" panose="02020603050405020304" pitchFamily="18" charset="0"/>
                <a:buNone/>
                <a:defRPr/>
              </a:pPr>
              <a:r>
                <a:rPr lang="en-US" sz="2000" dirty="0">
                  <a:solidFill>
                    <a:srgbClr val="339933"/>
                  </a:solidFill>
                  <a:latin typeface="Arial Rounded MT Bold" panose="020F0704030504030204" pitchFamily="34" charset="0"/>
                </a:rPr>
                <a:t>input checks</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all over </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the place</a:t>
              </a:r>
              <a:endParaRPr lang="en-GB" sz="2000" dirty="0">
                <a:solidFill>
                  <a:schemeClr val="tx1"/>
                </a:solidFill>
                <a:latin typeface="Arial Rounded MT Bold" panose="020F0704030504030204" pitchFamily="34" charset="0"/>
              </a:endParaRPr>
            </a:p>
          </p:txBody>
        </p:sp>
        <p:sp>
          <p:nvSpPr>
            <p:cNvPr id="138260" name="Freeform 34"/>
            <p:cNvSpPr>
              <a:spLocks noChangeArrowheads="1"/>
            </p:cNvSpPr>
            <p:nvPr/>
          </p:nvSpPr>
          <p:spPr bwMode="auto">
            <a:xfrm>
              <a:off x="6072188" y="2214563"/>
              <a:ext cx="655637" cy="3035300"/>
            </a:xfrm>
            <a:custGeom>
              <a:avLst/>
              <a:gdLst>
                <a:gd name="T0" fmla="*/ 401924 w 655983"/>
                <a:gd name="T1" fmla="*/ 0 h 3034747"/>
                <a:gd name="T2" fmla="*/ 611622 w 655983"/>
                <a:gd name="T3" fmla="*/ 478905 h 3034747"/>
                <a:gd name="T4" fmla="*/ 179118 w 655983"/>
                <a:gd name="T5" fmla="*/ 1064248 h 3034747"/>
                <a:gd name="T6" fmla="*/ 74271 w 655983"/>
                <a:gd name="T7" fmla="*/ 1862424 h 3034747"/>
                <a:gd name="T8" fmla="*/ 624728 w 655983"/>
                <a:gd name="T9" fmla="*/ 2274814 h 3034747"/>
                <a:gd name="T10" fmla="*/ 20533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61" name="Freeform 36"/>
            <p:cNvSpPr>
              <a:spLocks noChangeArrowheads="1"/>
            </p:cNvSpPr>
            <p:nvPr/>
          </p:nvSpPr>
          <p:spPr bwMode="auto">
            <a:xfrm>
              <a:off x="1214438" y="2071688"/>
              <a:ext cx="2178050" cy="3017837"/>
            </a:xfrm>
            <a:custGeom>
              <a:avLst/>
              <a:gdLst>
                <a:gd name="T0" fmla="*/ 3320298 w 2122556"/>
                <a:gd name="T1" fmla="*/ 0 h 2849217"/>
                <a:gd name="T2" fmla="*/ 3180006 w 2122556"/>
                <a:gd name="T3" fmla="*/ 2488464 h 2849217"/>
                <a:gd name="T4" fmla="*/ 1753685 w 2122556"/>
                <a:gd name="T5" fmla="*/ 3286652 h 2849217"/>
                <a:gd name="T6" fmla="*/ 818383 w 2122556"/>
                <a:gd name="T7" fmla="*/ 2018945 h 2849217"/>
                <a:gd name="T8" fmla="*/ 280588 w 2122556"/>
                <a:gd name="T9" fmla="*/ 4084843 h 2849217"/>
                <a:gd name="T10" fmla="*/ 350735 w 2122556"/>
                <a:gd name="T11" fmla="*/ 6385488 h 2849217"/>
                <a:gd name="T12" fmla="*/ 1356184 w 2122556"/>
                <a:gd name="T13" fmla="*/ 6291582 h 2849217"/>
                <a:gd name="T14" fmla="*/ 3016331 w 2122556"/>
                <a:gd name="T15" fmla="*/ 5915965 h 2849217"/>
                <a:gd name="T16" fmla="*/ 3671035 w 2122556"/>
                <a:gd name="T17" fmla="*/ 6855011 h 2849217"/>
                <a:gd name="T18" fmla="*/ 2572067 w 2122556"/>
                <a:gd name="T19" fmla="*/ 7981856 h 2849217"/>
                <a:gd name="T20" fmla="*/ 1823828 w 2122556"/>
                <a:gd name="T21" fmla="*/ 9108714 h 2849217"/>
                <a:gd name="T22" fmla="*/ 748236 w 2122556"/>
                <a:gd name="T23" fmla="*/ 9719080 h 2849217"/>
                <a:gd name="T24" fmla="*/ 280588 w 2122556"/>
                <a:gd name="T25" fmla="*/ 9531268 h 2849217"/>
                <a:gd name="T26" fmla="*/ 46766 w 2122556"/>
                <a:gd name="T27" fmla="*/ 7559285 h 2849217"/>
                <a:gd name="T28" fmla="*/ 561178 w 2122556"/>
                <a:gd name="T29" fmla="*/ 6948917 h 2849217"/>
                <a:gd name="T30" fmla="*/ 1519854 w 2122556"/>
                <a:gd name="T31" fmla="*/ 6948917 h 2849217"/>
                <a:gd name="T32" fmla="*/ 2034271 w 2122556"/>
                <a:gd name="T33" fmla="*/ 8216620 h 2849217"/>
                <a:gd name="T34" fmla="*/ 3016331 w 2122556"/>
                <a:gd name="T35" fmla="*/ 10094690 h 2849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2556"/>
                <a:gd name="T55" fmla="*/ 0 h 2849217"/>
                <a:gd name="T56" fmla="*/ 2122556 w 2122556"/>
                <a:gd name="T57" fmla="*/ 2849217 h 2849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2556" h="2849217">
                  <a:moveTo>
                    <a:pt x="1881808" y="0"/>
                  </a:moveTo>
                  <a:cubicBezTo>
                    <a:pt x="1916042" y="273878"/>
                    <a:pt x="1950277" y="547756"/>
                    <a:pt x="1802295" y="702365"/>
                  </a:cubicBezTo>
                  <a:cubicBezTo>
                    <a:pt x="1654313" y="856974"/>
                    <a:pt x="1216991" y="949739"/>
                    <a:pt x="993913" y="927652"/>
                  </a:cubicBezTo>
                  <a:cubicBezTo>
                    <a:pt x="770835" y="905565"/>
                    <a:pt x="602974" y="532295"/>
                    <a:pt x="463826" y="569843"/>
                  </a:cubicBezTo>
                  <a:cubicBezTo>
                    <a:pt x="324678" y="607391"/>
                    <a:pt x="203200" y="947530"/>
                    <a:pt x="159026" y="1152939"/>
                  </a:cubicBezTo>
                  <a:cubicBezTo>
                    <a:pt x="114852" y="1358348"/>
                    <a:pt x="97182" y="1698487"/>
                    <a:pt x="198782" y="1802296"/>
                  </a:cubicBezTo>
                  <a:cubicBezTo>
                    <a:pt x="300382" y="1906105"/>
                    <a:pt x="516835" y="1797878"/>
                    <a:pt x="768626" y="1775791"/>
                  </a:cubicBezTo>
                  <a:cubicBezTo>
                    <a:pt x="1020417" y="1753704"/>
                    <a:pt x="1490869" y="1643270"/>
                    <a:pt x="1709530" y="1669774"/>
                  </a:cubicBezTo>
                  <a:cubicBezTo>
                    <a:pt x="1928191" y="1696278"/>
                    <a:pt x="2122556" y="1837634"/>
                    <a:pt x="2080591" y="1934817"/>
                  </a:cubicBezTo>
                  <a:cubicBezTo>
                    <a:pt x="2038626" y="2032000"/>
                    <a:pt x="1632226" y="2146853"/>
                    <a:pt x="1457739" y="2252870"/>
                  </a:cubicBezTo>
                  <a:cubicBezTo>
                    <a:pt x="1283252" y="2358887"/>
                    <a:pt x="1205947" y="2489200"/>
                    <a:pt x="1033669" y="2570922"/>
                  </a:cubicBezTo>
                  <a:cubicBezTo>
                    <a:pt x="861391" y="2652644"/>
                    <a:pt x="569843" y="2723322"/>
                    <a:pt x="424069" y="2743200"/>
                  </a:cubicBezTo>
                  <a:cubicBezTo>
                    <a:pt x="278295" y="2763078"/>
                    <a:pt x="225287" y="2791791"/>
                    <a:pt x="159026" y="2690191"/>
                  </a:cubicBezTo>
                  <a:cubicBezTo>
                    <a:pt x="92765" y="2588591"/>
                    <a:pt x="0" y="2255078"/>
                    <a:pt x="26504" y="2133600"/>
                  </a:cubicBezTo>
                  <a:cubicBezTo>
                    <a:pt x="53008" y="2012122"/>
                    <a:pt x="178904" y="1990035"/>
                    <a:pt x="318052" y="1961322"/>
                  </a:cubicBezTo>
                  <a:cubicBezTo>
                    <a:pt x="457200" y="1932609"/>
                    <a:pt x="722243" y="1901687"/>
                    <a:pt x="861391" y="1961322"/>
                  </a:cubicBezTo>
                  <a:cubicBezTo>
                    <a:pt x="1000539" y="2020957"/>
                    <a:pt x="1011583" y="2171148"/>
                    <a:pt x="1152939" y="2319130"/>
                  </a:cubicBezTo>
                  <a:cubicBezTo>
                    <a:pt x="1294295" y="2467112"/>
                    <a:pt x="1557130" y="2729947"/>
                    <a:pt x="1709530" y="284921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62" name="TextBox 39"/>
            <p:cNvSpPr txBox="1">
              <a:spLocks noChangeArrowheads="1"/>
            </p:cNvSpPr>
            <p:nvPr/>
          </p:nvSpPr>
          <p:spPr bwMode="auto">
            <a:xfrm>
              <a:off x="714375" y="2428875"/>
              <a:ext cx="457176" cy="24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p</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r</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o</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g</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r</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a</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m</a:t>
              </a:r>
              <a:endParaRPr lang="en-GB" altLang="nl-NL" dirty="0">
                <a:solidFill>
                  <a:schemeClr val="tx1"/>
                </a:solidFill>
                <a:latin typeface="Arial Rounded MT Bold" panose="020F0704030504030204" pitchFamily="34" charset="0"/>
              </a:endParaRPr>
            </a:p>
          </p:txBody>
        </p:sp>
        <p:sp>
          <p:nvSpPr>
            <p:cNvPr id="138263" name="Freeform 60"/>
            <p:cNvSpPr>
              <a:spLocks noChangeArrowheads="1"/>
            </p:cNvSpPr>
            <p:nvPr/>
          </p:nvSpPr>
          <p:spPr bwMode="auto">
            <a:xfrm>
              <a:off x="5287963" y="2200275"/>
              <a:ext cx="1941512" cy="2968625"/>
            </a:xfrm>
            <a:custGeom>
              <a:avLst/>
              <a:gdLst>
                <a:gd name="T0" fmla="*/ 0 w 1941444"/>
                <a:gd name="T1" fmla="*/ 0 h 2968487"/>
                <a:gd name="T2" fmla="*/ 318284 w 1941444"/>
                <a:gd name="T3" fmla="*/ 331627 h 2968487"/>
                <a:gd name="T4" fmla="*/ 517213 w 1941444"/>
                <a:gd name="T5" fmla="*/ 464288 h 2968487"/>
                <a:gd name="T6" fmla="*/ 915072 w 1941444"/>
                <a:gd name="T7" fmla="*/ 225505 h 2968487"/>
                <a:gd name="T8" fmla="*/ 1127262 w 1941444"/>
                <a:gd name="T9" fmla="*/ 477540 h 2968487"/>
                <a:gd name="T10" fmla="*/ 1511861 w 1941444"/>
                <a:gd name="T11" fmla="*/ 172446 h 2968487"/>
                <a:gd name="T12" fmla="*/ 1790367 w 1941444"/>
                <a:gd name="T13" fmla="*/ 185719 h 2968487"/>
                <a:gd name="T14" fmla="*/ 1710791 w 1941444"/>
                <a:gd name="T15" fmla="*/ 358166 h 2968487"/>
                <a:gd name="T16" fmla="*/ 1432285 w 1941444"/>
                <a:gd name="T17" fmla="*/ 570410 h 2968487"/>
                <a:gd name="T18" fmla="*/ 1140527 w 1941444"/>
                <a:gd name="T19" fmla="*/ 716318 h 2968487"/>
                <a:gd name="T20" fmla="*/ 1087477 w 1941444"/>
                <a:gd name="T21" fmla="*/ 941828 h 2968487"/>
                <a:gd name="T22" fmla="*/ 1153788 w 1941444"/>
                <a:gd name="T23" fmla="*/ 1207133 h 2968487"/>
                <a:gd name="T24" fmla="*/ 1405760 w 1941444"/>
                <a:gd name="T25" fmla="*/ 1392844 h 2968487"/>
                <a:gd name="T26" fmla="*/ 1684265 w 1941444"/>
                <a:gd name="T27" fmla="*/ 1631614 h 2968487"/>
                <a:gd name="T28" fmla="*/ 1936246 w 1941444"/>
                <a:gd name="T29" fmla="*/ 1910183 h 2968487"/>
                <a:gd name="T30" fmla="*/ 1724043 w 1941444"/>
                <a:gd name="T31" fmla="*/ 2268335 h 2968487"/>
                <a:gd name="T32" fmla="*/ 1339457 w 1941444"/>
                <a:gd name="T33" fmla="*/ 1910183 h 2968487"/>
                <a:gd name="T34" fmla="*/ 1034426 w 1941444"/>
                <a:gd name="T35" fmla="*/ 1724471 h 2968487"/>
                <a:gd name="T36" fmla="*/ 503961 w 1941444"/>
                <a:gd name="T37" fmla="*/ 1910183 h 2968487"/>
                <a:gd name="T38" fmla="*/ 238708 w 1941444"/>
                <a:gd name="T39" fmla="*/ 2268335 h 2968487"/>
                <a:gd name="T40" fmla="*/ 159152 w 1941444"/>
                <a:gd name="T41" fmla="*/ 2599975 h 2968487"/>
                <a:gd name="T42" fmla="*/ 79576 w 1941444"/>
                <a:gd name="T43" fmla="*/ 2971385 h 2968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1444"/>
                <a:gd name="T67" fmla="*/ 0 h 2968487"/>
                <a:gd name="T68" fmla="*/ 1941444 w 1941444"/>
                <a:gd name="T69" fmla="*/ 2968487 h 29684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1444" h="2968487">
                  <a:moveTo>
                    <a:pt x="0" y="0"/>
                  </a:moveTo>
                  <a:cubicBezTo>
                    <a:pt x="115957" y="127000"/>
                    <a:pt x="231914" y="254000"/>
                    <a:pt x="318053" y="331304"/>
                  </a:cubicBezTo>
                  <a:cubicBezTo>
                    <a:pt x="404192" y="408608"/>
                    <a:pt x="417444" y="481496"/>
                    <a:pt x="516835" y="463826"/>
                  </a:cubicBezTo>
                  <a:cubicBezTo>
                    <a:pt x="616226" y="446157"/>
                    <a:pt x="812800" y="223078"/>
                    <a:pt x="914400" y="225287"/>
                  </a:cubicBezTo>
                  <a:cubicBezTo>
                    <a:pt x="1016000" y="227496"/>
                    <a:pt x="1027044" y="485913"/>
                    <a:pt x="1126435" y="477078"/>
                  </a:cubicBezTo>
                  <a:cubicBezTo>
                    <a:pt x="1225826" y="468243"/>
                    <a:pt x="1400313" y="220869"/>
                    <a:pt x="1510748" y="172278"/>
                  </a:cubicBezTo>
                  <a:cubicBezTo>
                    <a:pt x="1621183" y="123687"/>
                    <a:pt x="1755914" y="154608"/>
                    <a:pt x="1789044" y="185530"/>
                  </a:cubicBezTo>
                  <a:cubicBezTo>
                    <a:pt x="1822174" y="216452"/>
                    <a:pt x="1769166" y="293757"/>
                    <a:pt x="1709531" y="357809"/>
                  </a:cubicBezTo>
                  <a:cubicBezTo>
                    <a:pt x="1649896" y="421861"/>
                    <a:pt x="1526209" y="510208"/>
                    <a:pt x="1431235" y="569843"/>
                  </a:cubicBezTo>
                  <a:cubicBezTo>
                    <a:pt x="1336261" y="629478"/>
                    <a:pt x="1197113" y="653774"/>
                    <a:pt x="1139687" y="715617"/>
                  </a:cubicBezTo>
                  <a:cubicBezTo>
                    <a:pt x="1082261" y="777460"/>
                    <a:pt x="1084470" y="859182"/>
                    <a:pt x="1086679" y="940904"/>
                  </a:cubicBezTo>
                  <a:cubicBezTo>
                    <a:pt x="1088888" y="1022626"/>
                    <a:pt x="1099931" y="1130852"/>
                    <a:pt x="1152940" y="1205948"/>
                  </a:cubicBezTo>
                  <a:cubicBezTo>
                    <a:pt x="1205949" y="1281044"/>
                    <a:pt x="1316383" y="1320800"/>
                    <a:pt x="1404731" y="1391478"/>
                  </a:cubicBezTo>
                  <a:cubicBezTo>
                    <a:pt x="1493079" y="1462156"/>
                    <a:pt x="1594678" y="1543878"/>
                    <a:pt x="1683026" y="1630017"/>
                  </a:cubicBezTo>
                  <a:cubicBezTo>
                    <a:pt x="1771374" y="1716156"/>
                    <a:pt x="1928192" y="1802296"/>
                    <a:pt x="1934818" y="1908313"/>
                  </a:cubicBezTo>
                  <a:cubicBezTo>
                    <a:pt x="1941444" y="2014331"/>
                    <a:pt x="1822174" y="2266122"/>
                    <a:pt x="1722783" y="2266122"/>
                  </a:cubicBezTo>
                  <a:cubicBezTo>
                    <a:pt x="1623392" y="2266122"/>
                    <a:pt x="1453322" y="1998870"/>
                    <a:pt x="1338470" y="1908313"/>
                  </a:cubicBezTo>
                  <a:cubicBezTo>
                    <a:pt x="1223618" y="1817756"/>
                    <a:pt x="1172818" y="1722782"/>
                    <a:pt x="1033670" y="1722782"/>
                  </a:cubicBezTo>
                  <a:cubicBezTo>
                    <a:pt x="894522" y="1722782"/>
                    <a:pt x="636105" y="1817756"/>
                    <a:pt x="503583" y="1908313"/>
                  </a:cubicBezTo>
                  <a:cubicBezTo>
                    <a:pt x="371061" y="1998870"/>
                    <a:pt x="295966" y="2151270"/>
                    <a:pt x="238540" y="2266122"/>
                  </a:cubicBezTo>
                  <a:cubicBezTo>
                    <a:pt x="181114" y="2380974"/>
                    <a:pt x="185530" y="2480365"/>
                    <a:pt x="159026" y="2597426"/>
                  </a:cubicBezTo>
                  <a:cubicBezTo>
                    <a:pt x="132522" y="2714487"/>
                    <a:pt x="106017" y="2841487"/>
                    <a:pt x="79513" y="296848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grpSp>
    </p:spTree>
    <p:extLst>
      <p:ext uri="{BB962C8B-B14F-4D97-AF65-F5344CB8AC3E}">
        <p14:creationId xmlns:p14="http://schemas.microsoft.com/office/powerpoint/2010/main" val="1312132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994" y="2492896"/>
            <a:ext cx="3609648" cy="2921758"/>
          </a:xfrm>
          <a:prstGeom prst="rect">
            <a:avLst/>
          </a:prstGeom>
        </p:spPr>
      </p:pic>
      <p:sp>
        <p:nvSpPr>
          <p:cNvPr id="2" name="Title 1"/>
          <p:cNvSpPr>
            <a:spLocks noGrp="1"/>
          </p:cNvSpPr>
          <p:nvPr>
            <p:ph type="title"/>
          </p:nvPr>
        </p:nvSpPr>
        <p:spPr/>
        <p:txBody>
          <a:bodyPr/>
          <a:lstStyle/>
          <a:p>
            <a:r>
              <a:rPr lang="nl-NL" sz="2400" dirty="0"/>
              <a:t>Trust boundaries &amp; choke points</a:t>
            </a:r>
            <a:endParaRPr lang="en-GB" sz="2400" dirty="0"/>
          </a:p>
        </p:txBody>
      </p:sp>
      <p:sp>
        <p:nvSpPr>
          <p:cNvPr id="6" name="Content Placeholder 5"/>
          <p:cNvSpPr>
            <a:spLocks noGrp="1"/>
          </p:cNvSpPr>
          <p:nvPr>
            <p:ph idx="1"/>
          </p:nvPr>
        </p:nvSpPr>
        <p:spPr/>
        <p:txBody>
          <a:bodyPr/>
          <a:lstStyle/>
          <a:p>
            <a:pPr marL="0" indent="0">
              <a:buNone/>
            </a:pPr>
            <a:r>
              <a:rPr lang="nl-NL" dirty="0"/>
              <a:t>Identifying </a:t>
            </a:r>
            <a:r>
              <a:rPr lang="nl-NL" dirty="0">
                <a:solidFill>
                  <a:schemeClr val="accent2"/>
                </a:solidFill>
              </a:rPr>
              <a:t>trust boundaries </a:t>
            </a:r>
            <a:r>
              <a:rPr lang="nl-NL" dirty="0"/>
              <a:t>useful to decide </a:t>
            </a:r>
            <a:r>
              <a:rPr lang="nl-NL" i="1" dirty="0"/>
              <a:t>where</a:t>
            </a:r>
            <a:r>
              <a:rPr lang="nl-NL" dirty="0"/>
              <a:t>  to have choke points  </a:t>
            </a:r>
          </a:p>
          <a:p>
            <a:r>
              <a:rPr lang="nl-NL" sz="1800" dirty="0"/>
              <a:t>in a </a:t>
            </a:r>
            <a:r>
              <a:rPr lang="nl-NL" sz="1800" dirty="0" err="1">
                <a:solidFill>
                  <a:schemeClr val="accent2"/>
                </a:solidFill>
              </a:rPr>
              <a:t>network</a:t>
            </a:r>
            <a:r>
              <a:rPr lang="nl-NL" sz="1800" dirty="0"/>
              <a:t>, on a </a:t>
            </a:r>
            <a:r>
              <a:rPr lang="nl-NL" sz="1800" dirty="0">
                <a:solidFill>
                  <a:schemeClr val="accent2"/>
                </a:solidFill>
              </a:rPr>
              <a:t>computer</a:t>
            </a:r>
            <a:r>
              <a:rPr lang="nl-NL" sz="1800" dirty="0"/>
              <a:t>, or </a:t>
            </a:r>
            <a:r>
              <a:rPr lang="nl-NL" sz="1800" dirty="0" err="1"/>
              <a:t>within</a:t>
            </a:r>
            <a:r>
              <a:rPr lang="nl-NL" sz="1800" dirty="0"/>
              <a:t> </a:t>
            </a:r>
            <a:r>
              <a:rPr lang="nl-NL" sz="1800" dirty="0" err="1"/>
              <a:t>an</a:t>
            </a:r>
            <a:r>
              <a:rPr lang="nl-NL" sz="1800" dirty="0"/>
              <a:t> </a:t>
            </a:r>
            <a:r>
              <a:rPr lang="nl-NL" sz="1800" dirty="0" err="1">
                <a:solidFill>
                  <a:schemeClr val="accent2"/>
                </a:solidFill>
              </a:rPr>
              <a:t>application</a:t>
            </a:r>
            <a:endParaRPr lang="nl-NL" sz="1800" dirty="0">
              <a:solidFill>
                <a:schemeClr val="accent2"/>
              </a:solidFill>
            </a:endParaRPr>
          </a:p>
          <a:p>
            <a:pPr marL="0" indent="0">
              <a:buNone/>
            </a:pPr>
            <a:r>
              <a:rPr lang="nl-NL" sz="1800" dirty="0">
                <a:solidFill>
                  <a:schemeClr val="tx1"/>
                </a:solidFill>
              </a:rPr>
              <a:t> </a:t>
            </a:r>
          </a:p>
          <a:p>
            <a:endParaRPr lang="nl-NL" dirty="0">
              <a:solidFill>
                <a:schemeClr val="accent2"/>
              </a:solidFill>
            </a:endParaRPr>
          </a:p>
          <a:p>
            <a:endParaRPr lang="nl-NL" dirty="0">
              <a:solidFill>
                <a:schemeClr val="accent2"/>
              </a:solidFill>
            </a:endParaRPr>
          </a:p>
          <a:p>
            <a:endParaRPr lang="nl-NL" dirty="0">
              <a:solidFill>
                <a:schemeClr val="accent2"/>
              </a:solidFill>
            </a:endParaRPr>
          </a:p>
          <a:p>
            <a:endParaRPr lang="nl-NL" dirty="0">
              <a:solidFill>
                <a:schemeClr val="accent2"/>
              </a:solidFill>
            </a:endParaRPr>
          </a:p>
          <a:p>
            <a:endParaRPr lang="nl-NL" dirty="0">
              <a:solidFill>
                <a:schemeClr val="accent2"/>
              </a:solidFill>
            </a:endParaRPr>
          </a:p>
          <a:p>
            <a:pPr marL="0" indent="0">
              <a:buNone/>
            </a:pPr>
            <a:endParaRPr lang="nl-NL" dirty="0">
              <a:solidFill>
                <a:schemeClr val="accent2"/>
              </a:solidFill>
            </a:endParaRPr>
          </a:p>
          <a:p>
            <a:pPr marL="0" indent="0">
              <a:buNone/>
            </a:pPr>
            <a:r>
              <a:rPr lang="nl-NL" dirty="0">
                <a:solidFill>
                  <a:schemeClr val="accent2"/>
                </a:solidFill>
              </a:rPr>
              <a:t> </a:t>
            </a:r>
          </a:p>
          <a:p>
            <a:endParaRPr lang="nl-NL" sz="1800" dirty="0"/>
          </a:p>
          <a:p>
            <a:endParaRPr lang="nl-NL" dirty="0"/>
          </a:p>
          <a:p>
            <a:endParaRPr lang="nl-NL" dirty="0"/>
          </a:p>
          <a:p>
            <a:endParaRPr lang="nl-NL" dirty="0"/>
          </a:p>
          <a:p>
            <a:endParaRPr lang="nl-NL" dirty="0"/>
          </a:p>
          <a:p>
            <a:endParaRPr lang="nl-NL" dirty="0"/>
          </a:p>
          <a:p>
            <a:endParaRPr lang="nl-NL"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49</a:t>
            </a:fld>
            <a:endParaRPr lang="en-GB" altLang="nl-NL"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061"/>
          <a:stretch/>
        </p:blipFill>
        <p:spPr>
          <a:xfrm>
            <a:off x="804469" y="2924944"/>
            <a:ext cx="3978856" cy="1555674"/>
          </a:xfrm>
          <a:prstGeom prst="rect">
            <a:avLst/>
          </a:prstGeom>
        </p:spPr>
      </p:pic>
    </p:spTree>
    <p:extLst>
      <p:ext uri="{BB962C8B-B14F-4D97-AF65-F5344CB8AC3E}">
        <p14:creationId xmlns:p14="http://schemas.microsoft.com/office/powerpoint/2010/main" val="47532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CWE Top 1357   </a:t>
            </a:r>
            <a:r>
              <a:rPr lang="en-GB" sz="1800" dirty="0"/>
              <a:t>[Nov 2023]</a:t>
            </a:r>
          </a:p>
        </p:txBody>
      </p:sp>
      <p:sp>
        <p:nvSpPr>
          <p:cNvPr id="7" name="Tijdelijke aanduiding voor inhoud 6"/>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1600" dirty="0"/>
          </a:p>
          <a:p>
            <a:pPr marL="0" indent="0">
              <a:buNone/>
            </a:pPr>
            <a:r>
              <a:rPr lang="en-GB" sz="1600" dirty="0"/>
              <a:t>See </a:t>
            </a:r>
            <a:r>
              <a:rPr lang="en-GB" sz="1600" dirty="0">
                <a:solidFill>
                  <a:schemeClr val="accent2"/>
                </a:solidFill>
              </a:rPr>
              <a:t>https://cwe.mitre.org/data/definitions/1000.html</a:t>
            </a:r>
            <a:endParaRPr lang="en-GB" sz="1600" dirty="0"/>
          </a:p>
        </p:txBody>
      </p:sp>
      <p:sp>
        <p:nvSpPr>
          <p:cNvPr id="5" name="Tijdelijke aanduiding voor dianummer 4"/>
          <p:cNvSpPr>
            <a:spLocks noGrp="1"/>
          </p:cNvSpPr>
          <p:nvPr>
            <p:ph type="sldNum" idx="10"/>
          </p:nvPr>
        </p:nvSpPr>
        <p:spPr/>
        <p:txBody>
          <a:bodyPr/>
          <a:lstStyle/>
          <a:p>
            <a:pPr>
              <a:defRPr/>
            </a:pPr>
            <a:fld id="{D3A9F61A-0238-41AE-BB0B-6E00DBB90FAC}" type="slidenum">
              <a:rPr lang="en-GB" altLang="nl-NL" smtClean="0"/>
              <a:pPr>
                <a:defRPr/>
              </a:pPr>
              <a:t>5</a:t>
            </a:fld>
            <a:endParaRPr lang="en-GB" altLang="nl-NL" dirty="0"/>
          </a:p>
        </p:txBody>
      </p:sp>
      <p:pic>
        <p:nvPicPr>
          <p:cNvPr id="8" name="Tijdelijke aanduiding voor inhoud 5"/>
          <p:cNvPicPr>
            <a:picLocks noChangeAspect="1"/>
          </p:cNvPicPr>
          <p:nvPr/>
        </p:nvPicPr>
        <p:blipFill rotWithShape="1">
          <a:blip r:embed="rId2"/>
          <a:srcRect l="-3174" t="8103" r="50" b="8362"/>
          <a:stretch/>
        </p:blipFill>
        <p:spPr bwMode="auto">
          <a:xfrm>
            <a:off x="751799" y="1106092"/>
            <a:ext cx="2167793" cy="419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Tijdelijke aanduiding voor inhoud 5"/>
          <p:cNvPicPr>
            <a:picLocks noChangeAspect="1"/>
          </p:cNvPicPr>
          <p:nvPr/>
        </p:nvPicPr>
        <p:blipFill rotWithShape="1">
          <a:blip r:embed="rId2"/>
          <a:srcRect l="-3174" t="10427" r="50" b="6233"/>
          <a:stretch/>
        </p:blipFill>
        <p:spPr bwMode="auto">
          <a:xfrm>
            <a:off x="4959307" y="1124106"/>
            <a:ext cx="2167793" cy="418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Tijdelijke aanduiding voor inhoud 5"/>
          <p:cNvPicPr>
            <a:picLocks noChangeAspect="1"/>
          </p:cNvPicPr>
          <p:nvPr/>
        </p:nvPicPr>
        <p:blipFill rotWithShape="1">
          <a:blip r:embed="rId2"/>
          <a:srcRect l="-3174" t="14212" r="50" b="3081"/>
          <a:stretch/>
        </p:blipFill>
        <p:spPr bwMode="auto">
          <a:xfrm>
            <a:off x="2780106" y="1150468"/>
            <a:ext cx="2167793" cy="415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Tijdelijke aanduiding voor inhoud 5"/>
          <p:cNvPicPr>
            <a:picLocks noChangeAspect="1"/>
          </p:cNvPicPr>
          <p:nvPr/>
        </p:nvPicPr>
        <p:blipFill rotWithShape="1">
          <a:blip r:embed="rId2"/>
          <a:srcRect l="-3174" t="17450" r="50" b="-240"/>
          <a:stretch/>
        </p:blipFill>
        <p:spPr bwMode="auto">
          <a:xfrm>
            <a:off x="6976207" y="1160748"/>
            <a:ext cx="2167793" cy="41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9470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B0AB-5A97-FCE0-2F01-5B63B9B07A3A}"/>
              </a:ext>
            </a:extLst>
          </p:cNvPr>
          <p:cNvSpPr>
            <a:spLocks noGrp="1"/>
          </p:cNvSpPr>
          <p:nvPr>
            <p:ph type="title"/>
          </p:nvPr>
        </p:nvSpPr>
        <p:spPr/>
        <p:txBody>
          <a:bodyPr/>
          <a:lstStyle/>
          <a:p>
            <a:r>
              <a:rPr lang="en-US" dirty="0"/>
              <a:t>tot </a:t>
            </a:r>
            <a:r>
              <a:rPr lang="en-US" dirty="0" err="1"/>
              <a:t>hier</a:t>
            </a:r>
            <a:endParaRPr lang="en-GB" dirty="0"/>
          </a:p>
        </p:txBody>
      </p:sp>
      <p:sp>
        <p:nvSpPr>
          <p:cNvPr id="3" name="Content Placeholder 2">
            <a:extLst>
              <a:ext uri="{FF2B5EF4-FFF2-40B4-BE49-F238E27FC236}">
                <a16:creationId xmlns:a16="http://schemas.microsoft.com/office/drawing/2014/main" id="{51D1C34A-9ECB-97EB-8A60-F8882BE4A58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8CCEF366-79B4-192A-04D7-B1578532E743}"/>
              </a:ext>
            </a:extLst>
          </p:cNvPr>
          <p:cNvSpPr>
            <a:spLocks noGrp="1"/>
          </p:cNvSpPr>
          <p:nvPr>
            <p:ph type="sldNum" idx="10"/>
          </p:nvPr>
        </p:nvSpPr>
        <p:spPr/>
        <p:txBody>
          <a:bodyPr/>
          <a:lstStyle/>
          <a:p>
            <a:pPr>
              <a:defRPr/>
            </a:pPr>
            <a:fld id="{203D43D3-408D-4D7A-B290-7A4D7FA16B86}" type="slidenum">
              <a:rPr lang="en-GB" altLang="nl-NL" smtClean="0"/>
              <a:pPr>
                <a:defRPr/>
              </a:pPr>
              <a:t>50</a:t>
            </a:fld>
            <a:endParaRPr lang="en-GB" altLang="nl-NL" dirty="0"/>
          </a:p>
        </p:txBody>
      </p:sp>
    </p:spTree>
    <p:extLst>
      <p:ext uri="{BB962C8B-B14F-4D97-AF65-F5344CB8AC3E}">
        <p14:creationId xmlns:p14="http://schemas.microsoft.com/office/powerpoint/2010/main" val="2272979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C0765-7C05-D2F6-1CD0-865CFC6BC1D0}"/>
              </a:ext>
            </a:extLst>
          </p:cNvPr>
          <p:cNvSpPr>
            <a:spLocks noGrp="1"/>
          </p:cNvSpPr>
          <p:nvPr>
            <p:ph type="ctrTitle"/>
          </p:nvPr>
        </p:nvSpPr>
        <p:spPr/>
        <p:txBody>
          <a:bodyPr/>
          <a:lstStyle/>
          <a:p>
            <a:r>
              <a:rPr lang="en-US" sz="3200" dirty="0">
                <a:solidFill>
                  <a:srgbClr val="FF0000"/>
                </a:solidFill>
              </a:rPr>
              <a:t> II.  Tackling buggy parsing</a:t>
            </a:r>
            <a:br>
              <a:rPr lang="en-US" sz="3200" dirty="0">
                <a:solidFill>
                  <a:srgbClr val="FF0000"/>
                </a:solidFill>
              </a:rPr>
            </a:br>
            <a:r>
              <a:rPr lang="en-US" sz="3200" dirty="0">
                <a:solidFill>
                  <a:srgbClr val="FF0000"/>
                </a:solidFill>
              </a:rPr>
              <a:t>-</a:t>
            </a:r>
            <a:br>
              <a:rPr lang="en-US" sz="3200" dirty="0">
                <a:solidFill>
                  <a:srgbClr val="FF0000"/>
                </a:solidFill>
              </a:rPr>
            </a:br>
            <a:r>
              <a:rPr lang="en-US" sz="3200" dirty="0">
                <a:solidFill>
                  <a:srgbClr val="FF0000"/>
                </a:solidFill>
              </a:rPr>
              <a:t>using the </a:t>
            </a:r>
            <a:r>
              <a:rPr lang="en-US" sz="3200" dirty="0" err="1">
                <a:solidFill>
                  <a:srgbClr val="FF0000"/>
                </a:solidFill>
              </a:rPr>
              <a:t>LangSec</a:t>
            </a:r>
            <a:r>
              <a:rPr lang="en-US" sz="3200" dirty="0">
                <a:solidFill>
                  <a:srgbClr val="FF0000"/>
                </a:solidFill>
              </a:rPr>
              <a:t> approach</a:t>
            </a:r>
            <a:endParaRPr lang="en-NL" sz="3200" dirty="0">
              <a:solidFill>
                <a:srgbClr val="FF0000"/>
              </a:solidFill>
            </a:endParaRPr>
          </a:p>
        </p:txBody>
      </p:sp>
      <p:sp>
        <p:nvSpPr>
          <p:cNvPr id="7" name="Subtitle 6">
            <a:extLst>
              <a:ext uri="{FF2B5EF4-FFF2-40B4-BE49-F238E27FC236}">
                <a16:creationId xmlns:a16="http://schemas.microsoft.com/office/drawing/2014/main" id="{FB1EE0E9-D1C5-AF9A-9F1F-A9BED74F7442}"/>
              </a:ext>
            </a:extLst>
          </p:cNvPr>
          <p:cNvSpPr>
            <a:spLocks noGrp="1"/>
          </p:cNvSpPr>
          <p:nvPr>
            <p:ph type="subTitle" idx="1"/>
          </p:nvPr>
        </p:nvSpPr>
        <p:spPr/>
        <p:txBody>
          <a:bodyPr/>
          <a:lstStyle/>
          <a:p>
            <a:endParaRPr lang="en-NL"/>
          </a:p>
        </p:txBody>
      </p:sp>
      <p:sp>
        <p:nvSpPr>
          <p:cNvPr id="5" name="Slide Number Placeholder 4">
            <a:extLst>
              <a:ext uri="{FF2B5EF4-FFF2-40B4-BE49-F238E27FC236}">
                <a16:creationId xmlns:a16="http://schemas.microsoft.com/office/drawing/2014/main" id="{C81008AC-EB66-EADF-9D8D-144D2CF4367C}"/>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252218E-0481-4205-9DD0-7FB663384F66}" type="slidenum">
              <a:rPr lang="en-US" altLang="nl-NL" smtClean="0"/>
              <a:pPr>
                <a:defRPr/>
              </a:pPr>
              <a:t>51</a:t>
            </a:fld>
            <a:endParaRPr lang="en-US" altLang="nl-NL" dirty="0"/>
          </a:p>
        </p:txBody>
      </p:sp>
    </p:spTree>
    <p:extLst>
      <p:ext uri="{BB962C8B-B14F-4D97-AF65-F5344CB8AC3E}">
        <p14:creationId xmlns:p14="http://schemas.microsoft.com/office/powerpoint/2010/main" val="196782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FCC5-3907-EBED-2E30-2E925636F335}"/>
              </a:ext>
            </a:extLst>
          </p:cNvPr>
          <p:cNvSpPr>
            <a:spLocks noGrp="1"/>
          </p:cNvSpPr>
          <p:nvPr>
            <p:ph type="title"/>
          </p:nvPr>
        </p:nvSpPr>
        <p:spPr/>
        <p:txBody>
          <a:bodyPr/>
          <a:lstStyle/>
          <a:p>
            <a:r>
              <a:rPr lang="en-US" dirty="0">
                <a:solidFill>
                  <a:srgbClr val="FF0000"/>
                </a:solidFill>
              </a:rPr>
              <a:t>Buggy parsing</a:t>
            </a:r>
            <a:endParaRPr lang="en-NL" dirty="0">
              <a:solidFill>
                <a:srgbClr val="FF0000"/>
              </a:solidFill>
            </a:endParaRPr>
          </a:p>
        </p:txBody>
      </p:sp>
      <p:sp>
        <p:nvSpPr>
          <p:cNvPr id="3" name="Content Placeholder 2">
            <a:extLst>
              <a:ext uri="{FF2B5EF4-FFF2-40B4-BE49-F238E27FC236}">
                <a16:creationId xmlns:a16="http://schemas.microsoft.com/office/drawing/2014/main" id="{3E66FC20-57F4-D13B-9F03-3026C436591A}"/>
              </a:ext>
            </a:extLst>
          </p:cNvPr>
          <p:cNvSpPr>
            <a:spLocks noGrp="1"/>
          </p:cNvSpPr>
          <p:nvPr>
            <p:ph idx="1"/>
          </p:nvPr>
        </p:nvSpPr>
        <p:spPr/>
        <p:txBody>
          <a:bodyPr/>
          <a:lstStyle/>
          <a:p>
            <a:pPr marL="0" indent="0">
              <a:buNone/>
            </a:pPr>
            <a:r>
              <a:rPr lang="en-US" sz="1800" dirty="0"/>
              <a:t>Here by buggy parsing we mean</a:t>
            </a:r>
          </a:p>
          <a:p>
            <a:pPr marL="342900" indent="-342900">
              <a:buFont typeface="+mj-lt"/>
              <a:buAutoNum type="arabicPeriod"/>
            </a:pPr>
            <a:r>
              <a:rPr lang="en-US" sz="1800" dirty="0">
                <a:solidFill>
                  <a:schemeClr val="accent2"/>
                </a:solidFill>
              </a:rPr>
              <a:t>insecure parsing  </a:t>
            </a:r>
          </a:p>
          <a:p>
            <a:pPr marL="414726" lvl="1" indent="0">
              <a:buNone/>
            </a:pPr>
            <a:r>
              <a:rPr lang="en-US" sz="1600" dirty="0" err="1"/>
              <a:t>Eg.</a:t>
            </a:r>
            <a:r>
              <a:rPr lang="en-US" sz="1600" dirty="0"/>
              <a:t> buffer overflow in Office, PDF viewer, network stack, graphics library, ..   </a:t>
            </a:r>
          </a:p>
          <a:p>
            <a:pPr marL="342900" indent="-342900">
              <a:buFont typeface="+mj-lt"/>
              <a:buAutoNum type="arabicPeriod"/>
            </a:pPr>
            <a:r>
              <a:rPr lang="en-US" sz="1800" dirty="0">
                <a:solidFill>
                  <a:schemeClr val="accent2"/>
                </a:solidFill>
              </a:rPr>
              <a:t>incorrect parsing </a:t>
            </a:r>
            <a:r>
              <a:rPr lang="en-US" sz="1800" dirty="0">
                <a:solidFill>
                  <a:schemeClr val="tx1"/>
                </a:solidFill>
              </a:rPr>
              <a:t>resulting in </a:t>
            </a:r>
            <a:r>
              <a:rPr lang="en-US" sz="1800" dirty="0">
                <a:solidFill>
                  <a:schemeClr val="accent2"/>
                </a:solidFill>
              </a:rPr>
              <a:t>parser differentials,                                      </a:t>
            </a:r>
            <a:r>
              <a:rPr lang="en-US" sz="1600" dirty="0"/>
              <a:t>i.e. two libraries parsing the same URL in different ways </a:t>
            </a:r>
            <a:endParaRPr lang="en-US" sz="1600" dirty="0">
              <a:solidFill>
                <a:schemeClr val="accent2"/>
              </a:solidFill>
            </a:endParaRPr>
          </a:p>
          <a:p>
            <a:pPr marL="362885" lvl="1" indent="0">
              <a:buNone/>
            </a:pPr>
            <a:r>
              <a:rPr lang="en-US" sz="1600" dirty="0"/>
              <a:t> </a:t>
            </a:r>
            <a:endParaRPr lang="en-US" sz="1800" dirty="0"/>
          </a:p>
          <a:p>
            <a:pPr marL="0" indent="0">
              <a:buNone/>
            </a:pPr>
            <a:endParaRPr lang="en-US" sz="1800" dirty="0"/>
          </a:p>
          <a:p>
            <a:pPr marL="0" indent="0">
              <a:buNone/>
            </a:pPr>
            <a:r>
              <a:rPr lang="en-US" sz="1800" i="1" dirty="0"/>
              <a:t> </a:t>
            </a:r>
            <a:endParaRPr lang="en-US" sz="1800" dirty="0"/>
          </a:p>
          <a:p>
            <a:pPr marL="362885" lvl="1" indent="0">
              <a:buNone/>
            </a:pPr>
            <a:endParaRPr lang="en-US" sz="1800" dirty="0"/>
          </a:p>
          <a:p>
            <a:pPr marL="362885" lvl="1" indent="0">
              <a:buNone/>
            </a:pPr>
            <a:endParaRPr lang="en-US" sz="1800" dirty="0"/>
          </a:p>
          <a:p>
            <a:pPr marL="0" indent="0">
              <a:buNone/>
            </a:pPr>
            <a:endParaRPr lang="en-US" dirty="0"/>
          </a:p>
          <a:p>
            <a:endParaRPr lang="en-NL" dirty="0"/>
          </a:p>
        </p:txBody>
      </p:sp>
      <p:sp>
        <p:nvSpPr>
          <p:cNvPr id="5" name="Slide Number Placeholder 4">
            <a:extLst>
              <a:ext uri="{FF2B5EF4-FFF2-40B4-BE49-F238E27FC236}">
                <a16:creationId xmlns:a16="http://schemas.microsoft.com/office/drawing/2014/main" id="{54736346-4EFE-EED0-764B-60C386E70A35}"/>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52</a:t>
            </a:fld>
            <a:endParaRPr lang="en-US" altLang="nl-NL" dirty="0"/>
          </a:p>
        </p:txBody>
      </p:sp>
    </p:spTree>
    <p:extLst>
      <p:ext uri="{BB962C8B-B14F-4D97-AF65-F5344CB8AC3E}">
        <p14:creationId xmlns:p14="http://schemas.microsoft.com/office/powerpoint/2010/main" val="3905053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48D1-E883-D20B-0282-18AD8D792CEB}"/>
              </a:ext>
            </a:extLst>
          </p:cNvPr>
          <p:cNvSpPr>
            <a:spLocks noGrp="1"/>
          </p:cNvSpPr>
          <p:nvPr>
            <p:ph type="title"/>
          </p:nvPr>
        </p:nvSpPr>
        <p:spPr/>
        <p:txBody>
          <a:bodyPr/>
          <a:lstStyle/>
          <a:p>
            <a:r>
              <a:rPr lang="en-US" sz="2400" i="1" dirty="0"/>
              <a:t>Can we use input validation?</a:t>
            </a:r>
            <a:endParaRPr lang="en-NL" sz="2400" i="1" dirty="0"/>
          </a:p>
        </p:txBody>
      </p:sp>
      <p:sp>
        <p:nvSpPr>
          <p:cNvPr id="3" name="Content Placeholder 2">
            <a:extLst>
              <a:ext uri="{FF2B5EF4-FFF2-40B4-BE49-F238E27FC236}">
                <a16:creationId xmlns:a16="http://schemas.microsoft.com/office/drawing/2014/main" id="{56876538-AF43-58EB-18F4-A18479DDD9A1}"/>
              </a:ext>
            </a:extLst>
          </p:cNvPr>
          <p:cNvSpPr>
            <a:spLocks noGrp="1"/>
          </p:cNvSpPr>
          <p:nvPr>
            <p:ph idx="1"/>
          </p:nvPr>
        </p:nvSpPr>
        <p:spPr/>
        <p:txBody>
          <a:bodyPr/>
          <a:lstStyle/>
          <a:p>
            <a:r>
              <a:rPr lang="en-US" sz="1800" dirty="0"/>
              <a:t>Suppose we have a buggy PDF viewer with memory corruption that allows RCE.</a:t>
            </a:r>
          </a:p>
          <a:p>
            <a:pPr marL="457200" lvl="1" indent="0">
              <a:buNone/>
            </a:pPr>
            <a:r>
              <a:rPr lang="en-US" sz="1800" i="1" dirty="0"/>
              <a:t>Can we use input validation as protection?</a:t>
            </a:r>
          </a:p>
          <a:p>
            <a:endParaRPr lang="en-US" sz="1800" dirty="0"/>
          </a:p>
          <a:p>
            <a:r>
              <a:rPr lang="en-US" sz="1800" dirty="0"/>
              <a:t>Yes &amp; no: </a:t>
            </a:r>
          </a:p>
          <a:p>
            <a:pPr lvl="1"/>
            <a:r>
              <a:rPr lang="en-US" sz="1800" dirty="0"/>
              <a:t>we could validate a PDF file before feeding it to our PDF viewer, </a:t>
            </a:r>
          </a:p>
          <a:p>
            <a:pPr lvl="1"/>
            <a:r>
              <a:rPr lang="en-US" sz="1800" dirty="0"/>
              <a:t>but... for that we need a correct &amp; secure PDF parser, so we are back to the original problem</a:t>
            </a:r>
          </a:p>
          <a:p>
            <a:pPr lvl="1"/>
            <a:r>
              <a:rPr lang="en-US" sz="1800" dirty="0"/>
              <a:t>Still, for legacy applications it may be an improvement</a:t>
            </a:r>
          </a:p>
          <a:p>
            <a:endParaRPr lang="en-NL" dirty="0"/>
          </a:p>
        </p:txBody>
      </p:sp>
      <p:sp>
        <p:nvSpPr>
          <p:cNvPr id="4" name="Slide Number Placeholder 3">
            <a:extLst>
              <a:ext uri="{FF2B5EF4-FFF2-40B4-BE49-F238E27FC236}">
                <a16:creationId xmlns:a16="http://schemas.microsoft.com/office/drawing/2014/main" id="{BD86A756-E59A-C490-49A7-3869244C39CF}"/>
              </a:ext>
            </a:extLst>
          </p:cNvPr>
          <p:cNvSpPr>
            <a:spLocks noGrp="1"/>
          </p:cNvSpPr>
          <p:nvPr>
            <p:ph type="sldNum" idx="10"/>
          </p:nvPr>
        </p:nvSpPr>
        <p:spPr/>
        <p:txBody>
          <a:bodyPr/>
          <a:lstStyle/>
          <a:p>
            <a:pPr>
              <a:defRPr/>
            </a:pPr>
            <a:fld id="{203D43D3-408D-4D7A-B290-7A4D7FA16B86}" type="slidenum">
              <a:rPr lang="en-GB" altLang="nl-NL" smtClean="0"/>
              <a:pPr>
                <a:defRPr/>
              </a:pPr>
              <a:t>53</a:t>
            </a:fld>
            <a:endParaRPr lang="en-GB" altLang="nl-NL" dirty="0"/>
          </a:p>
        </p:txBody>
      </p:sp>
    </p:spTree>
    <p:extLst>
      <p:ext uri="{BB962C8B-B14F-4D97-AF65-F5344CB8AC3E}">
        <p14:creationId xmlns:p14="http://schemas.microsoft.com/office/powerpoint/2010/main" val="2330450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52CB36D-5D13-AEC5-EBA3-6B9A6A69B4D9}"/>
              </a:ext>
            </a:extLst>
          </p:cNvPr>
          <p:cNvSpPr>
            <a:spLocks noGrp="1"/>
          </p:cNvSpPr>
          <p:nvPr>
            <p:ph type="title"/>
          </p:nvPr>
        </p:nvSpPr>
        <p:spPr/>
        <p:txBody>
          <a:bodyPr/>
          <a:lstStyle/>
          <a:p>
            <a:pPr>
              <a:defRPr/>
            </a:pPr>
            <a:r>
              <a:rPr lang="nl-NL" altLang="en-US" sz="2400" dirty="0">
                <a:solidFill>
                  <a:srgbClr val="FF0000"/>
                </a:solidFill>
              </a:rPr>
              <a:t>LangSec </a:t>
            </a:r>
            <a:r>
              <a:rPr lang="nl-NL" altLang="en-US" sz="2000" dirty="0">
                <a:solidFill>
                  <a:srgbClr val="FF0000"/>
                </a:solidFill>
              </a:rPr>
              <a:t>(Language-Theoretic Security)     </a:t>
            </a:r>
            <a:endParaRPr lang="nl-NL" altLang="en-US" sz="2400" dirty="0">
              <a:solidFill>
                <a:srgbClr val="FF0000"/>
              </a:solidFill>
            </a:endParaRPr>
          </a:p>
        </p:txBody>
      </p:sp>
      <p:sp>
        <p:nvSpPr>
          <p:cNvPr id="18435" name="Content Placeholder 2">
            <a:extLst>
              <a:ext uri="{FF2B5EF4-FFF2-40B4-BE49-F238E27FC236}">
                <a16:creationId xmlns:a16="http://schemas.microsoft.com/office/drawing/2014/main" id="{D84E19F2-39B5-2249-EEBC-19FF75F5C155}"/>
              </a:ext>
            </a:extLst>
          </p:cNvPr>
          <p:cNvSpPr>
            <a:spLocks noGrp="1"/>
          </p:cNvSpPr>
          <p:nvPr>
            <p:ph idx="1"/>
          </p:nvPr>
        </p:nvSpPr>
        <p:spPr/>
        <p:txBody>
          <a:bodyPr/>
          <a:lstStyle/>
          <a:p>
            <a:pPr>
              <a:defRPr/>
            </a:pPr>
            <a:r>
              <a:rPr lang="nl-NL" altLang="en-US" dirty="0"/>
              <a:t>Interesting look at </a:t>
            </a:r>
            <a:r>
              <a:rPr lang="nl-NL" altLang="en-US" dirty="0">
                <a:solidFill>
                  <a:schemeClr val="accent2"/>
                </a:solidFill>
              </a:rPr>
              <a:t>root causes </a:t>
            </a:r>
            <a:r>
              <a:rPr lang="nl-NL" altLang="en-US" dirty="0"/>
              <a:t>of large class of input handling bugs, namely </a:t>
            </a:r>
            <a:r>
              <a:rPr lang="nl-NL" altLang="en-US" dirty="0">
                <a:solidFill>
                  <a:schemeClr val="accent2"/>
                </a:solidFill>
              </a:rPr>
              <a:t>buggy parsing  </a:t>
            </a:r>
          </a:p>
          <a:p>
            <a:pPr>
              <a:defRPr/>
            </a:pPr>
            <a:r>
              <a:rPr lang="nl-NL" altLang="en-US" dirty="0" err="1"/>
              <a:t>Useful</a:t>
            </a:r>
            <a:r>
              <a:rPr lang="nl-NL" altLang="en-US" dirty="0"/>
              <a:t> </a:t>
            </a:r>
            <a:r>
              <a:rPr lang="nl-NL" altLang="en-US" dirty="0" err="1"/>
              <a:t>suggestions</a:t>
            </a:r>
            <a:r>
              <a:rPr lang="nl-NL" altLang="en-US" dirty="0"/>
              <a:t> </a:t>
            </a:r>
            <a:r>
              <a:rPr lang="nl-NL" altLang="en-US" dirty="0" err="1"/>
              <a:t>for</a:t>
            </a:r>
            <a:r>
              <a:rPr lang="nl-NL" altLang="en-US" dirty="0"/>
              <a:t> </a:t>
            </a:r>
            <a:r>
              <a:rPr lang="nl-NL" altLang="en-US" dirty="0">
                <a:solidFill>
                  <a:srgbClr val="008000"/>
                </a:solidFill>
              </a:rPr>
              <a:t>do</a:t>
            </a:r>
            <a:r>
              <a:rPr lang="nl-NL" altLang="en-US" dirty="0"/>
              <a:t>s </a:t>
            </a:r>
            <a:r>
              <a:rPr lang="nl-NL" altLang="en-US" dirty="0" err="1"/>
              <a:t>and</a:t>
            </a:r>
            <a:r>
              <a:rPr lang="nl-NL" altLang="en-US" dirty="0"/>
              <a:t> </a:t>
            </a:r>
            <a:r>
              <a:rPr lang="nl-NL" altLang="en-US" dirty="0" err="1">
                <a:solidFill>
                  <a:srgbClr val="FF0000"/>
                </a:solidFill>
              </a:rPr>
              <a:t>don’t</a:t>
            </a:r>
            <a:r>
              <a:rPr lang="nl-NL" altLang="en-US" dirty="0" err="1"/>
              <a:t>s</a:t>
            </a:r>
            <a:endParaRPr lang="nl-NL" altLang="en-US" dirty="0"/>
          </a:p>
          <a:p>
            <a:pPr>
              <a:defRPr/>
            </a:pPr>
            <a:endParaRPr lang="nl-NL" altLang="en-US" sz="1633" dirty="0"/>
          </a:p>
          <a:p>
            <a:pPr>
              <a:defRPr/>
            </a:pPr>
            <a:endParaRPr lang="nl-NL" altLang="en-US" sz="1633" dirty="0"/>
          </a:p>
          <a:p>
            <a:pPr>
              <a:defRPr/>
            </a:pPr>
            <a:endParaRPr lang="nl-NL" altLang="en-US" sz="1633" dirty="0"/>
          </a:p>
          <a:p>
            <a:pPr>
              <a:defRPr/>
            </a:pPr>
            <a:endParaRPr lang="nl-NL" altLang="en-US" sz="1633" dirty="0"/>
          </a:p>
          <a:p>
            <a:pPr marL="0" indent="0">
              <a:buNone/>
              <a:defRPr/>
            </a:pPr>
            <a:endParaRPr lang="nl-NL" altLang="en-US" sz="1633" dirty="0"/>
          </a:p>
          <a:p>
            <a:pPr>
              <a:defRPr/>
            </a:pPr>
            <a:endParaRPr lang="nl-NL" altLang="en-US" dirty="0"/>
          </a:p>
          <a:p>
            <a:pPr>
              <a:defRPr/>
            </a:pPr>
            <a:r>
              <a:rPr lang="nl-NL" altLang="en-US" sz="1633" dirty="0"/>
              <a:t>The ‘Lang’ in ‘</a:t>
            </a:r>
            <a:r>
              <a:rPr lang="nl-NL" altLang="en-US" sz="1633" dirty="0" err="1"/>
              <a:t>LangSec</a:t>
            </a:r>
            <a:r>
              <a:rPr lang="nl-NL" altLang="en-US" sz="1633" dirty="0"/>
              <a:t>’ </a:t>
            </a:r>
            <a:r>
              <a:rPr lang="nl-NL" altLang="en-US" sz="1633" dirty="0" err="1"/>
              <a:t>refers</a:t>
            </a:r>
            <a:r>
              <a:rPr lang="nl-NL" altLang="en-US" sz="1633" dirty="0"/>
              <a:t> </a:t>
            </a:r>
            <a:r>
              <a:rPr lang="nl-NL" altLang="en-US" sz="1633" dirty="0" err="1"/>
              <a:t>to</a:t>
            </a:r>
            <a:r>
              <a:rPr lang="nl-NL" altLang="en-US" sz="1633" dirty="0"/>
              <a:t>  </a:t>
            </a:r>
            <a:r>
              <a:rPr lang="nl-NL" altLang="en-US" sz="1633" i="1" dirty="0">
                <a:solidFill>
                  <a:schemeClr val="tx1"/>
                </a:solidFill>
              </a:rPr>
              <a:t>input</a:t>
            </a:r>
            <a:r>
              <a:rPr lang="nl-NL" altLang="en-US" sz="1633" dirty="0">
                <a:solidFill>
                  <a:schemeClr val="tx1"/>
                </a:solidFill>
              </a:rPr>
              <a:t>  </a:t>
            </a:r>
            <a:r>
              <a:rPr lang="nl-NL" altLang="en-US" sz="1633" dirty="0" err="1">
                <a:solidFill>
                  <a:schemeClr val="tx1"/>
                </a:solidFill>
              </a:rPr>
              <a:t>languages</a:t>
            </a:r>
            <a:r>
              <a:rPr lang="nl-NL" altLang="en-US" sz="1633" dirty="0">
                <a:solidFill>
                  <a:schemeClr val="tx1"/>
                </a:solidFill>
              </a:rPr>
              <a:t>,                                                        </a:t>
            </a:r>
            <a:r>
              <a:rPr lang="nl-NL" altLang="en-US" sz="1633" dirty="0">
                <a:solidFill>
                  <a:schemeClr val="bg1"/>
                </a:solidFill>
              </a:rPr>
              <a:t>.     </a:t>
            </a:r>
            <a:r>
              <a:rPr lang="nl-NL" altLang="en-US" sz="1633" dirty="0">
                <a:solidFill>
                  <a:schemeClr val="tx1"/>
                </a:solidFill>
              </a:rPr>
              <a:t>                                                   not  </a:t>
            </a:r>
            <a:r>
              <a:rPr lang="nl-NL" altLang="en-US" sz="1633" i="1" dirty="0">
                <a:solidFill>
                  <a:schemeClr val="tx1"/>
                </a:solidFill>
              </a:rPr>
              <a:t>programming </a:t>
            </a:r>
            <a:r>
              <a:rPr lang="nl-NL" altLang="en-US" sz="1633" dirty="0">
                <a:solidFill>
                  <a:schemeClr val="tx1"/>
                </a:solidFill>
              </a:rPr>
              <a:t> languages.                                      </a:t>
            </a:r>
            <a:endParaRPr lang="nl-NL" altLang="en-US" sz="2000" dirty="0"/>
          </a:p>
          <a:p>
            <a:pPr marL="0" indent="0">
              <a:buNone/>
              <a:defRPr/>
            </a:pPr>
            <a:endParaRPr lang="nl-NL" altLang="en-US" sz="2000" dirty="0"/>
          </a:p>
          <a:p>
            <a:pPr marL="0" indent="0">
              <a:buNone/>
              <a:defRPr/>
            </a:pPr>
            <a:r>
              <a:rPr lang="nl-NL" altLang="en-US" sz="2000" dirty="0"/>
              <a:t> </a:t>
            </a:r>
          </a:p>
        </p:txBody>
      </p:sp>
      <p:sp>
        <p:nvSpPr>
          <p:cNvPr id="24580" name="Tijdelijke aanduiding voor dianummer 5">
            <a:extLst>
              <a:ext uri="{FF2B5EF4-FFF2-40B4-BE49-F238E27FC236}">
                <a16:creationId xmlns:a16="http://schemas.microsoft.com/office/drawing/2014/main" id="{7CD37D66-571A-A82D-1A2E-83B0D9A3A4C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341B286-EA36-4505-A974-4CEFD0A4E844}" type="slidenum">
              <a:rPr lang="en-US" altLang="nl-NL">
                <a:ea typeface="DejaVu Sans"/>
                <a:cs typeface="DejaVu Sans"/>
              </a:rPr>
              <a:pPr/>
              <a:t>54</a:t>
            </a:fld>
            <a:endParaRPr lang="en-US" altLang="nl-NL">
              <a:ea typeface="DejaVu Sans"/>
              <a:cs typeface="DejaVu Sans"/>
            </a:endParaRPr>
          </a:p>
        </p:txBody>
      </p:sp>
      <p:pic>
        <p:nvPicPr>
          <p:cNvPr id="35844" name="Picture 6">
            <a:extLst>
              <a:ext uri="{FF2B5EF4-FFF2-40B4-BE49-F238E27FC236}">
                <a16:creationId xmlns:a16="http://schemas.microsoft.com/office/drawing/2014/main" id="{418FB35E-8F0E-D5DD-629E-8DE90BC3B2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3437280" cy="20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7">
            <a:extLst>
              <a:ext uri="{FF2B5EF4-FFF2-40B4-BE49-F238E27FC236}">
                <a16:creationId xmlns:a16="http://schemas.microsoft.com/office/drawing/2014/main" id="{0D20A904-7ACF-EBA1-F714-196039281AD2}"/>
              </a:ext>
            </a:extLst>
          </p:cNvPr>
          <p:cNvSpPr txBox="1">
            <a:spLocks noChangeArrowheads="1"/>
          </p:cNvSpPr>
          <p:nvPr/>
        </p:nvSpPr>
        <p:spPr bwMode="auto">
          <a:xfrm>
            <a:off x="5281418" y="3454496"/>
            <a:ext cx="3483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NL" altLang="en-US" sz="2000" dirty="0">
                <a:solidFill>
                  <a:schemeClr val="accent2"/>
                </a:solidFill>
                <a:latin typeface="Arial Rounded MT Bold" panose="020F0704030504030204" pitchFamily="34" charset="0"/>
              </a:rPr>
              <a:t>‘The science of insecurity’</a:t>
            </a:r>
          </a:p>
        </p:txBody>
      </p:sp>
      <p:sp>
        <p:nvSpPr>
          <p:cNvPr id="2" name="TextBox 1">
            <a:extLst>
              <a:ext uri="{FF2B5EF4-FFF2-40B4-BE49-F238E27FC236}">
                <a16:creationId xmlns:a16="http://schemas.microsoft.com/office/drawing/2014/main" id="{C57EE963-663D-9C19-B864-DCB45ACE0A28}"/>
              </a:ext>
            </a:extLst>
          </p:cNvPr>
          <p:cNvSpPr txBox="1"/>
          <p:nvPr/>
        </p:nvSpPr>
        <p:spPr>
          <a:xfrm>
            <a:off x="5419057" y="2562603"/>
            <a:ext cx="3437280" cy="830997"/>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rPr>
              <a:t>Sergey </a:t>
            </a:r>
            <a:r>
              <a:rPr lang="en-US" sz="1600" dirty="0" err="1">
                <a:solidFill>
                  <a:schemeClr val="tx1"/>
                </a:solidFill>
                <a:latin typeface="Arial Rounded MT Bold" panose="020F0704030504030204" pitchFamily="34" charset="0"/>
              </a:rPr>
              <a:t>Bratus</a:t>
            </a:r>
            <a:r>
              <a:rPr lang="en-US" sz="1600" dirty="0">
                <a:solidFill>
                  <a:schemeClr val="tx1"/>
                </a:solidFill>
                <a:latin typeface="Arial Rounded MT Bold" panose="020F0704030504030204" pitchFamily="34" charset="0"/>
              </a:rPr>
              <a:t> &amp;</a:t>
            </a:r>
          </a:p>
          <a:p>
            <a:r>
              <a:rPr lang="en-US" sz="1600" dirty="0">
                <a:solidFill>
                  <a:schemeClr val="tx1"/>
                </a:solidFill>
                <a:latin typeface="Arial Rounded MT Bold" panose="020F0704030504030204" pitchFamily="34" charset="0"/>
              </a:rPr>
              <a:t>Meredith Patterson </a:t>
            </a:r>
          </a:p>
          <a:p>
            <a:r>
              <a:rPr lang="en-US" sz="1600" dirty="0">
                <a:solidFill>
                  <a:schemeClr val="tx1"/>
                </a:solidFill>
                <a:latin typeface="Arial Rounded MT Bold" panose="020F0704030504030204" pitchFamily="34" charset="0"/>
              </a:rPr>
              <a:t>presenting </a:t>
            </a:r>
            <a:r>
              <a:rPr lang="en-US" sz="1600" dirty="0" err="1">
                <a:solidFill>
                  <a:schemeClr val="tx1"/>
                </a:solidFill>
                <a:latin typeface="Arial Rounded MT Bold" panose="020F0704030504030204" pitchFamily="34" charset="0"/>
              </a:rPr>
              <a:t>LangSec</a:t>
            </a:r>
            <a:r>
              <a:rPr lang="en-US" sz="1600" dirty="0">
                <a:solidFill>
                  <a:schemeClr val="tx1"/>
                </a:solidFill>
                <a:latin typeface="Arial Rounded MT Bold" panose="020F0704030504030204" pitchFamily="34" charset="0"/>
              </a:rPr>
              <a:t> at CCC 2012 </a:t>
            </a:r>
            <a:endParaRPr lang="en-NL" sz="16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2024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A0-75B2-981E-4B14-8445E04CFB8B}"/>
              </a:ext>
            </a:extLst>
          </p:cNvPr>
          <p:cNvSpPr>
            <a:spLocks noGrp="1"/>
          </p:cNvSpPr>
          <p:nvPr>
            <p:ph type="title"/>
          </p:nvPr>
        </p:nvSpPr>
        <p:spPr/>
        <p:txBody>
          <a:bodyPr/>
          <a:lstStyle/>
          <a:p>
            <a:r>
              <a:rPr lang="en-US" sz="2400" dirty="0">
                <a:solidFill>
                  <a:srgbClr val="FF0000"/>
                </a:solidFill>
              </a:rPr>
              <a:t>Root causes / anti-patterns</a:t>
            </a:r>
            <a:endParaRPr lang="en-NL" sz="2400" dirty="0">
              <a:solidFill>
                <a:srgbClr val="FF0000"/>
              </a:solidFill>
            </a:endParaRPr>
          </a:p>
        </p:txBody>
      </p:sp>
      <p:sp>
        <p:nvSpPr>
          <p:cNvPr id="3" name="Content Placeholder 2">
            <a:extLst>
              <a:ext uri="{FF2B5EF4-FFF2-40B4-BE49-F238E27FC236}">
                <a16:creationId xmlns:a16="http://schemas.microsoft.com/office/drawing/2014/main" id="{D40BBDF4-CA53-5465-78FD-75E3C5B65EE1}"/>
              </a:ext>
            </a:extLst>
          </p:cNvPr>
          <p:cNvSpPr>
            <a:spLocks noGrp="1"/>
          </p:cNvSpPr>
          <p:nvPr>
            <p:ph idx="1"/>
          </p:nvPr>
        </p:nvSpPr>
        <p:spPr/>
        <p:txBody>
          <a:bodyPr/>
          <a:lstStyle/>
          <a:p>
            <a:r>
              <a:rPr lang="en-US" sz="1800" dirty="0">
                <a:solidFill>
                  <a:schemeClr val="accent2"/>
                </a:solidFill>
              </a:rPr>
              <a:t>Complex</a:t>
            </a:r>
            <a:r>
              <a:rPr lang="en-US" sz="1800" dirty="0"/>
              <a:t> input language or format</a:t>
            </a:r>
          </a:p>
          <a:p>
            <a:r>
              <a:rPr lang="en-US" sz="1800" dirty="0">
                <a:solidFill>
                  <a:schemeClr val="accent2"/>
                </a:solidFill>
              </a:rPr>
              <a:t>Sloppy</a:t>
            </a:r>
            <a:r>
              <a:rPr lang="en-US" sz="1800" dirty="0"/>
              <a:t> </a:t>
            </a:r>
            <a:r>
              <a:rPr lang="en-US" sz="1800" dirty="0">
                <a:solidFill>
                  <a:schemeClr val="accent2"/>
                </a:solidFill>
              </a:rPr>
              <a:t>definitions</a:t>
            </a:r>
            <a:r>
              <a:rPr lang="en-US" sz="1800" dirty="0"/>
              <a:t> of this input language or format</a:t>
            </a:r>
          </a:p>
          <a:p>
            <a:endParaRPr lang="nl-NL" sz="1800" dirty="0">
              <a:solidFill>
                <a:schemeClr val="accent2"/>
              </a:solidFill>
            </a:endParaRPr>
          </a:p>
          <a:p>
            <a:r>
              <a:rPr lang="nl-NL" sz="1800" dirty="0">
                <a:solidFill>
                  <a:schemeClr val="accent2"/>
                </a:solidFill>
              </a:rPr>
              <a:t>Hand-written parser code</a:t>
            </a:r>
          </a:p>
          <a:p>
            <a:r>
              <a:rPr lang="nl-NL" sz="1800" dirty="0">
                <a:solidFill>
                  <a:schemeClr val="accent2"/>
                </a:solidFill>
              </a:rPr>
              <a:t>Mixing input recognition &amp; processing </a:t>
            </a:r>
            <a:r>
              <a:rPr lang="nl-NL" sz="1800" dirty="0"/>
              <a:t>in </a:t>
            </a:r>
            <a:r>
              <a:rPr lang="nl-NL" sz="1800" dirty="0">
                <a:solidFill>
                  <a:srgbClr val="FF0000"/>
                </a:solidFill>
              </a:rPr>
              <a:t>shotgun parser</a:t>
            </a:r>
          </a:p>
          <a:p>
            <a:pPr marL="0" indent="0">
              <a:buNone/>
            </a:pPr>
            <a:endParaRPr lang="nl-NL" sz="1800" dirty="0">
              <a:solidFill>
                <a:srgbClr val="FF0000"/>
              </a:solidFill>
            </a:endParaRPr>
          </a:p>
          <a:p>
            <a:endParaRPr lang="en-US" sz="1800" dirty="0"/>
          </a:p>
          <a:p>
            <a:pPr marL="0" indent="0">
              <a:buNone/>
            </a:pPr>
            <a:endParaRPr lang="en-US" sz="1600" dirty="0"/>
          </a:p>
          <a:p>
            <a:pPr marL="0" indent="0">
              <a:buNone/>
            </a:pPr>
            <a:endParaRPr lang="en-NL" dirty="0"/>
          </a:p>
        </p:txBody>
      </p:sp>
      <p:sp>
        <p:nvSpPr>
          <p:cNvPr id="5" name="Slide Number Placeholder 4">
            <a:extLst>
              <a:ext uri="{FF2B5EF4-FFF2-40B4-BE49-F238E27FC236}">
                <a16:creationId xmlns:a16="http://schemas.microsoft.com/office/drawing/2014/main" id="{882E96FD-4C0D-BF9B-F004-A638179DF66D}"/>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55</a:t>
            </a:fld>
            <a:endParaRPr lang="en-US" altLang="nl-NL" dirty="0"/>
          </a:p>
        </p:txBody>
      </p:sp>
    </p:spTree>
    <p:extLst>
      <p:ext uri="{BB962C8B-B14F-4D97-AF65-F5344CB8AC3E}">
        <p14:creationId xmlns:p14="http://schemas.microsoft.com/office/powerpoint/2010/main" val="2606641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1BA82990-C827-4E37-7F17-FB313709F471}"/>
              </a:ext>
            </a:extLst>
          </p:cNvPr>
          <p:cNvPicPr>
            <a:picLocks noChangeAspect="1"/>
          </p:cNvPicPr>
          <p:nvPr/>
        </p:nvPicPr>
        <p:blipFill>
          <a:blip r:embed="rId3">
            <a:extLst>
              <a:ext uri="{28A0092B-C50C-407E-A947-70E740481C1C}">
                <a14:useLocalDpi xmlns:a14="http://schemas.microsoft.com/office/drawing/2010/main" val="0"/>
              </a:ext>
            </a:extLst>
          </a:blip>
          <a:srcRect l="25720" t="27126" b="40657"/>
          <a:stretch>
            <a:fillRect/>
          </a:stretch>
        </p:blipFill>
        <p:spPr bwMode="auto">
          <a:xfrm>
            <a:off x="6463739" y="2403021"/>
            <a:ext cx="2652540" cy="9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itle 1">
            <a:extLst>
              <a:ext uri="{FF2B5EF4-FFF2-40B4-BE49-F238E27FC236}">
                <a16:creationId xmlns:a16="http://schemas.microsoft.com/office/drawing/2014/main" id="{B4C2F661-92A3-7827-7398-FA229155DB0E}"/>
              </a:ext>
            </a:extLst>
          </p:cNvPr>
          <p:cNvSpPr>
            <a:spLocks noGrp="1"/>
          </p:cNvSpPr>
          <p:nvPr>
            <p:ph type="title"/>
          </p:nvPr>
        </p:nvSpPr>
        <p:spPr/>
        <p:txBody>
          <a:bodyPr/>
          <a:lstStyle/>
          <a:p>
            <a:r>
              <a:rPr lang="en-GB" altLang="en-US" sz="2400" dirty="0"/>
              <a:t>Anti-pattern: shotgun parser</a:t>
            </a:r>
          </a:p>
        </p:txBody>
      </p:sp>
      <p:sp>
        <p:nvSpPr>
          <p:cNvPr id="34" name="TextBox 36">
            <a:extLst>
              <a:ext uri="{FF2B5EF4-FFF2-40B4-BE49-F238E27FC236}">
                <a16:creationId xmlns:a16="http://schemas.microsoft.com/office/drawing/2014/main" id="{B10DC61A-165D-8095-58AC-5C0E45FE9846}"/>
              </a:ext>
            </a:extLst>
          </p:cNvPr>
          <p:cNvSpPr txBox="1">
            <a:spLocks noChangeArrowheads="1"/>
          </p:cNvSpPr>
          <p:nvPr/>
        </p:nvSpPr>
        <p:spPr bwMode="auto">
          <a:xfrm>
            <a:off x="794847" y="3545422"/>
            <a:ext cx="7632848" cy="280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nl-NL" altLang="en-US" sz="1800" dirty="0">
                <a:solidFill>
                  <a:schemeClr val="tx1"/>
                </a:solidFill>
                <a:latin typeface="Arial Rounded MT Bold" panose="020F0704030504030204" pitchFamily="34" charset="0"/>
              </a:rPr>
              <a:t>Code incrementally parses &amp; interprets input, in a piecemeal fashion</a:t>
            </a:r>
            <a:r>
              <a:rPr lang="en-US" altLang="en-US" sz="1800" dirty="0">
                <a:solidFill>
                  <a:schemeClr val="tx1"/>
                </a:solidFill>
                <a:latin typeface="Arial Rounded MT Bold" panose="020F0704030504030204" pitchFamily="34" charset="0"/>
              </a:rPr>
              <a:t>, chopping it up for further parsing elsewhere</a:t>
            </a:r>
          </a:p>
          <a:p>
            <a:pPr>
              <a:lnSpc>
                <a:spcPct val="150000"/>
              </a:lnSpc>
              <a:defRPr/>
            </a:pPr>
            <a:r>
              <a:rPr lang="en-US" altLang="en-US" sz="1600" dirty="0">
                <a:solidFill>
                  <a:schemeClr val="tx1"/>
                </a:solidFill>
                <a:latin typeface="Arial Rounded MT Bold" panose="020F0704030504030204" pitchFamily="34" charset="0"/>
              </a:rPr>
              <a:t>	Fragments passed around as unparsed </a:t>
            </a:r>
            <a:r>
              <a:rPr lang="en-US" altLang="en-US" sz="1600" dirty="0">
                <a:solidFill>
                  <a:srgbClr val="339933"/>
                </a:solidFill>
                <a:latin typeface="Arial Rounded MT Bold" panose="020F0704030504030204" pitchFamily="34" charset="0"/>
              </a:rPr>
              <a:t>byte arrays </a:t>
            </a:r>
            <a:r>
              <a:rPr lang="en-US" altLang="en-US" sz="1600" dirty="0">
                <a:solidFill>
                  <a:schemeClr val="tx1"/>
                </a:solidFill>
                <a:latin typeface="Arial Rounded MT Bold" panose="020F0704030504030204" pitchFamily="34" charset="0"/>
              </a:rPr>
              <a:t>or </a:t>
            </a:r>
            <a:r>
              <a:rPr lang="en-US" altLang="en-US" sz="1600" dirty="0">
                <a:solidFill>
                  <a:srgbClr val="339933"/>
                </a:solidFill>
                <a:latin typeface="Arial Rounded MT Bold" panose="020F0704030504030204" pitchFamily="34" charset="0"/>
              </a:rPr>
              <a:t>strings</a:t>
            </a:r>
          </a:p>
          <a:p>
            <a:pPr>
              <a:lnSpc>
                <a:spcPct val="150000"/>
              </a:lnSpc>
              <a:defRPr/>
            </a:pPr>
            <a:r>
              <a:rPr lang="en-US" altLang="en-US" sz="1200" dirty="0">
                <a:solidFill>
                  <a:schemeClr val="tx1"/>
                </a:solidFill>
                <a:latin typeface="Arial Rounded MT Bold" panose="020F0704030504030204" pitchFamily="34" charset="0"/>
              </a:rPr>
              <a:t>	</a:t>
            </a:r>
          </a:p>
          <a:p>
            <a:pPr>
              <a:lnSpc>
                <a:spcPct val="150000"/>
              </a:lnSpc>
              <a:defRPr/>
            </a:pPr>
            <a:r>
              <a:rPr lang="en-US" altLang="en-US" sz="1800" dirty="0">
                <a:solidFill>
                  <a:schemeClr val="tx1"/>
                </a:solidFill>
                <a:latin typeface="Arial Rounded MT Bold" panose="020F0704030504030204" pitchFamily="34" charset="0"/>
              </a:rPr>
              <a:t>Input fragments of input penetrate deeply, and any code that touches these bits may contain exploitable input bugs.</a:t>
            </a:r>
          </a:p>
          <a:p>
            <a:pPr>
              <a:lnSpc>
                <a:spcPct val="150000"/>
              </a:lnSpc>
              <a:defRPr/>
            </a:pPr>
            <a:endParaRPr lang="en-US" altLang="en-US" sz="1800" dirty="0">
              <a:solidFill>
                <a:schemeClr val="tx1"/>
              </a:solidFill>
              <a:latin typeface="Arial Rounded MT Bold" panose="020F0704030504030204" pitchFamily="34" charset="0"/>
            </a:endParaRPr>
          </a:p>
        </p:txBody>
      </p:sp>
      <p:sp>
        <p:nvSpPr>
          <p:cNvPr id="6" name="Slide Number Placeholder 4">
            <a:extLst>
              <a:ext uri="{FF2B5EF4-FFF2-40B4-BE49-F238E27FC236}">
                <a16:creationId xmlns:a16="http://schemas.microsoft.com/office/drawing/2014/main" id="{BB361B79-B72E-B17D-1C27-43DFCA14E7DE}"/>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56</a:t>
            </a:fld>
            <a:endParaRPr lang="en-US" altLang="nl-NL" dirty="0"/>
          </a:p>
        </p:txBody>
      </p:sp>
      <p:pic>
        <p:nvPicPr>
          <p:cNvPr id="16" name="Picture 6">
            <a:extLst>
              <a:ext uri="{FF2B5EF4-FFF2-40B4-BE49-F238E27FC236}">
                <a16:creationId xmlns:a16="http://schemas.microsoft.com/office/drawing/2014/main" id="{653C068A-F203-36FB-657C-5F8FC531B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8228" y="883706"/>
            <a:ext cx="1448927" cy="14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B7EDB5B9-0316-415D-FFDD-757A11E801A2}"/>
              </a:ext>
            </a:extLst>
          </p:cNvPr>
          <p:cNvGrpSpPr/>
          <p:nvPr/>
        </p:nvGrpSpPr>
        <p:grpSpPr>
          <a:xfrm>
            <a:off x="919598" y="1140740"/>
            <a:ext cx="5120130" cy="2220848"/>
            <a:chOff x="1310044" y="1368098"/>
            <a:chExt cx="5120130" cy="2220848"/>
          </a:xfrm>
        </p:grpSpPr>
        <p:grpSp>
          <p:nvGrpSpPr>
            <p:cNvPr id="44036" name="Groep 2">
              <a:extLst>
                <a:ext uri="{FF2B5EF4-FFF2-40B4-BE49-F238E27FC236}">
                  <a16:creationId xmlns:a16="http://schemas.microsoft.com/office/drawing/2014/main" id="{BD8B0E7C-110F-F0CB-56BE-F74E367E6385}"/>
                </a:ext>
              </a:extLst>
            </p:cNvPr>
            <p:cNvGrpSpPr>
              <a:grpSpLocks/>
            </p:cNvGrpSpPr>
            <p:nvPr/>
          </p:nvGrpSpPr>
          <p:grpSpPr bwMode="auto">
            <a:xfrm>
              <a:off x="1310044" y="1368098"/>
              <a:ext cx="5120130" cy="2220848"/>
              <a:chOff x="1543166" y="1142409"/>
              <a:chExt cx="5212111" cy="2261327"/>
            </a:xfrm>
          </p:grpSpPr>
          <p:sp>
            <p:nvSpPr>
              <p:cNvPr id="44039" name="Afgeronde rechthoek 4">
                <a:extLst>
                  <a:ext uri="{FF2B5EF4-FFF2-40B4-BE49-F238E27FC236}">
                    <a16:creationId xmlns:a16="http://schemas.microsoft.com/office/drawing/2014/main" id="{BBEF86AD-2365-E41E-A55A-74738B4AE473}"/>
                  </a:ext>
                </a:extLst>
              </p:cNvPr>
              <p:cNvSpPr>
                <a:spLocks noChangeArrowheads="1"/>
              </p:cNvSpPr>
              <p:nvPr/>
            </p:nvSpPr>
            <p:spPr bwMode="auto">
              <a:xfrm>
                <a:off x="3764198" y="1142409"/>
                <a:ext cx="2991079" cy="2261327"/>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600" dirty="0">
                    <a:solidFill>
                      <a:schemeClr val="tx1"/>
                    </a:solidFill>
                    <a:latin typeface="Arial Rounded MT Bold" panose="020F0704030504030204" pitchFamily="34" charset="0"/>
                    <a:ea typeface="DejaVu Sans"/>
                    <a:cs typeface="DejaVu Sans"/>
                  </a:rPr>
                  <a:t> </a:t>
                </a: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p:txBody>
          </p:sp>
          <p:pic>
            <p:nvPicPr>
              <p:cNvPr id="44040" name="Picture 2" descr="C:\Users\erikpoll\Desktop\.png">
                <a:extLst>
                  <a:ext uri="{FF2B5EF4-FFF2-40B4-BE49-F238E27FC236}">
                    <a16:creationId xmlns:a16="http://schemas.microsoft.com/office/drawing/2014/main" id="{B8CC02B6-32C6-9311-EDD6-0F70D39AF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166" y="1673754"/>
                <a:ext cx="763029" cy="7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26639087-D918-AC6B-8E91-E9196B1F9DED}"/>
                  </a:ext>
                </a:extLst>
              </p:cNvPr>
              <p:cNvSpPr/>
              <p:nvPr/>
            </p:nvSpPr>
            <p:spPr>
              <a:xfrm>
                <a:off x="2463494" y="1908061"/>
                <a:ext cx="1077867" cy="2890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grpSp>
        <p:sp>
          <p:nvSpPr>
            <p:cNvPr id="44037" name="Rechthoek 5">
              <a:extLst>
                <a:ext uri="{FF2B5EF4-FFF2-40B4-BE49-F238E27FC236}">
                  <a16:creationId xmlns:a16="http://schemas.microsoft.com/office/drawing/2014/main" id="{15684E91-50A0-6DA9-3BDC-46806A4079AE}"/>
                </a:ext>
              </a:extLst>
            </p:cNvPr>
            <p:cNvSpPr>
              <a:spLocks noChangeArrowheads="1"/>
            </p:cNvSpPr>
            <p:nvPr/>
          </p:nvSpPr>
          <p:spPr bwMode="auto">
            <a:xfrm>
              <a:off x="3497762" y="1761481"/>
              <a:ext cx="321520" cy="914400"/>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r>
                <a:rPr lang="en-GB" altLang="en-US" sz="1400" dirty="0">
                  <a:solidFill>
                    <a:schemeClr val="tx1"/>
                  </a:solidFill>
                  <a:latin typeface="Arial Rounded MT Bold" panose="020F0704030504030204" pitchFamily="34" charset="0"/>
                  <a:ea typeface="DejaVu Sans"/>
                  <a:cs typeface="DejaVu Sans"/>
                </a:rPr>
                <a:t>parser</a:t>
              </a:r>
              <a:endParaRPr lang="en-GB" altLang="en-US" sz="1600" dirty="0">
                <a:solidFill>
                  <a:schemeClr val="tx1"/>
                </a:solidFill>
                <a:latin typeface="Arial Rounded MT Bold" panose="020F0704030504030204" pitchFamily="34" charset="0"/>
                <a:ea typeface="DejaVu Sans"/>
                <a:cs typeface="DejaVu Sans"/>
              </a:endParaRPr>
            </a:p>
          </p:txBody>
        </p:sp>
        <p:sp>
          <p:nvSpPr>
            <p:cNvPr id="3" name="TextBox 2">
              <a:extLst>
                <a:ext uri="{FF2B5EF4-FFF2-40B4-BE49-F238E27FC236}">
                  <a16:creationId xmlns:a16="http://schemas.microsoft.com/office/drawing/2014/main" id="{108FD4DE-612D-A3E1-1E6B-E5014D3B962C}"/>
                </a:ext>
              </a:extLst>
            </p:cNvPr>
            <p:cNvSpPr txBox="1"/>
            <p:nvPr/>
          </p:nvSpPr>
          <p:spPr>
            <a:xfrm>
              <a:off x="2206950" y="1761481"/>
              <a:ext cx="873957" cy="369332"/>
            </a:xfrm>
            <a:prstGeom prst="rect">
              <a:avLst/>
            </a:prstGeom>
            <a:noFill/>
          </p:spPr>
          <p:txBody>
            <a:bodyPr wrap="none" rtlCol="0">
              <a:spAutoFit/>
            </a:bodyPr>
            <a:lstStyle/>
            <a:p>
              <a:r>
                <a:rPr lang="en-US" sz="1800" dirty="0">
                  <a:solidFill>
                    <a:srgbClr val="FF0000"/>
                  </a:solidFill>
                  <a:latin typeface="Pieces NFI" panose="02000000000000000000" pitchFamily="2" charset="0"/>
                </a:rPr>
                <a:t>input</a:t>
              </a:r>
              <a:endParaRPr lang="en-NL" dirty="0">
                <a:solidFill>
                  <a:srgbClr val="FF0000"/>
                </a:solidFill>
                <a:latin typeface="Pieces NFI" panose="02000000000000000000" pitchFamily="2" charset="0"/>
              </a:endParaRPr>
            </a:p>
          </p:txBody>
        </p:sp>
        <p:sp>
          <p:nvSpPr>
            <p:cNvPr id="5" name="Right Arrow 28">
              <a:extLst>
                <a:ext uri="{FF2B5EF4-FFF2-40B4-BE49-F238E27FC236}">
                  <a16:creationId xmlns:a16="http://schemas.microsoft.com/office/drawing/2014/main" id="{B4E66668-5E23-A70A-7739-30ABD9DA50EB}"/>
                </a:ext>
              </a:extLst>
            </p:cNvPr>
            <p:cNvSpPr/>
            <p:nvPr/>
          </p:nvSpPr>
          <p:spPr bwMode="auto">
            <a:xfrm>
              <a:off x="3859417" y="1919629"/>
              <a:ext cx="426167" cy="154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7" name="Right Arrow 28">
              <a:extLst>
                <a:ext uri="{FF2B5EF4-FFF2-40B4-BE49-F238E27FC236}">
                  <a16:creationId xmlns:a16="http://schemas.microsoft.com/office/drawing/2014/main" id="{1F979F1C-0C30-FB05-CF61-0453CAC371B1}"/>
                </a:ext>
              </a:extLst>
            </p:cNvPr>
            <p:cNvSpPr/>
            <p:nvPr/>
          </p:nvSpPr>
          <p:spPr bwMode="auto">
            <a:xfrm>
              <a:off x="3860044" y="2453347"/>
              <a:ext cx="426167" cy="154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8" name="Rechthoek 5">
              <a:extLst>
                <a:ext uri="{FF2B5EF4-FFF2-40B4-BE49-F238E27FC236}">
                  <a16:creationId xmlns:a16="http://schemas.microsoft.com/office/drawing/2014/main" id="{0CFEEFBF-20D8-37AC-35E7-CBA006731014}"/>
                </a:ext>
              </a:extLst>
            </p:cNvPr>
            <p:cNvSpPr>
              <a:spLocks noChangeArrowheads="1"/>
            </p:cNvSpPr>
            <p:nvPr/>
          </p:nvSpPr>
          <p:spPr bwMode="auto">
            <a:xfrm>
              <a:off x="4348587" y="1757266"/>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9" name="Rechthoek 5">
              <a:extLst>
                <a:ext uri="{FF2B5EF4-FFF2-40B4-BE49-F238E27FC236}">
                  <a16:creationId xmlns:a16="http://schemas.microsoft.com/office/drawing/2014/main" id="{64915A89-2F9F-7D72-3F2B-B847D6D958D9}"/>
                </a:ext>
              </a:extLst>
            </p:cNvPr>
            <p:cNvSpPr>
              <a:spLocks noChangeArrowheads="1"/>
            </p:cNvSpPr>
            <p:nvPr/>
          </p:nvSpPr>
          <p:spPr bwMode="auto">
            <a:xfrm>
              <a:off x="4343040" y="2424495"/>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1" name="Rechthoek 5">
              <a:extLst>
                <a:ext uri="{FF2B5EF4-FFF2-40B4-BE49-F238E27FC236}">
                  <a16:creationId xmlns:a16="http://schemas.microsoft.com/office/drawing/2014/main" id="{9142AACA-CF4B-94BD-E0DC-FD385CB500CB}"/>
                </a:ext>
              </a:extLst>
            </p:cNvPr>
            <p:cNvSpPr>
              <a:spLocks noChangeArrowheads="1"/>
            </p:cNvSpPr>
            <p:nvPr/>
          </p:nvSpPr>
          <p:spPr bwMode="auto">
            <a:xfrm>
              <a:off x="5324720" y="2241437"/>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2" name="Rechthoek 5">
              <a:extLst>
                <a:ext uri="{FF2B5EF4-FFF2-40B4-BE49-F238E27FC236}">
                  <a16:creationId xmlns:a16="http://schemas.microsoft.com/office/drawing/2014/main" id="{571916EC-02D9-7702-2D5B-930737DE9269}"/>
                </a:ext>
              </a:extLst>
            </p:cNvPr>
            <p:cNvSpPr>
              <a:spLocks noChangeArrowheads="1"/>
            </p:cNvSpPr>
            <p:nvPr/>
          </p:nvSpPr>
          <p:spPr bwMode="auto">
            <a:xfrm>
              <a:off x="5305640" y="2806025"/>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3" name="Right Arrow 28">
              <a:extLst>
                <a:ext uri="{FF2B5EF4-FFF2-40B4-BE49-F238E27FC236}">
                  <a16:creationId xmlns:a16="http://schemas.microsoft.com/office/drawing/2014/main" id="{8C5758BA-D181-9484-B516-F6CD3DD36B61}"/>
                </a:ext>
              </a:extLst>
            </p:cNvPr>
            <p:cNvSpPr/>
            <p:nvPr/>
          </p:nvSpPr>
          <p:spPr bwMode="auto">
            <a:xfrm>
              <a:off x="4545235" y="2478522"/>
              <a:ext cx="749869" cy="1066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4" name="Right Arrow 28">
              <a:extLst>
                <a:ext uri="{FF2B5EF4-FFF2-40B4-BE49-F238E27FC236}">
                  <a16:creationId xmlns:a16="http://schemas.microsoft.com/office/drawing/2014/main" id="{5358A175-D097-2D7E-40C5-EA046201AD98}"/>
                </a:ext>
              </a:extLst>
            </p:cNvPr>
            <p:cNvSpPr/>
            <p:nvPr/>
          </p:nvSpPr>
          <p:spPr bwMode="auto">
            <a:xfrm>
              <a:off x="4568298" y="2809803"/>
              <a:ext cx="673363" cy="1500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7" name="Rechthoek 5">
              <a:extLst>
                <a:ext uri="{FF2B5EF4-FFF2-40B4-BE49-F238E27FC236}">
                  <a16:creationId xmlns:a16="http://schemas.microsoft.com/office/drawing/2014/main" id="{D745C6BB-7858-BC70-1CF7-6B502F77C69C}"/>
                </a:ext>
              </a:extLst>
            </p:cNvPr>
            <p:cNvSpPr>
              <a:spLocks noChangeArrowheads="1"/>
            </p:cNvSpPr>
            <p:nvPr/>
          </p:nvSpPr>
          <p:spPr bwMode="auto">
            <a:xfrm>
              <a:off x="6089238" y="2076072"/>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8" name="Right Arrow 28">
              <a:extLst>
                <a:ext uri="{FF2B5EF4-FFF2-40B4-BE49-F238E27FC236}">
                  <a16:creationId xmlns:a16="http://schemas.microsoft.com/office/drawing/2014/main" id="{57F52331-9582-C6BC-A291-45825B1ED796}"/>
                </a:ext>
              </a:extLst>
            </p:cNvPr>
            <p:cNvSpPr/>
            <p:nvPr/>
          </p:nvSpPr>
          <p:spPr bwMode="auto">
            <a:xfrm>
              <a:off x="5552816" y="2230356"/>
              <a:ext cx="466157" cy="1441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grpSp>
    </p:spTree>
    <p:extLst>
      <p:ext uri="{BB962C8B-B14F-4D97-AF65-F5344CB8AC3E}">
        <p14:creationId xmlns:p14="http://schemas.microsoft.com/office/powerpoint/2010/main" val="40309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A0-75B2-981E-4B14-8445E04CFB8B}"/>
              </a:ext>
            </a:extLst>
          </p:cNvPr>
          <p:cNvSpPr>
            <a:spLocks noGrp="1"/>
          </p:cNvSpPr>
          <p:nvPr>
            <p:ph type="title"/>
          </p:nvPr>
        </p:nvSpPr>
        <p:spPr/>
        <p:txBody>
          <a:bodyPr/>
          <a:lstStyle/>
          <a:p>
            <a:r>
              <a:rPr lang="en-US" sz="2400" dirty="0" err="1">
                <a:solidFill>
                  <a:srgbClr val="FF0000"/>
                </a:solidFill>
              </a:rPr>
              <a:t>LangSec</a:t>
            </a:r>
            <a:r>
              <a:rPr lang="en-US" sz="2400" dirty="0">
                <a:solidFill>
                  <a:srgbClr val="FF0000"/>
                </a:solidFill>
              </a:rPr>
              <a:t> concepts</a:t>
            </a:r>
            <a:endParaRPr lang="en-NL" sz="2400" dirty="0">
              <a:solidFill>
                <a:srgbClr val="FF0000"/>
              </a:solidFill>
            </a:endParaRPr>
          </a:p>
        </p:txBody>
      </p:sp>
      <p:sp>
        <p:nvSpPr>
          <p:cNvPr id="3" name="Content Placeholder 2">
            <a:extLst>
              <a:ext uri="{FF2B5EF4-FFF2-40B4-BE49-F238E27FC236}">
                <a16:creationId xmlns:a16="http://schemas.microsoft.com/office/drawing/2014/main" id="{D40BBDF4-CA53-5465-78FD-75E3C5B65EE1}"/>
              </a:ext>
            </a:extLst>
          </p:cNvPr>
          <p:cNvSpPr>
            <a:spLocks noGrp="1"/>
          </p:cNvSpPr>
          <p:nvPr>
            <p:ph idx="1"/>
          </p:nvPr>
        </p:nvSpPr>
        <p:spPr/>
        <p:txBody>
          <a:bodyPr/>
          <a:lstStyle/>
          <a:p>
            <a:r>
              <a:rPr lang="nl-NL" sz="1800" dirty="0">
                <a:solidFill>
                  <a:schemeClr val="accent2"/>
                </a:solidFill>
              </a:rPr>
              <a:t>Shotgun parser: </a:t>
            </a:r>
            <a:r>
              <a:rPr lang="nl-NL" sz="1800" dirty="0">
                <a:solidFill>
                  <a:schemeClr val="tx2"/>
                </a:solidFill>
              </a:rPr>
              <a:t>shattershot approach to parsing data in bits and pieces, mixing </a:t>
            </a:r>
            <a:r>
              <a:rPr lang="nl-NL" sz="1800" dirty="0">
                <a:solidFill>
                  <a:srgbClr val="339933"/>
                </a:solidFill>
              </a:rPr>
              <a:t>recognition (i.e. the actual parsing) </a:t>
            </a:r>
            <a:r>
              <a:rPr lang="nl-NL" sz="1800" dirty="0">
                <a:solidFill>
                  <a:schemeClr val="tx2"/>
                </a:solidFill>
              </a:rPr>
              <a:t>&amp; </a:t>
            </a:r>
            <a:r>
              <a:rPr lang="nl-NL" sz="1800" dirty="0">
                <a:solidFill>
                  <a:srgbClr val="339933"/>
                </a:solidFill>
              </a:rPr>
              <a:t>processing</a:t>
            </a:r>
            <a:r>
              <a:rPr lang="nl-NL" sz="1800" dirty="0">
                <a:solidFill>
                  <a:schemeClr val="accent2"/>
                </a:solidFill>
              </a:rPr>
              <a:t> </a:t>
            </a:r>
          </a:p>
          <a:p>
            <a:endParaRPr lang="nl-NL" sz="1800" dirty="0">
              <a:solidFill>
                <a:schemeClr val="accent2"/>
              </a:solidFill>
            </a:endParaRPr>
          </a:p>
          <a:p>
            <a:r>
              <a:rPr lang="nl-NL" sz="1800" dirty="0">
                <a:solidFill>
                  <a:schemeClr val="accent2"/>
                </a:solidFill>
              </a:rPr>
              <a:t>Weird machine: </a:t>
            </a:r>
            <a:r>
              <a:rPr lang="nl-NL" sz="1800" dirty="0">
                <a:solidFill>
                  <a:schemeClr val="tx1"/>
                </a:solidFill>
              </a:rPr>
              <a:t>a buggy parser provides a strange execution platform that can be ‘programmed’ with malformed input</a:t>
            </a:r>
          </a:p>
          <a:p>
            <a:pPr lvl="1"/>
            <a:r>
              <a:rPr lang="nl-NL" sz="1600" dirty="0">
                <a:solidFill>
                  <a:schemeClr val="tx1"/>
                </a:solidFill>
              </a:rPr>
              <a:t>This weird machine may even be Turing-complete (recall ROP programming with gadgets)</a:t>
            </a:r>
          </a:p>
          <a:p>
            <a:pPr lvl="1"/>
            <a:r>
              <a:rPr lang="nl-NL" sz="1600" dirty="0">
                <a:solidFill>
                  <a:schemeClr val="tx1"/>
                </a:solidFill>
              </a:rPr>
              <a:t>Cool example: executing code on a x86 processor just using page faults, without ever executing CPU instructions                                      </a:t>
            </a:r>
          </a:p>
          <a:p>
            <a:pPr marL="914400" lvl="2" indent="0">
              <a:buNone/>
            </a:pPr>
            <a:r>
              <a:rPr lang="en-US" sz="1200" dirty="0">
                <a:solidFill>
                  <a:schemeClr val="tx1"/>
                </a:solidFill>
              </a:rPr>
              <a:t>[</a:t>
            </a:r>
            <a:r>
              <a:rPr lang="en-US" sz="1200" dirty="0" err="1">
                <a:solidFill>
                  <a:schemeClr val="tx1"/>
                </a:solidFill>
              </a:rPr>
              <a:t>Bangert</a:t>
            </a:r>
            <a:r>
              <a:rPr lang="en-US" sz="1200" dirty="0">
                <a:solidFill>
                  <a:schemeClr val="tx1"/>
                </a:solidFill>
              </a:rPr>
              <a:t>, </a:t>
            </a:r>
            <a:r>
              <a:rPr lang="en-US" sz="1200" dirty="0" err="1">
                <a:solidFill>
                  <a:schemeClr val="tx1"/>
                </a:solidFill>
              </a:rPr>
              <a:t>Bratus</a:t>
            </a:r>
            <a:r>
              <a:rPr lang="en-US" sz="1200" dirty="0">
                <a:solidFill>
                  <a:schemeClr val="tx1"/>
                </a:solidFill>
              </a:rPr>
              <a:t>, Shapiro, and Smith, The Page-Fault Weird Machine: Lessons in Instruction-less Computation, USENIX WOOT 2014]</a:t>
            </a:r>
          </a:p>
          <a:p>
            <a:pPr lvl="1"/>
            <a:endParaRPr lang="nl-NL" sz="1800" dirty="0">
              <a:solidFill>
                <a:schemeClr val="tx1"/>
              </a:solidFill>
            </a:endParaRPr>
          </a:p>
          <a:p>
            <a:pPr marL="414726" lvl="1" indent="0">
              <a:buNone/>
            </a:pPr>
            <a:r>
              <a:rPr lang="nl-NL" sz="1800" u="sng" dirty="0">
                <a:solidFill>
                  <a:srgbClr val="FF0000"/>
                </a:solidFill>
              </a:rPr>
              <a:t> </a:t>
            </a:r>
          </a:p>
          <a:p>
            <a:endParaRPr lang="en-US" sz="1800" dirty="0"/>
          </a:p>
          <a:p>
            <a:pPr marL="0" indent="0">
              <a:buNone/>
            </a:pPr>
            <a:endParaRPr lang="en-US" sz="1600" dirty="0"/>
          </a:p>
          <a:p>
            <a:pPr marL="0" indent="0">
              <a:buNone/>
            </a:pPr>
            <a:endParaRPr lang="en-NL" dirty="0"/>
          </a:p>
        </p:txBody>
      </p:sp>
      <p:sp>
        <p:nvSpPr>
          <p:cNvPr id="5" name="Slide Number Placeholder 4">
            <a:extLst>
              <a:ext uri="{FF2B5EF4-FFF2-40B4-BE49-F238E27FC236}">
                <a16:creationId xmlns:a16="http://schemas.microsoft.com/office/drawing/2014/main" id="{882E96FD-4C0D-BF9B-F004-A638179DF66D}"/>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57</a:t>
            </a:fld>
            <a:endParaRPr lang="en-US" altLang="nl-NL" dirty="0"/>
          </a:p>
        </p:txBody>
      </p:sp>
    </p:spTree>
    <p:extLst>
      <p:ext uri="{BB962C8B-B14F-4D97-AF65-F5344CB8AC3E}">
        <p14:creationId xmlns:p14="http://schemas.microsoft.com/office/powerpoint/2010/main" val="1805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9CD3CC6-934D-8F54-3839-D556A7F84747}"/>
              </a:ext>
            </a:extLst>
          </p:cNvPr>
          <p:cNvSpPr>
            <a:spLocks noGrp="1"/>
          </p:cNvSpPr>
          <p:nvPr>
            <p:ph type="title"/>
          </p:nvPr>
        </p:nvSpPr>
        <p:spPr/>
        <p:txBody>
          <a:bodyPr/>
          <a:lstStyle/>
          <a:p>
            <a:r>
              <a:rPr lang="nl-NL" altLang="en-US" sz="2400" dirty="0">
                <a:solidFill>
                  <a:srgbClr val="FF0000"/>
                </a:solidFill>
              </a:rPr>
              <a:t>LangSec principles to prevent buggy parsing  </a:t>
            </a:r>
          </a:p>
        </p:txBody>
      </p:sp>
      <p:sp>
        <p:nvSpPr>
          <p:cNvPr id="3" name="Content Placeholder 2">
            <a:extLst>
              <a:ext uri="{FF2B5EF4-FFF2-40B4-BE49-F238E27FC236}">
                <a16:creationId xmlns:a16="http://schemas.microsoft.com/office/drawing/2014/main" id="{C7E218C3-B634-6529-A122-F7907E7E2D86}"/>
              </a:ext>
            </a:extLst>
          </p:cNvPr>
          <p:cNvSpPr>
            <a:spLocks noGrp="1"/>
          </p:cNvSpPr>
          <p:nvPr>
            <p:ph idx="1"/>
          </p:nvPr>
        </p:nvSpPr>
        <p:spPr/>
        <p:txBody>
          <a:bodyPr/>
          <a:lstStyle/>
          <a:p>
            <a:pPr marL="0" indent="0">
              <a:lnSpc>
                <a:spcPct val="100000"/>
              </a:lnSpc>
              <a:buNone/>
              <a:defRPr/>
            </a:pPr>
            <a:r>
              <a:rPr lang="nl-NL" dirty="0"/>
              <a:t>No more hand-coded shotgun parsers, but</a:t>
            </a:r>
          </a:p>
          <a:p>
            <a:pPr marL="457153" indent="-457153">
              <a:lnSpc>
                <a:spcPct val="150000"/>
              </a:lnSpc>
              <a:buFont typeface="+mj-lt"/>
              <a:buAutoNum type="arabicPeriod"/>
              <a:defRPr/>
            </a:pPr>
            <a:r>
              <a:rPr lang="nl-NL" i="1" u="sng" dirty="0">
                <a:solidFill>
                  <a:schemeClr val="accent2"/>
                </a:solidFill>
              </a:rPr>
              <a:t>precisely </a:t>
            </a:r>
            <a:r>
              <a:rPr lang="nl-NL" i="1" u="sng" dirty="0" err="1">
                <a:solidFill>
                  <a:schemeClr val="accent2"/>
                </a:solidFill>
              </a:rPr>
              <a:t>defined</a:t>
            </a:r>
            <a:r>
              <a:rPr lang="nl-NL" dirty="0">
                <a:solidFill>
                  <a:schemeClr val="accent2"/>
                </a:solidFill>
              </a:rPr>
              <a:t>  input languages</a:t>
            </a:r>
          </a:p>
          <a:p>
            <a:pPr marL="457153" lvl="1" indent="0">
              <a:lnSpc>
                <a:spcPct val="150000"/>
              </a:lnSpc>
              <a:buNone/>
              <a:defRPr/>
            </a:pPr>
            <a:r>
              <a:rPr lang="nl-NL" sz="1600" dirty="0"/>
              <a:t> ideally with </a:t>
            </a:r>
            <a:r>
              <a:rPr lang="nl-NL" sz="1600" dirty="0">
                <a:solidFill>
                  <a:srgbClr val="339933"/>
                </a:solidFill>
              </a:rPr>
              <a:t>regular expression </a:t>
            </a:r>
            <a:r>
              <a:rPr lang="nl-NL" sz="1600" dirty="0"/>
              <a:t>or </a:t>
            </a:r>
            <a:r>
              <a:rPr lang="nl-NL" sz="1600" dirty="0">
                <a:solidFill>
                  <a:srgbClr val="339933"/>
                </a:solidFill>
              </a:rPr>
              <a:t>context-free grammar </a:t>
            </a:r>
            <a:r>
              <a:rPr lang="nl-NL" sz="1600" dirty="0">
                <a:solidFill>
                  <a:schemeClr val="tx1"/>
                </a:solidFill>
              </a:rPr>
              <a:t>(eg EBNF)</a:t>
            </a:r>
          </a:p>
          <a:p>
            <a:pPr marL="457153" indent="-457153">
              <a:lnSpc>
                <a:spcPct val="150000"/>
              </a:lnSpc>
              <a:buFont typeface="+mj-lt"/>
              <a:buAutoNum type="arabicPeriod"/>
              <a:defRPr/>
            </a:pPr>
            <a:r>
              <a:rPr lang="nl-NL" i="1" u="sng" dirty="0">
                <a:solidFill>
                  <a:schemeClr val="accent2"/>
                </a:solidFill>
              </a:rPr>
              <a:t>generated</a:t>
            </a:r>
            <a:r>
              <a:rPr lang="nl-NL" i="1" dirty="0">
                <a:solidFill>
                  <a:schemeClr val="accent2"/>
                </a:solidFill>
              </a:rPr>
              <a:t> </a:t>
            </a:r>
            <a:r>
              <a:rPr lang="nl-NL" dirty="0">
                <a:solidFill>
                  <a:schemeClr val="accent2"/>
                </a:solidFill>
              </a:rPr>
              <a:t> parser code</a:t>
            </a:r>
          </a:p>
          <a:p>
            <a:pPr marL="457153" indent="-457153">
              <a:lnSpc>
                <a:spcPct val="150000"/>
              </a:lnSpc>
              <a:buFont typeface="+mj-lt"/>
              <a:buAutoNum type="arabicPeriod"/>
              <a:defRPr/>
            </a:pPr>
            <a:r>
              <a:rPr lang="nl-NL" i="1" u="sng" dirty="0">
                <a:solidFill>
                  <a:schemeClr val="accent2"/>
                </a:solidFill>
              </a:rPr>
              <a:t>complete</a:t>
            </a:r>
            <a:r>
              <a:rPr lang="nl-NL" i="1" dirty="0">
                <a:solidFill>
                  <a:schemeClr val="accent2"/>
                </a:solidFill>
              </a:rPr>
              <a:t> parsing </a:t>
            </a:r>
            <a:r>
              <a:rPr lang="nl-NL" i="1" u="sng" dirty="0">
                <a:solidFill>
                  <a:schemeClr val="accent2"/>
                </a:solidFill>
              </a:rPr>
              <a:t>before</a:t>
            </a:r>
            <a:r>
              <a:rPr lang="nl-NL" i="1" dirty="0">
                <a:solidFill>
                  <a:schemeClr val="accent2"/>
                </a:solidFill>
              </a:rPr>
              <a:t> processing</a:t>
            </a:r>
          </a:p>
          <a:p>
            <a:pPr marL="457153" indent="-457153">
              <a:lnSpc>
                <a:spcPct val="150000"/>
              </a:lnSpc>
              <a:buFont typeface="+mj-lt"/>
              <a:buAutoNum type="arabicPeriod"/>
              <a:defRPr/>
            </a:pPr>
            <a:r>
              <a:rPr lang="nl-NL" i="1" dirty="0">
                <a:solidFill>
                  <a:schemeClr val="accent2"/>
                </a:solidFill>
              </a:rPr>
              <a:t>keep the input language </a:t>
            </a:r>
            <a:r>
              <a:rPr lang="nl-NL" i="1" u="sng" dirty="0">
                <a:solidFill>
                  <a:schemeClr val="accent2"/>
                </a:solidFill>
              </a:rPr>
              <a:t>simple &amp; clear</a:t>
            </a:r>
          </a:p>
          <a:p>
            <a:pPr marL="457153" lvl="1" indent="0">
              <a:lnSpc>
                <a:spcPct val="100000"/>
              </a:lnSpc>
              <a:buNone/>
              <a:defRPr/>
            </a:pPr>
            <a:r>
              <a:rPr lang="nl-NL" sz="1633" dirty="0"/>
              <a:t>   So </a:t>
            </a:r>
            <a:r>
              <a:rPr lang="nl-NL" sz="1633" dirty="0" err="1"/>
              <a:t>that</a:t>
            </a:r>
            <a:r>
              <a:rPr lang="nl-NL" sz="1633" dirty="0"/>
              <a:t> bugs are </a:t>
            </a:r>
            <a:r>
              <a:rPr lang="nl-NL" sz="1633" dirty="0" err="1"/>
              <a:t>less</a:t>
            </a:r>
            <a:r>
              <a:rPr lang="nl-NL" sz="1633" dirty="0"/>
              <a:t> </a:t>
            </a:r>
            <a:r>
              <a:rPr lang="nl-NL" sz="1633" dirty="0" err="1"/>
              <a:t>likely</a:t>
            </a:r>
            <a:endParaRPr lang="nl-NL" sz="1633" dirty="0"/>
          </a:p>
          <a:p>
            <a:pPr marL="457153" lvl="1" indent="0">
              <a:lnSpc>
                <a:spcPct val="100000"/>
              </a:lnSpc>
              <a:buNone/>
              <a:defRPr/>
            </a:pPr>
            <a:r>
              <a:rPr lang="nl-NL" sz="1633" dirty="0"/>
              <a:t>   So that you give minimal processing power to attackers</a:t>
            </a:r>
          </a:p>
        </p:txBody>
      </p:sp>
      <p:sp>
        <p:nvSpPr>
          <p:cNvPr id="2" name="Slide Number Placeholder 4">
            <a:extLst>
              <a:ext uri="{FF2B5EF4-FFF2-40B4-BE49-F238E27FC236}">
                <a16:creationId xmlns:a16="http://schemas.microsoft.com/office/drawing/2014/main" id="{7989D21A-141E-C9C4-0488-96DE44738231}"/>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58</a:t>
            </a:fld>
            <a:endParaRPr lang="en-US" altLang="nl-NL" dirty="0"/>
          </a:p>
        </p:txBody>
      </p:sp>
    </p:spTree>
    <p:extLst>
      <p:ext uri="{BB962C8B-B14F-4D97-AF65-F5344CB8AC3E}">
        <p14:creationId xmlns:p14="http://schemas.microsoft.com/office/powerpoint/2010/main" val="4028930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4C2F661-92A3-7827-7398-FA229155DB0E}"/>
              </a:ext>
            </a:extLst>
          </p:cNvPr>
          <p:cNvSpPr>
            <a:spLocks noGrp="1"/>
          </p:cNvSpPr>
          <p:nvPr>
            <p:ph type="title"/>
          </p:nvPr>
        </p:nvSpPr>
        <p:spPr/>
        <p:txBody>
          <a:bodyPr/>
          <a:lstStyle/>
          <a:p>
            <a:r>
              <a:rPr lang="en-GB" altLang="en-US" sz="2400" dirty="0"/>
              <a:t>Preventing buggy parsing - the </a:t>
            </a:r>
            <a:r>
              <a:rPr lang="en-GB" altLang="en-US" sz="2400" dirty="0" err="1"/>
              <a:t>LangSec</a:t>
            </a:r>
            <a:r>
              <a:rPr lang="en-GB" altLang="en-US" sz="2400" dirty="0"/>
              <a:t> way</a:t>
            </a:r>
          </a:p>
        </p:txBody>
      </p:sp>
      <p:sp>
        <p:nvSpPr>
          <p:cNvPr id="44039" name="Afgeronde rechthoek 4">
            <a:extLst>
              <a:ext uri="{FF2B5EF4-FFF2-40B4-BE49-F238E27FC236}">
                <a16:creationId xmlns:a16="http://schemas.microsoft.com/office/drawing/2014/main" id="{BBEF86AD-2365-E41E-A55A-74738B4AE473}"/>
              </a:ext>
            </a:extLst>
          </p:cNvPr>
          <p:cNvSpPr>
            <a:spLocks noChangeArrowheads="1"/>
          </p:cNvSpPr>
          <p:nvPr/>
        </p:nvSpPr>
        <p:spPr bwMode="auto">
          <a:xfrm>
            <a:off x="3493038" y="1306464"/>
            <a:ext cx="4103297" cy="2266552"/>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14" dirty="0">
                <a:solidFill>
                  <a:schemeClr val="tx1"/>
                </a:solidFill>
                <a:latin typeface="Arial Rounded MT Bold" panose="020F0704030504030204" pitchFamily="34" charset="0"/>
                <a:ea typeface="DejaVu Sans"/>
                <a:cs typeface="DejaVu Sans"/>
              </a:rPr>
              <a:t>application</a:t>
            </a:r>
            <a:endParaRPr lang="en-GB" altLang="en-US" sz="2177" dirty="0">
              <a:solidFill>
                <a:schemeClr val="tx1"/>
              </a:solidFill>
              <a:latin typeface="Arial Rounded MT Bold" panose="020F0704030504030204" pitchFamily="34" charset="0"/>
              <a:ea typeface="DejaVu Sans"/>
              <a:cs typeface="DejaVu Sans"/>
            </a:endParaRPr>
          </a:p>
        </p:txBody>
      </p:sp>
      <p:pic>
        <p:nvPicPr>
          <p:cNvPr id="44040" name="Picture 2" descr="C:\Users\erikpoll\Desktop\.png">
            <a:extLst>
              <a:ext uri="{FF2B5EF4-FFF2-40B4-BE49-F238E27FC236}">
                <a16:creationId xmlns:a16="http://schemas.microsoft.com/office/drawing/2014/main" id="{B8CC02B6-32C6-9311-EDD6-0F70D39A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98896"/>
            <a:ext cx="883403" cy="88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26639087-D918-AC6B-8E91-E9196B1F9DED}"/>
              </a:ext>
            </a:extLst>
          </p:cNvPr>
          <p:cNvSpPr/>
          <p:nvPr/>
        </p:nvSpPr>
        <p:spPr bwMode="auto">
          <a:xfrm>
            <a:off x="2192720" y="2122946"/>
            <a:ext cx="97776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44037" name="Rechthoek 5">
            <a:extLst>
              <a:ext uri="{FF2B5EF4-FFF2-40B4-BE49-F238E27FC236}">
                <a16:creationId xmlns:a16="http://schemas.microsoft.com/office/drawing/2014/main" id="{15684E91-50A0-6DA9-3BDC-46806A4079AE}"/>
              </a:ext>
            </a:extLst>
          </p:cNvPr>
          <p:cNvSpPr>
            <a:spLocks noChangeArrowheads="1"/>
          </p:cNvSpPr>
          <p:nvPr/>
        </p:nvSpPr>
        <p:spPr bwMode="auto">
          <a:xfrm>
            <a:off x="3497761" y="1761481"/>
            <a:ext cx="489600" cy="914400"/>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ea typeface="DejaVu Sans"/>
                <a:cs typeface="DejaVu Sans"/>
              </a:rPr>
              <a:t>parser</a:t>
            </a:r>
            <a:endParaRPr lang="en-GB" altLang="en-US" sz="2000" dirty="0">
              <a:solidFill>
                <a:schemeClr val="tx1"/>
              </a:solidFill>
              <a:latin typeface="Arial Rounded MT Bold" panose="020F0704030504030204" pitchFamily="34" charset="0"/>
              <a:ea typeface="DejaVu Sans"/>
              <a:cs typeface="DejaVu Sans"/>
            </a:endParaRPr>
          </a:p>
        </p:txBody>
      </p:sp>
      <p:sp>
        <p:nvSpPr>
          <p:cNvPr id="34" name="TextBox 36">
            <a:extLst>
              <a:ext uri="{FF2B5EF4-FFF2-40B4-BE49-F238E27FC236}">
                <a16:creationId xmlns:a16="http://schemas.microsoft.com/office/drawing/2014/main" id="{B10DC61A-165D-8095-58AC-5C0E45FE9846}"/>
              </a:ext>
            </a:extLst>
          </p:cNvPr>
          <p:cNvSpPr txBox="1">
            <a:spLocks noChangeArrowheads="1"/>
          </p:cNvSpPr>
          <p:nvPr/>
        </p:nvSpPr>
        <p:spPr bwMode="auto">
          <a:xfrm>
            <a:off x="467544" y="3176042"/>
            <a:ext cx="7632848" cy="254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altLang="en-US" sz="2177" dirty="0" err="1">
                <a:solidFill>
                  <a:srgbClr val="008000"/>
                </a:solidFill>
                <a:latin typeface="Arial Rounded MT Bold" panose="020F0704030504030204" pitchFamily="34" charset="0"/>
              </a:rPr>
              <a:t>LangSec</a:t>
            </a:r>
            <a:r>
              <a:rPr lang="en-US" altLang="en-US" sz="2177" dirty="0">
                <a:solidFill>
                  <a:srgbClr val="008000"/>
                </a:solidFill>
                <a:latin typeface="Arial Rounded MT Bold" panose="020F0704030504030204" pitchFamily="34" charset="0"/>
              </a:rPr>
              <a:t> approach:</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Clear &amp; ideally language spec</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Generated parser code</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Complete parsing before processing  </a:t>
            </a:r>
            <a:r>
              <a:rPr lang="en-US" altLang="en-US" sz="1800" dirty="0">
                <a:solidFill>
                  <a:schemeClr val="tx1"/>
                </a:solidFill>
                <a:latin typeface="Arial Rounded MT Bold" panose="020F0704030504030204" pitchFamily="34" charset="0"/>
              </a:rPr>
              <a:t>                                                </a:t>
            </a:r>
            <a:r>
              <a:rPr lang="en-US" altLang="en-US" sz="1600" dirty="0">
                <a:solidFill>
                  <a:schemeClr val="tx1"/>
                </a:solidFill>
                <a:latin typeface="Arial Rounded MT Bold" panose="020F0704030504030204" pitchFamily="34" charset="0"/>
              </a:rPr>
              <a:t>  </a:t>
            </a:r>
          </a:p>
          <a:p>
            <a:pPr lvl="1" indent="0">
              <a:lnSpc>
                <a:spcPct val="150000"/>
              </a:lnSpc>
              <a:defRPr/>
            </a:pPr>
            <a:r>
              <a:rPr lang="en-US" altLang="en-US" sz="1600" dirty="0">
                <a:solidFill>
                  <a:schemeClr val="tx1"/>
                </a:solidFill>
                <a:latin typeface="Arial Rounded MT Bold" panose="020F0704030504030204" pitchFamily="34" charset="0"/>
              </a:rPr>
              <a:t>rest of the program only handles well-formed data structures produced by parser</a:t>
            </a:r>
            <a:endParaRPr lang="en-GB" altLang="en-US" sz="1800" dirty="0">
              <a:solidFill>
                <a:schemeClr val="tx1"/>
              </a:solidFill>
              <a:latin typeface="Arial Rounded MT Bold" panose="020F0704030504030204" pitchFamily="34" charset="0"/>
            </a:endParaRPr>
          </a:p>
        </p:txBody>
      </p:sp>
      <p:sp>
        <p:nvSpPr>
          <p:cNvPr id="2" name="Right Arrow 28">
            <a:extLst>
              <a:ext uri="{FF2B5EF4-FFF2-40B4-BE49-F238E27FC236}">
                <a16:creationId xmlns:a16="http://schemas.microsoft.com/office/drawing/2014/main" id="{6EE72734-5A1A-411E-C42A-AF24C68FFCCC}"/>
              </a:ext>
            </a:extLst>
          </p:cNvPr>
          <p:cNvSpPr/>
          <p:nvPr/>
        </p:nvSpPr>
        <p:spPr bwMode="auto">
          <a:xfrm>
            <a:off x="3995936" y="2114352"/>
            <a:ext cx="216024" cy="27067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3" name="TextBox 2">
            <a:extLst>
              <a:ext uri="{FF2B5EF4-FFF2-40B4-BE49-F238E27FC236}">
                <a16:creationId xmlns:a16="http://schemas.microsoft.com/office/drawing/2014/main" id="{108FD4DE-612D-A3E1-1E6B-E5014D3B962C}"/>
              </a:ext>
            </a:extLst>
          </p:cNvPr>
          <p:cNvSpPr txBox="1"/>
          <p:nvPr/>
        </p:nvSpPr>
        <p:spPr>
          <a:xfrm>
            <a:off x="2206950" y="1761481"/>
            <a:ext cx="873957" cy="369332"/>
          </a:xfrm>
          <a:prstGeom prst="rect">
            <a:avLst/>
          </a:prstGeom>
          <a:noFill/>
        </p:spPr>
        <p:txBody>
          <a:bodyPr wrap="none" rtlCol="0">
            <a:spAutoFit/>
          </a:bodyPr>
          <a:lstStyle/>
          <a:p>
            <a:r>
              <a:rPr lang="en-US" sz="1800" dirty="0">
                <a:solidFill>
                  <a:srgbClr val="FF0000"/>
                </a:solidFill>
                <a:latin typeface="Pieces NFI" panose="02000000000000000000" pitchFamily="2" charset="0"/>
              </a:rPr>
              <a:t>input</a:t>
            </a:r>
            <a:endParaRPr lang="en-NL" dirty="0">
              <a:solidFill>
                <a:srgbClr val="FF0000"/>
              </a:solidFill>
              <a:latin typeface="Pieces NFI" panose="02000000000000000000" pitchFamily="2" charset="0"/>
            </a:endParaRPr>
          </a:p>
        </p:txBody>
      </p:sp>
      <p:sp>
        <p:nvSpPr>
          <p:cNvPr id="4" name="TextBox 3">
            <a:extLst>
              <a:ext uri="{FF2B5EF4-FFF2-40B4-BE49-F238E27FC236}">
                <a16:creationId xmlns:a16="http://schemas.microsoft.com/office/drawing/2014/main" id="{67902086-D0E2-9555-C119-25BE006DAD52}"/>
              </a:ext>
            </a:extLst>
          </p:cNvPr>
          <p:cNvSpPr txBox="1"/>
          <p:nvPr/>
        </p:nvSpPr>
        <p:spPr>
          <a:xfrm>
            <a:off x="4241264" y="1969527"/>
            <a:ext cx="2202943" cy="830997"/>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cs typeface="Courier New" panose="02070309020205020404" pitchFamily="49" charset="0"/>
              </a:rPr>
              <a:t>Some </a:t>
            </a:r>
            <a:r>
              <a:rPr lang="en-US" sz="1600" b="1" dirty="0">
                <a:solidFill>
                  <a:schemeClr val="tx1"/>
                </a:solidFill>
                <a:latin typeface="Courier New" panose="02070309020205020404" pitchFamily="49" charset="0"/>
                <a:cs typeface="Courier New" panose="02070309020205020404" pitchFamily="49" charset="0"/>
              </a:rPr>
              <a:t>C</a:t>
            </a:r>
            <a:r>
              <a:rPr lang="en-US" sz="1600" dirty="0">
                <a:solidFill>
                  <a:schemeClr val="tx1"/>
                </a:solidFill>
                <a:latin typeface="Arial Rounded MT Bold" panose="020F0704030504030204" pitchFamily="34"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struct, </a:t>
            </a:r>
          </a:p>
          <a:p>
            <a:r>
              <a:rPr lang="en-US" sz="1600" b="1" dirty="0">
                <a:solidFill>
                  <a:schemeClr val="tx1"/>
                </a:solidFill>
                <a:latin typeface="Courier New" panose="02070309020205020404" pitchFamily="49" charset="0"/>
                <a:cs typeface="Courier New" panose="02070309020205020404" pitchFamily="49" charset="0"/>
              </a:rPr>
              <a:t> Java/C++</a:t>
            </a:r>
            <a:r>
              <a:rPr lang="en-US" sz="1600" dirty="0">
                <a:solidFill>
                  <a:schemeClr val="tx1"/>
                </a:solidFill>
                <a:latin typeface="Arial Rounded MT Bold" panose="020F0704030504030204" pitchFamily="34"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object,</a:t>
            </a:r>
          </a:p>
          <a:p>
            <a:r>
              <a:rPr lang="en-US" sz="1600" b="1" dirty="0">
                <a:solidFill>
                  <a:schemeClr val="tx1"/>
                </a:solidFill>
                <a:latin typeface="Arial Rounded MT Bold" panose="020F0704030504030204" pitchFamily="34" charset="0"/>
                <a:cs typeface="Courier New" panose="02070309020205020404" pitchFamily="49" charset="0"/>
              </a:rPr>
              <a:t>   </a:t>
            </a:r>
            <a:r>
              <a:rPr lang="en-US" sz="1600" dirty="0">
                <a:solidFill>
                  <a:schemeClr val="tx1"/>
                </a:solidFill>
                <a:latin typeface="Arial Rounded MT Bold" panose="020F0704030504030204" pitchFamily="34" charset="0"/>
                <a:cs typeface="Courier New" panose="02070309020205020404" pitchFamily="49" charset="0"/>
              </a:rPr>
              <a:t>or </a:t>
            </a:r>
            <a:r>
              <a:rPr lang="en-US" sz="1600" b="1" dirty="0">
                <a:solidFill>
                  <a:schemeClr val="tx1"/>
                </a:solidFill>
                <a:latin typeface="Courier New" panose="02070309020205020404" pitchFamily="49" charset="0"/>
                <a:cs typeface="Courier New" panose="02070309020205020404" pitchFamily="49" charset="0"/>
              </a:rPr>
              <a:t>error</a:t>
            </a:r>
            <a:endParaRPr lang="en-NL" b="1" dirty="0">
              <a:solidFill>
                <a:schemeClr val="tx1"/>
              </a:solidFill>
              <a:latin typeface="Courier New" panose="02070309020205020404" pitchFamily="49" charset="0"/>
              <a:cs typeface="Courier New" panose="02070309020205020404" pitchFamily="49" charset="0"/>
            </a:endParaRPr>
          </a:p>
        </p:txBody>
      </p:sp>
      <p:sp>
        <p:nvSpPr>
          <p:cNvPr id="6" name="Slide Number Placeholder 4">
            <a:extLst>
              <a:ext uri="{FF2B5EF4-FFF2-40B4-BE49-F238E27FC236}">
                <a16:creationId xmlns:a16="http://schemas.microsoft.com/office/drawing/2014/main" id="{BB361B79-B72E-B17D-1C27-43DFCA14E7DE}"/>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59</a:t>
            </a:fld>
            <a:endParaRPr lang="en-US" altLang="nl-NL" dirty="0"/>
          </a:p>
        </p:txBody>
      </p:sp>
    </p:spTree>
    <p:extLst>
      <p:ext uri="{BB962C8B-B14F-4D97-AF65-F5344CB8AC3E}">
        <p14:creationId xmlns:p14="http://schemas.microsoft.com/office/powerpoint/2010/main" val="390997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r>
              <a:rPr lang="en-GB" dirty="0" err="1"/>
              <a:t>sadsd</a:t>
            </a:r>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6</a:t>
            </a:fld>
            <a:endParaRPr lang="en-GB" altLang="nl-NL" dirty="0"/>
          </a:p>
        </p:txBody>
      </p:sp>
      <p:pic>
        <p:nvPicPr>
          <p:cNvPr id="5" name="Afbeelding 4"/>
          <p:cNvPicPr>
            <a:picLocks noChangeAspect="1"/>
          </p:cNvPicPr>
          <p:nvPr/>
        </p:nvPicPr>
        <p:blipFill>
          <a:blip r:embed="rId2"/>
          <a:stretch>
            <a:fillRect/>
          </a:stretch>
        </p:blipFill>
        <p:spPr>
          <a:xfrm>
            <a:off x="-2477484" y="-367243"/>
            <a:ext cx="14098968" cy="7592485"/>
          </a:xfrm>
          <a:prstGeom prst="rect">
            <a:avLst/>
          </a:prstGeom>
        </p:spPr>
      </p:pic>
      <p:sp>
        <p:nvSpPr>
          <p:cNvPr id="6" name="Tekstvak 5"/>
          <p:cNvSpPr txBox="1"/>
          <p:nvPr/>
        </p:nvSpPr>
        <p:spPr>
          <a:xfrm>
            <a:off x="-1116632" y="6509822"/>
            <a:ext cx="5081263" cy="307777"/>
          </a:xfrm>
          <a:prstGeom prst="rect">
            <a:avLst/>
          </a:prstGeom>
          <a:solidFill>
            <a:schemeClr val="bg1"/>
          </a:solidFill>
        </p:spPr>
        <p:txBody>
          <a:bodyPr wrap="none" rtlCol="0">
            <a:spAutoFit/>
          </a:bodyPr>
          <a:lstStyle/>
          <a:p>
            <a:r>
              <a:rPr lang="en-GB" sz="1400" dirty="0">
                <a:solidFill>
                  <a:srgbClr val="FF0000"/>
                </a:solidFill>
                <a:latin typeface="Arial Rounded MT Bold" panose="020F0704030504030204" pitchFamily="34" charset="0"/>
              </a:rPr>
              <a:t>http://cwe.mitre.org/data/pdf/1000_with_1344_colors.pdf</a:t>
            </a:r>
          </a:p>
        </p:txBody>
      </p:sp>
    </p:spTree>
    <p:extLst>
      <p:ext uri="{BB962C8B-B14F-4D97-AF65-F5344CB8AC3E}">
        <p14:creationId xmlns:p14="http://schemas.microsoft.com/office/powerpoint/2010/main" val="1592197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BA2EE570-2ACC-7EF1-B8FB-B5F8E9B921F3}"/>
              </a:ext>
            </a:extLst>
          </p:cNvPr>
          <p:cNvSpPr>
            <a:spLocks noGrp="1"/>
          </p:cNvSpPr>
          <p:nvPr>
            <p:ph type="title"/>
          </p:nvPr>
        </p:nvSpPr>
        <p:spPr/>
        <p:txBody>
          <a:bodyPr/>
          <a:lstStyle/>
          <a:p>
            <a:r>
              <a:rPr lang="en-US" altLang="en-US" dirty="0" err="1"/>
              <a:t>LangSec</a:t>
            </a:r>
            <a:r>
              <a:rPr lang="en-US" altLang="en-US" dirty="0"/>
              <a:t> in slogans</a:t>
            </a:r>
          </a:p>
        </p:txBody>
      </p:sp>
      <p:pic>
        <p:nvPicPr>
          <p:cNvPr id="46083" name="Content Placeholder 7">
            <a:extLst>
              <a:ext uri="{FF2B5EF4-FFF2-40B4-BE49-F238E27FC236}">
                <a16:creationId xmlns:a16="http://schemas.microsoft.com/office/drawing/2014/main" id="{CAD26967-B0A6-EDA6-0B88-4B81D84ED4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5656" y="1121570"/>
            <a:ext cx="6571079" cy="4917568"/>
          </a:xfrm>
        </p:spPr>
      </p:pic>
      <p:sp>
        <p:nvSpPr>
          <p:cNvPr id="2" name="Slide Number Placeholder 1">
            <a:extLst>
              <a:ext uri="{FF2B5EF4-FFF2-40B4-BE49-F238E27FC236}">
                <a16:creationId xmlns:a16="http://schemas.microsoft.com/office/drawing/2014/main" id="{96DC46F2-DED4-0AEC-17BD-83BEAF9E92E2}"/>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60</a:t>
            </a:fld>
            <a:endParaRPr lang="en-US" altLang="nl-NL" dirty="0"/>
          </a:p>
        </p:txBody>
      </p:sp>
    </p:spTree>
    <p:extLst>
      <p:ext uri="{BB962C8B-B14F-4D97-AF65-F5344CB8AC3E}">
        <p14:creationId xmlns:p14="http://schemas.microsoft.com/office/powerpoint/2010/main" val="4212745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8A5F8FDF-5743-DA4F-DE68-A7D8383114AE}"/>
              </a:ext>
            </a:extLst>
          </p:cNvPr>
          <p:cNvSpPr>
            <a:spLocks noGrp="1"/>
          </p:cNvSpPr>
          <p:nvPr>
            <p:ph type="title"/>
          </p:nvPr>
        </p:nvSpPr>
        <p:spPr/>
        <p:txBody>
          <a:bodyPr/>
          <a:lstStyle/>
          <a:p>
            <a:endParaRPr lang="en-US" altLang="en-US"/>
          </a:p>
        </p:txBody>
      </p:sp>
      <p:pic>
        <p:nvPicPr>
          <p:cNvPr id="47107" name="Content Placeholder 6">
            <a:extLst>
              <a:ext uri="{FF2B5EF4-FFF2-40B4-BE49-F238E27FC236}">
                <a16:creationId xmlns:a16="http://schemas.microsoft.com/office/drawing/2014/main" id="{EF37E037-73A4-ABE7-81B2-DA53215852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6587"/>
          <a:stretch>
            <a:fillRect/>
          </a:stretch>
        </p:blipFill>
        <p:spPr>
          <a:xfrm>
            <a:off x="1331640" y="1121570"/>
            <a:ext cx="6583680" cy="4104000"/>
          </a:xfrm>
        </p:spPr>
      </p:pic>
      <p:sp>
        <p:nvSpPr>
          <p:cNvPr id="47108" name="Slide Number Placeholder 2">
            <a:extLst>
              <a:ext uri="{FF2B5EF4-FFF2-40B4-BE49-F238E27FC236}">
                <a16:creationId xmlns:a16="http://schemas.microsoft.com/office/drawing/2014/main" id="{25F71DA8-FF2A-5AB4-202E-6B41329C70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nl-NL" altLang="en-US" dirty="0"/>
              <a:t> </a:t>
            </a:r>
          </a:p>
        </p:txBody>
      </p:sp>
      <p:sp>
        <p:nvSpPr>
          <p:cNvPr id="2" name="Slide Number Placeholder 4">
            <a:extLst>
              <a:ext uri="{FF2B5EF4-FFF2-40B4-BE49-F238E27FC236}">
                <a16:creationId xmlns:a16="http://schemas.microsoft.com/office/drawing/2014/main" id="{5B4B7254-CFC7-BEDD-3171-8A0C4CD51734}"/>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61</a:t>
            </a:fld>
            <a:endParaRPr lang="en-US" altLang="nl-NL" dirty="0"/>
          </a:p>
        </p:txBody>
      </p:sp>
    </p:spTree>
    <p:extLst>
      <p:ext uri="{BB962C8B-B14F-4D97-AF65-F5344CB8AC3E}">
        <p14:creationId xmlns:p14="http://schemas.microsoft.com/office/powerpoint/2010/main" val="1460699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DDB141F-3476-BF23-75F7-AAF24C3BD0C1}"/>
              </a:ext>
            </a:extLst>
          </p:cNvPr>
          <p:cNvSpPr>
            <a:spLocks noGrp="1"/>
          </p:cNvSpPr>
          <p:nvPr>
            <p:ph type="title"/>
          </p:nvPr>
        </p:nvSpPr>
        <p:spPr/>
        <p:txBody>
          <a:bodyPr/>
          <a:lstStyle/>
          <a:p>
            <a:r>
              <a:rPr lang="nl-NL" altLang="en-US"/>
              <a:t> </a:t>
            </a:r>
            <a:endParaRPr lang="en-GB" altLang="en-US"/>
          </a:p>
        </p:txBody>
      </p:sp>
      <p:sp>
        <p:nvSpPr>
          <p:cNvPr id="3" name="Content Placeholder 2">
            <a:extLst>
              <a:ext uri="{FF2B5EF4-FFF2-40B4-BE49-F238E27FC236}">
                <a16:creationId xmlns:a16="http://schemas.microsoft.com/office/drawing/2014/main" id="{1F2B1DA3-1422-5E3F-A0A1-FB226BF7A2CE}"/>
              </a:ext>
            </a:extLst>
          </p:cNvPr>
          <p:cNvSpPr>
            <a:spLocks noGrp="1"/>
          </p:cNvSpPr>
          <p:nvPr>
            <p:ph idx="1"/>
          </p:nvPr>
        </p:nvSpPr>
        <p:spPr/>
        <p:txBody>
          <a:bodyPr/>
          <a:lstStyle/>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marL="0" indent="0">
              <a:buNone/>
              <a:defRPr/>
            </a:pPr>
            <a:r>
              <a:rPr lang="nl-NL" sz="1800" dirty="0"/>
              <a:t>Minimise the resources &amp; computing power that input handling gives to </a:t>
            </a:r>
            <a:r>
              <a:rPr lang="nl-NL" sz="1800" dirty="0" err="1"/>
              <a:t>attackers</a:t>
            </a:r>
            <a:r>
              <a:rPr lang="nl-NL" sz="1800" dirty="0"/>
              <a:t> </a:t>
            </a:r>
          </a:p>
          <a:p>
            <a:pPr>
              <a:defRPr/>
            </a:pPr>
            <a:endParaRPr lang="en-GB" dirty="0"/>
          </a:p>
        </p:txBody>
      </p:sp>
      <p:pic>
        <p:nvPicPr>
          <p:cNvPr id="48133" name="Picture 4">
            <a:extLst>
              <a:ext uri="{FF2B5EF4-FFF2-40B4-BE49-F238E27FC236}">
                <a16:creationId xmlns:a16="http://schemas.microsoft.com/office/drawing/2014/main" id="{D00C5016-B534-3159-288B-4114A5053A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401" y="1273321"/>
            <a:ext cx="7387200" cy="308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CED971D-2EDC-C25A-C3C2-2E6302F9FC25}"/>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62</a:t>
            </a:fld>
            <a:endParaRPr lang="en-US" altLang="nl-NL" dirty="0"/>
          </a:p>
        </p:txBody>
      </p:sp>
    </p:spTree>
    <p:extLst>
      <p:ext uri="{BB962C8B-B14F-4D97-AF65-F5344CB8AC3E}">
        <p14:creationId xmlns:p14="http://schemas.microsoft.com/office/powerpoint/2010/main" val="3177647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7DBC6AC-B514-0471-A4FA-034742A63930}"/>
              </a:ext>
            </a:extLst>
          </p:cNvPr>
          <p:cNvSpPr txBox="1">
            <a:spLocks/>
          </p:cNvSpPr>
          <p:nvPr/>
        </p:nvSpPr>
        <p:spPr bwMode="auto">
          <a:xfrm>
            <a:off x="652321" y="1012681"/>
            <a:ext cx="7839360" cy="5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algn="l" defTabSz="492125" rtl="0" eaLnBrk="0" fontAlgn="base" hangingPunct="0">
              <a:lnSpc>
                <a:spcPct val="116000"/>
              </a:lnSpc>
              <a:spcBef>
                <a:spcPct val="0"/>
              </a:spcBef>
              <a:spcAft>
                <a:spcPts val="1425"/>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1pPr>
            <a:lvl2pPr marL="742950" indent="-285750" algn="l" defTabSz="492125" rtl="0" eaLnBrk="0" fontAlgn="base" hangingPunct="0">
              <a:lnSpc>
                <a:spcPct val="116000"/>
              </a:lnSpc>
              <a:spcBef>
                <a:spcPct val="0"/>
              </a:spcBef>
              <a:spcAft>
                <a:spcPts val="1138"/>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2pPr>
            <a:lvl3pPr marL="1143000" indent="-228600" algn="l" defTabSz="492125" rtl="0" eaLnBrk="0" fontAlgn="base" hangingPunct="0">
              <a:lnSpc>
                <a:spcPct val="116000"/>
              </a:lnSpc>
              <a:spcBef>
                <a:spcPct val="0"/>
              </a:spcBef>
              <a:spcAft>
                <a:spcPts val="85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3pPr>
            <a:lvl4pPr marL="1600200" indent="-228600" algn="l" defTabSz="492125" rtl="0" eaLnBrk="0" fontAlgn="base" hangingPunct="0">
              <a:lnSpc>
                <a:spcPct val="116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4pPr>
            <a:lvl5pPr marL="2057400" indent="-228600" algn="l" defTabSz="492125" rtl="0" eaLnBrk="0" fontAlgn="base" hangingPunct="0">
              <a:lnSpc>
                <a:spcPct val="116000"/>
              </a:lnSpc>
              <a:spcBef>
                <a:spcPct val="0"/>
              </a:spcBef>
              <a:spcAft>
                <a:spcPts val="288"/>
              </a:spcAft>
              <a:buClr>
                <a:srgbClr val="000000"/>
              </a:buClr>
              <a:buSzPct val="100000"/>
              <a:buFont typeface="Times New Roman" panose="02020603050405020304" pitchFamily="18" charset="0"/>
              <a:buChar char="»"/>
              <a:defRPr sz="1100">
                <a:solidFill>
                  <a:srgbClr val="000000"/>
                </a:solidFill>
                <a:latin typeface="Arial Rounded MT Bold" panose="020F0704030504030204" pitchFamily="34" charset="0"/>
                <a:ea typeface="+mn-ea"/>
                <a:cs typeface="+mn-cs"/>
              </a:defRPr>
            </a:lvl5pPr>
            <a:lvl6pPr marL="25146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9pPr>
          </a:lstStyle>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marL="0" indent="0">
              <a:buNone/>
              <a:defRPr/>
            </a:pPr>
            <a:r>
              <a:rPr lang="nl-NL" sz="1800" kern="0" dirty="0" err="1"/>
              <a:t>All</a:t>
            </a:r>
            <a:r>
              <a:rPr lang="nl-NL" sz="1800" kern="0" dirty="0"/>
              <a:t> </a:t>
            </a:r>
            <a:r>
              <a:rPr lang="nl-NL" sz="1800" kern="0" dirty="0" err="1"/>
              <a:t>parsers</a:t>
            </a:r>
            <a:r>
              <a:rPr lang="nl-NL" sz="1800" kern="0" dirty="0"/>
              <a:t> </a:t>
            </a:r>
            <a:r>
              <a:rPr lang="nl-NL" sz="1800" kern="0" dirty="0" err="1"/>
              <a:t>should</a:t>
            </a:r>
            <a:r>
              <a:rPr lang="nl-NL" sz="1800" kern="0" dirty="0"/>
              <a:t> </a:t>
            </a:r>
            <a:r>
              <a:rPr lang="nl-NL" sz="1800" kern="0" dirty="0" err="1"/>
              <a:t>be</a:t>
            </a:r>
            <a:r>
              <a:rPr lang="nl-NL" sz="1800" kern="0" dirty="0"/>
              <a:t> equivalent.</a:t>
            </a:r>
          </a:p>
          <a:p>
            <a:pPr marL="0" indent="0">
              <a:buNone/>
              <a:defRPr/>
            </a:pPr>
            <a:r>
              <a:rPr lang="nl-NL" sz="1800" kern="0" dirty="0"/>
              <a:t>And parsers should be the exact inverse of the </a:t>
            </a:r>
            <a:r>
              <a:rPr lang="nl-NL" sz="1800" kern="0" dirty="0">
                <a:solidFill>
                  <a:srgbClr val="339933"/>
                </a:solidFill>
              </a:rPr>
              <a:t>pretty printers </a:t>
            </a:r>
            <a:r>
              <a:rPr lang="nl-NL" sz="1800" kern="0" dirty="0"/>
              <a:t>aka </a:t>
            </a:r>
            <a:r>
              <a:rPr lang="nl-NL" sz="1800" kern="0" dirty="0">
                <a:solidFill>
                  <a:srgbClr val="339933"/>
                </a:solidFill>
              </a:rPr>
              <a:t>unparsers</a:t>
            </a:r>
          </a:p>
          <a:p>
            <a:pPr>
              <a:defRPr/>
            </a:pPr>
            <a:endParaRPr lang="en-GB" sz="1814" kern="0" dirty="0"/>
          </a:p>
        </p:txBody>
      </p:sp>
      <p:sp>
        <p:nvSpPr>
          <p:cNvPr id="49155" name="Title 3">
            <a:extLst>
              <a:ext uri="{FF2B5EF4-FFF2-40B4-BE49-F238E27FC236}">
                <a16:creationId xmlns:a16="http://schemas.microsoft.com/office/drawing/2014/main" id="{6F668DB4-8EB4-FE21-94CC-D64A3B71BD31}"/>
              </a:ext>
            </a:extLst>
          </p:cNvPr>
          <p:cNvSpPr>
            <a:spLocks noGrp="1"/>
          </p:cNvSpPr>
          <p:nvPr>
            <p:ph type="title"/>
          </p:nvPr>
        </p:nvSpPr>
        <p:spPr/>
        <p:txBody>
          <a:bodyPr/>
          <a:lstStyle/>
          <a:p>
            <a:r>
              <a:rPr lang="en-US" altLang="en-US"/>
              <a:t> </a:t>
            </a:r>
          </a:p>
        </p:txBody>
      </p:sp>
      <p:pic>
        <p:nvPicPr>
          <p:cNvPr id="49156" name="Content Placeholder 6">
            <a:extLst>
              <a:ext uri="{FF2B5EF4-FFF2-40B4-BE49-F238E27FC236}">
                <a16:creationId xmlns:a16="http://schemas.microsoft.com/office/drawing/2014/main" id="{620DAAA7-6CB4-52ED-226F-5A185FA388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5200" y="894601"/>
            <a:ext cx="6065280" cy="3640320"/>
          </a:xfrm>
        </p:spPr>
      </p:pic>
      <p:sp>
        <p:nvSpPr>
          <p:cNvPr id="2" name="Slide Number Placeholder 1">
            <a:extLst>
              <a:ext uri="{FF2B5EF4-FFF2-40B4-BE49-F238E27FC236}">
                <a16:creationId xmlns:a16="http://schemas.microsoft.com/office/drawing/2014/main" id="{46EAB681-7CAC-5064-84BE-9C7292675804}"/>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63</a:t>
            </a:fld>
            <a:endParaRPr lang="en-US" altLang="nl-NL" dirty="0"/>
          </a:p>
        </p:txBody>
      </p:sp>
    </p:spTree>
    <p:extLst>
      <p:ext uri="{BB962C8B-B14F-4D97-AF65-F5344CB8AC3E}">
        <p14:creationId xmlns:p14="http://schemas.microsoft.com/office/powerpoint/2010/main" val="1590744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793812" y="1365109"/>
            <a:ext cx="7772400" cy="1470025"/>
          </a:xfrm>
        </p:spPr>
        <p:txBody>
          <a:bodyPr/>
          <a:lstStyle/>
          <a:p>
            <a:r>
              <a:rPr lang="en-GB" dirty="0"/>
              <a:t>III. How (not) to prevent injection attacks </a:t>
            </a:r>
          </a:p>
        </p:txBody>
      </p:sp>
      <p:sp>
        <p:nvSpPr>
          <p:cNvPr id="6" name="Ondertitel 5"/>
          <p:cNvSpPr>
            <a:spLocks noGrp="1"/>
          </p:cNvSpPr>
          <p:nvPr>
            <p:ph type="subTitle" idx="1"/>
          </p:nvPr>
        </p:nvSpPr>
        <p:spPr/>
        <p:txBody>
          <a:bodyPr/>
          <a:lstStyle/>
          <a:p>
            <a:endParaRPr lang="en-GB"/>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64</a:t>
            </a:fld>
            <a:endParaRPr lang="en-GB" altLang="nl-NL" dirty="0"/>
          </a:p>
        </p:txBody>
      </p:sp>
      <p:pic>
        <p:nvPicPr>
          <p:cNvPr id="2" name="Afbeelding 4">
            <a:extLst>
              <a:ext uri="{FF2B5EF4-FFF2-40B4-BE49-F238E27FC236}">
                <a16:creationId xmlns:a16="http://schemas.microsoft.com/office/drawing/2014/main" id="{DDE29E73-C218-B2DA-15B8-7D98976511FE}"/>
              </a:ext>
            </a:extLst>
          </p:cNvPr>
          <p:cNvPicPr>
            <a:picLocks noChangeAspect="1"/>
          </p:cNvPicPr>
          <p:nvPr/>
        </p:nvPicPr>
        <p:blipFill>
          <a:blip r:embed="rId2"/>
          <a:stretch>
            <a:fillRect/>
          </a:stretch>
        </p:blipFill>
        <p:spPr>
          <a:xfrm>
            <a:off x="1518787" y="3212896"/>
            <a:ext cx="5976664" cy="1834898"/>
          </a:xfrm>
          <a:prstGeom prst="rect">
            <a:avLst/>
          </a:prstGeom>
        </p:spPr>
      </p:pic>
    </p:spTree>
    <p:extLst>
      <p:ext uri="{BB962C8B-B14F-4D97-AF65-F5344CB8AC3E}">
        <p14:creationId xmlns:p14="http://schemas.microsoft.com/office/powerpoint/2010/main" val="2946651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i="1" dirty="0">
                <a:solidFill>
                  <a:srgbClr val="FF0000"/>
                </a:solidFill>
              </a:rPr>
              <a:t>How</a:t>
            </a:r>
            <a:r>
              <a:rPr lang="en-US" altLang="en-US" sz="2400" dirty="0">
                <a:solidFill>
                  <a:srgbClr val="FF0000"/>
                </a:solidFill>
              </a:rPr>
              <a:t> &amp; </a:t>
            </a:r>
            <a:r>
              <a:rPr lang="en-US" altLang="en-US" sz="2400" i="1" dirty="0">
                <a:solidFill>
                  <a:srgbClr val="FF0000"/>
                </a:solidFill>
              </a:rPr>
              <a:t>where</a:t>
            </a:r>
            <a:r>
              <a:rPr lang="en-US" altLang="en-US" sz="2400" dirty="0">
                <a:solidFill>
                  <a:srgbClr val="FF0000"/>
                </a:solidFill>
              </a:rPr>
              <a:t> to prevent injection attacks?</a:t>
            </a:r>
            <a:endParaRPr lang="en-GB" altLang="en-US" sz="2400" dirty="0">
              <a:solidFill>
                <a:srgbClr val="FF0000"/>
              </a:solidFill>
            </a:endParaRPr>
          </a:p>
        </p:txBody>
      </p:sp>
      <p:sp>
        <p:nvSpPr>
          <p:cNvPr id="7" name="Tijdelijke aanduiding voor inhoud 6"/>
          <p:cNvSpPr>
            <a:spLocks noGrp="1"/>
          </p:cNvSpPr>
          <p:nvPr>
            <p:ph idx="1"/>
          </p:nvPr>
        </p:nvSpPr>
        <p:spPr>
          <a:xfrm>
            <a:off x="685800" y="1124745"/>
            <a:ext cx="7918648" cy="4960144"/>
          </a:xfrm>
        </p:spPr>
        <p:txBody>
          <a:bodyPr/>
          <a:lstStyle/>
          <a:p>
            <a:endParaRPr lang="en-GB" dirty="0"/>
          </a:p>
          <a:p>
            <a:endParaRPr lang="en-GB" dirty="0"/>
          </a:p>
          <a:p>
            <a:endParaRPr lang="en-GB" dirty="0"/>
          </a:p>
          <a:p>
            <a:pPr marL="0" indent="0">
              <a:buNone/>
            </a:pPr>
            <a:endParaRPr lang="en-GB" dirty="0"/>
          </a:p>
          <a:p>
            <a:pPr marL="0" indent="0">
              <a:buNone/>
            </a:pPr>
            <a:r>
              <a:rPr lang="en-GB" sz="1800" dirty="0"/>
              <a:t>Suppose we are worried about SQL injection via a website</a:t>
            </a:r>
          </a:p>
          <a:p>
            <a:r>
              <a:rPr lang="en-GB" sz="1800" dirty="0"/>
              <a:t>Should we </a:t>
            </a:r>
            <a:r>
              <a:rPr lang="en-GB" sz="1800" dirty="0">
                <a:solidFill>
                  <a:schemeClr val="accent2"/>
                </a:solidFill>
              </a:rPr>
              <a:t>validate</a:t>
            </a:r>
            <a:r>
              <a:rPr lang="en-GB" sz="1800" dirty="0"/>
              <a:t>, </a:t>
            </a:r>
            <a:r>
              <a:rPr lang="en-GB" sz="1800" dirty="0">
                <a:solidFill>
                  <a:schemeClr val="accent2"/>
                </a:solidFill>
              </a:rPr>
              <a:t>sanitise</a:t>
            </a:r>
            <a:r>
              <a:rPr lang="en-GB" sz="1800" dirty="0">
                <a:solidFill>
                  <a:schemeClr val="tx1"/>
                </a:solidFill>
              </a:rPr>
              <a:t>, or </a:t>
            </a:r>
            <a:r>
              <a:rPr lang="en-GB" sz="1800" dirty="0">
                <a:solidFill>
                  <a:schemeClr val="accent2"/>
                </a:solidFill>
              </a:rPr>
              <a:t>both </a:t>
            </a:r>
            <a:r>
              <a:rPr lang="en-GB" sz="1800" dirty="0">
                <a:solidFill>
                  <a:schemeClr val="tx1"/>
                </a:solidFill>
              </a:rPr>
              <a:t>to prevent </a:t>
            </a:r>
            <a:r>
              <a:rPr lang="en-GB" sz="1800" dirty="0" err="1">
                <a:solidFill>
                  <a:schemeClr val="tx1"/>
                </a:solidFill>
              </a:rPr>
              <a:t>SLQi</a:t>
            </a:r>
            <a:r>
              <a:rPr lang="en-GB" sz="1800" dirty="0">
                <a:solidFill>
                  <a:schemeClr val="tx1"/>
                </a:solidFill>
              </a:rPr>
              <a:t>?</a:t>
            </a:r>
          </a:p>
          <a:p>
            <a:r>
              <a:rPr lang="en-GB" sz="1800" dirty="0"/>
              <a:t>if so, where?  At point A or B?</a:t>
            </a:r>
          </a:p>
          <a:p>
            <a:pPr marL="457200" lvl="1" indent="0">
              <a:buNone/>
            </a:pPr>
            <a:r>
              <a:rPr lang="en-GB" sz="1800" dirty="0"/>
              <a:t> </a:t>
            </a:r>
            <a:endParaRPr lang="en-GB" sz="1600" dirty="0"/>
          </a:p>
          <a:p>
            <a:pPr marL="57150" indent="0">
              <a:buNone/>
            </a:pPr>
            <a:r>
              <a:rPr lang="en-GB" sz="1600" dirty="0"/>
              <a:t>We assume we know a perfect </a:t>
            </a:r>
            <a:r>
              <a:rPr lang="en-GB" sz="1600" dirty="0">
                <a:solidFill>
                  <a:srgbClr val="339933"/>
                </a:solidFill>
              </a:rPr>
              <a:t>allow-list </a:t>
            </a:r>
            <a:r>
              <a:rPr lang="en-GB" sz="1600" dirty="0"/>
              <a:t>or </a:t>
            </a:r>
            <a:r>
              <a:rPr lang="en-GB" sz="1600" dirty="0">
                <a:solidFill>
                  <a:srgbClr val="339933"/>
                </a:solidFill>
              </a:rPr>
              <a:t>deny-list</a:t>
            </a:r>
            <a:r>
              <a:rPr lang="en-GB" sz="1600" dirty="0"/>
              <a:t> of dangerous characters for SQL injection.</a:t>
            </a:r>
          </a:p>
          <a:p>
            <a:pPr marL="57150" indent="0">
              <a:buNone/>
            </a:pPr>
            <a:r>
              <a:rPr lang="en-GB" sz="1600" dirty="0"/>
              <a:t>We ignore </a:t>
            </a:r>
            <a:r>
              <a:rPr lang="en-GB" sz="1600" dirty="0" err="1"/>
              <a:t>canonicalisation</a:t>
            </a:r>
            <a:r>
              <a:rPr lang="en-GB" sz="1600" dirty="0"/>
              <a:t> of name &amp; address.</a:t>
            </a:r>
          </a:p>
          <a:p>
            <a:pPr marL="57150" indent="0">
              <a:buNone/>
            </a:pPr>
            <a:r>
              <a:rPr lang="en-GB" sz="1600" dirty="0"/>
              <a:t>We ignore validation to make sure that </a:t>
            </a:r>
            <a:r>
              <a:rPr lang="en-GB" sz="1600" dirty="0" err="1"/>
              <a:t>eg.</a:t>
            </a:r>
            <a:r>
              <a:rPr lang="en-GB" sz="1600" dirty="0"/>
              <a:t> the address exists.</a:t>
            </a:r>
          </a:p>
          <a:p>
            <a:pPr marL="57150" indent="0">
              <a:buNone/>
            </a:pPr>
            <a:endParaRPr lang="en-GB" sz="1600" dirty="0">
              <a:solidFill>
                <a:schemeClr val="tx1"/>
              </a:solidFill>
            </a:endParaRPr>
          </a:p>
          <a:p>
            <a:pPr marL="457200" lvl="1" indent="0">
              <a:buNone/>
            </a:pPr>
            <a:endParaRPr lang="en-GB" sz="1800" dirty="0">
              <a:solidFill>
                <a:schemeClr val="tx1"/>
              </a:solidFill>
            </a:endParaRPr>
          </a:p>
          <a:p>
            <a:pPr marL="457200" lvl="1" indent="0">
              <a:buNone/>
            </a:pPr>
            <a:endParaRPr lang="en-GB" sz="1800" dirty="0">
              <a:solidFill>
                <a:schemeClr val="tx1"/>
              </a:solidFill>
            </a:endParaRPr>
          </a:p>
          <a:p>
            <a:pPr marL="0" indent="0">
              <a:buNone/>
            </a:pPr>
            <a:endParaRPr lang="en-GB" i="1" dirty="0"/>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65</a:t>
            </a:fld>
            <a:endParaRPr lang="en-GB" altLang="nl-NL"/>
          </a:p>
        </p:txBody>
      </p:sp>
      <p:grpSp>
        <p:nvGrpSpPr>
          <p:cNvPr id="4" name="Groep 3"/>
          <p:cNvGrpSpPr/>
          <p:nvPr/>
        </p:nvGrpSpPr>
        <p:grpSpPr>
          <a:xfrm>
            <a:off x="932623" y="1164866"/>
            <a:ext cx="6951745" cy="1317191"/>
            <a:chOff x="936309" y="1103696"/>
            <a:chExt cx="6951745"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9" y="1465363"/>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739854" y="1709232"/>
              <a:ext cx="1307176"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545635"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5" name="Staande oorkonde 4"/>
          <p:cNvSpPr/>
          <p:nvPr/>
        </p:nvSpPr>
        <p:spPr bwMode="auto">
          <a:xfrm>
            <a:off x="1797864" y="1006486"/>
            <a:ext cx="1205560" cy="709008"/>
          </a:xfrm>
          <a:prstGeom prst="verticalScroll">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492125" rtl="0" eaLnBrk="1" fontAlgn="base" latinLnBrk="0" hangingPunct="1">
              <a:lnSpc>
                <a:spcPct val="93000"/>
              </a:lnSpc>
              <a:spcBef>
                <a:spcPct val="0"/>
              </a:spcBef>
              <a:spcAft>
                <a:spcPct val="0"/>
              </a:spcAft>
              <a:buClr>
                <a:srgbClr val="000000"/>
              </a:buClr>
              <a:buSzPct val="100000"/>
              <a:tabLst/>
            </a:pPr>
            <a:r>
              <a:rPr kumimoji="0" lang="en-GB" sz="1800" b="1" i="0" u="none" strike="noStrike" cap="none" normalizeH="0" baseline="0" dirty="0">
                <a:ln>
                  <a:noFill/>
                </a:ln>
                <a:solidFill>
                  <a:schemeClr val="tx1"/>
                </a:solidFill>
                <a:effectLst/>
                <a:latin typeface="Arial Narrow" panose="020B0606020202030204" pitchFamily="34" charset="0"/>
                <a:cs typeface="Times New Roman" pitchFamily="16" charset="0"/>
              </a:rPr>
              <a:t>- name </a:t>
            </a:r>
          </a:p>
          <a:p>
            <a:pPr marR="0" defTabSz="492125" rtl="0" eaLnBrk="1" fontAlgn="base" latinLnBrk="0" hangingPunct="1">
              <a:lnSpc>
                <a:spcPct val="93000"/>
              </a:lnSpc>
              <a:spcBef>
                <a:spcPct val="0"/>
              </a:spcBef>
              <a:spcAft>
                <a:spcPct val="0"/>
              </a:spcAft>
              <a:buClr>
                <a:srgbClr val="000000"/>
              </a:buClr>
              <a:buSzPct val="100000"/>
              <a:tabLst/>
            </a:pPr>
            <a:r>
              <a:rPr lang="en-GB" sz="1800" b="1" dirty="0">
                <a:solidFill>
                  <a:schemeClr val="tx1"/>
                </a:solidFill>
                <a:latin typeface="Arial Narrow" panose="020B0606020202030204" pitchFamily="34" charset="0"/>
                <a:cs typeface="Times New Roman" pitchFamily="16" charset="0"/>
              </a:rPr>
              <a:t>- address</a:t>
            </a:r>
            <a:endParaRPr kumimoji="0" lang="en-GB" sz="1800" b="1" i="0" u="none" strike="noStrike" cap="none" normalizeH="0" baseline="0" dirty="0">
              <a:ln>
                <a:noFill/>
              </a:ln>
              <a:solidFill>
                <a:schemeClr val="tx1"/>
              </a:solidFill>
              <a:effectLst/>
              <a:latin typeface="Arial Narrow" panose="020B0606020202030204" pitchFamily="34" charset="0"/>
              <a:cs typeface="Times New Roman" pitchFamily="16" charset="0"/>
            </a:endParaRPr>
          </a:p>
        </p:txBody>
      </p:sp>
      <p:sp>
        <p:nvSpPr>
          <p:cNvPr id="3" name="Vrije vorm 2"/>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17" name="Rechthoek 16"/>
          <p:cNvSpPr/>
          <p:nvPr/>
        </p:nvSpPr>
        <p:spPr bwMode="auto">
          <a:xfrm>
            <a:off x="6339826" y="1823461"/>
            <a:ext cx="243013" cy="4045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C</a:t>
            </a:r>
          </a:p>
        </p:txBody>
      </p:sp>
    </p:spTree>
    <p:extLst>
      <p:ext uri="{BB962C8B-B14F-4D97-AF65-F5344CB8AC3E}">
        <p14:creationId xmlns:p14="http://schemas.microsoft.com/office/powerpoint/2010/main" val="12325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dirty="0">
                <a:solidFill>
                  <a:srgbClr val="FF0000"/>
                </a:solidFill>
              </a:rPr>
              <a:t>Input </a:t>
            </a:r>
            <a:r>
              <a:rPr lang="en-US" altLang="en-US" sz="2400" i="1" dirty="0">
                <a:solidFill>
                  <a:srgbClr val="FF0000"/>
                </a:solidFill>
              </a:rPr>
              <a:t>validation </a:t>
            </a:r>
            <a:r>
              <a:rPr lang="en-US" altLang="en-US" sz="2400" dirty="0">
                <a:solidFill>
                  <a:srgbClr val="FF0000"/>
                </a:solidFill>
              </a:rPr>
              <a:t>?</a:t>
            </a:r>
            <a:endParaRPr lang="en-GB" altLang="en-US" sz="2400" dirty="0">
              <a:solidFill>
                <a:srgbClr val="FF0000"/>
              </a:solidFill>
            </a:endParaRPr>
          </a:p>
        </p:txBody>
      </p:sp>
      <p:sp>
        <p:nvSpPr>
          <p:cNvPr id="7" name="Tijdelijke aanduiding voor inhoud 6"/>
          <p:cNvSpPr>
            <a:spLocks noGrp="1"/>
          </p:cNvSpPr>
          <p:nvPr>
            <p:ph idx="1"/>
          </p:nvPr>
        </p:nvSpPr>
        <p:spPr>
          <a:xfrm>
            <a:off x="685800" y="980728"/>
            <a:ext cx="7918648" cy="4960144"/>
          </a:xfrm>
        </p:spPr>
        <p:txBody>
          <a:bodyPr/>
          <a:lstStyle/>
          <a:p>
            <a:endParaRPr lang="en-GB" dirty="0"/>
          </a:p>
          <a:p>
            <a:endParaRPr lang="en-GB" dirty="0"/>
          </a:p>
          <a:p>
            <a:endParaRPr lang="en-GB" dirty="0"/>
          </a:p>
          <a:p>
            <a:pPr marL="0" indent="0">
              <a:buNone/>
            </a:pPr>
            <a:endParaRPr lang="en-GB" dirty="0"/>
          </a:p>
          <a:p>
            <a:pPr marL="0" indent="0">
              <a:buNone/>
            </a:pPr>
            <a:r>
              <a:rPr lang="en-GB" sz="1800" dirty="0">
                <a:solidFill>
                  <a:schemeClr val="accent2"/>
                </a:solidFill>
              </a:rPr>
              <a:t>Input  validation</a:t>
            </a:r>
            <a:r>
              <a:rPr lang="en-GB" sz="1800" dirty="0"/>
              <a:t>, i.e. </a:t>
            </a:r>
            <a:r>
              <a:rPr lang="en-GB" sz="1800" dirty="0">
                <a:solidFill>
                  <a:schemeClr val="accent2"/>
                </a:solidFill>
              </a:rPr>
              <a:t>rejecting</a:t>
            </a:r>
            <a:r>
              <a:rPr lang="en-GB" sz="1800" dirty="0"/>
              <a:t> weird characters at point </a:t>
            </a:r>
            <a:r>
              <a:rPr lang="en-GB" sz="1800" dirty="0">
                <a:solidFill>
                  <a:schemeClr val="accent2"/>
                </a:solidFill>
              </a:rPr>
              <a:t>A</a:t>
            </a:r>
          </a:p>
          <a:p>
            <a:pPr marL="0" indent="0">
              <a:buNone/>
            </a:pPr>
            <a:r>
              <a:rPr lang="en-GB" sz="1800" dirty="0"/>
              <a:t> </a:t>
            </a:r>
            <a:endParaRPr lang="en-GB" i="1" dirty="0"/>
          </a:p>
          <a:p>
            <a:pPr marL="0" indent="0">
              <a:buNone/>
            </a:pPr>
            <a:r>
              <a:rPr lang="en-GB" sz="1800" i="1" dirty="0"/>
              <a:t>Pros?</a:t>
            </a:r>
          </a:p>
          <a:p>
            <a:r>
              <a:rPr lang="en-GB" sz="1800" dirty="0"/>
              <a:t>Eliminates problem at the source root, so application only has to deal with ‘clean’ data  </a:t>
            </a:r>
          </a:p>
          <a:p>
            <a:pPr marL="0" indent="0">
              <a:buNone/>
            </a:pPr>
            <a:r>
              <a:rPr lang="en-GB" sz="1800" i="1" dirty="0"/>
              <a:t>Cons?</a:t>
            </a:r>
          </a:p>
          <a:p>
            <a:r>
              <a:rPr lang="en-GB" sz="1800" dirty="0"/>
              <a:t>We may reject legitimate inputs, </a:t>
            </a:r>
            <a:r>
              <a:rPr lang="en-GB" sz="1800" dirty="0" err="1"/>
              <a:t>eg</a:t>
            </a:r>
            <a:r>
              <a:rPr lang="en-GB" sz="1800" dirty="0"/>
              <a:t>   </a:t>
            </a:r>
            <a:r>
              <a:rPr lang="en-GB" sz="1800" b="1" dirty="0">
                <a:solidFill>
                  <a:srgbClr val="339933"/>
                </a:solidFill>
                <a:latin typeface="Courier New" panose="02070309020205020404" pitchFamily="49" charset="0"/>
                <a:cs typeface="Courier New" panose="02070309020205020404" pitchFamily="49" charset="0"/>
              </a:rPr>
              <a:t>’s-Hertogenbosch</a:t>
            </a:r>
          </a:p>
          <a:p>
            <a:pPr marL="0" indent="0">
              <a:buNone/>
            </a:pPr>
            <a:endParaRPr lang="en-GB" sz="1800" i="1" dirty="0"/>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66</a:t>
            </a:fld>
            <a:endParaRPr lang="en-GB" altLang="nl-NL"/>
          </a:p>
        </p:txBody>
      </p:sp>
      <p:grpSp>
        <p:nvGrpSpPr>
          <p:cNvPr id="4" name="Groep 3"/>
          <p:cNvGrpSpPr/>
          <p:nvPr/>
        </p:nvGrpSpPr>
        <p:grpSpPr>
          <a:xfrm>
            <a:off x="1191310" y="1103696"/>
            <a:ext cx="6549042" cy="1317191"/>
            <a:chOff x="1191310" y="1103696"/>
            <a:chExt cx="6549042"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10" y="1455047"/>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2067830" y="1709232"/>
              <a:ext cx="97920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397933"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16" name="Vrije vorm 15"/>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216740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dirty="0">
                <a:solidFill>
                  <a:srgbClr val="FF0000"/>
                </a:solidFill>
              </a:rPr>
              <a:t>Input  </a:t>
            </a:r>
            <a:r>
              <a:rPr lang="en-US" altLang="en-US" sz="2400" i="1" dirty="0" err="1">
                <a:solidFill>
                  <a:srgbClr val="FF0000"/>
                </a:solidFill>
              </a:rPr>
              <a:t>sanitisation</a:t>
            </a:r>
            <a:r>
              <a:rPr lang="en-US" altLang="en-US" sz="2400" i="1" dirty="0">
                <a:solidFill>
                  <a:srgbClr val="FF0000"/>
                </a:solidFill>
              </a:rPr>
              <a:t>?</a:t>
            </a:r>
            <a:endParaRPr lang="en-GB" altLang="en-US" sz="2400" i="1" dirty="0">
              <a:solidFill>
                <a:srgbClr val="FF0000"/>
              </a:solidFill>
            </a:endParaRPr>
          </a:p>
        </p:txBody>
      </p:sp>
      <p:sp>
        <p:nvSpPr>
          <p:cNvPr id="7" name="Tijdelijke aanduiding voor inhoud 6"/>
          <p:cNvSpPr>
            <a:spLocks noGrp="1"/>
          </p:cNvSpPr>
          <p:nvPr>
            <p:ph idx="1"/>
          </p:nvPr>
        </p:nvSpPr>
        <p:spPr>
          <a:xfrm>
            <a:off x="685800" y="836712"/>
            <a:ext cx="7918648" cy="5411688"/>
          </a:xfrm>
        </p:spPr>
        <p:txBody>
          <a:bodyPr/>
          <a:lstStyle/>
          <a:p>
            <a:endParaRPr lang="en-GB" dirty="0"/>
          </a:p>
          <a:p>
            <a:endParaRPr lang="en-GB" dirty="0"/>
          </a:p>
          <a:p>
            <a:endParaRPr lang="en-GB" dirty="0"/>
          </a:p>
          <a:p>
            <a:pPr marL="0" indent="0">
              <a:buNone/>
            </a:pPr>
            <a:endParaRPr lang="en-GB" dirty="0">
              <a:solidFill>
                <a:schemeClr val="accent2"/>
              </a:solidFill>
            </a:endParaRPr>
          </a:p>
          <a:p>
            <a:pPr marL="0" indent="0">
              <a:buNone/>
            </a:pPr>
            <a:r>
              <a:rPr lang="en-GB" sz="1800" dirty="0">
                <a:solidFill>
                  <a:schemeClr val="accent2"/>
                </a:solidFill>
              </a:rPr>
              <a:t>Input </a:t>
            </a:r>
            <a:r>
              <a:rPr lang="en-GB" sz="1800" i="1" dirty="0">
                <a:solidFill>
                  <a:schemeClr val="accent2"/>
                </a:solidFill>
              </a:rPr>
              <a:t>sanitisation</a:t>
            </a:r>
            <a:r>
              <a:rPr lang="en-GB" sz="1800" dirty="0"/>
              <a:t>, e.g. </a:t>
            </a:r>
            <a:r>
              <a:rPr lang="en-GB" sz="1800" dirty="0">
                <a:solidFill>
                  <a:schemeClr val="accent2"/>
                </a:solidFill>
              </a:rPr>
              <a:t>escaping</a:t>
            </a:r>
            <a:r>
              <a:rPr lang="en-GB" sz="1800" dirty="0"/>
              <a:t> weird characters </a:t>
            </a:r>
            <a:r>
              <a:rPr lang="en-GB" sz="1800" dirty="0">
                <a:solidFill>
                  <a:schemeClr val="tx1"/>
                </a:solidFill>
              </a:rPr>
              <a:t>at point </a:t>
            </a:r>
            <a:r>
              <a:rPr lang="en-GB" sz="1800" dirty="0">
                <a:solidFill>
                  <a:schemeClr val="accent2"/>
                </a:solidFill>
              </a:rPr>
              <a:t>A</a:t>
            </a:r>
          </a:p>
          <a:p>
            <a:pPr marL="0" indent="0">
              <a:buNone/>
            </a:pPr>
            <a:r>
              <a:rPr lang="en-GB" sz="1800" dirty="0"/>
              <a:t>	</a:t>
            </a:r>
            <a:r>
              <a:rPr lang="en-GB" sz="1800" dirty="0" err="1"/>
              <a:t>Eg</a:t>
            </a:r>
            <a:r>
              <a:rPr lang="en-GB" sz="1800" dirty="0"/>
              <a:t> replacing  </a:t>
            </a:r>
            <a:r>
              <a:rPr lang="en-GB" sz="1800" b="1" dirty="0">
                <a:solidFill>
                  <a:srgbClr val="339933"/>
                </a:solidFill>
                <a:latin typeface="Courier New" panose="02070309020205020404" pitchFamily="49" charset="0"/>
                <a:cs typeface="Courier New" panose="02070309020205020404" pitchFamily="49" charset="0"/>
              </a:rPr>
              <a:t>’</a:t>
            </a:r>
            <a:r>
              <a:rPr lang="en-GB" sz="1800" dirty="0"/>
              <a:t> with </a:t>
            </a:r>
            <a:r>
              <a:rPr lang="en-GB" sz="1800" b="1" dirty="0">
                <a:solidFill>
                  <a:srgbClr val="339933"/>
                </a:solidFill>
                <a:latin typeface="Courier New" panose="02070309020205020404" pitchFamily="49" charset="0"/>
                <a:cs typeface="Courier New" panose="02070309020205020404" pitchFamily="49" charset="0"/>
              </a:rPr>
              <a:t>\’</a:t>
            </a:r>
            <a:endParaRPr lang="en-GB" sz="1800" dirty="0"/>
          </a:p>
          <a:p>
            <a:pPr marL="0" indent="0">
              <a:lnSpc>
                <a:spcPct val="100000"/>
              </a:lnSpc>
              <a:buNone/>
            </a:pPr>
            <a:r>
              <a:rPr lang="en-GB" sz="1800" i="1" dirty="0"/>
              <a:t>Pros?</a:t>
            </a:r>
          </a:p>
          <a:p>
            <a:pPr>
              <a:lnSpc>
                <a:spcPct val="100000"/>
              </a:lnSpc>
            </a:pPr>
            <a:r>
              <a:rPr lang="en-GB" sz="1800" dirty="0"/>
              <a:t>Eliminates problem at the source root, so application only has to deal with ‘harmless’ data</a:t>
            </a:r>
          </a:p>
          <a:p>
            <a:pPr>
              <a:lnSpc>
                <a:spcPct val="100000"/>
              </a:lnSpc>
            </a:pPr>
            <a:r>
              <a:rPr lang="en-GB" sz="1800" dirty="0"/>
              <a:t>We no longer reject legitimate input</a:t>
            </a:r>
          </a:p>
          <a:p>
            <a:pPr marL="0" indent="0">
              <a:lnSpc>
                <a:spcPct val="100000"/>
              </a:lnSpc>
              <a:buNone/>
            </a:pPr>
            <a:r>
              <a:rPr lang="en-GB" sz="1800" i="1" dirty="0"/>
              <a:t>Cons?</a:t>
            </a:r>
          </a:p>
          <a:p>
            <a:pPr>
              <a:lnSpc>
                <a:spcPct val="100000"/>
              </a:lnSpc>
            </a:pPr>
            <a:r>
              <a:rPr lang="en-GB" sz="1800" dirty="0"/>
              <a:t>We have some data in escaped form, </a:t>
            </a:r>
            <a:r>
              <a:rPr lang="en-GB" sz="1800" b="1" dirty="0">
                <a:solidFill>
                  <a:srgbClr val="339933"/>
                </a:solidFill>
                <a:latin typeface="Courier New" panose="02070309020205020404" pitchFamily="49" charset="0"/>
                <a:cs typeface="Courier New" panose="02070309020205020404" pitchFamily="49" charset="0"/>
              </a:rPr>
              <a:t>\’s-Hertogenbosch </a:t>
            </a:r>
            <a:r>
              <a:rPr lang="en-GB" sz="1800" dirty="0"/>
              <a:t>and may need to </a:t>
            </a:r>
            <a:r>
              <a:rPr lang="en-GB" sz="1800" dirty="0">
                <a:solidFill>
                  <a:srgbClr val="FF0000"/>
                </a:solidFill>
              </a:rPr>
              <a:t>un-escape</a:t>
            </a:r>
            <a:r>
              <a:rPr lang="en-GB" sz="1800" dirty="0"/>
              <a:t> it later</a:t>
            </a:r>
          </a:p>
          <a:p>
            <a:pPr>
              <a:lnSpc>
                <a:spcPct val="100000"/>
              </a:lnSpc>
            </a:pPr>
            <a:r>
              <a:rPr lang="en-GB" sz="1800" dirty="0"/>
              <a:t>Also, what if there are more back-end than just SQL dataset?</a:t>
            </a: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67</a:t>
            </a:fld>
            <a:endParaRPr lang="en-GB" altLang="nl-NL"/>
          </a:p>
        </p:txBody>
      </p:sp>
      <p:grpSp>
        <p:nvGrpSpPr>
          <p:cNvPr id="4" name="Groep 3"/>
          <p:cNvGrpSpPr/>
          <p:nvPr/>
        </p:nvGrpSpPr>
        <p:grpSpPr>
          <a:xfrm>
            <a:off x="1191310" y="1103696"/>
            <a:ext cx="6549042" cy="1317191"/>
            <a:chOff x="1191310" y="1103696"/>
            <a:chExt cx="6549042"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10" y="1455047"/>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2067830" y="1709232"/>
              <a:ext cx="97920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397933"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16" name="Vrije vorm 15"/>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29132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755576" y="1103775"/>
            <a:ext cx="7993497" cy="4960144"/>
          </a:xfrm>
        </p:spPr>
        <p:txBody>
          <a:bodyPr/>
          <a:lstStyle/>
          <a:p>
            <a:endParaRPr lang="en-GB" dirty="0"/>
          </a:p>
          <a:p>
            <a:endParaRPr lang="en-GB" dirty="0"/>
          </a:p>
          <a:p>
            <a:endParaRPr lang="en-GB" dirty="0"/>
          </a:p>
          <a:p>
            <a:pPr marL="0" indent="0">
              <a:buNone/>
            </a:pPr>
            <a:r>
              <a:rPr lang="en-GB" sz="1800" dirty="0"/>
              <a:t>	 </a:t>
            </a:r>
          </a:p>
          <a:p>
            <a:pPr marL="0" indent="0">
              <a:buNone/>
            </a:pPr>
            <a:endParaRPr lang="en-GB" sz="1800" i="1" dirty="0">
              <a:solidFill>
                <a:schemeClr val="accent2"/>
              </a:solidFill>
            </a:endParaRPr>
          </a:p>
          <a:p>
            <a:pPr marL="0" indent="0">
              <a:buNone/>
            </a:pPr>
            <a:r>
              <a:rPr lang="en-GB" sz="1800" i="1" dirty="0">
                <a:solidFill>
                  <a:schemeClr val="tx1"/>
                </a:solidFill>
              </a:rPr>
              <a:t> </a:t>
            </a:r>
          </a:p>
          <a:p>
            <a:pPr marL="0" indent="0">
              <a:buNone/>
            </a:pPr>
            <a:r>
              <a:rPr lang="en-GB" sz="1800" i="1" u="sng" dirty="0">
                <a:solidFill>
                  <a:schemeClr val="tx1"/>
                </a:solidFill>
              </a:rPr>
              <a:t>Different</a:t>
            </a:r>
            <a:r>
              <a:rPr lang="en-GB" sz="1800" dirty="0">
                <a:solidFill>
                  <a:schemeClr val="tx1"/>
                </a:solidFill>
              </a:rPr>
              <a:t> escaping needed to prevent SQLi, XSS, path traversal, OS command injection, …  </a:t>
            </a:r>
          </a:p>
          <a:p>
            <a:pPr marL="400050" lvl="1" indent="0">
              <a:buNone/>
            </a:pPr>
            <a:r>
              <a:rPr lang="en-GB" sz="1600" dirty="0" err="1"/>
              <a:t>Eg</a:t>
            </a:r>
            <a:r>
              <a:rPr lang="en-GB" sz="1600" dirty="0"/>
              <a:t> SQL database may be attacked with username  </a:t>
            </a:r>
            <a:r>
              <a:rPr lang="en-GB" sz="1600" b="1" dirty="0">
                <a:solidFill>
                  <a:srgbClr val="FF0000"/>
                </a:solidFill>
                <a:latin typeface="Courier New" panose="02070309020205020404" pitchFamily="49" charset="0"/>
                <a:cs typeface="Courier New" panose="02070309020205020404" pitchFamily="49" charset="0"/>
              </a:rPr>
              <a:t>Bobby; DROP TABLE</a:t>
            </a:r>
            <a:r>
              <a:rPr lang="en-GB" sz="1600" b="1" dirty="0">
                <a:latin typeface="Courier New" panose="02070309020205020404" pitchFamily="49" charset="0"/>
                <a:cs typeface="Courier New" panose="02070309020205020404" pitchFamily="49" charset="0"/>
              </a:rPr>
              <a:t>                    </a:t>
            </a:r>
            <a:r>
              <a:rPr lang="en-GB" sz="1600" dirty="0"/>
              <a:t>but file system with username                  </a:t>
            </a:r>
            <a:r>
              <a:rPr lang="en-GB" sz="1600" b="1" dirty="0">
                <a:solidFill>
                  <a:srgbClr val="FF0000"/>
                </a:solidFill>
                <a:latin typeface="Courier New" panose="02070309020205020404" pitchFamily="49" charset="0"/>
                <a:cs typeface="Courier New" panose="02070309020205020404" pitchFamily="49" charset="0"/>
              </a:rPr>
              <a:t>../../etc/passwd                               </a:t>
            </a:r>
            <a:r>
              <a:rPr lang="en-GB" sz="1600" dirty="0"/>
              <a:t>and email program with username           </a:t>
            </a:r>
            <a:r>
              <a:rPr lang="en-GB" sz="1600" b="1" dirty="0">
                <a:solidFill>
                  <a:srgbClr val="FF0000"/>
                </a:solidFill>
                <a:latin typeface="Courier New" panose="02070309020205020404" pitchFamily="49" charset="0"/>
                <a:cs typeface="Courier New" panose="02070309020205020404" pitchFamily="49" charset="0"/>
              </a:rPr>
              <a:t>john@ru.nl; &amp; rm –</a:t>
            </a:r>
            <a:r>
              <a:rPr lang="en-GB" sz="1600" b="1" dirty="0" err="1">
                <a:solidFill>
                  <a:srgbClr val="FF0000"/>
                </a:solidFill>
                <a:latin typeface="Courier New" panose="02070309020205020404" pitchFamily="49" charset="0"/>
                <a:cs typeface="Courier New" panose="02070309020205020404" pitchFamily="49" charset="0"/>
              </a:rPr>
              <a:t>fr</a:t>
            </a:r>
            <a:r>
              <a:rPr lang="en-GB" sz="1600" b="1" dirty="0">
                <a:solidFill>
                  <a:srgbClr val="FF0000"/>
                </a:solidFill>
                <a:latin typeface="Courier New" panose="02070309020205020404" pitchFamily="49" charset="0"/>
                <a:cs typeface="Courier New" panose="02070309020205020404" pitchFamily="49" charset="0"/>
              </a:rPr>
              <a:t> /</a:t>
            </a:r>
            <a:endParaRPr lang="en-GB" sz="1600" b="1" dirty="0">
              <a:solidFill>
                <a:schemeClr val="tx1"/>
              </a:solidFill>
            </a:endParaRPr>
          </a:p>
          <a:p>
            <a:pPr marL="0" indent="0">
              <a:buNone/>
            </a:pPr>
            <a:r>
              <a:rPr lang="en-GB" dirty="0">
                <a:solidFill>
                  <a:schemeClr val="accent2"/>
                </a:solidFill>
              </a:rPr>
              <a:t>For most systems, it’s a fallacy to think that </a:t>
            </a:r>
            <a:r>
              <a:rPr lang="en-GB" i="1" u="sng" dirty="0">
                <a:solidFill>
                  <a:schemeClr val="accent2"/>
                </a:solidFill>
              </a:rPr>
              <a:t>one</a:t>
            </a:r>
            <a:r>
              <a:rPr lang="en-GB" dirty="0">
                <a:solidFill>
                  <a:schemeClr val="accent2"/>
                </a:solidFill>
              </a:rPr>
              <a:t>  input sanitisation routine can solve </a:t>
            </a:r>
            <a:r>
              <a:rPr lang="en-GB" i="1" u="sng" dirty="0">
                <a:solidFill>
                  <a:schemeClr val="accent2"/>
                </a:solidFill>
              </a:rPr>
              <a:t>all</a:t>
            </a:r>
            <a:r>
              <a:rPr lang="en-GB" dirty="0">
                <a:solidFill>
                  <a:schemeClr val="accent2"/>
                </a:solidFill>
              </a:rPr>
              <a:t>  injection problems</a:t>
            </a:r>
            <a:endParaRPr lang="en-GB" i="1" dirty="0">
              <a:solidFill>
                <a:schemeClr val="accent2"/>
              </a:solidFill>
            </a:endParaRPr>
          </a:p>
        </p:txBody>
      </p:sp>
      <p:sp>
        <p:nvSpPr>
          <p:cNvPr id="19458" name="Title 1"/>
          <p:cNvSpPr>
            <a:spLocks noGrp="1"/>
          </p:cNvSpPr>
          <p:nvPr>
            <p:ph type="title"/>
          </p:nvPr>
        </p:nvSpPr>
        <p:spPr>
          <a:xfrm>
            <a:off x="685800" y="276225"/>
            <a:ext cx="7761288" cy="845345"/>
          </a:xfrm>
        </p:spPr>
        <p:txBody>
          <a:bodyPr/>
          <a:lstStyle/>
          <a:p>
            <a:r>
              <a:rPr lang="en-US" altLang="en-US" sz="2400" dirty="0"/>
              <a:t>M</a:t>
            </a:r>
            <a:r>
              <a:rPr lang="en-US" altLang="en-US" sz="2400" dirty="0">
                <a:solidFill>
                  <a:srgbClr val="FF0000"/>
                </a:solidFill>
              </a:rPr>
              <a:t>ultiple backends/APIs introduce multiple </a:t>
            </a:r>
            <a:r>
              <a:rPr lang="en-US" altLang="en-US" sz="2400" dirty="0">
                <a:solidFill>
                  <a:schemeClr val="accent2"/>
                </a:solidFill>
              </a:rPr>
              <a:t>contexts</a:t>
            </a:r>
            <a:r>
              <a:rPr lang="en-US" altLang="en-US" sz="2400" dirty="0">
                <a:solidFill>
                  <a:srgbClr val="FF0000"/>
                </a:solidFill>
                <a:sym typeface="Wingdings" panose="05000000000000000000" pitchFamily="2" charset="2"/>
              </a:rPr>
              <a:t> </a:t>
            </a:r>
            <a:endParaRPr lang="en-GB" altLang="en-US" sz="2400" dirty="0">
              <a:solidFill>
                <a:srgbClr val="FF0000"/>
              </a:solidFill>
            </a:endParaRP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68</a:t>
            </a:fld>
            <a:endParaRPr lang="en-GB" altLang="nl-NL"/>
          </a:p>
        </p:txBody>
      </p:sp>
      <p:grpSp>
        <p:nvGrpSpPr>
          <p:cNvPr id="10" name="Group 9">
            <a:extLst>
              <a:ext uri="{FF2B5EF4-FFF2-40B4-BE49-F238E27FC236}">
                <a16:creationId xmlns:a16="http://schemas.microsoft.com/office/drawing/2014/main" id="{B4BC3568-B447-A3C7-D0F9-92BB7EC0377E}"/>
              </a:ext>
            </a:extLst>
          </p:cNvPr>
          <p:cNvGrpSpPr/>
          <p:nvPr/>
        </p:nvGrpSpPr>
        <p:grpSpPr>
          <a:xfrm>
            <a:off x="1187624" y="1306051"/>
            <a:ext cx="6583037" cy="2174030"/>
            <a:chOff x="739364" y="972511"/>
            <a:chExt cx="6583037" cy="2174030"/>
          </a:xfrm>
        </p:grpSpPr>
        <p:sp>
          <p:nvSpPr>
            <p:cNvPr id="31" name="Afgeronde rechthoek 30"/>
            <p:cNvSpPr/>
            <p:nvPr/>
          </p:nvSpPr>
          <p:spPr bwMode="auto">
            <a:xfrm>
              <a:off x="2385687" y="1267397"/>
              <a:ext cx="1956004"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OnlineShop.nl</a:t>
              </a:r>
              <a:endParaRPr lang="en-GB" sz="1633" dirty="0">
                <a:solidFill>
                  <a:srgbClr val="000000"/>
                </a:solidFill>
                <a:latin typeface="Arial Rounded MT Bold"/>
              </a:endParaRPr>
            </a:p>
          </p:txBody>
        </p:sp>
        <p:grpSp>
          <p:nvGrpSpPr>
            <p:cNvPr id="28" name="Groep 27"/>
            <p:cNvGrpSpPr/>
            <p:nvPr/>
          </p:nvGrpSpPr>
          <p:grpSpPr>
            <a:xfrm rot="2175577">
              <a:off x="4277105" y="2463246"/>
              <a:ext cx="865609" cy="384481"/>
              <a:chOff x="5362575" y="1660585"/>
              <a:chExt cx="865609" cy="384481"/>
            </a:xfrm>
          </p:grpSpPr>
          <p:sp>
            <p:nvSpPr>
              <p:cNvPr id="29"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30" name="Rechthoek 29"/>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2" name="Rechthoek 31"/>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4" y="1478401"/>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653857" y="1772670"/>
              <a:ext cx="711714"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grpSp>
          <p:nvGrpSpPr>
            <p:cNvPr id="5" name="Groep 4"/>
            <p:cNvGrpSpPr/>
            <p:nvPr/>
          </p:nvGrpSpPr>
          <p:grpSpPr>
            <a:xfrm rot="19546669">
              <a:off x="4298634" y="1397687"/>
              <a:ext cx="865609" cy="384481"/>
              <a:chOff x="5362575" y="1660585"/>
              <a:chExt cx="865609" cy="384481"/>
            </a:xfrm>
          </p:grpSpPr>
          <p:sp>
            <p:nvSpPr>
              <p:cNvPr id="35"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44" name="Rechthoek 43"/>
            <p:cNvSpPr/>
            <p:nvPr/>
          </p:nvSpPr>
          <p:spPr bwMode="auto">
            <a:xfrm>
              <a:off x="3949985" y="1708041"/>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2380421" y="1701590"/>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5146889" y="972511"/>
              <a:ext cx="1194784" cy="844830"/>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3" name="Afgeronde rechthoek 2"/>
            <p:cNvSpPr/>
            <p:nvPr/>
          </p:nvSpPr>
          <p:spPr bwMode="auto">
            <a:xfrm>
              <a:off x="5146889" y="2763744"/>
              <a:ext cx="1547371" cy="38279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800" dirty="0">
                  <a:solidFill>
                    <a:schemeClr val="tx1"/>
                  </a:solidFill>
                  <a:latin typeface="Arial Rounded MT Bold" panose="020F0704030504030204" pitchFamily="34" charset="0"/>
                  <a:cs typeface="Times New Roman" pitchFamily="16" charset="0"/>
                </a:rPr>
                <a:t>file system</a:t>
              </a:r>
              <a:endParaRPr kumimoji="0" lang="en-GB" sz="18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18" name="Afgeronde rechthoek 17"/>
            <p:cNvSpPr/>
            <p:nvPr/>
          </p:nvSpPr>
          <p:spPr bwMode="auto">
            <a:xfrm>
              <a:off x="5388290" y="1853310"/>
              <a:ext cx="1934111" cy="3370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HTML</a:t>
              </a:r>
              <a:r>
                <a:rPr kumimoji="0" lang="en-GB" sz="1600" b="0" i="0" u="none" strike="noStrike" cap="none" normalizeH="0" dirty="0">
                  <a:ln>
                    <a:noFill/>
                  </a:ln>
                  <a:solidFill>
                    <a:schemeClr val="tx1"/>
                  </a:solidFill>
                  <a:effectLst/>
                  <a:latin typeface="Arial Rounded MT Bold" panose="020F0704030504030204" pitchFamily="34" charset="0"/>
                  <a:cs typeface="Times New Roman" pitchFamily="16" charset="0"/>
                </a:rPr>
                <a:t>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renderer</a:t>
              </a:r>
            </a:p>
          </p:txBody>
        </p:sp>
        <p:sp>
          <p:nvSpPr>
            <p:cNvPr id="33" name="Afgeronde rechthoek 32"/>
            <p:cNvSpPr/>
            <p:nvPr/>
          </p:nvSpPr>
          <p:spPr bwMode="auto">
            <a:xfrm>
              <a:off x="5325073" y="2332476"/>
              <a:ext cx="1790431" cy="31683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email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program</a:t>
              </a:r>
            </a:p>
          </p:txBody>
        </p:sp>
        <p:grpSp>
          <p:nvGrpSpPr>
            <p:cNvPr id="50" name="Groep 49"/>
            <p:cNvGrpSpPr/>
            <p:nvPr/>
          </p:nvGrpSpPr>
          <p:grpSpPr>
            <a:xfrm>
              <a:off x="4399278" y="1806361"/>
              <a:ext cx="960201" cy="384481"/>
              <a:chOff x="5362575" y="1660585"/>
              <a:chExt cx="865609" cy="384481"/>
            </a:xfrm>
          </p:grpSpPr>
          <p:sp>
            <p:nvSpPr>
              <p:cNvPr id="51"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52" name="Rechthoek 5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53" name="Rechthoek 5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34" name="Vrije vorm 33"/>
            <p:cNvSpPr/>
            <p:nvPr/>
          </p:nvSpPr>
          <p:spPr bwMode="auto">
            <a:xfrm flipH="1">
              <a:off x="2761056" y="1902162"/>
              <a:ext cx="1185833"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grpSp>
          <p:nvGrpSpPr>
            <p:cNvPr id="4" name="Groep 27">
              <a:extLst>
                <a:ext uri="{FF2B5EF4-FFF2-40B4-BE49-F238E27FC236}">
                  <a16:creationId xmlns:a16="http://schemas.microsoft.com/office/drawing/2014/main" id="{E02E67CB-0221-F2CE-556A-A3B8D6641BD3}"/>
                </a:ext>
              </a:extLst>
            </p:cNvPr>
            <p:cNvGrpSpPr/>
            <p:nvPr/>
          </p:nvGrpSpPr>
          <p:grpSpPr>
            <a:xfrm rot="1227250">
              <a:off x="4399983" y="2156564"/>
              <a:ext cx="865609" cy="384481"/>
              <a:chOff x="5362575" y="1660585"/>
              <a:chExt cx="865609" cy="384481"/>
            </a:xfrm>
          </p:grpSpPr>
          <p:sp>
            <p:nvSpPr>
              <p:cNvPr id="6" name="Right Arrow 34">
                <a:extLst>
                  <a:ext uri="{FF2B5EF4-FFF2-40B4-BE49-F238E27FC236}">
                    <a16:creationId xmlns:a16="http://schemas.microsoft.com/office/drawing/2014/main" id="{305DB7ED-CE2C-1AB9-84EC-15837D3BA5D8}"/>
                  </a:ext>
                </a:extLst>
              </p:cNvPr>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8" name="Rechthoek 29">
                <a:extLst>
                  <a:ext uri="{FF2B5EF4-FFF2-40B4-BE49-F238E27FC236}">
                    <a16:creationId xmlns:a16="http://schemas.microsoft.com/office/drawing/2014/main" id="{EE0A71FA-2D2C-2C1A-685E-C6C29339DCFE}"/>
                  </a:ext>
                </a:extLst>
              </p:cNvPr>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9" name="Rechthoek 31">
                <a:extLst>
                  <a:ext uri="{FF2B5EF4-FFF2-40B4-BE49-F238E27FC236}">
                    <a16:creationId xmlns:a16="http://schemas.microsoft.com/office/drawing/2014/main" id="{6568F7DE-5AD2-711D-2500-F8C88EFBCB3B}"/>
                  </a:ext>
                </a:extLst>
              </p:cNvPr>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grpSp>
    </p:spTree>
    <p:extLst>
      <p:ext uri="{BB962C8B-B14F-4D97-AF65-F5344CB8AC3E}">
        <p14:creationId xmlns:p14="http://schemas.microsoft.com/office/powerpoint/2010/main" val="35954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ep 35"/>
          <p:cNvGrpSpPr/>
          <p:nvPr/>
        </p:nvGrpSpPr>
        <p:grpSpPr>
          <a:xfrm rot="825248">
            <a:off x="4231334" y="2744317"/>
            <a:ext cx="865609" cy="384481"/>
            <a:chOff x="5362575" y="1660585"/>
            <a:chExt cx="865609" cy="384481"/>
          </a:xfrm>
        </p:grpSpPr>
        <p:sp>
          <p:nvSpPr>
            <p:cNvPr id="37"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42" name="Rechthoek 4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43" name="Rechthoek 4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7" name="Tijdelijke aanduiding voor inhoud 6"/>
          <p:cNvSpPr>
            <a:spLocks noGrp="1"/>
          </p:cNvSpPr>
          <p:nvPr>
            <p:ph idx="1"/>
          </p:nvPr>
        </p:nvSpPr>
        <p:spPr>
          <a:xfrm>
            <a:off x="777230" y="1004642"/>
            <a:ext cx="7918648" cy="4981310"/>
          </a:xfrm>
        </p:spPr>
        <p:txBody>
          <a:bodyPr/>
          <a:lstStyle/>
          <a:p>
            <a:endParaRPr lang="en-GB" dirty="0"/>
          </a:p>
          <a:p>
            <a:endParaRPr lang="en-GB" dirty="0"/>
          </a:p>
          <a:p>
            <a:endParaRPr lang="en-GB" dirty="0"/>
          </a:p>
          <a:p>
            <a:pPr marL="0" indent="0">
              <a:buNone/>
            </a:pPr>
            <a:r>
              <a:rPr lang="en-GB" sz="1800" dirty="0"/>
              <a:t>	 </a:t>
            </a:r>
          </a:p>
          <a:p>
            <a:pPr marL="0" indent="0">
              <a:buNone/>
            </a:pPr>
            <a:endParaRPr lang="en-GB" sz="1800" b="1" i="1" dirty="0">
              <a:solidFill>
                <a:schemeClr val="accent2"/>
              </a:solidFill>
            </a:endParaRPr>
          </a:p>
          <a:p>
            <a:pPr marL="0" indent="0">
              <a:buNone/>
            </a:pPr>
            <a:endParaRPr lang="en-GB" sz="1800" i="1" dirty="0">
              <a:solidFill>
                <a:schemeClr val="accent2"/>
              </a:solidFill>
            </a:endParaRPr>
          </a:p>
          <a:p>
            <a:pPr marL="0" indent="0">
              <a:buNone/>
            </a:pPr>
            <a:r>
              <a:rPr lang="en-GB" dirty="0">
                <a:solidFill>
                  <a:schemeClr val="tx1"/>
                </a:solidFill>
              </a:rPr>
              <a:t>If we sanitise </a:t>
            </a:r>
            <a:r>
              <a:rPr lang="en-GB" dirty="0">
                <a:solidFill>
                  <a:schemeClr val="accent6"/>
                </a:solidFill>
              </a:rPr>
              <a:t>outputs</a:t>
            </a:r>
            <a:r>
              <a:rPr lang="en-GB" dirty="0">
                <a:solidFill>
                  <a:schemeClr val="tx1"/>
                </a:solidFill>
              </a:rPr>
              <a:t> instead of inputs then sanitisation can be </a:t>
            </a:r>
            <a:r>
              <a:rPr lang="en-GB" dirty="0">
                <a:solidFill>
                  <a:schemeClr val="accent2"/>
                </a:solidFill>
              </a:rPr>
              <a:t>tailored to the context</a:t>
            </a:r>
            <a:r>
              <a:rPr lang="en-GB" dirty="0">
                <a:solidFill>
                  <a:schemeClr val="tx1"/>
                </a:solidFill>
              </a:rPr>
              <a:t>:</a:t>
            </a:r>
            <a:endParaRPr lang="en-GB" sz="1800" dirty="0">
              <a:solidFill>
                <a:schemeClr val="tx1"/>
              </a:solidFill>
            </a:endParaRPr>
          </a:p>
          <a:p>
            <a:pPr marL="400050" lvl="1" indent="0">
              <a:buNone/>
            </a:pPr>
            <a:r>
              <a:rPr lang="en-GB" sz="1600" dirty="0"/>
              <a:t>for SQL database                   </a:t>
            </a:r>
            <a:r>
              <a:rPr lang="en-GB" sz="1600" b="1" dirty="0">
                <a:solidFill>
                  <a:srgbClr val="FF0000"/>
                </a:solidFill>
                <a:latin typeface="Courier New" panose="02070309020205020404" pitchFamily="49" charset="0"/>
                <a:cs typeface="Courier New" panose="02070309020205020404" pitchFamily="49" charset="0"/>
              </a:rPr>
              <a:t>; ’ ” DROP TABLE</a:t>
            </a:r>
            <a:r>
              <a:rPr lang="en-GB" sz="1600" b="1" dirty="0">
                <a:latin typeface="Courier New" panose="02070309020205020404" pitchFamily="49" charset="0"/>
                <a:cs typeface="Courier New" panose="02070309020205020404" pitchFamily="49" charset="0"/>
              </a:rPr>
              <a:t> </a:t>
            </a:r>
          </a:p>
          <a:p>
            <a:pPr marL="400050" lvl="1" indent="0">
              <a:buNone/>
            </a:pPr>
            <a:r>
              <a:rPr lang="en-GB" sz="1600" dirty="0"/>
              <a:t>for HTML renderer                 </a:t>
            </a:r>
            <a:r>
              <a:rPr lang="en-GB" sz="1600" b="1" dirty="0">
                <a:solidFill>
                  <a:srgbClr val="FF0000"/>
                </a:solidFill>
                <a:latin typeface="Courier New" panose="02070309020205020404" pitchFamily="49" charset="0"/>
                <a:cs typeface="Courier New" panose="02070309020205020404" pitchFamily="49" charset="0"/>
              </a:rPr>
              <a:t>&lt; &gt; &amp; script    </a:t>
            </a:r>
          </a:p>
          <a:p>
            <a:pPr marL="400050" lvl="1" indent="0">
              <a:buNone/>
            </a:pPr>
            <a:r>
              <a:rPr lang="en-GB" sz="1600" dirty="0"/>
              <a:t>for file system                          </a:t>
            </a:r>
            <a:r>
              <a:rPr lang="en-GB" sz="1600" b="1" dirty="0">
                <a:solidFill>
                  <a:srgbClr val="FF0000"/>
                </a:solidFill>
                <a:latin typeface="Courier New" panose="02070309020205020404" pitchFamily="49" charset="0"/>
                <a:cs typeface="Courier New" panose="02070309020205020404" pitchFamily="49" charset="0"/>
              </a:rPr>
              <a:t>. .. / \  ~                  </a:t>
            </a:r>
          </a:p>
          <a:p>
            <a:pPr marL="400050" lvl="1" indent="0">
              <a:buNone/>
            </a:pPr>
            <a:r>
              <a:rPr lang="en-GB" sz="1600" dirty="0"/>
              <a:t>for OS command                     </a:t>
            </a:r>
            <a:r>
              <a:rPr lang="en-GB" sz="1600" b="1" dirty="0">
                <a:solidFill>
                  <a:srgbClr val="FF0000"/>
                </a:solidFill>
                <a:latin typeface="Courier New" panose="02070309020205020404" pitchFamily="49" charset="0"/>
                <a:cs typeface="Courier New" panose="02070309020205020404" pitchFamily="49" charset="0"/>
              </a:rPr>
              <a:t>&amp; | ||  &lt;  &gt;   </a:t>
            </a:r>
            <a:endParaRPr lang="en-GB" i="1" dirty="0">
              <a:solidFill>
                <a:schemeClr val="tx1"/>
              </a:solidFill>
            </a:endParaRPr>
          </a:p>
        </p:txBody>
      </p:sp>
      <p:sp>
        <p:nvSpPr>
          <p:cNvPr id="31" name="Afgeronde rechthoek 30"/>
          <p:cNvSpPr/>
          <p:nvPr/>
        </p:nvSpPr>
        <p:spPr bwMode="auto">
          <a:xfrm>
            <a:off x="2385687" y="1267397"/>
            <a:ext cx="1956004" cy="18791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grpSp>
        <p:nvGrpSpPr>
          <p:cNvPr id="28" name="Groep 27"/>
          <p:cNvGrpSpPr/>
          <p:nvPr/>
        </p:nvGrpSpPr>
        <p:grpSpPr>
          <a:xfrm rot="825248">
            <a:off x="4295336" y="2303981"/>
            <a:ext cx="865609" cy="384481"/>
            <a:chOff x="5362575" y="1660585"/>
            <a:chExt cx="865609" cy="384481"/>
          </a:xfrm>
        </p:grpSpPr>
        <p:sp>
          <p:nvSpPr>
            <p:cNvPr id="29"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30" name="Rechthoek 29"/>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2" name="Rechthoek 31"/>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19458" name="Title 1"/>
          <p:cNvSpPr>
            <a:spLocks noGrp="1"/>
          </p:cNvSpPr>
          <p:nvPr>
            <p:ph type="title"/>
          </p:nvPr>
        </p:nvSpPr>
        <p:spPr>
          <a:xfrm>
            <a:off x="685800" y="276225"/>
            <a:ext cx="7198568" cy="845345"/>
          </a:xfrm>
        </p:spPr>
        <p:txBody>
          <a:bodyPr/>
          <a:lstStyle/>
          <a:p>
            <a:r>
              <a:rPr lang="en-US" altLang="en-US" sz="2400" i="1" dirty="0">
                <a:solidFill>
                  <a:srgbClr val="FF0000"/>
                </a:solidFill>
              </a:rPr>
              <a:t>Output</a:t>
            </a:r>
            <a:r>
              <a:rPr lang="en-US" altLang="en-US" sz="2400" dirty="0">
                <a:solidFill>
                  <a:srgbClr val="FF0000"/>
                </a:solidFill>
              </a:rPr>
              <a:t>  </a:t>
            </a:r>
            <a:r>
              <a:rPr lang="en-US" altLang="en-US" sz="2400" dirty="0" err="1">
                <a:solidFill>
                  <a:srgbClr val="FF0000"/>
                </a:solidFill>
              </a:rPr>
              <a:t>sanitisation</a:t>
            </a:r>
            <a:r>
              <a:rPr lang="en-US" altLang="en-US" sz="2400" dirty="0">
                <a:solidFill>
                  <a:srgbClr val="FF0000"/>
                </a:solidFill>
              </a:rPr>
              <a:t>! </a:t>
            </a:r>
            <a:r>
              <a:rPr lang="en-US" altLang="en-US" sz="2400" dirty="0"/>
              <a:t>aka output encoding </a:t>
            </a:r>
            <a:endParaRPr lang="en-GB" altLang="en-US" dirty="0">
              <a:solidFill>
                <a:srgbClr val="FF0000"/>
              </a:solidFill>
            </a:endParaRP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69</a:t>
            </a:fld>
            <a:endParaRPr lang="en-GB" altLang="nl-NL"/>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4" y="1478401"/>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653857" y="1772670"/>
            <a:ext cx="711714"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grpSp>
        <p:nvGrpSpPr>
          <p:cNvPr id="5" name="Groep 4"/>
          <p:cNvGrpSpPr/>
          <p:nvPr/>
        </p:nvGrpSpPr>
        <p:grpSpPr>
          <a:xfrm rot="20098825">
            <a:off x="4284531" y="1260665"/>
            <a:ext cx="865609" cy="384481"/>
            <a:chOff x="5362575" y="1660585"/>
            <a:chExt cx="865609" cy="384481"/>
          </a:xfrm>
        </p:grpSpPr>
        <p:sp>
          <p:nvSpPr>
            <p:cNvPr id="35"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44" name="Rechthoek 43"/>
          <p:cNvSpPr/>
          <p:nvPr/>
        </p:nvSpPr>
        <p:spPr bwMode="auto">
          <a:xfrm>
            <a:off x="3850932" y="1474253"/>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B1</a:t>
            </a:r>
            <a:endParaRPr lang="en-GB" sz="1800" dirty="0">
              <a:solidFill>
                <a:srgbClr val="000000"/>
              </a:solidFill>
              <a:latin typeface="Arial Rounded MT Bold"/>
            </a:endParaRPr>
          </a:p>
        </p:txBody>
      </p:sp>
      <p:sp>
        <p:nvSpPr>
          <p:cNvPr id="41" name="Rechthoek 40"/>
          <p:cNvSpPr/>
          <p:nvPr/>
        </p:nvSpPr>
        <p:spPr bwMode="auto">
          <a:xfrm>
            <a:off x="2380421" y="1701590"/>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5175768" y="925882"/>
            <a:ext cx="1194784" cy="79465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3" name="Afgeronde rechthoek 2"/>
          <p:cNvSpPr/>
          <p:nvPr/>
        </p:nvSpPr>
        <p:spPr bwMode="auto">
          <a:xfrm>
            <a:off x="5242379" y="2472480"/>
            <a:ext cx="1547371" cy="38279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800" dirty="0">
                <a:solidFill>
                  <a:schemeClr val="tx1"/>
                </a:solidFill>
                <a:latin typeface="Arial Rounded MT Bold" panose="020F0704030504030204" pitchFamily="34" charset="0"/>
                <a:cs typeface="Times New Roman" pitchFamily="16" charset="0"/>
              </a:rPr>
              <a:t>file system</a:t>
            </a:r>
            <a:endParaRPr kumimoji="0" lang="en-GB" sz="18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18" name="Afgeronde rechthoek 17"/>
          <p:cNvSpPr/>
          <p:nvPr/>
        </p:nvSpPr>
        <p:spPr bwMode="auto">
          <a:xfrm>
            <a:off x="5270343" y="1887277"/>
            <a:ext cx="1934111" cy="3370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HTML</a:t>
            </a:r>
            <a:r>
              <a:rPr kumimoji="0" lang="en-GB" sz="1600" b="0" i="0" u="none" strike="noStrike" cap="none" normalizeH="0" dirty="0">
                <a:ln>
                  <a:noFill/>
                </a:ln>
                <a:solidFill>
                  <a:schemeClr val="tx1"/>
                </a:solidFill>
                <a:effectLst/>
                <a:latin typeface="Arial Rounded MT Bold" panose="020F0704030504030204" pitchFamily="34" charset="0"/>
                <a:cs typeface="Times New Roman" pitchFamily="16" charset="0"/>
              </a:rPr>
              <a:t>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renderer</a:t>
            </a:r>
          </a:p>
        </p:txBody>
      </p:sp>
      <p:sp>
        <p:nvSpPr>
          <p:cNvPr id="33" name="Afgeronde rechthoek 32"/>
          <p:cNvSpPr/>
          <p:nvPr/>
        </p:nvSpPr>
        <p:spPr bwMode="auto">
          <a:xfrm>
            <a:off x="5130239" y="2959309"/>
            <a:ext cx="1746017" cy="37315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email program</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nvGrpSpPr>
          <p:cNvPr id="50" name="Groep 49"/>
          <p:cNvGrpSpPr/>
          <p:nvPr/>
        </p:nvGrpSpPr>
        <p:grpSpPr>
          <a:xfrm>
            <a:off x="4300746" y="1793889"/>
            <a:ext cx="960201" cy="384481"/>
            <a:chOff x="5362575" y="1660585"/>
            <a:chExt cx="865609" cy="384481"/>
          </a:xfrm>
        </p:grpSpPr>
        <p:sp>
          <p:nvSpPr>
            <p:cNvPr id="51"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52" name="Rechthoek 5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53" name="Rechthoek 5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38" name="Rechthoek 37"/>
          <p:cNvSpPr/>
          <p:nvPr/>
        </p:nvSpPr>
        <p:spPr bwMode="auto">
          <a:xfrm>
            <a:off x="3860221" y="1860133"/>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B2</a:t>
            </a:r>
            <a:endParaRPr lang="en-GB" sz="1800" dirty="0">
              <a:solidFill>
                <a:srgbClr val="000000"/>
              </a:solidFill>
              <a:latin typeface="Arial Rounded MT Bold"/>
            </a:endParaRPr>
          </a:p>
        </p:txBody>
      </p:sp>
      <p:sp>
        <p:nvSpPr>
          <p:cNvPr id="39" name="Rechthoek 38"/>
          <p:cNvSpPr/>
          <p:nvPr/>
        </p:nvSpPr>
        <p:spPr bwMode="auto">
          <a:xfrm>
            <a:off x="3858784" y="2244660"/>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B3</a:t>
            </a:r>
            <a:endParaRPr lang="en-GB" sz="1800" dirty="0">
              <a:solidFill>
                <a:srgbClr val="000000"/>
              </a:solidFill>
              <a:latin typeface="Arial Rounded MT Bold"/>
            </a:endParaRPr>
          </a:p>
        </p:txBody>
      </p:sp>
      <p:sp>
        <p:nvSpPr>
          <p:cNvPr id="40" name="Rechthoek 39"/>
          <p:cNvSpPr/>
          <p:nvPr/>
        </p:nvSpPr>
        <p:spPr bwMode="auto">
          <a:xfrm>
            <a:off x="3850931" y="2654015"/>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B4</a:t>
            </a:r>
            <a:endParaRPr lang="en-GB" sz="1800" dirty="0">
              <a:solidFill>
                <a:srgbClr val="000000"/>
              </a:solidFill>
              <a:latin typeface="Arial Rounded MT Bold"/>
            </a:endParaRPr>
          </a:p>
        </p:txBody>
      </p:sp>
      <p:sp>
        <p:nvSpPr>
          <p:cNvPr id="34" name="Vrije vorm 33"/>
          <p:cNvSpPr/>
          <p:nvPr/>
        </p:nvSpPr>
        <p:spPr bwMode="auto">
          <a:xfrm flipH="1">
            <a:off x="2734416" y="1982469"/>
            <a:ext cx="1124365" cy="720769"/>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175179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CVE, CWE, CRE</a:t>
            </a:r>
          </a:p>
        </p:txBody>
      </p:sp>
      <p:sp>
        <p:nvSpPr>
          <p:cNvPr id="3" name="Tijdelijke aanduiding voor inhoud 2"/>
          <p:cNvSpPr>
            <a:spLocks noGrp="1"/>
          </p:cNvSpPr>
          <p:nvPr>
            <p:ph idx="1"/>
          </p:nvPr>
        </p:nvSpPr>
        <p:spPr/>
        <p:txBody>
          <a:bodyPr/>
          <a:lstStyle/>
          <a:p>
            <a:r>
              <a:rPr lang="en-GB" dirty="0">
                <a:solidFill>
                  <a:schemeClr val="accent2"/>
                </a:solidFill>
              </a:rPr>
              <a:t>CVE</a:t>
            </a:r>
            <a:r>
              <a:rPr lang="en-GB" dirty="0"/>
              <a:t>  - </a:t>
            </a:r>
            <a:r>
              <a:rPr lang="en-GB" dirty="0">
                <a:solidFill>
                  <a:schemeClr val="accent2"/>
                </a:solidFill>
              </a:rPr>
              <a:t>Common </a:t>
            </a:r>
            <a:r>
              <a:rPr lang="en-GB" i="1" dirty="0">
                <a:solidFill>
                  <a:schemeClr val="accent2"/>
                </a:solidFill>
              </a:rPr>
              <a:t>Vulnerability </a:t>
            </a:r>
            <a:r>
              <a:rPr lang="en-GB" dirty="0">
                <a:solidFill>
                  <a:schemeClr val="accent2"/>
                </a:solidFill>
              </a:rPr>
              <a:t> Enumeration</a:t>
            </a:r>
          </a:p>
          <a:p>
            <a:pPr marL="457200" lvl="1" indent="0">
              <a:buNone/>
            </a:pPr>
            <a:r>
              <a:rPr lang="en-GB" sz="1400" dirty="0"/>
              <a:t>                                                                       https://cve.mitre.org</a:t>
            </a:r>
          </a:p>
          <a:p>
            <a:pPr marL="457200" lvl="1" indent="0">
              <a:buNone/>
            </a:pPr>
            <a:endParaRPr lang="en-GB" sz="1400" dirty="0"/>
          </a:p>
          <a:p>
            <a:r>
              <a:rPr lang="en-GB" dirty="0">
                <a:solidFill>
                  <a:schemeClr val="accent2"/>
                </a:solidFill>
              </a:rPr>
              <a:t>CWE</a:t>
            </a:r>
            <a:r>
              <a:rPr lang="en-GB" dirty="0"/>
              <a:t> -  </a:t>
            </a:r>
            <a:r>
              <a:rPr lang="en-GB" dirty="0">
                <a:solidFill>
                  <a:schemeClr val="accent2"/>
                </a:solidFill>
              </a:rPr>
              <a:t>Common </a:t>
            </a:r>
            <a:r>
              <a:rPr lang="en-GB" i="1" dirty="0">
                <a:solidFill>
                  <a:schemeClr val="accent2"/>
                </a:solidFill>
              </a:rPr>
              <a:t>Weakness </a:t>
            </a:r>
            <a:r>
              <a:rPr lang="en-GB" dirty="0">
                <a:solidFill>
                  <a:schemeClr val="accent2"/>
                </a:solidFill>
              </a:rPr>
              <a:t> Enumeration</a:t>
            </a:r>
          </a:p>
          <a:p>
            <a:pPr marL="457200" lvl="1" indent="0">
              <a:buNone/>
            </a:pPr>
            <a:r>
              <a:rPr lang="en-GB" sz="1400" dirty="0"/>
              <a:t>                                                                       https://cwe.mitre.org</a:t>
            </a:r>
            <a:endParaRPr lang="en-GB" dirty="0"/>
          </a:p>
          <a:p>
            <a:pPr marL="457200" lvl="1" indent="0">
              <a:buNone/>
            </a:pPr>
            <a:r>
              <a:rPr lang="en-GB" sz="1600" dirty="0"/>
              <a:t>Here  weakness means ‘bug </a:t>
            </a:r>
            <a:r>
              <a:rPr lang="en-GB" sz="1600" dirty="0" err="1"/>
              <a:t>class’</a:t>
            </a:r>
            <a:r>
              <a:rPr lang="en-GB" sz="1600" dirty="0"/>
              <a:t>                                                                     NB this is very non-standard use of the term!</a:t>
            </a:r>
          </a:p>
          <a:p>
            <a:pPr marL="457200" lvl="1" indent="0">
              <a:buNone/>
            </a:pPr>
            <a:endParaRPr lang="en-GB" sz="1800" dirty="0"/>
          </a:p>
          <a:p>
            <a:r>
              <a:rPr lang="en-GB" sz="1800" dirty="0">
                <a:solidFill>
                  <a:schemeClr val="accent2"/>
                </a:solidFill>
              </a:rPr>
              <a:t>CRE</a:t>
            </a:r>
            <a:r>
              <a:rPr lang="en-GB" sz="1800" dirty="0"/>
              <a:t> - </a:t>
            </a:r>
            <a:r>
              <a:rPr lang="en-GB" sz="1800" dirty="0">
                <a:solidFill>
                  <a:schemeClr val="accent2"/>
                </a:solidFill>
              </a:rPr>
              <a:t>Common </a:t>
            </a:r>
            <a:r>
              <a:rPr lang="en-GB" sz="1800" i="1" dirty="0">
                <a:solidFill>
                  <a:schemeClr val="accent2"/>
                </a:solidFill>
              </a:rPr>
              <a:t>Requirement </a:t>
            </a:r>
            <a:r>
              <a:rPr lang="en-GB" sz="1800" dirty="0">
                <a:solidFill>
                  <a:schemeClr val="accent2"/>
                </a:solidFill>
              </a:rPr>
              <a:t>  Enumeration </a:t>
            </a:r>
          </a:p>
          <a:p>
            <a:pPr marL="0" indent="0">
              <a:buNone/>
            </a:pPr>
            <a:r>
              <a:rPr lang="en-GB" sz="1400" dirty="0">
                <a:solidFill>
                  <a:schemeClr val="accent2"/>
                </a:solidFill>
              </a:rPr>
              <a:t>                                                                                 </a:t>
            </a:r>
            <a:r>
              <a:rPr lang="en-GB" sz="1400" dirty="0"/>
              <a:t>https://www.opencre.org</a:t>
            </a:r>
          </a:p>
          <a:p>
            <a:pPr marL="400050" lvl="1" indent="0">
              <a:buNone/>
            </a:pPr>
            <a:r>
              <a:rPr lang="en-GB" sz="1600" dirty="0"/>
              <a:t>Recent initiative to standardise/relate requirements across (the many!) different security standards &amp; guidelines</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7</a:t>
            </a:fld>
            <a:endParaRPr lang="en-GB" altLang="nl-NL" dirty="0"/>
          </a:p>
        </p:txBody>
      </p:sp>
      <p:pic>
        <p:nvPicPr>
          <p:cNvPr id="5" name="Afbeelding 4"/>
          <p:cNvPicPr>
            <a:picLocks noChangeAspect="1"/>
          </p:cNvPicPr>
          <p:nvPr/>
        </p:nvPicPr>
        <p:blipFill>
          <a:blip r:embed="rId2"/>
          <a:stretch>
            <a:fillRect/>
          </a:stretch>
        </p:blipFill>
        <p:spPr>
          <a:xfrm>
            <a:off x="7065050" y="1196752"/>
            <a:ext cx="1058759" cy="288032"/>
          </a:xfrm>
          <a:prstGeom prst="rect">
            <a:avLst/>
          </a:prstGeom>
        </p:spPr>
      </p:pic>
      <p:pic>
        <p:nvPicPr>
          <p:cNvPr id="6" name="Afbeelding 5"/>
          <p:cNvPicPr>
            <a:picLocks noChangeAspect="1"/>
          </p:cNvPicPr>
          <p:nvPr/>
        </p:nvPicPr>
        <p:blipFill>
          <a:blip r:embed="rId3"/>
          <a:stretch>
            <a:fillRect/>
          </a:stretch>
        </p:blipFill>
        <p:spPr>
          <a:xfrm>
            <a:off x="6990795" y="2276872"/>
            <a:ext cx="1056699" cy="379859"/>
          </a:xfrm>
          <a:prstGeom prst="rect">
            <a:avLst/>
          </a:prstGeom>
        </p:spPr>
      </p:pic>
    </p:spTree>
    <p:extLst>
      <p:ext uri="{BB962C8B-B14F-4D97-AF65-F5344CB8AC3E}">
        <p14:creationId xmlns:p14="http://schemas.microsoft.com/office/powerpoint/2010/main" val="1291296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B8F8-C1BE-6B77-AF5F-04C1B4CF31F6}"/>
              </a:ext>
            </a:extLst>
          </p:cNvPr>
          <p:cNvSpPr>
            <a:spLocks noGrp="1"/>
          </p:cNvSpPr>
          <p:nvPr>
            <p:ph type="title"/>
          </p:nvPr>
        </p:nvSpPr>
        <p:spPr/>
        <p:txBody>
          <a:bodyPr/>
          <a:lstStyle/>
          <a:p>
            <a:r>
              <a:rPr lang="en-US" sz="2400" dirty="0"/>
              <a:t>Output encoding to prevent injection attacks</a:t>
            </a:r>
            <a:endParaRPr lang="en-NL" sz="2400" dirty="0"/>
          </a:p>
        </p:txBody>
      </p:sp>
      <p:sp>
        <p:nvSpPr>
          <p:cNvPr id="3" name="Content Placeholder 2">
            <a:extLst>
              <a:ext uri="{FF2B5EF4-FFF2-40B4-BE49-F238E27FC236}">
                <a16:creationId xmlns:a16="http://schemas.microsoft.com/office/drawing/2014/main" id="{09FC7358-3B34-EB09-BB85-1936BBCCCD31}"/>
              </a:ext>
            </a:extLst>
          </p:cNvPr>
          <p:cNvSpPr>
            <a:spLocks noGrp="1"/>
          </p:cNvSpPr>
          <p:nvPr>
            <p:ph idx="1"/>
          </p:nvPr>
        </p:nvSpPr>
        <p:spPr/>
        <p:txBody>
          <a:bodyPr/>
          <a:lstStyle/>
          <a:p>
            <a:pPr marL="0" indent="0">
              <a:buNone/>
            </a:pPr>
            <a:r>
              <a:rPr lang="en-US" sz="1800" dirty="0"/>
              <a:t>We can prevent injection attacks by careful </a:t>
            </a:r>
            <a:r>
              <a:rPr lang="en-US" sz="1800" dirty="0">
                <a:solidFill>
                  <a:schemeClr val="accent2"/>
                </a:solidFill>
              </a:rPr>
              <a:t>output encoding                               </a:t>
            </a:r>
            <a:r>
              <a:rPr lang="en-US" sz="1800" dirty="0"/>
              <a:t>- in the right place, using the right encoding function.</a:t>
            </a:r>
          </a:p>
          <a:p>
            <a:pPr marL="0" indent="0">
              <a:buNone/>
            </a:pPr>
            <a:r>
              <a:rPr lang="en-US" sz="1800" dirty="0"/>
              <a:t>However, this is easy to get wrong...</a:t>
            </a:r>
          </a:p>
          <a:p>
            <a:pPr marL="0" indent="0">
              <a:buNone/>
            </a:pPr>
            <a:endParaRPr lang="en-US" sz="1800" dirty="0"/>
          </a:p>
          <a:p>
            <a:pPr marL="0" indent="0">
              <a:buNone/>
            </a:pPr>
            <a:r>
              <a:rPr lang="en-US" sz="1800" dirty="0"/>
              <a:t>More structural approaches to prevent or spot mistakes:</a:t>
            </a:r>
          </a:p>
          <a:p>
            <a:pPr marL="457200" indent="-457200">
              <a:lnSpc>
                <a:spcPct val="100000"/>
              </a:lnSpc>
              <a:buFont typeface="+mj-lt"/>
              <a:buAutoNum type="alphaLcParenR"/>
            </a:pPr>
            <a:r>
              <a:rPr lang="en-US" sz="1800" dirty="0">
                <a:solidFill>
                  <a:schemeClr val="accent2"/>
                </a:solidFill>
              </a:rPr>
              <a:t>Prepared statements </a:t>
            </a:r>
            <a:r>
              <a:rPr lang="en-US" sz="1800" dirty="0">
                <a:solidFill>
                  <a:schemeClr val="tx1"/>
                </a:solidFill>
              </a:rPr>
              <a:t>aka</a:t>
            </a:r>
            <a:r>
              <a:rPr lang="en-US" sz="1800" dirty="0">
                <a:solidFill>
                  <a:schemeClr val="accent2"/>
                </a:solidFill>
              </a:rPr>
              <a:t> </a:t>
            </a:r>
            <a:r>
              <a:rPr lang="en-US" sz="1800" dirty="0" err="1">
                <a:solidFill>
                  <a:schemeClr val="accent2"/>
                </a:solidFill>
              </a:rPr>
              <a:t>Parameterised</a:t>
            </a:r>
            <a:r>
              <a:rPr lang="en-US" sz="1800" dirty="0">
                <a:solidFill>
                  <a:schemeClr val="accent2"/>
                </a:solidFill>
              </a:rPr>
              <a:t> queries</a:t>
            </a:r>
          </a:p>
          <a:p>
            <a:pPr marL="400050" lvl="1" indent="0">
              <a:lnSpc>
                <a:spcPct val="100000"/>
              </a:lnSpc>
              <a:buNone/>
            </a:pPr>
            <a:r>
              <a:rPr lang="en-US" sz="1800" dirty="0">
                <a:solidFill>
                  <a:schemeClr val="accent2"/>
                </a:solidFill>
              </a:rPr>
              <a:t>	</a:t>
            </a:r>
            <a:r>
              <a:rPr lang="en-US" sz="1600" dirty="0">
                <a:solidFill>
                  <a:schemeClr val="accent2"/>
                </a:solidFill>
              </a:rPr>
              <a:t>   </a:t>
            </a:r>
            <a:r>
              <a:rPr lang="en-US" sz="1600" dirty="0">
                <a:solidFill>
                  <a:schemeClr val="tx1"/>
                </a:solidFill>
              </a:rPr>
              <a:t>Easy to get right – as it gets rid of the problem.                                    </a:t>
            </a:r>
          </a:p>
          <a:p>
            <a:pPr marL="400050" lvl="1" indent="0">
              <a:lnSpc>
                <a:spcPct val="100000"/>
              </a:lnSpc>
              <a:buNone/>
            </a:pPr>
            <a:r>
              <a:rPr lang="en-US" sz="1600" dirty="0">
                <a:solidFill>
                  <a:schemeClr val="tx1"/>
                </a:solidFill>
              </a:rPr>
              <a:t>     But... only works in simple settings</a:t>
            </a:r>
          </a:p>
          <a:p>
            <a:pPr marL="457200" indent="-457200">
              <a:buFont typeface="+mj-lt"/>
              <a:buAutoNum type="alphaLcParenR"/>
            </a:pPr>
            <a:r>
              <a:rPr lang="en-US" sz="1800" dirty="0">
                <a:solidFill>
                  <a:schemeClr val="accent2"/>
                </a:solidFill>
              </a:rPr>
              <a:t>Tainting</a:t>
            </a:r>
            <a:endParaRPr lang="en-US" dirty="0">
              <a:solidFill>
                <a:schemeClr val="accent2"/>
              </a:solidFill>
            </a:endParaRPr>
          </a:p>
          <a:p>
            <a:pPr marL="400050" lvl="1" indent="0">
              <a:buNone/>
            </a:pPr>
            <a:r>
              <a:rPr lang="en-US" sz="1600" dirty="0">
                <a:solidFill>
                  <a:schemeClr val="tx1"/>
                </a:solidFill>
              </a:rPr>
              <a:t>	    Using DAST or SAST tool to spot or add missing encodings  </a:t>
            </a:r>
          </a:p>
          <a:p>
            <a:pPr marL="457200" indent="-457200">
              <a:buFont typeface="+mj-lt"/>
              <a:buAutoNum type="alphaLcParenR"/>
            </a:pPr>
            <a:r>
              <a:rPr lang="en-US" sz="1800" dirty="0">
                <a:solidFill>
                  <a:schemeClr val="accent2"/>
                </a:solidFill>
              </a:rPr>
              <a:t>Safe Builders</a:t>
            </a:r>
          </a:p>
          <a:p>
            <a:pPr marL="400050" lvl="1" indent="0">
              <a:buNone/>
            </a:pPr>
            <a:r>
              <a:rPr lang="en-US" sz="1600" dirty="0">
                <a:solidFill>
                  <a:schemeClr val="tx1"/>
                </a:solidFill>
              </a:rPr>
              <a:t>     Using type system to prevent missing or wrong encodings</a:t>
            </a:r>
            <a:endParaRPr lang="en-NL" sz="1400" dirty="0">
              <a:solidFill>
                <a:schemeClr val="tx1"/>
              </a:solidFill>
            </a:endParaRPr>
          </a:p>
        </p:txBody>
      </p:sp>
      <p:sp>
        <p:nvSpPr>
          <p:cNvPr id="4" name="Slide Number Placeholder 3">
            <a:extLst>
              <a:ext uri="{FF2B5EF4-FFF2-40B4-BE49-F238E27FC236}">
                <a16:creationId xmlns:a16="http://schemas.microsoft.com/office/drawing/2014/main" id="{B45F90C8-C19F-1812-3CD7-12347F97798E}"/>
              </a:ext>
            </a:extLst>
          </p:cNvPr>
          <p:cNvSpPr>
            <a:spLocks noGrp="1"/>
          </p:cNvSpPr>
          <p:nvPr>
            <p:ph type="sldNum" idx="10"/>
          </p:nvPr>
        </p:nvSpPr>
        <p:spPr/>
        <p:txBody>
          <a:bodyPr/>
          <a:lstStyle/>
          <a:p>
            <a:pPr>
              <a:defRPr/>
            </a:pPr>
            <a:fld id="{203D43D3-408D-4D7A-B290-7A4D7FA16B86}" type="slidenum">
              <a:rPr lang="en-GB" altLang="nl-NL" smtClean="0"/>
              <a:pPr>
                <a:defRPr/>
              </a:pPr>
              <a:t>70</a:t>
            </a:fld>
            <a:endParaRPr lang="en-GB" altLang="nl-NL" dirty="0"/>
          </a:p>
        </p:txBody>
      </p:sp>
    </p:spTree>
    <p:extLst>
      <p:ext uri="{BB962C8B-B14F-4D97-AF65-F5344CB8AC3E}">
        <p14:creationId xmlns:p14="http://schemas.microsoft.com/office/powerpoint/2010/main" val="33328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a) Prepared Statements</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71</a:t>
            </a:fld>
            <a:endParaRPr lang="en-GB" altLang="nl-NL" dirty="0"/>
          </a:p>
        </p:txBody>
      </p:sp>
    </p:spTree>
    <p:extLst>
      <p:ext uri="{BB962C8B-B14F-4D97-AF65-F5344CB8AC3E}">
        <p14:creationId xmlns:p14="http://schemas.microsoft.com/office/powerpoint/2010/main" val="4268983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t>Dynamic SQL vs Prepared statements </a:t>
            </a:r>
            <a:endParaRPr lang="en-GB" altLang="nl-NL" sz="1800" dirty="0">
              <a:solidFill>
                <a:schemeClr val="tx1"/>
              </a:solidFill>
            </a:endParaRPr>
          </a:p>
        </p:txBody>
      </p:sp>
      <p:sp>
        <p:nvSpPr>
          <p:cNvPr id="26627" name="Rectangle 2"/>
          <p:cNvSpPr>
            <a:spLocks noGrp="1" noChangeArrowheads="1"/>
          </p:cNvSpPr>
          <p:nvPr>
            <p:ph idx="1"/>
          </p:nvPr>
        </p:nvSpPr>
        <p:spPr>
          <a:xfrm>
            <a:off x="685800" y="1116013"/>
            <a:ext cx="7918648" cy="4968875"/>
          </a:xfrm>
        </p:spPr>
        <p:txBody>
          <a:bodyPr/>
          <a:lstStyle/>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tx1"/>
                </a:solidFill>
              </a:rPr>
              <a:t>Interface with SQL database can use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200" dirty="0">
              <a:solidFill>
                <a:schemeClr val="tx1"/>
              </a:solidFill>
            </a:endParaRPr>
          </a:p>
          <a:p>
            <a:pPr eaLnBrk="1" hangingPunct="1">
              <a:lnSpc>
                <a:spcPct val="90000"/>
              </a:lnSpc>
              <a:spcBef>
                <a:spcPts val="499"/>
              </a:spcBef>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accent2"/>
                </a:solidFill>
              </a:rPr>
              <a:t>Dynamic SQL</a:t>
            </a:r>
            <a:r>
              <a:rPr lang="en-GB" altLang="nl-NL" dirty="0">
                <a:solidFill>
                  <a:schemeClr val="tx1"/>
                </a:solidFill>
              </a:rPr>
              <a:t>: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chemeClr val="tx1"/>
                </a:solidFill>
              </a:rPr>
              <a:t>      one</a:t>
            </a:r>
            <a:r>
              <a:rPr lang="en-GB" altLang="nl-NL" sz="1800" dirty="0">
                <a:solidFill>
                  <a:schemeClr val="tx2"/>
                </a:solidFill>
              </a:rPr>
              <a:t> string, which includes user input, is provided as </a:t>
            </a:r>
            <a:r>
              <a:rPr lang="en-GB" altLang="nl-NL" sz="1800" dirty="0">
                <a:solidFill>
                  <a:schemeClr val="tx1"/>
                </a:solidFill>
              </a:rPr>
              <a:t>SQL query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chemeClr val="tx1"/>
                </a:solidFill>
              </a:rPr>
              <a:t>                              </a:t>
            </a:r>
            <a:endParaRPr lang="en-GB" altLang="nl-NL" sz="1400" b="1" dirty="0">
              <a:solidFill>
                <a:schemeClr val="tx2"/>
              </a:solidFill>
              <a:latin typeface="Courier New" panose="02070309020205020404" pitchFamily="49" charset="0"/>
            </a:endParaRP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b="1" dirty="0">
                <a:latin typeface="Arial Narrow" panose="020B0606020202030204" pitchFamily="34" charset="0"/>
              </a:rPr>
              <a:t>    </a:t>
            </a:r>
            <a:r>
              <a:rPr lang="en-GB" altLang="nl-NL" sz="1633" b="1" dirty="0">
                <a:solidFill>
                  <a:srgbClr val="339933"/>
                </a:solidFill>
                <a:latin typeface="Arial Narrow" panose="020B0606020202030204" pitchFamily="34" charset="0"/>
              </a:rPr>
              <a:t>"SELECT * FROM Account WHERE Username = " + </a:t>
            </a:r>
            <a:r>
              <a:rPr lang="en-GB" altLang="nl-NL" sz="1633" b="1" dirty="0">
                <a:solidFill>
                  <a:srgbClr val="FF0000"/>
                </a:solidFill>
                <a:latin typeface="Arial Narrow" panose="020B0606020202030204" pitchFamily="34" charset="0"/>
              </a:rPr>
              <a:t>$username </a:t>
            </a: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b="1" dirty="0">
                <a:solidFill>
                  <a:schemeClr val="accent2"/>
                </a:solidFill>
                <a:latin typeface="Arial Narrow" panose="020B0606020202030204" pitchFamily="34" charset="0"/>
              </a:rPr>
              <a:t>                                                    </a:t>
            </a:r>
            <a:r>
              <a:rPr lang="en-GB" altLang="nl-NL" sz="1633" b="1" dirty="0">
                <a:solidFill>
                  <a:srgbClr val="339933"/>
                </a:solidFill>
                <a:latin typeface="Arial Narrow" panose="020B0606020202030204" pitchFamily="34" charset="0"/>
              </a:rPr>
              <a:t>+ "AND Password = " + </a:t>
            </a:r>
            <a:r>
              <a:rPr lang="en-GB" altLang="nl-NL" sz="1633" b="1" dirty="0">
                <a:solidFill>
                  <a:srgbClr val="FF0000"/>
                </a:solidFill>
                <a:latin typeface="Arial Narrow" panose="020B0606020202030204" pitchFamily="34" charset="0"/>
              </a:rPr>
              <a:t>$password</a:t>
            </a:r>
            <a:r>
              <a:rPr lang="en-GB" altLang="nl-NL" sz="1633" b="1" dirty="0">
                <a:solidFill>
                  <a:schemeClr val="accent2"/>
                </a:solidFill>
                <a:latin typeface="Arial Narrow" panose="020B0606020202030204" pitchFamily="34" charset="0"/>
              </a:rPr>
              <a:t> </a:t>
            </a: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633" dirty="0">
              <a:solidFill>
                <a:schemeClr val="tx1"/>
              </a:solidFill>
            </a:endParaRPr>
          </a:p>
          <a:p>
            <a:pPr eaLnBrk="1" hangingPunct="1">
              <a:lnSpc>
                <a:spcPct val="100000"/>
              </a:lnSpc>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accent2"/>
                </a:solidFill>
              </a:rPr>
              <a:t>Prepared statements </a:t>
            </a:r>
            <a:r>
              <a:rPr lang="en-GB" altLang="nl-NL" dirty="0">
                <a:solidFill>
                  <a:schemeClr val="tx1"/>
                </a:solidFill>
              </a:rPr>
              <a:t>aka </a:t>
            </a:r>
            <a:r>
              <a:rPr lang="en-GB" altLang="nl-NL" dirty="0">
                <a:solidFill>
                  <a:schemeClr val="accent2"/>
                </a:solidFill>
              </a:rPr>
              <a:t>parameterised queries: </a:t>
            </a:r>
          </a:p>
          <a:p>
            <a:pPr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rgbClr val="339933"/>
                </a:solidFill>
              </a:rPr>
              <a:t>	</a:t>
            </a:r>
            <a:r>
              <a:rPr lang="en-GB" altLang="nl-NL" sz="1800" dirty="0">
                <a:solidFill>
                  <a:schemeClr val="tx1"/>
                </a:solidFill>
              </a:rPr>
              <a:t>a string with </a:t>
            </a:r>
            <a:r>
              <a:rPr lang="en-GB" altLang="nl-NL" sz="1800" dirty="0">
                <a:solidFill>
                  <a:srgbClr val="CC66FF"/>
                </a:solidFill>
              </a:rPr>
              <a:t>placeholders</a:t>
            </a:r>
            <a:r>
              <a:rPr lang="en-GB" altLang="nl-NL" sz="1800" dirty="0">
                <a:solidFill>
                  <a:srgbClr val="009900"/>
                </a:solidFill>
              </a:rPr>
              <a:t> </a:t>
            </a:r>
            <a:r>
              <a:rPr lang="en-GB" altLang="nl-NL" sz="1800" dirty="0">
                <a:solidFill>
                  <a:schemeClr val="tx1"/>
                </a:solidFill>
              </a:rPr>
              <a:t>is provided as query,                                                      and user inputs are provide as separate parameters</a:t>
            </a:r>
            <a:endParaRPr lang="en-GB" altLang="nl-NL" dirty="0">
              <a:solidFill>
                <a:schemeClr val="accent2"/>
              </a:solidFill>
            </a:endParaRPr>
          </a:p>
          <a:p>
            <a:pPr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900" b="1" dirty="0">
              <a:solidFill>
                <a:schemeClr val="accent2"/>
              </a:solidFill>
              <a:latin typeface="Arial Narrow" panose="020B0606020202030204" pitchFamily="34" charset="0"/>
            </a:endParaRP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b="1" dirty="0">
                <a:solidFill>
                  <a:srgbClr val="339933"/>
                </a:solidFill>
                <a:latin typeface="Arial Narrow" panose="020B0606020202030204" pitchFamily="34" charset="0"/>
              </a:rPr>
              <a:t>     "SELECT * FROM Account WHERE Username = </a:t>
            </a:r>
            <a:r>
              <a:rPr lang="en-GB" altLang="nl-NL" sz="1800" b="1" dirty="0">
                <a:solidFill>
                  <a:srgbClr val="CC66FF"/>
                </a:solidFill>
                <a:latin typeface="Arial Narrow" panose="020B0606020202030204" pitchFamily="34" charset="0"/>
              </a:rPr>
              <a:t>?</a:t>
            </a:r>
            <a:r>
              <a:rPr lang="en-GB" altLang="nl-NL" sz="1800" b="1" dirty="0">
                <a:solidFill>
                  <a:srgbClr val="339933"/>
                </a:solidFill>
                <a:latin typeface="Arial Narrow" panose="020B0606020202030204" pitchFamily="34" charset="0"/>
              </a:rPr>
              <a:t> AND Password = </a:t>
            </a:r>
            <a:r>
              <a:rPr lang="en-GB" altLang="nl-NL" sz="1800" b="1" dirty="0">
                <a:solidFill>
                  <a:srgbClr val="CC66FF"/>
                </a:solidFill>
                <a:latin typeface="Arial Narrow" panose="020B0606020202030204" pitchFamily="34" charset="0"/>
              </a:rPr>
              <a:t>?</a:t>
            </a:r>
            <a:r>
              <a:rPr lang="en-GB" altLang="nl-NL" sz="1800" b="1" dirty="0">
                <a:solidFill>
                  <a:srgbClr val="339933"/>
                </a:solidFill>
                <a:latin typeface="Arial Narrow" panose="020B0606020202030204" pitchFamily="34" charset="0"/>
              </a:rPr>
              <a:t>“    </a:t>
            </a:r>
            <a:r>
              <a:rPr lang="en-GB" altLang="nl-NL" sz="1800" b="1" dirty="0">
                <a:solidFill>
                  <a:srgbClr val="FF0000"/>
                </a:solidFill>
                <a:latin typeface="Arial Narrow" panose="020B0606020202030204" pitchFamily="34" charset="0"/>
              </a:rPr>
              <a:t>$username                                                                                                 $password   </a:t>
            </a:r>
          </a:p>
        </p:txBody>
      </p:sp>
      <p:sp>
        <p:nvSpPr>
          <p:cNvPr id="60420" name="Slide Number Placeholder 3"/>
          <p:cNvSpPr>
            <a:spLocks noGrp="1"/>
          </p:cNvSpPr>
          <p:nvPr>
            <p:ph type="sldNum"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5pPr>
            <a:lvl6pPr marL="2514340"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6pPr>
            <a:lvl7pPr marL="2971492"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7pPr>
            <a:lvl8pPr marL="3428645"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8pPr>
            <a:lvl9pPr marL="3885797"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defRPr/>
            </a:pPr>
            <a:fld id="{7EAD3E82-A49F-41B4-8E03-BFC3A5A66C5A}"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defRPr/>
              </a:pPr>
              <a:t>72</a:t>
            </a:fld>
            <a:endParaRPr lang="en-GB" altLang="nl-NL" sz="1400" dirty="0">
              <a:latin typeface="Arial Rounded MT Bold" panose="020F0704030504030204" pitchFamily="34" charset="0"/>
            </a:endParaRPr>
          </a:p>
        </p:txBody>
      </p:sp>
    </p:spTree>
    <p:extLst>
      <p:ext uri="{BB962C8B-B14F-4D97-AF65-F5344CB8AC3E}">
        <p14:creationId xmlns:p14="http://schemas.microsoft.com/office/powerpoint/2010/main" val="337958207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539552" y="276225"/>
            <a:ext cx="8280920" cy="992188"/>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dirty="0"/>
              <a:t>Dynamic SQL &amp; prepared statements in Java  </a:t>
            </a:r>
            <a:r>
              <a:rPr lang="en-GB" altLang="nl-NL" sz="2400" dirty="0">
                <a:solidFill>
                  <a:schemeClr val="tx1"/>
                </a:solidFill>
              </a:rPr>
              <a:t> </a:t>
            </a:r>
          </a:p>
        </p:txBody>
      </p:sp>
      <p:sp>
        <p:nvSpPr>
          <p:cNvPr id="2" name="Rectangle 2"/>
          <p:cNvSpPr>
            <a:spLocks noGrp="1" noChangeArrowheads="1"/>
          </p:cNvSpPr>
          <p:nvPr>
            <p:ph idx="1"/>
          </p:nvPr>
        </p:nvSpPr>
        <p:spPr/>
        <p:txBody>
          <a:bodyPr/>
          <a:lstStyle/>
          <a:p>
            <a:pPr eaLnBrk="1" hangingPunct="1">
              <a:lnSpc>
                <a:spcPct val="9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dirty="0">
                <a:solidFill>
                  <a:schemeClr val="tx1"/>
                </a:solidFill>
              </a:rPr>
              <a:t>Code vulnerable to SQLi using </a:t>
            </a:r>
            <a:r>
              <a:rPr lang="en-GB" altLang="nl-NL" sz="1800" dirty="0">
                <a:solidFill>
                  <a:schemeClr val="accent2"/>
                </a:solidFill>
              </a:rPr>
              <a:t>dynamic SQL</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String </a:t>
            </a:r>
            <a:r>
              <a:rPr lang="en-GB" altLang="nl-NL" sz="1600" b="1" dirty="0" err="1">
                <a:latin typeface="Courier New" panose="02070309020205020404" pitchFamily="49" charset="0"/>
              </a:rPr>
              <a:t>updateString</a:t>
            </a:r>
            <a:r>
              <a:rPr lang="en-GB" altLang="nl-NL" sz="1600" b="1" dirty="0">
                <a:latin typeface="Courier New" panose="02070309020205020404" pitchFamily="49" charset="0"/>
              </a:rPr>
              <a:t> =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a:solidFill>
                  <a:schemeClr val="accent2"/>
                </a:solidFill>
                <a:latin typeface="Courier New" panose="02070309020205020404" pitchFamily="49" charset="0"/>
              </a:rPr>
              <a:t>"SELECT * FROM Account WHERE Username"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solidFill>
                  <a:schemeClr val="accent2"/>
                </a:solidFill>
                <a:latin typeface="Courier New" panose="02070309020205020404" pitchFamily="49" charset="0"/>
              </a:rPr>
              <a:t>     + username + "AND Password =" + password;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stmt.executeUpdate</a:t>
            </a:r>
            <a:r>
              <a:rPr lang="en-GB" altLang="nl-NL" sz="1600" b="1" dirty="0">
                <a:latin typeface="Courier New" panose="02070309020205020404" pitchFamily="49" charset="0"/>
              </a:rPr>
              <a:t>(</a:t>
            </a:r>
            <a:r>
              <a:rPr lang="en-GB" altLang="nl-NL" sz="1600" b="1" dirty="0" err="1">
                <a:latin typeface="Courier New" panose="02070309020205020404" pitchFamily="49" charset="0"/>
              </a:rPr>
              <a:t>updateString</a:t>
            </a:r>
            <a:r>
              <a:rPr lang="en-GB" altLang="nl-NL" sz="1600" b="1" dirty="0">
                <a:latin typeface="Courier New" panose="02070309020205020404" pitchFamily="49" charset="0"/>
              </a:rPr>
              <a:t>);</a:t>
            </a:r>
            <a:r>
              <a:rPr lang="en-GB" altLang="nl-NL" sz="1600" dirty="0"/>
              <a:t>    </a:t>
            </a:r>
          </a:p>
          <a:p>
            <a:pPr eaLnBrk="1" hangingPunct="1">
              <a:lnSpc>
                <a:spcPct val="9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pPr eaLnBrk="1" hangingPunct="1">
              <a:lnSpc>
                <a:spcPct val="9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dirty="0">
                <a:solidFill>
                  <a:schemeClr val="tx1"/>
                </a:solidFill>
              </a:rPr>
              <a:t>Code </a:t>
            </a:r>
            <a:r>
              <a:rPr lang="en-GB" altLang="nl-NL" sz="1800" i="1" dirty="0">
                <a:solidFill>
                  <a:schemeClr val="tx1"/>
                </a:solidFill>
              </a:rPr>
              <a:t>not</a:t>
            </a:r>
            <a:r>
              <a:rPr lang="en-GB" altLang="nl-NL" sz="1800" dirty="0">
                <a:solidFill>
                  <a:schemeClr val="tx1"/>
                </a:solidFill>
              </a:rPr>
              <a:t>  vulnerable to </a:t>
            </a:r>
            <a:r>
              <a:rPr lang="en-GB" altLang="nl-NL" sz="1800" dirty="0" err="1">
                <a:solidFill>
                  <a:schemeClr val="tx1"/>
                </a:solidFill>
              </a:rPr>
              <a:t>SQLi</a:t>
            </a:r>
            <a:r>
              <a:rPr lang="en-GB" altLang="nl-NL" sz="1800" dirty="0">
                <a:solidFill>
                  <a:schemeClr val="tx1"/>
                </a:solidFill>
              </a:rPr>
              <a:t> using </a:t>
            </a:r>
            <a:r>
              <a:rPr lang="en-GB" altLang="nl-NL" sz="1800" dirty="0">
                <a:solidFill>
                  <a:schemeClr val="accent2"/>
                </a:solidFill>
              </a:rPr>
              <a:t>prepared statements </a:t>
            </a:r>
            <a:r>
              <a:rPr lang="en-GB" altLang="nl-NL" sz="1800" dirty="0">
                <a:solidFill>
                  <a:schemeClr val="tx1"/>
                </a:solidFill>
              </a:rPr>
              <a:t> </a:t>
            </a:r>
            <a:endParaRPr lang="en-GB" altLang="nl-NL" sz="1800" dirty="0">
              <a:solidFill>
                <a:schemeClr val="accent2"/>
              </a:solidFill>
            </a:endParaRP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sz="1600" b="1" dirty="0" err="1">
                <a:solidFill>
                  <a:srgbClr val="339933"/>
                </a:solidFill>
                <a:latin typeface="Courier New" panose="02070309020205020404" pitchFamily="49" charset="0"/>
              </a:rPr>
              <a:t>PreparedStatement</a:t>
            </a:r>
            <a:r>
              <a:rPr lang="en-GB" altLang="nl-NL" sz="1600" b="1" dirty="0">
                <a:latin typeface="Courier New" panose="02070309020205020404" pitchFamily="49" charset="0"/>
              </a:rPr>
              <a:t> login = </a:t>
            </a:r>
            <a:r>
              <a:rPr lang="en-GB" altLang="nl-NL" sz="1600" b="1" dirty="0" err="1">
                <a:latin typeface="Courier New" panose="02070309020205020404" pitchFamily="49" charset="0"/>
              </a:rPr>
              <a:t>con.preparedStatement</a:t>
            </a:r>
            <a:r>
              <a:rPr lang="en-GB" altLang="nl-NL" sz="1600" b="1" dirty="0">
                <a:latin typeface="Courier New" panose="02070309020205020404" pitchFamily="49" charset="0"/>
              </a:rPr>
              <a:t>("SELECT * FROM Account   </a:t>
            </a:r>
          </a:p>
          <a:p>
            <a:pPr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WHERE Username = </a:t>
            </a:r>
            <a:r>
              <a:rPr lang="en-GB" altLang="nl-NL" sz="1600" b="1" dirty="0">
                <a:solidFill>
                  <a:srgbClr val="CC66FF"/>
                </a:solidFill>
                <a:latin typeface="Courier New" panose="02070309020205020404" pitchFamily="49" charset="0"/>
              </a:rPr>
              <a:t>?</a:t>
            </a:r>
            <a:r>
              <a:rPr lang="en-GB" altLang="nl-NL" sz="1600" b="1" dirty="0">
                <a:latin typeface="Courier New" panose="02070309020205020404" pitchFamily="49" charset="0"/>
              </a:rPr>
              <a:t> AND Password = </a:t>
            </a:r>
            <a:r>
              <a:rPr lang="en-GB" altLang="nl-NL" sz="1600" b="1" dirty="0">
                <a:solidFill>
                  <a:srgbClr val="CC66FF"/>
                </a:solidFill>
                <a:latin typeface="Courier New" panose="02070309020205020404" pitchFamily="49" charset="0"/>
              </a:rPr>
              <a:t>?</a:t>
            </a:r>
            <a:r>
              <a:rPr lang="en-GB" altLang="nl-NL" sz="1600" b="1" dirty="0">
                <a:latin typeface="Courier New" panose="02070309020205020404" pitchFamily="49" charset="0"/>
              </a:rPr>
              <a:t>" );</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login.setString</a:t>
            </a:r>
            <a:r>
              <a:rPr lang="en-GB" altLang="nl-NL" sz="1600" b="1" dirty="0">
                <a:latin typeface="Courier New" panose="02070309020205020404" pitchFamily="49" charset="0"/>
              </a:rPr>
              <a:t>(</a:t>
            </a:r>
            <a:r>
              <a:rPr lang="en-GB" altLang="nl-NL" sz="1600" b="1" dirty="0">
                <a:solidFill>
                  <a:srgbClr val="CC66FF"/>
                </a:solidFill>
                <a:latin typeface="Courier New" panose="02070309020205020404" pitchFamily="49" charset="0"/>
              </a:rPr>
              <a:t>1</a:t>
            </a:r>
            <a:r>
              <a:rPr lang="en-GB" altLang="nl-NL" sz="1600" b="1" dirty="0">
                <a:latin typeface="Courier New" panose="02070309020205020404" pitchFamily="49" charset="0"/>
              </a:rPr>
              <a:t>, username); </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login.setString</a:t>
            </a:r>
            <a:r>
              <a:rPr lang="en-GB" altLang="nl-NL" sz="1600" b="1" dirty="0">
                <a:latin typeface="Courier New" panose="02070309020205020404" pitchFamily="49" charset="0"/>
              </a:rPr>
              <a:t>(</a:t>
            </a:r>
            <a:r>
              <a:rPr lang="en-GB" altLang="nl-NL" sz="1600" b="1" dirty="0">
                <a:solidFill>
                  <a:srgbClr val="CC66FF"/>
                </a:solidFill>
                <a:latin typeface="Courier New" panose="02070309020205020404" pitchFamily="49" charset="0"/>
              </a:rPr>
              <a:t>2</a:t>
            </a:r>
            <a:r>
              <a:rPr lang="en-GB" altLang="nl-NL" sz="1600" b="1" dirty="0">
                <a:latin typeface="Courier New" panose="02070309020205020404" pitchFamily="49" charset="0"/>
              </a:rPr>
              <a:t>, password);</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login.executeUpdate</a:t>
            </a:r>
            <a:r>
              <a:rPr lang="en-GB" altLang="nl-NL" sz="1600" b="1" dirty="0">
                <a:latin typeface="Courier New" panose="02070309020205020404" pitchFamily="49" charset="0"/>
              </a:rPr>
              <a:t>();</a:t>
            </a:r>
          </a:p>
        </p:txBody>
      </p:sp>
      <p:sp>
        <p:nvSpPr>
          <p:cNvPr id="60420"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5pPr>
            <a:lvl6pPr marL="25146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6pPr>
            <a:lvl7pPr marL="29718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7pPr>
            <a:lvl8pPr marL="34290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8pPr>
            <a:lvl9pPr marL="38862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pPr>
            <a:fld id="{DB0AD151-D672-4349-B612-52B3593EB3DE}"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pPr>
              <a:t>73</a:t>
            </a:fld>
            <a:endParaRPr lang="en-GB" altLang="nl-NL" sz="1400" dirty="0">
              <a:latin typeface="Arial Rounded MT Bold" panose="020F0704030504030204" pitchFamily="34" charset="0"/>
            </a:endParaRPr>
          </a:p>
        </p:txBody>
      </p:sp>
      <p:sp>
        <p:nvSpPr>
          <p:cNvPr id="3" name="Text Box 3"/>
          <p:cNvSpPr txBox="1">
            <a:spLocks noChangeArrowheads="1"/>
          </p:cNvSpPr>
          <p:nvPr/>
        </p:nvSpPr>
        <p:spPr bwMode="auto">
          <a:xfrm>
            <a:off x="5912304" y="5278771"/>
            <a:ext cx="1629847" cy="371513"/>
          </a:xfrm>
          <a:prstGeom prst="rect">
            <a:avLst/>
          </a:prstGeom>
          <a:noFill/>
          <a:ln w="9525">
            <a:noFill/>
            <a:round/>
            <a:headEnd/>
            <a:tailEnd/>
          </a:ln>
        </p:spPr>
        <p:txBody>
          <a:bodyPr wrap="none" lIns="90000" tIns="46800" rIns="90000" bIns="46800">
            <a:spAutoFit/>
          </a:bodyPr>
          <a:lstStyle/>
          <a:p>
            <a:pPr algn="ctr" eaLnBrk="1" hangingPunct="1">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rgbClr val="339933"/>
                </a:solidFill>
                <a:latin typeface="Arial Rounded MT Bold" panose="020F0704030504030204" pitchFamily="34" charset="0"/>
              </a:rPr>
              <a:t>bind variable</a:t>
            </a:r>
          </a:p>
        </p:txBody>
      </p:sp>
      <p:sp>
        <p:nvSpPr>
          <p:cNvPr id="19460" name="Line 4"/>
          <p:cNvSpPr>
            <a:spLocks noChangeShapeType="1"/>
          </p:cNvSpPr>
          <p:nvPr/>
        </p:nvSpPr>
        <p:spPr bwMode="auto">
          <a:xfrm flipH="1" flipV="1">
            <a:off x="3690276" y="4893891"/>
            <a:ext cx="1876076" cy="384880"/>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Rounded MT Bold" panose="020F0704030504030204" pitchFamily="34" charset="0"/>
            </a:endParaRPr>
          </a:p>
        </p:txBody>
      </p:sp>
    </p:spTree>
    <p:extLst>
      <p:ext uri="{BB962C8B-B14F-4D97-AF65-F5344CB8AC3E}">
        <p14:creationId xmlns:p14="http://schemas.microsoft.com/office/powerpoint/2010/main" val="167882919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nl-NL" altLang="nl-NL" sz="2400" dirty="0"/>
              <a:t>The idea behind prepared statemens</a:t>
            </a:r>
            <a:br>
              <a:rPr lang="nl-NL" altLang="nl-NL" sz="2400" dirty="0"/>
            </a:br>
            <a:r>
              <a:rPr lang="nl-NL" altLang="nl-NL" sz="2000" dirty="0"/>
              <a:t>(aka parameterised queries) </a:t>
            </a:r>
            <a:endParaRPr lang="nl-NL" altLang="nl-NL" sz="2400" dirty="0"/>
          </a:p>
        </p:txBody>
      </p:sp>
      <p:sp>
        <p:nvSpPr>
          <p:cNvPr id="62467" name="Content Placeholder 2"/>
          <p:cNvSpPr>
            <a:spLocks noGrp="1"/>
          </p:cNvSpPr>
          <p:nvPr>
            <p:ph idx="1"/>
          </p:nvPr>
        </p:nvSpPr>
        <p:spPr>
          <a:xfrm>
            <a:off x="648322" y="3610834"/>
            <a:ext cx="8172150" cy="2155294"/>
          </a:xfrm>
        </p:spPr>
        <p:txBody>
          <a:bodyPr/>
          <a:lstStyle/>
          <a:p>
            <a:pPr>
              <a:lnSpc>
                <a:spcPct val="100000"/>
              </a:lnSpc>
              <a:buFont typeface="Arial" panose="020B0604020202020204" pitchFamily="34" charset="0"/>
              <a:buChar char="•"/>
            </a:pPr>
            <a:r>
              <a:rPr lang="nl-NL" altLang="nl-NL" sz="1800" dirty="0">
                <a:solidFill>
                  <a:schemeClr val="accent2"/>
                </a:solidFill>
              </a:rPr>
              <a:t>Prepared Statements</a:t>
            </a:r>
            <a:r>
              <a:rPr lang="nl-NL" altLang="nl-NL" sz="1800" dirty="0">
                <a:solidFill>
                  <a:schemeClr val="tx1"/>
                </a:solidFill>
              </a:rPr>
              <a:t>: the query is </a:t>
            </a:r>
            <a:r>
              <a:rPr lang="nl-NL" altLang="nl-NL" sz="1800" dirty="0">
                <a:solidFill>
                  <a:schemeClr val="tx2"/>
                </a:solidFill>
              </a:rPr>
              <a:t>parsed</a:t>
            </a:r>
            <a:r>
              <a:rPr lang="nl-NL" altLang="nl-NL" sz="1800" dirty="0">
                <a:solidFill>
                  <a:schemeClr val="accent2"/>
                </a:solidFill>
              </a:rPr>
              <a:t> </a:t>
            </a:r>
            <a:r>
              <a:rPr lang="nl-NL" altLang="nl-NL" sz="1800" i="1" dirty="0">
                <a:solidFill>
                  <a:schemeClr val="tx2"/>
                </a:solidFill>
              </a:rPr>
              <a:t>first</a:t>
            </a:r>
            <a:r>
              <a:rPr lang="nl-NL" altLang="nl-NL" sz="1800" dirty="0">
                <a:solidFill>
                  <a:schemeClr val="accent2"/>
                </a:solidFill>
              </a:rPr>
              <a:t> </a:t>
            </a:r>
            <a:r>
              <a:rPr lang="nl-NL" altLang="nl-NL" sz="1800" dirty="0">
                <a:solidFill>
                  <a:schemeClr val="tx1"/>
                </a:solidFill>
              </a:rPr>
              <a:t> and then parameters are </a:t>
            </a:r>
            <a:r>
              <a:rPr lang="nl-NL" altLang="nl-NL" sz="1800" dirty="0">
                <a:solidFill>
                  <a:schemeClr val="tx2"/>
                </a:solidFill>
              </a:rPr>
              <a:t>substituted later</a:t>
            </a:r>
            <a:endParaRPr lang="nl-NL" altLang="nl-NL" sz="1800" dirty="0"/>
          </a:p>
          <a:p>
            <a:pPr>
              <a:lnSpc>
                <a:spcPct val="100000"/>
              </a:lnSpc>
              <a:buFont typeface="Arial" panose="020B0604020202020204" pitchFamily="34" charset="0"/>
              <a:buChar char="•"/>
            </a:pPr>
            <a:r>
              <a:rPr lang="nl-NL" altLang="nl-NL" sz="1800" dirty="0">
                <a:solidFill>
                  <a:schemeClr val="accent2"/>
                </a:solidFill>
              </a:rPr>
              <a:t>Dynamic SQL</a:t>
            </a:r>
            <a:r>
              <a:rPr lang="nl-NL" altLang="nl-NL" sz="1800" dirty="0">
                <a:solidFill>
                  <a:schemeClr val="tx1"/>
                </a:solidFill>
              </a:rPr>
              <a:t>: parameters are substituted first and then the result is parsed &amp; processed </a:t>
            </a:r>
            <a:endParaRPr lang="nl-NL" altLang="nl-NL" sz="1800" dirty="0">
              <a:solidFill>
                <a:schemeClr val="tx2"/>
              </a:solidFill>
            </a:endParaRPr>
          </a:p>
          <a:p>
            <a:pPr marL="57150" indent="0">
              <a:lnSpc>
                <a:spcPct val="100000"/>
              </a:lnSpc>
              <a:buNone/>
            </a:pPr>
            <a:r>
              <a:rPr lang="nl-NL" altLang="nl-NL" sz="1800" dirty="0">
                <a:solidFill>
                  <a:schemeClr val="tx1"/>
                </a:solidFill>
              </a:rPr>
              <a:t>Key insight: we</a:t>
            </a:r>
            <a:r>
              <a:rPr lang="nl-NL" altLang="nl-NL" sz="1800" dirty="0">
                <a:solidFill>
                  <a:srgbClr val="FF0000"/>
                </a:solidFill>
              </a:rPr>
              <a:t> do not parse </a:t>
            </a:r>
            <a:r>
              <a:rPr lang="nl-NL" altLang="nl-NL" sz="1800" dirty="0">
                <a:solidFill>
                  <a:schemeClr val="tx1"/>
                </a:solidFill>
              </a:rPr>
              <a:t>the parameters as SQL,                                                          so the substitution becomes less dangerous </a:t>
            </a:r>
          </a:p>
        </p:txBody>
      </p:sp>
      <p:sp>
        <p:nvSpPr>
          <p:cNvPr id="62468" name="Slide Number Placeholder 4"/>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C6B24DE-B380-4D55-81D6-B325C89FE1A8}" type="slidenum">
              <a:rPr lang="en-GB" altLang="nl-NL" smtClean="0"/>
              <a:pPr/>
              <a:t>74</a:t>
            </a:fld>
            <a:endParaRPr lang="en-GB" altLang="nl-NL" dirty="0"/>
          </a:p>
        </p:txBody>
      </p:sp>
      <p:grpSp>
        <p:nvGrpSpPr>
          <p:cNvPr id="62469" name="Group 34"/>
          <p:cNvGrpSpPr>
            <a:grpSpLocks/>
          </p:cNvGrpSpPr>
          <p:nvPr/>
        </p:nvGrpSpPr>
        <p:grpSpPr bwMode="auto">
          <a:xfrm>
            <a:off x="1108701" y="1293129"/>
            <a:ext cx="6537964" cy="2166667"/>
            <a:chOff x="822884" y="1769321"/>
            <a:chExt cx="6537141" cy="3222950"/>
          </a:xfrm>
        </p:grpSpPr>
        <p:sp>
          <p:nvSpPr>
            <p:cNvPr id="62470" name="TextBox 5"/>
            <p:cNvSpPr txBox="1">
              <a:spLocks noChangeArrowheads="1"/>
            </p:cNvSpPr>
            <p:nvPr/>
          </p:nvSpPr>
          <p:spPr bwMode="auto">
            <a:xfrm>
              <a:off x="822884" y="1769321"/>
              <a:ext cx="4457711"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 SELECT ... FROM ...  WHERE ...</a:t>
              </a:r>
            </a:p>
          </p:txBody>
        </p:sp>
        <p:sp>
          <p:nvSpPr>
            <p:cNvPr id="62471" name="TextBox 6"/>
            <p:cNvSpPr txBox="1">
              <a:spLocks noChangeArrowheads="1"/>
            </p:cNvSpPr>
            <p:nvPr/>
          </p:nvSpPr>
          <p:spPr bwMode="auto">
            <a:xfrm>
              <a:off x="2770800" y="2677502"/>
              <a:ext cx="1287370"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Accounts</a:t>
              </a:r>
              <a:endParaRPr lang="nl-NL" altLang="nl-NL" dirty="0">
                <a:solidFill>
                  <a:srgbClr val="339933"/>
                </a:solidFill>
                <a:latin typeface="Arial Rounded MT Bold" panose="020F0704030504030204" pitchFamily="34" charset="0"/>
              </a:endParaRPr>
            </a:p>
          </p:txBody>
        </p:sp>
        <p:sp>
          <p:nvSpPr>
            <p:cNvPr id="62472" name="TextBox 7"/>
            <p:cNvSpPr txBox="1">
              <a:spLocks noChangeArrowheads="1"/>
            </p:cNvSpPr>
            <p:nvPr/>
          </p:nvSpPr>
          <p:spPr bwMode="auto">
            <a:xfrm>
              <a:off x="4682429" y="2725181"/>
              <a:ext cx="598166"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AND</a:t>
              </a:r>
              <a:endParaRPr lang="nl-NL" altLang="nl-NL" b="1" dirty="0">
                <a:solidFill>
                  <a:srgbClr val="339933"/>
                </a:solidFill>
                <a:latin typeface="Courier New" panose="02070309020205020404" pitchFamily="49" charset="0"/>
                <a:cs typeface="Courier New" panose="02070309020205020404" pitchFamily="49" charset="0"/>
              </a:endParaRPr>
            </a:p>
          </p:txBody>
        </p:sp>
        <p:sp>
          <p:nvSpPr>
            <p:cNvPr id="62473" name="TextBox 8"/>
            <p:cNvSpPr txBox="1">
              <a:spLocks noChangeArrowheads="1"/>
            </p:cNvSpPr>
            <p:nvPr/>
          </p:nvSpPr>
          <p:spPr bwMode="auto">
            <a:xfrm>
              <a:off x="2024844" y="2735899"/>
              <a:ext cx="338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sz="2000" dirty="0">
                <a:solidFill>
                  <a:srgbClr val="339933"/>
                </a:solidFill>
                <a:latin typeface="Arial Rounded MT Bold" panose="020F0704030504030204" pitchFamily="34" charset="0"/>
              </a:endParaRPr>
            </a:p>
          </p:txBody>
        </p:sp>
        <p:sp>
          <p:nvSpPr>
            <p:cNvPr id="62474" name="TextBox 10"/>
            <p:cNvSpPr txBox="1">
              <a:spLocks noChangeArrowheads="1"/>
            </p:cNvSpPr>
            <p:nvPr/>
          </p:nvSpPr>
          <p:spPr bwMode="auto">
            <a:xfrm>
              <a:off x="3284564" y="3583456"/>
              <a:ext cx="338511"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b="1" dirty="0">
                <a:solidFill>
                  <a:srgbClr val="339933"/>
                </a:solidFill>
                <a:latin typeface="Courier New" panose="02070309020205020404" pitchFamily="49" charset="0"/>
                <a:cs typeface="Courier New" panose="02070309020205020404" pitchFamily="49" charset="0"/>
              </a:endParaRPr>
            </a:p>
          </p:txBody>
        </p:sp>
        <p:cxnSp>
          <p:nvCxnSpPr>
            <p:cNvPr id="20" name="Straight Arrow Connector 19"/>
            <p:cNvCxnSpPr/>
            <p:nvPr/>
          </p:nvCxnSpPr>
          <p:spPr>
            <a:xfrm>
              <a:off x="6408018" y="3888608"/>
              <a:ext cx="607935" cy="47614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5328654" y="3050599"/>
              <a:ext cx="609523" cy="47772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3603258" y="3060121"/>
              <a:ext cx="1112698" cy="5872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3360316" y="2153742"/>
              <a:ext cx="14285" cy="5570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4992896" y="2222185"/>
              <a:ext cx="12698" cy="5570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188919" y="2169681"/>
              <a:ext cx="14286" cy="55549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62481" name="TextBox 24"/>
            <p:cNvSpPr txBox="1">
              <a:spLocks noChangeArrowheads="1"/>
            </p:cNvSpPr>
            <p:nvPr/>
          </p:nvSpPr>
          <p:spPr bwMode="auto">
            <a:xfrm>
              <a:off x="6012147" y="3505961"/>
              <a:ext cx="338511"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b="1" dirty="0">
                <a:solidFill>
                  <a:srgbClr val="339933"/>
                </a:solidFill>
                <a:latin typeface="Courier New" panose="02070309020205020404" pitchFamily="49" charset="0"/>
                <a:cs typeface="Courier New" panose="02070309020205020404" pitchFamily="49" charset="0"/>
              </a:endParaRPr>
            </a:p>
          </p:txBody>
        </p:sp>
        <p:sp>
          <p:nvSpPr>
            <p:cNvPr id="62482" name="TextBox 25"/>
            <p:cNvSpPr txBox="1">
              <a:spLocks noChangeArrowheads="1"/>
            </p:cNvSpPr>
            <p:nvPr/>
          </p:nvSpPr>
          <p:spPr bwMode="auto">
            <a:xfrm>
              <a:off x="1458905" y="4456653"/>
              <a:ext cx="1287370"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Username</a:t>
              </a:r>
              <a:endParaRPr lang="nl-NL" altLang="nl-NL" dirty="0">
                <a:solidFill>
                  <a:srgbClr val="339933"/>
                </a:solidFill>
                <a:latin typeface="Arial Rounded MT Bold" panose="020F0704030504030204" pitchFamily="34" charset="0"/>
              </a:endParaRPr>
            </a:p>
          </p:txBody>
        </p:sp>
        <p:sp>
          <p:nvSpPr>
            <p:cNvPr id="62483" name="TextBox 28"/>
            <p:cNvSpPr txBox="1">
              <a:spLocks noChangeArrowheads="1"/>
            </p:cNvSpPr>
            <p:nvPr/>
          </p:nvSpPr>
          <p:spPr bwMode="auto">
            <a:xfrm>
              <a:off x="5055535" y="4439016"/>
              <a:ext cx="1011688"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err="1">
                  <a:solidFill>
                    <a:srgbClr val="339933"/>
                  </a:solidFill>
                  <a:latin typeface="Courier New" panose="02070309020205020404" pitchFamily="49" charset="0"/>
                  <a:cs typeface="Courier New" panose="02070309020205020404" pitchFamily="49" charset="0"/>
                </a:rPr>
                <a:t>Passwd</a:t>
              </a:r>
              <a:endParaRPr lang="nl-NL" altLang="nl-NL" dirty="0">
                <a:solidFill>
                  <a:srgbClr val="339933"/>
                </a:solidFill>
                <a:latin typeface="Arial Rounded MT Bold" panose="020F0704030504030204" pitchFamily="34" charset="0"/>
              </a:endParaRPr>
            </a:p>
          </p:txBody>
        </p:sp>
        <p:cxnSp>
          <p:nvCxnSpPr>
            <p:cNvPr id="30" name="Straight Arrow Connector 29"/>
            <p:cNvCxnSpPr/>
            <p:nvPr/>
          </p:nvCxnSpPr>
          <p:spPr>
            <a:xfrm flipV="1">
              <a:off x="2204847" y="3915589"/>
              <a:ext cx="1112697" cy="5872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5454050" y="3888608"/>
              <a:ext cx="571428" cy="5158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3690560" y="3947332"/>
              <a:ext cx="396825" cy="45709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62487" name="TextBox 32"/>
            <p:cNvSpPr txBox="1">
              <a:spLocks noChangeArrowheads="1"/>
            </p:cNvSpPr>
            <p:nvPr/>
          </p:nvSpPr>
          <p:spPr bwMode="auto">
            <a:xfrm>
              <a:off x="4034422" y="4442884"/>
              <a:ext cx="460324" cy="5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CC66FF"/>
                  </a:solidFill>
                  <a:latin typeface="Courier New" panose="02070309020205020404" pitchFamily="49" charset="0"/>
                  <a:cs typeface="Courier New" panose="02070309020205020404" pitchFamily="49" charset="0"/>
                </a:rPr>
                <a:t>$1</a:t>
              </a:r>
              <a:endParaRPr lang="nl-NL" altLang="nl-NL" sz="1800" dirty="0">
                <a:solidFill>
                  <a:srgbClr val="CC66FF"/>
                </a:solidFill>
                <a:latin typeface="Arial Rounded MT Bold" panose="020F0704030504030204" pitchFamily="34" charset="0"/>
              </a:endParaRPr>
            </a:p>
          </p:txBody>
        </p:sp>
        <p:sp>
          <p:nvSpPr>
            <p:cNvPr id="62488" name="TextBox 33"/>
            <p:cNvSpPr txBox="1">
              <a:spLocks noChangeArrowheads="1"/>
            </p:cNvSpPr>
            <p:nvPr/>
          </p:nvSpPr>
          <p:spPr bwMode="auto">
            <a:xfrm>
              <a:off x="6899701" y="4428617"/>
              <a:ext cx="460324" cy="5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CC66FF"/>
                  </a:solidFill>
                  <a:latin typeface="Courier New" panose="02070309020205020404" pitchFamily="49" charset="0"/>
                  <a:cs typeface="Courier New" panose="02070309020205020404" pitchFamily="49" charset="0"/>
                </a:rPr>
                <a:t>$2</a:t>
              </a:r>
              <a:endParaRPr lang="nl-NL" altLang="nl-NL" sz="1800" dirty="0">
                <a:solidFill>
                  <a:srgbClr val="CC66FF"/>
                </a:solidFill>
                <a:latin typeface="Arial Rounded MT Bold" panose="020F0704030504030204" pitchFamily="34" charset="0"/>
              </a:endParaRPr>
            </a:p>
          </p:txBody>
        </p:sp>
      </p:grpSp>
    </p:spTree>
    <p:extLst>
      <p:ext uri="{BB962C8B-B14F-4D97-AF65-F5344CB8AC3E}">
        <p14:creationId xmlns:p14="http://schemas.microsoft.com/office/powerpoint/2010/main" val="22457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699-FCAF-F238-B39E-97DAA969D391}"/>
              </a:ext>
            </a:extLst>
          </p:cNvPr>
          <p:cNvSpPr>
            <a:spLocks noGrp="1"/>
          </p:cNvSpPr>
          <p:nvPr>
            <p:ph type="title"/>
          </p:nvPr>
        </p:nvSpPr>
        <p:spPr/>
        <p:txBody>
          <a:bodyPr/>
          <a:lstStyle/>
          <a:p>
            <a:r>
              <a:rPr lang="en-US" sz="2400" dirty="0"/>
              <a:t>Prepared Statements as solution to SQLi</a:t>
            </a:r>
            <a:endParaRPr lang="en-NL" sz="2400" dirty="0"/>
          </a:p>
        </p:txBody>
      </p:sp>
      <p:sp>
        <p:nvSpPr>
          <p:cNvPr id="3" name="Content Placeholder 2">
            <a:extLst>
              <a:ext uri="{FF2B5EF4-FFF2-40B4-BE49-F238E27FC236}">
                <a16:creationId xmlns:a16="http://schemas.microsoft.com/office/drawing/2014/main" id="{F4FDCC2F-E23E-2851-2B65-726DECC16A55}"/>
              </a:ext>
            </a:extLst>
          </p:cNvPr>
          <p:cNvSpPr>
            <a:spLocks noGrp="1"/>
          </p:cNvSpPr>
          <p:nvPr>
            <p:ph idx="1"/>
          </p:nvPr>
        </p:nvSpPr>
        <p:spPr>
          <a:xfrm>
            <a:off x="685799" y="1124745"/>
            <a:ext cx="7990657" cy="4960144"/>
          </a:xfrm>
        </p:spPr>
        <p:txBody>
          <a:bodyPr/>
          <a:lstStyle/>
          <a:p>
            <a:pPr marL="0" indent="0">
              <a:buNone/>
            </a:pPr>
            <a:r>
              <a:rPr lang="en-US" sz="1800" u="sng" dirty="0"/>
              <a:t>Problem</a:t>
            </a:r>
            <a:r>
              <a:rPr lang="en-US" sz="1800" dirty="0"/>
              <a:t>: </a:t>
            </a:r>
            <a:r>
              <a:rPr lang="en-US" sz="1800" dirty="0">
                <a:solidFill>
                  <a:srgbClr val="FF0000"/>
                </a:solidFill>
              </a:rPr>
              <a:t>user inputs </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i</a:t>
            </a:r>
            <a:r>
              <a:rPr lang="en-US" sz="1800" dirty="0">
                <a:solidFill>
                  <a:srgbClr val="FF0000"/>
                </a:solidFill>
              </a:rPr>
              <a:t> </a:t>
            </a:r>
            <a:r>
              <a:rPr lang="en-US" sz="1800" dirty="0"/>
              <a:t>are substituted in a </a:t>
            </a:r>
            <a:r>
              <a:rPr lang="en-US" sz="1800" dirty="0">
                <a:solidFill>
                  <a:srgbClr val="339933"/>
                </a:solidFill>
              </a:rPr>
              <a:t>command </a:t>
            </a:r>
            <a:r>
              <a:rPr lang="en-US" sz="1800" b="1" dirty="0">
                <a:solidFill>
                  <a:srgbClr val="339933"/>
                </a:solidFill>
                <a:latin typeface="Courier New" panose="02070309020205020404" pitchFamily="49" charset="0"/>
                <a:cs typeface="Courier New" panose="02070309020205020404" pitchFamily="49" charset="0"/>
              </a:rPr>
              <a:t>c</a:t>
            </a:r>
            <a:r>
              <a:rPr lang="en-US" sz="1800" dirty="0"/>
              <a:t>, which is   then parsed &amp; executed by some API, </a:t>
            </a:r>
            <a:r>
              <a:rPr lang="en-US" sz="1800" dirty="0" err="1"/>
              <a:t>ie</a:t>
            </a:r>
            <a:r>
              <a:rPr lang="en-US" sz="1800" dirty="0"/>
              <a:t>.</a:t>
            </a:r>
          </a:p>
          <a:p>
            <a:pPr marL="0" indent="0">
              <a:buNone/>
            </a:pPr>
            <a:r>
              <a:rPr lang="en-US" sz="1800" b="1" dirty="0">
                <a:latin typeface="Courier New" panose="02070309020205020404" pitchFamily="49" charset="0"/>
                <a:cs typeface="Courier New" panose="02070309020205020404" pitchFamily="49" charset="0"/>
              </a:rPr>
              <a:t>    </a:t>
            </a:r>
            <a:r>
              <a:rPr lang="en-US" sz="1800" b="1" dirty="0" err="1">
                <a:solidFill>
                  <a:schemeClr val="accent2"/>
                </a:solidFill>
                <a:latin typeface="Courier New" panose="02070309020205020404" pitchFamily="49" charset="0"/>
                <a:cs typeface="Courier New" panose="02070309020205020404" pitchFamily="49" charset="0"/>
              </a:rPr>
              <a:t>unsafeAPImethod</a:t>
            </a:r>
            <a:r>
              <a:rPr lang="en-US" sz="1800" b="1" dirty="0">
                <a:latin typeface="Courier New" panose="02070309020205020404" pitchFamily="49" charset="0"/>
                <a:cs typeface="Courier New" panose="02070309020205020404" pitchFamily="49" charset="0"/>
              </a:rPr>
              <a:t> (</a:t>
            </a:r>
            <a:r>
              <a:rPr lang="en-US" sz="1800" b="1" dirty="0">
                <a:solidFill>
                  <a:srgbClr val="339933"/>
                </a:solidFill>
                <a:latin typeface="Courier New" panose="02070309020205020404" pitchFamily="49" charset="0"/>
                <a:cs typeface="Courier New" panose="02070309020205020404" pitchFamily="49" charset="0"/>
              </a:rPr>
              <a:t>c</a:t>
            </a:r>
            <a:r>
              <a:rPr lang="en-US" sz="1800" b="1" dirty="0">
                <a:solidFill>
                  <a:schemeClr val="tx1"/>
                </a:solidFill>
                <a:latin typeface="Courier New" panose="02070309020205020404" pitchFamily="49" charset="0"/>
                <a:cs typeface="Courier New" panose="02070309020205020404" pitchFamily="49" charset="0"/>
              </a:rPr>
              <a:t>[x</a:t>
            </a:r>
            <a:r>
              <a:rPr lang="en-US" sz="1800" b="1" baseline="-25000" dirty="0">
                <a:solidFill>
                  <a:schemeClr val="tx1"/>
                </a:solidFill>
                <a:latin typeface="Courier New" panose="02070309020205020404" pitchFamily="49" charset="0"/>
                <a:cs typeface="Courier New" panose="02070309020205020404" pitchFamily="49" charset="0"/>
              </a:rPr>
              <a:t>1</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s</a:t>
            </a:r>
            <a:r>
              <a:rPr lang="en-US" sz="1800" b="1" baseline="-25000" dirty="0">
                <a:solidFill>
                  <a:srgbClr val="FF0000"/>
                </a:solidFill>
                <a:latin typeface="Courier New" panose="02070309020205020404" pitchFamily="49" charset="0"/>
                <a:cs typeface="Courier New" panose="02070309020205020404" pitchFamily="49" charset="0"/>
              </a:rPr>
              <a:t>1</a:t>
            </a:r>
            <a:r>
              <a:rPr lang="en-US" sz="1800" b="1" dirty="0">
                <a:solidFill>
                  <a:schemeClr val="tx1"/>
                </a:solidFill>
                <a:latin typeface="Courier New" panose="02070309020205020404" pitchFamily="49" charset="0"/>
                <a:cs typeface="Courier New" panose="02070309020205020404" pitchFamily="49" charset="0"/>
              </a:rPr>
              <a:t>]...[</a:t>
            </a:r>
            <a:r>
              <a:rPr lang="en-US" sz="1800" b="1" dirty="0" err="1">
                <a:solidFill>
                  <a:schemeClr val="tx1"/>
                </a:solidFill>
                <a:latin typeface="Courier New" panose="02070309020205020404" pitchFamily="49" charset="0"/>
                <a:cs typeface="Courier New" panose="02070309020205020404" pitchFamily="49" charset="0"/>
              </a:rPr>
              <a:t>x</a:t>
            </a:r>
            <a:r>
              <a:rPr lang="en-US" sz="1800" b="1" baseline="-25000" dirty="0" err="1">
                <a:solidFill>
                  <a:schemeClr val="tx1"/>
                </a:solidFill>
                <a:latin typeface="Courier New" panose="02070309020205020404" pitchFamily="49" charset="0"/>
                <a:cs typeface="Courier New" panose="02070309020205020404" pitchFamily="49" charset="0"/>
              </a:rPr>
              <a:t>n</a:t>
            </a:r>
            <a:r>
              <a:rPr lang="en-US" sz="1800" b="1" dirty="0">
                <a:solidFill>
                  <a:schemeClr val="tx1"/>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n</a:t>
            </a:r>
            <a:r>
              <a:rPr lang="en-US" sz="1800" b="1" dirty="0">
                <a:solidFill>
                  <a:schemeClr val="tx1"/>
                </a:solidFill>
                <a:latin typeface="Courier New" panose="02070309020205020404" pitchFamily="49" charset="0"/>
                <a:cs typeface="Courier New" panose="02070309020205020404" pitchFamily="49" charset="0"/>
              </a:rPr>
              <a:t>])</a:t>
            </a:r>
          </a:p>
          <a:p>
            <a:pPr marL="0" indent="0">
              <a:buNone/>
            </a:pPr>
            <a:r>
              <a:rPr lang="en-US" sz="1800" u="sng" dirty="0"/>
              <a:t>Solution</a:t>
            </a:r>
            <a:r>
              <a:rPr lang="en-US" sz="1800" dirty="0"/>
              <a:t>: provide </a:t>
            </a:r>
            <a:r>
              <a:rPr lang="en-US" sz="1800" dirty="0">
                <a:solidFill>
                  <a:srgbClr val="339933"/>
                </a:solidFill>
              </a:rPr>
              <a:t>command</a:t>
            </a:r>
            <a:r>
              <a:rPr lang="en-US" sz="1800" dirty="0"/>
              <a:t> and </a:t>
            </a:r>
            <a:r>
              <a:rPr lang="en-US" sz="1800" dirty="0">
                <a:solidFill>
                  <a:srgbClr val="FF0000"/>
                </a:solidFill>
              </a:rPr>
              <a:t>user inputs </a:t>
            </a:r>
            <a:r>
              <a:rPr lang="en-US" sz="1800" dirty="0"/>
              <a:t>as separate arguments,  so API methods know which bits to parse &amp; </a:t>
            </a:r>
            <a:r>
              <a:rPr lang="en-US" sz="1800" dirty="0" err="1"/>
              <a:t>execut,e</a:t>
            </a:r>
            <a:r>
              <a:rPr lang="en-US" sz="1800" dirty="0"/>
              <a:t> and which not, </a:t>
            </a:r>
            <a:r>
              <a:rPr lang="en-US" sz="1800" dirty="0" err="1"/>
              <a:t>ie</a:t>
            </a:r>
            <a:r>
              <a:rPr lang="en-US" sz="1800" dirty="0"/>
              <a:t>.</a:t>
            </a:r>
          </a:p>
          <a:p>
            <a:pPr marL="0" indent="0">
              <a:buNone/>
            </a:pPr>
            <a:r>
              <a:rPr lang="en-US" sz="1800" b="1" dirty="0">
                <a:latin typeface="Courier New" panose="02070309020205020404" pitchFamily="49" charset="0"/>
                <a:cs typeface="Courier New" panose="02070309020205020404" pitchFamily="49" charset="0"/>
              </a:rPr>
              <a:t>    </a:t>
            </a:r>
            <a:r>
              <a:rPr lang="en-US" sz="1800" b="1" dirty="0" err="1">
                <a:solidFill>
                  <a:srgbClr val="339933"/>
                </a:solidFill>
                <a:latin typeface="Courier New" panose="02070309020205020404" pitchFamily="49" charset="0"/>
                <a:cs typeface="Courier New" panose="02070309020205020404" pitchFamily="49" charset="0"/>
              </a:rPr>
              <a:t>safeAPImethod</a:t>
            </a:r>
            <a:r>
              <a:rPr lang="en-US" sz="1800" b="1" dirty="0">
                <a:latin typeface="Courier New" panose="02070309020205020404" pitchFamily="49" charset="0"/>
                <a:cs typeface="Courier New" panose="02070309020205020404" pitchFamily="49" charset="0"/>
              </a:rPr>
              <a:t> (</a:t>
            </a:r>
            <a:r>
              <a:rPr lang="en-US" sz="1800" b="1" dirty="0">
                <a:solidFill>
                  <a:srgbClr val="339933"/>
                </a:solidFill>
                <a:latin typeface="Courier New" panose="02070309020205020404" pitchFamily="49" charset="0"/>
                <a:cs typeface="Courier New" panose="02070309020205020404" pitchFamily="49" charset="0"/>
              </a:rPr>
              <a:t>c</a:t>
            </a:r>
            <a:r>
              <a:rPr lang="en-US" sz="1800" b="1" dirty="0">
                <a:solidFill>
                  <a:schemeClr val="tx2"/>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s</a:t>
            </a:r>
            <a:r>
              <a:rPr lang="en-US" sz="1800" b="1" baseline="-25000" dirty="0">
                <a:solidFill>
                  <a:srgbClr val="FF0000"/>
                </a:solidFill>
                <a:latin typeface="Courier New" panose="02070309020205020404" pitchFamily="49" charset="0"/>
                <a:cs typeface="Courier New" panose="02070309020205020404" pitchFamily="49" charset="0"/>
              </a:rPr>
              <a:t>1</a:t>
            </a:r>
            <a:r>
              <a:rPr lang="en-US" sz="1800" b="1" dirty="0">
                <a:solidFill>
                  <a:schemeClr val="tx2"/>
                </a:solidFill>
                <a:latin typeface="Courier New" panose="02070309020205020404" pitchFamily="49" charset="0"/>
                <a:cs typeface="Courier New" panose="02070309020205020404" pitchFamily="49" charset="0"/>
              </a:rPr>
              <a:t>, .., </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n</a:t>
            </a:r>
            <a:r>
              <a:rPr lang="en-US" sz="1800" b="1" dirty="0">
                <a:latin typeface="Courier New" panose="02070309020205020404" pitchFamily="49" charset="0"/>
                <a:cs typeface="Courier New" panose="02070309020205020404" pitchFamily="49" charset="0"/>
              </a:rPr>
              <a:t>)</a:t>
            </a:r>
            <a:endParaRPr lang="en-US" sz="1800" dirty="0"/>
          </a:p>
          <a:p>
            <a:pPr marL="0" indent="0">
              <a:buNone/>
            </a:pPr>
            <a:r>
              <a:rPr lang="en-US" sz="1600" dirty="0"/>
              <a:t>Under the hood, the API could simply apply the right encoding operation to the parameters </a:t>
            </a:r>
            <a:r>
              <a:rPr lang="en-US" sz="1600" b="1" dirty="0" err="1">
                <a:solidFill>
                  <a:srgbClr val="FF0000"/>
                </a:solidFill>
                <a:latin typeface="Courier New" panose="02070309020205020404" pitchFamily="49" charset="0"/>
                <a:cs typeface="Courier New" panose="02070309020205020404" pitchFamily="49" charset="0"/>
              </a:rPr>
              <a:t>s</a:t>
            </a:r>
            <a:r>
              <a:rPr lang="en-US" sz="1600" b="1" baseline="-25000" dirty="0" err="1">
                <a:solidFill>
                  <a:srgbClr val="FF0000"/>
                </a:solidFill>
                <a:latin typeface="Courier New" panose="02070309020205020404" pitchFamily="49" charset="0"/>
                <a:cs typeface="Courier New" panose="02070309020205020404" pitchFamily="49" charset="0"/>
              </a:rPr>
              <a:t>i</a:t>
            </a: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r>
              <a:rPr lang="en-US" sz="1600" dirty="0"/>
              <a:t>Here </a:t>
            </a:r>
            <a:r>
              <a:rPr lang="en-US" sz="1600" b="1" baseline="-25000" dirty="0">
                <a:solidFill>
                  <a:srgbClr val="FF0000"/>
                </a:solidFill>
                <a:latin typeface="Courier New" panose="02070309020205020404" pitchFamily="49" charset="0"/>
                <a:cs typeface="Courier New" panose="02070309020205020404" pitchFamily="49" charset="0"/>
              </a:rPr>
              <a:t> </a:t>
            </a:r>
            <a:r>
              <a:rPr lang="en-US" sz="1600" b="1" dirty="0">
                <a:solidFill>
                  <a:srgbClr val="339933"/>
                </a:solidFill>
                <a:latin typeface="Courier New" panose="02070309020205020404" pitchFamily="49" charset="0"/>
                <a:cs typeface="Courier New" panose="02070309020205020404" pitchFamily="49" charset="0"/>
              </a:rPr>
              <a:t>c</a:t>
            </a:r>
            <a:r>
              <a:rPr lang="en-US" sz="1600" b="1" dirty="0">
                <a:solidFill>
                  <a:schemeClr val="tx1"/>
                </a:solidFill>
                <a:latin typeface="Courier New" panose="02070309020205020404" pitchFamily="49" charset="0"/>
                <a:cs typeface="Courier New" panose="02070309020205020404" pitchFamily="49" charset="0"/>
              </a:rPr>
              <a:t>[x:=</a:t>
            </a:r>
            <a:r>
              <a:rPr lang="en-US" sz="1600" b="1" dirty="0">
                <a:solidFill>
                  <a:srgbClr val="FF0000"/>
                </a:solidFill>
                <a:latin typeface="Courier New" panose="02070309020205020404" pitchFamily="49" charset="0"/>
                <a:cs typeface="Courier New" panose="02070309020205020404" pitchFamily="49" charset="0"/>
              </a:rPr>
              <a:t>s</a:t>
            </a:r>
            <a:r>
              <a:rPr lang="en-US" sz="1600" b="1" dirty="0">
                <a:solidFill>
                  <a:schemeClr val="tx1"/>
                </a:solidFill>
                <a:latin typeface="Courier New" panose="02070309020205020404" pitchFamily="49" charset="0"/>
                <a:cs typeface="Courier New" panose="02070309020205020404" pitchFamily="49" charset="0"/>
              </a:rPr>
              <a:t>]</a:t>
            </a:r>
            <a:r>
              <a:rPr lang="en-US" sz="1600" dirty="0"/>
              <a:t> means </a:t>
            </a:r>
            <a:r>
              <a:rPr lang="en-US" sz="1600" b="1" dirty="0">
                <a:solidFill>
                  <a:srgbClr val="339933"/>
                </a:solidFill>
                <a:latin typeface="Courier New" panose="02070309020205020404" pitchFamily="49" charset="0"/>
                <a:cs typeface="Courier New" panose="02070309020205020404" pitchFamily="49" charset="0"/>
              </a:rPr>
              <a:t>c</a:t>
            </a:r>
            <a:r>
              <a:rPr lang="en-US" sz="1600" dirty="0"/>
              <a:t> with all occurrences of  </a:t>
            </a:r>
            <a:r>
              <a:rPr lang="en-US" sz="1600" b="1" dirty="0">
                <a:solidFill>
                  <a:schemeClr val="tx1"/>
                </a:solidFill>
                <a:latin typeface="Courier New" panose="02070309020205020404" pitchFamily="49" charset="0"/>
                <a:cs typeface="Courier New" panose="02070309020205020404" pitchFamily="49" charset="0"/>
              </a:rPr>
              <a:t>x </a:t>
            </a:r>
            <a:r>
              <a:rPr lang="en-US" sz="1600" dirty="0"/>
              <a:t>replaced by  </a:t>
            </a:r>
            <a:r>
              <a:rPr lang="en-US" sz="1600" b="1" dirty="0">
                <a:solidFill>
                  <a:srgbClr val="FF0000"/>
                </a:solidFill>
                <a:latin typeface="Courier New" panose="02070309020205020404" pitchFamily="49" charset="0"/>
                <a:cs typeface="Courier New" panose="02070309020205020404" pitchFamily="49" charset="0"/>
              </a:rPr>
              <a:t>c</a:t>
            </a:r>
            <a:endParaRPr lang="en-US" sz="1600" dirty="0">
              <a:solidFill>
                <a:srgbClr val="FF0000"/>
              </a:solidFill>
            </a:endParaRPr>
          </a:p>
        </p:txBody>
      </p:sp>
      <p:sp>
        <p:nvSpPr>
          <p:cNvPr id="4" name="Slide Number Placeholder 3">
            <a:extLst>
              <a:ext uri="{FF2B5EF4-FFF2-40B4-BE49-F238E27FC236}">
                <a16:creationId xmlns:a16="http://schemas.microsoft.com/office/drawing/2014/main" id="{BEB8302F-D195-6F03-85F3-20BDFA0D1067}"/>
              </a:ext>
            </a:extLst>
          </p:cNvPr>
          <p:cNvSpPr>
            <a:spLocks noGrp="1"/>
          </p:cNvSpPr>
          <p:nvPr>
            <p:ph type="sldNum" idx="10"/>
          </p:nvPr>
        </p:nvSpPr>
        <p:spPr/>
        <p:txBody>
          <a:bodyPr/>
          <a:lstStyle/>
          <a:p>
            <a:pPr>
              <a:defRPr/>
            </a:pPr>
            <a:fld id="{203D43D3-408D-4D7A-B290-7A4D7FA16B86}" type="slidenum">
              <a:rPr lang="en-GB" altLang="nl-NL" smtClean="0"/>
              <a:pPr>
                <a:defRPr/>
              </a:pPr>
              <a:t>75</a:t>
            </a:fld>
            <a:endParaRPr lang="en-GB" altLang="nl-NL" dirty="0"/>
          </a:p>
        </p:txBody>
      </p:sp>
    </p:spTree>
    <p:extLst>
      <p:ext uri="{BB962C8B-B14F-4D97-AF65-F5344CB8AC3E}">
        <p14:creationId xmlns:p14="http://schemas.microsoft.com/office/powerpoint/2010/main" val="132313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699-FCAF-F238-B39E-97DAA969D391}"/>
              </a:ext>
            </a:extLst>
          </p:cNvPr>
          <p:cNvSpPr>
            <a:spLocks noGrp="1"/>
          </p:cNvSpPr>
          <p:nvPr>
            <p:ph type="title"/>
          </p:nvPr>
        </p:nvSpPr>
        <p:spPr/>
        <p:txBody>
          <a:bodyPr/>
          <a:lstStyle/>
          <a:p>
            <a:r>
              <a:rPr lang="en-US" sz="2400" dirty="0"/>
              <a:t>Limitation of this approach, more generally</a:t>
            </a:r>
            <a:endParaRPr lang="en-NL" sz="2400" dirty="0"/>
          </a:p>
        </p:txBody>
      </p:sp>
      <p:sp>
        <p:nvSpPr>
          <p:cNvPr id="3" name="Content Placeholder 2">
            <a:extLst>
              <a:ext uri="{FF2B5EF4-FFF2-40B4-BE49-F238E27FC236}">
                <a16:creationId xmlns:a16="http://schemas.microsoft.com/office/drawing/2014/main" id="{F4FDCC2F-E23E-2851-2B65-726DECC16A55}"/>
              </a:ext>
            </a:extLst>
          </p:cNvPr>
          <p:cNvSpPr>
            <a:spLocks noGrp="1"/>
          </p:cNvSpPr>
          <p:nvPr>
            <p:ph idx="1"/>
          </p:nvPr>
        </p:nvSpPr>
        <p:spPr>
          <a:xfrm>
            <a:off x="685799" y="1124745"/>
            <a:ext cx="7990657" cy="4960144"/>
          </a:xfrm>
        </p:spPr>
        <p:txBody>
          <a:bodyPr/>
          <a:lstStyle/>
          <a:p>
            <a:pPr marL="0" indent="0">
              <a:buNone/>
            </a:pPr>
            <a:r>
              <a:rPr lang="en-US" sz="1800" dirty="0"/>
              <a:t>as general technique to prevent injection attacks</a:t>
            </a:r>
          </a:p>
          <a:p>
            <a:pPr marL="0" indent="0">
              <a:buNone/>
            </a:pPr>
            <a:endParaRPr lang="en-US" sz="1800" dirty="0"/>
          </a:p>
          <a:p>
            <a:r>
              <a:rPr lang="en-US" sz="1800" dirty="0">
                <a:solidFill>
                  <a:schemeClr val="accent2"/>
                </a:solidFill>
              </a:rPr>
              <a:t>Requires custom solution for each injection-prone API method </a:t>
            </a:r>
          </a:p>
          <a:p>
            <a:pPr lvl="1"/>
            <a:r>
              <a:rPr lang="en-US" sz="1600" dirty="0" err="1"/>
              <a:t>Eg</a:t>
            </a:r>
            <a:r>
              <a:rPr lang="en-US" sz="1600" dirty="0"/>
              <a:t> for safe LDAP queries, safe XPath queries,....</a:t>
            </a:r>
          </a:p>
          <a:p>
            <a:endParaRPr lang="en-US" sz="1800" dirty="0"/>
          </a:p>
          <a:p>
            <a:r>
              <a:rPr lang="en-US" sz="1800" dirty="0">
                <a:solidFill>
                  <a:schemeClr val="accent2"/>
                </a:solidFill>
              </a:rPr>
              <a:t>Only works for simple situations that</a:t>
            </a:r>
          </a:p>
          <a:p>
            <a:pPr lvl="1">
              <a:buFont typeface="+mj-lt"/>
              <a:buAutoNum type="arabicPeriod"/>
            </a:pPr>
            <a:r>
              <a:rPr lang="en-US" sz="1800" dirty="0">
                <a:solidFill>
                  <a:srgbClr val="339933"/>
                </a:solidFill>
              </a:rPr>
              <a:t>involve just one encoding function</a:t>
            </a:r>
          </a:p>
          <a:p>
            <a:pPr lvl="1">
              <a:buFont typeface="+mj-lt"/>
              <a:buAutoNum type="arabicPeriod"/>
            </a:pPr>
            <a:r>
              <a:rPr lang="en-US" sz="1800" dirty="0"/>
              <a:t> </a:t>
            </a:r>
            <a:r>
              <a:rPr lang="en-US" sz="1800" dirty="0">
                <a:solidFill>
                  <a:srgbClr val="339933"/>
                </a:solidFill>
              </a:rPr>
              <a:t>involve only simple substitution patterns   </a:t>
            </a:r>
          </a:p>
          <a:p>
            <a:pPr marL="457200" lvl="1" indent="0">
              <a:buNone/>
            </a:pPr>
            <a:r>
              <a:rPr lang="en-US" sz="1800" dirty="0"/>
              <a:t>This means we cannot use it to combat XSS </a:t>
            </a:r>
            <a:r>
              <a:rPr lang="en-US" sz="1600" dirty="0"/>
              <a:t>(more on that later)</a:t>
            </a:r>
          </a:p>
          <a:p>
            <a:pPr marL="0" indent="0">
              <a:buNone/>
            </a:pPr>
            <a:endParaRPr lang="en-US" sz="1600" dirty="0"/>
          </a:p>
          <a:p>
            <a:pPr marL="400050" lvl="1" indent="0">
              <a:buNone/>
            </a:pPr>
            <a:r>
              <a:rPr lang="en-US" sz="1600" dirty="0"/>
              <a:t>Also, it may not be able to express some highly configurable fancy SQL queries</a:t>
            </a:r>
            <a:endParaRPr lang="en-NL" sz="1600" dirty="0"/>
          </a:p>
        </p:txBody>
      </p:sp>
      <p:sp>
        <p:nvSpPr>
          <p:cNvPr id="4" name="Slide Number Placeholder 3">
            <a:extLst>
              <a:ext uri="{FF2B5EF4-FFF2-40B4-BE49-F238E27FC236}">
                <a16:creationId xmlns:a16="http://schemas.microsoft.com/office/drawing/2014/main" id="{BEB8302F-D195-6F03-85F3-20BDFA0D1067}"/>
              </a:ext>
            </a:extLst>
          </p:cNvPr>
          <p:cNvSpPr>
            <a:spLocks noGrp="1"/>
          </p:cNvSpPr>
          <p:nvPr>
            <p:ph type="sldNum" idx="10"/>
          </p:nvPr>
        </p:nvSpPr>
        <p:spPr/>
        <p:txBody>
          <a:bodyPr/>
          <a:lstStyle/>
          <a:p>
            <a:pPr>
              <a:defRPr/>
            </a:pPr>
            <a:fld id="{203D43D3-408D-4D7A-B290-7A4D7FA16B86}" type="slidenum">
              <a:rPr lang="en-GB" altLang="nl-NL" smtClean="0"/>
              <a:pPr>
                <a:defRPr/>
              </a:pPr>
              <a:t>76</a:t>
            </a:fld>
            <a:endParaRPr lang="en-GB" altLang="nl-NL" dirty="0"/>
          </a:p>
        </p:txBody>
      </p:sp>
    </p:spTree>
    <p:extLst>
      <p:ext uri="{BB962C8B-B14F-4D97-AF65-F5344CB8AC3E}">
        <p14:creationId xmlns:p14="http://schemas.microsoft.com/office/powerpoint/2010/main" val="35836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1914-D5C1-F532-1104-A6DCE4EEC8F7}"/>
              </a:ext>
            </a:extLst>
          </p:cNvPr>
          <p:cNvSpPr>
            <a:spLocks noGrp="1"/>
          </p:cNvSpPr>
          <p:nvPr>
            <p:ph type="title"/>
          </p:nvPr>
        </p:nvSpPr>
        <p:spPr/>
        <p:txBody>
          <a:bodyPr/>
          <a:lstStyle/>
          <a:p>
            <a:r>
              <a:rPr lang="en-US" sz="2400" dirty="0"/>
              <a:t>Prepared Statements not quite fool-proof</a:t>
            </a:r>
            <a:endParaRPr lang="en-NL" sz="2400" dirty="0"/>
          </a:p>
        </p:txBody>
      </p:sp>
      <p:sp>
        <p:nvSpPr>
          <p:cNvPr id="3" name="Content Placeholder 2">
            <a:extLst>
              <a:ext uri="{FF2B5EF4-FFF2-40B4-BE49-F238E27FC236}">
                <a16:creationId xmlns:a16="http://schemas.microsoft.com/office/drawing/2014/main" id="{0FB7B327-3024-B9B4-3B14-B5532BBEFA77}"/>
              </a:ext>
            </a:extLst>
          </p:cNvPr>
          <p:cNvSpPr>
            <a:spLocks noGrp="1"/>
          </p:cNvSpPr>
          <p:nvPr>
            <p:ph idx="1"/>
          </p:nvPr>
        </p:nvSpPr>
        <p:spPr/>
        <p:txBody>
          <a:bodyPr/>
          <a:lstStyle/>
          <a:p>
            <a:pPr marL="0" indent="0">
              <a:buNone/>
            </a:pPr>
            <a:r>
              <a:rPr lang="en-US" sz="1800" dirty="0"/>
              <a:t>Prepared statements are easy to use, but not quite fool-proof</a:t>
            </a:r>
            <a:endParaRPr lang="en-US" dirty="0"/>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err="1">
                <a:solidFill>
                  <a:schemeClr val="tx2"/>
                </a:solidFill>
                <a:latin typeface="Courier New" panose="02070309020205020404" pitchFamily="49" charset="0"/>
              </a:rPr>
              <a:t>PreparedStatement</a:t>
            </a:r>
            <a:r>
              <a:rPr lang="en-GB" altLang="nl-NL" sz="1600" b="1" dirty="0">
                <a:latin typeface="Courier New" panose="02070309020205020404" pitchFamily="49" charset="0"/>
              </a:rPr>
              <a:t> </a:t>
            </a:r>
            <a:r>
              <a:rPr lang="en-GB" altLang="nl-NL" sz="1600" b="1" dirty="0">
                <a:solidFill>
                  <a:srgbClr val="339933"/>
                </a:solidFill>
                <a:latin typeface="Courier New" panose="02070309020205020404" pitchFamily="49" charset="0"/>
              </a:rPr>
              <a:t>login</a:t>
            </a:r>
            <a:r>
              <a:rPr lang="en-GB" altLang="nl-NL" sz="1600" b="1" dirty="0">
                <a:latin typeface="Courier New" panose="02070309020205020404" pitchFamily="49" charset="0"/>
              </a:rPr>
              <a:t> = </a:t>
            </a:r>
            <a:r>
              <a:rPr lang="en-GB" altLang="nl-NL" sz="1600" b="1" dirty="0" err="1">
                <a:latin typeface="Courier New" panose="02070309020205020404" pitchFamily="49" charset="0"/>
              </a:rPr>
              <a:t>con.preparedStatement</a:t>
            </a:r>
            <a:r>
              <a:rPr lang="en-GB" altLang="nl-NL" sz="1600" b="1" dirty="0">
                <a:latin typeface="Courier New" panose="02070309020205020404" pitchFamily="49" charset="0"/>
              </a:rPr>
              <a:t>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a:solidFill>
                  <a:schemeClr val="accent2"/>
                </a:solidFill>
                <a:latin typeface="Courier New" panose="02070309020205020404" pitchFamily="49" charset="0"/>
              </a:rPr>
              <a:t>"SELECT * FROM Account WHERE Username"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solidFill>
                  <a:schemeClr val="accent2"/>
                </a:solidFill>
                <a:latin typeface="Courier New" panose="02070309020205020404" pitchFamily="49" charset="0"/>
              </a:rPr>
              <a:t>     + username + "AND Password =" + password</a:t>
            </a:r>
            <a:r>
              <a:rPr lang="en-GB" altLang="nl-NL" sz="1600" b="1" dirty="0">
                <a:latin typeface="Courier New" panose="02070309020205020404" pitchFamily="49" charset="0"/>
              </a:rPr>
              <a:t>);</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err="1">
                <a:solidFill>
                  <a:srgbClr val="339933"/>
                </a:solidFill>
                <a:latin typeface="Courier New" panose="02070309020205020404" pitchFamily="49" charset="0"/>
              </a:rPr>
              <a:t>login</a:t>
            </a:r>
            <a:r>
              <a:rPr lang="en-GB" altLang="nl-NL" sz="1600" b="1" dirty="0" err="1">
                <a:latin typeface="Courier New" panose="02070309020205020404" pitchFamily="49" charset="0"/>
              </a:rPr>
              <a:t>.executeUpdate</a:t>
            </a:r>
            <a:r>
              <a:rPr lang="en-GB" altLang="nl-NL" sz="1600" b="1" dirty="0">
                <a:latin typeface="Courier New" panose="02070309020205020404" pitchFamily="49" charset="0"/>
              </a:rPr>
              <a:t>();</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dirty="0"/>
              <a:t>    </a:t>
            </a:r>
          </a:p>
          <a:p>
            <a:pPr eaLnBrk="1" hangingPunct="1">
              <a:lnSpc>
                <a:spcPct val="9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endParaRPr lang="en-NL" dirty="0"/>
          </a:p>
        </p:txBody>
      </p:sp>
      <p:sp>
        <p:nvSpPr>
          <p:cNvPr id="4" name="Slide Number Placeholder 3">
            <a:extLst>
              <a:ext uri="{FF2B5EF4-FFF2-40B4-BE49-F238E27FC236}">
                <a16:creationId xmlns:a16="http://schemas.microsoft.com/office/drawing/2014/main" id="{388A7A14-7FDA-5CFD-FA43-6197CFABE7CD}"/>
              </a:ext>
            </a:extLst>
          </p:cNvPr>
          <p:cNvSpPr>
            <a:spLocks noGrp="1"/>
          </p:cNvSpPr>
          <p:nvPr>
            <p:ph type="sldNum" idx="10"/>
          </p:nvPr>
        </p:nvSpPr>
        <p:spPr/>
        <p:txBody>
          <a:bodyPr/>
          <a:lstStyle/>
          <a:p>
            <a:pPr>
              <a:defRPr/>
            </a:pPr>
            <a:fld id="{203D43D3-408D-4D7A-B290-7A4D7FA16B86}" type="slidenum">
              <a:rPr lang="en-GB" altLang="nl-NL" smtClean="0"/>
              <a:pPr>
                <a:defRPr/>
              </a:pPr>
              <a:t>77</a:t>
            </a:fld>
            <a:endParaRPr lang="en-GB" altLang="nl-NL" dirty="0"/>
          </a:p>
        </p:txBody>
      </p:sp>
    </p:spTree>
    <p:extLst>
      <p:ext uri="{BB962C8B-B14F-4D97-AF65-F5344CB8AC3E}">
        <p14:creationId xmlns:p14="http://schemas.microsoft.com/office/powerpoint/2010/main" val="5881670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b) Tainting</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78</a:t>
            </a:fld>
            <a:endParaRPr lang="en-GB" altLang="nl-NL" dirty="0"/>
          </a:p>
        </p:txBody>
      </p:sp>
    </p:spTree>
    <p:extLst>
      <p:ext uri="{BB962C8B-B14F-4D97-AF65-F5344CB8AC3E}">
        <p14:creationId xmlns:p14="http://schemas.microsoft.com/office/powerpoint/2010/main" val="2577549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Tainting </a:t>
            </a:r>
            <a:r>
              <a:rPr lang="en-US" sz="2000" dirty="0"/>
              <a:t>aka</a:t>
            </a:r>
            <a:r>
              <a:rPr lang="en-US" sz="2400" dirty="0"/>
              <a:t> Taint analysis</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pPr marL="0" indent="0">
              <a:buNone/>
            </a:pPr>
            <a:r>
              <a:rPr lang="en-US" sz="1800" dirty="0"/>
              <a:t>Core idea is to use </a:t>
            </a:r>
            <a:r>
              <a:rPr lang="en-US" sz="1800" dirty="0">
                <a:solidFill>
                  <a:schemeClr val="accent2"/>
                </a:solidFill>
              </a:rPr>
              <a:t>data flow analysis</a:t>
            </a:r>
            <a:r>
              <a:rPr lang="en-US" sz="1800" dirty="0"/>
              <a:t>: </a:t>
            </a:r>
          </a:p>
          <a:p>
            <a:r>
              <a:rPr lang="en-US" sz="1800" dirty="0">
                <a:solidFill>
                  <a:schemeClr val="tx1"/>
                </a:solidFill>
              </a:rPr>
              <a:t>we </a:t>
            </a:r>
            <a:r>
              <a:rPr lang="en-US" sz="1800" dirty="0">
                <a:solidFill>
                  <a:schemeClr val="accent2"/>
                </a:solidFill>
              </a:rPr>
              <a:t>track &amp; trace user inputs </a:t>
            </a:r>
            <a:r>
              <a:rPr lang="en-US" sz="1800" dirty="0">
                <a:solidFill>
                  <a:schemeClr val="tx1"/>
                </a:solidFill>
              </a:rPr>
              <a:t>– aka </a:t>
            </a:r>
            <a:r>
              <a:rPr lang="en-US" sz="1800" dirty="0">
                <a:solidFill>
                  <a:srgbClr val="FF0000"/>
                </a:solidFill>
              </a:rPr>
              <a:t>tainted data</a:t>
            </a:r>
          </a:p>
          <a:p>
            <a:r>
              <a:rPr lang="en-US" sz="1800" dirty="0">
                <a:solidFill>
                  <a:schemeClr val="tx1"/>
                </a:solidFill>
              </a:rPr>
              <a:t>If tainted data ends up in a dangerous API, we give a warning</a:t>
            </a:r>
          </a:p>
          <a:p>
            <a:r>
              <a:rPr lang="en-US" sz="1600" dirty="0">
                <a:solidFill>
                  <a:schemeClr val="tx1"/>
                </a:solidFill>
              </a:rPr>
              <a:t>Like SAL annotations </a:t>
            </a:r>
            <a:r>
              <a:rPr lang="en-US" sz="1600" dirty="0" err="1">
                <a:solidFill>
                  <a:schemeClr val="tx1"/>
                </a:solidFill>
              </a:rPr>
              <a:t>SA_Pre</a:t>
            </a:r>
            <a:r>
              <a:rPr lang="en-US" sz="1600" dirty="0">
                <a:solidFill>
                  <a:schemeClr val="tx1"/>
                </a:solidFill>
              </a:rPr>
              <a:t>[Tainted=True] in </a:t>
            </a:r>
            <a:r>
              <a:rPr lang="en-US" sz="1600" dirty="0" err="1">
                <a:solidFill>
                  <a:schemeClr val="tx1"/>
                </a:solidFill>
              </a:rPr>
              <a:t>PREfast</a:t>
            </a:r>
            <a:r>
              <a:rPr lang="en-US" sz="1600" dirty="0">
                <a:solidFill>
                  <a:schemeClr val="tx1"/>
                </a:solidFill>
              </a:rPr>
              <a:t>, but inferred automatically</a:t>
            </a:r>
          </a:p>
          <a:p>
            <a:pPr marL="0" indent="0">
              <a:buNone/>
            </a:pPr>
            <a:r>
              <a:rPr lang="en-US" sz="1800" dirty="0">
                <a:solidFill>
                  <a:schemeClr val="tx1"/>
                </a:solidFill>
              </a:rPr>
              <a:t>Such an analysis needs to know</a:t>
            </a:r>
          </a:p>
          <a:p>
            <a:r>
              <a:rPr lang="en-US" sz="1600" dirty="0">
                <a:solidFill>
                  <a:srgbClr val="339933"/>
                </a:solidFill>
              </a:rPr>
              <a:t>all  sources &amp; sinks</a:t>
            </a:r>
          </a:p>
          <a:p>
            <a:r>
              <a:rPr lang="en-US" sz="1600" dirty="0">
                <a:solidFill>
                  <a:srgbClr val="339933"/>
                </a:solidFill>
              </a:rPr>
              <a:t>all operations that combine data and propagate taint</a:t>
            </a:r>
          </a:p>
          <a:p>
            <a:pPr lvl="1"/>
            <a:r>
              <a:rPr lang="en-US" sz="1600" dirty="0" err="1">
                <a:solidFill>
                  <a:schemeClr val="tx1"/>
                </a:solidFill>
              </a:rPr>
              <a:t>eg</a:t>
            </a:r>
            <a:r>
              <a:rPr lang="en-US" sz="1600" dirty="0">
                <a:solidFill>
                  <a:schemeClr val="tx1"/>
                </a:solidFill>
              </a:rPr>
              <a:t> concatenation of two strings is tainted if one of them is  </a:t>
            </a:r>
          </a:p>
          <a:p>
            <a:r>
              <a:rPr lang="en-US" sz="1600" dirty="0">
                <a:solidFill>
                  <a:srgbClr val="339933"/>
                </a:solidFill>
              </a:rPr>
              <a:t>all operations that </a:t>
            </a:r>
            <a:r>
              <a:rPr lang="en-US" sz="1600" dirty="0" err="1">
                <a:solidFill>
                  <a:srgbClr val="339933"/>
                </a:solidFill>
              </a:rPr>
              <a:t>sanitise</a:t>
            </a:r>
            <a:r>
              <a:rPr lang="en-US" sz="1600" dirty="0">
                <a:solidFill>
                  <a:srgbClr val="339933"/>
                </a:solidFill>
              </a:rPr>
              <a:t> data and remove taint</a:t>
            </a:r>
          </a:p>
          <a:p>
            <a:pPr lvl="1"/>
            <a:r>
              <a:rPr lang="en-US" sz="1600" dirty="0" err="1">
                <a:solidFill>
                  <a:schemeClr val="tx1"/>
                </a:solidFill>
              </a:rPr>
              <a:t>eg</a:t>
            </a:r>
            <a:r>
              <a:rPr lang="en-US" sz="1600" dirty="0">
                <a:solidFill>
                  <a:schemeClr val="tx1"/>
                </a:solidFill>
              </a:rPr>
              <a:t> </a:t>
            </a:r>
            <a:r>
              <a:rPr lang="en-US" sz="1600" dirty="0" err="1">
                <a:solidFill>
                  <a:schemeClr val="tx1"/>
                </a:solidFill>
              </a:rPr>
              <a:t>SQLencoding</a:t>
            </a:r>
            <a:r>
              <a:rPr lang="en-US" sz="1600" dirty="0">
                <a:solidFill>
                  <a:schemeClr val="tx1"/>
                </a:solidFill>
              </a:rPr>
              <a:t> removes taint (as far as SQLi is concerned)</a:t>
            </a:r>
          </a:p>
          <a:p>
            <a:pPr lvl="1"/>
            <a:endParaRPr lang="en-US" sz="400" dirty="0">
              <a:solidFill>
                <a:srgbClr val="339933"/>
              </a:solidFill>
            </a:endParaRPr>
          </a:p>
          <a:p>
            <a:pPr marL="0" indent="0">
              <a:buNone/>
            </a:pPr>
            <a:r>
              <a:rPr lang="en-US" sz="1800" dirty="0">
                <a:solidFill>
                  <a:schemeClr val="tx2"/>
                </a:solidFill>
              </a:rPr>
              <a:t>Taint analysis can be done </a:t>
            </a:r>
            <a:r>
              <a:rPr lang="en-US" sz="1800" dirty="0">
                <a:solidFill>
                  <a:schemeClr val="accent2"/>
                </a:solidFill>
              </a:rPr>
              <a:t>dynamically</a:t>
            </a:r>
            <a:r>
              <a:rPr lang="en-US" sz="1800" dirty="0">
                <a:solidFill>
                  <a:schemeClr val="tx2"/>
                </a:solidFill>
              </a:rPr>
              <a:t> (DAST) or </a:t>
            </a:r>
            <a:r>
              <a:rPr lang="en-US" sz="1800" dirty="0">
                <a:solidFill>
                  <a:schemeClr val="accent2"/>
                </a:solidFill>
              </a:rPr>
              <a:t>statically</a:t>
            </a:r>
            <a:r>
              <a:rPr lang="en-US" sz="1800" dirty="0">
                <a:solidFill>
                  <a:schemeClr val="tx2"/>
                </a:solidFill>
              </a:rPr>
              <a:t> (SAST)</a:t>
            </a:r>
          </a:p>
          <a:p>
            <a:pPr marL="0" indent="0">
              <a:buNone/>
            </a:pPr>
            <a:r>
              <a:rPr lang="en-US" sz="1800" dirty="0">
                <a:solidFill>
                  <a:srgbClr val="339933"/>
                </a:solidFill>
              </a:rPr>
              <a:t> </a:t>
            </a:r>
          </a:p>
          <a:p>
            <a:pPr marL="457200" lvl="1"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79</a:t>
            </a:fld>
            <a:endParaRPr lang="en-GB" altLang="nl-NL" dirty="0"/>
          </a:p>
        </p:txBody>
      </p:sp>
    </p:spTree>
    <p:extLst>
      <p:ext uri="{BB962C8B-B14F-4D97-AF65-F5344CB8AC3E}">
        <p14:creationId xmlns:p14="http://schemas.microsoft.com/office/powerpoint/2010/main" val="8917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Top n lists of security flaws</a:t>
            </a:r>
          </a:p>
        </p:txBody>
      </p:sp>
      <p:sp>
        <p:nvSpPr>
          <p:cNvPr id="3" name="Tijdelijke aanduiding voor inhoud 2"/>
          <p:cNvSpPr>
            <a:spLocks noGrp="1"/>
          </p:cNvSpPr>
          <p:nvPr>
            <p:ph idx="1"/>
          </p:nvPr>
        </p:nvSpPr>
        <p:spPr>
          <a:xfrm>
            <a:off x="685800" y="1124745"/>
            <a:ext cx="8062664" cy="4960144"/>
          </a:xfrm>
        </p:spPr>
        <p:txBody>
          <a:bodyPr/>
          <a:lstStyle/>
          <a:p>
            <a:pPr marL="0" indent="0">
              <a:buNone/>
            </a:pPr>
            <a:r>
              <a:rPr lang="en-GB" dirty="0"/>
              <a:t>List and classifications of security flaws are</a:t>
            </a:r>
          </a:p>
          <a:p>
            <a:r>
              <a:rPr lang="en-GB" dirty="0">
                <a:solidFill>
                  <a:schemeClr val="accent2"/>
                </a:solidFill>
              </a:rPr>
              <a:t>very useful</a:t>
            </a:r>
          </a:p>
          <a:p>
            <a:pPr lvl="1"/>
            <a:r>
              <a:rPr lang="en-GB" sz="1600" dirty="0">
                <a:solidFill>
                  <a:schemeClr val="tx1"/>
                </a:solidFill>
              </a:rPr>
              <a:t>for awareness &amp; prevention – people keep making the same mistakes!</a:t>
            </a:r>
          </a:p>
          <a:p>
            <a:pPr lvl="1"/>
            <a:r>
              <a:rPr lang="en-GB" sz="1600" dirty="0">
                <a:solidFill>
                  <a:schemeClr val="tx1"/>
                </a:solidFill>
              </a:rPr>
              <a:t>for understanding &amp; tackling root causes</a:t>
            </a:r>
          </a:p>
          <a:p>
            <a:r>
              <a:rPr lang="en-GB" dirty="0">
                <a:solidFill>
                  <a:schemeClr val="accent2"/>
                </a:solidFill>
              </a:rPr>
              <a:t>very messy</a:t>
            </a:r>
          </a:p>
          <a:p>
            <a:pPr lvl="1"/>
            <a:r>
              <a:rPr lang="en-GB" sz="1600" dirty="0">
                <a:solidFill>
                  <a:schemeClr val="tx1"/>
                </a:solidFill>
              </a:rPr>
              <a:t>as you can classify flaws in different ways</a:t>
            </a:r>
          </a:p>
          <a:p>
            <a:r>
              <a:rPr lang="en-GB" dirty="0">
                <a:solidFill>
                  <a:schemeClr val="accent2"/>
                </a:solidFill>
              </a:rPr>
              <a:t>always</a:t>
            </a:r>
            <a:r>
              <a:rPr lang="en-GB" dirty="0"/>
              <a:t> </a:t>
            </a:r>
            <a:r>
              <a:rPr lang="en-GB" dirty="0">
                <a:solidFill>
                  <a:schemeClr val="accent2"/>
                </a:solidFill>
              </a:rPr>
              <a:t>incomplete</a:t>
            </a:r>
          </a:p>
          <a:p>
            <a:pPr lvl="1"/>
            <a:r>
              <a:rPr lang="en-GB" sz="1600" dirty="0">
                <a:solidFill>
                  <a:schemeClr val="tx1"/>
                </a:solidFill>
              </a:rPr>
              <a:t>there are always new &amp; more attacks</a:t>
            </a:r>
          </a:p>
          <a:p>
            <a:pPr lvl="1"/>
            <a:r>
              <a:rPr lang="en-GB" sz="1600" dirty="0">
                <a:solidFill>
                  <a:schemeClr val="tx1"/>
                </a:solidFill>
              </a:rPr>
              <a:t>application-specific flaws are missing in generic taxonomies</a:t>
            </a:r>
          </a:p>
          <a:p>
            <a:r>
              <a:rPr lang="en-GB" dirty="0">
                <a:solidFill>
                  <a:schemeClr val="accent2"/>
                </a:solidFill>
              </a:rPr>
              <a:t>can be misleading &amp; used incorrectly</a:t>
            </a:r>
          </a:p>
          <a:p>
            <a:pPr lvl="1"/>
            <a:r>
              <a:rPr lang="en-GB" sz="1600" dirty="0">
                <a:solidFill>
                  <a:schemeClr val="tx1"/>
                </a:solidFill>
              </a:rPr>
              <a:t>e.g. ‘lack of input validation’ – more on that later</a:t>
            </a:r>
          </a:p>
          <a:p>
            <a:pPr marL="457200" lvl="1" indent="0">
              <a:buNone/>
            </a:pPr>
            <a:endParaRPr lang="en-GB" sz="1600" dirty="0">
              <a:solidFill>
                <a:schemeClr val="tx1"/>
              </a:solidFill>
            </a:endParaRP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8</a:t>
            </a:fld>
            <a:endParaRPr lang="en-GB" altLang="nl-NL" dirty="0"/>
          </a:p>
        </p:txBody>
      </p:sp>
    </p:spTree>
    <p:extLst>
      <p:ext uri="{BB962C8B-B14F-4D97-AF65-F5344CB8AC3E}">
        <p14:creationId xmlns:p14="http://schemas.microsoft.com/office/powerpoint/2010/main" val="9668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981D-BF83-745B-3578-F69F02906383}"/>
              </a:ext>
            </a:extLst>
          </p:cNvPr>
          <p:cNvSpPr>
            <a:spLocks noGrp="1"/>
          </p:cNvSpPr>
          <p:nvPr>
            <p:ph type="title"/>
          </p:nvPr>
        </p:nvSpPr>
        <p:spPr/>
        <p:txBody>
          <a:bodyPr/>
          <a:lstStyle/>
          <a:p>
            <a:r>
              <a:rPr lang="en-US" dirty="0"/>
              <a:t>Dynamic &amp; static taint analysis  </a:t>
            </a:r>
            <a:endParaRPr lang="en-NL" dirty="0"/>
          </a:p>
        </p:txBody>
      </p:sp>
      <p:sp>
        <p:nvSpPr>
          <p:cNvPr id="3" name="Content Placeholder 2">
            <a:extLst>
              <a:ext uri="{FF2B5EF4-FFF2-40B4-BE49-F238E27FC236}">
                <a16:creationId xmlns:a16="http://schemas.microsoft.com/office/drawing/2014/main" id="{01ED2741-BE87-2FD1-C2F2-987E92098588}"/>
              </a:ext>
            </a:extLst>
          </p:cNvPr>
          <p:cNvSpPr>
            <a:spLocks noGrp="1"/>
          </p:cNvSpPr>
          <p:nvPr>
            <p:ph idx="1"/>
          </p:nvPr>
        </p:nvSpPr>
        <p:spPr/>
        <p:txBody>
          <a:bodyPr/>
          <a:lstStyle/>
          <a:p>
            <a:r>
              <a:rPr lang="en-US" sz="1800" dirty="0">
                <a:solidFill>
                  <a:schemeClr val="accent2"/>
                </a:solidFill>
              </a:rPr>
              <a:t>Perl scripting language </a:t>
            </a:r>
            <a:r>
              <a:rPr lang="en-US" sz="1800" dirty="0"/>
              <a:t>first introduced a taint mode in 1989</a:t>
            </a:r>
          </a:p>
          <a:p>
            <a:pPr lvl="1"/>
            <a:r>
              <a:rPr lang="en-US" sz="1800" dirty="0"/>
              <a:t>external input are marked &amp; tracked </a:t>
            </a:r>
          </a:p>
          <a:p>
            <a:pPr lvl="1"/>
            <a:r>
              <a:rPr lang="en-US" sz="1800" dirty="0" err="1"/>
              <a:t>perl</a:t>
            </a:r>
            <a:r>
              <a:rPr lang="en-US" sz="1800" dirty="0"/>
              <a:t> execution engine aborts when tainted data is fed to dangerous functions</a:t>
            </a:r>
          </a:p>
          <a:p>
            <a:pPr marL="457200" lvl="1" indent="0">
              <a:buNone/>
            </a:pPr>
            <a:r>
              <a:rPr lang="en-US" sz="1600" dirty="0"/>
              <a:t> It looks like Perl 6 will remove taint mode</a:t>
            </a:r>
          </a:p>
          <a:p>
            <a:pPr marL="400050"/>
            <a:r>
              <a:rPr lang="en-US" sz="1800" dirty="0">
                <a:solidFill>
                  <a:schemeClr val="accent2"/>
                </a:solidFill>
              </a:rPr>
              <a:t>Windows/Microsoft Office </a:t>
            </a:r>
            <a:r>
              <a:rPr lang="en-US" sz="1800" dirty="0"/>
              <a:t>does taint tracking of documents using the </a:t>
            </a:r>
            <a:r>
              <a:rPr lang="en-US" sz="1800" dirty="0">
                <a:solidFill>
                  <a:srgbClr val="339933"/>
                </a:solidFill>
              </a:rPr>
              <a:t>Mark of the Web </a:t>
            </a:r>
            <a:r>
              <a:rPr lang="en-US" sz="1800" dirty="0">
                <a:solidFill>
                  <a:schemeClr val="tx1"/>
                </a:solidFill>
              </a:rPr>
              <a:t>to then block / warn users about macros in tainted document</a:t>
            </a:r>
          </a:p>
          <a:p>
            <a:pPr marL="514350" lvl="1" indent="0">
              <a:buNone/>
            </a:pPr>
            <a:r>
              <a:rPr lang="en-US" sz="1600" dirty="0">
                <a:solidFill>
                  <a:schemeClr val="tx1"/>
                </a:solidFill>
              </a:rPr>
              <a:t>Rules have been tightened in March 2022; maybe macros attacks will become a thing of the past?</a:t>
            </a:r>
          </a:p>
          <a:p>
            <a:pPr marL="400050" indent="-285750"/>
            <a:r>
              <a:rPr lang="en-US" sz="1800" dirty="0"/>
              <a:t>Most </a:t>
            </a:r>
            <a:r>
              <a:rPr lang="en-US" sz="1800" dirty="0">
                <a:solidFill>
                  <a:schemeClr val="accent2"/>
                </a:solidFill>
              </a:rPr>
              <a:t>SAST tools </a:t>
            </a:r>
            <a:r>
              <a:rPr lang="en-US" sz="1800" dirty="0"/>
              <a:t>(incl. </a:t>
            </a:r>
            <a:r>
              <a:rPr lang="en-US" sz="1800" dirty="0">
                <a:solidFill>
                  <a:srgbClr val="339933"/>
                </a:solidFill>
              </a:rPr>
              <a:t>Fortify</a:t>
            </a:r>
            <a:r>
              <a:rPr lang="en-US" sz="1800" dirty="0"/>
              <a:t>, discussed in SIO lecture) use static taint analysis to provide warnings about inputs reaching dangerous sinks (without being validated/encoded).</a:t>
            </a:r>
          </a:p>
          <a:p>
            <a:pPr marL="514350" lvl="1" indent="0">
              <a:buNone/>
            </a:pPr>
            <a:endParaRPr lang="en-NL" sz="1600" dirty="0">
              <a:solidFill>
                <a:schemeClr val="tx1"/>
              </a:solidFill>
            </a:endParaRPr>
          </a:p>
        </p:txBody>
      </p:sp>
      <p:sp>
        <p:nvSpPr>
          <p:cNvPr id="4" name="Slide Number Placeholder 3">
            <a:extLst>
              <a:ext uri="{FF2B5EF4-FFF2-40B4-BE49-F238E27FC236}">
                <a16:creationId xmlns:a16="http://schemas.microsoft.com/office/drawing/2014/main" id="{DEF68079-6688-6488-ADA4-5A6808C526A6}"/>
              </a:ext>
            </a:extLst>
          </p:cNvPr>
          <p:cNvSpPr>
            <a:spLocks noGrp="1"/>
          </p:cNvSpPr>
          <p:nvPr>
            <p:ph type="sldNum" idx="10"/>
          </p:nvPr>
        </p:nvSpPr>
        <p:spPr/>
        <p:txBody>
          <a:bodyPr/>
          <a:lstStyle/>
          <a:p>
            <a:pPr>
              <a:defRPr/>
            </a:pPr>
            <a:fld id="{203D43D3-408D-4D7A-B290-7A4D7FA16B86}" type="slidenum">
              <a:rPr lang="en-GB" altLang="nl-NL" smtClean="0"/>
              <a:pPr>
                <a:defRPr/>
              </a:pPr>
              <a:t>80</a:t>
            </a:fld>
            <a:endParaRPr lang="en-GB" altLang="nl-NL" dirty="0"/>
          </a:p>
        </p:txBody>
      </p:sp>
    </p:spTree>
    <p:extLst>
      <p:ext uri="{BB962C8B-B14F-4D97-AF65-F5344CB8AC3E}">
        <p14:creationId xmlns:p14="http://schemas.microsoft.com/office/powerpoint/2010/main" val="20917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981D-BF83-745B-3578-F69F02906383}"/>
              </a:ext>
            </a:extLst>
          </p:cNvPr>
          <p:cNvSpPr>
            <a:spLocks noGrp="1"/>
          </p:cNvSpPr>
          <p:nvPr>
            <p:ph type="title"/>
          </p:nvPr>
        </p:nvSpPr>
        <p:spPr/>
        <p:txBody>
          <a:bodyPr/>
          <a:lstStyle/>
          <a:p>
            <a:r>
              <a:rPr lang="en-US" i="1" dirty="0"/>
              <a:t>Tainting limitations?</a:t>
            </a:r>
            <a:endParaRPr lang="en-NL" i="1" dirty="0"/>
          </a:p>
        </p:txBody>
      </p:sp>
      <p:sp>
        <p:nvSpPr>
          <p:cNvPr id="3" name="Content Placeholder 2">
            <a:extLst>
              <a:ext uri="{FF2B5EF4-FFF2-40B4-BE49-F238E27FC236}">
                <a16:creationId xmlns:a16="http://schemas.microsoft.com/office/drawing/2014/main" id="{01ED2741-BE87-2FD1-C2F2-987E92098588}"/>
              </a:ext>
            </a:extLst>
          </p:cNvPr>
          <p:cNvSpPr>
            <a:spLocks noGrp="1"/>
          </p:cNvSpPr>
          <p:nvPr>
            <p:ph idx="1"/>
          </p:nvPr>
        </p:nvSpPr>
        <p:spPr/>
        <p:txBody>
          <a:bodyPr/>
          <a:lstStyle/>
          <a:p>
            <a:pPr>
              <a:lnSpc>
                <a:spcPct val="100000"/>
              </a:lnSpc>
            </a:pPr>
            <a:r>
              <a:rPr lang="en-US" sz="1800" dirty="0">
                <a:solidFill>
                  <a:schemeClr val="accent2"/>
                </a:solidFill>
              </a:rPr>
              <a:t>Multiple </a:t>
            </a:r>
            <a:r>
              <a:rPr lang="en-US" sz="1800" dirty="0" err="1">
                <a:solidFill>
                  <a:schemeClr val="accent2"/>
                </a:solidFill>
              </a:rPr>
              <a:t>sanitisation</a:t>
            </a:r>
            <a:r>
              <a:rPr lang="en-US" sz="1800" dirty="0">
                <a:solidFill>
                  <a:schemeClr val="accent2"/>
                </a:solidFill>
              </a:rPr>
              <a:t> </a:t>
            </a:r>
            <a:r>
              <a:rPr lang="en-US" sz="1800" dirty="0"/>
              <a:t>operations, for different types of data/different sinks (</a:t>
            </a:r>
            <a:r>
              <a:rPr lang="en-US" sz="1800" dirty="0" err="1"/>
              <a:t>eg</a:t>
            </a:r>
            <a:r>
              <a:rPr lang="en-US" sz="1800" dirty="0"/>
              <a:t> SQL vs HTML), complicate matters</a:t>
            </a:r>
          </a:p>
          <a:p>
            <a:pPr marL="457200" lvl="1" indent="0">
              <a:lnSpc>
                <a:spcPct val="100000"/>
              </a:lnSpc>
              <a:buNone/>
            </a:pPr>
            <a:r>
              <a:rPr lang="en-US" sz="1800" dirty="0"/>
              <a:t>Accurate analysis requires </a:t>
            </a:r>
            <a:r>
              <a:rPr lang="en-US" sz="1800" dirty="0">
                <a:solidFill>
                  <a:srgbClr val="339933"/>
                </a:solidFill>
              </a:rPr>
              <a:t>different kinds of taint</a:t>
            </a:r>
          </a:p>
          <a:p>
            <a:pPr marL="0" indent="0">
              <a:lnSpc>
                <a:spcPct val="100000"/>
              </a:lnSpc>
              <a:buNone/>
            </a:pPr>
            <a:endParaRPr lang="en-US" sz="1400" dirty="0"/>
          </a:p>
          <a:p>
            <a:pPr>
              <a:lnSpc>
                <a:spcPct val="100000"/>
              </a:lnSpc>
            </a:pPr>
            <a:r>
              <a:rPr lang="en-US" sz="1800" dirty="0"/>
              <a:t>There may be </a:t>
            </a:r>
            <a:r>
              <a:rPr lang="en-US" sz="1800" i="1" dirty="0">
                <a:solidFill>
                  <a:schemeClr val="accent2"/>
                </a:solidFill>
              </a:rPr>
              <a:t>many</a:t>
            </a:r>
            <a:r>
              <a:rPr lang="en-US" sz="1800" dirty="0">
                <a:solidFill>
                  <a:schemeClr val="accent2"/>
                </a:solidFill>
              </a:rPr>
              <a:t>  sources</a:t>
            </a:r>
            <a:r>
              <a:rPr lang="en-US" sz="1800" dirty="0">
                <a:solidFill>
                  <a:schemeClr val="tx1"/>
                </a:solidFill>
              </a:rPr>
              <a:t>,</a:t>
            </a:r>
            <a:r>
              <a:rPr lang="en-US" sz="1800" dirty="0">
                <a:solidFill>
                  <a:schemeClr val="accent2"/>
                </a:solidFill>
              </a:rPr>
              <a:t> </a:t>
            </a:r>
            <a:r>
              <a:rPr lang="en-US" sz="1800" i="1" dirty="0">
                <a:solidFill>
                  <a:schemeClr val="accent2"/>
                </a:solidFill>
              </a:rPr>
              <a:t>many</a:t>
            </a:r>
            <a:r>
              <a:rPr lang="en-US" sz="1800" dirty="0">
                <a:solidFill>
                  <a:schemeClr val="accent2"/>
                </a:solidFill>
              </a:rPr>
              <a:t>  sinks </a:t>
            </a:r>
            <a:r>
              <a:rPr lang="en-US" sz="1800" dirty="0">
                <a:solidFill>
                  <a:schemeClr val="tx1"/>
                </a:solidFill>
              </a:rPr>
              <a:t>and</a:t>
            </a:r>
            <a:r>
              <a:rPr lang="en-US" sz="1800" dirty="0">
                <a:solidFill>
                  <a:schemeClr val="accent2"/>
                </a:solidFill>
              </a:rPr>
              <a:t> </a:t>
            </a:r>
            <a:r>
              <a:rPr lang="en-US" sz="1800" i="1" dirty="0">
                <a:solidFill>
                  <a:schemeClr val="accent2"/>
                </a:solidFill>
              </a:rPr>
              <a:t>many</a:t>
            </a:r>
            <a:r>
              <a:rPr lang="en-US" sz="1800" dirty="0">
                <a:solidFill>
                  <a:schemeClr val="accent2"/>
                </a:solidFill>
              </a:rPr>
              <a:t> operations that remove or propagate taint</a:t>
            </a:r>
            <a:r>
              <a:rPr lang="en-US" sz="1800" dirty="0"/>
              <a:t>, or </a:t>
            </a:r>
            <a:r>
              <a:rPr lang="en-US" sz="1800" i="1" dirty="0">
                <a:solidFill>
                  <a:schemeClr val="accent2"/>
                </a:solidFill>
              </a:rPr>
              <a:t>possibly </a:t>
            </a:r>
            <a:r>
              <a:rPr lang="en-US" sz="1800" dirty="0"/>
              <a:t> propagate taint</a:t>
            </a:r>
          </a:p>
          <a:p>
            <a:pPr lvl="1">
              <a:lnSpc>
                <a:spcPct val="100000"/>
              </a:lnSpc>
            </a:pPr>
            <a:r>
              <a:rPr lang="en-US" sz="1800" dirty="0"/>
              <a:t>Missing one is easy, resulting in false negatives or positives. </a:t>
            </a:r>
          </a:p>
          <a:p>
            <a:pPr lvl="1">
              <a:lnSpc>
                <a:spcPct val="100000"/>
              </a:lnSpc>
            </a:pPr>
            <a:r>
              <a:rPr lang="en-US" sz="1800" dirty="0"/>
              <a:t>Too much data may get tainted, resulting in unworkable number of false positives.</a:t>
            </a:r>
          </a:p>
          <a:p>
            <a:pPr>
              <a:lnSpc>
                <a:spcPct val="100000"/>
              </a:lnSpc>
            </a:pPr>
            <a:endParaRPr lang="en-US" sz="1200" dirty="0"/>
          </a:p>
          <a:p>
            <a:pPr>
              <a:lnSpc>
                <a:spcPct val="100000"/>
              </a:lnSpc>
            </a:pPr>
            <a:r>
              <a:rPr lang="en-US" sz="1800" dirty="0">
                <a:solidFill>
                  <a:schemeClr val="accent2"/>
                </a:solidFill>
              </a:rPr>
              <a:t>Static taint analysis </a:t>
            </a:r>
            <a:r>
              <a:rPr lang="en-US" sz="1800" dirty="0"/>
              <a:t>of large programs becomes </a:t>
            </a:r>
            <a:r>
              <a:rPr lang="en-US" sz="1800" i="1" dirty="0">
                <a:solidFill>
                  <a:schemeClr val="accent2"/>
                </a:solidFill>
              </a:rPr>
              <a:t>complex</a:t>
            </a:r>
            <a:r>
              <a:rPr lang="en-US" sz="1800" dirty="0"/>
              <a:t>.              </a:t>
            </a:r>
          </a:p>
          <a:p>
            <a:pPr marL="457200" lvl="1" indent="0">
              <a:lnSpc>
                <a:spcPct val="100000"/>
              </a:lnSpc>
              <a:buNone/>
            </a:pPr>
            <a:r>
              <a:rPr lang="en-US" sz="1800" dirty="0"/>
              <a:t>False positives or false negatives may be unavoidable.</a:t>
            </a:r>
          </a:p>
          <a:p>
            <a:pPr marL="457200" lvl="1" indent="0">
              <a:lnSpc>
                <a:spcPct val="100000"/>
              </a:lnSpc>
              <a:buNone/>
            </a:pPr>
            <a:r>
              <a:rPr lang="en-US" sz="1800" dirty="0"/>
              <a:t>Doing </a:t>
            </a:r>
            <a:r>
              <a:rPr lang="en-US" sz="1800" dirty="0">
                <a:solidFill>
                  <a:srgbClr val="339933"/>
                </a:solidFill>
              </a:rPr>
              <a:t>intra-procedural </a:t>
            </a:r>
            <a:r>
              <a:rPr lang="en-US" sz="1800" dirty="0"/>
              <a:t>analysis (i.e. </a:t>
            </a:r>
            <a:r>
              <a:rPr lang="en-US" sz="1800" dirty="0">
                <a:solidFill>
                  <a:srgbClr val="339933"/>
                </a:solidFill>
              </a:rPr>
              <a:t>per method/function</a:t>
            </a:r>
            <a:r>
              <a:rPr lang="en-US" sz="1800" dirty="0"/>
              <a:t>) instead of </a:t>
            </a:r>
            <a:r>
              <a:rPr lang="en-US" sz="1800" dirty="0">
                <a:solidFill>
                  <a:srgbClr val="339933"/>
                </a:solidFill>
              </a:rPr>
              <a:t>inter-procedural </a:t>
            </a:r>
            <a:r>
              <a:rPr lang="en-US" sz="1800" dirty="0"/>
              <a:t>analysis (i.e. whole program) may keep things feasible, typically at the expense of precision </a:t>
            </a:r>
            <a:endParaRPr lang="en-NL" sz="1800" dirty="0"/>
          </a:p>
        </p:txBody>
      </p:sp>
      <p:sp>
        <p:nvSpPr>
          <p:cNvPr id="4" name="Slide Number Placeholder 3">
            <a:extLst>
              <a:ext uri="{FF2B5EF4-FFF2-40B4-BE49-F238E27FC236}">
                <a16:creationId xmlns:a16="http://schemas.microsoft.com/office/drawing/2014/main" id="{DEF68079-6688-6488-ADA4-5A6808C526A6}"/>
              </a:ext>
            </a:extLst>
          </p:cNvPr>
          <p:cNvSpPr>
            <a:spLocks noGrp="1"/>
          </p:cNvSpPr>
          <p:nvPr>
            <p:ph type="sldNum" idx="10"/>
          </p:nvPr>
        </p:nvSpPr>
        <p:spPr/>
        <p:txBody>
          <a:bodyPr/>
          <a:lstStyle/>
          <a:p>
            <a:pPr>
              <a:defRPr/>
            </a:pPr>
            <a:fld id="{203D43D3-408D-4D7A-B290-7A4D7FA16B86}" type="slidenum">
              <a:rPr lang="en-GB" altLang="nl-NL" smtClean="0"/>
              <a:pPr>
                <a:defRPr/>
              </a:pPr>
              <a:t>81</a:t>
            </a:fld>
            <a:endParaRPr lang="en-GB" altLang="nl-NL" dirty="0"/>
          </a:p>
        </p:txBody>
      </p:sp>
    </p:spTree>
    <p:extLst>
      <p:ext uri="{BB962C8B-B14F-4D97-AF65-F5344CB8AC3E}">
        <p14:creationId xmlns:p14="http://schemas.microsoft.com/office/powerpoint/2010/main" val="415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c) Safe builders</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dirty="0"/>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82</a:t>
            </a:fld>
            <a:endParaRPr lang="en-GB" altLang="nl-NL" dirty="0"/>
          </a:p>
        </p:txBody>
      </p:sp>
    </p:spTree>
    <p:extLst>
      <p:ext uri="{BB962C8B-B14F-4D97-AF65-F5344CB8AC3E}">
        <p14:creationId xmlns:p14="http://schemas.microsoft.com/office/powerpoint/2010/main" val="862225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 Safe Builder approach</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r>
              <a:rPr lang="en-US" sz="1800" dirty="0"/>
              <a:t>Effectively the opposite approach to tainting:                                    </a:t>
            </a:r>
            <a:r>
              <a:rPr lang="en-US" sz="1800" i="1" dirty="0"/>
              <a:t>    </a:t>
            </a:r>
          </a:p>
          <a:p>
            <a:pPr marL="857250" lvl="2" indent="0">
              <a:buNone/>
            </a:pPr>
            <a:r>
              <a:rPr lang="en-US" sz="1800" dirty="0"/>
              <a:t>instead of tracking </a:t>
            </a:r>
            <a:r>
              <a:rPr lang="en-US" sz="1800" dirty="0">
                <a:solidFill>
                  <a:srgbClr val="FF0000"/>
                </a:solidFill>
              </a:rPr>
              <a:t>tainted</a:t>
            </a:r>
            <a:r>
              <a:rPr lang="en-US" sz="1800" dirty="0"/>
              <a:t> / </a:t>
            </a:r>
            <a:r>
              <a:rPr lang="en-US" sz="1800" dirty="0">
                <a:solidFill>
                  <a:srgbClr val="FF0000"/>
                </a:solidFill>
              </a:rPr>
              <a:t>dangerous</a:t>
            </a:r>
            <a:r>
              <a:rPr lang="en-US" sz="1800" dirty="0"/>
              <a:t> data,                                   we track </a:t>
            </a:r>
            <a:r>
              <a:rPr lang="en-US" sz="1800" dirty="0">
                <a:solidFill>
                  <a:srgbClr val="339933"/>
                </a:solidFill>
              </a:rPr>
              <a:t>untainted</a:t>
            </a:r>
            <a:r>
              <a:rPr lang="en-US" sz="1800" dirty="0">
                <a:solidFill>
                  <a:schemeClr val="accent2"/>
                </a:solidFill>
              </a:rPr>
              <a:t> </a:t>
            </a:r>
            <a:r>
              <a:rPr lang="en-US" sz="1800" dirty="0">
                <a:solidFill>
                  <a:schemeClr val="tx1"/>
                </a:solidFill>
              </a:rPr>
              <a:t>/</a:t>
            </a:r>
            <a:r>
              <a:rPr lang="en-US" sz="1800" dirty="0">
                <a:solidFill>
                  <a:schemeClr val="accent2"/>
                </a:solidFill>
              </a:rPr>
              <a:t> </a:t>
            </a:r>
            <a:r>
              <a:rPr lang="en-US" sz="1800" dirty="0">
                <a:solidFill>
                  <a:srgbClr val="339933"/>
                </a:solidFill>
              </a:rPr>
              <a:t>safe</a:t>
            </a:r>
            <a:r>
              <a:rPr lang="en-US" sz="1800" dirty="0">
                <a:solidFill>
                  <a:schemeClr val="accent2"/>
                </a:solidFill>
              </a:rPr>
              <a:t> </a:t>
            </a:r>
            <a:r>
              <a:rPr lang="en-US" sz="1800" dirty="0">
                <a:solidFill>
                  <a:schemeClr val="tx1"/>
                </a:solidFill>
              </a:rPr>
              <a:t>data</a:t>
            </a:r>
            <a:r>
              <a:rPr lang="en-US" sz="1800" dirty="0"/>
              <a:t>.</a:t>
            </a:r>
          </a:p>
          <a:p>
            <a:pPr marL="857250" lvl="2" indent="0">
              <a:buNone/>
            </a:pPr>
            <a:endParaRPr lang="en-US" sz="1800" dirty="0"/>
          </a:p>
          <a:p>
            <a:r>
              <a:rPr lang="en-US" sz="1800" dirty="0"/>
              <a:t>Key idea: we use </a:t>
            </a:r>
            <a:r>
              <a:rPr lang="en-US" sz="1800" dirty="0">
                <a:solidFill>
                  <a:schemeClr val="accent2"/>
                </a:solidFill>
              </a:rPr>
              <a:t>type system of the programming languag</a:t>
            </a:r>
            <a:r>
              <a:rPr lang="en-US" sz="1800" dirty="0"/>
              <a:t>e to distinguish</a:t>
            </a:r>
          </a:p>
          <a:p>
            <a:pPr marL="914400" lvl="1" indent="-457200">
              <a:buFont typeface="+mj-lt"/>
              <a:buAutoNum type="arabicPeriod"/>
            </a:pPr>
            <a:r>
              <a:rPr lang="en-US" sz="1800" dirty="0">
                <a:solidFill>
                  <a:srgbClr val="339933"/>
                </a:solidFill>
              </a:rPr>
              <a:t>‘</a:t>
            </a:r>
            <a:r>
              <a:rPr lang="en-US" sz="1600" dirty="0">
                <a:solidFill>
                  <a:srgbClr val="339933"/>
                </a:solidFill>
              </a:rPr>
              <a:t>trusted’ </a:t>
            </a:r>
            <a:r>
              <a:rPr lang="en-US" sz="1600" dirty="0">
                <a:solidFill>
                  <a:schemeClr val="tx1"/>
                </a:solidFill>
              </a:rPr>
              <a:t>data</a:t>
            </a:r>
            <a:r>
              <a:rPr lang="en-US" sz="1600" dirty="0">
                <a:solidFill>
                  <a:schemeClr val="accent2"/>
                </a:solidFill>
              </a:rPr>
              <a:t> </a:t>
            </a:r>
            <a:r>
              <a:rPr lang="en-US" sz="1600" dirty="0"/>
              <a:t>that does not  to be encoded </a:t>
            </a:r>
          </a:p>
          <a:p>
            <a:pPr marL="914400" lvl="1" indent="-457200">
              <a:buFont typeface="+mj-lt"/>
              <a:buAutoNum type="arabicPeriod"/>
            </a:pPr>
            <a:r>
              <a:rPr lang="en-US" sz="1600" dirty="0">
                <a:solidFill>
                  <a:srgbClr val="339933"/>
                </a:solidFill>
              </a:rPr>
              <a:t>‘untrusted’ </a:t>
            </a:r>
            <a:r>
              <a:rPr lang="en-US" sz="1600" dirty="0">
                <a:solidFill>
                  <a:schemeClr val="tx1"/>
                </a:solidFill>
              </a:rPr>
              <a:t>data</a:t>
            </a:r>
            <a:r>
              <a:rPr lang="en-US" sz="1600" dirty="0">
                <a:solidFill>
                  <a:schemeClr val="accent2"/>
                </a:solidFill>
              </a:rPr>
              <a:t> </a:t>
            </a:r>
            <a:r>
              <a:rPr lang="en-US" sz="1600" dirty="0"/>
              <a:t>that needs to be encoded</a:t>
            </a:r>
          </a:p>
          <a:p>
            <a:pPr marL="914400" lvl="1" indent="-457200">
              <a:buFont typeface="+mj-lt"/>
              <a:buAutoNum type="arabicPeriod"/>
            </a:pPr>
            <a:r>
              <a:rPr lang="en-US" sz="1600" dirty="0">
                <a:solidFill>
                  <a:schemeClr val="tx1"/>
                </a:solidFill>
              </a:rPr>
              <a:t>data</a:t>
            </a:r>
            <a:r>
              <a:rPr lang="en-US" sz="1600" dirty="0">
                <a:solidFill>
                  <a:schemeClr val="accent2"/>
                </a:solidFill>
              </a:rPr>
              <a:t> </a:t>
            </a:r>
            <a:r>
              <a:rPr lang="en-US" sz="1600" dirty="0">
                <a:solidFill>
                  <a:srgbClr val="339933"/>
                </a:solidFill>
              </a:rPr>
              <a:t>encoded </a:t>
            </a:r>
            <a:r>
              <a:rPr lang="en-US" sz="1600" i="1" dirty="0">
                <a:solidFill>
                  <a:srgbClr val="339933"/>
                </a:solidFill>
              </a:rPr>
              <a:t>for a specific context                                                                       </a:t>
            </a:r>
            <a:r>
              <a:rPr lang="en-US" sz="1600" dirty="0"/>
              <a:t>with </a:t>
            </a:r>
            <a:r>
              <a:rPr lang="en-US" sz="1600" dirty="0">
                <a:solidFill>
                  <a:srgbClr val="339933"/>
                </a:solidFill>
              </a:rPr>
              <a:t>a different type for each context</a:t>
            </a:r>
          </a:p>
          <a:p>
            <a:pPr marL="457200" lvl="1" indent="0">
              <a:buNone/>
            </a:pPr>
            <a:r>
              <a:rPr lang="en-US" sz="1800" dirty="0"/>
              <a:t>One special addition to conventional type systems:                                         distinguishing </a:t>
            </a:r>
            <a:r>
              <a:rPr lang="en-US" sz="1800" dirty="0">
                <a:solidFill>
                  <a:srgbClr val="339933"/>
                </a:solidFill>
              </a:rPr>
              <a:t>compile-time constants </a:t>
            </a:r>
            <a:r>
              <a:rPr lang="en-US" sz="1800" dirty="0"/>
              <a:t>(esp. </a:t>
            </a:r>
            <a:r>
              <a:rPr lang="en-US" sz="1800" dirty="0">
                <a:solidFill>
                  <a:srgbClr val="339933"/>
                </a:solidFill>
              </a:rPr>
              <a:t>string literals</a:t>
            </a:r>
            <a:r>
              <a:rPr lang="en-US" sz="1800" dirty="0"/>
              <a:t>) </a:t>
            </a:r>
          </a:p>
          <a:p>
            <a:pPr marL="57150" indent="0">
              <a:buNone/>
            </a:pPr>
            <a:endParaRPr lang="en-US" sz="1600" dirty="0"/>
          </a:p>
          <a:p>
            <a:pPr marL="57150" indent="0">
              <a:buNone/>
            </a:pPr>
            <a:r>
              <a:rPr lang="en-US" sz="1600" dirty="0"/>
              <a:t>Used by Google’s Trusted Types in Chrome to combat DOM-based XSS.</a:t>
            </a:r>
          </a:p>
          <a:p>
            <a:pPr marL="457200" lvl="1" indent="0">
              <a:buNone/>
            </a:pPr>
            <a:endParaRPr lang="en-US" sz="1800" dirty="0"/>
          </a:p>
          <a:p>
            <a:pPr marL="0" indent="0">
              <a:buNone/>
            </a:pPr>
            <a:endParaRPr lang="en-US" sz="1800" i="1" dirty="0"/>
          </a:p>
          <a:p>
            <a:pPr marL="457200" lvl="1"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83</a:t>
            </a:fld>
            <a:endParaRPr lang="en-GB" altLang="nl-NL" dirty="0"/>
          </a:p>
        </p:txBody>
      </p:sp>
    </p:spTree>
    <p:extLst>
      <p:ext uri="{BB962C8B-B14F-4D97-AF65-F5344CB8AC3E}">
        <p14:creationId xmlns:p14="http://schemas.microsoft.com/office/powerpoint/2010/main" val="4158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Safe builder for SQL injection  </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a:xfrm>
            <a:off x="685800" y="1121570"/>
            <a:ext cx="7761288" cy="4960144"/>
          </a:xfrm>
        </p:spPr>
        <p:txBody>
          <a:bodyPr/>
          <a:lstStyle/>
          <a:p>
            <a:pPr>
              <a:lnSpc>
                <a:spcPct val="100000"/>
              </a:lnSpc>
            </a:pPr>
            <a:r>
              <a:rPr lang="en-US" sz="1600" dirty="0"/>
              <a:t>Suppose we have an unsafe API method</a:t>
            </a:r>
          </a:p>
          <a:p>
            <a:pPr marL="0" indent="0">
              <a:lnSpc>
                <a:spcPct val="100000"/>
              </a:lnSpc>
              <a:buNone/>
            </a:pPr>
            <a:r>
              <a:rPr lang="en-US" altLang="nl-NL" sz="1600" b="1" dirty="0">
                <a:latin typeface="Courier New" panose="02070309020205020404" pitchFamily="49" charset="0"/>
              </a:rPr>
              <a:t>     void </a:t>
            </a:r>
            <a:r>
              <a:rPr lang="en-GB" altLang="nl-NL" sz="1600" b="1" dirty="0" err="1">
                <a:solidFill>
                  <a:srgbClr val="FF0000"/>
                </a:solidFill>
                <a:latin typeface="Courier New" panose="02070309020205020404" pitchFamily="49" charset="0"/>
              </a:rPr>
              <a:t>executeDynamicSQLQuery</a:t>
            </a:r>
            <a:r>
              <a:rPr lang="en-GB" altLang="nl-NL" sz="1600" b="1" dirty="0">
                <a:latin typeface="Courier New" panose="02070309020205020404" pitchFamily="49" charset="0"/>
              </a:rPr>
              <a:t> (</a:t>
            </a:r>
            <a:r>
              <a:rPr lang="en-GB" altLang="nl-NL" sz="1600" b="1" dirty="0">
                <a:solidFill>
                  <a:srgbClr val="FF0000"/>
                </a:solidFill>
                <a:latin typeface="Courier New" panose="02070309020205020404" pitchFamily="49" charset="0"/>
              </a:rPr>
              <a:t>String</a:t>
            </a:r>
            <a:r>
              <a:rPr lang="en-GB" altLang="nl-NL" sz="1600" b="1" dirty="0">
                <a:latin typeface="Courier New" panose="02070309020205020404" pitchFamily="49" charset="0"/>
              </a:rPr>
              <a:t> s</a:t>
            </a:r>
            <a:r>
              <a:rPr lang="en-US" altLang="nl-NL" sz="1800" b="1" dirty="0">
                <a:latin typeface="Courier New" panose="02070309020205020404" pitchFamily="49" charset="0"/>
              </a:rPr>
              <a:t>)</a:t>
            </a:r>
            <a:endParaRPr lang="en-US" sz="1800" dirty="0"/>
          </a:p>
          <a:p>
            <a:pPr>
              <a:lnSpc>
                <a:spcPct val="100000"/>
              </a:lnSpc>
            </a:pPr>
            <a:r>
              <a:rPr lang="en-US" sz="1600" dirty="0"/>
              <a:t>We define a new ‘wrapper’ String type </a:t>
            </a:r>
            <a:r>
              <a:rPr lang="en-GB" sz="1800" b="1" dirty="0" err="1">
                <a:solidFill>
                  <a:srgbClr val="339933"/>
                </a:solidFill>
                <a:latin typeface="Courier New" panose="02070309020205020404" pitchFamily="49" charset="0"/>
              </a:rPr>
              <a:t>S</a:t>
            </a:r>
            <a:r>
              <a:rPr lang="en-GB" altLang="nl-NL" sz="1800" b="1" dirty="0" err="1">
                <a:solidFill>
                  <a:srgbClr val="339933"/>
                </a:solidFill>
                <a:latin typeface="Courier New" panose="02070309020205020404" pitchFamily="49" charset="0"/>
              </a:rPr>
              <a:t>QLquery</a:t>
            </a:r>
            <a:r>
              <a:rPr lang="en-GB" altLang="nl-NL" sz="1800" b="1" dirty="0">
                <a:latin typeface="Courier New" panose="02070309020205020404" pitchFamily="49" charset="0"/>
              </a:rPr>
              <a:t> </a:t>
            </a:r>
            <a:r>
              <a:rPr lang="en-US" sz="1600" dirty="0"/>
              <a:t>and a function that executes such a wrapped string</a:t>
            </a:r>
            <a:endParaRPr lang="en-GB" altLang="nl-NL" sz="1800" b="1" dirty="0">
              <a:latin typeface="Courier New" panose="02070309020205020404" pitchFamily="49" charset="0"/>
            </a:endParaRPr>
          </a:p>
          <a:p>
            <a:pPr marL="457200" lvl="1" indent="0">
              <a:lnSpc>
                <a:spcPct val="100000"/>
              </a:lnSpc>
              <a:buNone/>
            </a:pPr>
            <a:r>
              <a:rPr lang="en-US" altLang="nl-NL" sz="1600" b="1" dirty="0">
                <a:latin typeface="Courier New" panose="02070309020205020404" pitchFamily="49" charset="0"/>
              </a:rPr>
              <a:t> void </a:t>
            </a:r>
            <a:r>
              <a:rPr lang="en-GB" altLang="nl-NL" sz="1600" b="1" dirty="0" err="1">
                <a:solidFill>
                  <a:srgbClr val="339933"/>
                </a:solidFill>
                <a:latin typeface="Courier New" panose="02070309020205020404" pitchFamily="49" charset="0"/>
              </a:rPr>
              <a:t>safeExecuteSQLQuery</a:t>
            </a:r>
            <a:r>
              <a:rPr lang="en-GB" altLang="nl-NL" sz="1600" b="1" dirty="0">
                <a:latin typeface="Courier New" panose="02070309020205020404" pitchFamily="49" charset="0"/>
              </a:rPr>
              <a:t> (</a:t>
            </a:r>
            <a:r>
              <a:rPr lang="en-GB" altLang="nl-NL" sz="1600" b="1" dirty="0" err="1">
                <a:solidFill>
                  <a:srgbClr val="339933"/>
                </a:solidFill>
                <a:latin typeface="Courier New" panose="02070309020205020404" pitchFamily="49" charset="0"/>
              </a:rPr>
              <a:t>SafeSQLquery</a:t>
            </a:r>
            <a:r>
              <a:rPr lang="en-GB" altLang="nl-NL" sz="1600" b="1" dirty="0">
                <a:latin typeface="Courier New" panose="02070309020205020404" pitchFamily="49" charset="0"/>
              </a:rPr>
              <a:t> s){</a:t>
            </a:r>
          </a:p>
          <a:p>
            <a:pPr marL="457200" lvl="1" indent="0">
              <a:lnSpc>
                <a:spcPct val="100000"/>
              </a:lnSpc>
              <a:buNone/>
            </a:pPr>
            <a:r>
              <a:rPr lang="en-GB" altLang="nl-NL" sz="1600" b="1" dirty="0">
                <a:solidFill>
                  <a:srgbClr val="FF0000"/>
                </a:solidFill>
                <a:latin typeface="Courier New" panose="02070309020205020404" pitchFamily="49" charset="0"/>
              </a:rPr>
              <a:t>   </a:t>
            </a:r>
            <a:r>
              <a:rPr lang="en-GB" altLang="nl-NL" sz="1600" b="1" dirty="0">
                <a:solidFill>
                  <a:schemeClr val="tx1"/>
                </a:solidFill>
                <a:latin typeface="Courier New" panose="02070309020205020404" pitchFamily="49" charset="0"/>
              </a:rPr>
              <a:t> </a:t>
            </a:r>
            <a:r>
              <a:rPr lang="en-GB" altLang="nl-NL" sz="1600" b="1" dirty="0" err="1">
                <a:solidFill>
                  <a:schemeClr val="tx1"/>
                </a:solidFill>
                <a:latin typeface="Courier New" panose="02070309020205020404" pitchFamily="49" charset="0"/>
              </a:rPr>
              <a:t>executeDynamicSQLCommand</a:t>
            </a:r>
            <a:r>
              <a:rPr lang="en-GB" altLang="nl-NL" sz="1600" b="1" dirty="0">
                <a:solidFill>
                  <a:schemeClr val="tx1"/>
                </a:solidFill>
                <a:latin typeface="Courier New" panose="02070309020205020404" pitchFamily="49" charset="0"/>
              </a:rPr>
              <a:t>(</a:t>
            </a:r>
            <a:r>
              <a:rPr lang="en-GB" altLang="nl-NL" sz="1600" i="1" dirty="0">
                <a:solidFill>
                  <a:schemeClr val="tx1"/>
                </a:solidFill>
              </a:rPr>
              <a:t>the string in  </a:t>
            </a:r>
            <a:r>
              <a:rPr lang="en-GB" altLang="nl-NL" sz="1600" b="1" dirty="0">
                <a:solidFill>
                  <a:schemeClr val="tx1"/>
                </a:solidFill>
                <a:latin typeface="Courier New" panose="02070309020205020404" pitchFamily="49" charset="0"/>
                <a:cs typeface="Courier New" panose="02070309020205020404" pitchFamily="49" charset="0"/>
              </a:rPr>
              <a:t>s</a:t>
            </a:r>
            <a:r>
              <a:rPr lang="en-GB" altLang="nl-NL" sz="1600" i="1" dirty="0">
                <a:solidFill>
                  <a:schemeClr val="tx1"/>
                </a:solidFill>
              </a:rPr>
              <a:t>  </a:t>
            </a:r>
            <a:r>
              <a:rPr lang="en-GB" altLang="nl-NL" sz="1600" b="1" dirty="0">
                <a:solidFill>
                  <a:schemeClr val="tx1"/>
                </a:solidFill>
                <a:latin typeface="Courier New" panose="02070309020205020404" pitchFamily="49" charset="0"/>
              </a:rPr>
              <a:t>);</a:t>
            </a:r>
          </a:p>
          <a:p>
            <a:pPr marL="457200" lvl="1" indent="0">
              <a:lnSpc>
                <a:spcPct val="100000"/>
              </a:lnSpc>
              <a:buNone/>
            </a:pPr>
            <a:r>
              <a:rPr lang="en-GB" sz="1600" b="1" dirty="0">
                <a:solidFill>
                  <a:schemeClr val="tx1"/>
                </a:solidFill>
                <a:latin typeface="Courier New" panose="02070309020205020404" pitchFamily="49" charset="0"/>
              </a:rPr>
              <a:t> }</a:t>
            </a:r>
          </a:p>
          <a:p>
            <a:pPr indent="-285750">
              <a:lnSpc>
                <a:spcPct val="100000"/>
              </a:lnSpc>
            </a:pPr>
            <a:r>
              <a:rPr lang="en-GB" sz="1600" dirty="0">
                <a:solidFill>
                  <a:schemeClr val="tx1"/>
                </a:solidFill>
              </a:rPr>
              <a:t>We now define functions to create </a:t>
            </a:r>
            <a:r>
              <a:rPr lang="en-GB" sz="1600" b="1" dirty="0" err="1">
                <a:solidFill>
                  <a:srgbClr val="339933"/>
                </a:solidFill>
                <a:latin typeface="Courier New" panose="02070309020205020404" pitchFamily="49" charset="0"/>
              </a:rPr>
              <a:t>SafeS</a:t>
            </a:r>
            <a:r>
              <a:rPr lang="en-GB" altLang="nl-NL" sz="1600" b="1" dirty="0" err="1">
                <a:solidFill>
                  <a:srgbClr val="339933"/>
                </a:solidFill>
                <a:latin typeface="Courier New" panose="02070309020205020404" pitchFamily="49" charset="0"/>
              </a:rPr>
              <a:t>QLquery</a:t>
            </a:r>
            <a:endParaRPr lang="en-GB" altLang="nl-NL" sz="1600" b="1" dirty="0">
              <a:solidFill>
                <a:srgbClr val="339933"/>
              </a:solidFill>
              <a:latin typeface="Courier New" panose="02070309020205020404" pitchFamily="49" charset="0"/>
            </a:endParaRPr>
          </a:p>
          <a:p>
            <a:pPr marL="800100" lvl="1">
              <a:lnSpc>
                <a:spcPct val="100000"/>
              </a:lnSpc>
              <a:buFont typeface="+mj-lt"/>
              <a:buAutoNum type="arabicPeriod"/>
            </a:pPr>
            <a:r>
              <a:rPr lang="en-GB" sz="1600" dirty="0">
                <a:solidFill>
                  <a:schemeClr val="tx1"/>
                </a:solidFill>
              </a:rPr>
              <a:t>any compiled-time constant can be turned into a </a:t>
            </a:r>
            <a:r>
              <a:rPr lang="en-GB" sz="1600" b="1" dirty="0" err="1">
                <a:solidFill>
                  <a:schemeClr val="tx1"/>
                </a:solidFill>
                <a:latin typeface="Courier New" panose="02070309020205020404" pitchFamily="49" charset="0"/>
              </a:rPr>
              <a:t>S</a:t>
            </a:r>
            <a:r>
              <a:rPr lang="en-GB" altLang="nl-NL" sz="1600" b="1" dirty="0" err="1">
                <a:solidFill>
                  <a:schemeClr val="tx1"/>
                </a:solidFill>
                <a:latin typeface="Courier New" panose="02070309020205020404" pitchFamily="49" charset="0"/>
              </a:rPr>
              <a:t>QLquery</a:t>
            </a:r>
            <a:r>
              <a:rPr lang="en-GB" sz="1600" dirty="0">
                <a:solidFill>
                  <a:schemeClr val="tx1"/>
                </a:solidFill>
              </a:rPr>
              <a:t>     </a:t>
            </a:r>
          </a:p>
          <a:p>
            <a:pPr marL="914400" lvl="2"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altLang="nl-NL" sz="1600" b="1" dirty="0">
                <a:solidFill>
                  <a:srgbClr val="339933"/>
                </a:solidFill>
                <a:latin typeface="Courier New" panose="02070309020205020404" pitchFamily="49" charset="0"/>
              </a:rPr>
              <a:t> create </a:t>
            </a:r>
            <a:r>
              <a:rPr lang="en-GB" altLang="nl-NL" sz="1600" b="1" dirty="0">
                <a:solidFill>
                  <a:schemeClr val="tx1"/>
                </a:solidFill>
                <a:latin typeface="Courier New" panose="02070309020205020404" pitchFamily="49" charset="0"/>
              </a:rPr>
              <a:t>(@CompiletimeConstant 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endParaRPr lang="en-GB" sz="1600" dirty="0">
              <a:solidFill>
                <a:schemeClr val="tx1"/>
              </a:solidFill>
            </a:endParaRPr>
          </a:p>
          <a:p>
            <a:pPr marL="800100" lvl="1">
              <a:lnSpc>
                <a:spcPct val="100000"/>
              </a:lnSpc>
              <a:buFont typeface="+mj-lt"/>
              <a:buAutoNum type="arabicPeriod"/>
            </a:pPr>
            <a:r>
              <a:rPr lang="en-GB" sz="1600" dirty="0">
                <a:solidFill>
                  <a:schemeClr val="tx1"/>
                </a:solidFill>
              </a:rPr>
              <a:t> we can append a string to an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altLang="nl-NL" sz="1600" dirty="0">
                <a:solidFill>
                  <a:schemeClr val="tx1"/>
                </a:solidFill>
              </a:rPr>
              <a:t> using a function</a:t>
            </a:r>
          </a:p>
          <a:p>
            <a:pPr marL="457200" lvl="1"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appendSQL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SafeSQLquery</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q, </a:t>
            </a:r>
            <a:r>
              <a:rPr lang="en-GB" sz="1600" b="1" dirty="0">
                <a:solidFill>
                  <a:schemeClr val="tx1"/>
                </a:solidFill>
                <a:latin typeface="Courier New" panose="02070309020205020404" pitchFamily="49" charset="0"/>
              </a:rPr>
              <a:t>String</a:t>
            </a:r>
            <a:r>
              <a:rPr lang="en-GB" sz="1600" b="1" dirty="0">
                <a:solidFill>
                  <a:srgbClr val="339933"/>
                </a:solidFill>
                <a:latin typeface="Courier New" panose="02070309020205020404" pitchFamily="49" charset="0"/>
              </a:rPr>
              <a:t> s) </a:t>
            </a:r>
          </a:p>
          <a:p>
            <a:pPr marL="457200" lvl="1" indent="0">
              <a:lnSpc>
                <a:spcPct val="100000"/>
              </a:lnSpc>
              <a:buNone/>
            </a:pPr>
            <a:r>
              <a:rPr lang="en-GB" sz="1600" b="1" dirty="0">
                <a:solidFill>
                  <a:schemeClr val="tx1"/>
                </a:solidFill>
                <a:latin typeface="Courier New" panose="02070309020205020404" pitchFamily="49" charset="0"/>
              </a:rPr>
              <a:t>    </a:t>
            </a:r>
            <a:r>
              <a:rPr lang="en-US" sz="1600" dirty="0">
                <a:solidFill>
                  <a:schemeClr val="tx1"/>
                </a:solidFill>
              </a:rPr>
              <a:t>which will apply the right encoding to </a:t>
            </a:r>
            <a:r>
              <a:rPr lang="en-US" sz="1600" b="1" dirty="0">
                <a:solidFill>
                  <a:srgbClr val="339933"/>
                </a:solidFill>
                <a:latin typeface="Courier New" panose="02070309020205020404" pitchFamily="49" charset="0"/>
              </a:rPr>
              <a:t>s  </a:t>
            </a:r>
          </a:p>
          <a:p>
            <a:pPr marL="57150" indent="0">
              <a:lnSpc>
                <a:spcPct val="100000"/>
              </a:lnSpc>
              <a:buNone/>
            </a:pPr>
            <a:r>
              <a:rPr lang="en-US" sz="1600" dirty="0">
                <a:solidFill>
                  <a:schemeClr val="tx1"/>
                </a:solidFill>
              </a:rPr>
              <a:t>Type system guarantees that user inputs in queries are properly escaped.  </a:t>
            </a:r>
          </a:p>
          <a:p>
            <a:pPr marL="57150" indent="0">
              <a:lnSpc>
                <a:spcPct val="100000"/>
              </a:lnSpc>
              <a:buNone/>
            </a:pPr>
            <a:r>
              <a:rPr lang="en-US" sz="1600" dirty="0">
                <a:solidFill>
                  <a:schemeClr val="tx1"/>
                </a:solidFill>
              </a:rPr>
              <a:t>We disallow use of the old unsafe </a:t>
            </a:r>
            <a:r>
              <a:rPr lang="en-GB" altLang="nl-NL" sz="1600" b="1" dirty="0" err="1">
                <a:solidFill>
                  <a:srgbClr val="FF0000"/>
                </a:solidFill>
                <a:latin typeface="Courier New" panose="02070309020205020404" pitchFamily="49" charset="0"/>
              </a:rPr>
              <a:t>executeDynamicSQLQuery</a:t>
            </a:r>
            <a:r>
              <a:rPr lang="en-US" altLang="nl-NL" sz="1600" b="1" dirty="0"/>
              <a:t> </a:t>
            </a:r>
            <a:r>
              <a:rPr lang="en-US" altLang="nl-NL" sz="1600" dirty="0">
                <a:solidFill>
                  <a:schemeClr val="tx1"/>
                </a:solidFill>
              </a:rPr>
              <a:t>.</a:t>
            </a:r>
            <a:endParaRPr lang="en-US" sz="1600" b="1" dirty="0">
              <a:solidFill>
                <a:srgbClr val="339933"/>
              </a:solidFill>
              <a:latin typeface="Courier New" panose="02070309020205020404" pitchFamily="49" charset="0"/>
              <a:cs typeface="Courier New" panose="02070309020205020404" pitchFamily="49" charset="0"/>
            </a:endParaRPr>
          </a:p>
          <a:p>
            <a:pPr marL="57150" indent="0">
              <a:buNone/>
            </a:pPr>
            <a:endParaRPr lang="en-GB" sz="1600" b="1" dirty="0">
              <a:solidFill>
                <a:srgbClr val="339933"/>
              </a:solidFill>
              <a:latin typeface="Courier New" panose="02070309020205020404" pitchFamily="49" charset="0"/>
            </a:endParaRPr>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84</a:t>
            </a:fld>
            <a:endParaRPr lang="en-GB" altLang="nl-NL" dirty="0"/>
          </a:p>
        </p:txBody>
      </p:sp>
    </p:spTree>
    <p:extLst>
      <p:ext uri="{BB962C8B-B14F-4D97-AF65-F5344CB8AC3E}">
        <p14:creationId xmlns:p14="http://schemas.microsoft.com/office/powerpoint/2010/main" val="19100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Safe builders for several contexts</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pPr marL="57150" indent="0">
              <a:lnSpc>
                <a:spcPct val="100000"/>
              </a:lnSpc>
              <a:buNone/>
            </a:pPr>
            <a:r>
              <a:rPr lang="en-GB" sz="1600" dirty="0">
                <a:solidFill>
                  <a:schemeClr val="tx1"/>
                </a:solidFill>
              </a:rPr>
              <a:t>If we use string-like data in several contexts, each with their own encoding, we can introduce  a different String-like </a:t>
            </a:r>
            <a:r>
              <a:rPr lang="en-GB" sz="1600" dirty="0" err="1">
                <a:solidFill>
                  <a:schemeClr val="tx1"/>
                </a:solidFill>
              </a:rPr>
              <a:t>typesa</a:t>
            </a:r>
            <a:r>
              <a:rPr lang="en-GB" sz="1600" dirty="0">
                <a:solidFill>
                  <a:schemeClr val="tx1"/>
                </a:solidFill>
              </a:rPr>
              <a:t> for each, e.g.</a:t>
            </a:r>
          </a:p>
          <a:p>
            <a:pPr marL="57150" indent="0">
              <a:lnSpc>
                <a:spcPct val="100000"/>
              </a:lnSpc>
              <a:buNone/>
            </a:pPr>
            <a:endParaRPr lang="en-GB" sz="1050" dirty="0">
              <a:solidFill>
                <a:schemeClr val="tx1"/>
              </a:solidFill>
            </a:endParaRPr>
          </a:p>
          <a:p>
            <a:pPr marL="57150" indent="0">
              <a:lnSpc>
                <a:spcPct val="100000"/>
              </a:lnSpc>
              <a:buNone/>
            </a:pP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SafeS</a:t>
            </a:r>
            <a:r>
              <a:rPr lang="en-GB" altLang="nl-NL" sz="1600" b="1" dirty="0" err="1">
                <a:solidFill>
                  <a:srgbClr val="339933"/>
                </a:solidFill>
                <a:latin typeface="Courier New" panose="02070309020205020404" pitchFamily="49" charset="0"/>
              </a:rPr>
              <a:t>QLquery</a:t>
            </a:r>
            <a:r>
              <a:rPr lang="en-GB" altLang="nl-NL"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SafeOSCommand</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SafeFilename</a:t>
            </a:r>
            <a:r>
              <a:rPr lang="en-GB" sz="1600" b="1" dirty="0">
                <a:solidFill>
                  <a:srgbClr val="339933"/>
                </a:solidFill>
                <a:latin typeface="Courier New" panose="02070309020205020404" pitchFamily="49" charset="0"/>
              </a:rPr>
              <a:t> </a:t>
            </a:r>
            <a:r>
              <a:rPr lang="en-GB" altLang="nl-NL" sz="1600" b="1" dirty="0">
                <a:solidFill>
                  <a:srgbClr val="339933"/>
                </a:solidFill>
                <a:latin typeface="Courier New" panose="02070309020205020404" pitchFamily="49" charset="0"/>
              </a:rPr>
              <a:t> </a:t>
            </a:r>
          </a:p>
          <a:p>
            <a:pPr marL="514350" lvl="1" indent="0">
              <a:lnSpc>
                <a:spcPct val="100000"/>
              </a:lnSpc>
              <a:buNone/>
            </a:pPr>
            <a:endParaRPr lang="en-GB" sz="1000" dirty="0">
              <a:solidFill>
                <a:schemeClr val="tx1"/>
              </a:solidFill>
            </a:endParaRPr>
          </a:p>
          <a:p>
            <a:pPr marL="57150" indent="0">
              <a:lnSpc>
                <a:spcPct val="100000"/>
              </a:lnSpc>
              <a:buNone/>
            </a:pPr>
            <a:r>
              <a:rPr lang="en-GB" sz="1600" dirty="0">
                <a:solidFill>
                  <a:schemeClr val="tx1"/>
                </a:solidFill>
              </a:rPr>
              <a:t>with association constructors or factory methods for each, e.g.</a:t>
            </a:r>
            <a:endParaRPr lang="en-GB" altLang="nl-NL" sz="1600" dirty="0">
              <a:solidFill>
                <a:schemeClr val="tx1"/>
              </a:solidFill>
            </a:endParaRPr>
          </a:p>
          <a:p>
            <a:pPr marL="57150" indent="0">
              <a:lnSpc>
                <a:spcPct val="100000"/>
              </a:lnSpc>
              <a:buNone/>
            </a:pPr>
            <a:endParaRPr lang="en-GB" altLang="nl-NL" sz="1600" dirty="0">
              <a:solidFill>
                <a:schemeClr val="tx1"/>
              </a:solidFill>
            </a:endParaRPr>
          </a:p>
          <a:p>
            <a:pPr marL="57150" indent="0">
              <a:lnSpc>
                <a:spcPct val="100000"/>
              </a:lnSpc>
              <a:buNone/>
            </a:pP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altLang="nl-NL" sz="1600" b="1" dirty="0">
                <a:solidFill>
                  <a:srgbClr val="339933"/>
                </a:solidFill>
                <a:latin typeface="Courier New" panose="02070309020205020404" pitchFamily="49" charset="0"/>
              </a:rPr>
              <a:t> create </a:t>
            </a:r>
            <a:r>
              <a:rPr lang="en-GB" altLang="nl-NL" sz="1600" b="1" dirty="0">
                <a:solidFill>
                  <a:schemeClr val="tx1"/>
                </a:solidFill>
                <a:latin typeface="Courier New" panose="02070309020205020404" pitchFamily="49" charset="0"/>
              </a:rPr>
              <a:t>(@CompiletimeConstant 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p>
          <a:p>
            <a:pPr marL="57150" indent="0">
              <a:lnSpc>
                <a:spcPct val="100000"/>
              </a:lnSpc>
              <a:buNone/>
            </a:pP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concatHTML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SafeHTML</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h1</a:t>
            </a: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h2) </a:t>
            </a:r>
          </a:p>
          <a:p>
            <a:pPr marL="57150"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appendHTML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SafeHTML</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h</a:t>
            </a:r>
            <a:r>
              <a:rPr lang="en-GB" sz="1600" b="1" dirty="0">
                <a:solidFill>
                  <a:schemeClr val="tx1"/>
                </a:solidFill>
                <a:latin typeface="Courier New" panose="02070309020205020404" pitchFamily="49" charset="0"/>
              </a:rPr>
              <a:t>, String</a:t>
            </a:r>
            <a:r>
              <a:rPr lang="en-GB" sz="1600" b="1" dirty="0">
                <a:solidFill>
                  <a:srgbClr val="339933"/>
                </a:solidFill>
                <a:latin typeface="Courier New" panose="02070309020205020404" pitchFamily="49" charset="0"/>
              </a:rPr>
              <a:t> s) </a:t>
            </a:r>
          </a:p>
          <a:p>
            <a:pPr marL="57150" indent="0">
              <a:buNone/>
            </a:pPr>
            <a:endParaRPr lang="en-GB" sz="1050" b="1" dirty="0">
              <a:solidFill>
                <a:srgbClr val="339933"/>
              </a:solidFill>
              <a:latin typeface="Courier New" panose="02070309020205020404" pitchFamily="49" charset="0"/>
            </a:endParaRPr>
          </a:p>
          <a:p>
            <a:pPr marL="57150" indent="0">
              <a:buNone/>
            </a:pPr>
            <a:r>
              <a:rPr lang="en-GB" sz="1600" b="1" dirty="0" err="1">
                <a:solidFill>
                  <a:srgbClr val="339933"/>
                </a:solidFill>
                <a:latin typeface="Courier New" panose="02070309020205020404" pitchFamily="49" charset="0"/>
              </a:rPr>
              <a:t>appendHTML</a:t>
            </a:r>
            <a:r>
              <a:rPr lang="en-GB" sz="1600" b="1" dirty="0">
                <a:solidFill>
                  <a:srgbClr val="339933"/>
                </a:solidFill>
                <a:latin typeface="Courier New" panose="02070309020205020404" pitchFamily="49" charset="0"/>
              </a:rPr>
              <a:t>(</a:t>
            </a:r>
            <a:r>
              <a:rPr lang="en-GB" sz="1600" b="1" dirty="0" err="1">
                <a:solidFill>
                  <a:srgbClr val="339933"/>
                </a:solidFill>
                <a:latin typeface="Courier New" panose="02070309020205020404" pitchFamily="49" charset="0"/>
              </a:rPr>
              <a:t>h,s</a:t>
            </a:r>
            <a:r>
              <a:rPr lang="en-GB" sz="1600" b="1" dirty="0">
                <a:solidFill>
                  <a:srgbClr val="339933"/>
                </a:solidFill>
                <a:latin typeface="Courier New" panose="02070309020205020404" pitchFamily="49" charset="0"/>
              </a:rPr>
              <a:t>)</a:t>
            </a:r>
            <a:r>
              <a:rPr lang="en-GB" sz="1600" dirty="0">
                <a:solidFill>
                  <a:schemeClr val="tx1"/>
                </a:solidFill>
              </a:rPr>
              <a:t> and </a:t>
            </a:r>
            <a:r>
              <a:rPr lang="en-GB" sz="1600" b="1" dirty="0" err="1">
                <a:solidFill>
                  <a:srgbClr val="339933"/>
                </a:solidFill>
                <a:latin typeface="Courier New" panose="02070309020205020404" pitchFamily="49" charset="0"/>
              </a:rPr>
              <a:t>appendSQL</a:t>
            </a:r>
            <a:r>
              <a:rPr lang="en-GB" sz="1600" b="1" dirty="0">
                <a:solidFill>
                  <a:srgbClr val="339933"/>
                </a:solidFill>
                <a:latin typeface="Courier New" panose="02070309020205020404" pitchFamily="49" charset="0"/>
              </a:rPr>
              <a:t>(</a:t>
            </a:r>
            <a:r>
              <a:rPr lang="en-GB" sz="1600" b="1" dirty="0" err="1">
                <a:solidFill>
                  <a:srgbClr val="339933"/>
                </a:solidFill>
                <a:latin typeface="Courier New" panose="02070309020205020404" pitchFamily="49" charset="0"/>
              </a:rPr>
              <a:t>h,s</a:t>
            </a:r>
            <a:r>
              <a:rPr lang="en-GB" sz="1600" b="1" dirty="0">
                <a:solidFill>
                  <a:srgbClr val="339933"/>
                </a:solidFill>
                <a:latin typeface="Courier New" panose="02070309020205020404" pitchFamily="49" charset="0"/>
              </a:rPr>
              <a:t>)</a:t>
            </a:r>
            <a:r>
              <a:rPr lang="en-GB" sz="1600" dirty="0">
                <a:solidFill>
                  <a:schemeClr val="tx1"/>
                </a:solidFill>
              </a:rPr>
              <a:t> would use different encodings for the parameter </a:t>
            </a:r>
            <a:r>
              <a:rPr lang="en-GB" sz="1600" b="1" dirty="0">
                <a:solidFill>
                  <a:srgbClr val="339933"/>
                </a:solidFill>
                <a:latin typeface="Courier New" panose="02070309020205020404" pitchFamily="49" charset="0"/>
              </a:rPr>
              <a:t>s</a:t>
            </a:r>
          </a:p>
          <a:p>
            <a:pPr marL="57150" indent="0">
              <a:buNone/>
            </a:pPr>
            <a:endParaRPr lang="en-GB" sz="1600" b="1" dirty="0">
              <a:solidFill>
                <a:srgbClr val="339933"/>
              </a:solidFill>
              <a:latin typeface="Courier New" panose="02070309020205020404" pitchFamily="49" charset="0"/>
            </a:endParaRPr>
          </a:p>
          <a:p>
            <a:pPr marL="57150" indent="0">
              <a:buNone/>
            </a:pPr>
            <a:r>
              <a:rPr lang="en-GB" sz="1600" dirty="0">
                <a:solidFill>
                  <a:schemeClr val="tx1"/>
                </a:solidFill>
              </a:rPr>
              <a:t>We could introduce unsafe loopholes that we evaluate by hand</a:t>
            </a:r>
          </a:p>
          <a:p>
            <a:pPr marL="57150" indent="0">
              <a:buNone/>
            </a:pP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altLang="nl-NL" sz="1600" b="1" dirty="0">
                <a:solidFill>
                  <a:srgbClr val="339933"/>
                </a:solidFill>
                <a:latin typeface="Courier New" panose="02070309020205020404" pitchFamily="49" charset="0"/>
              </a:rPr>
              <a:t> </a:t>
            </a:r>
            <a:r>
              <a:rPr lang="en-GB" altLang="nl-NL" sz="1600" b="1" dirty="0" err="1">
                <a:solidFill>
                  <a:srgbClr val="339933"/>
                </a:solidFill>
                <a:latin typeface="Courier New" panose="02070309020205020404" pitchFamily="49" charset="0"/>
              </a:rPr>
              <a:t>unsafeCreate</a:t>
            </a:r>
            <a:r>
              <a:rPr lang="en-GB" altLang="nl-NL" sz="1600" b="1" dirty="0">
                <a:solidFill>
                  <a:srgbClr val="339933"/>
                </a:solidFill>
                <a:latin typeface="Courier New" panose="02070309020205020404" pitchFamily="49" charset="0"/>
              </a:rPr>
              <a:t> </a:t>
            </a:r>
            <a:r>
              <a:rPr lang="en-GB" altLang="nl-NL" sz="1600" b="1" dirty="0">
                <a:solidFill>
                  <a:schemeClr val="tx1"/>
                </a:solidFill>
                <a:latin typeface="Courier New" panose="02070309020205020404" pitchFamily="49" charset="0"/>
              </a:rPr>
              <a:t>(String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p>
          <a:p>
            <a:pPr marL="57150" indent="0">
              <a:buNone/>
            </a:pPr>
            <a:endParaRPr lang="en-GB" sz="1600" dirty="0">
              <a:solidFill>
                <a:schemeClr val="tx1"/>
              </a:solidFill>
            </a:endParaRPr>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85</a:t>
            </a:fld>
            <a:endParaRPr lang="en-GB" altLang="nl-NL" dirty="0"/>
          </a:p>
        </p:txBody>
      </p:sp>
    </p:spTree>
    <p:extLst>
      <p:ext uri="{BB962C8B-B14F-4D97-AF65-F5344CB8AC3E}">
        <p14:creationId xmlns:p14="http://schemas.microsoft.com/office/powerpoint/2010/main" val="2140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F20D-0B0A-86A5-CDDB-87C985AA7C45}"/>
              </a:ext>
            </a:extLst>
          </p:cNvPr>
          <p:cNvSpPr>
            <a:spLocks noGrp="1"/>
          </p:cNvSpPr>
          <p:nvPr>
            <p:ph type="title"/>
          </p:nvPr>
        </p:nvSpPr>
        <p:spPr/>
        <p:txBody>
          <a:bodyPr/>
          <a:lstStyle/>
          <a:p>
            <a:r>
              <a:rPr lang="en-US" sz="2400" dirty="0"/>
              <a:t>Positive</a:t>
            </a:r>
            <a:r>
              <a:rPr lang="en-US" dirty="0"/>
              <a:t> </a:t>
            </a:r>
            <a:r>
              <a:rPr lang="en-US" sz="2400" dirty="0"/>
              <a:t>vs</a:t>
            </a:r>
            <a:r>
              <a:rPr lang="en-US" dirty="0"/>
              <a:t> </a:t>
            </a:r>
            <a:r>
              <a:rPr lang="en-US" sz="2400" dirty="0"/>
              <a:t>negative</a:t>
            </a:r>
            <a:r>
              <a:rPr lang="en-US" dirty="0"/>
              <a:t> </a:t>
            </a:r>
            <a:r>
              <a:rPr lang="en-US" sz="2400" dirty="0"/>
              <a:t>security models</a:t>
            </a:r>
            <a:endParaRPr lang="en-GB" dirty="0"/>
          </a:p>
        </p:txBody>
      </p:sp>
      <p:sp>
        <p:nvSpPr>
          <p:cNvPr id="3" name="Content Placeholder 2">
            <a:extLst>
              <a:ext uri="{FF2B5EF4-FFF2-40B4-BE49-F238E27FC236}">
                <a16:creationId xmlns:a16="http://schemas.microsoft.com/office/drawing/2014/main" id="{9D4A93E2-BBBF-4A52-F757-AB3CA289FBAE}"/>
              </a:ext>
            </a:extLst>
          </p:cNvPr>
          <p:cNvSpPr>
            <a:spLocks noGrp="1"/>
          </p:cNvSpPr>
          <p:nvPr>
            <p:ph idx="1"/>
          </p:nvPr>
        </p:nvSpPr>
        <p:spPr/>
        <p:txBody>
          <a:bodyPr/>
          <a:lstStyle/>
          <a:p>
            <a:pPr marL="0" indent="0">
              <a:buNone/>
            </a:pPr>
            <a:r>
              <a:rPr lang="en-US" sz="1800" dirty="0">
                <a:solidFill>
                  <a:schemeClr val="tx1"/>
                </a:solidFill>
              </a:rPr>
              <a:t>The choice between positive vs negative security models comes back in several places</a:t>
            </a:r>
          </a:p>
          <a:p>
            <a:endParaRPr lang="en-US" dirty="0">
              <a:solidFill>
                <a:schemeClr val="accent2"/>
              </a:solidFill>
            </a:endParaRPr>
          </a:p>
          <a:p>
            <a:r>
              <a:rPr lang="en-US" dirty="0">
                <a:solidFill>
                  <a:schemeClr val="accent2"/>
                </a:solidFill>
              </a:rPr>
              <a:t>Tainting</a:t>
            </a:r>
            <a:r>
              <a:rPr lang="en-US" dirty="0"/>
              <a:t> = data </a:t>
            </a:r>
            <a:r>
              <a:rPr lang="en-US" dirty="0">
                <a:solidFill>
                  <a:schemeClr val="tx1"/>
                </a:solidFill>
              </a:rPr>
              <a:t>is 'safe' unless tainted</a:t>
            </a:r>
            <a:r>
              <a:rPr lang="en-US" dirty="0"/>
              <a:t>,</a:t>
            </a:r>
          </a:p>
          <a:p>
            <a:pPr marL="0" indent="0">
              <a:buNone/>
            </a:pPr>
            <a:r>
              <a:rPr lang="en-US" dirty="0"/>
              <a:t>     </a:t>
            </a:r>
            <a:r>
              <a:rPr lang="en-US" dirty="0">
                <a:solidFill>
                  <a:srgbClr val="339933"/>
                </a:solidFill>
              </a:rPr>
              <a:t>Safe builders </a:t>
            </a:r>
            <a:r>
              <a:rPr lang="en-US" dirty="0"/>
              <a:t>= data is </a:t>
            </a:r>
            <a:r>
              <a:rPr lang="en-US" dirty="0">
                <a:solidFill>
                  <a:schemeClr val="tx1"/>
                </a:solidFill>
              </a:rPr>
              <a:t>'unsafe' unless </a:t>
            </a:r>
            <a:r>
              <a:rPr lang="en-US" dirty="0"/>
              <a:t>type says otherwise</a:t>
            </a:r>
          </a:p>
          <a:p>
            <a:pPr marL="0" indent="0">
              <a:buNone/>
            </a:pPr>
            <a:endParaRPr lang="en-US" dirty="0"/>
          </a:p>
          <a:p>
            <a:r>
              <a:rPr lang="en-US" dirty="0">
                <a:solidFill>
                  <a:srgbClr val="339933"/>
                </a:solidFill>
              </a:rPr>
              <a:t>allow lists </a:t>
            </a:r>
            <a:r>
              <a:rPr lang="en-US" dirty="0"/>
              <a:t>vs </a:t>
            </a:r>
            <a:r>
              <a:rPr lang="en-US" dirty="0">
                <a:solidFill>
                  <a:schemeClr val="accent2"/>
                </a:solidFill>
              </a:rPr>
              <a:t>deny lists </a:t>
            </a:r>
          </a:p>
          <a:p>
            <a:pPr marL="0" indent="0">
              <a:buNone/>
            </a:pPr>
            <a:endParaRPr lang="en-US" dirty="0">
              <a:solidFill>
                <a:schemeClr val="accent2"/>
              </a:solidFill>
            </a:endParaRPr>
          </a:p>
          <a:p>
            <a:r>
              <a:rPr lang="en-US" dirty="0">
                <a:solidFill>
                  <a:srgbClr val="339933"/>
                </a:solidFill>
              </a:rPr>
              <a:t>security requirements </a:t>
            </a:r>
            <a:r>
              <a:rPr lang="en-US" dirty="0">
                <a:solidFill>
                  <a:schemeClr val="tx1"/>
                </a:solidFill>
              </a:rPr>
              <a:t>vs</a:t>
            </a:r>
            <a:r>
              <a:rPr lang="en-US" dirty="0">
                <a:solidFill>
                  <a:schemeClr val="accent2"/>
                </a:solidFill>
              </a:rPr>
              <a:t> attack scenario/threat</a:t>
            </a:r>
            <a:endParaRPr lang="en-GB" dirty="0">
              <a:solidFill>
                <a:schemeClr val="accent2"/>
              </a:solidFill>
            </a:endParaRPr>
          </a:p>
        </p:txBody>
      </p:sp>
      <p:sp>
        <p:nvSpPr>
          <p:cNvPr id="4" name="Slide Number Placeholder 3">
            <a:extLst>
              <a:ext uri="{FF2B5EF4-FFF2-40B4-BE49-F238E27FC236}">
                <a16:creationId xmlns:a16="http://schemas.microsoft.com/office/drawing/2014/main" id="{5F58E224-9B7B-38DC-2084-7A866A5CCA8A}"/>
              </a:ext>
            </a:extLst>
          </p:cNvPr>
          <p:cNvSpPr>
            <a:spLocks noGrp="1"/>
          </p:cNvSpPr>
          <p:nvPr>
            <p:ph type="sldNum" idx="10"/>
          </p:nvPr>
        </p:nvSpPr>
        <p:spPr/>
        <p:txBody>
          <a:bodyPr/>
          <a:lstStyle/>
          <a:p>
            <a:pPr>
              <a:defRPr/>
            </a:pPr>
            <a:fld id="{203D43D3-408D-4D7A-B290-7A4D7FA16B86}" type="slidenum">
              <a:rPr lang="en-GB" altLang="nl-NL" smtClean="0"/>
              <a:pPr>
                <a:defRPr/>
              </a:pPr>
              <a:t>86</a:t>
            </a:fld>
            <a:endParaRPr lang="en-GB" altLang="nl-NL" dirty="0"/>
          </a:p>
        </p:txBody>
      </p:sp>
    </p:spTree>
    <p:extLst>
      <p:ext uri="{BB962C8B-B14F-4D97-AF65-F5344CB8AC3E}">
        <p14:creationId xmlns:p14="http://schemas.microsoft.com/office/powerpoint/2010/main" val="2317517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4">
            <a:extLst>
              <a:ext uri="{FF2B5EF4-FFF2-40B4-BE49-F238E27FC236}">
                <a16:creationId xmlns:a16="http://schemas.microsoft.com/office/drawing/2014/main" id="{FDF8FFED-4279-9C10-DC5E-C558BD1012BB}"/>
              </a:ext>
            </a:extLst>
          </p:cNvPr>
          <p:cNvSpPr>
            <a:spLocks noGrp="1"/>
          </p:cNvSpPr>
          <p:nvPr>
            <p:ph type="ctrTitle"/>
          </p:nvPr>
        </p:nvSpPr>
        <p:spPr>
          <a:xfrm>
            <a:off x="685441" y="2130121"/>
            <a:ext cx="7773120" cy="2344320"/>
          </a:xfrm>
        </p:spPr>
        <p:txBody>
          <a:bodyPr/>
          <a:lstStyle/>
          <a:p>
            <a:r>
              <a:rPr lang="en-GB" altLang="en-US" sz="2903" dirty="0"/>
              <a:t>The messy business of preventing XSS</a:t>
            </a:r>
            <a:br>
              <a:rPr lang="en-GB" altLang="en-US" dirty="0"/>
            </a:br>
            <a:br>
              <a:rPr lang="en-GB" altLang="en-US" sz="2177" dirty="0"/>
            </a:br>
            <a:endParaRPr lang="en-GB" altLang="en-US" sz="2177" dirty="0"/>
          </a:p>
        </p:txBody>
      </p:sp>
      <p:sp>
        <p:nvSpPr>
          <p:cNvPr id="60419" name="Tijdelijke aanduiding voor dianummer 3">
            <a:extLst>
              <a:ext uri="{FF2B5EF4-FFF2-40B4-BE49-F238E27FC236}">
                <a16:creationId xmlns:a16="http://schemas.microsoft.com/office/drawing/2014/main" id="{15A9D947-5745-81D4-9807-5E6C0940BE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7936317-650B-4972-9E88-7E0D86914246}" type="slidenum">
              <a:rPr lang="en-US" altLang="nl-NL"/>
              <a:pPr/>
              <a:t>87</a:t>
            </a:fld>
            <a:endParaRPr lang="en-US" altLang="nl-NL"/>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178C5439-A684-F663-CC37-E836E87897CC}"/>
              </a:ext>
            </a:extLst>
          </p:cNvPr>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sz="2400" dirty="0"/>
              <a:t>Reflected XSS attack</a:t>
            </a:r>
          </a:p>
        </p:txBody>
      </p:sp>
      <p:sp>
        <p:nvSpPr>
          <p:cNvPr id="41987" name="Rectangle 2">
            <a:extLst>
              <a:ext uri="{FF2B5EF4-FFF2-40B4-BE49-F238E27FC236}">
                <a16:creationId xmlns:a16="http://schemas.microsoft.com/office/drawing/2014/main" id="{1AD209FA-553B-4711-4678-06D1D1883523}"/>
              </a:ext>
            </a:extLst>
          </p:cNvPr>
          <p:cNvSpPr>
            <a:spLocks noGrp="1" noChangeArrowheads="1"/>
          </p:cNvSpPr>
          <p:nvPr>
            <p:ph idx="1"/>
          </p:nvPr>
        </p:nvSpPr>
        <p:spPr>
          <a:xfrm>
            <a:off x="676800" y="1012681"/>
            <a:ext cx="7839360" cy="5116320"/>
          </a:xfrm>
        </p:spPr>
        <p:txBody>
          <a:bodyPr/>
          <a:lstStyle/>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dirty="0">
                <a:solidFill>
                  <a:schemeClr val="tx1"/>
                </a:solidFill>
              </a:rPr>
              <a:t>Attacker crafts malicious URL containing JavaScript  </a:t>
            </a:r>
          </a:p>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b="1" dirty="0">
                <a:latin typeface="Courier New" panose="02070309020205020404" pitchFamily="49" charset="0"/>
                <a:cs typeface="Courier New" panose="02070309020205020404" pitchFamily="49" charset="0"/>
              </a:rPr>
              <a:t>     https://google.com/</a:t>
            </a:r>
            <a:r>
              <a:rPr lang="en-GB" sz="1600" b="1" dirty="0" err="1">
                <a:latin typeface="Courier New" panose="02070309020205020404" pitchFamily="49" charset="0"/>
                <a:cs typeface="Courier New" panose="02070309020205020404" pitchFamily="49" charset="0"/>
              </a:rPr>
              <a:t>search?q</a:t>
            </a:r>
            <a:r>
              <a:rPr lang="en-GB" sz="1600" b="1" dirty="0">
                <a:latin typeface="Courier New" panose="02070309020205020404" pitchFamily="49" charset="0"/>
                <a:cs typeface="Courier New" panose="02070309020205020404" pitchFamily="49" charset="0"/>
              </a:rPr>
              <a:t>=</a:t>
            </a:r>
            <a:r>
              <a:rPr lang="en-GB" sz="1600" b="1" dirty="0">
                <a:solidFill>
                  <a:srgbClr val="FF0000"/>
                </a:solidFill>
                <a:latin typeface="Courier New" panose="02070309020205020404" pitchFamily="49" charset="0"/>
                <a:cs typeface="Courier New" panose="02070309020205020404" pitchFamily="49" charset="0"/>
              </a:rPr>
              <a:t>&lt;script&gt;...&lt;/script&gt;</a:t>
            </a:r>
            <a:endParaRPr lang="en-GB" sz="1600" dirty="0">
              <a:solidFill>
                <a:srgbClr val="FF0000"/>
              </a:solidFill>
            </a:endParaRPr>
          </a:p>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dirty="0">
                <a:solidFill>
                  <a:schemeClr val="tx1"/>
                </a:solidFill>
              </a:rPr>
              <a:t>and tempts victim to click on this link </a:t>
            </a:r>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1800" i="1" dirty="0"/>
              <a:t>Could careful web server prevent this?</a:t>
            </a: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1800" dirty="0"/>
              <a:t>Yes, by validating &amp; rejecting and/or encoding content in query!</a:t>
            </a:r>
          </a:p>
        </p:txBody>
      </p:sp>
      <p:sp>
        <p:nvSpPr>
          <p:cNvPr id="63492" name="Slide Number Placeholder 3">
            <a:extLst>
              <a:ext uri="{FF2B5EF4-FFF2-40B4-BE49-F238E27FC236}">
                <a16:creationId xmlns:a16="http://schemas.microsoft.com/office/drawing/2014/main" id="{F4C0BCB2-DB13-5A48-C869-BE502098B9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F20F8C0-4565-4E2B-97F6-1AF2C0B2EF1D}" type="slidenum">
              <a:rPr lang="en-GB" altLang="en-US">
                <a:cs typeface="Times New Roman" panose="02020603050405020304" pitchFamily="18" charset="0"/>
              </a:rPr>
              <a:pPr/>
              <a:t>88</a:t>
            </a:fld>
            <a:endParaRPr lang="en-GB" altLang="en-US">
              <a:cs typeface="Times New Roman" panose="02020603050405020304" pitchFamily="18" charset="0"/>
            </a:endParaRPr>
          </a:p>
        </p:txBody>
      </p:sp>
      <p:sp>
        <p:nvSpPr>
          <p:cNvPr id="63494" name="TextBox 22">
            <a:extLst>
              <a:ext uri="{FF2B5EF4-FFF2-40B4-BE49-F238E27FC236}">
                <a16:creationId xmlns:a16="http://schemas.microsoft.com/office/drawing/2014/main" id="{664F7F52-A80B-C518-B945-C26E8DFF4CFB}"/>
              </a:ext>
            </a:extLst>
          </p:cNvPr>
          <p:cNvSpPr txBox="1">
            <a:spLocks noChangeArrowheads="1"/>
          </p:cNvSpPr>
          <p:nvPr/>
        </p:nvSpPr>
        <p:spPr bwMode="auto">
          <a:xfrm>
            <a:off x="1096431" y="2941554"/>
            <a:ext cx="1487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en-US" sz="1600" dirty="0">
                <a:solidFill>
                  <a:srgbClr val="FF0000"/>
                </a:solidFill>
                <a:latin typeface="Arial Rounded MT Bold" panose="020F0704030504030204" pitchFamily="34" charset="0"/>
              </a:rPr>
              <a:t>1.malicious</a:t>
            </a:r>
          </a:p>
          <a:p>
            <a:pPr algn="r"/>
            <a:r>
              <a:rPr lang="en-US" altLang="en-US" sz="1600" dirty="0">
                <a:solidFill>
                  <a:srgbClr val="FF0000"/>
                </a:solidFill>
                <a:latin typeface="Arial Rounded MT Bold" panose="020F0704030504030204" pitchFamily="34" charset="0"/>
              </a:rPr>
              <a:t>URL</a:t>
            </a:r>
            <a:endParaRPr lang="en-GB" altLang="en-US" sz="2000" dirty="0">
              <a:solidFill>
                <a:srgbClr val="FF0000"/>
              </a:solidFill>
              <a:latin typeface="Arial Rounded MT Bold" panose="020F0704030504030204" pitchFamily="34" charset="0"/>
            </a:endParaRPr>
          </a:p>
        </p:txBody>
      </p:sp>
      <p:sp>
        <p:nvSpPr>
          <p:cNvPr id="8" name="Right Arrow 53">
            <a:extLst>
              <a:ext uri="{FF2B5EF4-FFF2-40B4-BE49-F238E27FC236}">
                <a16:creationId xmlns:a16="http://schemas.microsoft.com/office/drawing/2014/main" id="{D7D993AE-0C5F-D60A-364D-75FC9F00B4FC}"/>
              </a:ext>
            </a:extLst>
          </p:cNvPr>
          <p:cNvSpPr/>
          <p:nvPr/>
        </p:nvSpPr>
        <p:spPr bwMode="auto">
          <a:xfrm rot="5400000">
            <a:off x="2240217" y="3272874"/>
            <a:ext cx="1038240" cy="3499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63497" name="Picture 3" descr="C:\Users\erikpoll\Desktop\Alice-PNG-alice-in-wonderland-33922018-444-800.png">
            <a:extLst>
              <a:ext uri="{FF2B5EF4-FFF2-40B4-BE49-F238E27FC236}">
                <a16:creationId xmlns:a16="http://schemas.microsoft.com/office/drawing/2014/main" id="{ABAB7D43-D4C2-A818-1582-5720A14B4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3923624"/>
            <a:ext cx="699372" cy="120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28">
            <a:extLst>
              <a:ext uri="{FF2B5EF4-FFF2-40B4-BE49-F238E27FC236}">
                <a16:creationId xmlns:a16="http://schemas.microsoft.com/office/drawing/2014/main" id="{87878B6B-09F5-AB6C-5E30-24BFAFFF79A5}"/>
              </a:ext>
            </a:extLst>
          </p:cNvPr>
          <p:cNvSpPr/>
          <p:nvPr/>
        </p:nvSpPr>
        <p:spPr bwMode="auto">
          <a:xfrm rot="20491463" flipH="1">
            <a:off x="3364856" y="3958314"/>
            <a:ext cx="2882879" cy="4593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11" name="Straight Arrow Connector 31">
            <a:extLst>
              <a:ext uri="{FF2B5EF4-FFF2-40B4-BE49-F238E27FC236}">
                <a16:creationId xmlns:a16="http://schemas.microsoft.com/office/drawing/2014/main" id="{EC9FD9F3-5D5A-2817-6D81-B0FE5F57DC6A}"/>
              </a:ext>
            </a:extLst>
          </p:cNvPr>
          <p:cNvCxnSpPr/>
          <p:nvPr/>
        </p:nvCxnSpPr>
        <p:spPr bwMode="auto">
          <a:xfrm flipV="1">
            <a:off x="4117976" y="3966954"/>
            <a:ext cx="1320480" cy="46080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63500" name="Picture 2" descr="C:\Users\erikpoll\Desktop\.png">
            <a:extLst>
              <a:ext uri="{FF2B5EF4-FFF2-40B4-BE49-F238E27FC236}">
                <a16:creationId xmlns:a16="http://schemas.microsoft.com/office/drawing/2014/main" id="{D3B373F0-5758-9DB3-0284-C676DDF38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659" y="2184234"/>
            <a:ext cx="641090" cy="68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1" name="TextBox 40">
            <a:extLst>
              <a:ext uri="{FF2B5EF4-FFF2-40B4-BE49-F238E27FC236}">
                <a16:creationId xmlns:a16="http://schemas.microsoft.com/office/drawing/2014/main" id="{363634AB-E712-4BB1-5580-536F0A294A4D}"/>
              </a:ext>
            </a:extLst>
          </p:cNvPr>
          <p:cNvSpPr txBox="1">
            <a:spLocks noChangeArrowheads="1"/>
          </p:cNvSpPr>
          <p:nvPr/>
        </p:nvSpPr>
        <p:spPr bwMode="auto">
          <a:xfrm>
            <a:off x="4358627" y="4433738"/>
            <a:ext cx="353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3. HTML response containing </a:t>
            </a:r>
            <a:r>
              <a:rPr lang="en-GB" altLang="en-US" sz="1600" dirty="0">
                <a:solidFill>
                  <a:srgbClr val="FF0000"/>
                </a:solidFill>
                <a:latin typeface="Arial Rounded MT Bold" panose="020F0704030504030204" pitchFamily="34" charset="0"/>
              </a:rPr>
              <a:t>&lt;script&gt; ... &lt;/script&gt;</a:t>
            </a:r>
          </a:p>
        </p:txBody>
      </p:sp>
      <p:sp>
        <p:nvSpPr>
          <p:cNvPr id="14" name="Right Arrow 23">
            <a:extLst>
              <a:ext uri="{FF2B5EF4-FFF2-40B4-BE49-F238E27FC236}">
                <a16:creationId xmlns:a16="http://schemas.microsoft.com/office/drawing/2014/main" id="{D1577845-AB82-B936-3A81-D47B4976956D}"/>
              </a:ext>
            </a:extLst>
          </p:cNvPr>
          <p:cNvSpPr/>
          <p:nvPr/>
        </p:nvSpPr>
        <p:spPr bwMode="auto">
          <a:xfrm rot="20532090">
            <a:off x="3485816" y="3540714"/>
            <a:ext cx="2712960" cy="3268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 name="TextBox 40">
            <a:extLst>
              <a:ext uri="{FF2B5EF4-FFF2-40B4-BE49-F238E27FC236}">
                <a16:creationId xmlns:a16="http://schemas.microsoft.com/office/drawing/2014/main" id="{367F0F26-CF20-0356-C7D2-9470926405F7}"/>
              </a:ext>
            </a:extLst>
          </p:cNvPr>
          <p:cNvSpPr txBox="1">
            <a:spLocks noChangeArrowheads="1"/>
          </p:cNvSpPr>
          <p:nvPr/>
        </p:nvSpPr>
        <p:spPr bwMode="auto">
          <a:xfrm>
            <a:off x="3095815" y="3101897"/>
            <a:ext cx="26294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dirty="0">
                <a:solidFill>
                  <a:schemeClr val="tx1"/>
                </a:solidFill>
                <a:latin typeface="Arial Rounded MT Bold" panose="020F0704030504030204" pitchFamily="34" charset="0"/>
              </a:rPr>
              <a:t>2</a:t>
            </a:r>
            <a:r>
              <a:rPr lang="en-US" altLang="en-US" sz="1600" dirty="0">
                <a:solidFill>
                  <a:schemeClr val="tx1"/>
                </a:solidFill>
                <a:latin typeface="Arial Rounded MT Bold" panose="020F0704030504030204" pitchFamily="34" charset="0"/>
              </a:rPr>
              <a:t>. HTTP request with </a:t>
            </a:r>
          </a:p>
          <a:p>
            <a:r>
              <a:rPr lang="en-US" altLang="en-US" sz="1600" dirty="0">
                <a:solidFill>
                  <a:srgbClr val="FF0000"/>
                </a:solidFill>
                <a:latin typeface="Arial Rounded MT Bold" panose="020F0704030504030204" pitchFamily="34" charset="0"/>
              </a:rPr>
              <a:t>   malicious link</a:t>
            </a:r>
            <a:endParaRPr lang="en-GB" altLang="en-US" sz="1600" dirty="0">
              <a:solidFill>
                <a:srgbClr val="FF0000"/>
              </a:solidFill>
              <a:latin typeface="Arial Rounded MT Bold" panose="020F0704030504030204" pitchFamily="34" charset="0"/>
            </a:endParaRPr>
          </a:p>
        </p:txBody>
      </p:sp>
      <p:grpSp>
        <p:nvGrpSpPr>
          <p:cNvPr id="3" name="Group 2">
            <a:extLst>
              <a:ext uri="{FF2B5EF4-FFF2-40B4-BE49-F238E27FC236}">
                <a16:creationId xmlns:a16="http://schemas.microsoft.com/office/drawing/2014/main" id="{951F55A5-2A52-C333-55D0-797CC679267B}"/>
              </a:ext>
            </a:extLst>
          </p:cNvPr>
          <p:cNvGrpSpPr/>
          <p:nvPr/>
        </p:nvGrpSpPr>
        <p:grpSpPr>
          <a:xfrm>
            <a:off x="2072143" y="4069302"/>
            <a:ext cx="1235998" cy="1113551"/>
            <a:chOff x="1584097" y="5327820"/>
            <a:chExt cx="1460196" cy="1227614"/>
          </a:xfrm>
        </p:grpSpPr>
        <p:sp>
          <p:nvSpPr>
            <p:cNvPr id="4" name="Afgeronde rechthoek 12">
              <a:extLst>
                <a:ext uri="{FF2B5EF4-FFF2-40B4-BE49-F238E27FC236}">
                  <a16:creationId xmlns:a16="http://schemas.microsoft.com/office/drawing/2014/main" id="{EB4FB502-4396-B658-A631-FEB431325916}"/>
                </a:ext>
              </a:extLst>
            </p:cNvPr>
            <p:cNvSpPr/>
            <p:nvPr/>
          </p:nvSpPr>
          <p:spPr bwMode="auto">
            <a:xfrm>
              <a:off x="1584097" y="5327820"/>
              <a:ext cx="1460196" cy="1227614"/>
            </a:xfrm>
            <a:prstGeom prst="roundRect">
              <a:avLst>
                <a:gd name="adj" fmla="val 48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victim’s</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browser</a:t>
              </a:r>
            </a:p>
          </p:txBody>
        </p:sp>
        <p:sp>
          <p:nvSpPr>
            <p:cNvPr id="5" name="Afgeronde rechthoek 12">
              <a:extLst>
                <a:ext uri="{FF2B5EF4-FFF2-40B4-BE49-F238E27FC236}">
                  <a16:creationId xmlns:a16="http://schemas.microsoft.com/office/drawing/2014/main" id="{389AB5A7-B41B-F7D5-BC77-01903EE28E34}"/>
                </a:ext>
              </a:extLst>
            </p:cNvPr>
            <p:cNvSpPr/>
            <p:nvPr/>
          </p:nvSpPr>
          <p:spPr bwMode="auto">
            <a:xfrm>
              <a:off x="1584097" y="5327820"/>
              <a:ext cx="1460196" cy="27292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6" name="Afgeronde rechthoek 12">
            <a:extLst>
              <a:ext uri="{FF2B5EF4-FFF2-40B4-BE49-F238E27FC236}">
                <a16:creationId xmlns:a16="http://schemas.microsoft.com/office/drawing/2014/main" id="{614096AF-5BCA-9D88-EA1E-44295BF6CC25}"/>
              </a:ext>
            </a:extLst>
          </p:cNvPr>
          <p:cNvSpPr/>
          <p:nvPr/>
        </p:nvSpPr>
        <p:spPr bwMode="auto">
          <a:xfrm>
            <a:off x="6448345" y="2805131"/>
            <a:ext cx="1324524" cy="1113552"/>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server</a:t>
            </a:r>
          </a:p>
        </p:txBody>
      </p:sp>
      <p:sp>
        <p:nvSpPr>
          <p:cNvPr id="9" name="Freeform: Shape 8">
            <a:extLst>
              <a:ext uri="{FF2B5EF4-FFF2-40B4-BE49-F238E27FC236}">
                <a16:creationId xmlns:a16="http://schemas.microsoft.com/office/drawing/2014/main" id="{B0F15095-180C-FB43-9F6A-ABB99C9033BB}"/>
              </a:ext>
            </a:extLst>
          </p:cNvPr>
          <p:cNvSpPr/>
          <p:nvPr/>
        </p:nvSpPr>
        <p:spPr bwMode="auto">
          <a:xfrm>
            <a:off x="6441821" y="2983935"/>
            <a:ext cx="1135129" cy="755943"/>
          </a:xfrm>
          <a:custGeom>
            <a:avLst/>
            <a:gdLst>
              <a:gd name="connsiteX0" fmla="*/ 20782 w 1251401"/>
              <a:gd name="connsiteY0" fmla="*/ 257806 h 833375"/>
              <a:gd name="connsiteX1" fmla="*/ 180109 w 1251401"/>
              <a:gd name="connsiteY1" fmla="*/ 181606 h 833375"/>
              <a:gd name="connsiteX2" fmla="*/ 311727 w 1251401"/>
              <a:gd name="connsiteY2" fmla="*/ 105406 h 833375"/>
              <a:gd name="connsiteX3" fmla="*/ 311727 w 1251401"/>
              <a:gd name="connsiteY3" fmla="*/ 8424 h 833375"/>
              <a:gd name="connsiteX4" fmla="*/ 519545 w 1251401"/>
              <a:gd name="connsiteY4" fmla="*/ 22279 h 833375"/>
              <a:gd name="connsiteX5" fmla="*/ 526473 w 1251401"/>
              <a:gd name="connsiteY5" fmla="*/ 160824 h 833375"/>
              <a:gd name="connsiteX6" fmla="*/ 297873 w 1251401"/>
              <a:gd name="connsiteY6" fmla="*/ 285515 h 833375"/>
              <a:gd name="connsiteX7" fmla="*/ 678873 w 1251401"/>
              <a:gd name="connsiteY7" fmla="*/ 250879 h 833375"/>
              <a:gd name="connsiteX8" fmla="*/ 817418 w 1251401"/>
              <a:gd name="connsiteY8" fmla="*/ 98479 h 833375"/>
              <a:gd name="connsiteX9" fmla="*/ 949036 w 1251401"/>
              <a:gd name="connsiteY9" fmla="*/ 167752 h 833375"/>
              <a:gd name="connsiteX10" fmla="*/ 1108364 w 1251401"/>
              <a:gd name="connsiteY10" fmla="*/ 347861 h 833375"/>
              <a:gd name="connsiteX11" fmla="*/ 1246909 w 1251401"/>
              <a:gd name="connsiteY11" fmla="*/ 735788 h 833375"/>
              <a:gd name="connsiteX12" fmla="*/ 935182 w 1251401"/>
              <a:gd name="connsiteY12" fmla="*/ 832770 h 833375"/>
              <a:gd name="connsiteX13" fmla="*/ 658091 w 1251401"/>
              <a:gd name="connsiteY13" fmla="*/ 708079 h 833375"/>
              <a:gd name="connsiteX14" fmla="*/ 311727 w 1251401"/>
              <a:gd name="connsiteY14" fmla="*/ 749643 h 833375"/>
              <a:gd name="connsiteX15" fmla="*/ 0 w 1251401"/>
              <a:gd name="connsiteY15" fmla="*/ 784279 h 8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401" h="833375">
                <a:moveTo>
                  <a:pt x="20782" y="257806"/>
                </a:moveTo>
                <a:cubicBezTo>
                  <a:pt x="76200" y="232406"/>
                  <a:pt x="131618" y="207006"/>
                  <a:pt x="180109" y="181606"/>
                </a:cubicBezTo>
                <a:cubicBezTo>
                  <a:pt x="228600" y="156206"/>
                  <a:pt x="289791" y="134270"/>
                  <a:pt x="311727" y="105406"/>
                </a:cubicBezTo>
                <a:cubicBezTo>
                  <a:pt x="333663" y="76542"/>
                  <a:pt x="277091" y="22278"/>
                  <a:pt x="311727" y="8424"/>
                </a:cubicBezTo>
                <a:cubicBezTo>
                  <a:pt x="346363" y="-5430"/>
                  <a:pt x="483754" y="-3121"/>
                  <a:pt x="519545" y="22279"/>
                </a:cubicBezTo>
                <a:cubicBezTo>
                  <a:pt x="555336" y="47679"/>
                  <a:pt x="563418" y="116951"/>
                  <a:pt x="526473" y="160824"/>
                </a:cubicBezTo>
                <a:cubicBezTo>
                  <a:pt x="489528" y="204697"/>
                  <a:pt x="272473" y="270506"/>
                  <a:pt x="297873" y="285515"/>
                </a:cubicBezTo>
                <a:cubicBezTo>
                  <a:pt x="323273" y="300524"/>
                  <a:pt x="592282" y="282052"/>
                  <a:pt x="678873" y="250879"/>
                </a:cubicBezTo>
                <a:cubicBezTo>
                  <a:pt x="765464" y="219706"/>
                  <a:pt x="772391" y="112333"/>
                  <a:pt x="817418" y="98479"/>
                </a:cubicBezTo>
                <a:cubicBezTo>
                  <a:pt x="862445" y="84624"/>
                  <a:pt x="900545" y="126188"/>
                  <a:pt x="949036" y="167752"/>
                </a:cubicBezTo>
                <a:cubicBezTo>
                  <a:pt x="997527" y="209316"/>
                  <a:pt x="1058719" y="253189"/>
                  <a:pt x="1108364" y="347861"/>
                </a:cubicBezTo>
                <a:cubicBezTo>
                  <a:pt x="1158009" y="442533"/>
                  <a:pt x="1275773" y="654970"/>
                  <a:pt x="1246909" y="735788"/>
                </a:cubicBezTo>
                <a:cubicBezTo>
                  <a:pt x="1218045" y="816606"/>
                  <a:pt x="1033318" y="837388"/>
                  <a:pt x="935182" y="832770"/>
                </a:cubicBezTo>
                <a:cubicBezTo>
                  <a:pt x="837046" y="828152"/>
                  <a:pt x="762000" y="721934"/>
                  <a:pt x="658091" y="708079"/>
                </a:cubicBezTo>
                <a:cubicBezTo>
                  <a:pt x="554182" y="694225"/>
                  <a:pt x="421409" y="736943"/>
                  <a:pt x="311727" y="749643"/>
                </a:cubicBezTo>
                <a:lnTo>
                  <a:pt x="0" y="784279"/>
                </a:lnTo>
              </a:path>
            </a:pathLst>
          </a:custGeom>
          <a:noFill/>
          <a:ln w="38100"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a:latin typeface="Comic Sans MS" pitchFamily="6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8" grpId="0" animBg="1"/>
      <p:bldP spid="10" grpId="0" animBg="1"/>
      <p:bldP spid="63501" grpId="0"/>
      <p:bldP spid="14" grpId="0" animBg="1"/>
      <p:bldP spid="2" grpId="0"/>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E80CA7E6-1669-03ED-8F01-D83B8B79231C}"/>
              </a:ext>
            </a:extLst>
          </p:cNvPr>
          <p:cNvSpPr>
            <a:spLocks noGrp="1" noChangeArrowheads="1"/>
          </p:cNvSpPr>
          <p:nvPr>
            <p:ph idx="4294967295"/>
          </p:nvPr>
        </p:nvSpPr>
        <p:spPr>
          <a:xfrm>
            <a:off x="612000" y="1047240"/>
            <a:ext cx="8064455" cy="5201159"/>
          </a:xfrm>
        </p:spPr>
        <p:txBody>
          <a:bodyPr>
            <a:normAutofit fontScale="85000" lnSpcReduction="10000"/>
          </a:bodyPr>
          <a:lstStyle/>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900" dirty="0">
                <a:solidFill>
                  <a:schemeClr val="tx1"/>
                </a:solidFill>
              </a:rPr>
              <a:t>Attacker injects HTML into a web site, </a:t>
            </a:r>
            <a:r>
              <a:rPr lang="en-GB" sz="1900" dirty="0" err="1">
                <a:solidFill>
                  <a:schemeClr val="tx1"/>
                </a:solidFill>
              </a:rPr>
              <a:t>eg</a:t>
            </a:r>
            <a:r>
              <a:rPr lang="en-GB" sz="1900" dirty="0">
                <a:solidFill>
                  <a:schemeClr val="tx1"/>
                </a:solidFill>
              </a:rPr>
              <a:t> forum posting in Brightspace,          which is stored and echoed back </a:t>
            </a:r>
            <a:r>
              <a:rPr lang="en-GB" sz="1900" i="1" dirty="0">
                <a:solidFill>
                  <a:schemeClr val="tx1"/>
                </a:solidFill>
              </a:rPr>
              <a:t>later </a:t>
            </a:r>
            <a:r>
              <a:rPr lang="en-GB" sz="1900" dirty="0">
                <a:solidFill>
                  <a:schemeClr val="tx1"/>
                </a:solidFill>
              </a:rPr>
              <a:t> when victim visit the same site</a:t>
            </a: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2100" i="1" dirty="0"/>
              <a:t>Could careful web server prevent this?</a:t>
            </a: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2100" dirty="0"/>
              <a:t>Yes, by rejecting and/or encoding content when it is stored or retrieved</a:t>
            </a: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solidFill>
                <a:srgbClr val="0033CC"/>
              </a:solidFill>
            </a:endParaRPr>
          </a:p>
          <a:p>
            <a:pPr marL="457153" indent="-457153">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1800" dirty="0"/>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000" dirty="0"/>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p>
        </p:txBody>
      </p:sp>
      <p:sp>
        <p:nvSpPr>
          <p:cNvPr id="12" name="Afgeronde rechthoek 12">
            <a:extLst>
              <a:ext uri="{FF2B5EF4-FFF2-40B4-BE49-F238E27FC236}">
                <a16:creationId xmlns:a16="http://schemas.microsoft.com/office/drawing/2014/main" id="{38481AE5-349C-BDD7-3E43-D5B54DE8090F}"/>
              </a:ext>
            </a:extLst>
          </p:cNvPr>
          <p:cNvSpPr/>
          <p:nvPr/>
        </p:nvSpPr>
        <p:spPr bwMode="auto">
          <a:xfrm>
            <a:off x="4360270" y="2793540"/>
            <a:ext cx="1204678" cy="1081152"/>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server</a:t>
            </a:r>
          </a:p>
        </p:txBody>
      </p:sp>
      <p:sp>
        <p:nvSpPr>
          <p:cNvPr id="13" name="Flowchart: Magnetic Disk 26">
            <a:extLst>
              <a:ext uri="{FF2B5EF4-FFF2-40B4-BE49-F238E27FC236}">
                <a16:creationId xmlns:a16="http://schemas.microsoft.com/office/drawing/2014/main" id="{F5D6D22D-9541-F575-601A-2E9F9F6CED69}"/>
              </a:ext>
            </a:extLst>
          </p:cNvPr>
          <p:cNvSpPr/>
          <p:nvPr/>
        </p:nvSpPr>
        <p:spPr>
          <a:xfrm>
            <a:off x="6839061" y="2764201"/>
            <a:ext cx="1071699" cy="1036248"/>
          </a:xfrm>
          <a:prstGeom prst="flowChartMagneticDisk">
            <a:avLst/>
          </a:prstGeom>
          <a:solidFill>
            <a:srgbClr val="8CD2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Rounded MT Bold" panose="020F0704030504030204" pitchFamily="34" charset="0"/>
              </a:rPr>
              <a:t>data</a:t>
            </a:r>
          </a:p>
          <a:p>
            <a:pPr algn="ctr"/>
            <a:r>
              <a:rPr lang="en-US" sz="1600" dirty="0">
                <a:solidFill>
                  <a:schemeClr val="tx1"/>
                </a:solidFill>
                <a:latin typeface="Arial Rounded MT Bold" panose="020F0704030504030204" pitchFamily="34" charset="0"/>
              </a:rPr>
              <a:t>base</a:t>
            </a:r>
            <a:endParaRPr lang="en-GB" sz="1600" dirty="0">
              <a:solidFill>
                <a:schemeClr val="tx1"/>
              </a:solidFill>
              <a:latin typeface="Arial Rounded MT Bold" panose="020F0704030504030204" pitchFamily="34" charset="0"/>
            </a:endParaRPr>
          </a:p>
        </p:txBody>
      </p:sp>
      <p:sp>
        <p:nvSpPr>
          <p:cNvPr id="43010" name="Rectangle 1">
            <a:extLst>
              <a:ext uri="{FF2B5EF4-FFF2-40B4-BE49-F238E27FC236}">
                <a16:creationId xmlns:a16="http://schemas.microsoft.com/office/drawing/2014/main" id="{C4A66C08-C412-919E-43C8-12577440D705}"/>
              </a:ext>
            </a:extLst>
          </p:cNvPr>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sz="2400" dirty="0"/>
              <a:t>Stored XSS attack</a:t>
            </a:r>
          </a:p>
        </p:txBody>
      </p:sp>
      <p:sp>
        <p:nvSpPr>
          <p:cNvPr id="65539" name="Slide Number Placeholder 3">
            <a:extLst>
              <a:ext uri="{FF2B5EF4-FFF2-40B4-BE49-F238E27FC236}">
                <a16:creationId xmlns:a16="http://schemas.microsoft.com/office/drawing/2014/main" id="{18D98FBF-B96A-438E-4D92-B6CC6DC649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BE6498E-D5AA-4C35-A6B9-25EBE91C6530}" type="slidenum">
              <a:rPr lang="en-GB" altLang="en-US">
                <a:cs typeface="Times New Roman" panose="02020603050405020304" pitchFamily="18" charset="0"/>
              </a:rPr>
              <a:pPr/>
              <a:t>89</a:t>
            </a:fld>
            <a:endParaRPr lang="en-GB" altLang="en-US">
              <a:cs typeface="Times New Roman" panose="02020603050405020304" pitchFamily="18" charset="0"/>
            </a:endParaRPr>
          </a:p>
        </p:txBody>
      </p:sp>
      <p:sp>
        <p:nvSpPr>
          <p:cNvPr id="2" name="TextBox 22">
            <a:extLst>
              <a:ext uri="{FF2B5EF4-FFF2-40B4-BE49-F238E27FC236}">
                <a16:creationId xmlns:a16="http://schemas.microsoft.com/office/drawing/2014/main" id="{854AC6EC-0E2C-080E-F224-414348F785D3}"/>
              </a:ext>
            </a:extLst>
          </p:cNvPr>
          <p:cNvSpPr txBox="1">
            <a:spLocks noChangeArrowheads="1"/>
          </p:cNvSpPr>
          <p:nvPr/>
        </p:nvSpPr>
        <p:spPr bwMode="auto">
          <a:xfrm>
            <a:off x="5228814" y="2362511"/>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2. </a:t>
            </a:r>
            <a:r>
              <a:rPr lang="en-US" altLang="en-US" sz="1600" dirty="0">
                <a:solidFill>
                  <a:srgbClr val="FF0000"/>
                </a:solidFill>
                <a:latin typeface="Arial Rounded MT Bold" panose="020F0704030504030204" pitchFamily="34" charset="0"/>
              </a:rPr>
              <a:t>malicious input </a:t>
            </a:r>
            <a:r>
              <a:rPr lang="en-US" altLang="en-US" sz="1600" dirty="0">
                <a:solidFill>
                  <a:schemeClr val="tx1"/>
                </a:solidFill>
                <a:latin typeface="Arial Rounded MT Bold" panose="020F0704030504030204" pitchFamily="34" charset="0"/>
              </a:rPr>
              <a:t>stored</a:t>
            </a:r>
            <a:r>
              <a:rPr lang="en-US" altLang="en-US" sz="1600" dirty="0">
                <a:solidFill>
                  <a:srgbClr val="FF0000"/>
                </a:solidFill>
                <a:latin typeface="Arial Rounded MT Bold" panose="020F0704030504030204" pitchFamily="34" charset="0"/>
              </a:rPr>
              <a:t>  </a:t>
            </a:r>
            <a:endParaRPr lang="en-GB" altLang="en-US" sz="1600" dirty="0">
              <a:solidFill>
                <a:srgbClr val="FF0000"/>
              </a:solidFill>
              <a:latin typeface="Arial Rounded MT Bold" panose="020F0704030504030204" pitchFamily="34" charset="0"/>
            </a:endParaRPr>
          </a:p>
        </p:txBody>
      </p:sp>
      <p:sp>
        <p:nvSpPr>
          <p:cNvPr id="3" name="TextBox 22">
            <a:extLst>
              <a:ext uri="{FF2B5EF4-FFF2-40B4-BE49-F238E27FC236}">
                <a16:creationId xmlns:a16="http://schemas.microsoft.com/office/drawing/2014/main" id="{A3A29257-7519-17A2-E26A-BA5BDA4B0368}"/>
              </a:ext>
            </a:extLst>
          </p:cNvPr>
          <p:cNvSpPr txBox="1">
            <a:spLocks noChangeArrowheads="1"/>
          </p:cNvSpPr>
          <p:nvPr/>
        </p:nvSpPr>
        <p:spPr bwMode="auto">
          <a:xfrm>
            <a:off x="1811043" y="3110557"/>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3. HTTP request</a:t>
            </a:r>
            <a:endParaRPr lang="en-GB" altLang="en-US" sz="1600" dirty="0">
              <a:solidFill>
                <a:schemeClr val="tx1"/>
              </a:solidFill>
              <a:latin typeface="Arial Rounded MT Bold" panose="020F0704030504030204" pitchFamily="34" charset="0"/>
            </a:endParaRPr>
          </a:p>
        </p:txBody>
      </p:sp>
      <p:sp>
        <p:nvSpPr>
          <p:cNvPr id="4" name="TextBox 22">
            <a:extLst>
              <a:ext uri="{FF2B5EF4-FFF2-40B4-BE49-F238E27FC236}">
                <a16:creationId xmlns:a16="http://schemas.microsoft.com/office/drawing/2014/main" id="{95FA24C1-4B15-9F55-2F11-DCD329086FC0}"/>
              </a:ext>
            </a:extLst>
          </p:cNvPr>
          <p:cNvSpPr txBox="1">
            <a:spLocks noChangeArrowheads="1"/>
          </p:cNvSpPr>
          <p:nvPr/>
        </p:nvSpPr>
        <p:spPr bwMode="auto">
          <a:xfrm>
            <a:off x="5589928" y="3703423"/>
            <a:ext cx="2160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dirty="0">
                <a:solidFill>
                  <a:schemeClr val="tx1"/>
                </a:solidFill>
                <a:latin typeface="Arial Rounded MT Bold" panose="020F0704030504030204" pitchFamily="34" charset="0"/>
              </a:rPr>
              <a:t>4. </a:t>
            </a:r>
            <a:r>
              <a:rPr lang="en-US" altLang="en-US" sz="1600" dirty="0">
                <a:solidFill>
                  <a:srgbClr val="FF0000"/>
                </a:solidFill>
                <a:latin typeface="Arial Rounded MT Bold" panose="020F0704030504030204" pitchFamily="34" charset="0"/>
              </a:rPr>
              <a:t>malicious content </a:t>
            </a:r>
            <a:r>
              <a:rPr lang="en-US" altLang="en-US" sz="1600" dirty="0">
                <a:solidFill>
                  <a:schemeClr val="tx1"/>
                </a:solidFill>
                <a:latin typeface="Arial Rounded MT Bold" panose="020F0704030504030204" pitchFamily="34" charset="0"/>
              </a:rPr>
              <a:t>retrieved</a:t>
            </a:r>
            <a:endParaRPr lang="en-GB" altLang="en-US" sz="1600" dirty="0">
              <a:solidFill>
                <a:schemeClr val="tx1"/>
              </a:solidFill>
              <a:latin typeface="Arial Rounded MT Bold" panose="020F0704030504030204" pitchFamily="34" charset="0"/>
            </a:endParaRPr>
          </a:p>
        </p:txBody>
      </p:sp>
      <p:grpSp>
        <p:nvGrpSpPr>
          <p:cNvPr id="5" name="Group 4">
            <a:extLst>
              <a:ext uri="{FF2B5EF4-FFF2-40B4-BE49-F238E27FC236}">
                <a16:creationId xmlns:a16="http://schemas.microsoft.com/office/drawing/2014/main" id="{82FE261B-9C7B-9A03-00F4-B2259849B124}"/>
              </a:ext>
            </a:extLst>
          </p:cNvPr>
          <p:cNvGrpSpPr/>
          <p:nvPr/>
        </p:nvGrpSpPr>
        <p:grpSpPr>
          <a:xfrm>
            <a:off x="1568738" y="3986123"/>
            <a:ext cx="1235998" cy="1113551"/>
            <a:chOff x="1584097" y="5327820"/>
            <a:chExt cx="1460196" cy="1227614"/>
          </a:xfrm>
        </p:grpSpPr>
        <p:sp>
          <p:nvSpPr>
            <p:cNvPr id="6" name="Afgeronde rechthoek 12">
              <a:extLst>
                <a:ext uri="{FF2B5EF4-FFF2-40B4-BE49-F238E27FC236}">
                  <a16:creationId xmlns:a16="http://schemas.microsoft.com/office/drawing/2014/main" id="{27BDA179-2BE9-0315-D509-54D70CC657FE}"/>
                </a:ext>
              </a:extLst>
            </p:cNvPr>
            <p:cNvSpPr/>
            <p:nvPr/>
          </p:nvSpPr>
          <p:spPr bwMode="auto">
            <a:xfrm>
              <a:off x="1584097" y="5327820"/>
              <a:ext cx="1460196" cy="1227614"/>
            </a:xfrm>
            <a:prstGeom prst="roundRect">
              <a:avLst>
                <a:gd name="adj" fmla="val 48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victim’s</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browser</a:t>
              </a:r>
            </a:p>
          </p:txBody>
        </p:sp>
        <p:sp>
          <p:nvSpPr>
            <p:cNvPr id="8" name="Afgeronde rechthoek 12">
              <a:extLst>
                <a:ext uri="{FF2B5EF4-FFF2-40B4-BE49-F238E27FC236}">
                  <a16:creationId xmlns:a16="http://schemas.microsoft.com/office/drawing/2014/main" id="{6A137EB7-14E0-044B-0168-B40F9CE47AD4}"/>
                </a:ext>
              </a:extLst>
            </p:cNvPr>
            <p:cNvSpPr/>
            <p:nvPr/>
          </p:nvSpPr>
          <p:spPr bwMode="auto">
            <a:xfrm>
              <a:off x="1584097" y="5327820"/>
              <a:ext cx="1460196" cy="27292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17" name="Freeform: Shape 16">
            <a:extLst>
              <a:ext uri="{FF2B5EF4-FFF2-40B4-BE49-F238E27FC236}">
                <a16:creationId xmlns:a16="http://schemas.microsoft.com/office/drawing/2014/main" id="{357054C5-D333-1240-74A8-8CF72917C37D}"/>
              </a:ext>
            </a:extLst>
          </p:cNvPr>
          <p:cNvSpPr/>
          <p:nvPr/>
        </p:nvSpPr>
        <p:spPr bwMode="auto">
          <a:xfrm>
            <a:off x="4355136" y="2938502"/>
            <a:ext cx="3310145" cy="830997"/>
          </a:xfrm>
          <a:custGeom>
            <a:avLst/>
            <a:gdLst>
              <a:gd name="connsiteX0" fmla="*/ 0 w 3179804"/>
              <a:gd name="connsiteY0" fmla="*/ 83671 h 908100"/>
              <a:gd name="connsiteX1" fmla="*/ 166255 w 3179804"/>
              <a:gd name="connsiteY1" fmla="*/ 90599 h 908100"/>
              <a:gd name="connsiteX2" fmla="*/ 304800 w 3179804"/>
              <a:gd name="connsiteY2" fmla="*/ 544 h 908100"/>
              <a:gd name="connsiteX3" fmla="*/ 443345 w 3179804"/>
              <a:gd name="connsiteY3" fmla="*/ 139090 h 908100"/>
              <a:gd name="connsiteX4" fmla="*/ 554182 w 3179804"/>
              <a:gd name="connsiteY4" fmla="*/ 277635 h 908100"/>
              <a:gd name="connsiteX5" fmla="*/ 768927 w 3179804"/>
              <a:gd name="connsiteY5" fmla="*/ 159871 h 908100"/>
              <a:gd name="connsiteX6" fmla="*/ 803564 w 3179804"/>
              <a:gd name="connsiteY6" fmla="*/ 14399 h 908100"/>
              <a:gd name="connsiteX7" fmla="*/ 1267691 w 3179804"/>
              <a:gd name="connsiteY7" fmla="*/ 152944 h 908100"/>
              <a:gd name="connsiteX8" fmla="*/ 1357745 w 3179804"/>
              <a:gd name="connsiteY8" fmla="*/ 180653 h 908100"/>
              <a:gd name="connsiteX9" fmla="*/ 2098964 w 3179804"/>
              <a:gd name="connsiteY9" fmla="*/ 229144 h 908100"/>
              <a:gd name="connsiteX10" fmla="*/ 2417618 w 3179804"/>
              <a:gd name="connsiteY10" fmla="*/ 277635 h 908100"/>
              <a:gd name="connsiteX11" fmla="*/ 2493818 w 3179804"/>
              <a:gd name="connsiteY11" fmla="*/ 409253 h 908100"/>
              <a:gd name="connsiteX12" fmla="*/ 2618509 w 3179804"/>
              <a:gd name="connsiteY12" fmla="*/ 513162 h 908100"/>
              <a:gd name="connsiteX13" fmla="*/ 2874818 w 3179804"/>
              <a:gd name="connsiteY13" fmla="*/ 520090 h 908100"/>
              <a:gd name="connsiteX14" fmla="*/ 3172691 w 3179804"/>
              <a:gd name="connsiteY14" fmla="*/ 561653 h 908100"/>
              <a:gd name="connsiteX15" fmla="*/ 3068782 w 3179804"/>
              <a:gd name="connsiteY15" fmla="*/ 811035 h 908100"/>
              <a:gd name="connsiteX16" fmla="*/ 2867891 w 3179804"/>
              <a:gd name="connsiteY16" fmla="*/ 873381 h 908100"/>
              <a:gd name="connsiteX17" fmla="*/ 2604655 w 3179804"/>
              <a:gd name="connsiteY17" fmla="*/ 838744 h 908100"/>
              <a:gd name="connsiteX18" fmla="*/ 2403764 w 3179804"/>
              <a:gd name="connsiteY18" fmla="*/ 748690 h 908100"/>
              <a:gd name="connsiteX19" fmla="*/ 2140527 w 3179804"/>
              <a:gd name="connsiteY19" fmla="*/ 727908 h 908100"/>
              <a:gd name="connsiteX20" fmla="*/ 1835727 w 3179804"/>
              <a:gd name="connsiteY20" fmla="*/ 727908 h 908100"/>
              <a:gd name="connsiteX21" fmla="*/ 1669473 w 3179804"/>
              <a:gd name="connsiteY21" fmla="*/ 734835 h 908100"/>
              <a:gd name="connsiteX22" fmla="*/ 1357745 w 3179804"/>
              <a:gd name="connsiteY22" fmla="*/ 734835 h 908100"/>
              <a:gd name="connsiteX23" fmla="*/ 1094509 w 3179804"/>
              <a:gd name="connsiteY23" fmla="*/ 603217 h 908100"/>
              <a:gd name="connsiteX24" fmla="*/ 928255 w 3179804"/>
              <a:gd name="connsiteY24" fmla="*/ 672490 h 908100"/>
              <a:gd name="connsiteX25" fmla="*/ 824345 w 3179804"/>
              <a:gd name="connsiteY25" fmla="*/ 908017 h 908100"/>
              <a:gd name="connsiteX26" fmla="*/ 526473 w 3179804"/>
              <a:gd name="connsiteY26" fmla="*/ 700199 h 908100"/>
              <a:gd name="connsiteX27" fmla="*/ 20782 w 3179804"/>
              <a:gd name="connsiteY27" fmla="*/ 762544 h 9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79804" h="908100">
                <a:moveTo>
                  <a:pt x="0" y="83671"/>
                </a:moveTo>
                <a:cubicBezTo>
                  <a:pt x="57727" y="94062"/>
                  <a:pt x="115455" y="104453"/>
                  <a:pt x="166255" y="90599"/>
                </a:cubicBezTo>
                <a:cubicBezTo>
                  <a:pt x="217055" y="76745"/>
                  <a:pt x="258618" y="-7538"/>
                  <a:pt x="304800" y="544"/>
                </a:cubicBezTo>
                <a:cubicBezTo>
                  <a:pt x="350982" y="8626"/>
                  <a:pt x="401781" y="92908"/>
                  <a:pt x="443345" y="139090"/>
                </a:cubicBezTo>
                <a:cubicBezTo>
                  <a:pt x="484909" y="185272"/>
                  <a:pt x="499918" y="274172"/>
                  <a:pt x="554182" y="277635"/>
                </a:cubicBezTo>
                <a:cubicBezTo>
                  <a:pt x="608446" y="281099"/>
                  <a:pt x="727363" y="203744"/>
                  <a:pt x="768927" y="159871"/>
                </a:cubicBezTo>
                <a:cubicBezTo>
                  <a:pt x="810491" y="115998"/>
                  <a:pt x="720437" y="15553"/>
                  <a:pt x="803564" y="14399"/>
                </a:cubicBezTo>
                <a:cubicBezTo>
                  <a:pt x="886691" y="13244"/>
                  <a:pt x="1267691" y="152944"/>
                  <a:pt x="1267691" y="152944"/>
                </a:cubicBezTo>
                <a:lnTo>
                  <a:pt x="1357745" y="180653"/>
                </a:lnTo>
                <a:cubicBezTo>
                  <a:pt x="1496291" y="193353"/>
                  <a:pt x="1922319" y="212980"/>
                  <a:pt x="2098964" y="229144"/>
                </a:cubicBezTo>
                <a:cubicBezTo>
                  <a:pt x="2275609" y="245308"/>
                  <a:pt x="2351809" y="247617"/>
                  <a:pt x="2417618" y="277635"/>
                </a:cubicBezTo>
                <a:cubicBezTo>
                  <a:pt x="2483427" y="307653"/>
                  <a:pt x="2460336" y="369999"/>
                  <a:pt x="2493818" y="409253"/>
                </a:cubicBezTo>
                <a:cubicBezTo>
                  <a:pt x="2527300" y="448507"/>
                  <a:pt x="2555009" y="494689"/>
                  <a:pt x="2618509" y="513162"/>
                </a:cubicBezTo>
                <a:cubicBezTo>
                  <a:pt x="2682009" y="531635"/>
                  <a:pt x="2782454" y="512008"/>
                  <a:pt x="2874818" y="520090"/>
                </a:cubicBezTo>
                <a:cubicBezTo>
                  <a:pt x="2967182" y="528172"/>
                  <a:pt x="3140364" y="513162"/>
                  <a:pt x="3172691" y="561653"/>
                </a:cubicBezTo>
                <a:cubicBezTo>
                  <a:pt x="3205018" y="610144"/>
                  <a:pt x="3119582" y="759080"/>
                  <a:pt x="3068782" y="811035"/>
                </a:cubicBezTo>
                <a:cubicBezTo>
                  <a:pt x="3017982" y="862990"/>
                  <a:pt x="2945245" y="868763"/>
                  <a:pt x="2867891" y="873381"/>
                </a:cubicBezTo>
                <a:cubicBezTo>
                  <a:pt x="2790537" y="877999"/>
                  <a:pt x="2682009" y="859526"/>
                  <a:pt x="2604655" y="838744"/>
                </a:cubicBezTo>
                <a:cubicBezTo>
                  <a:pt x="2527301" y="817962"/>
                  <a:pt x="2481119" y="767163"/>
                  <a:pt x="2403764" y="748690"/>
                </a:cubicBezTo>
                <a:cubicBezTo>
                  <a:pt x="2326409" y="730217"/>
                  <a:pt x="2235200" y="731372"/>
                  <a:pt x="2140527" y="727908"/>
                </a:cubicBezTo>
                <a:cubicBezTo>
                  <a:pt x="2045854" y="724444"/>
                  <a:pt x="1914236" y="726754"/>
                  <a:pt x="1835727" y="727908"/>
                </a:cubicBezTo>
                <a:cubicBezTo>
                  <a:pt x="1757218" y="729062"/>
                  <a:pt x="1749137" y="733681"/>
                  <a:pt x="1669473" y="734835"/>
                </a:cubicBezTo>
                <a:cubicBezTo>
                  <a:pt x="1589809" y="735990"/>
                  <a:pt x="1453572" y="756771"/>
                  <a:pt x="1357745" y="734835"/>
                </a:cubicBezTo>
                <a:cubicBezTo>
                  <a:pt x="1261918" y="712899"/>
                  <a:pt x="1166091" y="613608"/>
                  <a:pt x="1094509" y="603217"/>
                </a:cubicBezTo>
                <a:cubicBezTo>
                  <a:pt x="1022927" y="592826"/>
                  <a:pt x="973282" y="621690"/>
                  <a:pt x="928255" y="672490"/>
                </a:cubicBezTo>
                <a:cubicBezTo>
                  <a:pt x="883228" y="723290"/>
                  <a:pt x="891309" y="903399"/>
                  <a:pt x="824345" y="908017"/>
                </a:cubicBezTo>
                <a:cubicBezTo>
                  <a:pt x="757381" y="912635"/>
                  <a:pt x="660400" y="724444"/>
                  <a:pt x="526473" y="700199"/>
                </a:cubicBezTo>
                <a:cubicBezTo>
                  <a:pt x="392546" y="675954"/>
                  <a:pt x="206664" y="719249"/>
                  <a:pt x="20782" y="762544"/>
                </a:cubicBezTo>
              </a:path>
            </a:pathLst>
          </a:custGeom>
          <a:noFill/>
          <a:ln w="57150"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a:latin typeface="Comic Sans MS" pitchFamily="64" charset="0"/>
            </a:endParaRPr>
          </a:p>
        </p:txBody>
      </p:sp>
      <p:sp>
        <p:nvSpPr>
          <p:cNvPr id="65543" name="TextBox 22">
            <a:extLst>
              <a:ext uri="{FF2B5EF4-FFF2-40B4-BE49-F238E27FC236}">
                <a16:creationId xmlns:a16="http://schemas.microsoft.com/office/drawing/2014/main" id="{35C62405-C217-3052-4221-B682D590C4B5}"/>
              </a:ext>
            </a:extLst>
          </p:cNvPr>
          <p:cNvSpPr txBox="1">
            <a:spLocks noChangeArrowheads="1"/>
          </p:cNvSpPr>
          <p:nvPr/>
        </p:nvSpPr>
        <p:spPr bwMode="auto">
          <a:xfrm>
            <a:off x="2899614" y="1912088"/>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rgbClr val="FF0000"/>
                </a:solidFill>
                <a:latin typeface="Arial Rounded MT Bold" panose="020F0704030504030204" pitchFamily="34" charset="0"/>
              </a:rPr>
              <a:t>1. malicious input  </a:t>
            </a:r>
            <a:endParaRPr lang="en-GB" altLang="en-US" sz="1600" dirty="0">
              <a:solidFill>
                <a:srgbClr val="FF0000"/>
              </a:solidFill>
              <a:latin typeface="Arial Rounded MT Bold" panose="020F0704030504030204" pitchFamily="34" charset="0"/>
            </a:endParaRPr>
          </a:p>
        </p:txBody>
      </p:sp>
      <p:sp>
        <p:nvSpPr>
          <p:cNvPr id="14" name="Right Arrow 53">
            <a:extLst>
              <a:ext uri="{FF2B5EF4-FFF2-40B4-BE49-F238E27FC236}">
                <a16:creationId xmlns:a16="http://schemas.microsoft.com/office/drawing/2014/main" id="{11F37F59-75AB-7F3E-8B8F-EE06B70E7925}"/>
              </a:ext>
            </a:extLst>
          </p:cNvPr>
          <p:cNvSpPr/>
          <p:nvPr/>
        </p:nvSpPr>
        <p:spPr bwMode="auto">
          <a:xfrm rot="1560000">
            <a:off x="3135284" y="2507675"/>
            <a:ext cx="1136160" cy="3283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65554" name="Picture 3" descr="C:\Users\erikpoll\Desktop\Alice-PNG-alice-in-wonderland-33922018-444-800.png">
            <a:extLst>
              <a:ext uri="{FF2B5EF4-FFF2-40B4-BE49-F238E27FC236}">
                <a16:creationId xmlns:a16="http://schemas.microsoft.com/office/drawing/2014/main" id="{D724719F-6202-7AF8-96E5-40F3FE6E0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164" y="3894193"/>
            <a:ext cx="714444" cy="120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Arrow 28">
            <a:extLst>
              <a:ext uri="{FF2B5EF4-FFF2-40B4-BE49-F238E27FC236}">
                <a16:creationId xmlns:a16="http://schemas.microsoft.com/office/drawing/2014/main" id="{F91D683F-BBFD-911B-DD41-19E86EB6B725}"/>
              </a:ext>
            </a:extLst>
          </p:cNvPr>
          <p:cNvSpPr/>
          <p:nvPr/>
        </p:nvSpPr>
        <p:spPr bwMode="auto">
          <a:xfrm rot="20040000" flipH="1">
            <a:off x="2822804" y="3735994"/>
            <a:ext cx="1548000" cy="352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20" name="Straight Arrow Connector 31">
            <a:extLst>
              <a:ext uri="{FF2B5EF4-FFF2-40B4-BE49-F238E27FC236}">
                <a16:creationId xmlns:a16="http://schemas.microsoft.com/office/drawing/2014/main" id="{80DFF7DF-9BA8-F9B0-6B39-E7FB75719001}"/>
              </a:ext>
            </a:extLst>
          </p:cNvPr>
          <p:cNvCxnSpPr>
            <a:endCxn id="19" idx="1"/>
          </p:cNvCxnSpPr>
          <p:nvPr/>
        </p:nvCxnSpPr>
        <p:spPr bwMode="auto">
          <a:xfrm flipV="1">
            <a:off x="3174164" y="3573275"/>
            <a:ext cx="1118880" cy="545759"/>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5558" name="TextBox 25">
            <a:extLst>
              <a:ext uri="{FF2B5EF4-FFF2-40B4-BE49-F238E27FC236}">
                <a16:creationId xmlns:a16="http://schemas.microsoft.com/office/drawing/2014/main" id="{CCEB0C34-55C3-ACBC-5D74-ABD61C0F2F46}"/>
              </a:ext>
            </a:extLst>
          </p:cNvPr>
          <p:cNvSpPr txBox="1">
            <a:spLocks noChangeArrowheads="1"/>
          </p:cNvSpPr>
          <p:nvPr/>
        </p:nvSpPr>
        <p:spPr bwMode="auto">
          <a:xfrm>
            <a:off x="3456997" y="4064460"/>
            <a:ext cx="23219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a:solidFill>
                  <a:schemeClr val="tx1"/>
                </a:solidFill>
                <a:latin typeface="Arial Rounded MT Bold" panose="020F0704030504030204" pitchFamily="34" charset="0"/>
              </a:rPr>
              <a:t>5. response with </a:t>
            </a:r>
            <a:r>
              <a:rPr lang="en-US" altLang="en-US" sz="1600" dirty="0">
                <a:solidFill>
                  <a:srgbClr val="FF0000"/>
                </a:solidFill>
                <a:latin typeface="Arial Rounded MT Bold" panose="020F0704030504030204" pitchFamily="34" charset="0"/>
              </a:rPr>
              <a:t>malicious HTML  content</a:t>
            </a:r>
            <a:r>
              <a:rPr lang="en-GB" altLang="en-US" sz="1600" dirty="0">
                <a:solidFill>
                  <a:srgbClr val="FF0000"/>
                </a:solidFill>
                <a:latin typeface="Arial Rounded MT Bold" panose="020F0704030504030204" pitchFamily="34" charset="0"/>
              </a:rPr>
              <a:t> </a:t>
            </a:r>
          </a:p>
        </p:txBody>
      </p:sp>
      <p:pic>
        <p:nvPicPr>
          <p:cNvPr id="65559" name="Picture 2" descr="C:\Users\erikpoll\Desktop\.png">
            <a:extLst>
              <a:ext uri="{FF2B5EF4-FFF2-40B4-BE49-F238E27FC236}">
                <a16:creationId xmlns:a16="http://schemas.microsoft.com/office/drawing/2014/main" id="{1411A098-8CC7-0BDB-379E-53023CA5D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295" y="1986527"/>
            <a:ext cx="893055" cy="81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Arrow 39">
            <a:extLst>
              <a:ext uri="{FF2B5EF4-FFF2-40B4-BE49-F238E27FC236}">
                <a16:creationId xmlns:a16="http://schemas.microsoft.com/office/drawing/2014/main" id="{E000917B-8448-45D5-ACD8-A781B3620BF7}"/>
              </a:ext>
            </a:extLst>
          </p:cNvPr>
          <p:cNvSpPr/>
          <p:nvPr/>
        </p:nvSpPr>
        <p:spPr bwMode="auto">
          <a:xfrm rot="20040000">
            <a:off x="2782484" y="3558875"/>
            <a:ext cx="1438560" cy="162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5" name="Right Arrow 29">
            <a:extLst>
              <a:ext uri="{FF2B5EF4-FFF2-40B4-BE49-F238E27FC236}">
                <a16:creationId xmlns:a16="http://schemas.microsoft.com/office/drawing/2014/main" id="{ABBFC9A5-8D46-C5B5-3297-41D4DBCEFBD1}"/>
              </a:ext>
            </a:extLst>
          </p:cNvPr>
          <p:cNvSpPr/>
          <p:nvPr/>
        </p:nvSpPr>
        <p:spPr bwMode="auto">
          <a:xfrm flipH="1">
            <a:off x="5721880" y="3453914"/>
            <a:ext cx="942300" cy="328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Right Arrow 34">
            <a:extLst>
              <a:ext uri="{FF2B5EF4-FFF2-40B4-BE49-F238E27FC236}">
                <a16:creationId xmlns:a16="http://schemas.microsoft.com/office/drawing/2014/main" id="{FF4D0F17-5D5A-2A1F-1D9C-7E089D25FC4D}"/>
              </a:ext>
            </a:extLst>
          </p:cNvPr>
          <p:cNvSpPr/>
          <p:nvPr/>
        </p:nvSpPr>
        <p:spPr bwMode="auto">
          <a:xfrm>
            <a:off x="5778940" y="2955446"/>
            <a:ext cx="913787" cy="3268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11" name="Straight Arrow Connector 35">
            <a:extLst>
              <a:ext uri="{FF2B5EF4-FFF2-40B4-BE49-F238E27FC236}">
                <a16:creationId xmlns:a16="http://schemas.microsoft.com/office/drawing/2014/main" id="{00574CC2-E291-4386-C27E-E6847B8D842E}"/>
              </a:ext>
            </a:extLst>
          </p:cNvPr>
          <p:cNvCxnSpPr>
            <a:cxnSpLocks/>
          </p:cNvCxnSpPr>
          <p:nvPr/>
        </p:nvCxnSpPr>
        <p:spPr bwMode="auto">
          <a:xfrm>
            <a:off x="6010208" y="3121004"/>
            <a:ext cx="417600" cy="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30">
            <a:extLst>
              <a:ext uri="{FF2B5EF4-FFF2-40B4-BE49-F238E27FC236}">
                <a16:creationId xmlns:a16="http://schemas.microsoft.com/office/drawing/2014/main" id="{AC56F523-950C-C4CC-B2CD-3F07157C525A}"/>
              </a:ext>
            </a:extLst>
          </p:cNvPr>
          <p:cNvCxnSpPr/>
          <p:nvPr/>
        </p:nvCxnSpPr>
        <p:spPr bwMode="auto">
          <a:xfrm>
            <a:off x="6011648" y="3612214"/>
            <a:ext cx="416160" cy="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5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animBg="1"/>
      <p:bldP spid="65543" grpId="0"/>
      <p:bldP spid="14" grpId="0" animBg="1"/>
      <p:bldP spid="19" grpId="0" animBg="1"/>
      <p:bldP spid="65558" grpId="0"/>
      <p:bldP spid="24"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4213" y="1266246"/>
            <a:ext cx="7772400" cy="309885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lang="en-GB" altLang="nl-NL" sz="3200" dirty="0"/>
            </a:br>
            <a:r>
              <a:rPr lang="en-GB" altLang="nl-NL" sz="3200" dirty="0"/>
              <a:t>Tackling </a:t>
            </a:r>
            <a:r>
              <a:rPr lang="en-GB" sz="7200" baseline="-25000" dirty="0">
                <a:latin typeface="Pieces NFI" panose="02000000000000000000" pitchFamily="2" charset="0"/>
              </a:rPr>
              <a:t>INPUT</a:t>
            </a:r>
            <a:r>
              <a:rPr lang="en-GB" altLang="nl-NL" sz="3600" dirty="0"/>
              <a:t> problems</a:t>
            </a:r>
            <a:br>
              <a:rPr lang="en-GB" altLang="nl-NL" sz="3600" dirty="0"/>
            </a:br>
            <a:br>
              <a:rPr lang="en-GB" altLang="nl-NL" sz="3600" dirty="0"/>
            </a:br>
            <a:br>
              <a:rPr lang="en-GB" altLang="nl-NL" sz="2400" dirty="0">
                <a:solidFill>
                  <a:schemeClr val="tx2"/>
                </a:solidFill>
              </a:rPr>
            </a:br>
            <a:br>
              <a:rPr lang="en-GB" altLang="nl-NL" sz="4000" dirty="0"/>
            </a:br>
            <a:r>
              <a:rPr lang="en-GB" altLang="nl-NL" sz="4000" dirty="0"/>
              <a:t> </a:t>
            </a:r>
          </a:p>
        </p:txBody>
      </p:sp>
      <p:sp>
        <p:nvSpPr>
          <p:cNvPr id="2" name="Tijdelijke aanduiding voor dianummer 1"/>
          <p:cNvSpPr>
            <a:spLocks noGrp="1"/>
          </p:cNvSpPr>
          <p:nvPr>
            <p:ph type="sldNum" sz="quarter" idx="10"/>
          </p:nvPr>
        </p:nvSpPr>
        <p:spPr/>
        <p:txBody>
          <a:bodyPr/>
          <a:lstStyle/>
          <a:p>
            <a:pPr>
              <a:defRPr/>
            </a:pPr>
            <a:fld id="{254DBFCF-253D-46EE-9AC7-7BD7B39DA6AF}" type="slidenum">
              <a:rPr lang="en-GB" altLang="nl-NL" smtClean="0"/>
              <a:pPr>
                <a:defRPr/>
              </a:pPr>
              <a:t>9</a:t>
            </a:fld>
            <a:endParaRPr lang="en-GB" altLang="nl-NL" dirty="0"/>
          </a:p>
        </p:txBody>
      </p:sp>
    </p:spTree>
    <p:extLst>
      <p:ext uri="{BB962C8B-B14F-4D97-AF65-F5344CB8AC3E}">
        <p14:creationId xmlns:p14="http://schemas.microsoft.com/office/powerpoint/2010/main" val="3821204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Encoding for the web - server-side</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90</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4745"/>
            <a:ext cx="7918648" cy="4960144"/>
          </a:xfrm>
        </p:spPr>
        <p:txBody>
          <a:bodyPr/>
          <a:lstStyle/>
          <a:p>
            <a:pPr marL="0" indent="0">
              <a:buNone/>
            </a:pPr>
            <a:r>
              <a:rPr lang="en-US" sz="1600" dirty="0">
                <a:solidFill>
                  <a:schemeClr val="tx1"/>
                </a:solidFill>
              </a:rPr>
              <a:t>Many sites use </a:t>
            </a:r>
            <a:r>
              <a:rPr lang="en-US" sz="1600" dirty="0">
                <a:solidFill>
                  <a:schemeClr val="accent2"/>
                </a:solidFill>
              </a:rPr>
              <a:t>web templating framework </a:t>
            </a:r>
            <a:r>
              <a:rPr lang="en-US" sz="1600" dirty="0">
                <a:solidFill>
                  <a:schemeClr val="tx1"/>
                </a:solidFill>
              </a:rPr>
              <a:t>to generate web pages.</a:t>
            </a:r>
          </a:p>
          <a:p>
            <a:pPr marL="0" indent="0">
              <a:buNone/>
            </a:pPr>
            <a:r>
              <a:rPr lang="en-US" sz="1600" dirty="0">
                <a:solidFill>
                  <a:schemeClr val="tx1"/>
                </a:solidFill>
              </a:rPr>
              <a:t>Below a web template for a web page with parameters written as </a:t>
            </a:r>
            <a:r>
              <a:rPr lang="en-US" sz="1600" b="1" dirty="0">
                <a:solidFill>
                  <a:schemeClr val="accent2"/>
                </a:solidFill>
                <a:latin typeface="Arial Narrow" panose="020B0606020202030204" pitchFamily="34" charset="0"/>
              </a:rPr>
              <a:t>${...}</a:t>
            </a:r>
          </a:p>
          <a:p>
            <a:pPr marL="0" indent="0">
              <a:buNone/>
            </a:pPr>
            <a:endParaRPr lang="en-US" sz="900" dirty="0">
              <a:solidFill>
                <a:schemeClr val="tx1"/>
              </a:solidFill>
            </a:endParaRPr>
          </a:p>
          <a:p>
            <a:pPr marL="0" indent="0">
              <a:buNone/>
            </a:pPr>
            <a:r>
              <a:rPr lang="en-US" sz="1400" b="1" dirty="0">
                <a:solidFill>
                  <a:schemeClr val="tx1"/>
                </a:solidFill>
                <a:latin typeface="Arial Narrow" panose="020B0606020202030204" pitchFamily="34" charset="0"/>
              </a:rPr>
              <a:t>1</a:t>
            </a:r>
            <a:r>
              <a:rPr lang="en-US" sz="1400" b="1" dirty="0">
                <a:solidFill>
                  <a:srgbClr val="FF0000"/>
                </a:solidFill>
                <a:latin typeface="Arial Narrow" panose="020B0606020202030204" pitchFamily="34" charset="0"/>
              </a:rPr>
              <a:t>   </a:t>
            </a:r>
            <a:r>
              <a:rPr lang="en-US" sz="1600" b="1" dirty="0">
                <a:solidFill>
                  <a:srgbClr val="FF0000"/>
                </a:solidFill>
                <a:latin typeface="Arial Narrow" panose="020B0606020202030204" pitchFamily="34" charset="0"/>
              </a:rPr>
              <a:t>'</a:t>
            </a:r>
            <a:r>
              <a:rPr lang="en-US" sz="1400" b="1" dirty="0">
                <a:latin typeface="Arial Narrow" panose="020B0606020202030204" pitchFamily="34" charset="0"/>
              </a:rPr>
              <a:t>&lt;html&gt;</a:t>
            </a:r>
          </a:p>
          <a:p>
            <a:pPr marL="0" indent="0">
              <a:buNone/>
            </a:pPr>
            <a:r>
              <a:rPr lang="en-US" sz="1400" b="1" dirty="0">
                <a:latin typeface="Arial Narrow" panose="020B0606020202030204" pitchFamily="34" charset="0"/>
              </a:rPr>
              <a:t>2    &lt;body&gt;</a:t>
            </a:r>
          </a:p>
          <a:p>
            <a:pPr marL="0" indent="0">
              <a:buNone/>
            </a:pPr>
            <a:r>
              <a:rPr lang="en-US" sz="1400" b="1" dirty="0">
                <a:latin typeface="Arial Narrow" panose="020B0606020202030204" pitchFamily="34" charset="0"/>
              </a:rPr>
              <a:t>3       &lt;h1&gt;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a:t>
            </a:r>
          </a:p>
          <a:p>
            <a:pPr marL="0" indent="0">
              <a:buNone/>
            </a:pPr>
            <a:r>
              <a:rPr lang="en-US" sz="1400" b="1" dirty="0">
                <a:latin typeface="Arial Narrow" panose="020B0606020202030204" pitchFamily="34" charset="0"/>
              </a:rPr>
              <a:t>4         </a:t>
            </a:r>
            <a:r>
              <a:rPr lang="en-US" sz="1400" b="1" dirty="0">
                <a:solidFill>
                  <a:schemeClr val="accent2"/>
                </a:solidFill>
                <a:latin typeface="Arial Narrow" panose="020B0606020202030204" pitchFamily="34" charset="0"/>
              </a:rPr>
              <a:t>${description}</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5       &lt;a </a:t>
            </a:r>
            <a:r>
              <a:rPr lang="en-US" sz="1400" b="1" dirty="0" err="1">
                <a:latin typeface="Arial Narrow" panose="020B0606020202030204" pitchFamily="34" charset="0"/>
              </a:rPr>
              <a:t>href</a:t>
            </a:r>
            <a:r>
              <a:rPr lang="en-US" sz="1400" b="1" dirty="0">
                <a:latin typeface="Arial Narrow" panose="020B0606020202030204" pitchFamily="34" charset="0"/>
              </a:rPr>
              <a:t>="https://ourdomain.nl/</a:t>
            </a:r>
            <a:r>
              <a:rPr lang="en-US" sz="1400" b="1" dirty="0" err="1">
                <a:latin typeface="Arial Narrow" panose="020B0606020202030204" pitchFamily="34" charset="0"/>
              </a:rPr>
              <a:t>contact?user</a:t>
            </a:r>
            <a:r>
              <a:rPr lang="en-US" sz="1400" b="1" dirty="0">
                <a:latin typeface="Arial Narrow" panose="020B0606020202030204" pitchFamily="34" charset="0"/>
              </a:rPr>
              <a:t>=</a:t>
            </a:r>
            <a:r>
              <a:rPr lang="en-US" sz="1400" b="1" dirty="0">
                <a:solidFill>
                  <a:schemeClr val="accent2"/>
                </a:solidFill>
                <a:latin typeface="Arial Narrow" panose="020B0606020202030204" pitchFamily="34" charset="0"/>
              </a:rPr>
              <a:t>${username}</a:t>
            </a:r>
            <a:r>
              <a:rPr lang="en-US" sz="1400" b="1" dirty="0">
                <a:solidFill>
                  <a:schemeClr val="tx1"/>
                </a:solidFill>
                <a:latin typeface="Arial Narrow" panose="020B0606020202030204" pitchFamily="34" charset="0"/>
              </a:rPr>
              <a:t>&amp;lang=</a:t>
            </a:r>
            <a:r>
              <a:rPr lang="en-US" sz="1400" b="1" dirty="0">
                <a:solidFill>
                  <a:schemeClr val="accent2"/>
                </a:solidFill>
                <a:latin typeface="Arial Narrow" panose="020B0606020202030204" pitchFamily="34" charset="0"/>
              </a:rPr>
              <a:t>${lang}"&gt;</a:t>
            </a:r>
            <a:r>
              <a:rPr lang="en-US" sz="1400" b="1" dirty="0">
                <a:latin typeface="Arial Narrow" panose="020B0606020202030204" pitchFamily="34" charset="0"/>
              </a:rPr>
              <a:t>User info for </a:t>
            </a:r>
            <a:r>
              <a:rPr lang="en-US" sz="1400" b="1" dirty="0">
                <a:solidFill>
                  <a:schemeClr val="accent2"/>
                </a:solidFill>
                <a:latin typeface="Arial Narrow" panose="020B0606020202030204" pitchFamily="34" charset="0"/>
              </a:rPr>
              <a:t>${name} </a:t>
            </a:r>
            <a:r>
              <a:rPr lang="en-US" sz="1400" b="1" dirty="0">
                <a:latin typeface="Arial Narrow" panose="020B0606020202030204" pitchFamily="34" charset="0"/>
              </a:rPr>
              <a:t>&lt;/a&gt;</a:t>
            </a:r>
          </a:p>
          <a:p>
            <a:pPr marL="0" indent="0">
              <a:buNone/>
            </a:pPr>
            <a:r>
              <a:rPr lang="en-US" sz="1400" b="1" dirty="0">
                <a:solidFill>
                  <a:schemeClr val="tx1"/>
                </a:solidFill>
                <a:latin typeface="Arial Narrow" panose="020B0606020202030204" pitchFamily="34" charset="0"/>
              </a:rPr>
              <a:t>6       </a:t>
            </a:r>
            <a:r>
              <a:rPr lang="en-GB" altLang="nl-NL" sz="1400" b="1" dirty="0">
                <a:solidFill>
                  <a:schemeClr val="tx1"/>
                </a:solidFill>
                <a:latin typeface="Arial Narrow" panose="020B0606020202030204" pitchFamily="34" charset="0"/>
              </a:rPr>
              <a:t>&lt;b </a:t>
            </a:r>
            <a:r>
              <a:rPr lang="en-GB" altLang="nl-NL" sz="1400" b="1" dirty="0" err="1">
                <a:solidFill>
                  <a:schemeClr val="tx1"/>
                </a:solidFill>
                <a:latin typeface="Arial Narrow" panose="020B0606020202030204" pitchFamily="34" charset="0"/>
              </a:rPr>
              <a:t>onmouseover</a:t>
            </a:r>
            <a:r>
              <a:rPr lang="en-GB" altLang="nl-NL" sz="1400" b="1" dirty="0">
                <a:solidFill>
                  <a:schemeClr val="tx1"/>
                </a:solidFill>
                <a:latin typeface="Arial Narrow" panose="020B0606020202030204" pitchFamily="34" charset="0"/>
              </a:rPr>
              <a:t>=alert</a:t>
            </a:r>
            <a:r>
              <a:rPr lang="en-US" sz="1400" b="1" dirty="0">
                <a:solidFill>
                  <a:schemeClr val="tx1"/>
                </a:solidFill>
                <a:latin typeface="Arial Narrow" panose="020B0606020202030204" pitchFamily="34" charset="0"/>
              </a:rPr>
              <a:t>("</a:t>
            </a:r>
            <a:r>
              <a:rPr lang="en-US" sz="1400" b="1" dirty="0">
                <a:latin typeface="Arial Narrow" panose="020B0606020202030204" pitchFamily="34" charset="0"/>
              </a:rPr>
              <a:t>Welcome to </a:t>
            </a:r>
            <a:r>
              <a:rPr lang="en-US" sz="1400" b="1" dirty="0">
                <a:solidFill>
                  <a:schemeClr val="accent2"/>
                </a:solidFill>
                <a:latin typeface="Arial Narrow" panose="020B0606020202030204" pitchFamily="34" charset="0"/>
              </a:rPr>
              <a:t>${</a:t>
            </a:r>
            <a:r>
              <a:rPr lang="en-US" sz="1400" b="1" dirty="0" err="1">
                <a:solidFill>
                  <a:schemeClr val="accent2"/>
                </a:solidFill>
                <a:latin typeface="Arial Narrow" panose="020B0606020202030204" pitchFamily="34" charset="0"/>
              </a:rPr>
              <a:t>firstname</a:t>
            </a:r>
            <a:r>
              <a:rPr lang="en-US" sz="1400" b="1" dirty="0">
                <a:solidFill>
                  <a:schemeClr val="accent2"/>
                </a:solidFill>
                <a:latin typeface="Arial Narrow" panose="020B0606020202030204" pitchFamily="34" charset="0"/>
              </a:rPr>
              <a:t>}</a:t>
            </a:r>
            <a:r>
              <a:rPr lang="en-US" sz="1400" b="1" dirty="0">
                <a:latin typeface="Arial Narrow" panose="020B0606020202030204" pitchFamily="34" charset="0"/>
              </a:rPr>
              <a:t>’s page")&gt;Click here for a pop-up&lt;/b&gt;</a:t>
            </a:r>
          </a:p>
          <a:p>
            <a:pPr marL="0" indent="0">
              <a:buNone/>
            </a:pPr>
            <a:r>
              <a:rPr lang="en-US" sz="1400" b="1" dirty="0">
                <a:latin typeface="Arial Narrow" panose="020B0606020202030204" pitchFamily="34" charset="0"/>
              </a:rPr>
              <a:t>7    &lt;/body&gt;</a:t>
            </a:r>
          </a:p>
          <a:p>
            <a:pPr marL="0" indent="0">
              <a:buNone/>
            </a:pPr>
            <a:r>
              <a:rPr lang="en-US" sz="1400" b="1" dirty="0">
                <a:latin typeface="Arial Narrow" panose="020B0606020202030204" pitchFamily="34" charset="0"/>
              </a:rPr>
              <a:t>8    &lt;/html&gt;</a:t>
            </a:r>
            <a:r>
              <a:rPr lang="en-US" sz="1400" b="1" dirty="0">
                <a:solidFill>
                  <a:srgbClr val="FF0000"/>
                </a:solidFill>
                <a:latin typeface="Arial Narrow" panose="020B0606020202030204" pitchFamily="34" charset="0"/>
              </a:rPr>
              <a:t>'</a:t>
            </a:r>
          </a:p>
          <a:p>
            <a:pPr marL="0" indent="0">
              <a:buNone/>
            </a:pPr>
            <a:endParaRPr lang="en-US" sz="1000" b="1" dirty="0">
              <a:solidFill>
                <a:srgbClr val="FF0000"/>
              </a:solidFill>
              <a:latin typeface="Arial Narrow" panose="020B0606020202030204" pitchFamily="34" charset="0"/>
            </a:endParaRPr>
          </a:p>
          <a:p>
            <a:pPr marL="0" indent="0">
              <a:buNone/>
            </a:pPr>
            <a:r>
              <a:rPr lang="en-US" sz="1600" dirty="0">
                <a:solidFill>
                  <a:schemeClr val="tx1"/>
                </a:solidFill>
              </a:rPr>
              <a:t>Parameters – </a:t>
            </a:r>
            <a:r>
              <a:rPr lang="en-US" sz="1600" dirty="0">
                <a:solidFill>
                  <a:schemeClr val="accent2"/>
                </a:solidFill>
              </a:rPr>
              <a:t>properly encoded </a:t>
            </a:r>
            <a:r>
              <a:rPr lang="en-US" sz="1600" dirty="0">
                <a:solidFill>
                  <a:schemeClr val="tx1"/>
                </a:solidFill>
              </a:rPr>
              <a:t>– are filled by web server / templating engine.</a:t>
            </a:r>
          </a:p>
          <a:p>
            <a:pPr marL="0" indent="0">
              <a:buNone/>
            </a:pPr>
            <a:r>
              <a:rPr lang="en-US" sz="1600" i="1" dirty="0">
                <a:solidFill>
                  <a:schemeClr val="tx1"/>
                </a:solidFill>
              </a:rPr>
              <a:t>How should the parameters be encoded here?</a:t>
            </a:r>
          </a:p>
          <a:p>
            <a:pPr marL="0" indent="0">
              <a:buNone/>
            </a:pPr>
            <a:r>
              <a:rPr lang="en-US" sz="1400" dirty="0">
                <a:solidFill>
                  <a:schemeClr val="tx1"/>
                </a:solidFill>
              </a:rPr>
              <a:t> </a:t>
            </a:r>
          </a:p>
        </p:txBody>
      </p:sp>
    </p:spTree>
    <p:extLst>
      <p:ext uri="{BB962C8B-B14F-4D97-AF65-F5344CB8AC3E}">
        <p14:creationId xmlns:p14="http://schemas.microsoft.com/office/powerpoint/2010/main" val="12422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Encoding for the web - server-side  </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91</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4745"/>
            <a:ext cx="7918648" cy="4960144"/>
          </a:xfrm>
        </p:spPr>
        <p:txBody>
          <a:bodyPr/>
          <a:lstStyle/>
          <a:p>
            <a:pPr marL="0" indent="0">
              <a:buNone/>
            </a:pPr>
            <a:r>
              <a:rPr lang="en-US" sz="1600" dirty="0">
                <a:solidFill>
                  <a:schemeClr val="tx1"/>
                </a:solidFill>
              </a:rPr>
              <a:t> </a:t>
            </a:r>
            <a:endParaRPr lang="en-US" sz="1600" b="1" dirty="0">
              <a:solidFill>
                <a:schemeClr val="accent2"/>
              </a:solidFill>
              <a:latin typeface="Arial Narrow" panose="020B0606020202030204" pitchFamily="34" charset="0"/>
            </a:endParaRPr>
          </a:p>
          <a:p>
            <a:pPr marL="0" indent="0">
              <a:buNone/>
            </a:pPr>
            <a:endParaRPr lang="en-US" sz="1600" dirty="0">
              <a:solidFill>
                <a:schemeClr val="tx1"/>
              </a:solidFill>
            </a:endParaRPr>
          </a:p>
          <a:p>
            <a:pPr marL="0" indent="0">
              <a:buNone/>
            </a:pPr>
            <a:r>
              <a:rPr lang="en-US" sz="1400" b="1" dirty="0">
                <a:solidFill>
                  <a:srgbClr val="FF0000"/>
                </a:solidFill>
                <a:latin typeface="Arial Narrow" panose="020B0606020202030204" pitchFamily="34" charset="0"/>
              </a:rPr>
              <a:t>   '</a:t>
            </a:r>
            <a:r>
              <a:rPr lang="en-US" sz="1400" b="1" dirty="0">
                <a:latin typeface="Arial Narrow" panose="020B0606020202030204" pitchFamily="34" charset="0"/>
              </a:rPr>
              <a:t>&lt;html&gt;</a:t>
            </a:r>
          </a:p>
          <a:p>
            <a:pPr marL="0" indent="0">
              <a:buNone/>
            </a:pPr>
            <a:r>
              <a:rPr lang="en-US" sz="1400" b="1" dirty="0">
                <a:latin typeface="Arial Narrow" panose="020B0606020202030204" pitchFamily="34" charset="0"/>
              </a:rPr>
              <a:t>    &lt;body&gt;</a:t>
            </a:r>
          </a:p>
          <a:p>
            <a:pPr marL="0" indent="0">
              <a:buNone/>
            </a:pPr>
            <a:r>
              <a:rPr lang="en-US" sz="1400" b="1" dirty="0">
                <a:latin typeface="Arial Narrow" panose="020B0606020202030204" pitchFamily="34" charset="0"/>
              </a:rPr>
              <a:t>       &lt;h1&gt;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a:t>
            </a:r>
          </a:p>
          <a:p>
            <a:pPr marL="0" indent="0">
              <a:buNone/>
            </a:pPr>
            <a:r>
              <a:rPr lang="en-US" sz="1400" b="1" dirty="0">
                <a:latin typeface="Arial Narrow" panose="020B0606020202030204" pitchFamily="34" charset="0"/>
              </a:rPr>
              <a:t>          </a:t>
            </a:r>
            <a:r>
              <a:rPr lang="en-US" sz="1400" b="1" dirty="0">
                <a:solidFill>
                  <a:schemeClr val="accent2"/>
                </a:solidFill>
                <a:latin typeface="Arial Narrow" panose="020B0606020202030204" pitchFamily="34" charset="0"/>
              </a:rPr>
              <a:t>${description}</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        &lt;a </a:t>
            </a:r>
            <a:r>
              <a:rPr lang="en-US" sz="1400" b="1" dirty="0" err="1">
                <a:latin typeface="Arial Narrow" panose="020B0606020202030204" pitchFamily="34" charset="0"/>
              </a:rPr>
              <a:t>href</a:t>
            </a:r>
            <a:r>
              <a:rPr lang="en-US" sz="1400" b="1" dirty="0">
                <a:latin typeface="Arial Narrow" panose="020B0606020202030204" pitchFamily="34" charset="0"/>
              </a:rPr>
              <a:t>="https://ourdomain.nl/</a:t>
            </a:r>
            <a:r>
              <a:rPr lang="en-US" sz="1400" b="1" dirty="0" err="1">
                <a:latin typeface="Arial Narrow" panose="020B0606020202030204" pitchFamily="34" charset="0"/>
              </a:rPr>
              <a:t>contact?user</a:t>
            </a:r>
            <a:r>
              <a:rPr lang="en-US" sz="1400" b="1" dirty="0">
                <a:latin typeface="Arial Narrow" panose="020B0606020202030204" pitchFamily="34" charset="0"/>
              </a:rPr>
              <a:t>=</a:t>
            </a:r>
            <a:r>
              <a:rPr lang="en-US" sz="1400" b="1" dirty="0">
                <a:solidFill>
                  <a:srgbClr val="339933"/>
                </a:solidFill>
                <a:latin typeface="Arial Narrow" panose="020B0606020202030204" pitchFamily="34" charset="0"/>
              </a:rPr>
              <a:t>${username}</a:t>
            </a:r>
            <a:r>
              <a:rPr lang="en-US" sz="1400" b="1" dirty="0">
                <a:solidFill>
                  <a:schemeClr val="tx1"/>
                </a:solidFill>
                <a:latin typeface="Arial Narrow" panose="020B0606020202030204" pitchFamily="34" charset="0"/>
              </a:rPr>
              <a:t>&amp;lang=</a:t>
            </a:r>
            <a:r>
              <a:rPr lang="en-US" sz="1400" b="1" dirty="0">
                <a:solidFill>
                  <a:srgbClr val="339933"/>
                </a:solidFill>
                <a:latin typeface="Arial Narrow" panose="020B0606020202030204" pitchFamily="34" charset="0"/>
              </a:rPr>
              <a:t>${lang}</a:t>
            </a:r>
            <a:r>
              <a:rPr lang="en-US" sz="1400" b="1" dirty="0">
                <a:latin typeface="Arial Narrow" panose="020B0606020202030204" pitchFamily="34" charset="0"/>
              </a:rPr>
              <a:t>"&gt;Contact details for </a:t>
            </a:r>
            <a:r>
              <a:rPr lang="en-US" sz="1400" b="1" dirty="0">
                <a:solidFill>
                  <a:schemeClr val="accent2"/>
                </a:solidFill>
                <a:latin typeface="Arial Narrow" panose="020B0606020202030204" pitchFamily="34" charset="0"/>
              </a:rPr>
              <a:t>${name} </a:t>
            </a:r>
            <a:r>
              <a:rPr lang="en-US" sz="1400" b="1" dirty="0">
                <a:latin typeface="Arial Narrow" panose="020B0606020202030204" pitchFamily="34" charset="0"/>
              </a:rPr>
              <a:t>&lt;/a&gt;</a:t>
            </a:r>
          </a:p>
          <a:p>
            <a:pPr marL="0" indent="0">
              <a:buNone/>
            </a:pPr>
            <a:r>
              <a:rPr lang="en-US" sz="1400" b="1" dirty="0">
                <a:solidFill>
                  <a:schemeClr val="tx1"/>
                </a:solidFill>
                <a:latin typeface="Arial Narrow" panose="020B0606020202030204" pitchFamily="34" charset="0"/>
              </a:rPr>
              <a:t>        </a:t>
            </a:r>
            <a:r>
              <a:rPr lang="en-GB" altLang="nl-NL" sz="1400" b="1" dirty="0">
                <a:solidFill>
                  <a:schemeClr val="tx1"/>
                </a:solidFill>
                <a:latin typeface="Arial Narrow" panose="020B0606020202030204" pitchFamily="34" charset="0"/>
              </a:rPr>
              <a:t>&lt;b </a:t>
            </a:r>
            <a:r>
              <a:rPr lang="en-GB" altLang="nl-NL" sz="1400" b="1" dirty="0" err="1">
                <a:solidFill>
                  <a:schemeClr val="tx1"/>
                </a:solidFill>
                <a:latin typeface="Arial Narrow" panose="020B0606020202030204" pitchFamily="34" charset="0"/>
              </a:rPr>
              <a:t>onmouseover</a:t>
            </a:r>
            <a:r>
              <a:rPr lang="en-GB" altLang="nl-NL" sz="1400" b="1" dirty="0">
                <a:solidFill>
                  <a:schemeClr val="tx1"/>
                </a:solidFill>
                <a:latin typeface="Arial Narrow" panose="020B0606020202030204" pitchFamily="34" charset="0"/>
              </a:rPr>
              <a:t>=alert</a:t>
            </a:r>
            <a:r>
              <a:rPr lang="en-US" sz="1400" b="1" dirty="0">
                <a:solidFill>
                  <a:schemeClr val="tx1"/>
                </a:solidFill>
                <a:latin typeface="Arial Narrow" panose="020B0606020202030204" pitchFamily="34" charset="0"/>
              </a:rPr>
              <a:t>("</a:t>
            </a:r>
            <a:r>
              <a:rPr lang="en-US" sz="1400" b="1" dirty="0">
                <a:latin typeface="Arial Narrow" panose="020B0606020202030204" pitchFamily="34" charset="0"/>
              </a:rPr>
              <a:t>Welcome to </a:t>
            </a:r>
            <a:r>
              <a:rPr lang="en-US" sz="1400" b="1" dirty="0">
                <a:solidFill>
                  <a:srgbClr val="7030A0"/>
                </a:solidFill>
                <a:latin typeface="Arial Narrow" panose="020B0606020202030204" pitchFamily="34" charset="0"/>
              </a:rPr>
              <a:t>${</a:t>
            </a:r>
            <a:r>
              <a:rPr lang="en-US" sz="1400" b="1" dirty="0" err="1">
                <a:solidFill>
                  <a:srgbClr val="7030A0"/>
                </a:solidFill>
                <a:latin typeface="Arial Narrow" panose="020B0606020202030204" pitchFamily="34" charset="0"/>
              </a:rPr>
              <a:t>firstname</a:t>
            </a:r>
            <a:r>
              <a:rPr lang="en-US" sz="1400" b="1" dirty="0">
                <a:solidFill>
                  <a:srgbClr val="7030A0"/>
                </a:solidFill>
                <a:latin typeface="Arial Narrow" panose="020B0606020202030204" pitchFamily="34" charset="0"/>
              </a:rPr>
              <a:t>}</a:t>
            </a:r>
            <a:r>
              <a:rPr lang="en-US" sz="1400" b="1" dirty="0">
                <a:latin typeface="Arial Narrow" panose="020B0606020202030204" pitchFamily="34" charset="0"/>
              </a:rPr>
              <a:t>’s page")&gt;Click here for a pop-up&lt;/b&gt;</a:t>
            </a:r>
          </a:p>
          <a:p>
            <a:pPr marL="0" indent="0">
              <a:buNone/>
            </a:pPr>
            <a:r>
              <a:rPr lang="en-US" sz="1400" b="1" dirty="0">
                <a:latin typeface="Arial Narrow" panose="020B0606020202030204" pitchFamily="34" charset="0"/>
              </a:rPr>
              <a:t>    &lt;/body&gt;</a:t>
            </a:r>
          </a:p>
          <a:p>
            <a:pPr marL="0" indent="0">
              <a:buNone/>
            </a:pPr>
            <a:r>
              <a:rPr lang="en-US" sz="1400" b="1" dirty="0">
                <a:latin typeface="Arial Narrow" panose="020B0606020202030204" pitchFamily="34" charset="0"/>
              </a:rPr>
              <a:t>    &lt;/html&gt;</a:t>
            </a:r>
            <a:r>
              <a:rPr lang="en-US" sz="1400" b="1" dirty="0">
                <a:solidFill>
                  <a:srgbClr val="FF0000"/>
                </a:solidFill>
                <a:latin typeface="Arial Narrow" panose="020B0606020202030204" pitchFamily="34" charset="0"/>
              </a:rPr>
              <a:t>'</a:t>
            </a:r>
          </a:p>
          <a:p>
            <a:pPr marL="0" indent="0">
              <a:buNone/>
            </a:pPr>
            <a:endParaRPr lang="en-US" sz="1400" b="1" dirty="0">
              <a:solidFill>
                <a:srgbClr val="FF0000"/>
              </a:solidFill>
              <a:latin typeface="Arial Narrow" panose="020B0606020202030204" pitchFamily="34" charset="0"/>
            </a:endParaRPr>
          </a:p>
          <a:p>
            <a:pPr marL="0" indent="0">
              <a:buNone/>
            </a:pPr>
            <a:r>
              <a:rPr lang="en-US" sz="1100" dirty="0">
                <a:solidFill>
                  <a:schemeClr val="tx1"/>
                </a:solidFill>
              </a:rPr>
              <a:t> </a:t>
            </a:r>
          </a:p>
          <a:p>
            <a:pPr marL="0" indent="0">
              <a:buNone/>
            </a:pPr>
            <a:r>
              <a:rPr lang="en-US" sz="1600" dirty="0">
                <a:solidFill>
                  <a:schemeClr val="tx1"/>
                </a:solidFill>
              </a:rPr>
              <a:t>NB all these encodings can be done </a:t>
            </a:r>
            <a:r>
              <a:rPr lang="en-US" sz="1600" dirty="0">
                <a:solidFill>
                  <a:schemeClr val="accent2"/>
                </a:solidFill>
              </a:rPr>
              <a:t>server-side</a:t>
            </a:r>
          </a:p>
          <a:p>
            <a:pPr marL="0" indent="0">
              <a:buNone/>
            </a:pPr>
            <a:r>
              <a:rPr lang="en-US" sz="1600" i="1" dirty="0">
                <a:solidFill>
                  <a:schemeClr val="tx1"/>
                </a:solidFill>
              </a:rPr>
              <a:t>Getting this right is tricky!</a:t>
            </a:r>
          </a:p>
        </p:txBody>
      </p:sp>
      <p:sp>
        <p:nvSpPr>
          <p:cNvPr id="8" name="TextBox 7">
            <a:extLst>
              <a:ext uri="{FF2B5EF4-FFF2-40B4-BE49-F238E27FC236}">
                <a16:creationId xmlns:a16="http://schemas.microsoft.com/office/drawing/2014/main" id="{8F1509DC-FA6F-F764-364C-9D5F17181C1B}"/>
              </a:ext>
            </a:extLst>
          </p:cNvPr>
          <p:cNvSpPr txBox="1"/>
          <p:nvPr/>
        </p:nvSpPr>
        <p:spPr>
          <a:xfrm>
            <a:off x="4388539" y="1586047"/>
            <a:ext cx="3314754" cy="338554"/>
          </a:xfrm>
          <a:prstGeom prst="rect">
            <a:avLst/>
          </a:prstGeom>
          <a:noFill/>
          <a:ln w="12700">
            <a:solidFill>
              <a:schemeClr val="tx2"/>
            </a:solidFill>
          </a:ln>
        </p:spPr>
        <p:txBody>
          <a:bodyPr wrap="none" rtlCol="0">
            <a:spAutoFit/>
          </a:bodyPr>
          <a:lstStyle/>
          <a:p>
            <a:r>
              <a:rPr lang="en-US" sz="1600" dirty="0">
                <a:solidFill>
                  <a:schemeClr val="accent2"/>
                </a:solidFill>
                <a:latin typeface="Arial Rounded MT Bold" panose="020F0704030504030204" pitchFamily="34" charset="0"/>
              </a:rPr>
              <a:t>HTML encoding (</a:t>
            </a:r>
            <a:r>
              <a:rPr lang="en-US" sz="1600" dirty="0" err="1">
                <a:solidFill>
                  <a:schemeClr val="accent2"/>
                </a:solidFill>
                <a:latin typeface="Arial Rounded MT Bold" panose="020F0704030504030204" pitchFamily="34" charset="0"/>
              </a:rPr>
              <a:t>eg</a:t>
            </a:r>
            <a:r>
              <a:rPr lang="en-US" sz="1600" dirty="0">
                <a:solidFill>
                  <a:schemeClr val="accent2"/>
                </a:solidFill>
                <a:latin typeface="Arial Rounded MT Bold" panose="020F0704030504030204" pitchFamily="34" charset="0"/>
              </a:rPr>
              <a:t> of </a:t>
            </a:r>
            <a:r>
              <a:rPr lang="en-US" sz="1600" b="1" dirty="0">
                <a:solidFill>
                  <a:srgbClr val="FF0000"/>
                </a:solidFill>
                <a:latin typeface="Arial Narrow" panose="020B0606020202030204" pitchFamily="34" charset="0"/>
              </a:rPr>
              <a:t>&lt;</a:t>
            </a:r>
            <a:r>
              <a:rPr lang="en-US" sz="1600" dirty="0">
                <a:solidFill>
                  <a:srgbClr val="FF0000"/>
                </a:solidFill>
                <a:latin typeface="Arial Narrow" panose="020B0606020202030204" pitchFamily="34" charset="0"/>
              </a:rPr>
              <a:t> </a:t>
            </a:r>
            <a:r>
              <a:rPr lang="en-US" sz="1600" dirty="0">
                <a:solidFill>
                  <a:schemeClr val="accent2"/>
                </a:solidFill>
                <a:latin typeface="Arial Rounded MT Bold" panose="020F0704030504030204" pitchFamily="34" charset="0"/>
              </a:rPr>
              <a:t> and </a:t>
            </a:r>
            <a:r>
              <a:rPr lang="en-US" sz="1600" b="1" dirty="0">
                <a:solidFill>
                  <a:srgbClr val="FF0000"/>
                </a:solidFill>
                <a:latin typeface="Arial Narrow" panose="020B0606020202030204" pitchFamily="34" charset="0"/>
              </a:rPr>
              <a:t>&gt;</a:t>
            </a:r>
            <a:r>
              <a:rPr lang="en-US" sz="1600" dirty="0">
                <a:solidFill>
                  <a:schemeClr val="accent2"/>
                </a:solidFill>
                <a:latin typeface="Arial Rounded MT Bold" panose="020F0704030504030204" pitchFamily="34" charset="0"/>
              </a:rPr>
              <a:t> )</a:t>
            </a:r>
          </a:p>
        </p:txBody>
      </p:sp>
      <p:sp>
        <p:nvSpPr>
          <p:cNvPr id="10" name="TextBox 9">
            <a:extLst>
              <a:ext uri="{FF2B5EF4-FFF2-40B4-BE49-F238E27FC236}">
                <a16:creationId xmlns:a16="http://schemas.microsoft.com/office/drawing/2014/main" id="{05729860-CEF0-5303-EE29-6929D49DFAA6}"/>
              </a:ext>
            </a:extLst>
          </p:cNvPr>
          <p:cNvSpPr txBox="1"/>
          <p:nvPr/>
        </p:nvSpPr>
        <p:spPr>
          <a:xfrm>
            <a:off x="3701860" y="4140272"/>
            <a:ext cx="4254515" cy="338554"/>
          </a:xfrm>
          <a:prstGeom prst="rect">
            <a:avLst/>
          </a:prstGeom>
          <a:noFill/>
          <a:ln w="12700">
            <a:solidFill>
              <a:schemeClr val="tx1"/>
            </a:solidFill>
          </a:ln>
        </p:spPr>
        <p:txBody>
          <a:bodyPr wrap="square" rtlCol="0">
            <a:spAutoFit/>
          </a:bodyPr>
          <a:lstStyle/>
          <a:p>
            <a:r>
              <a:rPr lang="en-US" sz="1600" dirty="0" err="1">
                <a:solidFill>
                  <a:srgbClr val="7030A0"/>
                </a:solidFill>
                <a:latin typeface="Arial Rounded MT Bold" panose="020F0704030504030204" pitchFamily="34" charset="0"/>
              </a:rPr>
              <a:t>JavaString</a:t>
            </a:r>
            <a:r>
              <a:rPr lang="en-US" sz="1600" dirty="0">
                <a:solidFill>
                  <a:srgbClr val="7030A0"/>
                </a:solidFill>
                <a:latin typeface="Arial Rounded MT Bold" panose="020F0704030504030204" pitchFamily="34" charset="0"/>
              </a:rPr>
              <a:t> literal encoded (</a:t>
            </a:r>
            <a:r>
              <a:rPr lang="en-US" sz="1600" dirty="0" err="1">
                <a:solidFill>
                  <a:srgbClr val="7030A0"/>
                </a:solidFill>
                <a:latin typeface="Arial Rounded MT Bold" panose="020F0704030504030204" pitchFamily="34" charset="0"/>
              </a:rPr>
              <a:t>eg</a:t>
            </a:r>
            <a:r>
              <a:rPr lang="en-US" sz="1600" dirty="0">
                <a:solidFill>
                  <a:srgbClr val="7030A0"/>
                </a:solidFill>
                <a:latin typeface="Arial Rounded MT Bold" panose="020F0704030504030204" pitchFamily="34" charset="0"/>
              </a:rPr>
              <a:t> of </a:t>
            </a:r>
            <a:r>
              <a:rPr lang="en-US" sz="1600" b="1" dirty="0">
                <a:solidFill>
                  <a:srgbClr val="FF0000"/>
                </a:solidFill>
                <a:latin typeface="Arial Narrow" panose="020B0606020202030204" pitchFamily="34" charset="0"/>
              </a:rPr>
              <a:t>'</a:t>
            </a:r>
            <a:r>
              <a:rPr lang="en-US" sz="1600" dirty="0">
                <a:solidFill>
                  <a:srgbClr val="FF0000"/>
                </a:solidFill>
                <a:latin typeface="Arial Rounded MT Bold" panose="020F0704030504030204" pitchFamily="34" charset="0"/>
              </a:rPr>
              <a:t> </a:t>
            </a:r>
            <a:r>
              <a:rPr lang="en-US" sz="1600" dirty="0">
                <a:solidFill>
                  <a:srgbClr val="7030A0"/>
                </a:solidFill>
                <a:latin typeface="Arial Rounded MT Bold" panose="020F0704030504030204" pitchFamily="34" charset="0"/>
              </a:rPr>
              <a:t>and</a:t>
            </a:r>
            <a:r>
              <a:rPr lang="en-US" sz="1600" dirty="0">
                <a:solidFill>
                  <a:srgbClr val="FF0000"/>
                </a:solidFill>
                <a:latin typeface="Arial Rounded MT Bold" panose="020F0704030504030204" pitchFamily="34" charset="0"/>
              </a:rPr>
              <a:t> </a:t>
            </a:r>
            <a:r>
              <a:rPr lang="en-US" sz="1600" b="1" dirty="0">
                <a:solidFill>
                  <a:srgbClr val="FF0000"/>
                </a:solidFill>
                <a:latin typeface="Arial Narrow" panose="020B0606020202030204" pitchFamily="34" charset="0"/>
              </a:rPr>
              <a:t>"</a:t>
            </a:r>
            <a:r>
              <a:rPr lang="en-US" sz="1600" dirty="0">
                <a:solidFill>
                  <a:srgbClr val="FF0000"/>
                </a:solidFill>
                <a:latin typeface="Arial Rounded MT Bold" panose="020F0704030504030204" pitchFamily="34" charset="0"/>
              </a:rPr>
              <a:t> </a:t>
            </a:r>
            <a:r>
              <a:rPr lang="en-US" sz="1600" dirty="0">
                <a:solidFill>
                  <a:srgbClr val="7030A0"/>
                </a:solidFill>
                <a:latin typeface="Arial Rounded MT Bold" panose="020F0704030504030204" pitchFamily="34" charset="0"/>
              </a:rPr>
              <a:t>)</a:t>
            </a:r>
            <a:endParaRPr lang="en-NL" sz="1600" dirty="0">
              <a:solidFill>
                <a:srgbClr val="339933"/>
              </a:solidFill>
              <a:latin typeface="Arial Rounded MT Bold" panose="020F0704030504030204" pitchFamily="34" charset="0"/>
            </a:endParaRPr>
          </a:p>
        </p:txBody>
      </p:sp>
      <p:cxnSp>
        <p:nvCxnSpPr>
          <p:cNvPr id="13" name="Straight Arrow Connector 12">
            <a:extLst>
              <a:ext uri="{FF2B5EF4-FFF2-40B4-BE49-F238E27FC236}">
                <a16:creationId xmlns:a16="http://schemas.microsoft.com/office/drawing/2014/main" id="{ADD8A2F4-77C6-63FA-FA38-11B264D8B9FF}"/>
              </a:ext>
            </a:extLst>
          </p:cNvPr>
          <p:cNvCxnSpPr>
            <a:cxnSpLocks/>
          </p:cNvCxnSpPr>
          <p:nvPr/>
        </p:nvCxnSpPr>
        <p:spPr bwMode="auto">
          <a:xfrm flipH="1">
            <a:off x="2915816" y="1924601"/>
            <a:ext cx="1980542" cy="609608"/>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1C801A49-9A92-3804-B51A-2974021AEABF}"/>
              </a:ext>
            </a:extLst>
          </p:cNvPr>
          <p:cNvCxnSpPr>
            <a:cxnSpLocks/>
          </p:cNvCxnSpPr>
          <p:nvPr/>
        </p:nvCxnSpPr>
        <p:spPr bwMode="auto">
          <a:xfrm flipH="1">
            <a:off x="2123728" y="1921426"/>
            <a:ext cx="2772630" cy="1023965"/>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340947A6-050F-5BA7-679A-73D31C7B3820}"/>
              </a:ext>
            </a:extLst>
          </p:cNvPr>
          <p:cNvCxnSpPr>
            <a:cxnSpLocks/>
          </p:cNvCxnSpPr>
          <p:nvPr/>
        </p:nvCxnSpPr>
        <p:spPr bwMode="auto">
          <a:xfrm>
            <a:off x="5148064" y="1924601"/>
            <a:ext cx="2160240" cy="1288375"/>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5F9ECDE5-2413-C564-E0DF-51441E532289}"/>
              </a:ext>
            </a:extLst>
          </p:cNvPr>
          <p:cNvSpPr txBox="1"/>
          <p:nvPr/>
        </p:nvSpPr>
        <p:spPr>
          <a:xfrm>
            <a:off x="3657602" y="2531034"/>
            <a:ext cx="2452338" cy="338554"/>
          </a:xfrm>
          <a:prstGeom prst="rect">
            <a:avLst/>
          </a:prstGeom>
          <a:noFill/>
          <a:ln w="12700">
            <a:solidFill>
              <a:schemeClr val="tx1"/>
            </a:solidFill>
          </a:ln>
        </p:spPr>
        <p:txBody>
          <a:bodyPr wrap="none" rtlCol="0">
            <a:spAutoFit/>
          </a:bodyPr>
          <a:lstStyle/>
          <a:p>
            <a:r>
              <a:rPr lang="en-US" sz="1600" dirty="0">
                <a:solidFill>
                  <a:srgbClr val="339933"/>
                </a:solidFill>
                <a:latin typeface="Arial Rounded MT Bold" panose="020F0704030504030204" pitchFamily="34" charset="0"/>
              </a:rPr>
              <a:t>URL encoding (</a:t>
            </a:r>
            <a:r>
              <a:rPr lang="en-US" sz="1600" dirty="0" err="1">
                <a:solidFill>
                  <a:srgbClr val="339933"/>
                </a:solidFill>
                <a:latin typeface="Arial Rounded MT Bold" panose="020F0704030504030204" pitchFamily="34" charset="0"/>
              </a:rPr>
              <a:t>eg</a:t>
            </a:r>
            <a:r>
              <a:rPr lang="en-US" sz="1600" dirty="0">
                <a:solidFill>
                  <a:srgbClr val="339933"/>
                </a:solidFill>
                <a:latin typeface="Arial Rounded MT Bold" panose="020F0704030504030204" pitchFamily="34" charset="0"/>
              </a:rPr>
              <a:t> of </a:t>
            </a:r>
            <a:r>
              <a:rPr lang="en-US" sz="1600" b="1" dirty="0">
                <a:solidFill>
                  <a:srgbClr val="FF0000"/>
                </a:solidFill>
                <a:latin typeface="Arial Narrow" panose="020B0606020202030204" pitchFamily="34" charset="0"/>
              </a:rPr>
              <a:t>?</a:t>
            </a:r>
            <a:r>
              <a:rPr lang="en-US" sz="1600" dirty="0">
                <a:solidFill>
                  <a:srgbClr val="339933"/>
                </a:solidFill>
                <a:latin typeface="Arial Rounded MT Bold" panose="020F0704030504030204" pitchFamily="34" charset="0"/>
              </a:rPr>
              <a:t>)</a:t>
            </a:r>
          </a:p>
        </p:txBody>
      </p:sp>
      <p:cxnSp>
        <p:nvCxnSpPr>
          <p:cNvPr id="22" name="Straight Arrow Connector 21">
            <a:extLst>
              <a:ext uri="{FF2B5EF4-FFF2-40B4-BE49-F238E27FC236}">
                <a16:creationId xmlns:a16="http://schemas.microsoft.com/office/drawing/2014/main" id="{8EE721A6-ACE1-5F2F-A550-54FC96975CF2}"/>
              </a:ext>
            </a:extLst>
          </p:cNvPr>
          <p:cNvCxnSpPr>
            <a:cxnSpLocks/>
          </p:cNvCxnSpPr>
          <p:nvPr/>
        </p:nvCxnSpPr>
        <p:spPr bwMode="auto">
          <a:xfrm flipH="1">
            <a:off x="4645124" y="2869588"/>
            <a:ext cx="70892" cy="343388"/>
          </a:xfrm>
          <a:prstGeom prst="straightConnector1">
            <a:avLst/>
          </a:prstGeom>
          <a:solidFill>
            <a:srgbClr val="00B8FF"/>
          </a:solidFill>
          <a:ln w="12700" cap="flat" cmpd="sng" algn="ctr">
            <a:solidFill>
              <a:srgbClr val="339933"/>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C456F63B-9B9A-1C03-8C16-9DC42D7A776E}"/>
              </a:ext>
            </a:extLst>
          </p:cNvPr>
          <p:cNvCxnSpPr>
            <a:cxnSpLocks/>
          </p:cNvCxnSpPr>
          <p:nvPr/>
        </p:nvCxnSpPr>
        <p:spPr bwMode="auto">
          <a:xfrm flipH="1" flipV="1">
            <a:off x="4229526" y="3722099"/>
            <a:ext cx="231377" cy="418173"/>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013850E9-07E8-6D64-7594-A2094AA153FB}"/>
              </a:ext>
            </a:extLst>
          </p:cNvPr>
          <p:cNvCxnSpPr>
            <a:cxnSpLocks/>
          </p:cNvCxnSpPr>
          <p:nvPr/>
        </p:nvCxnSpPr>
        <p:spPr bwMode="auto">
          <a:xfrm>
            <a:off x="5436096" y="2869588"/>
            <a:ext cx="144016" cy="343388"/>
          </a:xfrm>
          <a:prstGeom prst="straightConnector1">
            <a:avLst/>
          </a:prstGeom>
          <a:solidFill>
            <a:srgbClr val="00B8FF"/>
          </a:solidFill>
          <a:ln w="12700" cap="flat" cmpd="sng" algn="ctr">
            <a:solidFill>
              <a:srgbClr val="339933"/>
            </a:solidFill>
            <a:prstDash val="solid"/>
            <a:round/>
            <a:headEnd type="none" w="med" len="med"/>
            <a:tailEnd type="triangle"/>
          </a:ln>
          <a:effectLst/>
        </p:spPr>
      </p:cxnSp>
    </p:spTree>
    <p:extLst>
      <p:ext uri="{BB962C8B-B14F-4D97-AF65-F5344CB8AC3E}">
        <p14:creationId xmlns:p14="http://schemas.microsoft.com/office/powerpoint/2010/main" val="3687612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7D919A7A-BBDD-47FA-6B2F-064D545859F5}"/>
              </a:ext>
            </a:extLst>
          </p:cNvPr>
          <p:cNvSpPr>
            <a:spLocks noGrp="1"/>
          </p:cNvSpPr>
          <p:nvPr>
            <p:ph type="title"/>
          </p:nvPr>
        </p:nvSpPr>
        <p:spPr/>
        <p:txBody>
          <a:bodyPr/>
          <a:lstStyle/>
          <a:p>
            <a:r>
              <a:rPr lang="en-GB" altLang="en-US" sz="2400" dirty="0"/>
              <a:t>Some of the encodings for the web  </a:t>
            </a:r>
          </a:p>
        </p:txBody>
      </p:sp>
      <p:sp>
        <p:nvSpPr>
          <p:cNvPr id="3" name="Tijdelijke aanduiding voor inhoud 2">
            <a:extLst>
              <a:ext uri="{FF2B5EF4-FFF2-40B4-BE49-F238E27FC236}">
                <a16:creationId xmlns:a16="http://schemas.microsoft.com/office/drawing/2014/main" id="{F45EB06F-4CC7-E2D5-B9F3-BBD54C5CA2EC}"/>
              </a:ext>
            </a:extLst>
          </p:cNvPr>
          <p:cNvSpPr>
            <a:spLocks noGrp="1"/>
          </p:cNvSpPr>
          <p:nvPr>
            <p:ph idx="1"/>
          </p:nvPr>
        </p:nvSpPr>
        <p:spPr>
          <a:xfrm>
            <a:off x="685800" y="1124744"/>
            <a:ext cx="7761288" cy="5184575"/>
          </a:xfrm>
        </p:spPr>
        <p:txBody>
          <a:bodyPr/>
          <a:lstStyle/>
          <a:p>
            <a:pPr>
              <a:lnSpc>
                <a:spcPct val="100000"/>
              </a:lnSpc>
              <a:defRPr/>
            </a:pPr>
            <a:r>
              <a:rPr lang="en-GB" sz="1800" dirty="0">
                <a:solidFill>
                  <a:schemeClr val="accent2"/>
                </a:solidFill>
              </a:rPr>
              <a:t>HTML encoding </a:t>
            </a:r>
          </a:p>
          <a:p>
            <a:pPr marL="457153" lvl="1" indent="0">
              <a:lnSpc>
                <a:spcPct val="100000"/>
              </a:lnSpc>
              <a:buNone/>
              <a:defRPr/>
            </a:pPr>
            <a:r>
              <a:rPr lang="en-GB" sz="1600" dirty="0">
                <a:solidFill>
                  <a:srgbClr val="FF0000"/>
                </a:solidFill>
              </a:rPr>
              <a:t>      </a:t>
            </a:r>
            <a:r>
              <a:rPr lang="en-GB" sz="1600" b="1" dirty="0">
                <a:solidFill>
                  <a:srgbClr val="FF0000"/>
                </a:solidFill>
                <a:latin typeface="Courier New" panose="02070309020205020404" pitchFamily="49" charset="0"/>
                <a:cs typeface="Courier New" panose="02070309020205020404" pitchFamily="49" charset="0"/>
              </a:rPr>
              <a:t>&lt; &gt; &amp; ” ’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&amp;</a:t>
            </a:r>
            <a:r>
              <a:rPr lang="en-GB" sz="1600" b="1" dirty="0" err="1">
                <a:solidFill>
                  <a:srgbClr val="339933"/>
                </a:solidFill>
                <a:latin typeface="Courier New" panose="02070309020205020404" pitchFamily="49" charset="0"/>
                <a:cs typeface="Courier New" panose="02070309020205020404" pitchFamily="49" charset="0"/>
              </a:rPr>
              <a:t>gt</a:t>
            </a:r>
            <a:r>
              <a:rPr lang="en-GB" sz="1600" b="1" dirty="0">
                <a:solidFill>
                  <a:srgbClr val="339933"/>
                </a:solidFill>
                <a:latin typeface="Courier New" panose="02070309020205020404" pitchFamily="49" charset="0"/>
                <a:cs typeface="Courier New" panose="02070309020205020404" pitchFamily="49" charset="0"/>
              </a:rPr>
              <a:t>; </a:t>
            </a:r>
            <a:r>
              <a:rPr lang="en-GB" sz="1600" b="1" dirty="0" err="1">
                <a:solidFill>
                  <a:srgbClr val="339933"/>
                </a:solidFill>
                <a:latin typeface="Courier New" panose="02070309020205020404" pitchFamily="49" charset="0"/>
                <a:cs typeface="Courier New" panose="02070309020205020404" pitchFamily="49" charset="0"/>
              </a:rPr>
              <a:t>lt</a:t>
            </a:r>
            <a:r>
              <a:rPr lang="en-GB" sz="1600" b="1" dirty="0">
                <a:solidFill>
                  <a:srgbClr val="339933"/>
                </a:solidFill>
                <a:latin typeface="Courier New" panose="02070309020205020404" pitchFamily="49" charset="0"/>
                <a:cs typeface="Courier New" panose="02070309020205020404" pitchFamily="49" charset="0"/>
              </a:rPr>
              <a:t>; &amp;amp; &amp;</a:t>
            </a:r>
            <a:r>
              <a:rPr lang="en-GB" sz="1600" b="1" dirty="0" err="1">
                <a:solidFill>
                  <a:srgbClr val="339933"/>
                </a:solidFill>
                <a:latin typeface="Courier New" panose="02070309020205020404" pitchFamily="49" charset="0"/>
                <a:cs typeface="Courier New" panose="02070309020205020404" pitchFamily="49" charset="0"/>
              </a:rPr>
              <a:t>quot</a:t>
            </a:r>
            <a:r>
              <a:rPr lang="en-GB" sz="1600" b="1" dirty="0">
                <a:solidFill>
                  <a:srgbClr val="339933"/>
                </a:solidFill>
                <a:latin typeface="Courier New" panose="02070309020205020404" pitchFamily="49" charset="0"/>
                <a:cs typeface="Courier New" panose="02070309020205020404" pitchFamily="49" charset="0"/>
              </a:rPr>
              <a:t> &amp;#39</a:t>
            </a:r>
          </a:p>
          <a:p>
            <a:pPr marL="457153" lvl="1" indent="0">
              <a:lnSpc>
                <a:spcPct val="100000"/>
              </a:lnSpc>
              <a:buNone/>
              <a:defRPr/>
            </a:pPr>
            <a:r>
              <a:rPr lang="en-GB" sz="1600" dirty="0">
                <a:solidFill>
                  <a:schemeClr val="tx1"/>
                </a:solidFill>
                <a:cs typeface="Courier New" panose="02070309020205020404" pitchFamily="49" charset="0"/>
              </a:rPr>
              <a:t>Complication: encoding of attribute inside HTML tag may be different  </a:t>
            </a:r>
          </a:p>
          <a:p>
            <a:pPr>
              <a:lnSpc>
                <a:spcPct val="100000"/>
              </a:lnSpc>
              <a:defRPr/>
            </a:pPr>
            <a:r>
              <a:rPr lang="en-GB" sz="1800" dirty="0">
                <a:solidFill>
                  <a:schemeClr val="accent2"/>
                </a:solidFill>
              </a:rPr>
              <a:t>URL encoding </a:t>
            </a:r>
            <a:r>
              <a:rPr lang="en-GB" sz="1800" dirty="0">
                <a:solidFill>
                  <a:schemeClr val="tx1"/>
                </a:solidFill>
              </a:rPr>
              <a:t>aka</a:t>
            </a:r>
            <a:r>
              <a:rPr lang="en-GB" sz="1800" dirty="0">
                <a:solidFill>
                  <a:schemeClr val="accent2"/>
                </a:solidFill>
              </a:rPr>
              <a:t> %-encoding </a:t>
            </a:r>
          </a:p>
          <a:p>
            <a:pPr marL="457153" lvl="1" indent="0">
              <a:lnSpc>
                <a:spcPct val="100000"/>
              </a:lnSpc>
              <a:buNone/>
              <a:defRPr/>
            </a:pPr>
            <a:r>
              <a:rPr lang="en-GB" sz="1600" b="1" dirty="0">
                <a:solidFill>
                  <a:srgbClr val="FF0000"/>
                </a:solidFill>
                <a:latin typeface="Courier New" panose="02070309020205020404" pitchFamily="49" charset="0"/>
                <a:cs typeface="Courier New" panose="02070309020205020404" pitchFamily="49" charset="0"/>
              </a:rPr>
              <a:t>   / ? = % #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%2F %3F %3D %25 %23 </a:t>
            </a:r>
          </a:p>
          <a:p>
            <a:pPr marL="457153" lvl="1" indent="0">
              <a:lnSpc>
                <a:spcPct val="100000"/>
              </a:lnSpc>
              <a:buNone/>
              <a:defRPr/>
            </a:pPr>
            <a:r>
              <a:rPr lang="en-GB" sz="1600" b="1" dirty="0">
                <a:solidFill>
                  <a:srgbClr val="FF0000"/>
                </a:solidFill>
                <a:latin typeface="Courier New" panose="02070309020205020404" pitchFamily="49" charset="0"/>
                <a:cs typeface="Courier New" panose="02070309020205020404" pitchFamily="49" charset="0"/>
              </a:rPr>
              <a:t>       space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%20 </a:t>
            </a:r>
            <a:r>
              <a:rPr lang="en-GB" sz="1600" dirty="0">
                <a:cs typeface="Courier New" panose="02070309020205020404" pitchFamily="49" charset="0"/>
              </a:rPr>
              <a:t>or </a:t>
            </a:r>
            <a:r>
              <a:rPr lang="en-GB" sz="1600" b="1" dirty="0">
                <a:solidFill>
                  <a:srgbClr val="339933"/>
                </a:solidFill>
                <a:latin typeface="Courier New" panose="02070309020205020404" pitchFamily="49" charset="0"/>
                <a:cs typeface="Courier New" panose="02070309020205020404" pitchFamily="49" charset="0"/>
              </a:rPr>
              <a:t> +</a:t>
            </a:r>
            <a:endParaRPr lang="en-GB" sz="1633"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r>
              <a:rPr lang="en-US" sz="1600" spc="-1" dirty="0"/>
              <a:t>Try this out with e.g.  </a:t>
            </a:r>
            <a:r>
              <a:rPr lang="en-US" sz="1600" b="1" spc="-1" dirty="0">
                <a:latin typeface="Courier New"/>
              </a:rPr>
              <a:t>https://duckduckgo.com/?q=%2F+%3F%3D</a:t>
            </a:r>
          </a:p>
          <a:p>
            <a:pPr marL="457153" lvl="1" indent="0">
              <a:lnSpc>
                <a:spcPct val="100000"/>
              </a:lnSpc>
              <a:buNone/>
              <a:defRPr/>
            </a:pPr>
            <a:r>
              <a:rPr lang="en-US" sz="1600" spc="-1" dirty="0"/>
              <a:t>Complication: encoding for query segment different than for initial part, </a:t>
            </a:r>
            <a:r>
              <a:rPr lang="en-US" sz="1600" spc="-1" dirty="0" err="1"/>
              <a:t>eg</a:t>
            </a:r>
            <a:r>
              <a:rPr lang="en-US" sz="1600" spc="-1" dirty="0"/>
              <a:t> for </a:t>
            </a:r>
            <a:r>
              <a:rPr lang="en-US" sz="1600" b="1" spc="-1" dirty="0">
                <a:latin typeface="Courier New" panose="02070309020205020404" pitchFamily="49" charset="0"/>
                <a:cs typeface="Courier New" panose="02070309020205020404" pitchFamily="49" charset="0"/>
              </a:rPr>
              <a:t>/</a:t>
            </a:r>
            <a:r>
              <a:rPr lang="en-US" sz="1600" spc="-1" dirty="0"/>
              <a:t> aka </a:t>
            </a:r>
            <a:r>
              <a:rPr lang="en-US" sz="1600" b="1" spc="-1" dirty="0">
                <a:latin typeface="Courier New" panose="02070309020205020404" pitchFamily="49" charset="0"/>
                <a:cs typeface="Courier New" panose="02070309020205020404" pitchFamily="49" charset="0"/>
              </a:rPr>
              <a:t>%2F</a:t>
            </a:r>
            <a:endParaRPr lang="en-GB" sz="1600" b="1" dirty="0">
              <a:latin typeface="Courier New" panose="02070309020205020404" pitchFamily="49" charset="0"/>
              <a:cs typeface="Courier New" panose="02070309020205020404" pitchFamily="49" charset="0"/>
            </a:endParaRPr>
          </a:p>
          <a:p>
            <a:pPr>
              <a:lnSpc>
                <a:spcPct val="100000"/>
              </a:lnSpc>
              <a:defRPr/>
            </a:pPr>
            <a:r>
              <a:rPr lang="en-GB" sz="1800" dirty="0">
                <a:solidFill>
                  <a:schemeClr val="accent2"/>
                </a:solidFill>
              </a:rPr>
              <a:t>JavaScript string literal encoding</a:t>
            </a:r>
          </a:p>
          <a:p>
            <a:pPr marL="457153" lvl="1" indent="0">
              <a:lnSpc>
                <a:spcPct val="100000"/>
              </a:lnSpc>
              <a:buNone/>
              <a:defRPr/>
            </a:pPr>
            <a:r>
              <a:rPr lang="en-GB" sz="1633" b="1" dirty="0">
                <a:solidFill>
                  <a:srgbClr val="FF0000"/>
                </a:solidFill>
                <a:latin typeface="Courier New" panose="02070309020205020404" pitchFamily="49" charset="0"/>
                <a:cs typeface="Courier New" panose="02070309020205020404" pitchFamily="49" charset="0"/>
              </a:rPr>
              <a:t>           </a:t>
            </a:r>
            <a:r>
              <a:rPr lang="en-GB" sz="1600" b="1" dirty="0">
                <a:solidFill>
                  <a:srgbClr val="FF0000"/>
                </a:solidFill>
                <a:latin typeface="Courier New" panose="02070309020205020404" pitchFamily="49" charset="0"/>
                <a:cs typeface="Courier New" panose="02070309020205020404" pitchFamily="49" charset="0"/>
              </a:rPr>
              <a:t>’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  </a:t>
            </a:r>
            <a:endParaRPr lang="en-GB" sz="1633"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r>
              <a:rPr lang="en-GB" sz="1600" dirty="0">
                <a:solidFill>
                  <a:schemeClr val="tx1"/>
                </a:solidFill>
                <a:cs typeface="Courier New" panose="02070309020205020404" pitchFamily="49" charset="0"/>
              </a:rPr>
              <a:t>     </a:t>
            </a:r>
            <a:r>
              <a:rPr lang="en-GB" sz="1600" dirty="0" err="1">
                <a:solidFill>
                  <a:schemeClr val="tx1"/>
                </a:solidFill>
                <a:cs typeface="Courier New" panose="02070309020205020404" pitchFamily="49" charset="0"/>
              </a:rPr>
              <a:t>Eg</a:t>
            </a:r>
            <a:r>
              <a:rPr lang="en-GB" sz="1600" b="1" dirty="0">
                <a:solidFill>
                  <a:srgbClr val="339933"/>
                </a:solidFill>
                <a:latin typeface="Courier New" panose="02070309020205020404" pitchFamily="49" charset="0"/>
                <a:cs typeface="Courier New" panose="02070309020205020404" pitchFamily="49" charset="0"/>
              </a:rPr>
              <a:t> </a:t>
            </a:r>
            <a:r>
              <a:rPr lang="en-GB" sz="1600" b="1" dirty="0">
                <a:solidFill>
                  <a:schemeClr val="accent2"/>
                </a:solidFill>
                <a:latin typeface="Courier New" panose="02070309020205020404" pitchFamily="49" charset="0"/>
                <a:cs typeface="Courier New" panose="02070309020205020404" pitchFamily="49" charset="0"/>
              </a:rPr>
              <a:t>’</a:t>
            </a:r>
            <a:r>
              <a:rPr lang="en-GB" sz="1600" b="1" dirty="0">
                <a:solidFill>
                  <a:srgbClr val="339933"/>
                </a:solidFill>
                <a:latin typeface="Courier New" panose="02070309020205020404" pitchFamily="49" charset="0"/>
                <a:cs typeface="Courier New" panose="02070309020205020404" pitchFamily="49" charset="0"/>
              </a:rPr>
              <a:t>this is a JS string with a \’ in the middle</a:t>
            </a:r>
            <a:r>
              <a:rPr lang="en-GB" sz="1600" b="1" dirty="0">
                <a:solidFill>
                  <a:schemeClr val="accent2"/>
                </a:solidFill>
                <a:latin typeface="Courier New" panose="02070309020205020404" pitchFamily="49" charset="0"/>
                <a:cs typeface="Courier New" panose="02070309020205020404" pitchFamily="49" charset="0"/>
              </a:rPr>
              <a:t>’</a:t>
            </a:r>
          </a:p>
          <a:p>
            <a:pPr marL="457153" lvl="1" indent="0">
              <a:lnSpc>
                <a:spcPct val="100000"/>
              </a:lnSpc>
              <a:buNone/>
              <a:defRPr/>
            </a:pPr>
            <a:r>
              <a:rPr lang="en-GB" sz="1600" dirty="0">
                <a:solidFill>
                  <a:schemeClr val="tx1"/>
                </a:solidFill>
                <a:cs typeface="Courier New" panose="02070309020205020404" pitchFamily="49" charset="0"/>
              </a:rPr>
              <a:t>Complication: JavaScript allows both ' and "  for strings</a:t>
            </a:r>
          </a:p>
          <a:p>
            <a:pPr marL="342853">
              <a:lnSpc>
                <a:spcPct val="100000"/>
              </a:lnSpc>
              <a:defRPr/>
            </a:pPr>
            <a:r>
              <a:rPr lang="en-GB" sz="1800" dirty="0">
                <a:solidFill>
                  <a:schemeClr val="accent2"/>
                </a:solidFill>
              </a:rPr>
              <a:t>CSS encoding</a:t>
            </a:r>
          </a:p>
          <a:p>
            <a:pPr marL="342853">
              <a:lnSpc>
                <a:spcPct val="100000"/>
              </a:lnSpc>
              <a:defRPr/>
            </a:pPr>
            <a:r>
              <a:rPr lang="en-GB" sz="1600" b="1" dirty="0">
                <a:solidFill>
                  <a:schemeClr val="accent2"/>
                </a:solidFill>
                <a:latin typeface="Courier New" panose="02070309020205020404" pitchFamily="49" charset="0"/>
                <a:cs typeface="Courier New" panose="02070309020205020404" pitchFamily="49" charset="0"/>
              </a:rPr>
              <a:t>...</a:t>
            </a:r>
            <a:endParaRPr lang="en-GB" sz="1600"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endParaRPr lang="en-GB" sz="1600" b="1" dirty="0">
              <a:solidFill>
                <a:schemeClr val="accent2"/>
              </a:solidFill>
              <a:latin typeface="Courier New" panose="02070309020205020404" pitchFamily="49" charset="0"/>
              <a:cs typeface="Courier New" panose="02070309020205020404" pitchFamily="49" charset="0"/>
            </a:endParaRPr>
          </a:p>
          <a:p>
            <a:pPr marL="342853">
              <a:lnSpc>
                <a:spcPct val="100000"/>
              </a:lnSpc>
              <a:defRPr/>
            </a:pPr>
            <a:endParaRPr lang="en-GB" sz="1600" dirty="0">
              <a:solidFill>
                <a:schemeClr val="tx1"/>
              </a:solidFill>
              <a:cs typeface="Courier New" panose="02070309020205020404" pitchFamily="49" charset="0"/>
            </a:endParaRPr>
          </a:p>
          <a:p>
            <a:pPr marL="457153" lvl="1" indent="0">
              <a:lnSpc>
                <a:spcPct val="100000"/>
              </a:lnSpc>
              <a:buNone/>
              <a:defRPr/>
            </a:pPr>
            <a:r>
              <a:rPr lang="en-GB" sz="1633" dirty="0">
                <a:solidFill>
                  <a:schemeClr val="accent2"/>
                </a:solidFill>
                <a:cs typeface="Courier New" panose="02070309020205020404" pitchFamily="49" charset="0"/>
              </a:rPr>
              <a:t> </a:t>
            </a:r>
            <a:endParaRPr lang="en-GB" sz="1600" dirty="0">
              <a:solidFill>
                <a:schemeClr val="accent2"/>
              </a:solidFill>
              <a:cs typeface="Courier New" panose="02070309020205020404" pitchFamily="49" charset="0"/>
            </a:endParaRPr>
          </a:p>
        </p:txBody>
      </p:sp>
      <p:sp>
        <p:nvSpPr>
          <p:cNvPr id="69636" name="Tijdelijke aanduiding voor dianummer 3">
            <a:extLst>
              <a:ext uri="{FF2B5EF4-FFF2-40B4-BE49-F238E27FC236}">
                <a16:creationId xmlns:a16="http://schemas.microsoft.com/office/drawing/2014/main" id="{D78FE7DF-043A-645D-7875-F8D9141C8F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B0FC9FE1-B1D2-4F8A-A490-645F202403D9}" type="slidenum">
              <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Times New Roman" panose="02020603050405020304" pitchFamily="18" charset="0"/>
              </a:rPr>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92</a:t>
            </a:fld>
            <a:endPar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4798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39903-B9A6-D6C5-276B-01D58D52A4B3}"/>
              </a:ext>
            </a:extLst>
          </p:cNvPr>
          <p:cNvSpPr>
            <a:spLocks noGrp="1"/>
          </p:cNvSpPr>
          <p:nvPr>
            <p:ph idx="1"/>
          </p:nvPr>
        </p:nvSpPr>
        <p:spPr/>
        <p:txBody>
          <a:bodyPr/>
          <a:lstStyle/>
          <a:p>
            <a:pPr marL="0" indent="0">
              <a:buNone/>
            </a:pPr>
            <a:r>
              <a:rPr lang="en-US" sz="1800" dirty="0">
                <a:solidFill>
                  <a:schemeClr val="accent2"/>
                </a:solidFill>
              </a:rPr>
              <a:t>Context-sensitive auto-escaping web template engines </a:t>
            </a:r>
            <a:r>
              <a:rPr lang="en-US" sz="1800" dirty="0">
                <a:solidFill>
                  <a:schemeClr val="tx1"/>
                </a:solidFill>
              </a:rPr>
              <a:t>try to figure out &amp; insert the right encodings.</a:t>
            </a:r>
          </a:p>
          <a:p>
            <a:pPr marL="400050" lvl="1" indent="0">
              <a:buNone/>
            </a:pPr>
            <a:r>
              <a:rPr lang="en-US" sz="1600" dirty="0">
                <a:solidFill>
                  <a:schemeClr val="tx1"/>
                </a:solidFill>
              </a:rPr>
              <a:t>E.g. </a:t>
            </a:r>
            <a:r>
              <a:rPr lang="en-US" sz="1600" dirty="0">
                <a:solidFill>
                  <a:srgbClr val="339933"/>
                </a:solidFill>
              </a:rPr>
              <a:t>Google Closure Templates, </a:t>
            </a:r>
            <a:r>
              <a:rPr lang="en-US" sz="1600" dirty="0">
                <a:solidFill>
                  <a:schemeClr val="tx1"/>
                </a:solidFill>
              </a:rPr>
              <a:t>using context &amp; encodings below</a:t>
            </a:r>
          </a:p>
          <a:p>
            <a:pPr marL="0" indent="0">
              <a:buNone/>
            </a:pPr>
            <a:r>
              <a:rPr lang="en-US" sz="1600" dirty="0">
                <a:solidFill>
                  <a:schemeClr val="tx1"/>
                </a:solidFill>
              </a:rPr>
              <a:t>Many template engines are not context sensitive!</a:t>
            </a:r>
          </a:p>
          <a:p>
            <a:pPr marL="0" indent="0">
              <a:buNone/>
            </a:pPr>
            <a:endParaRPr lang="en-US" dirty="0">
              <a:solidFill>
                <a:schemeClr val="tx1"/>
              </a:solidFill>
            </a:endParaRPr>
          </a:p>
          <a:p>
            <a:pPr marL="0" indent="0">
              <a:buNone/>
            </a:pPr>
            <a:endParaRPr lang="en-US" sz="2000" dirty="0">
              <a:solidFill>
                <a:schemeClr val="tx1"/>
              </a:solidFill>
            </a:endParaRPr>
          </a:p>
          <a:p>
            <a:pPr marL="0" indent="0">
              <a:buNone/>
            </a:pPr>
            <a:endParaRPr lang="en-GB" dirty="0"/>
          </a:p>
        </p:txBody>
      </p:sp>
      <p:pic>
        <p:nvPicPr>
          <p:cNvPr id="12" name="Picture 11">
            <a:extLst>
              <a:ext uri="{FF2B5EF4-FFF2-40B4-BE49-F238E27FC236}">
                <a16:creationId xmlns:a16="http://schemas.microsoft.com/office/drawing/2014/main" id="{10273A6D-A8FD-C649-EE89-239F61B4839A}"/>
              </a:ext>
            </a:extLst>
          </p:cNvPr>
          <p:cNvPicPr>
            <a:picLocks noChangeAspect="1"/>
          </p:cNvPicPr>
          <p:nvPr/>
        </p:nvPicPr>
        <p:blipFill rotWithShape="1">
          <a:blip r:embed="rId2"/>
          <a:srcRect b="3181"/>
          <a:stretch/>
        </p:blipFill>
        <p:spPr>
          <a:xfrm>
            <a:off x="551471" y="3394185"/>
            <a:ext cx="6156176" cy="2245826"/>
          </a:xfrm>
          <a:prstGeom prst="rect">
            <a:avLst/>
          </a:prstGeom>
        </p:spPr>
      </p:pic>
      <p:sp>
        <p:nvSpPr>
          <p:cNvPr id="2" name="Title 1">
            <a:extLst>
              <a:ext uri="{FF2B5EF4-FFF2-40B4-BE49-F238E27FC236}">
                <a16:creationId xmlns:a16="http://schemas.microsoft.com/office/drawing/2014/main" id="{23DFDC41-4F3F-65CB-01BF-7346A112937D}"/>
              </a:ext>
            </a:extLst>
          </p:cNvPr>
          <p:cNvSpPr>
            <a:spLocks noGrp="1"/>
          </p:cNvSpPr>
          <p:nvPr>
            <p:ph type="title"/>
          </p:nvPr>
        </p:nvSpPr>
        <p:spPr/>
        <p:txBody>
          <a:bodyPr/>
          <a:lstStyle/>
          <a:p>
            <a:r>
              <a:rPr lang="en-US" sz="2400" dirty="0"/>
              <a:t>Context-sensitive auto-escaping  </a:t>
            </a:r>
            <a:endParaRPr lang="en-GB" sz="2400" dirty="0"/>
          </a:p>
        </p:txBody>
      </p:sp>
      <p:sp>
        <p:nvSpPr>
          <p:cNvPr id="4" name="Slide Number Placeholder 3">
            <a:extLst>
              <a:ext uri="{FF2B5EF4-FFF2-40B4-BE49-F238E27FC236}">
                <a16:creationId xmlns:a16="http://schemas.microsoft.com/office/drawing/2014/main" id="{A89464FB-6201-E92D-147F-ADA6B08F5112}"/>
              </a:ext>
            </a:extLst>
          </p:cNvPr>
          <p:cNvSpPr>
            <a:spLocks noGrp="1"/>
          </p:cNvSpPr>
          <p:nvPr>
            <p:ph type="sldNum" idx="10"/>
          </p:nvPr>
        </p:nvSpPr>
        <p:spPr/>
        <p:txBody>
          <a:bodyPr/>
          <a:lstStyle/>
          <a:p>
            <a:pPr>
              <a:defRPr/>
            </a:pPr>
            <a:fld id="{203D43D3-408D-4D7A-B290-7A4D7FA16B86}" type="slidenum">
              <a:rPr lang="en-GB" altLang="nl-NL" smtClean="0"/>
              <a:pPr>
                <a:defRPr/>
              </a:pPr>
              <a:t>93</a:t>
            </a:fld>
            <a:endParaRPr lang="en-GB" altLang="nl-NL" dirty="0"/>
          </a:p>
        </p:txBody>
      </p:sp>
      <p:pic>
        <p:nvPicPr>
          <p:cNvPr id="10" name="Picture 9">
            <a:extLst>
              <a:ext uri="{FF2B5EF4-FFF2-40B4-BE49-F238E27FC236}">
                <a16:creationId xmlns:a16="http://schemas.microsoft.com/office/drawing/2014/main" id="{8D84FCE8-3923-AF41-CF92-4604AA194C74}"/>
              </a:ext>
            </a:extLst>
          </p:cNvPr>
          <p:cNvPicPr>
            <a:picLocks noChangeAspect="1"/>
          </p:cNvPicPr>
          <p:nvPr/>
        </p:nvPicPr>
        <p:blipFill>
          <a:blip r:embed="rId3"/>
          <a:stretch>
            <a:fillRect/>
          </a:stretch>
        </p:blipFill>
        <p:spPr>
          <a:xfrm>
            <a:off x="5285073" y="2655116"/>
            <a:ext cx="3173127" cy="1347809"/>
          </a:xfrm>
          <a:prstGeom prst="rect">
            <a:avLst/>
          </a:prstGeom>
        </p:spPr>
      </p:pic>
      <p:sp>
        <p:nvSpPr>
          <p:cNvPr id="13" name="Tekstvak 4">
            <a:extLst>
              <a:ext uri="{FF2B5EF4-FFF2-40B4-BE49-F238E27FC236}">
                <a16:creationId xmlns:a16="http://schemas.microsoft.com/office/drawing/2014/main" id="{CC57341F-CCB3-CA45-8C13-D3D49775CC0E}"/>
              </a:ext>
            </a:extLst>
          </p:cNvPr>
          <p:cNvSpPr txBox="1"/>
          <p:nvPr/>
        </p:nvSpPr>
        <p:spPr>
          <a:xfrm>
            <a:off x="1115616" y="5824317"/>
            <a:ext cx="6462438" cy="523220"/>
          </a:xfrm>
          <a:prstGeom prst="rect">
            <a:avLst/>
          </a:prstGeom>
          <a:noFill/>
        </p:spPr>
        <p:txBody>
          <a:bodyPr wrap="square">
            <a:spAutoFit/>
          </a:bodyPr>
          <a:lstStyle/>
          <a:p>
            <a:pPr>
              <a:defRPr/>
            </a:pPr>
            <a:r>
              <a:rPr lang="en-GB" sz="1400" dirty="0">
                <a:solidFill>
                  <a:schemeClr val="tx1"/>
                </a:solidFill>
                <a:latin typeface="Arial Rounded MT Bold" panose="020F0704030504030204" pitchFamily="34" charset="0"/>
              </a:rPr>
              <a:t>[Samuel, Saxena, and Song, </a:t>
            </a:r>
            <a:r>
              <a:rPr lang="en-US" sz="1400" dirty="0">
                <a:solidFill>
                  <a:schemeClr val="tx1"/>
                </a:solidFill>
                <a:latin typeface="Arial Rounded MT Bold" panose="020F0704030504030204" pitchFamily="34" charset="0"/>
              </a:rPr>
              <a:t>Context-sensitive auto-sanitization in web templating languages using type qualifiers,</a:t>
            </a:r>
            <a:r>
              <a:rPr lang="en-GB" sz="1400" dirty="0">
                <a:solidFill>
                  <a:schemeClr val="tx1"/>
                </a:solidFill>
                <a:latin typeface="Arial Rounded MT Bold" panose="020F0704030504030204" pitchFamily="34" charset="0"/>
              </a:rPr>
              <a:t> CCS 2017]</a:t>
            </a:r>
          </a:p>
        </p:txBody>
      </p:sp>
      <p:sp>
        <p:nvSpPr>
          <p:cNvPr id="14" name="TextBox 13">
            <a:extLst>
              <a:ext uri="{FF2B5EF4-FFF2-40B4-BE49-F238E27FC236}">
                <a16:creationId xmlns:a16="http://schemas.microsoft.com/office/drawing/2014/main" id="{0F26BE9C-2432-553C-FA16-81BB64B6AEDE}"/>
              </a:ext>
            </a:extLst>
          </p:cNvPr>
          <p:cNvSpPr txBox="1"/>
          <p:nvPr/>
        </p:nvSpPr>
        <p:spPr>
          <a:xfrm>
            <a:off x="5791030" y="4012547"/>
            <a:ext cx="3418227" cy="307777"/>
          </a:xfrm>
          <a:prstGeom prst="rect">
            <a:avLst/>
          </a:prstGeom>
          <a:noFill/>
        </p:spPr>
        <p:txBody>
          <a:bodyPr wrap="square" rtlCol="0">
            <a:spAutoFit/>
          </a:bodyPr>
          <a:lstStyle/>
          <a:p>
            <a:r>
              <a:rPr lang="en-US" sz="1400" dirty="0">
                <a:solidFill>
                  <a:schemeClr val="tx2"/>
                </a:solidFill>
                <a:latin typeface="Arial Rounded MT Bold" panose="020F0704030504030204" pitchFamily="34" charset="0"/>
              </a:rPr>
              <a:t>contexts (type qualifiers)  </a:t>
            </a:r>
            <a:endParaRPr lang="en-GB" sz="1400" dirty="0">
              <a:solidFill>
                <a:schemeClr val="tx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309FFD4-7D24-721E-9E81-49401A6D6BBB}"/>
              </a:ext>
            </a:extLst>
          </p:cNvPr>
          <p:cNvSpPr txBox="1"/>
          <p:nvPr/>
        </p:nvSpPr>
        <p:spPr>
          <a:xfrm>
            <a:off x="899592" y="3046476"/>
            <a:ext cx="2448272" cy="307777"/>
          </a:xfrm>
          <a:prstGeom prst="rect">
            <a:avLst/>
          </a:prstGeom>
          <a:noFill/>
        </p:spPr>
        <p:txBody>
          <a:bodyPr wrap="square" rtlCol="0">
            <a:spAutoFit/>
          </a:bodyPr>
          <a:lstStyle/>
          <a:p>
            <a:r>
              <a:rPr lang="en-US" sz="1400" dirty="0">
                <a:solidFill>
                  <a:schemeClr val="tx2"/>
                </a:solidFill>
                <a:latin typeface="Arial Rounded MT Bold" panose="020F0704030504030204" pitchFamily="34" charset="0"/>
              </a:rPr>
              <a:t>encodings inserted</a:t>
            </a:r>
            <a:endParaRPr lang="en-GB" sz="14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409364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Extra complication: the DOM API</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94</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p:txBody>
          <a:bodyPr/>
          <a:lstStyle/>
          <a:p>
            <a:pPr marL="0" indent="0">
              <a:buNone/>
            </a:pPr>
            <a:r>
              <a:rPr lang="en-US" sz="1800" dirty="0">
                <a:solidFill>
                  <a:schemeClr val="tx1"/>
                </a:solidFill>
              </a:rPr>
              <a:t>JavaScript inside a web page can dynamically alter that web page                       using the </a:t>
            </a:r>
            <a:r>
              <a:rPr lang="en-US" sz="1800" dirty="0">
                <a:solidFill>
                  <a:srgbClr val="7030A0"/>
                </a:solidFill>
              </a:rPr>
              <a:t>DOM API </a:t>
            </a:r>
            <a:r>
              <a:rPr lang="en-US" sz="1600" dirty="0">
                <a:solidFill>
                  <a:schemeClr val="tx1"/>
                </a:solidFill>
              </a:rPr>
              <a:t>(or do other interactions with other Web APIs)</a:t>
            </a:r>
          </a:p>
          <a:p>
            <a:pPr marL="0" indent="0">
              <a:buNone/>
            </a:pPr>
            <a:r>
              <a:rPr lang="en-US" sz="1400" b="1" dirty="0">
                <a:solidFill>
                  <a:schemeClr val="bg2">
                    <a:lumMod val="60000"/>
                    <a:lumOff val="40000"/>
                  </a:schemeClr>
                </a:solidFill>
                <a:latin typeface="Arial Narrow" panose="020B0606020202030204" pitchFamily="34" charset="0"/>
              </a:rPr>
              <a:t>    </a:t>
            </a:r>
            <a:r>
              <a:rPr lang="en-US" sz="1400" b="1" dirty="0">
                <a:solidFill>
                  <a:schemeClr val="accent3">
                    <a:lumMod val="50000"/>
                  </a:schemeClr>
                </a:solidFill>
                <a:latin typeface="Arial Narrow" panose="020B0606020202030204" pitchFamily="34" charset="0"/>
              </a:rPr>
              <a:t>&lt;html&gt;   &lt;body&gt;</a:t>
            </a:r>
          </a:p>
          <a:p>
            <a:pPr marL="0" indent="0">
              <a:buNone/>
            </a:pPr>
            <a:r>
              <a:rPr lang="en-US" sz="1400" b="1" dirty="0">
                <a:latin typeface="Arial Narrow" panose="020B0606020202030204" pitchFamily="34" charset="0"/>
              </a:rPr>
              <a:t>      &lt;h1 </a:t>
            </a:r>
            <a:r>
              <a:rPr lang="en-US" sz="1400" b="1" dirty="0">
                <a:solidFill>
                  <a:srgbClr val="339933"/>
                </a:solidFill>
                <a:latin typeface="Arial Narrow" panose="020B0606020202030204" pitchFamily="34" charset="0"/>
              </a:rPr>
              <a:t>id=title</a:t>
            </a:r>
            <a:r>
              <a:rPr lang="en-US" sz="1400" b="1" dirty="0">
                <a:latin typeface="Arial Narrow" panose="020B0606020202030204" pitchFamily="34" charset="0"/>
              </a:rPr>
              <a:t>&gt;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 </a:t>
            </a:r>
          </a:p>
          <a:p>
            <a:pPr marL="0" indent="0">
              <a:buNone/>
            </a:pPr>
            <a:r>
              <a:rPr lang="en-US" sz="1400" b="1" dirty="0">
                <a:latin typeface="Arial Narrow" panose="020B0606020202030204" pitchFamily="34" charset="0"/>
              </a:rPr>
              <a:t>       </a:t>
            </a:r>
            <a:r>
              <a:rPr lang="en-US" sz="1400" b="1" dirty="0">
                <a:solidFill>
                  <a:schemeClr val="bg2">
                    <a:lumMod val="60000"/>
                    <a:lumOff val="40000"/>
                  </a:schemeClr>
                </a:solidFill>
                <a:latin typeface="Arial Narrow" panose="020B0606020202030204" pitchFamily="34" charset="0"/>
              </a:rPr>
              <a:t>...</a:t>
            </a:r>
          </a:p>
          <a:p>
            <a:pPr marL="0" indent="0">
              <a:buNone/>
            </a:pPr>
            <a:r>
              <a:rPr lang="en-US" sz="1400" b="1" dirty="0">
                <a:solidFill>
                  <a:schemeClr val="tx1"/>
                </a:solidFill>
                <a:latin typeface="Arial Narrow" panose="020B0606020202030204" pitchFamily="34" charset="0"/>
              </a:rPr>
              <a:t>     </a:t>
            </a:r>
            <a:r>
              <a:rPr lang="en-GB" altLang="nl-NL" sz="1400" b="1" dirty="0">
                <a:solidFill>
                  <a:schemeClr val="tx1"/>
                </a:solidFill>
                <a:latin typeface="Arial Narrow" panose="020B0606020202030204" pitchFamily="34" charset="0"/>
              </a:rPr>
              <a:t>&lt;script&gt; </a:t>
            </a:r>
            <a:r>
              <a:rPr lang="en-GB" sz="1400" b="1" dirty="0">
                <a:latin typeface="Arial Narrow" panose="020B0606020202030204" pitchFamily="34" charset="0"/>
              </a:rPr>
              <a:t>let </a:t>
            </a:r>
            <a:r>
              <a:rPr lang="en-GB" sz="1400" b="1" dirty="0" err="1">
                <a:latin typeface="Arial Narrow" panose="020B0606020202030204" pitchFamily="34" charset="0"/>
              </a:rPr>
              <a:t>newName</a:t>
            </a:r>
            <a:r>
              <a:rPr lang="en-GB" sz="1400" b="1" dirty="0">
                <a:latin typeface="Arial Narrow" panose="020B0606020202030204" pitchFamily="34" charset="0"/>
              </a:rPr>
              <a:t> = </a:t>
            </a:r>
            <a:r>
              <a:rPr lang="en-GB" sz="1400" b="1" dirty="0" err="1">
                <a:latin typeface="Arial Narrow" panose="020B0606020202030204" pitchFamily="34" charset="0"/>
              </a:rPr>
              <a:t>getSomeData</a:t>
            </a:r>
            <a:r>
              <a:rPr lang="en-GB" sz="1400" b="1" dirty="0">
                <a:latin typeface="Arial Narrow" panose="020B0606020202030204" pitchFamily="34" charset="0"/>
              </a:rPr>
              <a:t>(); </a:t>
            </a:r>
          </a:p>
          <a:p>
            <a:pPr marL="0" indent="0">
              <a:buNone/>
            </a:pPr>
            <a:r>
              <a:rPr lang="en-GB" altLang="nl-NL" sz="1400" b="1" dirty="0">
                <a:solidFill>
                  <a:schemeClr val="tx1"/>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document.getElementById</a:t>
            </a:r>
            <a:r>
              <a:rPr lang="en-GB" altLang="nl-NL" sz="1400" b="1" dirty="0">
                <a:solidFill>
                  <a:schemeClr val="tx1"/>
                </a:solidFill>
                <a:latin typeface="Arial Narrow" panose="020B0606020202030204" pitchFamily="34" charset="0"/>
              </a:rPr>
              <a:t>("</a:t>
            </a:r>
            <a:r>
              <a:rPr lang="en-GB" altLang="nl-NL" sz="1400" b="1" dirty="0">
                <a:solidFill>
                  <a:srgbClr val="339933"/>
                </a:solidFill>
                <a:latin typeface="Arial Narrow" panose="020B0606020202030204" pitchFamily="34" charset="0"/>
              </a:rPr>
              <a:t>title</a:t>
            </a:r>
            <a:r>
              <a:rPr lang="en-GB" altLang="nl-NL" sz="1400" b="1" dirty="0">
                <a:solidFill>
                  <a:schemeClr val="tx1"/>
                </a:solidFill>
                <a:latin typeface="Arial Narrow" panose="020B0606020202030204" pitchFamily="34" charset="0"/>
              </a:rPr>
              <a:t>")</a:t>
            </a:r>
            <a:r>
              <a:rPr lang="en-GB" altLang="nl-NL" sz="1400" b="1" dirty="0">
                <a:solidFill>
                  <a:srgbClr val="7030A0"/>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innerHTML</a:t>
            </a:r>
            <a:r>
              <a:rPr lang="en-GB" altLang="nl-NL" sz="1400" b="1" dirty="0">
                <a:solidFill>
                  <a:srgbClr val="7030A0"/>
                </a:solidFill>
                <a:latin typeface="Arial Narrow" panose="020B0606020202030204" pitchFamily="34" charset="0"/>
              </a:rPr>
              <a:t>  </a:t>
            </a:r>
            <a:r>
              <a:rPr lang="en-GB" altLang="nl-NL" sz="1400" b="1" dirty="0">
                <a:solidFill>
                  <a:schemeClr val="tx1"/>
                </a:solidFill>
                <a:latin typeface="Arial Narrow" panose="020B0606020202030204" pitchFamily="34" charset="0"/>
              </a:rPr>
              <a:t>=  </a:t>
            </a:r>
            <a:r>
              <a:rPr lang="en-US" sz="1400" b="1" dirty="0" err="1">
                <a:latin typeface="Arial Narrow" panose="020B0606020202030204" pitchFamily="34" charset="0"/>
              </a:rPr>
              <a:t>newName</a:t>
            </a:r>
            <a:r>
              <a:rPr lang="en-US" sz="1400" b="1" dirty="0">
                <a:latin typeface="Arial Narrow" panose="020B0606020202030204" pitchFamily="34" charset="0"/>
              </a:rPr>
              <a:t> +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     &lt;script&gt; </a:t>
            </a:r>
          </a:p>
          <a:p>
            <a:pPr marL="0" indent="0">
              <a:buNone/>
            </a:pPr>
            <a:r>
              <a:rPr lang="en-US" sz="1400" b="1" dirty="0">
                <a:solidFill>
                  <a:schemeClr val="accent3">
                    <a:lumMod val="50000"/>
                  </a:schemeClr>
                </a:solidFill>
                <a:latin typeface="Arial Narrow" panose="020B0606020202030204" pitchFamily="34" charset="0"/>
              </a:rPr>
              <a:t>  &lt;/body&gt;   &lt;/html&gt;</a:t>
            </a:r>
          </a:p>
          <a:p>
            <a:pPr marL="0" indent="0">
              <a:buNone/>
            </a:pPr>
            <a:endParaRPr lang="en-US" sz="1400" b="1" dirty="0">
              <a:solidFill>
                <a:srgbClr val="FF0000"/>
              </a:solidFill>
              <a:latin typeface="Arial Narrow" panose="020B0606020202030204" pitchFamily="34" charset="0"/>
            </a:endParaRPr>
          </a:p>
          <a:p>
            <a:pPr marL="0" indent="0">
              <a:buNone/>
            </a:pPr>
            <a:r>
              <a:rPr lang="en-US" sz="1600" i="1" dirty="0">
                <a:solidFill>
                  <a:schemeClr val="tx1"/>
                </a:solidFill>
              </a:rPr>
              <a:t>Spot the XSS!</a:t>
            </a:r>
          </a:p>
          <a:p>
            <a:pPr marL="0" indent="0">
              <a:buNone/>
            </a:pPr>
            <a:r>
              <a:rPr lang="en-GB" altLang="en-US" sz="1600" dirty="0"/>
              <a:t>       A malicious</a:t>
            </a:r>
            <a:r>
              <a:rPr lang="en-US" sz="1600" b="1" dirty="0">
                <a:latin typeface="Arial Narrow" panose="020B0606020202030204" pitchFamily="34" charset="0"/>
              </a:rPr>
              <a:t>  </a:t>
            </a:r>
            <a:r>
              <a:rPr lang="en-US" sz="1600" b="1" dirty="0" err="1">
                <a:latin typeface="Arial Narrow" panose="020B0606020202030204" pitchFamily="34" charset="0"/>
              </a:rPr>
              <a:t>newName</a:t>
            </a:r>
            <a:r>
              <a:rPr lang="en-US" sz="1600" b="1" dirty="0">
                <a:latin typeface="Arial Narrow" panose="020B0606020202030204" pitchFamily="34" charset="0"/>
              </a:rPr>
              <a:t>  </a:t>
            </a:r>
            <a:r>
              <a:rPr lang="en-GB" altLang="en-US" sz="1600" dirty="0"/>
              <a:t>could be</a:t>
            </a:r>
            <a:r>
              <a:rPr lang="en-US" sz="1600" b="1" dirty="0">
                <a:latin typeface="Arial Narrow" panose="020B0606020202030204" pitchFamily="34" charset="0"/>
              </a:rPr>
              <a:t>  </a:t>
            </a:r>
            <a:r>
              <a:rPr lang="en-US" sz="1600" b="1" dirty="0">
                <a:solidFill>
                  <a:srgbClr val="FF0000"/>
                </a:solidFill>
                <a:latin typeface="Arial Narrow" panose="020B0606020202030204" pitchFamily="34" charset="0"/>
              </a:rPr>
              <a:t> Eve&lt;/h1&gt;&lt;script </a:t>
            </a:r>
            <a:r>
              <a:rPr lang="en-US" sz="1600" b="1" dirty="0" err="1">
                <a:solidFill>
                  <a:srgbClr val="FF0000"/>
                </a:solidFill>
                <a:latin typeface="Arial Narrow" panose="020B0606020202030204" pitchFamily="34" charset="0"/>
              </a:rPr>
              <a:t>someAttackScript</a:t>
            </a:r>
            <a:r>
              <a:rPr lang="en-US" sz="1600" b="1" dirty="0">
                <a:solidFill>
                  <a:srgbClr val="FF0000"/>
                </a:solidFill>
                <a:latin typeface="Arial Narrow" panose="020B0606020202030204" pitchFamily="34" charset="0"/>
              </a:rPr>
              <a:t>();&lt;/script&gt; //</a:t>
            </a:r>
            <a:endParaRPr lang="en-US" sz="1600" i="1" dirty="0">
              <a:solidFill>
                <a:schemeClr val="tx1"/>
              </a:solidFill>
            </a:endParaRPr>
          </a:p>
          <a:p>
            <a:pPr marL="0" indent="0">
              <a:buNone/>
            </a:pPr>
            <a:r>
              <a:rPr lang="en-US" sz="1600" dirty="0">
                <a:solidFill>
                  <a:schemeClr val="tx1"/>
                </a:solidFill>
              </a:rPr>
              <a:t>If </a:t>
            </a:r>
            <a:r>
              <a:rPr lang="en-US" sz="1600" b="1" dirty="0" err="1">
                <a:solidFill>
                  <a:schemeClr val="tx1"/>
                </a:solidFill>
                <a:latin typeface="Arial Narrow" panose="020B0606020202030204" pitchFamily="34" charset="0"/>
              </a:rPr>
              <a:t>newName</a:t>
            </a:r>
            <a:r>
              <a:rPr lang="en-US" sz="1600" dirty="0">
                <a:solidFill>
                  <a:schemeClr val="tx1"/>
                </a:solidFill>
              </a:rPr>
              <a:t> is untrusted user input, it needs to be </a:t>
            </a:r>
            <a:r>
              <a:rPr lang="en-US" sz="1600" dirty="0">
                <a:solidFill>
                  <a:schemeClr val="accent2"/>
                </a:solidFill>
              </a:rPr>
              <a:t>encoded</a:t>
            </a:r>
            <a:r>
              <a:rPr lang="en-US" sz="1600" dirty="0">
                <a:solidFill>
                  <a:schemeClr val="tx1"/>
                </a:solidFill>
              </a:rPr>
              <a:t>, by the JS code: </a:t>
            </a:r>
          </a:p>
          <a:p>
            <a:pPr marL="0" indent="0">
              <a:buNone/>
            </a:pPr>
            <a:r>
              <a:rPr lang="en-GB" altLang="nl-NL" sz="1400" b="1" dirty="0">
                <a:solidFill>
                  <a:schemeClr val="tx1"/>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document.getElementById</a:t>
            </a:r>
            <a:r>
              <a:rPr lang="en-GB" altLang="nl-NL" sz="1400" b="1" dirty="0">
                <a:solidFill>
                  <a:schemeClr val="tx1"/>
                </a:solidFill>
                <a:latin typeface="Arial Narrow" panose="020B0606020202030204" pitchFamily="34" charset="0"/>
              </a:rPr>
              <a:t>("</a:t>
            </a:r>
            <a:r>
              <a:rPr lang="en-GB" altLang="nl-NL" sz="1400" b="1" dirty="0">
                <a:solidFill>
                  <a:srgbClr val="339933"/>
                </a:solidFill>
                <a:latin typeface="Arial Narrow" panose="020B0606020202030204" pitchFamily="34" charset="0"/>
              </a:rPr>
              <a:t>title</a:t>
            </a:r>
            <a:r>
              <a:rPr lang="en-GB" altLang="nl-NL" sz="1400" b="1" dirty="0">
                <a:solidFill>
                  <a:schemeClr val="tx1"/>
                </a:solidFill>
                <a:latin typeface="Arial Narrow" panose="020B0606020202030204" pitchFamily="34" charset="0"/>
              </a:rPr>
              <a:t>").</a:t>
            </a:r>
            <a:r>
              <a:rPr lang="en-GB" altLang="nl-NL" sz="1400" b="1" dirty="0" err="1">
                <a:solidFill>
                  <a:srgbClr val="7030A0"/>
                </a:solidFill>
                <a:latin typeface="Arial Narrow" panose="020B0606020202030204" pitchFamily="34" charset="0"/>
              </a:rPr>
              <a:t>innerHTML</a:t>
            </a:r>
            <a:r>
              <a:rPr lang="en-GB" altLang="nl-NL" sz="1400" b="1" dirty="0">
                <a:solidFill>
                  <a:schemeClr val="tx1"/>
                </a:solidFill>
                <a:latin typeface="Arial Narrow" panose="020B0606020202030204" pitchFamily="34" charset="0"/>
              </a:rPr>
              <a:t>  =  </a:t>
            </a:r>
            <a:r>
              <a:rPr lang="en-GB" sz="1400" b="1" dirty="0" err="1">
                <a:solidFill>
                  <a:schemeClr val="accent2"/>
                </a:solidFill>
                <a:latin typeface="Arial Narrow" panose="020B0606020202030204" pitchFamily="34" charset="0"/>
              </a:rPr>
              <a:t>htmlEscape</a:t>
            </a:r>
            <a:r>
              <a:rPr lang="en-US" sz="1400" b="1" dirty="0">
                <a:latin typeface="Arial Narrow" panose="020B0606020202030204" pitchFamily="34" charset="0"/>
              </a:rPr>
              <a:t>(</a:t>
            </a:r>
            <a:r>
              <a:rPr lang="en-US" sz="1400" b="1" dirty="0" err="1">
                <a:latin typeface="Arial Narrow" panose="020B0606020202030204" pitchFamily="34" charset="0"/>
              </a:rPr>
              <a:t>newName</a:t>
            </a:r>
            <a:r>
              <a:rPr lang="en-US" sz="1400" b="1" dirty="0">
                <a:latin typeface="Arial Narrow" panose="020B0606020202030204" pitchFamily="34" charset="0"/>
              </a:rPr>
              <a:t>) +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a:t>
            </a:r>
            <a:endParaRPr lang="en-US" sz="1400" b="1" dirty="0">
              <a:solidFill>
                <a:srgbClr val="FF0000"/>
              </a:solidFill>
              <a:latin typeface="Arial Narrow" panose="020B0606020202030204" pitchFamily="34" charset="0"/>
            </a:endParaRPr>
          </a:p>
        </p:txBody>
      </p:sp>
      <p:sp>
        <p:nvSpPr>
          <p:cNvPr id="3" name="TextBox 2">
            <a:extLst>
              <a:ext uri="{FF2B5EF4-FFF2-40B4-BE49-F238E27FC236}">
                <a16:creationId xmlns:a16="http://schemas.microsoft.com/office/drawing/2014/main" id="{946199BB-3095-E9BA-C72A-2A398925EF79}"/>
              </a:ext>
            </a:extLst>
          </p:cNvPr>
          <p:cNvSpPr txBox="1"/>
          <p:nvPr/>
        </p:nvSpPr>
        <p:spPr>
          <a:xfrm>
            <a:off x="5318232" y="2060848"/>
            <a:ext cx="3260444" cy="584775"/>
          </a:xfrm>
          <a:prstGeom prst="rect">
            <a:avLst/>
          </a:prstGeom>
          <a:noFill/>
          <a:ln w="12700">
            <a:solidFill>
              <a:schemeClr val="tx1"/>
            </a:solidFill>
          </a:ln>
        </p:spPr>
        <p:txBody>
          <a:bodyPr wrap="none" rtlCol="0">
            <a:spAutoFit/>
          </a:bodyPr>
          <a:lstStyle/>
          <a:p>
            <a:r>
              <a:rPr lang="en-US" sz="1600" dirty="0">
                <a:solidFill>
                  <a:srgbClr val="7030A0"/>
                </a:solidFill>
                <a:latin typeface="Arial Rounded MT Bold" panose="020F0704030504030204" pitchFamily="34" charset="0"/>
              </a:rPr>
              <a:t>DOM API methods &amp; fields</a:t>
            </a:r>
          </a:p>
          <a:p>
            <a:r>
              <a:rPr lang="en-US" sz="1600" dirty="0">
                <a:solidFill>
                  <a:srgbClr val="7030A0"/>
                </a:solidFill>
                <a:latin typeface="Arial Rounded MT Bold" panose="020F0704030504030204" pitchFamily="34" charset="0"/>
              </a:rPr>
              <a:t>to inspect &amp; alter the web page</a:t>
            </a:r>
            <a:endParaRPr lang="en-GB" sz="1600" dirty="0">
              <a:solidFill>
                <a:srgbClr val="7030A0"/>
              </a:solidFill>
              <a:latin typeface="Arial Rounded MT Bold" panose="020F0704030504030204" pitchFamily="34" charset="0"/>
            </a:endParaRPr>
          </a:p>
        </p:txBody>
      </p:sp>
      <p:cxnSp>
        <p:nvCxnSpPr>
          <p:cNvPr id="13" name="Straight Arrow Connector 12">
            <a:extLst>
              <a:ext uri="{FF2B5EF4-FFF2-40B4-BE49-F238E27FC236}">
                <a16:creationId xmlns:a16="http://schemas.microsoft.com/office/drawing/2014/main" id="{CA74FFED-F7B0-045D-F0AC-4B3C649D3F8D}"/>
              </a:ext>
            </a:extLst>
          </p:cNvPr>
          <p:cNvCxnSpPr>
            <a:cxnSpLocks/>
          </p:cNvCxnSpPr>
          <p:nvPr/>
        </p:nvCxnSpPr>
        <p:spPr bwMode="auto">
          <a:xfrm flipH="1">
            <a:off x="4566444" y="2645623"/>
            <a:ext cx="1068110" cy="470422"/>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15A766B3-C1E5-42A7-5124-ADAF7BA5B6BB}"/>
              </a:ext>
            </a:extLst>
          </p:cNvPr>
          <p:cNvCxnSpPr>
            <a:cxnSpLocks/>
          </p:cNvCxnSpPr>
          <p:nvPr/>
        </p:nvCxnSpPr>
        <p:spPr bwMode="auto">
          <a:xfrm flipH="1">
            <a:off x="3347864" y="2531270"/>
            <a:ext cx="1970368" cy="609698"/>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77589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pPr>
            <a:r>
              <a:rPr lang="en-GB" sz="2400" dirty="0"/>
              <a:t>DOM-based XSS attacks</a:t>
            </a:r>
          </a:p>
        </p:txBody>
      </p:sp>
      <p:sp>
        <p:nvSpPr>
          <p:cNvPr id="2" name="Content Placeholder 1">
            <a:extLst>
              <a:ext uri="{FF2B5EF4-FFF2-40B4-BE49-F238E27FC236}">
                <a16:creationId xmlns:a16="http://schemas.microsoft.com/office/drawing/2014/main" id="{D06D3754-F7FE-BCF4-D825-EDCFA91998DF}"/>
              </a:ext>
            </a:extLst>
          </p:cNvPr>
          <p:cNvSpPr>
            <a:spLocks noGrp="1"/>
          </p:cNvSpPr>
          <p:nvPr>
            <p:ph idx="1"/>
          </p:nvPr>
        </p:nvSpPr>
        <p:spPr/>
        <p:txBody>
          <a:bodyPr/>
          <a:lstStyle/>
          <a:p>
            <a:pPr marL="0" indent="0">
              <a:buNone/>
            </a:pPr>
            <a:r>
              <a:rPr lang="en-US" sz="1800" dirty="0"/>
              <a:t>JavaScript code in a webpage is fed some malicious input </a:t>
            </a:r>
            <a:r>
              <a:rPr lang="en-US" sz="1800" dirty="0">
                <a:solidFill>
                  <a:schemeClr val="accent2"/>
                </a:solidFill>
              </a:rPr>
              <a:t>(client-side!) </a:t>
            </a:r>
            <a:r>
              <a:rPr lang="en-US" sz="1800" dirty="0"/>
              <a:t>and uses that input to change the webpage </a:t>
            </a:r>
            <a:r>
              <a:rPr lang="en-US" sz="1800" dirty="0">
                <a:solidFill>
                  <a:schemeClr val="accent2"/>
                </a:solidFill>
              </a:rPr>
              <a:t>(client-side!)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2400" dirty="0"/>
              <a:t> </a:t>
            </a:r>
          </a:p>
          <a:p>
            <a:pPr marL="0" indent="0">
              <a:buNone/>
            </a:pPr>
            <a:r>
              <a:rPr lang="en-US" sz="1800" dirty="0"/>
              <a:t>Input can come 1) via local user input, 2) as parameters in the URL, 3) from the server (as in stored XSS), 4) from another web server,...</a:t>
            </a:r>
          </a:p>
          <a:p>
            <a:pPr marL="0" indent="0">
              <a:buNone/>
            </a:pPr>
            <a:r>
              <a:rPr lang="en-US" sz="1800" dirty="0"/>
              <a:t>Server cannot validate or encode such inputs! (Except in case 3?)           It has to be done by JS code inside the web page.</a:t>
            </a:r>
          </a:p>
          <a:p>
            <a:pPr marL="0" indent="0">
              <a:buNone/>
            </a:pPr>
            <a:endParaRPr lang="en-US" sz="1800" dirty="0"/>
          </a:p>
          <a:p>
            <a:pPr marL="0" indent="0">
              <a:buNone/>
            </a:pPr>
            <a:r>
              <a:rPr lang="en-US" sz="1800" dirty="0"/>
              <a:t> </a:t>
            </a:r>
            <a:endParaRPr lang="en-GB" sz="1800" dirty="0"/>
          </a:p>
        </p:txBody>
      </p:sp>
      <p:sp>
        <p:nvSpPr>
          <p:cNvPr id="41988" name="Slide Number Placeholder 3"/>
          <p:cNvSpPr>
            <a:spLocks noGrp="1"/>
          </p:cNvSpPr>
          <p:nvPr>
            <p:ph type="sldNum" idx="4294967295"/>
          </p:nvPr>
        </p:nvSpPr>
        <p:spPr bwMode="auto">
          <a:xfrm>
            <a:off x="6102351" y="6237312"/>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400" kern="1200">
                <a:solidFill>
                  <a:srgbClr val="000000"/>
                </a:solidFill>
                <a:latin typeface="Arial" panose="020B0604020202020204" pitchFamily="34" charset="0"/>
                <a:ea typeface="DejaVu Sans"/>
                <a:cs typeface="DejaVu Sans"/>
              </a:defRPr>
            </a:lvl1pPr>
            <a:lvl2pPr marL="742950" indent="-28575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2pPr>
            <a:lvl3pPr marL="11430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3pPr>
            <a:lvl4pPr marL="16002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4pPr>
            <a:lvl5pPr marL="20574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5pPr>
            <a:lvl6pPr marL="2286000" algn="l" defTabSz="914400" rtl="0" eaLnBrk="1" latinLnBrk="0" hangingPunct="1">
              <a:defRPr kern="1200">
                <a:solidFill>
                  <a:schemeClr val="bg1"/>
                </a:solidFill>
                <a:latin typeface="Comic Sans MS" panose="030F0702030302020204" pitchFamily="66" charset="0"/>
                <a:ea typeface="DejaVu Sans"/>
                <a:cs typeface="DejaVu Sans"/>
              </a:defRPr>
            </a:lvl6pPr>
            <a:lvl7pPr marL="2743200" algn="l" defTabSz="914400" rtl="0" eaLnBrk="1" latinLnBrk="0" hangingPunct="1">
              <a:defRPr kern="1200">
                <a:solidFill>
                  <a:schemeClr val="bg1"/>
                </a:solidFill>
                <a:latin typeface="Comic Sans MS" panose="030F0702030302020204" pitchFamily="66" charset="0"/>
                <a:ea typeface="DejaVu Sans"/>
                <a:cs typeface="DejaVu Sans"/>
              </a:defRPr>
            </a:lvl7pPr>
            <a:lvl8pPr marL="3200400" algn="l" defTabSz="914400" rtl="0" eaLnBrk="1" latinLnBrk="0" hangingPunct="1">
              <a:defRPr kern="1200">
                <a:solidFill>
                  <a:schemeClr val="bg1"/>
                </a:solidFill>
                <a:latin typeface="Comic Sans MS" panose="030F0702030302020204" pitchFamily="66" charset="0"/>
                <a:ea typeface="DejaVu Sans"/>
                <a:cs typeface="DejaVu Sans"/>
              </a:defRPr>
            </a:lvl8pPr>
            <a:lvl9pPr marL="3657600" algn="l" defTabSz="914400" rtl="0" eaLnBrk="1" latinLnBrk="0" hangingPunct="1">
              <a:defRPr kern="1200">
                <a:solidFill>
                  <a:schemeClr val="bg1"/>
                </a:solidFill>
                <a:latin typeface="Comic Sans MS" panose="030F0702030302020204" pitchFamily="66" charset="0"/>
                <a:ea typeface="DejaVu Sans"/>
                <a:cs typeface="DejaVu Sans"/>
              </a:defRPr>
            </a:lvl9pPr>
          </a:lstStyle>
          <a:p>
            <a:pPr>
              <a:buFont typeface="Times New Roman" pitchFamily="18" charset="0"/>
              <a:buNone/>
              <a:defRPr/>
            </a:pPr>
            <a:fld id="{3E61BF67-ACF3-4BC0-8580-DE31188868CD}" type="slidenum">
              <a:rPr lang="en-US" altLang="nl-NL" smtClean="0">
                <a:latin typeface="Arial Rounded MT Bold" panose="020F0704030504030204" pitchFamily="34" charset="0"/>
              </a:rPr>
              <a:pPr>
                <a:buFont typeface="Times New Roman" pitchFamily="18" charset="0"/>
                <a:buNone/>
                <a:defRPr/>
              </a:pPr>
              <a:t>95</a:t>
            </a:fld>
            <a:endParaRPr lang="en-GB" dirty="0">
              <a:latin typeface="Arial Rounded MT Bold" panose="020F0704030504030204" pitchFamily="34" charset="0"/>
              <a:cs typeface="Times New Roman" pitchFamily="18" charset="0"/>
            </a:endParaRPr>
          </a:p>
        </p:txBody>
      </p:sp>
      <p:pic>
        <p:nvPicPr>
          <p:cNvPr id="3" name="Picture 2" descr="C:\Users\erikpoll\Desktop\.png">
            <a:extLst>
              <a:ext uri="{FF2B5EF4-FFF2-40B4-BE49-F238E27FC236}">
                <a16:creationId xmlns:a16="http://schemas.microsoft.com/office/drawing/2014/main" id="{B1FD8DA0-BA9B-57F1-4AC8-DA4BA354E83A}"/>
              </a:ext>
            </a:extLst>
          </p:cNvPr>
          <p:cNvPicPr>
            <a:picLocks noChangeAspect="1" noChangeArrowheads="1"/>
          </p:cNvPicPr>
          <p:nvPr/>
        </p:nvPicPr>
        <p:blipFill>
          <a:blip r:embed="rId3" cstate="print"/>
          <a:srcRect/>
          <a:stretch>
            <a:fillRect/>
          </a:stretch>
        </p:blipFill>
        <p:spPr bwMode="auto">
          <a:xfrm>
            <a:off x="685796" y="1923256"/>
            <a:ext cx="641146" cy="689386"/>
          </a:xfrm>
          <a:prstGeom prst="rect">
            <a:avLst/>
          </a:prstGeom>
          <a:noFill/>
        </p:spPr>
      </p:pic>
      <p:grpSp>
        <p:nvGrpSpPr>
          <p:cNvPr id="17" name="Group 16">
            <a:extLst>
              <a:ext uri="{FF2B5EF4-FFF2-40B4-BE49-F238E27FC236}">
                <a16:creationId xmlns:a16="http://schemas.microsoft.com/office/drawing/2014/main" id="{D9561050-BADC-1AF1-03FD-83B6720F06B6}"/>
              </a:ext>
            </a:extLst>
          </p:cNvPr>
          <p:cNvGrpSpPr/>
          <p:nvPr/>
        </p:nvGrpSpPr>
        <p:grpSpPr>
          <a:xfrm>
            <a:off x="1963309" y="2121201"/>
            <a:ext cx="3784394" cy="2459927"/>
            <a:chOff x="1577979" y="5294536"/>
            <a:chExt cx="1460196" cy="1180806"/>
          </a:xfrm>
        </p:grpSpPr>
        <p:sp>
          <p:nvSpPr>
            <p:cNvPr id="4" name="Afgeronde rechthoek 12">
              <a:extLst>
                <a:ext uri="{FF2B5EF4-FFF2-40B4-BE49-F238E27FC236}">
                  <a16:creationId xmlns:a16="http://schemas.microsoft.com/office/drawing/2014/main" id="{E1873FED-9040-6405-98B1-0527FDB8D53D}"/>
                </a:ext>
              </a:extLst>
            </p:cNvPr>
            <p:cNvSpPr/>
            <p:nvPr/>
          </p:nvSpPr>
          <p:spPr bwMode="auto">
            <a:xfrm>
              <a:off x="1577979" y="5308538"/>
              <a:ext cx="1457270" cy="1166804"/>
            </a:xfrm>
            <a:prstGeom prst="roundRect">
              <a:avLst>
                <a:gd name="adj" fmla="val 4817"/>
              </a:avLst>
            </a:prstGeom>
            <a:solidFill>
              <a:schemeClr val="bg2">
                <a:lumMod val="20000"/>
                <a:lumOff val="80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sp>
          <p:nvSpPr>
            <p:cNvPr id="16" name="Afgeronde rechthoek 12">
              <a:extLst>
                <a:ext uri="{FF2B5EF4-FFF2-40B4-BE49-F238E27FC236}">
                  <a16:creationId xmlns:a16="http://schemas.microsoft.com/office/drawing/2014/main" id="{D6F1FB2B-ADDE-4E49-5E4A-8693DB13EFE5}"/>
                </a:ext>
              </a:extLst>
            </p:cNvPr>
            <p:cNvSpPr/>
            <p:nvPr/>
          </p:nvSpPr>
          <p:spPr bwMode="auto">
            <a:xfrm>
              <a:off x="1577979" y="5294536"/>
              <a:ext cx="1460196" cy="13271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6" name="Rectangle 5">
            <a:extLst>
              <a:ext uri="{FF2B5EF4-FFF2-40B4-BE49-F238E27FC236}">
                <a16:creationId xmlns:a16="http://schemas.microsoft.com/office/drawing/2014/main" id="{6425A438-7B90-4173-18C7-F917717DAB38}"/>
              </a:ext>
            </a:extLst>
          </p:cNvPr>
          <p:cNvSpPr/>
          <p:nvPr/>
        </p:nvSpPr>
        <p:spPr bwMode="auto">
          <a:xfrm>
            <a:off x="2092858" y="4031155"/>
            <a:ext cx="1709310" cy="414720"/>
          </a:xfrm>
          <a:prstGeom prst="rect">
            <a:avLst/>
          </a:prstGeom>
          <a:solidFill>
            <a:srgbClr val="88CC00"/>
          </a:solidFill>
          <a:ln w="1905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HTML renderer</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D312933-E1DC-1A70-44CD-A9E9FB143FA3}"/>
              </a:ext>
            </a:extLst>
          </p:cNvPr>
          <p:cNvSpPr/>
          <p:nvPr/>
        </p:nvSpPr>
        <p:spPr bwMode="auto">
          <a:xfrm>
            <a:off x="4511766" y="3408692"/>
            <a:ext cx="1190436" cy="414720"/>
          </a:xfrm>
          <a:prstGeom prst="rect">
            <a:avLst/>
          </a:prstGeom>
          <a:solidFill>
            <a:srgbClr val="FFC000"/>
          </a:solidFill>
          <a:ln w="1905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JS engine</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767BD13-9F06-D5C1-CEF2-5E8DA771732C}"/>
              </a:ext>
            </a:extLst>
          </p:cNvPr>
          <p:cNvSpPr/>
          <p:nvPr/>
        </p:nvSpPr>
        <p:spPr bwMode="auto">
          <a:xfrm>
            <a:off x="4635762" y="2621375"/>
            <a:ext cx="911598" cy="667047"/>
          </a:xfrm>
          <a:prstGeom prst="round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f(bad)</a:t>
            </a:r>
            <a:r>
              <a:rPr lang="en-US" sz="2800" dirty="0">
                <a:solidFill>
                  <a:schemeClr val="tx1"/>
                </a:solidFill>
                <a:latin typeface="Arial Rounded MT Bold" panose="020F0704030504030204" pitchFamily="34" charset="0"/>
                <a:cs typeface="Arial" panose="020B0604020202020204" pitchFamily="34" charset="0"/>
              </a:rPr>
              <a:t> </a:t>
            </a:r>
            <a:r>
              <a:rPr lang="en-US" sz="1600" dirty="0">
                <a:solidFill>
                  <a:schemeClr val="tx1"/>
                </a:solidFill>
                <a:latin typeface="Arial Rounded MT Bold" panose="020F0704030504030204" pitchFamily="34" charset="0"/>
                <a:cs typeface="Arial" panose="020B0604020202020204" pitchFamily="34" charset="0"/>
              </a:rPr>
              <a:t> </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9" name="TextBox 40">
            <a:extLst>
              <a:ext uri="{FF2B5EF4-FFF2-40B4-BE49-F238E27FC236}">
                <a16:creationId xmlns:a16="http://schemas.microsoft.com/office/drawing/2014/main" id="{B8752D8D-3800-CCD4-B698-5FF3E7B64AAC}"/>
              </a:ext>
            </a:extLst>
          </p:cNvPr>
          <p:cNvSpPr txBox="1"/>
          <p:nvPr/>
        </p:nvSpPr>
        <p:spPr>
          <a:xfrm>
            <a:off x="1126356" y="2432400"/>
            <a:ext cx="1030104" cy="338554"/>
          </a:xfrm>
          <a:prstGeom prst="rect">
            <a:avLst/>
          </a:prstGeom>
          <a:noFill/>
        </p:spPr>
        <p:txBody>
          <a:bodyPr wrap="square" rtlCol="0">
            <a:spAutoFit/>
          </a:bodyPr>
          <a:lstStyle/>
          <a:p>
            <a:r>
              <a:rPr lang="en-US" sz="1600" dirty="0">
                <a:solidFill>
                  <a:srgbClr val="FF0000"/>
                </a:solidFill>
                <a:latin typeface="Arial Rounded MT Bold" panose="020F0704030504030204" pitchFamily="34" charset="0"/>
                <a:cs typeface="Arial" panose="020B0604020202020204" pitchFamily="34" charset="0"/>
              </a:rPr>
              <a:t>bad</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20" name="TextBox 40">
            <a:extLst>
              <a:ext uri="{FF2B5EF4-FFF2-40B4-BE49-F238E27FC236}">
                <a16:creationId xmlns:a16="http://schemas.microsoft.com/office/drawing/2014/main" id="{A496B6C1-3D63-0A25-0FE0-334E874EB18E}"/>
              </a:ext>
            </a:extLst>
          </p:cNvPr>
          <p:cNvSpPr txBox="1"/>
          <p:nvPr/>
        </p:nvSpPr>
        <p:spPr>
          <a:xfrm>
            <a:off x="5796287" y="2348226"/>
            <a:ext cx="1221342" cy="338554"/>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rPr>
              <a:t>page.html</a:t>
            </a:r>
            <a:endParaRPr lang="en-GB" sz="1600" dirty="0">
              <a:solidFill>
                <a:schemeClr val="tx1"/>
              </a:solidFill>
              <a:latin typeface="Arial Rounded MT Bold" panose="020F0704030504030204" pitchFamily="34" charset="0"/>
            </a:endParaRPr>
          </a:p>
        </p:txBody>
      </p:sp>
      <p:sp>
        <p:nvSpPr>
          <p:cNvPr id="21" name="Rectangle: Rounded Corners 20">
            <a:extLst>
              <a:ext uri="{FF2B5EF4-FFF2-40B4-BE49-F238E27FC236}">
                <a16:creationId xmlns:a16="http://schemas.microsoft.com/office/drawing/2014/main" id="{1D795E39-65EF-152E-52BC-74C99966478A}"/>
              </a:ext>
            </a:extLst>
          </p:cNvPr>
          <p:cNvSpPr/>
          <p:nvPr/>
        </p:nvSpPr>
        <p:spPr bwMode="auto">
          <a:xfrm>
            <a:off x="2090917" y="2580457"/>
            <a:ext cx="1542353" cy="1303269"/>
          </a:xfrm>
          <a:prstGeom prst="roundRect">
            <a:avLst/>
          </a:prstGeom>
          <a:solidFill>
            <a:srgbClr val="88CC00"/>
          </a:solidFill>
          <a:ln w="1270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page.html</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03806EE4-CA90-307C-CAAC-FB88945F709D}"/>
              </a:ext>
            </a:extLst>
          </p:cNvPr>
          <p:cNvSpPr txBox="1"/>
          <p:nvPr/>
        </p:nvSpPr>
        <p:spPr>
          <a:xfrm rot="20484043">
            <a:off x="3595713" y="2578796"/>
            <a:ext cx="1204692" cy="338554"/>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cs typeface="Arial" panose="020B0604020202020204" pitchFamily="34" charset="0"/>
              </a:rPr>
              <a:t>f(</a:t>
            </a:r>
            <a:r>
              <a:rPr lang="en-US" sz="1600" dirty="0">
                <a:solidFill>
                  <a:srgbClr val="FF0000"/>
                </a:solidFill>
                <a:latin typeface="Arial Rounded MT Bold" panose="020F0704030504030204" pitchFamily="34" charset="0"/>
                <a:cs typeface="Arial" panose="020B0604020202020204" pitchFamily="34" charset="0"/>
              </a:rPr>
              <a:t>bad)</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45" name="Afgeronde rechthoek 12">
            <a:extLst>
              <a:ext uri="{FF2B5EF4-FFF2-40B4-BE49-F238E27FC236}">
                <a16:creationId xmlns:a16="http://schemas.microsoft.com/office/drawing/2014/main" id="{7D11D80D-2D0B-4BBB-7505-A6C2BE0331B0}"/>
              </a:ext>
            </a:extLst>
          </p:cNvPr>
          <p:cNvSpPr/>
          <p:nvPr/>
        </p:nvSpPr>
        <p:spPr bwMode="auto">
          <a:xfrm>
            <a:off x="7235774" y="1944213"/>
            <a:ext cx="1338922" cy="1146581"/>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web</a:t>
            </a:r>
          </a:p>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server</a:t>
            </a:r>
          </a:p>
        </p:txBody>
      </p:sp>
      <p:sp>
        <p:nvSpPr>
          <p:cNvPr id="48" name="Right Arrow 28">
            <a:extLst>
              <a:ext uri="{FF2B5EF4-FFF2-40B4-BE49-F238E27FC236}">
                <a16:creationId xmlns:a16="http://schemas.microsoft.com/office/drawing/2014/main" id="{2374DA66-D46B-F125-6D94-1B8A2D41C726}"/>
              </a:ext>
            </a:extLst>
          </p:cNvPr>
          <p:cNvSpPr/>
          <p:nvPr/>
        </p:nvSpPr>
        <p:spPr>
          <a:xfrm rot="20833229" flipH="1">
            <a:off x="6047199" y="2680063"/>
            <a:ext cx="1107933" cy="3070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sp>
        <p:nvSpPr>
          <p:cNvPr id="50" name="TextBox 40">
            <a:extLst>
              <a:ext uri="{FF2B5EF4-FFF2-40B4-BE49-F238E27FC236}">
                <a16:creationId xmlns:a16="http://schemas.microsoft.com/office/drawing/2014/main" id="{9AB6953F-357D-F09C-4A3B-8B9AC7A5AAF6}"/>
              </a:ext>
            </a:extLst>
          </p:cNvPr>
          <p:cNvSpPr txBox="1"/>
          <p:nvPr/>
        </p:nvSpPr>
        <p:spPr>
          <a:xfrm>
            <a:off x="3531385" y="3673372"/>
            <a:ext cx="1083780" cy="338554"/>
          </a:xfrm>
          <a:prstGeom prst="rect">
            <a:avLst/>
          </a:prstGeom>
          <a:noFill/>
        </p:spPr>
        <p:txBody>
          <a:bodyPr wrap="square" rtlCol="0">
            <a:spAutoFit/>
          </a:bodyPr>
          <a:lstStyle/>
          <a:p>
            <a:r>
              <a:rPr lang="en-US" sz="1600" dirty="0">
                <a:solidFill>
                  <a:srgbClr val="FF0000"/>
                </a:solidFill>
                <a:latin typeface="Arial Rounded MT Bold" panose="020F0704030504030204" pitchFamily="34" charset="0"/>
                <a:cs typeface="Arial" panose="020B0604020202020204" pitchFamily="34" charset="0"/>
              </a:rPr>
              <a:t>bad.html</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5" name="Right Arrow 23">
            <a:extLst>
              <a:ext uri="{FF2B5EF4-FFF2-40B4-BE49-F238E27FC236}">
                <a16:creationId xmlns:a16="http://schemas.microsoft.com/office/drawing/2014/main" id="{BE11888D-C5A1-A5DD-F322-0A7A0BCD3F15}"/>
              </a:ext>
            </a:extLst>
          </p:cNvPr>
          <p:cNvSpPr/>
          <p:nvPr/>
        </p:nvSpPr>
        <p:spPr>
          <a:xfrm rot="1602807">
            <a:off x="1326942" y="2418716"/>
            <a:ext cx="905257" cy="216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grpSp>
        <p:nvGrpSpPr>
          <p:cNvPr id="25" name="Group 24">
            <a:extLst>
              <a:ext uri="{FF2B5EF4-FFF2-40B4-BE49-F238E27FC236}">
                <a16:creationId xmlns:a16="http://schemas.microsoft.com/office/drawing/2014/main" id="{16F38490-EE39-4275-43FF-FED700AD40AF}"/>
              </a:ext>
            </a:extLst>
          </p:cNvPr>
          <p:cNvGrpSpPr/>
          <p:nvPr/>
        </p:nvGrpSpPr>
        <p:grpSpPr>
          <a:xfrm rot="20487307" flipH="1">
            <a:off x="3663067" y="2942933"/>
            <a:ext cx="768255" cy="307098"/>
            <a:chOff x="4232999" y="3728584"/>
            <a:chExt cx="2094631" cy="338554"/>
          </a:xfrm>
        </p:grpSpPr>
        <p:sp>
          <p:nvSpPr>
            <p:cNvPr id="29" name="Right Arrow 28">
              <a:extLst>
                <a:ext uri="{FF2B5EF4-FFF2-40B4-BE49-F238E27FC236}">
                  <a16:creationId xmlns:a16="http://schemas.microsoft.com/office/drawing/2014/main" id="{84B7ED47-4990-8D3E-3C72-586D47315840}"/>
                </a:ext>
              </a:extLst>
            </p:cNvPr>
            <p:cNvSpPr/>
            <p:nvPr/>
          </p:nvSpPr>
          <p:spPr>
            <a:xfrm flipH="1">
              <a:off x="4232999" y="3728584"/>
              <a:ext cx="2094631" cy="3385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cxnSp>
          <p:nvCxnSpPr>
            <p:cNvPr id="33" name="Straight Arrow Connector 31">
              <a:extLst>
                <a:ext uri="{FF2B5EF4-FFF2-40B4-BE49-F238E27FC236}">
                  <a16:creationId xmlns:a16="http://schemas.microsoft.com/office/drawing/2014/main" id="{69D789C3-42B7-4328-51DA-660C5F89F3DF}"/>
                </a:ext>
              </a:extLst>
            </p:cNvPr>
            <p:cNvCxnSpPr>
              <a:cxnSpLocks/>
            </p:cNvCxnSpPr>
            <p:nvPr/>
          </p:nvCxnSpPr>
          <p:spPr>
            <a:xfrm>
              <a:off x="5353340" y="3889679"/>
              <a:ext cx="624833" cy="0"/>
            </a:xfrm>
            <a:prstGeom prst="straightConnector1">
              <a:avLst/>
            </a:prstGeom>
            <a:ln w="1270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3F57021-1A42-8DDA-10CC-9918EA5A7345}"/>
              </a:ext>
            </a:extLst>
          </p:cNvPr>
          <p:cNvGrpSpPr/>
          <p:nvPr/>
        </p:nvGrpSpPr>
        <p:grpSpPr>
          <a:xfrm rot="20125255">
            <a:off x="3661119" y="3308771"/>
            <a:ext cx="712269" cy="307098"/>
            <a:chOff x="4438329" y="3765945"/>
            <a:chExt cx="2094631" cy="338554"/>
          </a:xfrm>
        </p:grpSpPr>
        <p:sp>
          <p:nvSpPr>
            <p:cNvPr id="18" name="Right Arrow 28">
              <a:extLst>
                <a:ext uri="{FF2B5EF4-FFF2-40B4-BE49-F238E27FC236}">
                  <a16:creationId xmlns:a16="http://schemas.microsoft.com/office/drawing/2014/main" id="{C64FCA96-42B2-47C1-85C9-FAB10822DA2E}"/>
                </a:ext>
              </a:extLst>
            </p:cNvPr>
            <p:cNvSpPr/>
            <p:nvPr/>
          </p:nvSpPr>
          <p:spPr>
            <a:xfrm flipH="1">
              <a:off x="4438329" y="3765945"/>
              <a:ext cx="2094631" cy="3385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cxnSp>
          <p:nvCxnSpPr>
            <p:cNvPr id="19" name="Straight Arrow Connector 31">
              <a:extLst>
                <a:ext uri="{FF2B5EF4-FFF2-40B4-BE49-F238E27FC236}">
                  <a16:creationId xmlns:a16="http://schemas.microsoft.com/office/drawing/2014/main" id="{260B9C18-E84B-FEB8-3A6F-70A65B29ED19}"/>
                </a:ext>
              </a:extLst>
            </p:cNvPr>
            <p:cNvCxnSpPr>
              <a:cxnSpLocks/>
            </p:cNvCxnSpPr>
            <p:nvPr/>
          </p:nvCxnSpPr>
          <p:spPr>
            <a:xfrm rot="1474745" flipV="1">
              <a:off x="5348894" y="3894400"/>
              <a:ext cx="507612" cy="82680"/>
            </a:xfrm>
            <a:prstGeom prst="straightConnector1">
              <a:avLst/>
            </a:prstGeom>
            <a:ln w="1270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0" name="Rechthoek 20">
            <a:extLst>
              <a:ext uri="{FF2B5EF4-FFF2-40B4-BE49-F238E27FC236}">
                <a16:creationId xmlns:a16="http://schemas.microsoft.com/office/drawing/2014/main" id="{8AF37638-4D1B-6EBA-2AF3-91FE11140A7E}"/>
              </a:ext>
            </a:extLst>
          </p:cNvPr>
          <p:cNvSpPr/>
          <p:nvPr/>
        </p:nvSpPr>
        <p:spPr bwMode="auto">
          <a:xfrm>
            <a:off x="2365340" y="3357164"/>
            <a:ext cx="569713" cy="385617"/>
          </a:xfrm>
          <a:prstGeom prst="rect">
            <a:avLst/>
          </a:prstGeom>
          <a:solidFill>
            <a:srgbClr val="FF66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f.js</a:t>
            </a:r>
          </a:p>
        </p:txBody>
      </p:sp>
      <p:sp>
        <p:nvSpPr>
          <p:cNvPr id="12" name="Freeform: Shape 11">
            <a:extLst>
              <a:ext uri="{FF2B5EF4-FFF2-40B4-BE49-F238E27FC236}">
                <a16:creationId xmlns:a16="http://schemas.microsoft.com/office/drawing/2014/main" id="{389748A7-334A-1CDA-DD48-F33D60A27520}"/>
              </a:ext>
            </a:extLst>
          </p:cNvPr>
          <p:cNvSpPr/>
          <p:nvPr/>
        </p:nvSpPr>
        <p:spPr bwMode="auto">
          <a:xfrm>
            <a:off x="2170627" y="2742936"/>
            <a:ext cx="539361" cy="614228"/>
          </a:xfrm>
          <a:custGeom>
            <a:avLst/>
            <a:gdLst>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1325880 w 3226308"/>
              <a:gd name="connsiteY6" fmla="*/ 457200 h 925381"/>
              <a:gd name="connsiteX7" fmla="*/ 1821180 w 3226308"/>
              <a:gd name="connsiteY7" fmla="*/ 449580 h 925381"/>
              <a:gd name="connsiteX8" fmla="*/ 2263140 w 3226308"/>
              <a:gd name="connsiteY8" fmla="*/ 449580 h 925381"/>
              <a:gd name="connsiteX9" fmla="*/ 2468880 w 3226308"/>
              <a:gd name="connsiteY9" fmla="*/ 327660 h 925381"/>
              <a:gd name="connsiteX10" fmla="*/ 2781300 w 3226308"/>
              <a:gd name="connsiteY10" fmla="*/ 434340 h 925381"/>
              <a:gd name="connsiteX11" fmla="*/ 3116580 w 3226308"/>
              <a:gd name="connsiteY11" fmla="*/ 381000 h 925381"/>
              <a:gd name="connsiteX12" fmla="*/ 3223260 w 3226308"/>
              <a:gd name="connsiteY12" fmla="*/ 541020 h 925381"/>
              <a:gd name="connsiteX13" fmla="*/ 3177540 w 3226308"/>
              <a:gd name="connsiteY13" fmla="*/ 769620 h 925381"/>
              <a:gd name="connsiteX14" fmla="*/ 2979420 w 3226308"/>
              <a:gd name="connsiteY14" fmla="*/ 906780 h 925381"/>
              <a:gd name="connsiteX15" fmla="*/ 2735580 w 3226308"/>
              <a:gd name="connsiteY15" fmla="*/ 906780 h 925381"/>
              <a:gd name="connsiteX16" fmla="*/ 2415540 w 3226308"/>
              <a:gd name="connsiteY16" fmla="*/ 746760 h 925381"/>
              <a:gd name="connsiteX17" fmla="*/ 2263140 w 3226308"/>
              <a:gd name="connsiteY17" fmla="*/ 822960 h 925381"/>
              <a:gd name="connsiteX18" fmla="*/ 1874520 w 3226308"/>
              <a:gd name="connsiteY18" fmla="*/ 861060 h 925381"/>
              <a:gd name="connsiteX19" fmla="*/ 838200 w 3226308"/>
              <a:gd name="connsiteY19"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1821180 w 3226308"/>
              <a:gd name="connsiteY6" fmla="*/ 449580 h 925381"/>
              <a:gd name="connsiteX7" fmla="*/ 2263140 w 3226308"/>
              <a:gd name="connsiteY7" fmla="*/ 449580 h 925381"/>
              <a:gd name="connsiteX8" fmla="*/ 2468880 w 3226308"/>
              <a:gd name="connsiteY8" fmla="*/ 327660 h 925381"/>
              <a:gd name="connsiteX9" fmla="*/ 2781300 w 3226308"/>
              <a:gd name="connsiteY9" fmla="*/ 434340 h 925381"/>
              <a:gd name="connsiteX10" fmla="*/ 3116580 w 3226308"/>
              <a:gd name="connsiteY10" fmla="*/ 381000 h 925381"/>
              <a:gd name="connsiteX11" fmla="*/ 3223260 w 3226308"/>
              <a:gd name="connsiteY11" fmla="*/ 541020 h 925381"/>
              <a:gd name="connsiteX12" fmla="*/ 3177540 w 3226308"/>
              <a:gd name="connsiteY12" fmla="*/ 769620 h 925381"/>
              <a:gd name="connsiteX13" fmla="*/ 2979420 w 3226308"/>
              <a:gd name="connsiteY13" fmla="*/ 906780 h 925381"/>
              <a:gd name="connsiteX14" fmla="*/ 2735580 w 3226308"/>
              <a:gd name="connsiteY14" fmla="*/ 906780 h 925381"/>
              <a:gd name="connsiteX15" fmla="*/ 2415540 w 3226308"/>
              <a:gd name="connsiteY15" fmla="*/ 746760 h 925381"/>
              <a:gd name="connsiteX16" fmla="*/ 2263140 w 3226308"/>
              <a:gd name="connsiteY16" fmla="*/ 822960 h 925381"/>
              <a:gd name="connsiteX17" fmla="*/ 1874520 w 3226308"/>
              <a:gd name="connsiteY17" fmla="*/ 861060 h 925381"/>
              <a:gd name="connsiteX18" fmla="*/ 838200 w 3226308"/>
              <a:gd name="connsiteY18"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263140 w 3226308"/>
              <a:gd name="connsiteY6" fmla="*/ 449580 h 925381"/>
              <a:gd name="connsiteX7" fmla="*/ 2468880 w 3226308"/>
              <a:gd name="connsiteY7" fmla="*/ 327660 h 925381"/>
              <a:gd name="connsiteX8" fmla="*/ 2781300 w 3226308"/>
              <a:gd name="connsiteY8" fmla="*/ 434340 h 925381"/>
              <a:gd name="connsiteX9" fmla="*/ 3116580 w 3226308"/>
              <a:gd name="connsiteY9" fmla="*/ 381000 h 925381"/>
              <a:gd name="connsiteX10" fmla="*/ 3223260 w 3226308"/>
              <a:gd name="connsiteY10" fmla="*/ 541020 h 925381"/>
              <a:gd name="connsiteX11" fmla="*/ 3177540 w 3226308"/>
              <a:gd name="connsiteY11" fmla="*/ 769620 h 925381"/>
              <a:gd name="connsiteX12" fmla="*/ 2979420 w 3226308"/>
              <a:gd name="connsiteY12" fmla="*/ 906780 h 925381"/>
              <a:gd name="connsiteX13" fmla="*/ 2735580 w 3226308"/>
              <a:gd name="connsiteY13" fmla="*/ 906780 h 925381"/>
              <a:gd name="connsiteX14" fmla="*/ 2415540 w 3226308"/>
              <a:gd name="connsiteY14" fmla="*/ 746760 h 925381"/>
              <a:gd name="connsiteX15" fmla="*/ 2263140 w 3226308"/>
              <a:gd name="connsiteY15" fmla="*/ 822960 h 925381"/>
              <a:gd name="connsiteX16" fmla="*/ 1874520 w 3226308"/>
              <a:gd name="connsiteY16" fmla="*/ 861060 h 925381"/>
              <a:gd name="connsiteX17" fmla="*/ 838200 w 3226308"/>
              <a:gd name="connsiteY17"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468880 w 3226308"/>
              <a:gd name="connsiteY6" fmla="*/ 327660 h 925381"/>
              <a:gd name="connsiteX7" fmla="*/ 2781300 w 3226308"/>
              <a:gd name="connsiteY7" fmla="*/ 434340 h 925381"/>
              <a:gd name="connsiteX8" fmla="*/ 3116580 w 3226308"/>
              <a:gd name="connsiteY8" fmla="*/ 381000 h 925381"/>
              <a:gd name="connsiteX9" fmla="*/ 3223260 w 3226308"/>
              <a:gd name="connsiteY9" fmla="*/ 541020 h 925381"/>
              <a:gd name="connsiteX10" fmla="*/ 3177540 w 3226308"/>
              <a:gd name="connsiteY10" fmla="*/ 769620 h 925381"/>
              <a:gd name="connsiteX11" fmla="*/ 2979420 w 3226308"/>
              <a:gd name="connsiteY11" fmla="*/ 906780 h 925381"/>
              <a:gd name="connsiteX12" fmla="*/ 2735580 w 3226308"/>
              <a:gd name="connsiteY12" fmla="*/ 906780 h 925381"/>
              <a:gd name="connsiteX13" fmla="*/ 2415540 w 3226308"/>
              <a:gd name="connsiteY13" fmla="*/ 746760 h 925381"/>
              <a:gd name="connsiteX14" fmla="*/ 2263140 w 3226308"/>
              <a:gd name="connsiteY14" fmla="*/ 822960 h 925381"/>
              <a:gd name="connsiteX15" fmla="*/ 1874520 w 3226308"/>
              <a:gd name="connsiteY15" fmla="*/ 861060 h 925381"/>
              <a:gd name="connsiteX16" fmla="*/ 838200 w 3226308"/>
              <a:gd name="connsiteY16"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781300 w 3226308"/>
              <a:gd name="connsiteY6" fmla="*/ 434340 h 925381"/>
              <a:gd name="connsiteX7" fmla="*/ 3116580 w 3226308"/>
              <a:gd name="connsiteY7" fmla="*/ 381000 h 925381"/>
              <a:gd name="connsiteX8" fmla="*/ 3223260 w 3226308"/>
              <a:gd name="connsiteY8" fmla="*/ 541020 h 925381"/>
              <a:gd name="connsiteX9" fmla="*/ 3177540 w 3226308"/>
              <a:gd name="connsiteY9" fmla="*/ 769620 h 925381"/>
              <a:gd name="connsiteX10" fmla="*/ 2979420 w 3226308"/>
              <a:gd name="connsiteY10" fmla="*/ 906780 h 925381"/>
              <a:gd name="connsiteX11" fmla="*/ 2735580 w 3226308"/>
              <a:gd name="connsiteY11" fmla="*/ 906780 h 925381"/>
              <a:gd name="connsiteX12" fmla="*/ 2415540 w 3226308"/>
              <a:gd name="connsiteY12" fmla="*/ 746760 h 925381"/>
              <a:gd name="connsiteX13" fmla="*/ 2263140 w 3226308"/>
              <a:gd name="connsiteY13" fmla="*/ 822960 h 925381"/>
              <a:gd name="connsiteX14" fmla="*/ 1874520 w 3226308"/>
              <a:gd name="connsiteY14" fmla="*/ 861060 h 925381"/>
              <a:gd name="connsiteX15" fmla="*/ 838200 w 3226308"/>
              <a:gd name="connsiteY15" fmla="*/ 845820 h 925381"/>
              <a:gd name="connsiteX0" fmla="*/ 0 w 3317451"/>
              <a:gd name="connsiteY0" fmla="*/ 0 h 925381"/>
              <a:gd name="connsiteX1" fmla="*/ 175260 w 3317451"/>
              <a:gd name="connsiteY1" fmla="*/ 259080 h 925381"/>
              <a:gd name="connsiteX2" fmla="*/ 381000 w 3317451"/>
              <a:gd name="connsiteY2" fmla="*/ 259080 h 925381"/>
              <a:gd name="connsiteX3" fmla="*/ 632460 w 3317451"/>
              <a:gd name="connsiteY3" fmla="*/ 38100 h 925381"/>
              <a:gd name="connsiteX4" fmla="*/ 838200 w 3317451"/>
              <a:gd name="connsiteY4" fmla="*/ 99060 h 925381"/>
              <a:gd name="connsiteX5" fmla="*/ 914400 w 3317451"/>
              <a:gd name="connsiteY5" fmla="*/ 358140 h 925381"/>
              <a:gd name="connsiteX6" fmla="*/ 3116580 w 3317451"/>
              <a:gd name="connsiteY6" fmla="*/ 381000 h 925381"/>
              <a:gd name="connsiteX7" fmla="*/ 3223260 w 3317451"/>
              <a:gd name="connsiteY7" fmla="*/ 541020 h 925381"/>
              <a:gd name="connsiteX8" fmla="*/ 3177540 w 3317451"/>
              <a:gd name="connsiteY8" fmla="*/ 769620 h 925381"/>
              <a:gd name="connsiteX9" fmla="*/ 2979420 w 3317451"/>
              <a:gd name="connsiteY9" fmla="*/ 906780 h 925381"/>
              <a:gd name="connsiteX10" fmla="*/ 2735580 w 3317451"/>
              <a:gd name="connsiteY10" fmla="*/ 906780 h 925381"/>
              <a:gd name="connsiteX11" fmla="*/ 2415540 w 3317451"/>
              <a:gd name="connsiteY11" fmla="*/ 746760 h 925381"/>
              <a:gd name="connsiteX12" fmla="*/ 2263140 w 3317451"/>
              <a:gd name="connsiteY12" fmla="*/ 822960 h 925381"/>
              <a:gd name="connsiteX13" fmla="*/ 1874520 w 3317451"/>
              <a:gd name="connsiteY13" fmla="*/ 861060 h 925381"/>
              <a:gd name="connsiteX14" fmla="*/ 838200 w 3317451"/>
              <a:gd name="connsiteY14" fmla="*/ 845820 h 925381"/>
              <a:gd name="connsiteX0" fmla="*/ 0 w 3388164"/>
              <a:gd name="connsiteY0" fmla="*/ 0 h 925381"/>
              <a:gd name="connsiteX1" fmla="*/ 175260 w 3388164"/>
              <a:gd name="connsiteY1" fmla="*/ 259080 h 925381"/>
              <a:gd name="connsiteX2" fmla="*/ 381000 w 3388164"/>
              <a:gd name="connsiteY2" fmla="*/ 259080 h 925381"/>
              <a:gd name="connsiteX3" fmla="*/ 632460 w 3388164"/>
              <a:gd name="connsiteY3" fmla="*/ 38100 h 925381"/>
              <a:gd name="connsiteX4" fmla="*/ 838200 w 3388164"/>
              <a:gd name="connsiteY4" fmla="*/ 99060 h 925381"/>
              <a:gd name="connsiteX5" fmla="*/ 914400 w 3388164"/>
              <a:gd name="connsiteY5" fmla="*/ 358140 h 925381"/>
              <a:gd name="connsiteX6" fmla="*/ 3223260 w 3388164"/>
              <a:gd name="connsiteY6" fmla="*/ 541020 h 925381"/>
              <a:gd name="connsiteX7" fmla="*/ 3177540 w 3388164"/>
              <a:gd name="connsiteY7" fmla="*/ 769620 h 925381"/>
              <a:gd name="connsiteX8" fmla="*/ 2979420 w 3388164"/>
              <a:gd name="connsiteY8" fmla="*/ 906780 h 925381"/>
              <a:gd name="connsiteX9" fmla="*/ 2735580 w 3388164"/>
              <a:gd name="connsiteY9" fmla="*/ 906780 h 925381"/>
              <a:gd name="connsiteX10" fmla="*/ 2415540 w 3388164"/>
              <a:gd name="connsiteY10" fmla="*/ 746760 h 925381"/>
              <a:gd name="connsiteX11" fmla="*/ 2263140 w 3388164"/>
              <a:gd name="connsiteY11" fmla="*/ 822960 h 925381"/>
              <a:gd name="connsiteX12" fmla="*/ 1874520 w 3388164"/>
              <a:gd name="connsiteY12" fmla="*/ 861060 h 925381"/>
              <a:gd name="connsiteX13" fmla="*/ 838200 w 3388164"/>
              <a:gd name="connsiteY13" fmla="*/ 845820 h 925381"/>
              <a:gd name="connsiteX0" fmla="*/ 0 w 3302399"/>
              <a:gd name="connsiteY0" fmla="*/ 0 h 925381"/>
              <a:gd name="connsiteX1" fmla="*/ 175260 w 3302399"/>
              <a:gd name="connsiteY1" fmla="*/ 259080 h 925381"/>
              <a:gd name="connsiteX2" fmla="*/ 381000 w 3302399"/>
              <a:gd name="connsiteY2" fmla="*/ 259080 h 925381"/>
              <a:gd name="connsiteX3" fmla="*/ 632460 w 3302399"/>
              <a:gd name="connsiteY3" fmla="*/ 38100 h 925381"/>
              <a:gd name="connsiteX4" fmla="*/ 838200 w 3302399"/>
              <a:gd name="connsiteY4" fmla="*/ 99060 h 925381"/>
              <a:gd name="connsiteX5" fmla="*/ 914400 w 3302399"/>
              <a:gd name="connsiteY5" fmla="*/ 358140 h 925381"/>
              <a:gd name="connsiteX6" fmla="*/ 3177540 w 3302399"/>
              <a:gd name="connsiteY6" fmla="*/ 769620 h 925381"/>
              <a:gd name="connsiteX7" fmla="*/ 2979420 w 3302399"/>
              <a:gd name="connsiteY7" fmla="*/ 906780 h 925381"/>
              <a:gd name="connsiteX8" fmla="*/ 2735580 w 3302399"/>
              <a:gd name="connsiteY8" fmla="*/ 906780 h 925381"/>
              <a:gd name="connsiteX9" fmla="*/ 2415540 w 3302399"/>
              <a:gd name="connsiteY9" fmla="*/ 746760 h 925381"/>
              <a:gd name="connsiteX10" fmla="*/ 2263140 w 3302399"/>
              <a:gd name="connsiteY10" fmla="*/ 822960 h 925381"/>
              <a:gd name="connsiteX11" fmla="*/ 1874520 w 3302399"/>
              <a:gd name="connsiteY11" fmla="*/ 861060 h 925381"/>
              <a:gd name="connsiteX12" fmla="*/ 838200 w 3302399"/>
              <a:gd name="connsiteY12" fmla="*/ 845820 h 925381"/>
              <a:gd name="connsiteX0" fmla="*/ 0 w 3082630"/>
              <a:gd name="connsiteY0" fmla="*/ 0 h 954019"/>
              <a:gd name="connsiteX1" fmla="*/ 175260 w 3082630"/>
              <a:gd name="connsiteY1" fmla="*/ 259080 h 954019"/>
              <a:gd name="connsiteX2" fmla="*/ 381000 w 3082630"/>
              <a:gd name="connsiteY2" fmla="*/ 259080 h 954019"/>
              <a:gd name="connsiteX3" fmla="*/ 632460 w 3082630"/>
              <a:gd name="connsiteY3" fmla="*/ 38100 h 954019"/>
              <a:gd name="connsiteX4" fmla="*/ 838200 w 3082630"/>
              <a:gd name="connsiteY4" fmla="*/ 99060 h 954019"/>
              <a:gd name="connsiteX5" fmla="*/ 914400 w 3082630"/>
              <a:gd name="connsiteY5" fmla="*/ 358140 h 954019"/>
              <a:gd name="connsiteX6" fmla="*/ 2979420 w 3082630"/>
              <a:gd name="connsiteY6" fmla="*/ 906780 h 954019"/>
              <a:gd name="connsiteX7" fmla="*/ 2735580 w 3082630"/>
              <a:gd name="connsiteY7" fmla="*/ 906780 h 954019"/>
              <a:gd name="connsiteX8" fmla="*/ 2415540 w 3082630"/>
              <a:gd name="connsiteY8" fmla="*/ 746760 h 954019"/>
              <a:gd name="connsiteX9" fmla="*/ 2263140 w 3082630"/>
              <a:gd name="connsiteY9" fmla="*/ 822960 h 954019"/>
              <a:gd name="connsiteX10" fmla="*/ 1874520 w 3082630"/>
              <a:gd name="connsiteY10" fmla="*/ 861060 h 954019"/>
              <a:gd name="connsiteX11" fmla="*/ 838200 w 3082630"/>
              <a:gd name="connsiteY11" fmla="*/ 845820 h 954019"/>
              <a:gd name="connsiteX0" fmla="*/ 0 w 2805927"/>
              <a:gd name="connsiteY0" fmla="*/ 0 h 919111"/>
              <a:gd name="connsiteX1" fmla="*/ 175260 w 2805927"/>
              <a:gd name="connsiteY1" fmla="*/ 259080 h 919111"/>
              <a:gd name="connsiteX2" fmla="*/ 381000 w 2805927"/>
              <a:gd name="connsiteY2" fmla="*/ 259080 h 919111"/>
              <a:gd name="connsiteX3" fmla="*/ 632460 w 2805927"/>
              <a:gd name="connsiteY3" fmla="*/ 38100 h 919111"/>
              <a:gd name="connsiteX4" fmla="*/ 838200 w 2805927"/>
              <a:gd name="connsiteY4" fmla="*/ 99060 h 919111"/>
              <a:gd name="connsiteX5" fmla="*/ 914400 w 2805927"/>
              <a:gd name="connsiteY5" fmla="*/ 358140 h 919111"/>
              <a:gd name="connsiteX6" fmla="*/ 2735580 w 2805927"/>
              <a:gd name="connsiteY6" fmla="*/ 906780 h 919111"/>
              <a:gd name="connsiteX7" fmla="*/ 2415540 w 2805927"/>
              <a:gd name="connsiteY7" fmla="*/ 746760 h 919111"/>
              <a:gd name="connsiteX8" fmla="*/ 2263140 w 2805927"/>
              <a:gd name="connsiteY8" fmla="*/ 822960 h 919111"/>
              <a:gd name="connsiteX9" fmla="*/ 1874520 w 2805927"/>
              <a:gd name="connsiteY9" fmla="*/ 861060 h 919111"/>
              <a:gd name="connsiteX10" fmla="*/ 838200 w 2805927"/>
              <a:gd name="connsiteY10" fmla="*/ 845820 h 919111"/>
              <a:gd name="connsiteX0" fmla="*/ 0 w 2805927"/>
              <a:gd name="connsiteY0" fmla="*/ 0 h 919110"/>
              <a:gd name="connsiteX1" fmla="*/ 175260 w 2805927"/>
              <a:gd name="connsiteY1" fmla="*/ 259080 h 919110"/>
              <a:gd name="connsiteX2" fmla="*/ 632460 w 2805927"/>
              <a:gd name="connsiteY2" fmla="*/ 38100 h 919110"/>
              <a:gd name="connsiteX3" fmla="*/ 838200 w 2805927"/>
              <a:gd name="connsiteY3" fmla="*/ 99060 h 919110"/>
              <a:gd name="connsiteX4" fmla="*/ 914400 w 2805927"/>
              <a:gd name="connsiteY4" fmla="*/ 358140 h 919110"/>
              <a:gd name="connsiteX5" fmla="*/ 2735580 w 2805927"/>
              <a:gd name="connsiteY5" fmla="*/ 906780 h 919110"/>
              <a:gd name="connsiteX6" fmla="*/ 2415540 w 2805927"/>
              <a:gd name="connsiteY6" fmla="*/ 746760 h 919110"/>
              <a:gd name="connsiteX7" fmla="*/ 2263140 w 2805927"/>
              <a:gd name="connsiteY7" fmla="*/ 822960 h 919110"/>
              <a:gd name="connsiteX8" fmla="*/ 1874520 w 2805927"/>
              <a:gd name="connsiteY8" fmla="*/ 861060 h 919110"/>
              <a:gd name="connsiteX9" fmla="*/ 838200 w 2805927"/>
              <a:gd name="connsiteY9" fmla="*/ 845820 h 919110"/>
              <a:gd name="connsiteX0" fmla="*/ 0 w 2805927"/>
              <a:gd name="connsiteY0" fmla="*/ 0 h 919110"/>
              <a:gd name="connsiteX1" fmla="*/ 175260 w 2805927"/>
              <a:gd name="connsiteY1" fmla="*/ 259080 h 919110"/>
              <a:gd name="connsiteX2" fmla="*/ 838200 w 2805927"/>
              <a:gd name="connsiteY2" fmla="*/ 99060 h 919110"/>
              <a:gd name="connsiteX3" fmla="*/ 914400 w 2805927"/>
              <a:gd name="connsiteY3" fmla="*/ 358140 h 919110"/>
              <a:gd name="connsiteX4" fmla="*/ 2735580 w 2805927"/>
              <a:gd name="connsiteY4" fmla="*/ 906780 h 919110"/>
              <a:gd name="connsiteX5" fmla="*/ 2415540 w 2805927"/>
              <a:gd name="connsiteY5" fmla="*/ 746760 h 919110"/>
              <a:gd name="connsiteX6" fmla="*/ 2263140 w 2805927"/>
              <a:gd name="connsiteY6" fmla="*/ 822960 h 919110"/>
              <a:gd name="connsiteX7" fmla="*/ 1874520 w 2805927"/>
              <a:gd name="connsiteY7" fmla="*/ 861060 h 919110"/>
              <a:gd name="connsiteX8" fmla="*/ 838200 w 2805927"/>
              <a:gd name="connsiteY8" fmla="*/ 845820 h 919110"/>
              <a:gd name="connsiteX0" fmla="*/ 0 w 2805927"/>
              <a:gd name="connsiteY0" fmla="*/ 0 h 919110"/>
              <a:gd name="connsiteX1" fmla="*/ 175260 w 2805927"/>
              <a:gd name="connsiteY1" fmla="*/ 259080 h 919110"/>
              <a:gd name="connsiteX2" fmla="*/ 914400 w 2805927"/>
              <a:gd name="connsiteY2" fmla="*/ 358140 h 919110"/>
              <a:gd name="connsiteX3" fmla="*/ 2735580 w 2805927"/>
              <a:gd name="connsiteY3" fmla="*/ 906780 h 919110"/>
              <a:gd name="connsiteX4" fmla="*/ 2415540 w 2805927"/>
              <a:gd name="connsiteY4" fmla="*/ 746760 h 919110"/>
              <a:gd name="connsiteX5" fmla="*/ 2263140 w 2805927"/>
              <a:gd name="connsiteY5" fmla="*/ 822960 h 919110"/>
              <a:gd name="connsiteX6" fmla="*/ 1874520 w 2805927"/>
              <a:gd name="connsiteY6" fmla="*/ 861060 h 919110"/>
              <a:gd name="connsiteX7" fmla="*/ 838200 w 2805927"/>
              <a:gd name="connsiteY7" fmla="*/ 845820 h 919110"/>
              <a:gd name="connsiteX0" fmla="*/ 67620 w 2922569"/>
              <a:gd name="connsiteY0" fmla="*/ 0 h 924287"/>
              <a:gd name="connsiteX1" fmla="*/ 242880 w 2922569"/>
              <a:gd name="connsiteY1" fmla="*/ 259080 h 924287"/>
              <a:gd name="connsiteX2" fmla="*/ 2803200 w 2922569"/>
              <a:gd name="connsiteY2" fmla="*/ 906780 h 924287"/>
              <a:gd name="connsiteX3" fmla="*/ 2483160 w 2922569"/>
              <a:gd name="connsiteY3" fmla="*/ 746760 h 924287"/>
              <a:gd name="connsiteX4" fmla="*/ 2330760 w 2922569"/>
              <a:gd name="connsiteY4" fmla="*/ 822960 h 924287"/>
              <a:gd name="connsiteX5" fmla="*/ 1942140 w 2922569"/>
              <a:gd name="connsiteY5" fmla="*/ 861060 h 924287"/>
              <a:gd name="connsiteX6" fmla="*/ 905820 w 2922569"/>
              <a:gd name="connsiteY6" fmla="*/ 845820 h 924287"/>
              <a:gd name="connsiteX0" fmla="*/ 67620 w 2901467"/>
              <a:gd name="connsiteY0" fmla="*/ 0 h 935005"/>
              <a:gd name="connsiteX1" fmla="*/ 242880 w 2901467"/>
              <a:gd name="connsiteY1" fmla="*/ 259080 h 935005"/>
              <a:gd name="connsiteX2" fmla="*/ 2803200 w 2901467"/>
              <a:gd name="connsiteY2" fmla="*/ 906780 h 935005"/>
              <a:gd name="connsiteX3" fmla="*/ 2330760 w 2901467"/>
              <a:gd name="connsiteY3" fmla="*/ 822960 h 935005"/>
              <a:gd name="connsiteX4" fmla="*/ 1942140 w 2901467"/>
              <a:gd name="connsiteY4" fmla="*/ 861060 h 935005"/>
              <a:gd name="connsiteX5" fmla="*/ 905820 w 2901467"/>
              <a:gd name="connsiteY5" fmla="*/ 845820 h 935005"/>
              <a:gd name="connsiteX0" fmla="*/ 34651 w 2297790"/>
              <a:gd name="connsiteY0" fmla="*/ 0 h 862284"/>
              <a:gd name="connsiteX1" fmla="*/ 209911 w 2297790"/>
              <a:gd name="connsiteY1" fmla="*/ 259080 h 862284"/>
              <a:gd name="connsiteX2" fmla="*/ 2297791 w 2297790"/>
              <a:gd name="connsiteY2" fmla="*/ 822960 h 862284"/>
              <a:gd name="connsiteX3" fmla="*/ 1909171 w 2297790"/>
              <a:gd name="connsiteY3" fmla="*/ 861060 h 862284"/>
              <a:gd name="connsiteX4" fmla="*/ 872851 w 2297790"/>
              <a:gd name="connsiteY4" fmla="*/ 845820 h 862284"/>
              <a:gd name="connsiteX0" fmla="*/ 8685 w 1883206"/>
              <a:gd name="connsiteY0" fmla="*/ 0 h 862284"/>
              <a:gd name="connsiteX1" fmla="*/ 183945 w 1883206"/>
              <a:gd name="connsiteY1" fmla="*/ 259080 h 862284"/>
              <a:gd name="connsiteX2" fmla="*/ 1883205 w 1883206"/>
              <a:gd name="connsiteY2" fmla="*/ 861060 h 862284"/>
              <a:gd name="connsiteX3" fmla="*/ 846885 w 1883206"/>
              <a:gd name="connsiteY3" fmla="*/ 845820 h 862284"/>
              <a:gd name="connsiteX0" fmla="*/ 0 w 838200"/>
              <a:gd name="connsiteY0" fmla="*/ 0 h 845820"/>
              <a:gd name="connsiteX1" fmla="*/ 175260 w 838200"/>
              <a:gd name="connsiteY1" fmla="*/ 259080 h 845820"/>
              <a:gd name="connsiteX2" fmla="*/ 838200 w 838200"/>
              <a:gd name="connsiteY2" fmla="*/ 845820 h 845820"/>
            </a:gdLst>
            <a:ahLst/>
            <a:cxnLst>
              <a:cxn ang="0">
                <a:pos x="connsiteX0" y="connsiteY0"/>
              </a:cxn>
              <a:cxn ang="0">
                <a:pos x="connsiteX1" y="connsiteY1"/>
              </a:cxn>
              <a:cxn ang="0">
                <a:pos x="connsiteX2" y="connsiteY2"/>
              </a:cxn>
            </a:cxnLst>
            <a:rect l="l" t="t" r="r" b="b"/>
            <a:pathLst>
              <a:path w="838200" h="845820">
                <a:moveTo>
                  <a:pt x="0" y="0"/>
                </a:moveTo>
                <a:cubicBezTo>
                  <a:pt x="55880" y="107950"/>
                  <a:pt x="35560" y="118110"/>
                  <a:pt x="175260" y="259080"/>
                </a:cubicBezTo>
                <a:cubicBezTo>
                  <a:pt x="314960" y="400050"/>
                  <a:pt x="700088" y="723583"/>
                  <a:pt x="838200" y="845820"/>
                </a:cubicBezTo>
              </a:path>
            </a:pathLst>
          </a:custGeom>
          <a:noFill/>
          <a:ln w="47625"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dirty="0">
              <a:latin typeface="Comic Sans MS" pitchFamily="64" charset="0"/>
            </a:endParaRPr>
          </a:p>
        </p:txBody>
      </p:sp>
    </p:spTree>
    <p:extLst>
      <p:ext uri="{BB962C8B-B14F-4D97-AF65-F5344CB8AC3E}">
        <p14:creationId xmlns:p14="http://schemas.microsoft.com/office/powerpoint/2010/main" val="652818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0" grpId="0"/>
      <p:bldP spid="21" grpId="0" animBg="1"/>
      <p:bldP spid="34" grpId="0"/>
      <p:bldP spid="48" grpId="0" animBg="1"/>
      <p:bldP spid="50" grpId="0"/>
      <p:bldP spid="5" grpId="0" animBg="1"/>
      <p:bldP spid="10"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2C1EFA96-4E2D-70AC-A944-FBBFA98D6842}"/>
              </a:ext>
            </a:extLst>
          </p:cNvPr>
          <p:cNvSpPr>
            <a:spLocks noGrp="1"/>
          </p:cNvSpPr>
          <p:nvPr>
            <p:ph type="title"/>
          </p:nvPr>
        </p:nvSpPr>
        <p:spPr/>
        <p:txBody>
          <a:bodyPr/>
          <a:lstStyle/>
          <a:p>
            <a:r>
              <a:rPr lang="en-GB" altLang="en-US" sz="2400" dirty="0"/>
              <a:t>Escaping inside JavaScript</a:t>
            </a:r>
          </a:p>
        </p:txBody>
      </p:sp>
      <p:sp>
        <p:nvSpPr>
          <p:cNvPr id="3" name="Tijdelijke aanduiding voor inhoud 2">
            <a:extLst>
              <a:ext uri="{FF2B5EF4-FFF2-40B4-BE49-F238E27FC236}">
                <a16:creationId xmlns:a16="http://schemas.microsoft.com/office/drawing/2014/main" id="{CFF5F36A-6450-FA78-D4E2-17F77A4BC66F}"/>
              </a:ext>
            </a:extLst>
          </p:cNvPr>
          <p:cNvSpPr>
            <a:spLocks noGrp="1"/>
          </p:cNvSpPr>
          <p:nvPr>
            <p:ph idx="1"/>
          </p:nvPr>
        </p:nvSpPr>
        <p:spPr>
          <a:xfrm>
            <a:off x="686881" y="1125001"/>
            <a:ext cx="8133120" cy="4959360"/>
          </a:xfrm>
        </p:spPr>
        <p:txBody>
          <a:bodyPr/>
          <a:lstStyle/>
          <a:p>
            <a:pPr marL="0" indent="0">
              <a:buNone/>
              <a:defRPr/>
            </a:pPr>
            <a:r>
              <a:rPr lang="en-GB" sz="1600" dirty="0"/>
              <a:t>Suppose we want JS code to create/change an HTML element </a:t>
            </a:r>
            <a:r>
              <a:rPr lang="en-GB" sz="1600" b="1" dirty="0" err="1">
                <a:latin typeface="Arial Narrow" panose="020B0606020202030204" pitchFamily="34" charset="0"/>
              </a:rPr>
              <a:t>elem</a:t>
            </a:r>
            <a:r>
              <a:rPr lang="en-GB" sz="1600" dirty="0"/>
              <a:t> into a link, labelled with a user-supplied </a:t>
            </a:r>
            <a:r>
              <a:rPr lang="en-GB" sz="1600" b="1" dirty="0">
                <a:solidFill>
                  <a:schemeClr val="accent2"/>
                </a:solidFill>
                <a:latin typeface="Arial Narrow" panose="020B0606020202030204" pitchFamily="34" charset="0"/>
              </a:rPr>
              <a:t>name</a:t>
            </a:r>
            <a:r>
              <a:rPr lang="en-GB" sz="1600" b="1" dirty="0">
                <a:latin typeface="Arial Narrow" panose="020B0606020202030204" pitchFamily="34" charset="0"/>
              </a:rPr>
              <a:t>,</a:t>
            </a:r>
            <a:r>
              <a:rPr lang="en-GB" sz="1600" dirty="0"/>
              <a:t> that executes JS code </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('name') </a:t>
            </a:r>
            <a:r>
              <a:rPr lang="en-GB" sz="1600" dirty="0"/>
              <a:t>when clicked, i.e.</a:t>
            </a:r>
            <a:r>
              <a:rPr lang="en-GB" sz="1600" b="1" dirty="0">
                <a:solidFill>
                  <a:schemeClr val="accent2"/>
                </a:solidFill>
                <a:latin typeface="Arial Narrow" panose="020B0606020202030204" pitchFamily="34" charset="0"/>
              </a:rPr>
              <a:t>  </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7030A0"/>
                </a:solidFill>
                <a:latin typeface="Arial Narrow" panose="020B0606020202030204" pitchFamily="34" charset="0"/>
              </a:rPr>
              <a:t>name</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339933"/>
                </a:solidFill>
                <a:latin typeface="Arial Narrow" panose="020B0606020202030204" pitchFamily="34" charset="0"/>
              </a:rPr>
              <a:t>name</a:t>
            </a:r>
            <a:r>
              <a:rPr lang="en-GB" sz="1600" b="1" dirty="0">
                <a:latin typeface="Arial Narrow" panose="020B0606020202030204" pitchFamily="34" charset="0"/>
              </a:rPr>
              <a:t>&lt;/a&gt;   </a:t>
            </a:r>
          </a:p>
          <a:p>
            <a:pPr marL="0" indent="0">
              <a:buNone/>
              <a:defRPr/>
            </a:pPr>
            <a:endParaRPr lang="en-GB" sz="800" dirty="0"/>
          </a:p>
          <a:p>
            <a:pPr marL="0" indent="0">
              <a:buNone/>
              <a:defRPr/>
            </a:pPr>
            <a:r>
              <a:rPr lang="en-GB" sz="1600" dirty="0"/>
              <a:t>Insecure JS code to do this </a:t>
            </a:r>
            <a:r>
              <a:rPr lang="en-GB" sz="1600" b="1" dirty="0">
                <a:latin typeface="Arial Narrow" panose="020B0606020202030204" pitchFamily="34" charset="0"/>
              </a:rPr>
              <a:t>      </a:t>
            </a:r>
          </a:p>
          <a:p>
            <a:pPr marL="0" indent="0">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 '</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a:solidFill>
                  <a:srgbClr val="7030A0"/>
                </a:solidFill>
                <a:latin typeface="Arial Narrow" panose="020B0606020202030204" pitchFamily="34" charset="0"/>
              </a:rPr>
              <a:t>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a:solidFill>
                  <a:srgbClr val="339933"/>
                </a:solidFill>
                <a:latin typeface="Arial Narrow" panose="020B0606020202030204" pitchFamily="34" charset="0"/>
              </a:rPr>
              <a:t>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endParaRPr lang="en-GB" sz="900" b="1" dirty="0">
              <a:latin typeface="Arial Narrow" panose="020B0606020202030204" pitchFamily="34" charset="0"/>
            </a:endParaRPr>
          </a:p>
          <a:p>
            <a:pPr marL="0" indent="0">
              <a:buNone/>
              <a:defRPr/>
            </a:pPr>
            <a:r>
              <a:rPr lang="en-GB" altLang="en-US" sz="1600" i="1" dirty="0"/>
              <a:t>Spot the XSS bug!</a:t>
            </a:r>
            <a:r>
              <a:rPr lang="en-US" sz="1600" b="1" i="1" dirty="0">
                <a:latin typeface="Arial Narrow" panose="020B0606020202030204" pitchFamily="34" charset="0"/>
              </a:rPr>
              <a:t> </a:t>
            </a:r>
          </a:p>
          <a:p>
            <a:pPr marL="0" indent="0">
              <a:buNone/>
              <a:defRPr/>
            </a:pPr>
            <a:r>
              <a:rPr lang="en-US" sz="1600" b="1" dirty="0">
                <a:latin typeface="Arial Narrow" panose="020B0606020202030204" pitchFamily="34" charset="0"/>
              </a:rPr>
              <a:t>              </a:t>
            </a:r>
            <a:r>
              <a:rPr lang="en-GB" altLang="en-US" sz="1600" dirty="0"/>
              <a:t>As malicious</a:t>
            </a:r>
            <a:r>
              <a:rPr lang="en-US" sz="1600" b="1" dirty="0">
                <a:latin typeface="Arial Narrow" panose="020B0606020202030204" pitchFamily="34" charset="0"/>
              </a:rPr>
              <a:t>  name  </a:t>
            </a:r>
            <a:r>
              <a:rPr lang="en-GB" altLang="en-US" sz="1600" dirty="0"/>
              <a:t>insert</a:t>
            </a:r>
            <a:r>
              <a:rPr lang="en-US" sz="1600" b="1" dirty="0">
                <a:latin typeface="Arial Narrow" panose="020B0606020202030204" pitchFamily="34" charset="0"/>
              </a:rPr>
              <a:t>  </a:t>
            </a:r>
            <a:r>
              <a:rPr lang="en-US" sz="1600" b="1" dirty="0">
                <a:solidFill>
                  <a:srgbClr val="FF0000"/>
                </a:solidFill>
                <a:latin typeface="Arial Narrow" panose="020B0606020202030204" pitchFamily="34" charset="0"/>
              </a:rPr>
              <a:t> ' '; </a:t>
            </a:r>
            <a:r>
              <a:rPr lang="en-US" sz="1600" b="1" dirty="0" err="1">
                <a:solidFill>
                  <a:srgbClr val="FF0000"/>
                </a:solidFill>
                <a:latin typeface="Arial Narrow" panose="020B0606020202030204" pitchFamily="34" charset="0"/>
              </a:rPr>
              <a:t>someAttackScript</a:t>
            </a:r>
            <a:r>
              <a:rPr lang="en-US" sz="1600" b="1" dirty="0">
                <a:solidFill>
                  <a:srgbClr val="FF0000"/>
                </a:solidFill>
                <a:latin typeface="Arial Narrow" panose="020B0606020202030204" pitchFamily="34" charset="0"/>
              </a:rPr>
              <a:t>(); //</a:t>
            </a:r>
          </a:p>
          <a:p>
            <a:pPr marL="0" indent="0">
              <a:buNone/>
              <a:defRPr/>
            </a:pPr>
            <a:endParaRPr lang="en-GB" sz="1600" b="1" i="1" dirty="0">
              <a:latin typeface="Arial Narrow" panose="020B0606020202030204" pitchFamily="34" charset="0"/>
            </a:endParaRPr>
          </a:p>
          <a:p>
            <a:pPr marL="0" indent="0">
              <a:buNone/>
              <a:defRPr/>
            </a:pPr>
            <a:r>
              <a:rPr lang="en-GB" sz="1600" i="1" dirty="0"/>
              <a:t>How to escape </a:t>
            </a:r>
            <a:r>
              <a:rPr lang="en-GB" sz="1600" b="1" i="1" dirty="0">
                <a:solidFill>
                  <a:schemeClr val="tx1"/>
                </a:solidFill>
                <a:latin typeface="Arial Narrow" panose="020B0606020202030204" pitchFamily="34" charset="0"/>
              </a:rPr>
              <a:t>name</a:t>
            </a:r>
            <a:r>
              <a:rPr lang="en-GB" sz="1600" i="1" dirty="0"/>
              <a:t> for the two different contexts here?     </a:t>
            </a:r>
            <a:r>
              <a:rPr lang="en-GB" sz="1600" dirty="0"/>
              <a:t> </a:t>
            </a:r>
            <a:endParaRPr lang="en-GB" sz="1600" b="1" dirty="0">
              <a:latin typeface="Arial Narrow" panose="020B0606020202030204" pitchFamily="34" charset="0"/>
            </a:endParaRPr>
          </a:p>
          <a:p>
            <a:pPr marL="0" indent="0">
              <a:buNone/>
              <a:defRPr/>
            </a:pPr>
            <a:r>
              <a:rPr lang="en-GB" sz="1600" b="1" dirty="0">
                <a:latin typeface="Arial Narrow" panose="020B0606020202030204" pitchFamily="34" charset="0"/>
              </a:rPr>
              <a:t>    var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htmlEscape</a:t>
            </a:r>
            <a:r>
              <a:rPr lang="en-GB" sz="1600" b="1" dirty="0">
                <a:latin typeface="Arial Narrow" panose="020B0606020202030204" pitchFamily="34" charset="0"/>
              </a:rPr>
              <a:t>(</a:t>
            </a:r>
            <a:r>
              <a:rPr lang="en-GB" sz="1600" b="1" dirty="0">
                <a:solidFill>
                  <a:schemeClr val="tx1"/>
                </a:solidFill>
                <a:latin typeface="Arial Narrow" panose="020B0606020202030204" pitchFamily="34" charset="0"/>
              </a:rPr>
              <a:t>name</a:t>
            </a:r>
            <a:r>
              <a:rPr lang="en-GB" sz="1600" b="1" dirty="0">
                <a:latin typeface="Arial Narrow" panose="020B0606020202030204" pitchFamily="34" charset="0"/>
              </a:rPr>
              <a:t>);  // HTML-encoding  </a:t>
            </a:r>
            <a:r>
              <a:rPr lang="en-GB"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var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escapeString</a:t>
            </a:r>
            <a:r>
              <a:rPr lang="en-GB" sz="1600" b="1" dirty="0">
                <a:latin typeface="Arial Narrow" panose="020B0606020202030204" pitchFamily="34" charset="0"/>
              </a:rPr>
              <a:t>(</a:t>
            </a:r>
            <a:r>
              <a:rPr lang="en-GB" sz="1600" b="1" dirty="0" err="1">
                <a:latin typeface="Arial Narrow" panose="020B0606020202030204" pitchFamily="34" charset="0"/>
              </a:rPr>
              <a:t>escapedName</a:t>
            </a:r>
            <a:r>
              <a:rPr lang="en-GB" sz="1600" b="1" dirty="0">
                <a:latin typeface="Arial Narrow" panose="020B0606020202030204" pitchFamily="34" charset="0"/>
              </a:rPr>
              <a:t>); // JS string literal encoding</a:t>
            </a:r>
            <a:r>
              <a:rPr lang="en-GB" sz="1800" b="1" dirty="0">
                <a:latin typeface="Arial Narrow" panose="020B0606020202030204" pitchFamily="34" charset="0"/>
              </a:rPr>
              <a:t> </a:t>
            </a:r>
            <a:r>
              <a:rPr lang="en-GB" sz="1600"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p>
          <a:p>
            <a:pPr marL="0" indent="0">
              <a:lnSpc>
                <a:spcPct val="100000"/>
              </a:lnSpc>
              <a:buNone/>
              <a:defRPr/>
            </a:pPr>
            <a:r>
              <a:rPr lang="en-GB" altLang="en-US" sz="1600" i="1" dirty="0"/>
              <a:t>Spot the XSS bug!</a:t>
            </a:r>
            <a:r>
              <a:rPr lang="en-US" sz="1600" b="1" i="1" dirty="0">
                <a:latin typeface="Arial Narrow" panose="020B0606020202030204" pitchFamily="34" charset="0"/>
              </a:rPr>
              <a:t>  </a:t>
            </a:r>
            <a:r>
              <a:rPr lang="en-US" b="1" i="1" dirty="0">
                <a:latin typeface="Arial Narrow" panose="020B0606020202030204" pitchFamily="34" charset="0"/>
              </a:rPr>
              <a:t> </a:t>
            </a:r>
            <a:r>
              <a:rPr lang="en-US" sz="1600" b="1" i="1" dirty="0">
                <a:latin typeface="Arial Narrow" panose="020B0606020202030204" pitchFamily="34" charset="0"/>
              </a:rPr>
              <a:t> </a:t>
            </a:r>
            <a:endParaRPr lang="en-GB" sz="1600" b="1" i="1" dirty="0">
              <a:latin typeface="Arial Narrow" panose="020B0606020202030204" pitchFamily="34" charset="0"/>
            </a:endParaRPr>
          </a:p>
        </p:txBody>
      </p:sp>
      <p:sp>
        <p:nvSpPr>
          <p:cNvPr id="71684" name="Tijdelijke aanduiding voor dianummer 3">
            <a:extLst>
              <a:ext uri="{FF2B5EF4-FFF2-40B4-BE49-F238E27FC236}">
                <a16:creationId xmlns:a16="http://schemas.microsoft.com/office/drawing/2014/main" id="{54CE8487-0EC1-7FCC-F878-1894E23935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4BC0E51-D315-45F1-A16A-CE3CC1D417D6}" type="slidenum">
              <a:rPr lang="en-GB" altLang="nl-NL"/>
              <a:pPr/>
              <a:t>96</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2C1EFA96-4E2D-70AC-A944-FBBFA98D6842}"/>
              </a:ext>
            </a:extLst>
          </p:cNvPr>
          <p:cNvSpPr>
            <a:spLocks noGrp="1"/>
          </p:cNvSpPr>
          <p:nvPr>
            <p:ph type="title"/>
          </p:nvPr>
        </p:nvSpPr>
        <p:spPr/>
        <p:txBody>
          <a:bodyPr/>
          <a:lstStyle/>
          <a:p>
            <a:r>
              <a:rPr lang="en-GB" altLang="en-US" sz="2400" dirty="0"/>
              <a:t>Spot the XSS bug!</a:t>
            </a:r>
          </a:p>
        </p:txBody>
      </p:sp>
      <p:sp>
        <p:nvSpPr>
          <p:cNvPr id="3" name="Tijdelijke aanduiding voor inhoud 2">
            <a:extLst>
              <a:ext uri="{FF2B5EF4-FFF2-40B4-BE49-F238E27FC236}">
                <a16:creationId xmlns:a16="http://schemas.microsoft.com/office/drawing/2014/main" id="{CFF5F36A-6450-FA78-D4E2-17F77A4BC66F}"/>
              </a:ext>
            </a:extLst>
          </p:cNvPr>
          <p:cNvSpPr>
            <a:spLocks noGrp="1"/>
          </p:cNvSpPr>
          <p:nvPr>
            <p:ph idx="1"/>
          </p:nvPr>
        </p:nvSpPr>
        <p:spPr>
          <a:xfrm>
            <a:off x="686881" y="1125001"/>
            <a:ext cx="8133120" cy="4959360"/>
          </a:xfrm>
        </p:spPr>
        <p:txBody>
          <a:bodyPr/>
          <a:lstStyle/>
          <a:p>
            <a:pPr marL="0" indent="0">
              <a:buNone/>
              <a:defRPr/>
            </a:pPr>
            <a:r>
              <a:rPr lang="en-GB" sz="1600" b="1" dirty="0">
                <a:latin typeface="Arial Narrow" panose="020B0606020202030204" pitchFamily="34" charset="0"/>
              </a:rPr>
              <a:t>     var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htmlEscape</a:t>
            </a:r>
            <a:r>
              <a:rPr lang="en-GB" sz="1600" b="1" dirty="0">
                <a:latin typeface="Arial Narrow" panose="020B0606020202030204" pitchFamily="34" charset="0"/>
              </a:rPr>
              <a:t>(</a:t>
            </a:r>
            <a:r>
              <a:rPr lang="en-GB" sz="1600" b="1" dirty="0">
                <a:solidFill>
                  <a:srgbClr val="FF0000"/>
                </a:solidFill>
                <a:latin typeface="Arial Narrow" panose="020B0606020202030204" pitchFamily="34" charset="0"/>
              </a:rPr>
              <a:t>name</a:t>
            </a:r>
            <a:r>
              <a:rPr lang="en-GB" sz="1600" b="1" dirty="0">
                <a:latin typeface="Arial Narrow" panose="020B0606020202030204" pitchFamily="34" charset="0"/>
              </a:rPr>
              <a:t>);  // HTML-encoding   </a:t>
            </a:r>
          </a:p>
          <a:p>
            <a:pPr marL="0" indent="0">
              <a:lnSpc>
                <a:spcPct val="100000"/>
              </a:lnSpc>
              <a:buNone/>
              <a:defRPr/>
            </a:pPr>
            <a:r>
              <a:rPr lang="en-GB" sz="1600" b="1" dirty="0">
                <a:latin typeface="Arial Narrow" panose="020B0606020202030204" pitchFamily="34" charset="0"/>
              </a:rPr>
              <a:t>    var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escapeString</a:t>
            </a:r>
            <a:r>
              <a:rPr lang="en-GB" sz="1600" b="1" dirty="0">
                <a:latin typeface="Arial Narrow" panose="020B0606020202030204" pitchFamily="34" charset="0"/>
              </a:rPr>
              <a:t>(</a:t>
            </a:r>
            <a:r>
              <a:rPr lang="en-GB" sz="1600" b="1" dirty="0" err="1">
                <a:latin typeface="Arial Narrow" panose="020B0606020202030204" pitchFamily="34" charset="0"/>
              </a:rPr>
              <a:t>escapedName</a:t>
            </a:r>
            <a:r>
              <a:rPr lang="en-GB" sz="1600" b="1" dirty="0">
                <a:latin typeface="Arial Narrow" panose="020B0606020202030204" pitchFamily="34" charset="0"/>
              </a:rPr>
              <a:t>); // JS string literal encoding</a:t>
            </a:r>
            <a:r>
              <a:rPr lang="en-GB" sz="1800" b="1" dirty="0">
                <a:latin typeface="Arial Narrow" panose="020B0606020202030204" pitchFamily="34" charset="0"/>
              </a:rPr>
              <a:t> </a:t>
            </a:r>
            <a:r>
              <a:rPr lang="en-GB" sz="1600"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latin typeface="Arial Narrow" panose="020B0606020202030204" pitchFamily="34" charset="0"/>
              </a:rPr>
              <a:t>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p>
          <a:p>
            <a:pPr marL="0" indent="0">
              <a:lnSpc>
                <a:spcPct val="100000"/>
              </a:lnSpc>
              <a:buNone/>
              <a:defRPr/>
            </a:pPr>
            <a:r>
              <a:rPr lang="en-US" sz="907" b="1" dirty="0">
                <a:latin typeface="Arial Narrow" panose="020B0606020202030204" pitchFamily="34" charset="0"/>
              </a:rPr>
              <a:t> </a:t>
            </a:r>
            <a:endParaRPr lang="en-GB" sz="1600" b="1" dirty="0">
              <a:latin typeface="Arial Narrow" panose="020B0606020202030204" pitchFamily="34" charset="0"/>
            </a:endParaRPr>
          </a:p>
          <a:p>
            <a:pPr marL="0" indent="0">
              <a:lnSpc>
                <a:spcPct val="100000"/>
              </a:lnSpc>
              <a:buNone/>
              <a:defRPr/>
            </a:pPr>
            <a:endParaRPr lang="en-GB" sz="907" b="1" dirty="0">
              <a:latin typeface="Arial Narrow" panose="020B0606020202030204" pitchFamily="34" charset="0"/>
            </a:endParaRPr>
          </a:p>
          <a:p>
            <a:pPr marL="0" indent="0">
              <a:lnSpc>
                <a:spcPct val="100000"/>
              </a:lnSpc>
              <a:buNone/>
              <a:defRPr/>
            </a:pPr>
            <a:r>
              <a:rPr lang="en-GB" sz="1633" dirty="0"/>
              <a:t>Attack: enter malicious name </a:t>
            </a:r>
            <a:r>
              <a:rPr lang="en-GB" sz="1633" b="1" dirty="0">
                <a:latin typeface="Arial Narrow" panose="020B0606020202030204" pitchFamily="34" charset="0"/>
              </a:rPr>
              <a:t>       </a:t>
            </a:r>
            <a:r>
              <a:rPr lang="en-GB" sz="1633" b="1" dirty="0">
                <a:solidFill>
                  <a:srgbClr val="FF0000"/>
                </a:solidFill>
                <a:latin typeface="Arial Narrow" panose="020B0606020202030204" pitchFamily="34" charset="0"/>
              </a:rPr>
              <a:t>');</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lnSpc>
                <a:spcPct val="100000"/>
              </a:lnSpc>
              <a:buNone/>
              <a:defRPr/>
            </a:pPr>
            <a:r>
              <a:rPr lang="en-GB" sz="1633" dirty="0"/>
              <a:t>HTML-escaped this becomes        </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lnSpc>
                <a:spcPct val="100000"/>
              </a:lnSpc>
              <a:buNone/>
              <a:defRPr/>
            </a:pPr>
            <a:r>
              <a:rPr lang="en-GB" sz="1633" dirty="0"/>
              <a:t>JS-escaped this remains                 </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buNone/>
              <a:defRPr/>
            </a:pPr>
            <a:r>
              <a:rPr lang="en-US" sz="1633" dirty="0"/>
              <a:t>So</a:t>
            </a:r>
            <a:r>
              <a:rPr lang="en-US" sz="1633" b="1" dirty="0">
                <a:latin typeface="Arial Narrow" panose="020B0606020202030204" pitchFamily="34" charset="0"/>
              </a:rPr>
              <a:t> </a:t>
            </a:r>
            <a:r>
              <a:rPr lang="en-US" sz="1633" b="1" dirty="0" err="1">
                <a:latin typeface="Arial Narrow" panose="020B0606020202030204" pitchFamily="34" charset="0"/>
              </a:rPr>
              <a:t>innerHTML</a:t>
            </a:r>
            <a:r>
              <a:rPr lang="en-US" sz="1633" b="1" dirty="0">
                <a:latin typeface="Arial Narrow" panose="020B0606020202030204" pitchFamily="34" charset="0"/>
              </a:rPr>
              <a:t> </a:t>
            </a:r>
            <a:r>
              <a:rPr lang="en-US" sz="1633" dirty="0"/>
              <a:t>becomes</a:t>
            </a:r>
            <a:r>
              <a:rPr lang="en-US" sz="1633" b="1" dirty="0">
                <a:latin typeface="Arial Narrow" panose="020B0606020202030204" pitchFamily="34" charset="0"/>
              </a:rPr>
              <a:t> </a:t>
            </a:r>
          </a:p>
          <a:p>
            <a:pPr marL="0" indent="0">
              <a:buNone/>
              <a:defRPr/>
            </a:pPr>
            <a:r>
              <a:rPr lang="en-US" sz="1633" b="1" dirty="0">
                <a:latin typeface="Arial Narrow" panose="020B0606020202030204" pitchFamily="34" charset="0"/>
              </a:rPr>
              <a:t>                 &lt;a </a:t>
            </a:r>
            <a:r>
              <a:rPr lang="en-US" sz="1633" b="1" dirty="0" err="1">
                <a:latin typeface="Arial Narrow" panose="020B0606020202030204" pitchFamily="34" charset="0"/>
              </a:rPr>
              <a:t>onclick</a:t>
            </a:r>
            <a:r>
              <a:rPr lang="en-US" sz="1633" b="1" dirty="0">
                <a:latin typeface="Arial Narrow" panose="020B0606020202030204" pitchFamily="34" charset="0"/>
              </a:rPr>
              <a:t>= </a:t>
            </a:r>
            <a:r>
              <a:rPr lang="en-US" sz="1633" b="1" dirty="0">
                <a:solidFill>
                  <a:schemeClr val="accent2"/>
                </a:solidFill>
                <a:latin typeface="Arial Narrow" panose="020B0606020202030204" pitchFamily="34" charset="0"/>
              </a:rPr>
              <a:t>"</a:t>
            </a:r>
            <a:r>
              <a:rPr lang="en-US" sz="1633" b="1" dirty="0" err="1">
                <a:solidFill>
                  <a:schemeClr val="accent2"/>
                </a:solidFill>
                <a:latin typeface="Arial Narrow" panose="020B0606020202030204" pitchFamily="34" charset="0"/>
              </a:rPr>
              <a:t>createAlbum</a:t>
            </a:r>
            <a:r>
              <a:rPr lang="en-US" sz="1633" b="1" dirty="0">
                <a:solidFill>
                  <a:schemeClr val="accent2"/>
                </a:solidFill>
                <a:latin typeface="Arial Narrow" panose="020B0606020202030204" pitchFamily="34" charset="0"/>
              </a:rPr>
              <a:t>(' </a:t>
            </a:r>
            <a:r>
              <a:rPr lang="en-US" sz="1633" b="1" dirty="0">
                <a:solidFill>
                  <a:srgbClr val="FF0000"/>
                </a:solidFill>
                <a:latin typeface="Arial Narrow" panose="020B0606020202030204" pitchFamily="34" charset="0"/>
              </a:rPr>
              <a:t>&amp;#39;);</a:t>
            </a:r>
            <a:r>
              <a:rPr lang="en-US" sz="1633" b="1" dirty="0" err="1">
                <a:solidFill>
                  <a:srgbClr val="FF0000"/>
                </a:solidFill>
                <a:latin typeface="Arial Narrow" panose="020B0606020202030204" pitchFamily="34" charset="0"/>
              </a:rPr>
              <a:t>attackScript</a:t>
            </a:r>
            <a:r>
              <a:rPr lang="en-US" sz="1633" b="1" dirty="0">
                <a:solidFill>
                  <a:srgbClr val="FF0000"/>
                </a:solidFill>
                <a:latin typeface="Arial Narrow" panose="020B0606020202030204" pitchFamily="34" charset="0"/>
              </a:rPr>
              <a:t>();// </a:t>
            </a:r>
            <a:r>
              <a:rPr lang="en-US" sz="1633" b="1" dirty="0">
                <a:solidFill>
                  <a:schemeClr val="accent2"/>
                </a:solidFill>
                <a:latin typeface="Arial Narrow" panose="020B0606020202030204" pitchFamily="34" charset="0"/>
              </a:rPr>
              <a:t>')"&gt;</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r>
              <a:rPr lang="en-GB" sz="1633" b="1" dirty="0">
                <a:latin typeface="Arial Narrow" panose="020B0606020202030204" pitchFamily="34" charset="0"/>
              </a:rPr>
              <a:t>&lt;/a&gt;</a:t>
            </a:r>
          </a:p>
          <a:p>
            <a:pPr marL="0" indent="0">
              <a:buNone/>
              <a:defRPr/>
            </a:pPr>
            <a:r>
              <a:rPr lang="en-GB" sz="1633" dirty="0"/>
              <a:t>The browser </a:t>
            </a:r>
            <a:r>
              <a:rPr lang="en-GB" sz="1633" dirty="0">
                <a:solidFill>
                  <a:schemeClr val="tx1"/>
                </a:solidFill>
              </a:rPr>
              <a:t>HTML-</a:t>
            </a:r>
            <a:r>
              <a:rPr lang="en-GB" sz="1633" i="1" dirty="0" err="1">
                <a:solidFill>
                  <a:schemeClr val="tx1"/>
                </a:solidFill>
              </a:rPr>
              <a:t>unescapes</a:t>
            </a:r>
            <a:r>
              <a:rPr lang="en-GB" sz="1633" dirty="0">
                <a:solidFill>
                  <a:schemeClr val="tx1"/>
                </a:solidFill>
              </a:rPr>
              <a:t> value of </a:t>
            </a:r>
            <a:r>
              <a:rPr lang="en-GB" sz="1633" b="1" dirty="0" err="1">
                <a:solidFill>
                  <a:schemeClr val="tx1"/>
                </a:solidFill>
                <a:latin typeface="Arial Narrow" panose="020B0606020202030204" pitchFamily="34" charset="0"/>
              </a:rPr>
              <a:t>onclick</a:t>
            </a:r>
            <a:r>
              <a:rPr lang="en-GB" sz="1633" dirty="0">
                <a:solidFill>
                  <a:schemeClr val="tx1"/>
                </a:solidFill>
              </a:rPr>
              <a:t> attribute </a:t>
            </a:r>
            <a:r>
              <a:rPr lang="en-GB" sz="1633" dirty="0"/>
              <a:t>before evaluation as JS</a:t>
            </a:r>
          </a:p>
          <a:p>
            <a:pPr marL="0" indent="0">
              <a:lnSpc>
                <a:spcPct val="100000"/>
              </a:lnSpc>
              <a:buNone/>
              <a:defRPr/>
            </a:pPr>
            <a:r>
              <a:rPr lang="en-GB" sz="1633" b="1" dirty="0">
                <a:latin typeface="Arial Narrow" panose="020B0606020202030204" pitchFamily="34" charset="0"/>
              </a:rPr>
              <a:t>                                       </a:t>
            </a:r>
            <a:r>
              <a:rPr lang="en-GB" sz="1633" b="1" dirty="0" err="1">
                <a:solidFill>
                  <a:schemeClr val="tx1"/>
                </a:solidFill>
                <a:latin typeface="Arial Narrow" panose="020B0606020202030204" pitchFamily="34" charset="0"/>
              </a:rPr>
              <a:t>createAlbum</a:t>
            </a:r>
            <a:r>
              <a:rPr lang="en-GB" sz="1633" b="1" dirty="0">
                <a:solidFill>
                  <a:schemeClr val="tx1"/>
                </a:solidFill>
                <a:latin typeface="Arial Narrow" panose="020B0606020202030204" pitchFamily="34" charset="0"/>
              </a:rPr>
              <a:t>(' </a:t>
            </a:r>
            <a:r>
              <a:rPr lang="en-GB" sz="1633" b="1" dirty="0">
                <a:solidFill>
                  <a:srgbClr val="FF0000"/>
                </a:solidFill>
                <a:latin typeface="Arial Narrow" panose="020B0606020202030204" pitchFamily="34" charset="0"/>
              </a:rPr>
              <a:t>'</a:t>
            </a:r>
            <a:r>
              <a:rPr lang="en-GB" sz="1633" b="1" dirty="0">
                <a:latin typeface="Arial Narrow" panose="020B0606020202030204" pitchFamily="34" charset="0"/>
              </a:rPr>
              <a:t>);</a:t>
            </a:r>
            <a:r>
              <a:rPr lang="en-GB" sz="1633" b="1" dirty="0" err="1">
                <a:latin typeface="Arial Narrow" panose="020B0606020202030204" pitchFamily="34" charset="0"/>
              </a:rPr>
              <a:t>attackScript</a:t>
            </a:r>
            <a:r>
              <a:rPr lang="en-GB" sz="1633" b="1" dirty="0">
                <a:latin typeface="Arial Narrow" panose="020B0606020202030204" pitchFamily="34" charset="0"/>
              </a:rPr>
              <a:t>();//')</a:t>
            </a:r>
          </a:p>
          <a:p>
            <a:pPr marL="0" indent="0">
              <a:lnSpc>
                <a:spcPct val="100000"/>
              </a:lnSpc>
              <a:buNone/>
              <a:defRPr/>
            </a:pPr>
            <a:r>
              <a:rPr lang="en-GB" sz="1633" dirty="0"/>
              <a:t>so</a:t>
            </a:r>
            <a:r>
              <a:rPr lang="en-GB" sz="1633" b="1" dirty="0">
                <a:latin typeface="Arial Narrow" panose="020B0606020202030204" pitchFamily="34" charset="0"/>
              </a:rPr>
              <a:t> </a:t>
            </a:r>
            <a:r>
              <a:rPr lang="en-GB" sz="1633" b="1" dirty="0" err="1">
                <a:latin typeface="Arial Narrow" panose="020B0606020202030204" pitchFamily="34" charset="0"/>
              </a:rPr>
              <a:t>attackScript</a:t>
            </a:r>
            <a:r>
              <a:rPr lang="en-GB" sz="1633" b="1" dirty="0">
                <a:latin typeface="Arial Narrow" panose="020B0606020202030204" pitchFamily="34" charset="0"/>
              </a:rPr>
              <a:t>();  </a:t>
            </a:r>
            <a:r>
              <a:rPr lang="en-GB" sz="1633" dirty="0"/>
              <a:t>will be executed</a:t>
            </a:r>
            <a:endParaRPr lang="en-GB" sz="1633" b="1" dirty="0">
              <a:latin typeface="Arial Narrow" panose="020B0606020202030204" pitchFamily="34" charset="0"/>
            </a:endParaRPr>
          </a:p>
        </p:txBody>
      </p:sp>
      <p:sp>
        <p:nvSpPr>
          <p:cNvPr id="71684" name="Tijdelijke aanduiding voor dianummer 3">
            <a:extLst>
              <a:ext uri="{FF2B5EF4-FFF2-40B4-BE49-F238E27FC236}">
                <a16:creationId xmlns:a16="http://schemas.microsoft.com/office/drawing/2014/main" id="{54CE8487-0EC1-7FCC-F878-1894E23935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4BC0E51-D315-45F1-A16A-CE3CC1D417D6}" type="slidenum">
              <a:rPr lang="en-GB" altLang="nl-NL"/>
              <a:pPr/>
              <a:t>97</a:t>
            </a:fld>
            <a:endParaRPr lang="en-GB" altLang="nl-NL"/>
          </a:p>
        </p:txBody>
      </p:sp>
      <p:sp>
        <p:nvSpPr>
          <p:cNvPr id="5" name="Tekstvak 4">
            <a:extLst>
              <a:ext uri="{FF2B5EF4-FFF2-40B4-BE49-F238E27FC236}">
                <a16:creationId xmlns:a16="http://schemas.microsoft.com/office/drawing/2014/main" id="{A5A4A0E4-DBAD-0A0F-FA0A-91200DE8A75F}"/>
              </a:ext>
            </a:extLst>
          </p:cNvPr>
          <p:cNvSpPr txBox="1"/>
          <p:nvPr/>
        </p:nvSpPr>
        <p:spPr>
          <a:xfrm>
            <a:off x="2195736" y="5704715"/>
            <a:ext cx="6368667" cy="307777"/>
          </a:xfrm>
          <a:prstGeom prst="rect">
            <a:avLst/>
          </a:prstGeom>
          <a:noFill/>
        </p:spPr>
        <p:txBody>
          <a:bodyPr wrap="none">
            <a:spAutoFit/>
          </a:bodyPr>
          <a:lstStyle/>
          <a:p>
            <a:pPr>
              <a:defRPr/>
            </a:pPr>
            <a:r>
              <a:rPr lang="en-GB" sz="1400" dirty="0">
                <a:solidFill>
                  <a:schemeClr val="tx1"/>
                </a:solidFill>
                <a:latin typeface="Arial Rounded MT Bold" panose="020F0704030504030204" pitchFamily="34" charset="0"/>
              </a:rPr>
              <a:t>[Example from Christoph Kern, Securing the Tangled Web, CACM 2014]</a:t>
            </a:r>
          </a:p>
        </p:txBody>
      </p:sp>
    </p:spTree>
    <p:extLst>
      <p:ext uri="{BB962C8B-B14F-4D97-AF65-F5344CB8AC3E}">
        <p14:creationId xmlns:p14="http://schemas.microsoft.com/office/powerpoint/2010/main" val="3871396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p:txBody>
          <a:bodyPr/>
          <a:lstStyle/>
          <a:p>
            <a:r>
              <a:rPr lang="en-US" altLang="en-US" sz="2400" dirty="0"/>
              <a:t>Preventing DOM-based XSS</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a:xfrm>
            <a:off x="611560" y="1124745"/>
            <a:ext cx="7761288" cy="4960144"/>
          </a:xfrm>
        </p:spPr>
        <p:txBody>
          <a:bodyPr/>
          <a:lstStyle/>
          <a:p>
            <a:pPr marL="0" indent="0">
              <a:lnSpc>
                <a:spcPct val="100000"/>
              </a:lnSpc>
              <a:buNone/>
              <a:defRPr/>
            </a:pPr>
            <a:r>
              <a:rPr lang="en-GB" altLang="en-US" sz="1800" dirty="0"/>
              <a:t>Writing JavaScript code that properly validates and encodes user input is hard!</a:t>
            </a:r>
          </a:p>
          <a:p>
            <a:pPr marL="400050" lvl="1" indent="0">
              <a:lnSpc>
                <a:spcPct val="100000"/>
              </a:lnSpc>
              <a:buNone/>
              <a:defRPr/>
            </a:pPr>
            <a:r>
              <a:rPr lang="en-GB" altLang="en-US" sz="1600" dirty="0"/>
              <a:t>Modern web pages use a </a:t>
            </a:r>
            <a:r>
              <a:rPr lang="en-GB" altLang="en-US" sz="1600" i="1" dirty="0"/>
              <a:t>LOT </a:t>
            </a:r>
            <a:r>
              <a:rPr lang="en-GB" altLang="en-US" sz="1600" dirty="0"/>
              <a:t> of client side JS code, using large libraries, to provide fancy webpages</a:t>
            </a:r>
          </a:p>
          <a:p>
            <a:pPr marL="400050" lvl="1" indent="0">
              <a:lnSpc>
                <a:spcPct val="100000"/>
              </a:lnSpc>
              <a:buNone/>
              <a:defRPr/>
            </a:pPr>
            <a:r>
              <a:rPr lang="en-GB" altLang="en-US" sz="1600" dirty="0"/>
              <a:t> </a:t>
            </a:r>
            <a:endParaRPr lang="en-GB" altLang="en-US" sz="1800" dirty="0"/>
          </a:p>
          <a:p>
            <a:pPr marL="0" indent="0">
              <a:lnSpc>
                <a:spcPct val="100000"/>
              </a:lnSpc>
              <a:buNone/>
              <a:defRPr/>
            </a:pPr>
            <a:endParaRPr lang="en-GB" altLang="en-US" sz="1800" dirty="0"/>
          </a:p>
          <a:p>
            <a:pPr marL="0" indent="0">
              <a:lnSpc>
                <a:spcPct val="100000"/>
              </a:lnSpc>
              <a:buNone/>
              <a:defRPr/>
            </a:pPr>
            <a:r>
              <a:rPr lang="en-GB" altLang="en-US" sz="1800" dirty="0"/>
              <a:t>The DOM API methods take </a:t>
            </a:r>
            <a:r>
              <a:rPr lang="en-GB" altLang="en-US" sz="1800" dirty="0">
                <a:solidFill>
                  <a:srgbClr val="FF0000"/>
                </a:solidFill>
              </a:rPr>
              <a:t>strings</a:t>
            </a:r>
            <a:r>
              <a:rPr lang="en-GB" altLang="en-US" sz="1800" dirty="0"/>
              <a:t> as arguments, but for these strings it is hard to trace  </a:t>
            </a:r>
          </a:p>
          <a:p>
            <a:pPr>
              <a:lnSpc>
                <a:spcPct val="100000"/>
              </a:lnSpc>
              <a:defRPr/>
            </a:pPr>
            <a:r>
              <a:rPr lang="en-GB" altLang="en-US" sz="1800" dirty="0">
                <a:solidFill>
                  <a:srgbClr val="339933"/>
                </a:solidFill>
              </a:rPr>
              <a:t>where they come from? (are they user input?) </a:t>
            </a:r>
          </a:p>
          <a:p>
            <a:pPr>
              <a:lnSpc>
                <a:spcPct val="100000"/>
              </a:lnSpc>
              <a:defRPr/>
            </a:pPr>
            <a:r>
              <a:rPr lang="en-GB" altLang="en-US" sz="1800" dirty="0">
                <a:solidFill>
                  <a:srgbClr val="339933"/>
                </a:solidFill>
              </a:rPr>
              <a:t>have they been validated? if so, how exactly? </a:t>
            </a:r>
          </a:p>
          <a:p>
            <a:pPr>
              <a:lnSpc>
                <a:spcPct val="100000"/>
              </a:lnSpc>
              <a:defRPr/>
            </a:pPr>
            <a:r>
              <a:rPr lang="en-GB" altLang="en-US" sz="1800" dirty="0">
                <a:solidFill>
                  <a:srgbClr val="339933"/>
                </a:solidFill>
              </a:rPr>
              <a:t>have been encoded? and if so, how </a:t>
            </a:r>
            <a:r>
              <a:rPr lang="en-GB" altLang="en-US" sz="1800" dirty="0" err="1">
                <a:solidFill>
                  <a:srgbClr val="339933"/>
                </a:solidFill>
              </a:rPr>
              <a:t>exacty</a:t>
            </a:r>
            <a:r>
              <a:rPr lang="en-GB" altLang="en-US" sz="1800" dirty="0">
                <a:solidFill>
                  <a:srgbClr val="339933"/>
                </a:solidFill>
              </a:rPr>
              <a:t>?</a:t>
            </a:r>
          </a:p>
          <a:p>
            <a:pPr marL="0" indent="0">
              <a:lnSpc>
                <a:spcPct val="100000"/>
              </a:lnSpc>
              <a:buNone/>
              <a:defRPr/>
            </a:pPr>
            <a:endParaRPr lang="en-GB" altLang="en-US" sz="1800" dirty="0"/>
          </a:p>
          <a:p>
            <a:pPr marL="0" indent="0">
              <a:lnSpc>
                <a:spcPct val="100000"/>
              </a:lnSpc>
              <a:buNone/>
              <a:defRPr/>
            </a:pPr>
            <a:r>
              <a:rPr lang="en-GB" altLang="en-US" sz="1800" dirty="0">
                <a:solidFill>
                  <a:schemeClr val="tx1"/>
                </a:solidFill>
              </a:rPr>
              <a:t>Here we can use the safe builder approach!</a:t>
            </a:r>
          </a:p>
          <a:p>
            <a:pPr>
              <a:lnSpc>
                <a:spcPct val="100000"/>
              </a:lnSpc>
              <a:defRPr/>
            </a:pPr>
            <a:endParaRPr lang="en-GB" altLang="en-US" sz="1800" dirty="0"/>
          </a:p>
          <a:p>
            <a:pPr marL="0" indent="0">
              <a:lnSpc>
                <a:spcPct val="100000"/>
              </a:lnSpc>
              <a:buNone/>
              <a:defRPr/>
            </a:pPr>
            <a:r>
              <a:rPr lang="en-US" altLang="en-US" sz="1800" dirty="0">
                <a:solidFill>
                  <a:schemeClr val="tx1"/>
                </a:solidFill>
              </a:rPr>
              <a:t> </a:t>
            </a:r>
            <a:endParaRPr lang="en-GB" altLang="en-US" sz="1451" dirty="0"/>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98</a:t>
            </a:fld>
            <a:endParaRPr lang="en-US" altLang="nl-NL">
              <a:ea typeface="DejaVu Sans"/>
              <a:cs typeface="DejaVu San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a:xfrm>
            <a:off x="685800" y="276225"/>
            <a:ext cx="7761288" cy="845345"/>
          </a:xfrm>
        </p:spPr>
        <p:txBody>
          <a:bodyPr/>
          <a:lstStyle/>
          <a:p>
            <a:r>
              <a:rPr lang="da-DK" altLang="en-US" sz="2400" dirty="0"/>
              <a:t> API hardening for the DOM API </a:t>
            </a:r>
            <a:r>
              <a:rPr lang="da-DK" altLang="en-US" sz="2000" dirty="0"/>
              <a:t>(aka Trusted Types)</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a:xfrm>
            <a:off x="685800" y="1124745"/>
            <a:ext cx="7918648" cy="4960144"/>
          </a:xfrm>
        </p:spPr>
        <p:txBody>
          <a:bodyPr/>
          <a:lstStyle/>
          <a:p>
            <a:pPr marL="0" indent="0">
              <a:lnSpc>
                <a:spcPct val="100000"/>
              </a:lnSpc>
              <a:buNone/>
              <a:defRPr/>
            </a:pPr>
            <a:r>
              <a:rPr lang="en-GB" altLang="en-US" sz="1800" dirty="0">
                <a:solidFill>
                  <a:schemeClr val="accent2"/>
                </a:solidFill>
              </a:rPr>
              <a:t>Safe builder approach </a:t>
            </a:r>
            <a:r>
              <a:rPr lang="en-GB" altLang="en-US" sz="1800" dirty="0">
                <a:solidFill>
                  <a:schemeClr val="tx1"/>
                </a:solidFill>
              </a:rPr>
              <a:t>for JavaScript &amp; DOM API</a:t>
            </a:r>
          </a:p>
          <a:p>
            <a:pPr>
              <a:lnSpc>
                <a:spcPct val="100000"/>
              </a:lnSpc>
              <a:defRPr/>
            </a:pPr>
            <a:r>
              <a:rPr lang="en-GB" altLang="en-US" sz="1800" dirty="0">
                <a:solidFill>
                  <a:schemeClr val="tx1"/>
                </a:solidFill>
              </a:rPr>
              <a:t>use TypeScript rather than JavaScript</a:t>
            </a:r>
          </a:p>
          <a:p>
            <a:pPr>
              <a:lnSpc>
                <a:spcPct val="100000"/>
              </a:lnSpc>
              <a:defRPr/>
            </a:pPr>
            <a:r>
              <a:rPr lang="en-GB" altLang="en-US" sz="1800" dirty="0">
                <a:solidFill>
                  <a:schemeClr val="tx1"/>
                </a:solidFill>
              </a:rPr>
              <a:t>use  different types instead of just </a:t>
            </a:r>
            <a:r>
              <a:rPr lang="en-GB" altLang="en-US" sz="1800" b="1" dirty="0">
                <a:solidFill>
                  <a:srgbClr val="FF0000"/>
                </a:solidFill>
                <a:latin typeface="Arial Narrow" panose="020B0606020202030204" pitchFamily="34" charset="0"/>
              </a:rPr>
              <a:t>String</a:t>
            </a:r>
            <a:r>
              <a:rPr lang="en-GB" altLang="en-US" sz="1800" dirty="0">
                <a:solidFill>
                  <a:schemeClr val="tx1"/>
                </a:solidFill>
              </a:rPr>
              <a:t>,                                                   </a:t>
            </a:r>
            <a:r>
              <a:rPr lang="en-GB" altLang="en-US" sz="1600" dirty="0">
                <a:solidFill>
                  <a:schemeClr val="tx1"/>
                </a:solidFill>
              </a:rPr>
              <a:t>e.g. </a:t>
            </a:r>
            <a:r>
              <a:rPr lang="en-GB" altLang="en-US" sz="1800" b="1" dirty="0" err="1">
                <a:solidFill>
                  <a:srgbClr val="009900"/>
                </a:solidFill>
                <a:latin typeface="Arial Narrow" panose="020B0606020202030204" pitchFamily="34" charset="0"/>
                <a:cs typeface="Courier New" panose="02070309020205020404" pitchFamily="49" charset="0"/>
              </a:rPr>
              <a:t>TrustedHtml</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TrustedJavaScript</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TrustedUrl</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TrustedScriptUrl</a:t>
            </a:r>
            <a:r>
              <a:rPr lang="en-GB" altLang="en-US" sz="1800" b="1" dirty="0">
                <a:solidFill>
                  <a:srgbClr val="009900"/>
                </a:solidFill>
                <a:latin typeface="Arial Narrow" panose="020B0606020202030204" pitchFamily="34" charset="0"/>
                <a:cs typeface="Courier New" panose="02070309020205020404" pitchFamily="49" charset="0"/>
              </a:rPr>
              <a:t> …</a:t>
            </a:r>
            <a:endParaRPr lang="en-GB" altLang="en-US" sz="1800" dirty="0">
              <a:solidFill>
                <a:schemeClr val="tx1"/>
              </a:solidFill>
              <a:latin typeface="Arial Narrow" panose="020B0606020202030204" pitchFamily="34" charset="0"/>
            </a:endParaRPr>
          </a:p>
          <a:p>
            <a:pPr>
              <a:lnSpc>
                <a:spcPct val="100000"/>
              </a:lnSpc>
              <a:defRPr/>
            </a:pPr>
            <a:r>
              <a:rPr lang="en-GB" altLang="en-US" sz="1800" dirty="0">
                <a:solidFill>
                  <a:schemeClr val="tx1"/>
                </a:solidFill>
              </a:rPr>
              <a:t>replace string-based DOM API with new typed API where operations  take the right 'safe' type as parameter</a:t>
            </a:r>
          </a:p>
          <a:p>
            <a:pPr lvl="1">
              <a:lnSpc>
                <a:spcPct val="100000"/>
              </a:lnSpc>
              <a:defRPr/>
            </a:pPr>
            <a:r>
              <a:rPr lang="en-GB" altLang="en-US" sz="1800" dirty="0" err="1">
                <a:solidFill>
                  <a:schemeClr val="tx1"/>
                </a:solidFill>
              </a:rPr>
              <a:t>eg</a:t>
            </a:r>
            <a:r>
              <a:rPr lang="en-GB" altLang="en-US" sz="1800" dirty="0">
                <a:solidFill>
                  <a:schemeClr val="tx1"/>
                </a:solidFill>
              </a:rPr>
              <a:t> </a:t>
            </a:r>
            <a:r>
              <a:rPr lang="en-GB" altLang="nl-NL" sz="1800" b="1" dirty="0">
                <a:solidFill>
                  <a:srgbClr val="7030A0"/>
                </a:solidFill>
                <a:latin typeface="Arial Narrow" panose="020B0606020202030204" pitchFamily="34" charset="0"/>
              </a:rPr>
              <a:t> </a:t>
            </a:r>
            <a:r>
              <a:rPr lang="en-GB" altLang="nl-NL" sz="1800" b="1" dirty="0" err="1">
                <a:solidFill>
                  <a:schemeClr val="tx2"/>
                </a:solidFill>
                <a:latin typeface="Arial Narrow" panose="020B0606020202030204" pitchFamily="34" charset="0"/>
              </a:rPr>
              <a:t>innerHTML</a:t>
            </a:r>
            <a:r>
              <a:rPr lang="en-GB" altLang="nl-NL" sz="1800" b="1" dirty="0">
                <a:solidFill>
                  <a:srgbClr val="7030A0"/>
                </a:solidFill>
                <a:latin typeface="Arial Narrow" panose="020B0606020202030204" pitchFamily="34" charset="0"/>
              </a:rPr>
              <a:t> </a:t>
            </a:r>
            <a:r>
              <a:rPr lang="en-GB" altLang="en-US" sz="1800" dirty="0">
                <a:solidFill>
                  <a:schemeClr val="tx2"/>
                </a:solidFill>
                <a:cs typeface="Courier New" panose="02070309020205020404" pitchFamily="49" charset="0"/>
              </a:rPr>
              <a:t>takes </a:t>
            </a:r>
            <a:r>
              <a:rPr lang="en-GB" altLang="en-US" sz="1800" b="1" dirty="0" err="1">
                <a:solidFill>
                  <a:srgbClr val="009900"/>
                </a:solidFill>
                <a:latin typeface="Arial Narrow" panose="020B0606020202030204" pitchFamily="34" charset="0"/>
                <a:cs typeface="Courier New" panose="02070309020205020404" pitchFamily="49" charset="0"/>
              </a:rPr>
              <a:t>TrustedHtml</a:t>
            </a:r>
            <a:r>
              <a:rPr lang="en-GB" altLang="en-US" sz="1800" dirty="0">
                <a:solidFill>
                  <a:schemeClr val="tx2"/>
                </a:solidFill>
                <a:cs typeface="Courier New" panose="02070309020205020404" pitchFamily="49" charset="0"/>
              </a:rPr>
              <a:t> instead of a </a:t>
            </a:r>
            <a:r>
              <a:rPr lang="en-GB" altLang="en-US" sz="1800" b="1" dirty="0">
                <a:solidFill>
                  <a:srgbClr val="FF0000"/>
                </a:solidFill>
                <a:latin typeface="Arial Narrow" panose="020B0606020202030204" pitchFamily="34" charset="0"/>
                <a:cs typeface="Courier New" panose="02070309020205020404" pitchFamily="49" charset="0"/>
              </a:rPr>
              <a:t>String</a:t>
            </a:r>
          </a:p>
          <a:p>
            <a:pPr>
              <a:lnSpc>
                <a:spcPct val="100000"/>
              </a:lnSpc>
              <a:defRPr/>
            </a:pPr>
            <a:endParaRPr lang="en-GB" altLang="en-US" sz="1800" dirty="0"/>
          </a:p>
          <a:p>
            <a:pPr marL="300426" indent="-285750">
              <a:lnSpc>
                <a:spcPct val="100000"/>
              </a:lnSpc>
              <a:defRPr/>
            </a:pPr>
            <a:r>
              <a:rPr lang="en-GB" altLang="en-US" sz="1800" dirty="0"/>
              <a:t>Typing guarantees proper escaping &amp; validation </a:t>
            </a:r>
            <a:r>
              <a:rPr lang="en-GB" altLang="en-US" sz="1800" b="1" dirty="0">
                <a:sym typeface="Wingdings" panose="05000000000000000000" pitchFamily="2" charset="2"/>
              </a:rPr>
              <a:t></a:t>
            </a:r>
          </a:p>
          <a:p>
            <a:pPr marL="700476" lvl="1">
              <a:lnSpc>
                <a:spcPct val="100000"/>
              </a:lnSpc>
              <a:defRPr/>
            </a:pPr>
            <a:r>
              <a:rPr lang="en-GB" altLang="en-US" sz="1600" dirty="0">
                <a:sym typeface="Wingdings" panose="05000000000000000000" pitchFamily="2" charset="2"/>
              </a:rPr>
              <a:t>This is checked statically</a:t>
            </a:r>
          </a:p>
          <a:p>
            <a:pPr marL="300426" indent="-285750">
              <a:lnSpc>
                <a:spcPct val="100000"/>
              </a:lnSpc>
              <a:defRPr/>
            </a:pPr>
            <a:r>
              <a:rPr lang="en-GB" altLang="en-US" sz="1800" dirty="0">
                <a:sym typeface="Wingdings" panose="05000000000000000000" pitchFamily="2" charset="2"/>
              </a:rPr>
              <a:t>DOM API must be replaced &amp; all JS code needs to be rewritten </a:t>
            </a:r>
            <a:r>
              <a:rPr lang="en-GB" altLang="en-US" sz="1800" b="1" dirty="0">
                <a:sym typeface="Wingdings" panose="05000000000000000000" pitchFamily="2" charset="2"/>
              </a:rPr>
              <a:t></a:t>
            </a:r>
          </a:p>
          <a:p>
            <a:pPr marL="14676" indent="0">
              <a:lnSpc>
                <a:spcPct val="100000"/>
              </a:lnSpc>
              <a:buNone/>
              <a:defRPr/>
            </a:pPr>
            <a:r>
              <a:rPr lang="en-GB" altLang="en-US" sz="1800" dirty="0">
                <a:sym typeface="Wingdings" panose="05000000000000000000" pitchFamily="2" charset="2"/>
              </a:rPr>
              <a:t>           </a:t>
            </a:r>
            <a:r>
              <a:rPr lang="en-GB" altLang="en-US" sz="1600" dirty="0">
                <a:sym typeface="Wingdings" panose="05000000000000000000" pitchFamily="2" charset="2"/>
              </a:rPr>
              <a:t>but ... this can be done incrementally, using old &amp; new APIs side by side</a:t>
            </a:r>
            <a:endParaRPr lang="en-GB" altLang="en-US" sz="1800" dirty="0"/>
          </a:p>
          <a:p>
            <a:pPr marL="51841" indent="0">
              <a:lnSpc>
                <a:spcPct val="100000"/>
              </a:lnSpc>
              <a:buNone/>
              <a:defRPr/>
            </a:pPr>
            <a:endParaRPr lang="en-GB" altLang="en-US" sz="1600" dirty="0">
              <a:solidFill>
                <a:schemeClr val="tx1"/>
              </a:solidFill>
            </a:endParaRPr>
          </a:p>
          <a:p>
            <a:pPr marL="51841" indent="0">
              <a:lnSpc>
                <a:spcPct val="100000"/>
              </a:lnSpc>
              <a:buNone/>
              <a:defRPr/>
            </a:pPr>
            <a:r>
              <a:rPr lang="en-GB" altLang="en-US" sz="1400" dirty="0">
                <a:solidFill>
                  <a:schemeClr val="tx1"/>
                </a:solidFill>
              </a:rPr>
              <a:t>[</a:t>
            </a:r>
            <a:r>
              <a:rPr lang="en-US" sz="1400" dirty="0">
                <a:solidFill>
                  <a:schemeClr val="tx1"/>
                </a:solidFill>
              </a:rPr>
              <a:t>https://github.com/WICG/trusted-types] </a:t>
            </a:r>
          </a:p>
          <a:p>
            <a:pPr marL="51841" indent="0">
              <a:lnSpc>
                <a:spcPct val="100000"/>
              </a:lnSpc>
              <a:buNone/>
              <a:defRPr/>
            </a:pPr>
            <a:r>
              <a:rPr lang="en-GB" altLang="en-US" sz="1400" dirty="0"/>
              <a:t>[Released as a Chrome browser feature in 2019</a:t>
            </a:r>
          </a:p>
          <a:p>
            <a:pPr marL="414726" lvl="1" indent="0">
              <a:lnSpc>
                <a:spcPct val="100000"/>
              </a:lnSpc>
              <a:buNone/>
              <a:defRPr/>
            </a:pPr>
            <a:r>
              <a:rPr lang="en-GB" altLang="en-US" sz="1400" dirty="0"/>
              <a:t>    https://developers.google.com/web/updates/2019/02/trusted-types]              </a:t>
            </a:r>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99</a:t>
            </a:fld>
            <a:endParaRPr lang="en-US" altLang="nl-NL">
              <a:ea typeface="DejaVu Sans"/>
              <a:cs typeface="DejaVu Sans"/>
            </a:endParaRPr>
          </a:p>
        </p:txBody>
      </p:sp>
    </p:spTree>
    <p:extLst>
      <p:ext uri="{BB962C8B-B14F-4D97-AF65-F5344CB8AC3E}">
        <p14:creationId xmlns:p14="http://schemas.microsoft.com/office/powerpoint/2010/main" val="40387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ss book">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angepast 1">
      <a:majorFont>
        <a:latin typeface="Arial Rounded MT Bold"/>
        <a:ea typeface="DejaVu Sans"/>
        <a:cs typeface="DejaVu Sans"/>
      </a:majorFont>
      <a:minorFont>
        <a:latin typeface="Arial Rounded MT Bold"/>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0">
          <a:lnSpc>
            <a:spcPct val="116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mic Sans MS" pitchFamily="6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0">
          <a:lnSpc>
            <a:spcPct val="116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mic Sans MS" pitchFamily="6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40723</TotalTime>
  <Words>8574</Words>
  <Application>Microsoft Office PowerPoint</Application>
  <PresentationFormat>On-screen Show (4:3)</PresentationFormat>
  <Paragraphs>1394</Paragraphs>
  <Slides>110</Slides>
  <Notes>16</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110</vt:i4>
      </vt:variant>
    </vt:vector>
  </HeadingPairs>
  <TitlesOfParts>
    <vt:vector size="121" baseType="lpstr">
      <vt:lpstr>Arial</vt:lpstr>
      <vt:lpstr>Arial Narrow</vt:lpstr>
      <vt:lpstr>Arial Rounded MT Bold</vt:lpstr>
      <vt:lpstr>Bahnschrift</vt:lpstr>
      <vt:lpstr>Comic Sans MS</vt:lpstr>
      <vt:lpstr>Courier New</vt:lpstr>
      <vt:lpstr>Ink Free</vt:lpstr>
      <vt:lpstr>Pieces NFI</vt:lpstr>
      <vt:lpstr>Times New Roman</vt:lpstr>
      <vt:lpstr>Office Theme</vt:lpstr>
      <vt:lpstr>1_Office Theme</vt:lpstr>
      <vt:lpstr>Software Security Typical security problems, esp. INPUT problems  </vt:lpstr>
      <vt:lpstr> Classifications &amp; rankings of security flaws</vt:lpstr>
      <vt:lpstr>OWASP Top Ten</vt:lpstr>
      <vt:lpstr>SANS CWE Top 25     [2021]</vt:lpstr>
      <vt:lpstr>CWE Top 1357   [Nov 2023]</vt:lpstr>
      <vt:lpstr>PowerPoint Presentation</vt:lpstr>
      <vt:lpstr>CVE, CWE, CRE</vt:lpstr>
      <vt:lpstr>Top n lists of security flaws</vt:lpstr>
      <vt:lpstr> Tackling INPUT problems     </vt:lpstr>
      <vt:lpstr>High level observations</vt:lpstr>
      <vt:lpstr>Attack surface for  input problems</vt:lpstr>
      <vt:lpstr>Attack surface for  input problems</vt:lpstr>
      <vt:lpstr>Terminology</vt:lpstr>
      <vt:lpstr>2-nd order attacks</vt:lpstr>
      <vt:lpstr>Example: 2nd order SQL injection</vt:lpstr>
      <vt:lpstr>Expect the unexpected!</vt:lpstr>
      <vt:lpstr>Two types of problems: bugs vs features</vt:lpstr>
      <vt:lpstr>Recurring themes: parsing &amp; languages</vt:lpstr>
      <vt:lpstr>Buggy parsing (1)</vt:lpstr>
      <vt:lpstr>Buggy parsing (2)</vt:lpstr>
      <vt:lpstr>Unintended parsing </vt:lpstr>
      <vt:lpstr>Typical injection attack, eg SQLi</vt:lpstr>
      <vt:lpstr>Injection attacks</vt:lpstr>
      <vt:lpstr>LDAP injection</vt:lpstr>
      <vt:lpstr>XPath injection</vt:lpstr>
      <vt:lpstr>Blind injection attacks</vt:lpstr>
      <vt:lpstr>More injection attacks</vt:lpstr>
      <vt:lpstr>More obscure injection attacks on Microsoft Office</vt:lpstr>
      <vt:lpstr>DDE warnings in Office</vt:lpstr>
      <vt:lpstr>SMB relays: Injection attacks via Windows file names</vt:lpstr>
      <vt:lpstr>Eval</vt:lpstr>
      <vt:lpstr>Social Engineering as injection attacks?</vt:lpstr>
      <vt:lpstr>Why so many &amp; such tricky input problems?</vt:lpstr>
      <vt:lpstr> Audience poll</vt:lpstr>
      <vt:lpstr>Preventing input handling problems</vt:lpstr>
      <vt:lpstr>I. The three basic protection mechanisms</vt:lpstr>
      <vt:lpstr>Canonicalisation, Validation, Sanitisation</vt:lpstr>
      <vt:lpstr>a)   Canonicalisation (aka Normalisation)</vt:lpstr>
      <vt:lpstr>a)  Canonicalisation</vt:lpstr>
      <vt:lpstr>b)  Validation</vt:lpstr>
      <vt:lpstr>b) Validation techniques</vt:lpstr>
      <vt:lpstr>c) Sanitisation aka encoding</vt:lpstr>
      <vt:lpstr>Validation patterns can get  COMPLEX            </vt:lpstr>
      <vt:lpstr>Parse, don’t validate!</vt:lpstr>
      <vt:lpstr>Spot the defect  </vt:lpstr>
      <vt:lpstr>Parse, don't validate?</vt:lpstr>
      <vt:lpstr>Sanitisation nightmares: XSS</vt:lpstr>
      <vt:lpstr>Where to canonicalise, valididate or sanitise:</vt:lpstr>
      <vt:lpstr>Trust boundaries &amp; choke points</vt:lpstr>
      <vt:lpstr>tot hier</vt:lpstr>
      <vt:lpstr> II.  Tackling buggy parsing - using the LangSec approach</vt:lpstr>
      <vt:lpstr>Buggy parsing</vt:lpstr>
      <vt:lpstr>Can we use input validation?</vt:lpstr>
      <vt:lpstr>LangSec (Language-Theoretic Security)     </vt:lpstr>
      <vt:lpstr>Root causes / anti-patterns</vt:lpstr>
      <vt:lpstr>Anti-pattern: shotgun parser</vt:lpstr>
      <vt:lpstr>LangSec concepts</vt:lpstr>
      <vt:lpstr>LangSec principles to prevent buggy parsing  </vt:lpstr>
      <vt:lpstr>Preventing buggy parsing - the LangSec way</vt:lpstr>
      <vt:lpstr>LangSec in slogans</vt:lpstr>
      <vt:lpstr>PowerPoint Presentation</vt:lpstr>
      <vt:lpstr> </vt:lpstr>
      <vt:lpstr> </vt:lpstr>
      <vt:lpstr>III. How (not) to prevent injection attacks </vt:lpstr>
      <vt:lpstr>How &amp; where to prevent injection attacks?</vt:lpstr>
      <vt:lpstr>Input validation ?</vt:lpstr>
      <vt:lpstr>Input  sanitisation?</vt:lpstr>
      <vt:lpstr>Multiple backends/APIs introduce multiple contexts </vt:lpstr>
      <vt:lpstr>Output  sanitisation! aka output encoding </vt:lpstr>
      <vt:lpstr>Output encoding to prevent injection attacks</vt:lpstr>
      <vt:lpstr>a) Prepared Statements</vt:lpstr>
      <vt:lpstr>Dynamic SQL vs Prepared statements </vt:lpstr>
      <vt:lpstr>Dynamic SQL &amp; prepared statements in Java   </vt:lpstr>
      <vt:lpstr>The idea behind prepared statemens (aka parameterised queries) </vt:lpstr>
      <vt:lpstr>Prepared Statements as solution to SQLi</vt:lpstr>
      <vt:lpstr>Limitation of this approach, more generally</vt:lpstr>
      <vt:lpstr>Prepared Statements not quite fool-proof</vt:lpstr>
      <vt:lpstr>b) Tainting</vt:lpstr>
      <vt:lpstr>Tainting aka Taint analysis</vt:lpstr>
      <vt:lpstr>Dynamic &amp; static taint analysis  </vt:lpstr>
      <vt:lpstr>Tainting limitations?</vt:lpstr>
      <vt:lpstr>c) Safe builders</vt:lpstr>
      <vt:lpstr> Safe Builder approach</vt:lpstr>
      <vt:lpstr>Safe builder for SQL injection  </vt:lpstr>
      <vt:lpstr>Safe builders for several contexts</vt:lpstr>
      <vt:lpstr>Positive vs negative security models</vt:lpstr>
      <vt:lpstr>The messy business of preventing XSS  </vt:lpstr>
      <vt:lpstr>Reflected XSS attack</vt:lpstr>
      <vt:lpstr>Stored XSS attack</vt:lpstr>
      <vt:lpstr>Encoding for the web - server-side</vt:lpstr>
      <vt:lpstr>Encoding for the web - server-side  </vt:lpstr>
      <vt:lpstr>Some of the encodings for the web  </vt:lpstr>
      <vt:lpstr>Context-sensitive auto-escaping  </vt:lpstr>
      <vt:lpstr>Extra complication: the DOM API</vt:lpstr>
      <vt:lpstr>DOM-based XSS attacks</vt:lpstr>
      <vt:lpstr>Escaping inside JavaScript</vt:lpstr>
      <vt:lpstr>Spot the XSS bug!</vt:lpstr>
      <vt:lpstr>Preventing DOM-based XSS</vt:lpstr>
      <vt:lpstr> API hardening for the DOM API (aka Trusted Types)</vt:lpstr>
      <vt:lpstr> Custom tweaks   </vt:lpstr>
      <vt:lpstr>Yet another complication:  different kind of URLs</vt:lpstr>
      <vt:lpstr>Conclusions</vt:lpstr>
      <vt:lpstr>Languages &amp; Parsing</vt:lpstr>
      <vt:lpstr>Validation vs  Sanitisation/Encoding/Escaping</vt:lpstr>
      <vt:lpstr>Anti-pattern:  string concatenation</vt:lpstr>
      <vt:lpstr>Anti-pattern:  strings</vt:lpstr>
      <vt:lpstr>Pattern: Use Types</vt:lpstr>
      <vt:lpstr>To read</vt:lpstr>
      <vt:lpstr>Getting things wrong: double en/decodings </vt:lpstr>
      <vt:lpstr>Recap: Why XSS is so tricky to prevent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SoftwareSecurity1</dc:title>
  <dc:creator>Erik Poll</dc:creator>
  <cp:lastModifiedBy>Poll, E. (Erik)</cp:lastModifiedBy>
  <cp:revision>474</cp:revision>
  <cp:lastPrinted>1601-01-01T00:00:00Z</cp:lastPrinted>
  <dcterms:created xsi:type="dcterms:W3CDTF">1601-01-01T00:00:00Z</dcterms:created>
  <dcterms:modified xsi:type="dcterms:W3CDTF">2023-11-17T10:19:02Z</dcterms:modified>
</cp:coreProperties>
</file>